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09" r:id="rId2"/>
    <p:sldId id="256" r:id="rId3"/>
    <p:sldId id="301" r:id="rId4"/>
    <p:sldId id="273" r:id="rId5"/>
    <p:sldId id="274" r:id="rId6"/>
    <p:sldId id="308" r:id="rId7"/>
    <p:sldId id="277" r:id="rId8"/>
    <p:sldId id="278" r:id="rId9"/>
    <p:sldId id="269" r:id="rId10"/>
    <p:sldId id="288" r:id="rId11"/>
    <p:sldId id="296" r:id="rId12"/>
    <p:sldId id="297" r:id="rId13"/>
    <p:sldId id="303" r:id="rId14"/>
    <p:sldId id="283" r:id="rId15"/>
    <p:sldId id="284" r:id="rId16"/>
    <p:sldId id="280" r:id="rId17"/>
    <p:sldId id="310" r:id="rId18"/>
    <p:sldId id="306" r:id="rId19"/>
    <p:sldId id="29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FF9900"/>
    <a:srgbClr val="FFCC66"/>
    <a:srgbClr val="CC3300"/>
    <a:srgbClr val="FF33CC"/>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43" autoAdjust="0"/>
    <p:restoredTop sz="51939" autoAdjust="0"/>
  </p:normalViewPr>
  <p:slideViewPr>
    <p:cSldViewPr snapToGrid="0">
      <p:cViewPr varScale="1">
        <p:scale>
          <a:sx n="59" d="100"/>
          <a:sy n="59" d="100"/>
        </p:scale>
        <p:origin x="3126" y="66"/>
      </p:cViewPr>
      <p:guideLst/>
    </p:cSldViewPr>
  </p:slideViewPr>
  <p:notesTextViewPr>
    <p:cViewPr>
      <p:scale>
        <a:sx n="1" d="1"/>
        <a:sy n="1" d="1"/>
      </p:scale>
      <p:origin x="0" y="0"/>
    </p:cViewPr>
  </p:notesTextViewPr>
  <p:sorterViewPr>
    <p:cViewPr>
      <p:scale>
        <a:sx n="100" d="100"/>
        <a:sy n="100" d="100"/>
      </p:scale>
      <p:origin x="0" y="-202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A87DF0-B4A8-4E81-90F3-07ECB7FB3755}" type="datetimeFigureOut">
              <a:rPr lang="en-US" smtClean="0"/>
              <a:t>9/25/2023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58D25D-85F0-445A-8805-D7F52DDACC73}" type="slidenum">
              <a:rPr lang="en-US" smtClean="0"/>
              <a:t>‹#›</a:t>
            </a:fld>
            <a:endParaRPr lang="en-US" dirty="0"/>
          </a:p>
        </p:txBody>
      </p:sp>
    </p:spTree>
    <p:extLst>
      <p:ext uri="{BB962C8B-B14F-4D97-AF65-F5344CB8AC3E}">
        <p14:creationId xmlns:p14="http://schemas.microsoft.com/office/powerpoint/2010/main" val="3654953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thesource.cvshealth.com/nuxeo/thesource/#!/view?docid=908d53ec-df87-4db4-bb56-6d812e723dd6"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thesource.cvshealth.com/nuxeo/thesource/#!/view?docid=d5c13330-c54c-41d0-871a-b74491b58f2d"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58D25D-85F0-445A-8805-D7F52DDACC73}" type="slidenum">
              <a:rPr lang="en-US" smtClean="0"/>
              <a:t>1</a:t>
            </a:fld>
            <a:endParaRPr lang="en-US" dirty="0"/>
          </a:p>
        </p:txBody>
      </p:sp>
    </p:spTree>
    <p:extLst>
      <p:ext uri="{BB962C8B-B14F-4D97-AF65-F5344CB8AC3E}">
        <p14:creationId xmlns:p14="http://schemas.microsoft.com/office/powerpoint/2010/main" val="2012563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effectLst/>
                <a:latin typeface="Calibri" panose="020F0502020204030204" pitchFamily="34" charset="0"/>
                <a:ea typeface="Times New Roman" panose="02020603050405020304" pitchFamily="18" charset="0"/>
              </a:rPr>
              <a:t>Trainer Actions</a:t>
            </a:r>
            <a:r>
              <a:rPr lang="en-US" sz="1200" b="0" dirty="0">
                <a:effectLst/>
                <a:latin typeface="Calibri" panose="020F0502020204030204" pitchFamily="34" charset="0"/>
                <a:ea typeface="Times New Roman" panose="02020603050405020304" pitchFamily="18" charset="0"/>
              </a:rPr>
              <a:t> – Review the updates: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latin typeface="+mn-lt"/>
              </a:rPr>
              <a:t>Show the High-Level process table and advise it’s a quick reference summary for all major steps within</a:t>
            </a:r>
          </a:p>
          <a:p>
            <a:pPr marL="628650" lvl="1" indent="-171450">
              <a:buFont typeface="Arial" panose="020B0604020202020204" pitchFamily="34" charset="0"/>
              <a:buChar char="•"/>
            </a:pPr>
            <a:r>
              <a:rPr lang="en-US" sz="1200" b="0" dirty="0">
                <a:effectLst/>
                <a:latin typeface="Calibri" panose="020F0502020204030204" pitchFamily="34" charset="0"/>
                <a:ea typeface="Times New Roman" panose="02020603050405020304" pitchFamily="18" charset="0"/>
              </a:rPr>
              <a:t>Changes #1 – Go to Step 1 (Greeting &amp; Authenticate). Two places: </a:t>
            </a:r>
          </a:p>
          <a:p>
            <a:pPr marL="1543050" lvl="3" indent="-171450">
              <a:buFont typeface="Arial" panose="020B0604020202020204" pitchFamily="34" charset="0"/>
              <a:buChar char="•"/>
            </a:pPr>
            <a:r>
              <a:rPr lang="en-US" sz="1800" b="0" i="0" dirty="0">
                <a:solidFill>
                  <a:srgbClr val="000000"/>
                </a:solidFill>
                <a:effectLst/>
                <a:latin typeface="Verdana" panose="020B0604030504040204" pitchFamily="34" charset="0"/>
              </a:rPr>
              <a:t>Not CTI/IVR Authenticated or Partially Authenticated &amp; Calling for Self / Power of Attorney</a:t>
            </a:r>
          </a:p>
          <a:p>
            <a:pPr marL="1543050" lvl="3" indent="-171450">
              <a:buFont typeface="Arial" panose="020B0604020202020204" pitchFamily="34" charset="0"/>
              <a:buChar char="•"/>
            </a:pPr>
            <a:r>
              <a:rPr lang="en-US" sz="1800" b="0" i="0" dirty="0">
                <a:solidFill>
                  <a:srgbClr val="000000"/>
                </a:solidFill>
                <a:effectLst/>
                <a:latin typeface="Verdana" panose="020B0604030504040204" pitchFamily="34" charset="0"/>
              </a:rPr>
              <a:t>Not CTI/IVR Authenticated or Partially Authenticated &amp; Calling in for Someone Else</a:t>
            </a:r>
          </a:p>
          <a:p>
            <a:pPr marL="1085850" lvl="2" indent="-171450">
              <a:buFont typeface="Wingdings" panose="05000000000000000000" pitchFamily="2" charset="2"/>
              <a:buChar char="ü"/>
            </a:pPr>
            <a:r>
              <a:rPr lang="en-US" b="1" i="0" dirty="0">
                <a:solidFill>
                  <a:srgbClr val="000000"/>
                </a:solidFill>
                <a:effectLst/>
                <a:latin typeface="Verdana" panose="020B0604030504040204" pitchFamily="34" charset="0"/>
              </a:rPr>
              <a:t>From </a:t>
            </a:r>
            <a:r>
              <a:rPr lang="en-US" b="0" i="0" dirty="0">
                <a:solidFill>
                  <a:srgbClr val="000000"/>
                </a:solidFill>
                <a:effectLst/>
                <a:latin typeface="Verdana" panose="020B0604030504040204" pitchFamily="34" charset="0"/>
              </a:rPr>
              <a:t>–</a:t>
            </a:r>
            <a:r>
              <a:rPr lang="en-US" b="1" i="0" dirty="0">
                <a:solidFill>
                  <a:srgbClr val="000000"/>
                </a:solidFill>
                <a:effectLst/>
                <a:latin typeface="Verdana" panose="020B0604030504040204" pitchFamily="34" charset="0"/>
              </a:rPr>
              <a:t> </a:t>
            </a:r>
            <a:r>
              <a:rPr lang="en-US" b="0" i="0" dirty="0">
                <a:solidFill>
                  <a:srgbClr val="000000"/>
                </a:solidFill>
                <a:effectLst/>
                <a:latin typeface="Verdana" panose="020B0604030504040204" pitchFamily="34" charset="0"/>
              </a:rPr>
              <a:t>To ensure I’m in the right account…</a:t>
            </a:r>
          </a:p>
          <a:p>
            <a:pPr marL="1085850" lvl="2" indent="-171450">
              <a:buFont typeface="Wingdings" panose="05000000000000000000" pitchFamily="2" charset="2"/>
              <a:buChar char="ü"/>
            </a:pPr>
            <a:r>
              <a:rPr lang="en-US" b="1" i="0" dirty="0">
                <a:solidFill>
                  <a:srgbClr val="000000"/>
                </a:solidFill>
                <a:effectLst/>
                <a:latin typeface="Verdana" panose="020B0604030504040204" pitchFamily="34" charset="0"/>
              </a:rPr>
              <a:t>Changed To</a:t>
            </a:r>
            <a:r>
              <a:rPr lang="en-US" b="0" i="0" dirty="0">
                <a:solidFill>
                  <a:srgbClr val="000000"/>
                </a:solidFill>
                <a:effectLst/>
                <a:latin typeface="Verdana" panose="020B0604030504040204" pitchFamily="34" charset="0"/>
              </a:rPr>
              <a:t> – To protect the privacy of your account…</a:t>
            </a:r>
          </a:p>
          <a:p>
            <a:pPr marL="1085850" lvl="2" indent="-171450">
              <a:buFont typeface="Wingdings" panose="05000000000000000000" pitchFamily="2" charset="2"/>
              <a:buChar char="ü"/>
            </a:pPr>
            <a:r>
              <a:rPr lang="en-US" b="1" i="0" dirty="0">
                <a:solidFill>
                  <a:srgbClr val="000000"/>
                </a:solidFill>
                <a:effectLst/>
                <a:latin typeface="Verdana" panose="020B0604030504040204" pitchFamily="34" charset="0"/>
              </a:rPr>
              <a:t>Other Changes </a:t>
            </a:r>
            <a:r>
              <a:rPr lang="en-US" b="0" i="0" dirty="0">
                <a:solidFill>
                  <a:srgbClr val="000000"/>
                </a:solidFill>
                <a:effectLst/>
                <a:latin typeface="Verdana" panose="020B0604030504040204" pitchFamily="34" charset="0"/>
              </a:rPr>
              <a:t>– call opening now only includes “Thank you for calling…” for all CTI authenticated situations</a:t>
            </a:r>
          </a:p>
          <a:p>
            <a:pPr marL="628650" lvl="1" indent="-171450">
              <a:buFont typeface="Arial" panose="020B0604020202020204" pitchFamily="34" charset="0"/>
              <a:buChar char="•"/>
            </a:pPr>
            <a:endParaRPr lang="en-US" b="0" i="0" dirty="0">
              <a:solidFill>
                <a:srgbClr val="000000"/>
              </a:solidFill>
              <a:effectLst/>
              <a:latin typeface="Verdana" panose="020B0604030504040204" pitchFamily="34" charset="0"/>
            </a:endParaRPr>
          </a:p>
          <a:p>
            <a:pPr marL="628650" lvl="1" indent="-171450">
              <a:buFont typeface="Arial" panose="020B0604020202020204" pitchFamily="34" charset="0"/>
              <a:buChar char="•"/>
            </a:pPr>
            <a:r>
              <a:rPr lang="en-US" b="0" i="0" dirty="0">
                <a:solidFill>
                  <a:srgbClr val="000000"/>
                </a:solidFill>
                <a:effectLst/>
                <a:latin typeface="Verdana" panose="020B0604030504040204" pitchFamily="34" charset="0"/>
              </a:rPr>
              <a:t>Changes #2 – Go to Step 1B:</a:t>
            </a:r>
          </a:p>
          <a:p>
            <a:pPr marL="1085850" lvl="2" indent="-171450">
              <a:buFont typeface="Wingdings" panose="05000000000000000000" pitchFamily="2" charset="2"/>
              <a:buChar char="ü"/>
            </a:pPr>
            <a:r>
              <a:rPr lang="en-US" b="1" i="0" dirty="0">
                <a:solidFill>
                  <a:srgbClr val="000000"/>
                </a:solidFill>
                <a:effectLst/>
                <a:latin typeface="Verdana" panose="020B0604030504040204" pitchFamily="34" charset="0"/>
              </a:rPr>
              <a:t>Flow </a:t>
            </a:r>
            <a:r>
              <a:rPr lang="en-US" b="0" i="0" dirty="0">
                <a:solidFill>
                  <a:srgbClr val="000000"/>
                </a:solidFill>
                <a:effectLst/>
                <a:latin typeface="Verdana" panose="020B0604030504040204" pitchFamily="34" charset="0"/>
              </a:rPr>
              <a:t>– Mobile &amp; Email check was moved up, from right before the call ended to the beginning as part of the call start activities, </a:t>
            </a:r>
          </a:p>
          <a:p>
            <a:pPr marL="1085850" lvl="2" indent="-171450">
              <a:buFont typeface="Wingdings" panose="05000000000000000000" pitchFamily="2" charset="2"/>
              <a:buChar char="ü"/>
            </a:pPr>
            <a:r>
              <a:rPr lang="en-US" b="1" i="0" dirty="0">
                <a:solidFill>
                  <a:srgbClr val="000000"/>
                </a:solidFill>
                <a:effectLst/>
                <a:latin typeface="Verdana" panose="020B0604030504040204" pitchFamily="34" charset="0"/>
              </a:rPr>
              <a:t>Changes</a:t>
            </a:r>
            <a:r>
              <a:rPr lang="en-US" b="0" i="0" dirty="0">
                <a:solidFill>
                  <a:srgbClr val="000000"/>
                </a:solidFill>
                <a:effectLst/>
                <a:latin typeface="Verdana" panose="020B0604030504040204" pitchFamily="34" charset="0"/>
              </a:rPr>
              <a:t>:</a:t>
            </a:r>
          </a:p>
          <a:p>
            <a:pPr marL="1600200" lvl="3" indent="-228600">
              <a:buFont typeface="+mj-lt"/>
              <a:buAutoNum type="arabicPeriod"/>
            </a:pPr>
            <a:r>
              <a:rPr lang="en-US" b="0" i="0" dirty="0">
                <a:solidFill>
                  <a:srgbClr val="000000"/>
                </a:solidFill>
                <a:effectLst/>
                <a:latin typeface="Verdana" panose="020B0604030504040204" pitchFamily="34" charset="0"/>
              </a:rPr>
              <a:t>Instead of if missing, we now always check for this information (i.e., confirm the information on file or if it’s missing) and/or PeopleSafe alerts which advise not to request email. </a:t>
            </a:r>
          </a:p>
          <a:p>
            <a:pPr marL="1600200" lvl="3" indent="-228600">
              <a:buFont typeface="+mj-lt"/>
              <a:buAutoNum type="arabicPeriod"/>
            </a:pPr>
            <a:r>
              <a:rPr lang="en-US" b="0" i="0" dirty="0">
                <a:solidFill>
                  <a:srgbClr val="000000"/>
                </a:solidFill>
                <a:effectLst/>
                <a:latin typeface="Verdana" panose="020B0604030504040204" pitchFamily="34" charset="0"/>
              </a:rPr>
              <a:t>If incorrect or missing and no alerts, request the information and enroll the member into Messaging Preferences (MP)  </a:t>
            </a:r>
          </a:p>
          <a:p>
            <a:pPr marL="1600200" lvl="3" indent="-228600">
              <a:buFont typeface="+mj-lt"/>
              <a:buAutoNum type="arabicPeriod"/>
            </a:pPr>
            <a:r>
              <a:rPr lang="en-US" b="0" i="0" dirty="0">
                <a:solidFill>
                  <a:srgbClr val="000000"/>
                </a:solidFill>
                <a:effectLst/>
                <a:latin typeface="Verdana" panose="020B0604030504040204" pitchFamily="34" charset="0"/>
              </a:rPr>
              <a:t>Add clarity for handling when this information is on file, but the member is not enrolled in MP</a:t>
            </a:r>
          </a:p>
          <a:p>
            <a:pPr marL="1543050" lvl="3" indent="-171450">
              <a:buFont typeface="Arial" panose="020B0604020202020204" pitchFamily="34" charset="0"/>
              <a:buChar char="•"/>
            </a:pPr>
            <a:endParaRPr lang="en-US" b="0" i="0" dirty="0">
              <a:solidFill>
                <a:srgbClr val="000000"/>
              </a:solidFill>
              <a:effectLst/>
              <a:latin typeface="Verdana" panose="020B0604030504040204" pitchFamily="34" charset="0"/>
            </a:endParaRPr>
          </a:p>
          <a:p>
            <a:r>
              <a:rPr lang="en-US" sz="1200" b="1" dirty="0">
                <a:effectLst/>
                <a:latin typeface="+mn-lt"/>
                <a:ea typeface="Times New Roman" panose="02020603050405020304" pitchFamily="18" charset="0"/>
              </a:rPr>
              <a:t>Trainer Actions </a:t>
            </a:r>
          </a:p>
          <a:p>
            <a:pPr marL="228600" indent="-228600">
              <a:buFont typeface="+mj-lt"/>
              <a:buAutoNum type="arabicPeriod"/>
            </a:pPr>
            <a:r>
              <a:rPr lang="en-US" sz="1200" dirty="0">
                <a:effectLst/>
                <a:latin typeface="+mn-lt"/>
                <a:ea typeface="Times New Roman" panose="02020603050405020304" pitchFamily="18" charset="0"/>
              </a:rPr>
              <a:t>Using chat, h</a:t>
            </a:r>
            <a:r>
              <a:rPr lang="en-US" sz="1200" dirty="0">
                <a:latin typeface="+mn-lt"/>
              </a:rPr>
              <a:t>ow do these changes improve member experience?</a:t>
            </a:r>
          </a:p>
          <a:p>
            <a:pPr marL="228600" indent="-228600">
              <a:buFont typeface="+mj-lt"/>
              <a:buAutoNum type="arabicPeriod"/>
            </a:pPr>
            <a:r>
              <a:rPr lang="en-US" sz="1200" b="0" dirty="0">
                <a:effectLst/>
                <a:latin typeface="+mn-lt"/>
                <a:ea typeface="Calibri" panose="020F0502020204030204" pitchFamily="34" charset="0"/>
              </a:rPr>
              <a:t>Look for a mix of answers, but ensure all points are accounted for. When not, engage the class for more. </a:t>
            </a:r>
            <a:endParaRPr lang="en-US" sz="1200" b="0" dirty="0">
              <a:effectLst/>
              <a:latin typeface="+mn-lt"/>
              <a:ea typeface="+mn-ea"/>
              <a:cs typeface="+mn-cs"/>
            </a:endParaRPr>
          </a:p>
          <a:p>
            <a:pPr marL="228600" indent="-228600">
              <a:buFont typeface="+mj-lt"/>
              <a:buAutoNum type="arabicPeriod"/>
            </a:pPr>
            <a:r>
              <a:rPr lang="en-US" sz="1200" dirty="0">
                <a:effectLst/>
                <a:latin typeface="+mn-lt"/>
                <a:ea typeface="Calibri" panose="020F0502020204030204" pitchFamily="34" charset="0"/>
                <a:cs typeface="Times New Roman" panose="02020603050405020304" pitchFamily="18" charset="0"/>
              </a:rPr>
              <a:t>Recognize and respond to responses (chat &amp; verbal) as they come through to engage the class </a:t>
            </a:r>
          </a:p>
          <a:p>
            <a:pPr marL="0" marR="0" lvl="0" indent="0">
              <a:spcBef>
                <a:spcPts val="0"/>
              </a:spcBef>
              <a:spcAft>
                <a:spcPts val="0"/>
              </a:spcAft>
              <a:buFont typeface="Symbol" panose="05050102010706020507" pitchFamily="18" charset="2"/>
              <a:buNone/>
            </a:pPr>
            <a:endParaRPr lang="en-US" sz="1200" dirty="0">
              <a:effectLst/>
              <a:latin typeface="Calibri" panose="020F0502020204030204" pitchFamily="34" charset="0"/>
              <a:ea typeface="Calibri" panose="020F0502020204030204" pitchFamily="34" charset="0"/>
            </a:endParaRPr>
          </a:p>
          <a:p>
            <a:pPr marL="0" marR="0" lvl="0" indent="0">
              <a:spcBef>
                <a:spcPts val="0"/>
              </a:spcBef>
              <a:spcAft>
                <a:spcPts val="0"/>
              </a:spcAft>
              <a:buFont typeface="Symbol" panose="05050102010706020507" pitchFamily="18" charset="2"/>
              <a:buNone/>
            </a:pPr>
            <a:r>
              <a:rPr lang="en-US" sz="1200" b="1" dirty="0">
                <a:effectLst/>
                <a:latin typeface="Calibri" panose="020F0502020204030204" pitchFamily="34" charset="0"/>
                <a:ea typeface="Calibri" panose="020F0502020204030204" pitchFamily="34" charset="0"/>
              </a:rPr>
              <a:t>Recommended Points</a:t>
            </a:r>
          </a:p>
          <a:p>
            <a:pPr marL="171450" marR="0" lvl="0" indent="-171450">
              <a:spcBef>
                <a:spcPts val="0"/>
              </a:spcBef>
              <a:spcAft>
                <a:spcPts val="0"/>
              </a:spcAft>
              <a:buFont typeface="Wingdings" panose="05000000000000000000" pitchFamily="2" charset="2"/>
              <a:buChar char="ü"/>
            </a:pPr>
            <a:r>
              <a:rPr lang="en-US" sz="1200" b="0" dirty="0">
                <a:effectLst/>
                <a:latin typeface="Calibri" panose="020F0502020204030204" pitchFamily="34" charset="0"/>
                <a:ea typeface="Calibri" panose="020F0502020204030204" pitchFamily="34" charset="0"/>
              </a:rPr>
              <a:t>Avoid negative Member perception. Saying “to ensue I’m in the right place” may make the member feel a lack of confidence – how do you not know where you are </a:t>
            </a:r>
            <a:r>
              <a:rPr lang="en-US" sz="1200" b="1" dirty="0">
                <a:effectLst/>
                <a:latin typeface="Calibri" panose="020F0502020204030204" pitchFamily="34" charset="0"/>
                <a:ea typeface="Calibri" panose="020F0502020204030204" pitchFamily="34" charset="0"/>
              </a:rPr>
              <a:t>and/or</a:t>
            </a:r>
            <a:r>
              <a:rPr lang="en-US" sz="1200" b="0" dirty="0">
                <a:effectLst/>
                <a:latin typeface="Calibri" panose="020F0502020204030204" pitchFamily="34" charset="0"/>
                <a:ea typeface="Calibri" panose="020F0502020204030204" pitchFamily="34" charset="0"/>
              </a:rPr>
              <a:t> we haven’t even gotten into what matters to me yet – which could make them feel heightened stressed versus relieved or being taken care of.</a:t>
            </a:r>
          </a:p>
          <a:p>
            <a:pPr marL="171450" marR="0" lvl="0" indent="-171450">
              <a:spcBef>
                <a:spcPts val="0"/>
              </a:spcBef>
              <a:spcAft>
                <a:spcPts val="0"/>
              </a:spcAft>
              <a:buFont typeface="Wingdings" panose="05000000000000000000" pitchFamily="2" charset="2"/>
              <a:buChar char="ü"/>
            </a:pPr>
            <a:r>
              <a:rPr lang="en-US" sz="1200" b="0" dirty="0">
                <a:effectLst/>
                <a:latin typeface="Calibri" panose="020F0502020204030204" pitchFamily="34" charset="0"/>
                <a:ea typeface="Calibri" panose="020F0502020204030204" pitchFamily="34" charset="0"/>
              </a:rPr>
              <a:t>Creates positive Member perception tied to telling someone you’re looking out for them. </a:t>
            </a:r>
          </a:p>
          <a:p>
            <a:pPr marL="171450" marR="0" lvl="0" indent="-171450">
              <a:spcBef>
                <a:spcPts val="0"/>
              </a:spcBef>
              <a:spcAft>
                <a:spcPts val="0"/>
              </a:spcAft>
              <a:buFont typeface="Wingdings" panose="05000000000000000000" pitchFamily="2" charset="2"/>
              <a:buChar char="ü"/>
            </a:pPr>
            <a:r>
              <a:rPr lang="en-US" sz="1200" b="0" dirty="0">
                <a:effectLst/>
                <a:latin typeface="Calibri" panose="020F0502020204030204" pitchFamily="34" charset="0"/>
                <a:ea typeface="Calibri" panose="020F0502020204030204" pitchFamily="34" charset="0"/>
              </a:rPr>
              <a:t>Messaging Preferences opens up lines of communication directly with the member. </a:t>
            </a:r>
          </a:p>
          <a:p>
            <a:pPr marL="171450" marR="0" lvl="0" indent="-171450">
              <a:spcBef>
                <a:spcPts val="0"/>
              </a:spcBef>
              <a:spcAft>
                <a:spcPts val="0"/>
              </a:spcAft>
              <a:buFont typeface="Wingdings" panose="05000000000000000000" pitchFamily="2" charset="2"/>
              <a:buChar char="ü"/>
            </a:pPr>
            <a:r>
              <a:rPr lang="en-US" sz="1200" b="0" dirty="0">
                <a:effectLst/>
                <a:latin typeface="Calibri" panose="020F0502020204030204" pitchFamily="34" charset="0"/>
                <a:ea typeface="Calibri" panose="020F0502020204030204" pitchFamily="34" charset="0"/>
              </a:rPr>
              <a:t>Messaging Preferences is something the member may not understand the full benefit of, but when they begin to use it, they’ll be thankful we did this for them.</a:t>
            </a:r>
          </a:p>
          <a:p>
            <a:pPr marL="171450" marR="0" lvl="0" indent="-171450">
              <a:spcBef>
                <a:spcPts val="0"/>
              </a:spcBef>
              <a:spcAft>
                <a:spcPts val="0"/>
              </a:spcAft>
              <a:buFont typeface="Arial" panose="020B0604020202020204" pitchFamily="34" charset="0"/>
              <a:buChar char="•"/>
            </a:pPr>
            <a:endParaRPr lang="en-US" sz="1200" b="0" dirty="0">
              <a:effectLst/>
              <a:latin typeface="Calibri" panose="020F0502020204030204" pitchFamily="34"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3F58D25D-85F0-445A-8805-D7F52DDACC73}" type="slidenum">
              <a:rPr lang="en-US" smtClean="0"/>
              <a:t>10</a:t>
            </a:fld>
            <a:endParaRPr lang="en-US" dirty="0"/>
          </a:p>
        </p:txBody>
      </p:sp>
    </p:spTree>
    <p:extLst>
      <p:ext uri="{BB962C8B-B14F-4D97-AF65-F5344CB8AC3E}">
        <p14:creationId xmlns:p14="http://schemas.microsoft.com/office/powerpoint/2010/main" val="2653554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effectLst/>
                <a:latin typeface="Calibri" panose="020F0502020204030204" pitchFamily="34" charset="0"/>
                <a:ea typeface="Times New Roman" panose="02020603050405020304" pitchFamily="18" charset="0"/>
              </a:rPr>
              <a:t>Trainer Actions</a:t>
            </a:r>
            <a:r>
              <a:rPr lang="en-US" sz="1200" b="0" dirty="0">
                <a:effectLst/>
                <a:latin typeface="Calibri" panose="020F0502020204030204" pitchFamily="34" charset="0"/>
                <a:ea typeface="Times New Roman" panose="02020603050405020304" pitchFamily="18" charset="0"/>
              </a:rPr>
              <a:t> – Review the updates:</a:t>
            </a:r>
          </a:p>
          <a:p>
            <a:pPr marL="628650" lvl="1" indent="-171450">
              <a:buFont typeface="Arial" panose="020B0604020202020204" pitchFamily="34" charset="0"/>
              <a:buChar char="•"/>
            </a:pPr>
            <a:r>
              <a:rPr lang="en-US" sz="1200" b="0" dirty="0">
                <a:effectLst/>
                <a:latin typeface="Calibri" panose="020F0502020204030204" pitchFamily="34" charset="0"/>
                <a:ea typeface="Times New Roman" panose="02020603050405020304" pitchFamily="18" charset="0"/>
              </a:rPr>
              <a:t>Changes – Go to Step 2 (Determine the Reason for the Call)</a:t>
            </a:r>
          </a:p>
          <a:p>
            <a:pPr marL="1085850" lvl="2" indent="-171450">
              <a:buFont typeface="Arial" panose="020B0604020202020204" pitchFamily="34" charset="0"/>
              <a:buChar char="•"/>
            </a:pPr>
            <a:r>
              <a:rPr lang="en-US" b="1" i="0" dirty="0">
                <a:solidFill>
                  <a:srgbClr val="000000"/>
                </a:solidFill>
                <a:effectLst/>
                <a:latin typeface="Verdana" panose="020B0604030504040204" pitchFamily="34" charset="0"/>
              </a:rPr>
              <a:t>From </a:t>
            </a:r>
            <a:r>
              <a:rPr lang="en-US" b="0" i="0" dirty="0">
                <a:solidFill>
                  <a:srgbClr val="000000"/>
                </a:solidFill>
                <a:effectLst/>
                <a:latin typeface="Verdana" panose="020B0604030504040204" pitchFamily="34" charset="0"/>
              </a:rPr>
              <a:t>–</a:t>
            </a:r>
            <a:r>
              <a:rPr lang="en-US" b="1" i="0" dirty="0">
                <a:solidFill>
                  <a:srgbClr val="000000"/>
                </a:solidFill>
                <a:effectLst/>
                <a:latin typeface="Verdana" panose="020B0604030504040204" pitchFamily="34" charset="0"/>
              </a:rPr>
              <a:t> </a:t>
            </a:r>
            <a:r>
              <a:rPr lang="en-US" sz="1800" b="0" i="0" dirty="0">
                <a:solidFill>
                  <a:srgbClr val="000000"/>
                </a:solidFill>
                <a:effectLst/>
                <a:latin typeface="Verdana" panose="020B0604030504040204" pitchFamily="34" charset="0"/>
              </a:rPr>
              <a:t>Thank you, which medication are you calling about?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i="0" dirty="0">
                <a:solidFill>
                  <a:srgbClr val="000000"/>
                </a:solidFill>
                <a:effectLst/>
                <a:latin typeface="Verdana" panose="020B0604030504040204" pitchFamily="34" charset="0"/>
              </a:rPr>
              <a:t>To </a:t>
            </a:r>
            <a:r>
              <a:rPr lang="en-US" sz="1800" b="0" i="0" dirty="0">
                <a:solidFill>
                  <a:srgbClr val="000000"/>
                </a:solidFill>
                <a:effectLst/>
                <a:latin typeface="Verdana" panose="020B0604030504040204" pitchFamily="34" charset="0"/>
              </a:rPr>
              <a:t>– What can I help you with today?</a:t>
            </a:r>
          </a:p>
          <a:p>
            <a:pPr marL="1085850" lvl="2" indent="-171450">
              <a:buFont typeface="Arial" panose="020B0604020202020204" pitchFamily="34" charset="0"/>
              <a:buChar char="•"/>
            </a:pPr>
            <a:r>
              <a:rPr lang="en-US" b="1" i="0" dirty="0">
                <a:solidFill>
                  <a:srgbClr val="000000"/>
                </a:solidFill>
                <a:effectLst/>
                <a:latin typeface="Verdana" panose="020B0604030504040204" pitchFamily="34" charset="0"/>
              </a:rPr>
              <a:t>Other Changes</a:t>
            </a:r>
            <a:r>
              <a:rPr lang="en-US" b="0" i="0" dirty="0">
                <a:solidFill>
                  <a:srgbClr val="000000"/>
                </a:solidFill>
                <a:effectLst/>
                <a:latin typeface="Verdana" panose="020B0604030504040204" pitchFamily="34" charset="0"/>
              </a:rPr>
              <a:t>:</a:t>
            </a:r>
          </a:p>
          <a:p>
            <a:pPr marL="1600200" lvl="3" indent="-228600">
              <a:buFont typeface="+mj-lt"/>
              <a:buAutoNum type="arabicPeriod"/>
            </a:pPr>
            <a:r>
              <a:rPr lang="en-US" sz="1200" b="0" i="0" dirty="0">
                <a:solidFill>
                  <a:srgbClr val="000000"/>
                </a:solidFill>
                <a:effectLst/>
                <a:latin typeface="Verdana" panose="020B0604030504040204" pitchFamily="34" charset="0"/>
                <a:ea typeface="Times New Roman" panose="02020603050405020304" pitchFamily="18" charset="0"/>
              </a:rPr>
              <a:t>Create an if then table for: </a:t>
            </a:r>
          </a:p>
          <a:p>
            <a:pPr marL="2000250" lvl="4" indent="-171450">
              <a:buFont typeface="Wingdings" panose="05000000000000000000" pitchFamily="2" charset="2"/>
              <a:buChar char="§"/>
            </a:pPr>
            <a:r>
              <a:rPr lang="en-US" sz="1200" b="0" i="0" dirty="0">
                <a:solidFill>
                  <a:srgbClr val="000000"/>
                </a:solidFill>
                <a:effectLst/>
                <a:latin typeface="Verdana" panose="020B0604030504040204" pitchFamily="34" charset="0"/>
                <a:ea typeface="Times New Roman" panose="02020603050405020304" pitchFamily="18" charset="0"/>
              </a:rPr>
              <a:t>Providing guidance for a member calling about a medication as the primary example </a:t>
            </a:r>
          </a:p>
          <a:p>
            <a:pPr marL="2000250" marR="0" lvl="4"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0" i="0" dirty="0">
                <a:solidFill>
                  <a:srgbClr val="000000"/>
                </a:solidFill>
                <a:effectLst/>
                <a:latin typeface="Verdana" panose="020B0604030504040204" pitchFamily="34" charset="0"/>
                <a:ea typeface="Times New Roman" panose="02020603050405020304" pitchFamily="18" charset="0"/>
              </a:rPr>
              <a:t>Expanded the If/Then table to include Repeat Caller Guidance, specifically for same issue situations </a:t>
            </a:r>
            <a:endParaRPr lang="en-US" sz="1200" b="0" dirty="0">
              <a:effectLst/>
              <a:latin typeface="Calibri" panose="020F0502020204030204" pitchFamily="34" charset="0"/>
              <a:ea typeface="Times New Roman" panose="02020603050405020304" pitchFamily="18" charset="0"/>
            </a:endParaRPr>
          </a:p>
          <a:p>
            <a:pPr marL="1600200" lvl="3" indent="-228600">
              <a:buFont typeface="+mj-lt"/>
              <a:buAutoNum type="arabicPeriod"/>
            </a:pPr>
            <a:r>
              <a:rPr lang="en-US" sz="1200" b="0" i="0" dirty="0">
                <a:solidFill>
                  <a:srgbClr val="000000"/>
                </a:solidFill>
                <a:effectLst/>
                <a:latin typeface="Verdana" panose="020B0604030504040204" pitchFamily="34" charset="0"/>
                <a:ea typeface="Times New Roman" panose="02020603050405020304" pitchFamily="18" charset="0"/>
              </a:rPr>
              <a:t>Checking for Medication on hand: </a:t>
            </a:r>
          </a:p>
          <a:p>
            <a:pPr marL="2000250" lvl="4" indent="-171450">
              <a:buFont typeface="Wingdings" panose="05000000000000000000" pitchFamily="2" charset="2"/>
              <a:buChar char="§"/>
            </a:pPr>
            <a:r>
              <a:rPr lang="en-US" sz="1200" b="1" i="0" dirty="0">
                <a:solidFill>
                  <a:srgbClr val="000000"/>
                </a:solidFill>
                <a:effectLst/>
                <a:latin typeface="Verdana" panose="020B0604030504040204" pitchFamily="34" charset="0"/>
                <a:ea typeface="Times New Roman" panose="02020603050405020304" pitchFamily="18" charset="0"/>
              </a:rPr>
              <a:t>From </a:t>
            </a:r>
            <a:r>
              <a:rPr lang="en-US" sz="1200" b="0" i="0" dirty="0">
                <a:solidFill>
                  <a:srgbClr val="000000"/>
                </a:solidFill>
                <a:effectLst/>
                <a:latin typeface="Verdana" panose="020B0604030504040204" pitchFamily="34" charset="0"/>
                <a:ea typeface="Times New Roman" panose="02020603050405020304" pitchFamily="18" charset="0"/>
              </a:rPr>
              <a:t>– Are you low on medication </a:t>
            </a:r>
          </a:p>
          <a:p>
            <a:pPr marL="2000250" lvl="4" indent="-171450">
              <a:buFont typeface="Wingdings" panose="05000000000000000000" pitchFamily="2" charset="2"/>
              <a:buChar char="§"/>
            </a:pPr>
            <a:r>
              <a:rPr lang="en-US" sz="1200" b="1" i="0" dirty="0">
                <a:solidFill>
                  <a:srgbClr val="000000"/>
                </a:solidFill>
                <a:effectLst/>
                <a:latin typeface="Verdana" panose="020B0604030504040204" pitchFamily="34" charset="0"/>
                <a:ea typeface="Times New Roman" panose="02020603050405020304" pitchFamily="18" charset="0"/>
              </a:rPr>
              <a:t>To</a:t>
            </a:r>
            <a:r>
              <a:rPr lang="en-US" sz="1200" b="0" i="0" dirty="0">
                <a:solidFill>
                  <a:srgbClr val="000000"/>
                </a:solidFill>
                <a:effectLst/>
                <a:latin typeface="Verdana" panose="020B0604030504040204" pitchFamily="34" charset="0"/>
                <a:ea typeface="Times New Roman" panose="02020603050405020304" pitchFamily="18" charset="0"/>
              </a:rPr>
              <a:t> – How many days’ supply of medication do you have</a:t>
            </a:r>
          </a:p>
          <a:p>
            <a:endParaRPr lang="en-US" sz="1200" b="1" dirty="0">
              <a:effectLst/>
              <a:latin typeface="Calibri" panose="020F0502020204030204" pitchFamily="34" charset="0"/>
              <a:ea typeface="Times New Roman" panose="02020603050405020304" pitchFamily="18" charset="0"/>
            </a:endParaRPr>
          </a:p>
          <a:p>
            <a:r>
              <a:rPr lang="en-US" sz="1200" b="1" dirty="0">
                <a:effectLst/>
                <a:latin typeface="+mn-lt"/>
                <a:ea typeface="Times New Roman" panose="02020603050405020304" pitchFamily="18" charset="0"/>
              </a:rPr>
              <a:t>Trainer Actions </a:t>
            </a:r>
          </a:p>
          <a:p>
            <a:pPr marL="228600" indent="-228600">
              <a:buFont typeface="+mj-lt"/>
              <a:buAutoNum type="arabicPeriod"/>
            </a:pPr>
            <a:r>
              <a:rPr lang="en-US" sz="1200" dirty="0">
                <a:effectLst/>
                <a:latin typeface="+mn-lt"/>
                <a:ea typeface="Times New Roman" panose="02020603050405020304" pitchFamily="18" charset="0"/>
              </a:rPr>
              <a:t>Using chat, h</a:t>
            </a:r>
            <a:r>
              <a:rPr lang="en-US" sz="1200" dirty="0">
                <a:latin typeface="+mn-lt"/>
              </a:rPr>
              <a:t>ow do these changes improve member experience?</a:t>
            </a:r>
          </a:p>
          <a:p>
            <a:pPr marL="228600" indent="-228600">
              <a:buFont typeface="+mj-lt"/>
              <a:buAutoNum type="arabicPeriod"/>
            </a:pPr>
            <a:r>
              <a:rPr lang="en-US" sz="1200" b="0" dirty="0">
                <a:effectLst/>
                <a:latin typeface="+mn-lt"/>
                <a:ea typeface="Calibri" panose="020F0502020204030204" pitchFamily="34" charset="0"/>
              </a:rPr>
              <a:t>Look for a mix of answers, but ensure all points are accounted for. When not, engage the class for more. </a:t>
            </a:r>
            <a:endParaRPr lang="en-US" sz="1200" b="0" dirty="0">
              <a:effectLst/>
              <a:latin typeface="+mn-lt"/>
              <a:ea typeface="+mn-ea"/>
              <a:cs typeface="+mn-cs"/>
            </a:endParaRPr>
          </a:p>
          <a:p>
            <a:pPr marL="228600" indent="-228600">
              <a:buFont typeface="+mj-lt"/>
              <a:buAutoNum type="arabicPeriod"/>
            </a:pPr>
            <a:r>
              <a:rPr lang="en-US" sz="1200" dirty="0">
                <a:effectLst/>
                <a:latin typeface="+mn-lt"/>
                <a:ea typeface="Calibri" panose="020F0502020204030204" pitchFamily="34" charset="0"/>
                <a:cs typeface="Times New Roman" panose="02020603050405020304" pitchFamily="18" charset="0"/>
              </a:rPr>
              <a:t>Recognize and respond to responses (chat &amp; verbal) as they come through to engage the class</a:t>
            </a:r>
          </a:p>
          <a:p>
            <a:pPr marL="228600" indent="-228600">
              <a:buFont typeface="+mj-lt"/>
              <a:buAutoNum type="arabicPeriod"/>
            </a:pPr>
            <a:endParaRPr lang="en-US" sz="1200" dirty="0">
              <a:effectLst/>
              <a:latin typeface="Calibri" panose="020F0502020204030204" pitchFamily="34" charset="0"/>
              <a:ea typeface="Calibri" panose="020F0502020204030204" pitchFamily="34" charset="0"/>
            </a:endParaRPr>
          </a:p>
          <a:p>
            <a:pPr marL="0" marR="0" lvl="0" indent="0">
              <a:spcBef>
                <a:spcPts val="0"/>
              </a:spcBef>
              <a:spcAft>
                <a:spcPts val="0"/>
              </a:spcAft>
              <a:buFont typeface="Symbol" panose="05050102010706020507" pitchFamily="18" charset="2"/>
              <a:buNone/>
            </a:pPr>
            <a:r>
              <a:rPr lang="en-US" sz="1200" b="1" dirty="0">
                <a:effectLst/>
                <a:latin typeface="Calibri" panose="020F0502020204030204" pitchFamily="34" charset="0"/>
                <a:ea typeface="Calibri" panose="020F0502020204030204" pitchFamily="34" charset="0"/>
              </a:rPr>
              <a:t>Recommended Points</a:t>
            </a:r>
          </a:p>
          <a:p>
            <a:pPr marL="171450" marR="0" lvl="0" indent="-171450">
              <a:spcBef>
                <a:spcPts val="0"/>
              </a:spcBef>
              <a:spcAft>
                <a:spcPts val="0"/>
              </a:spcAft>
              <a:buFont typeface="Wingdings" panose="05000000000000000000" pitchFamily="2" charset="2"/>
              <a:buChar char="ü"/>
            </a:pPr>
            <a:r>
              <a:rPr lang="en-US" sz="1200" b="0" dirty="0">
                <a:effectLst/>
                <a:latin typeface="Calibri" panose="020F0502020204030204" pitchFamily="34" charset="0"/>
                <a:ea typeface="Calibri" panose="020F0502020204030204" pitchFamily="34" charset="0"/>
              </a:rPr>
              <a:t>Negative Member perception regarding:</a:t>
            </a:r>
          </a:p>
          <a:p>
            <a:pPr marL="628650" marR="0" lvl="1" indent="-171450">
              <a:spcBef>
                <a:spcPts val="0"/>
              </a:spcBef>
              <a:spcAft>
                <a:spcPts val="0"/>
              </a:spcAft>
              <a:buFont typeface="Wingdings" panose="05000000000000000000" pitchFamily="2" charset="2"/>
              <a:buChar char="§"/>
            </a:pPr>
            <a:r>
              <a:rPr lang="en-US" sz="1200" b="0" dirty="0">
                <a:effectLst/>
                <a:latin typeface="Calibri" panose="020F0502020204030204" pitchFamily="34" charset="0"/>
                <a:ea typeface="Calibri" panose="020F0502020204030204" pitchFamily="34" charset="0"/>
              </a:rPr>
              <a:t>You’re assuming the reason for their call. If not the reason, the call starts with them saying no, I’m really calling about… </a:t>
            </a:r>
          </a:p>
          <a:p>
            <a:pPr marL="628650" marR="0" lvl="1" indent="-171450">
              <a:spcBef>
                <a:spcPts val="0"/>
              </a:spcBef>
              <a:spcAft>
                <a:spcPts val="0"/>
              </a:spcAft>
              <a:buFont typeface="Wingdings" panose="05000000000000000000" pitchFamily="2" charset="2"/>
              <a:buChar char="§"/>
            </a:pPr>
            <a:r>
              <a:rPr lang="en-US" sz="1200" b="0" dirty="0">
                <a:effectLst/>
                <a:latin typeface="Calibri" panose="020F0502020204030204" pitchFamily="34" charset="0"/>
                <a:ea typeface="Calibri" panose="020F0502020204030204" pitchFamily="34" charset="0"/>
              </a:rPr>
              <a:t>Feeling the call is scripted and not personable </a:t>
            </a:r>
          </a:p>
          <a:p>
            <a:pPr marL="171450" marR="0" lvl="0" indent="-171450">
              <a:spcBef>
                <a:spcPts val="0"/>
              </a:spcBef>
              <a:spcAft>
                <a:spcPts val="0"/>
              </a:spcAft>
              <a:buFont typeface="Wingdings" panose="05000000000000000000" pitchFamily="2" charset="2"/>
              <a:buChar char="ü"/>
            </a:pPr>
            <a:r>
              <a:rPr lang="en-US" sz="1200" b="0" dirty="0">
                <a:effectLst/>
                <a:latin typeface="Calibri" panose="020F0502020204030204" pitchFamily="34" charset="0"/>
                <a:ea typeface="Calibri" panose="020F0502020204030204" pitchFamily="34" charset="0"/>
              </a:rPr>
              <a:t>Positive Member perception tied to starting with a broader scope, how can I help you. This also drives the I’m here to help you mindset, which could reduce their potential stress. </a:t>
            </a:r>
          </a:p>
          <a:p>
            <a:pPr marL="171450" marR="0" lvl="0" indent="-171450">
              <a:spcBef>
                <a:spcPts val="0"/>
              </a:spcBef>
              <a:spcAft>
                <a:spcPts val="0"/>
              </a:spcAft>
              <a:buFont typeface="Wingdings" panose="05000000000000000000" pitchFamily="2" charset="2"/>
              <a:buChar char="ü"/>
            </a:pPr>
            <a:r>
              <a:rPr lang="en-US" sz="1200" b="0" dirty="0">
                <a:effectLst/>
                <a:latin typeface="Calibri" panose="020F0502020204030204" pitchFamily="34" charset="0"/>
                <a:ea typeface="Calibri" panose="020F0502020204030204" pitchFamily="34" charset="0"/>
              </a:rPr>
              <a:t>NPS/OSAT results tell us members can become quite frustrated with transfers. </a:t>
            </a:r>
          </a:p>
          <a:p>
            <a:pPr marL="628650" marR="0" lvl="1" indent="-171450">
              <a:spcBef>
                <a:spcPts val="0"/>
              </a:spcBef>
              <a:spcAft>
                <a:spcPts val="0"/>
              </a:spcAft>
              <a:buFont typeface="Arial" panose="020B0604020202020204" pitchFamily="34" charset="0"/>
              <a:buChar char="•"/>
            </a:pPr>
            <a:r>
              <a:rPr lang="en-US" sz="1200" b="0" dirty="0">
                <a:effectLst/>
                <a:latin typeface="Calibri" panose="020F0502020204030204" pitchFamily="34" charset="0"/>
                <a:ea typeface="Calibri" panose="020F0502020204030204" pitchFamily="34" charset="0"/>
              </a:rPr>
              <a:t>Moving Repeat Callers up puts you in a position to determine if a senior handoff is needed upfront. </a:t>
            </a:r>
            <a:r>
              <a:rPr lang="en-US" sz="1200" b="1" i="1" dirty="0">
                <a:effectLst/>
                <a:latin typeface="Calibri" panose="020F0502020204030204" pitchFamily="34" charset="0"/>
                <a:ea typeface="Calibri" panose="020F0502020204030204" pitchFamily="34" charset="0"/>
              </a:rPr>
              <a:t>IMPORTANT</a:t>
            </a:r>
            <a:r>
              <a:rPr lang="en-US" sz="1200" b="0" dirty="0">
                <a:effectLst/>
                <a:latin typeface="Calibri" panose="020F0502020204030204" pitchFamily="34" charset="0"/>
                <a:ea typeface="Calibri" panose="020F0502020204030204" pitchFamily="34" charset="0"/>
              </a:rPr>
              <a:t>: when it's tied to repeat callers for the same situation, </a:t>
            </a:r>
          </a:p>
          <a:p>
            <a:pPr marL="628650" marR="0" lvl="1" indent="-171450">
              <a:spcBef>
                <a:spcPts val="0"/>
              </a:spcBef>
              <a:spcAft>
                <a:spcPts val="0"/>
              </a:spcAft>
              <a:buFont typeface="Arial" panose="020B0604020202020204" pitchFamily="34" charset="0"/>
              <a:buChar char="•"/>
            </a:pPr>
            <a:r>
              <a:rPr lang="en-US" sz="1200" b="0" dirty="0">
                <a:effectLst/>
                <a:latin typeface="Calibri" panose="020F0502020204030204" pitchFamily="34" charset="0"/>
                <a:ea typeface="Calibri" panose="020F0502020204030204" pitchFamily="34" charset="0"/>
              </a:rPr>
              <a:t>Doing this check upfront alleviates potential stress tied to the member feeling they spent time with you, which is now time wasted because they must start all over again with something new. </a:t>
            </a:r>
          </a:p>
          <a:p>
            <a:pPr marL="171450" marR="0" lvl="0" indent="-171450">
              <a:spcBef>
                <a:spcPts val="0"/>
              </a:spcBef>
              <a:spcAft>
                <a:spcPts val="0"/>
              </a:spcAft>
              <a:buFont typeface="Wingdings" panose="05000000000000000000" pitchFamily="2" charset="2"/>
              <a:buChar char="ü"/>
            </a:pPr>
            <a:r>
              <a:rPr lang="en-US" sz="1200" b="0" dirty="0">
                <a:effectLst/>
                <a:latin typeface="Calibri" panose="020F0502020204030204" pitchFamily="34" charset="0"/>
                <a:ea typeface="Calibri" panose="020F0502020204030204" pitchFamily="34" charset="0"/>
              </a:rPr>
              <a:t>Low is subjective, it could be two or 10 days. Using five specifically creates a clear distinction on the member’s situation. </a:t>
            </a:r>
            <a:endParaRPr lang="en-US" dirty="0"/>
          </a:p>
        </p:txBody>
      </p:sp>
      <p:sp>
        <p:nvSpPr>
          <p:cNvPr id="4" name="Slide Number Placeholder 3"/>
          <p:cNvSpPr>
            <a:spLocks noGrp="1"/>
          </p:cNvSpPr>
          <p:nvPr>
            <p:ph type="sldNum" sz="quarter" idx="5"/>
          </p:nvPr>
        </p:nvSpPr>
        <p:spPr/>
        <p:txBody>
          <a:bodyPr/>
          <a:lstStyle/>
          <a:p>
            <a:fld id="{3F58D25D-85F0-445A-8805-D7F52DDACC73}" type="slidenum">
              <a:rPr lang="en-US" smtClean="0"/>
              <a:t>11</a:t>
            </a:fld>
            <a:endParaRPr lang="en-US" dirty="0"/>
          </a:p>
        </p:txBody>
      </p:sp>
    </p:spTree>
    <p:extLst>
      <p:ext uri="{BB962C8B-B14F-4D97-AF65-F5344CB8AC3E}">
        <p14:creationId xmlns:p14="http://schemas.microsoft.com/office/powerpoint/2010/main" val="3756838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effectLst/>
                <a:latin typeface="Calibri" panose="020F0502020204030204" pitchFamily="34" charset="0"/>
                <a:ea typeface="Times New Roman" panose="02020603050405020304" pitchFamily="18" charset="0"/>
              </a:rPr>
              <a:t>Trainer Actions</a:t>
            </a:r>
            <a:r>
              <a:rPr lang="en-US" sz="1200" b="0" dirty="0">
                <a:effectLst/>
                <a:latin typeface="Calibri" panose="020F0502020204030204" pitchFamily="34" charset="0"/>
                <a:ea typeface="Times New Roman" panose="02020603050405020304" pitchFamily="18" charset="0"/>
              </a:rPr>
              <a:t> – Review the updates:</a:t>
            </a:r>
          </a:p>
          <a:p>
            <a:pPr marL="628650" lvl="1" indent="-171450">
              <a:buFont typeface="Arial" panose="020B0604020202020204" pitchFamily="34" charset="0"/>
              <a:buChar char="•"/>
            </a:pPr>
            <a:r>
              <a:rPr lang="en-US" sz="1200" b="0" dirty="0">
                <a:effectLst/>
                <a:latin typeface="Calibri" panose="020F0502020204030204" pitchFamily="34" charset="0"/>
                <a:ea typeface="Times New Roman" panose="02020603050405020304" pitchFamily="18" charset="0"/>
              </a:rPr>
              <a:t>Mention – Go to Step 3 (advise section was cleaned up) </a:t>
            </a:r>
          </a:p>
          <a:p>
            <a:pPr marL="628650" lvl="1" indent="-171450">
              <a:buFont typeface="Arial" panose="020B0604020202020204" pitchFamily="34" charset="0"/>
              <a:buChar char="•"/>
            </a:pPr>
            <a:r>
              <a:rPr lang="en-US" sz="1200" b="0" dirty="0">
                <a:effectLst/>
                <a:latin typeface="Calibri" panose="020F0502020204030204" pitchFamily="34" charset="0"/>
                <a:ea typeface="Times New Roman" panose="02020603050405020304" pitchFamily="18" charset="0"/>
              </a:rPr>
              <a:t>Changes – Go to Step 4 (Ensure Resolution): </a:t>
            </a:r>
          </a:p>
          <a:p>
            <a:pPr marL="1143000" lvl="2" indent="-228600">
              <a:buFont typeface="+mj-lt"/>
              <a:buAutoNum type="arabicPeriod"/>
            </a:pPr>
            <a:r>
              <a:rPr lang="en-US" sz="1200" b="0" dirty="0">
                <a:effectLst/>
                <a:latin typeface="Calibri" panose="020F0502020204030204" pitchFamily="34" charset="0"/>
                <a:ea typeface="Times New Roman" panose="02020603050405020304" pitchFamily="18" charset="0"/>
              </a:rPr>
              <a:t>Modified – Recap the Call now includes reason for the call (i.e., primary highlights of information provided, and actions taken for the member)</a:t>
            </a:r>
          </a:p>
          <a:p>
            <a:pPr marL="1543050" lvl="3" indent="-171450">
              <a:buFont typeface="Wingdings" panose="05000000000000000000" pitchFamily="2" charset="2"/>
              <a:buChar char="ü"/>
            </a:pPr>
            <a:r>
              <a:rPr lang="en-US" sz="1200" b="0" dirty="0">
                <a:effectLst/>
                <a:latin typeface="Calibri" panose="020F0502020204030204" pitchFamily="34" charset="0"/>
                <a:ea typeface="Times New Roman" panose="02020603050405020304" pitchFamily="18" charset="0"/>
              </a:rPr>
              <a:t>Note – DO NOT use jargon, instead use language a member can understand</a:t>
            </a:r>
          </a:p>
          <a:p>
            <a:pPr marL="1143000" lvl="2" indent="-228600">
              <a:buFont typeface="+mj-lt"/>
              <a:buAutoNum type="arabicPeriod"/>
            </a:pPr>
            <a:r>
              <a:rPr lang="en-US" sz="1200" b="0" dirty="0">
                <a:effectLst/>
                <a:latin typeface="Calibri" panose="020F0502020204030204" pitchFamily="34" charset="0"/>
                <a:ea typeface="Times New Roman" panose="02020603050405020304" pitchFamily="18" charset="0"/>
              </a:rPr>
              <a:t>Evolved/Moved Up:</a:t>
            </a:r>
          </a:p>
          <a:p>
            <a:pPr marL="1600200" lvl="3" indent="-228600">
              <a:buFont typeface="Wingdings" panose="05000000000000000000" pitchFamily="2" charset="2"/>
              <a:buChar char="ü"/>
            </a:pPr>
            <a:r>
              <a:rPr lang="en-US" sz="1200" b="0" dirty="0">
                <a:effectLst/>
                <a:latin typeface="Calibri" panose="020F0502020204030204" pitchFamily="34" charset="0"/>
                <a:ea typeface="Times New Roman" panose="02020603050405020304" pitchFamily="18" charset="0"/>
              </a:rPr>
              <a:t>Confirm was everything taken care of with – Was I able to fully address…</a:t>
            </a:r>
          </a:p>
          <a:p>
            <a:pPr marL="2057400" lvl="4" indent="-228600">
              <a:buFont typeface="Wingdings" panose="05000000000000000000" pitchFamily="2" charset="2"/>
              <a:buChar char="§"/>
            </a:pPr>
            <a:r>
              <a:rPr lang="en-US" sz="1200" b="0" dirty="0">
                <a:effectLst/>
                <a:latin typeface="Calibri" panose="020F0502020204030204" pitchFamily="34" charset="0"/>
                <a:ea typeface="Times New Roman" panose="02020603050405020304" pitchFamily="18" charset="0"/>
              </a:rPr>
              <a:t>If yes, proceed to closing the call </a:t>
            </a:r>
          </a:p>
          <a:p>
            <a:pPr marL="2057400" lvl="4" indent="-228600">
              <a:buFont typeface="Wingdings" panose="05000000000000000000" pitchFamily="2" charset="2"/>
              <a:buChar char="§"/>
            </a:pPr>
            <a:r>
              <a:rPr lang="en-US" sz="1200" b="0" dirty="0">
                <a:effectLst/>
                <a:latin typeface="Calibri" panose="020F0502020204030204" pitchFamily="34" charset="0"/>
                <a:ea typeface="Times New Roman" panose="02020603050405020304" pitchFamily="18" charset="0"/>
              </a:rPr>
              <a:t>If no, apologize and attempt to address anything missing or not fully clear </a:t>
            </a:r>
          </a:p>
          <a:p>
            <a:pPr marL="1600200" lvl="3" indent="-228600">
              <a:buFont typeface="Wingdings" panose="05000000000000000000" pitchFamily="2" charset="2"/>
              <a:buChar char="ü"/>
            </a:pPr>
            <a:r>
              <a:rPr lang="en-US" sz="1200" b="0" dirty="0">
                <a:effectLst/>
                <a:latin typeface="Calibri" panose="020F0502020204030204" pitchFamily="34" charset="0"/>
                <a:ea typeface="Times New Roman" panose="02020603050405020304" pitchFamily="18" charset="0"/>
              </a:rPr>
              <a:t>Handing off callers to the Senior Team ONLY when appropriate (i.e., </a:t>
            </a:r>
            <a:r>
              <a:rPr lang="en-US" sz="1800" b="0" i="0" dirty="0">
                <a:solidFill>
                  <a:srgbClr val="000000"/>
                </a:solidFill>
                <a:effectLst/>
                <a:latin typeface="Verdana" panose="020B0604030504040204" pitchFamily="34" charset="0"/>
                <a:ea typeface="Times New Roman" panose="02020603050405020304" pitchFamily="18" charset="0"/>
              </a:rPr>
              <a:t>i</a:t>
            </a:r>
            <a:r>
              <a:rPr lang="en-US" sz="1800" b="0" i="0" dirty="0">
                <a:solidFill>
                  <a:srgbClr val="000000"/>
                </a:solidFill>
                <a:effectLst/>
                <a:latin typeface="Verdana" panose="020B0604030504040204" pitchFamily="34" charset="0"/>
              </a:rPr>
              <a:t>f the member advises twice within step 4 that you have not resolved the reason for calling)</a:t>
            </a:r>
          </a:p>
          <a:p>
            <a:pPr marL="1600200" marR="0" lvl="3"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200" b="0" dirty="0">
                <a:effectLst/>
                <a:latin typeface="Calibri" panose="020F0502020204030204" pitchFamily="34" charset="0"/>
                <a:ea typeface="Times New Roman" panose="02020603050405020304" pitchFamily="18" charset="0"/>
              </a:rPr>
              <a:t>Removed all references to a survey being sent in the recap confirmation</a:t>
            </a:r>
          </a:p>
          <a:p>
            <a:pPr marL="1600200" lvl="3" indent="-228600">
              <a:buFont typeface="+mj-lt"/>
              <a:buAutoNum type="arabicPeriod"/>
            </a:pPr>
            <a:endParaRPr lang="en-US" sz="1200" b="0" dirty="0">
              <a:effectLst/>
              <a:latin typeface="Calibri" panose="020F0502020204030204" pitchFamily="34" charset="0"/>
              <a:ea typeface="Times New Roman" panose="02020603050405020304" pitchFamily="18" charset="0"/>
            </a:endParaRPr>
          </a:p>
          <a:p>
            <a:r>
              <a:rPr lang="en-US" sz="1200" b="1" dirty="0">
                <a:effectLst/>
                <a:latin typeface="+mn-lt"/>
                <a:ea typeface="Times New Roman" panose="02020603050405020304" pitchFamily="18" charset="0"/>
              </a:rPr>
              <a:t>Trainer Actions </a:t>
            </a:r>
          </a:p>
          <a:p>
            <a:pPr marL="228600" indent="-228600">
              <a:buFont typeface="+mj-lt"/>
              <a:buAutoNum type="arabicPeriod"/>
            </a:pPr>
            <a:r>
              <a:rPr lang="en-US" sz="1200" dirty="0">
                <a:effectLst/>
                <a:latin typeface="+mn-lt"/>
                <a:ea typeface="Times New Roman" panose="02020603050405020304" pitchFamily="18" charset="0"/>
              </a:rPr>
              <a:t>Using chat, h</a:t>
            </a:r>
            <a:r>
              <a:rPr lang="en-US" sz="1200" dirty="0">
                <a:latin typeface="+mn-lt"/>
              </a:rPr>
              <a:t>ow do these changes improve member experience?</a:t>
            </a:r>
          </a:p>
          <a:p>
            <a:pPr marL="228600" indent="-228600">
              <a:buFont typeface="+mj-lt"/>
              <a:buAutoNum type="arabicPeriod"/>
            </a:pPr>
            <a:r>
              <a:rPr lang="en-US" sz="1200" b="0" dirty="0">
                <a:effectLst/>
                <a:latin typeface="+mn-lt"/>
                <a:ea typeface="Calibri" panose="020F0502020204030204" pitchFamily="34" charset="0"/>
              </a:rPr>
              <a:t>Look for a mix of answers, but ensure all points are accounted for. When not, engage the class for more. </a:t>
            </a:r>
            <a:endParaRPr lang="en-US" sz="1200" b="0" dirty="0">
              <a:effectLst/>
              <a:latin typeface="+mn-lt"/>
              <a:ea typeface="+mn-ea"/>
              <a:cs typeface="+mn-cs"/>
            </a:endParaRPr>
          </a:p>
          <a:p>
            <a:pPr marL="228600" indent="-228600">
              <a:buFont typeface="+mj-lt"/>
              <a:buAutoNum type="arabicPeriod"/>
            </a:pPr>
            <a:r>
              <a:rPr lang="en-US" sz="1200" dirty="0">
                <a:effectLst/>
                <a:latin typeface="+mn-lt"/>
                <a:ea typeface="Calibri" panose="020F0502020204030204" pitchFamily="34" charset="0"/>
                <a:cs typeface="Times New Roman" panose="02020603050405020304" pitchFamily="18" charset="0"/>
              </a:rPr>
              <a:t>Recognize and respond to responses (chat &amp; verbal) as they come through to engage the class</a:t>
            </a:r>
          </a:p>
          <a:p>
            <a:pPr marL="0" marR="0" lvl="0" indent="0">
              <a:spcBef>
                <a:spcPts val="0"/>
              </a:spcBef>
              <a:spcAft>
                <a:spcPts val="0"/>
              </a:spcAft>
              <a:buFont typeface="Symbol" panose="05050102010706020507" pitchFamily="18" charset="2"/>
              <a:buNone/>
            </a:pPr>
            <a:endParaRPr lang="en-US" sz="1200" dirty="0">
              <a:effectLst/>
              <a:latin typeface="Calibri" panose="020F0502020204030204" pitchFamily="34" charset="0"/>
              <a:ea typeface="Calibri" panose="020F0502020204030204" pitchFamily="34" charset="0"/>
            </a:endParaRPr>
          </a:p>
          <a:p>
            <a:pPr marL="0" marR="0" lvl="0" indent="0">
              <a:spcBef>
                <a:spcPts val="0"/>
              </a:spcBef>
              <a:spcAft>
                <a:spcPts val="0"/>
              </a:spcAft>
              <a:buFont typeface="Symbol" panose="05050102010706020507" pitchFamily="18" charset="2"/>
              <a:buNone/>
            </a:pPr>
            <a:r>
              <a:rPr lang="en-US" sz="1200" b="1" dirty="0">
                <a:effectLst/>
                <a:latin typeface="Calibri" panose="020F0502020204030204" pitchFamily="34" charset="0"/>
                <a:ea typeface="Calibri" panose="020F0502020204030204" pitchFamily="34" charset="0"/>
              </a:rPr>
              <a:t>Recommended Points</a:t>
            </a:r>
          </a:p>
          <a:p>
            <a:pPr marL="171450" marR="0" lvl="0" indent="-171450">
              <a:spcBef>
                <a:spcPts val="0"/>
              </a:spcBef>
              <a:spcAft>
                <a:spcPts val="0"/>
              </a:spcAft>
              <a:buFont typeface="Wingdings" panose="05000000000000000000" pitchFamily="2" charset="2"/>
              <a:buChar char="ü"/>
            </a:pPr>
            <a:r>
              <a:rPr lang="en-US" sz="1200" b="0" dirty="0">
                <a:effectLst/>
                <a:latin typeface="Calibri" panose="020F0502020204030204" pitchFamily="34" charset="0"/>
                <a:ea typeface="Calibri" panose="020F0502020204030204" pitchFamily="34" charset="0"/>
              </a:rPr>
              <a:t>Positive Member perception tied to feeling fully heard and taken care of (i.e., confirm/acknowledge we met their spoken needs, using simple and easy to understand language) </a:t>
            </a:r>
          </a:p>
          <a:p>
            <a:pPr marL="171450" marR="0" lvl="0" indent="-171450">
              <a:spcBef>
                <a:spcPts val="0"/>
              </a:spcBef>
              <a:spcAft>
                <a:spcPts val="0"/>
              </a:spcAft>
              <a:buFont typeface="Wingdings" panose="05000000000000000000" pitchFamily="2" charset="2"/>
              <a:buChar char="ü"/>
            </a:pPr>
            <a:r>
              <a:rPr lang="en-US" sz="1200" b="0" dirty="0">
                <a:effectLst/>
                <a:latin typeface="Calibri" panose="020F0502020204030204" pitchFamily="34" charset="0"/>
                <a:ea typeface="Calibri" panose="020F0502020204030204" pitchFamily="34" charset="0"/>
              </a:rPr>
              <a:t>Allows the member to raise any questions they might have </a:t>
            </a:r>
          </a:p>
          <a:p>
            <a:pPr marL="171450" marR="0" lvl="0" indent="-171450">
              <a:spcBef>
                <a:spcPts val="0"/>
              </a:spcBef>
              <a:spcAft>
                <a:spcPts val="0"/>
              </a:spcAft>
              <a:buFont typeface="Wingdings" panose="05000000000000000000" pitchFamily="2" charset="2"/>
              <a:buChar char="ü"/>
            </a:pPr>
            <a:r>
              <a:rPr lang="en-US" sz="1200" b="0" dirty="0">
                <a:effectLst/>
                <a:latin typeface="Calibri" panose="020F0502020204030204" pitchFamily="34" charset="0"/>
                <a:ea typeface="Calibri" panose="020F0502020204030204" pitchFamily="34" charset="0"/>
              </a:rPr>
              <a:t>If anything was missed, the member can raise before the call ends </a:t>
            </a:r>
          </a:p>
          <a:p>
            <a:pPr marL="171450" marR="0" lvl="0" indent="-171450">
              <a:spcBef>
                <a:spcPts val="0"/>
              </a:spcBef>
              <a:spcAft>
                <a:spcPts val="0"/>
              </a:spcAft>
              <a:buFont typeface="Wingdings" panose="05000000000000000000" pitchFamily="2" charset="2"/>
              <a:buChar char="ü"/>
            </a:pPr>
            <a:r>
              <a:rPr lang="en-US" sz="1200" b="0" dirty="0">
                <a:effectLst/>
                <a:latin typeface="Calibri" panose="020F0502020204030204" pitchFamily="34" charset="0"/>
                <a:ea typeface="Calibri" panose="020F0502020204030204" pitchFamily="34" charset="0"/>
              </a:rPr>
              <a:t>Handing off to the Senior Team, when applicable removes the member from being stuck in the middle of any struggles a representative may be experiencing. </a:t>
            </a:r>
          </a:p>
          <a:p>
            <a:pPr marL="628650" marR="0" lvl="1" indent="-171450">
              <a:spcBef>
                <a:spcPts val="0"/>
              </a:spcBef>
              <a:spcAft>
                <a:spcPts val="0"/>
              </a:spcAft>
              <a:buFont typeface="Wingdings" panose="05000000000000000000" pitchFamily="2" charset="2"/>
              <a:buChar char="§"/>
            </a:pPr>
            <a:r>
              <a:rPr lang="en-US" b="0" dirty="0">
                <a:effectLst/>
                <a:latin typeface="Calibri" panose="020F0502020204030204" pitchFamily="34" charset="0"/>
              </a:rPr>
              <a:t>Missing something and needing to go back is not immediately a second attempt for handling, it’s still the first attempt. </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200" b="0" dirty="0">
                <a:effectLst/>
                <a:latin typeface="Calibri" panose="020F0502020204030204" pitchFamily="34" charset="0"/>
                <a:ea typeface="Calibri" panose="020F0502020204030204" pitchFamily="34" charset="0"/>
              </a:rPr>
              <a:t>Not all members receive surveys so saying it to everyone creates an unreal expectation for some members</a:t>
            </a:r>
          </a:p>
          <a:p>
            <a:pPr marL="171450" marR="0" lvl="0" indent="-171450">
              <a:spcBef>
                <a:spcPts val="0"/>
              </a:spcBef>
              <a:spcAft>
                <a:spcPts val="0"/>
              </a:spcAft>
              <a:buFont typeface="Arial" panose="020B0604020202020204" pitchFamily="34" charset="0"/>
              <a:buChar char="•"/>
            </a:pPr>
            <a:endParaRPr lang="en-US" sz="1200" b="0" dirty="0">
              <a:effectLst/>
              <a:latin typeface="Calibri" panose="020F0502020204030204" pitchFamily="34"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3F58D25D-85F0-445A-8805-D7F52DDACC73}" type="slidenum">
              <a:rPr lang="en-US" smtClean="0"/>
              <a:t>12</a:t>
            </a:fld>
            <a:endParaRPr lang="en-US" dirty="0"/>
          </a:p>
        </p:txBody>
      </p:sp>
    </p:spTree>
    <p:extLst>
      <p:ext uri="{BB962C8B-B14F-4D97-AF65-F5344CB8AC3E}">
        <p14:creationId xmlns:p14="http://schemas.microsoft.com/office/powerpoint/2010/main" val="3792926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effectLst/>
                <a:latin typeface="Calibri" panose="020F0502020204030204" pitchFamily="34" charset="0"/>
                <a:ea typeface="Times New Roman" panose="02020603050405020304" pitchFamily="18" charset="0"/>
              </a:rPr>
              <a:t>Trainer Actions</a:t>
            </a:r>
            <a:r>
              <a:rPr lang="en-US" sz="1200" b="0" dirty="0">
                <a:effectLst/>
                <a:latin typeface="Calibri" panose="020F0502020204030204" pitchFamily="34" charset="0"/>
                <a:ea typeface="Times New Roman" panose="02020603050405020304" pitchFamily="18" charset="0"/>
              </a:rPr>
              <a:t> – Review the updates:</a:t>
            </a:r>
          </a:p>
          <a:p>
            <a:pPr marL="628650" lvl="1" indent="-171450">
              <a:buFont typeface="Arial" panose="020B0604020202020204" pitchFamily="34" charset="0"/>
              <a:buChar char="•"/>
            </a:pPr>
            <a:r>
              <a:rPr lang="en-US" sz="1200" b="0" dirty="0">
                <a:effectLst/>
                <a:latin typeface="Calibri" panose="020F0502020204030204" pitchFamily="34" charset="0"/>
                <a:ea typeface="Times New Roman" panose="02020603050405020304" pitchFamily="18" charset="0"/>
              </a:rPr>
              <a:t>Change #1 – Go To Step 5 (Closing): </a:t>
            </a:r>
          </a:p>
          <a:p>
            <a:pPr marL="1085850" lvl="2" indent="-171450">
              <a:buFont typeface="Wingdings" panose="05000000000000000000" pitchFamily="2" charset="2"/>
              <a:buChar char="ü"/>
            </a:pPr>
            <a:r>
              <a:rPr lang="en-US" sz="1200" b="0" dirty="0">
                <a:effectLst/>
                <a:latin typeface="Calibri" panose="020F0502020204030204" pitchFamily="34" charset="0"/>
                <a:ea typeface="Times New Roman" panose="02020603050405020304" pitchFamily="18" charset="0"/>
              </a:rPr>
              <a:t>Provide members with a more member centric &amp; positive closing statement. Be mindful and adjust accordingly when not appropriate (i.e., anger, stress or grief drove the call)</a:t>
            </a:r>
          </a:p>
          <a:p>
            <a:pPr marL="1085850" lvl="2" indent="-171450">
              <a:buFont typeface="Wingdings" panose="05000000000000000000" pitchFamily="2" charset="2"/>
              <a:buChar char="ü"/>
            </a:pPr>
            <a:endParaRPr lang="en-US" sz="1200" b="0" dirty="0">
              <a:effectLst/>
              <a:latin typeface="Calibri" panose="020F0502020204030204" pitchFamily="34" charset="0"/>
              <a:ea typeface="Times New Roman" panose="02020603050405020304" pitchFamily="18" charset="0"/>
            </a:endParaRPr>
          </a:p>
          <a:p>
            <a:pPr marL="628650" lvl="1" indent="-171450">
              <a:buFont typeface="Arial" panose="020B0604020202020204" pitchFamily="34" charset="0"/>
              <a:buChar char="•"/>
            </a:pPr>
            <a:r>
              <a:rPr lang="en-US" sz="1200" b="0" dirty="0">
                <a:effectLst/>
                <a:latin typeface="Calibri" panose="020F0502020204030204" pitchFamily="34" charset="0"/>
                <a:ea typeface="Times New Roman" panose="02020603050405020304" pitchFamily="18" charset="0"/>
              </a:rPr>
              <a:t>Change #2 – Go to Step 6 (Documenting the Call): </a:t>
            </a:r>
          </a:p>
          <a:p>
            <a:pPr marL="1085850" lvl="2" indent="-171450">
              <a:buFont typeface="Wingdings" panose="05000000000000000000" pitchFamily="2" charset="2"/>
              <a:buChar char="ü"/>
            </a:pPr>
            <a:r>
              <a:rPr lang="en-US" sz="1200" b="0" dirty="0">
                <a:effectLst/>
                <a:latin typeface="Calibri" panose="020F0502020204030204" pitchFamily="34" charset="0"/>
                <a:ea typeface="Times New Roman" panose="02020603050405020304" pitchFamily="18" charset="0"/>
              </a:rPr>
              <a:t>New step, with a direct link on the guidance to follow and expectations for documenting the account before closing out</a:t>
            </a:r>
          </a:p>
          <a:p>
            <a:endParaRPr lang="en-US" sz="1200" b="1" dirty="0">
              <a:effectLst/>
              <a:latin typeface="Calibri" panose="020F0502020204030204" pitchFamily="34" charset="0"/>
              <a:ea typeface="Times New Roman" panose="02020603050405020304" pitchFamily="18" charset="0"/>
            </a:endParaRPr>
          </a:p>
          <a:p>
            <a:r>
              <a:rPr lang="en-US" sz="1200" b="1" dirty="0">
                <a:effectLst/>
                <a:latin typeface="+mn-lt"/>
                <a:ea typeface="Times New Roman" panose="02020603050405020304" pitchFamily="18" charset="0"/>
              </a:rPr>
              <a:t>Trainer Actions </a:t>
            </a:r>
          </a:p>
          <a:p>
            <a:pPr marL="228600" indent="-228600">
              <a:buFont typeface="+mj-lt"/>
              <a:buAutoNum type="arabicPeriod"/>
            </a:pPr>
            <a:r>
              <a:rPr lang="en-US" sz="1200" dirty="0">
                <a:effectLst/>
                <a:latin typeface="+mn-lt"/>
                <a:ea typeface="Times New Roman" panose="02020603050405020304" pitchFamily="18" charset="0"/>
              </a:rPr>
              <a:t>Using chat, h</a:t>
            </a:r>
            <a:r>
              <a:rPr lang="en-US" sz="1200" dirty="0">
                <a:latin typeface="+mn-lt"/>
              </a:rPr>
              <a:t>ow do these changes improve member experience?</a:t>
            </a:r>
          </a:p>
          <a:p>
            <a:pPr marL="228600" indent="-228600">
              <a:buFont typeface="+mj-lt"/>
              <a:buAutoNum type="arabicPeriod"/>
            </a:pPr>
            <a:r>
              <a:rPr lang="en-US" sz="1200" b="0" dirty="0">
                <a:effectLst/>
                <a:latin typeface="+mn-lt"/>
                <a:ea typeface="Calibri" panose="020F0502020204030204" pitchFamily="34" charset="0"/>
              </a:rPr>
              <a:t>Look for a mix of answers, but ensure all points are accounted for. When not, engage the class for more. </a:t>
            </a:r>
            <a:endParaRPr lang="en-US" sz="1200" b="0" dirty="0">
              <a:effectLst/>
              <a:latin typeface="+mn-lt"/>
              <a:ea typeface="+mn-ea"/>
              <a:cs typeface="+mn-cs"/>
            </a:endParaRPr>
          </a:p>
          <a:p>
            <a:pPr marL="228600" indent="-228600">
              <a:buFont typeface="+mj-lt"/>
              <a:buAutoNum type="arabicPeriod"/>
            </a:pPr>
            <a:r>
              <a:rPr lang="en-US" sz="1200" dirty="0">
                <a:effectLst/>
                <a:latin typeface="+mn-lt"/>
                <a:ea typeface="Calibri" panose="020F0502020204030204" pitchFamily="34" charset="0"/>
                <a:cs typeface="Times New Roman" panose="02020603050405020304" pitchFamily="18" charset="0"/>
              </a:rPr>
              <a:t>Recognize and respond to responses (chat &amp; verbal) as they come through to engage the class</a:t>
            </a:r>
          </a:p>
          <a:p>
            <a:pPr marL="0" marR="0" lvl="0" indent="0">
              <a:spcBef>
                <a:spcPts val="0"/>
              </a:spcBef>
              <a:spcAft>
                <a:spcPts val="0"/>
              </a:spcAft>
              <a:buFont typeface="Symbol" panose="05050102010706020507" pitchFamily="18" charset="2"/>
              <a:buNone/>
            </a:pPr>
            <a:endParaRPr lang="en-US" sz="1200" dirty="0">
              <a:effectLst/>
              <a:latin typeface="Calibri" panose="020F0502020204030204" pitchFamily="34" charset="0"/>
              <a:ea typeface="Calibri" panose="020F0502020204030204" pitchFamily="34" charset="0"/>
            </a:endParaRPr>
          </a:p>
          <a:p>
            <a:pPr marL="0" marR="0" lvl="0" indent="0">
              <a:spcBef>
                <a:spcPts val="0"/>
              </a:spcBef>
              <a:spcAft>
                <a:spcPts val="0"/>
              </a:spcAft>
              <a:buFont typeface="Symbol" panose="05050102010706020507" pitchFamily="18" charset="2"/>
              <a:buNone/>
            </a:pPr>
            <a:r>
              <a:rPr lang="en-US" sz="1200" b="1" dirty="0">
                <a:effectLst/>
                <a:latin typeface="Calibri" panose="020F0502020204030204" pitchFamily="34" charset="0"/>
                <a:ea typeface="Calibri" panose="020F0502020204030204" pitchFamily="34" charset="0"/>
              </a:rPr>
              <a:t>Recommended Points</a:t>
            </a:r>
          </a:p>
          <a:p>
            <a:pPr marL="171450" marR="0" lvl="0" indent="-171450">
              <a:spcBef>
                <a:spcPts val="0"/>
              </a:spcBef>
              <a:spcAft>
                <a:spcPts val="0"/>
              </a:spcAft>
              <a:buFont typeface="Wingdings" panose="05000000000000000000" pitchFamily="2" charset="2"/>
              <a:buChar char="ü"/>
            </a:pPr>
            <a:r>
              <a:rPr lang="en-US" sz="1200" b="0" dirty="0">
                <a:effectLst/>
                <a:latin typeface="Calibri" panose="020F0502020204030204" pitchFamily="34" charset="0"/>
                <a:ea typeface="Calibri" panose="020F0502020204030204" pitchFamily="34" charset="0"/>
              </a:rPr>
              <a:t>Positive member perception tied to a more pleasant closing response; not just for their call but saying have a great day projects positivity and friendliness. </a:t>
            </a:r>
          </a:p>
          <a:p>
            <a:pPr marL="171450" marR="0" lvl="0" indent="-171450">
              <a:spcBef>
                <a:spcPts val="0"/>
              </a:spcBef>
              <a:spcAft>
                <a:spcPts val="0"/>
              </a:spcAft>
              <a:buFont typeface="Wingdings" panose="05000000000000000000" pitchFamily="2" charset="2"/>
              <a:buChar char="ü"/>
            </a:pPr>
            <a:r>
              <a:rPr lang="en-US" sz="1200" b="0" dirty="0">
                <a:effectLst/>
                <a:latin typeface="Calibri" panose="020F0502020204030204" pitchFamily="34" charset="0"/>
                <a:ea typeface="Calibri" panose="020F0502020204030204" pitchFamily="34" charset="0"/>
              </a:rPr>
              <a:t>Documenting the account assist with any future calls (i.e., if the member calls back for any reason, they do not have to repeat themselves or remember call specifics)</a:t>
            </a:r>
          </a:p>
        </p:txBody>
      </p:sp>
      <p:sp>
        <p:nvSpPr>
          <p:cNvPr id="4" name="Slide Number Placeholder 3"/>
          <p:cNvSpPr>
            <a:spLocks noGrp="1"/>
          </p:cNvSpPr>
          <p:nvPr>
            <p:ph type="sldNum" sz="quarter" idx="5"/>
          </p:nvPr>
        </p:nvSpPr>
        <p:spPr/>
        <p:txBody>
          <a:bodyPr/>
          <a:lstStyle/>
          <a:p>
            <a:fld id="{3F58D25D-85F0-445A-8805-D7F52DDACC73}" type="slidenum">
              <a:rPr lang="en-US" smtClean="0"/>
              <a:t>13</a:t>
            </a:fld>
            <a:endParaRPr lang="en-US" dirty="0"/>
          </a:p>
        </p:txBody>
      </p:sp>
    </p:spTree>
    <p:extLst>
      <p:ext uri="{BB962C8B-B14F-4D97-AF65-F5344CB8AC3E}">
        <p14:creationId xmlns:p14="http://schemas.microsoft.com/office/powerpoint/2010/main" val="1385688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latin typeface="Calibri" panose="020F0502020204030204" pitchFamily="34" charset="0"/>
                <a:ea typeface="Times New Roman" panose="02020603050405020304" pitchFamily="18" charset="0"/>
              </a:rPr>
              <a:t>Time Allocation – 15 mins (slide 14-18)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Stage Three</a:t>
            </a:r>
            <a:r>
              <a:rPr lang="en-US" dirty="0"/>
              <a:t> – review the </a:t>
            </a:r>
            <a:r>
              <a:rPr lang="en-US" b="0" dirty="0"/>
              <a:t>Authentication process enhancements and understand why they matter </a:t>
            </a:r>
          </a:p>
        </p:txBody>
      </p:sp>
      <p:sp>
        <p:nvSpPr>
          <p:cNvPr id="4" name="Slide Number Placeholder 3"/>
          <p:cNvSpPr>
            <a:spLocks noGrp="1"/>
          </p:cNvSpPr>
          <p:nvPr>
            <p:ph type="sldNum" sz="quarter" idx="5"/>
          </p:nvPr>
        </p:nvSpPr>
        <p:spPr/>
        <p:txBody>
          <a:bodyPr/>
          <a:lstStyle/>
          <a:p>
            <a:fld id="{3F58D25D-85F0-445A-8805-D7F52DDACC73}" type="slidenum">
              <a:rPr lang="en-US" smtClean="0"/>
              <a:t>14</a:t>
            </a:fld>
            <a:endParaRPr lang="en-US" dirty="0"/>
          </a:p>
        </p:txBody>
      </p:sp>
    </p:spTree>
    <p:extLst>
      <p:ext uri="{BB962C8B-B14F-4D97-AF65-F5344CB8AC3E}">
        <p14:creationId xmlns:p14="http://schemas.microsoft.com/office/powerpoint/2010/main" val="1842602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mn-lt"/>
              </a:rPr>
              <a:t>Recommended Points</a:t>
            </a:r>
          </a:p>
          <a:p>
            <a:pPr marL="171450" indent="-171450">
              <a:buFont typeface="Arial" panose="020B0604020202020204" pitchFamily="34" charset="0"/>
              <a:buChar char="•"/>
            </a:pPr>
            <a:r>
              <a:rPr lang="en-US" sz="1200" dirty="0">
                <a:latin typeface="+mn-lt"/>
              </a:rPr>
              <a:t>Advise the class we’re now transitioning to our second new work instruction </a:t>
            </a:r>
          </a:p>
          <a:p>
            <a:pPr marL="171450" indent="-171450">
              <a:buFont typeface="Arial" panose="020B0604020202020204" pitchFamily="34" charset="0"/>
              <a:buChar char="•"/>
            </a:pPr>
            <a:r>
              <a:rPr lang="en-US" sz="1200" dirty="0">
                <a:latin typeface="+mn-lt"/>
              </a:rPr>
              <a:t>Advise we’ll follow the same steps as before to access this hidden work instruction:</a:t>
            </a:r>
          </a:p>
          <a:p>
            <a:pPr marL="685800" lvl="1" indent="-228600">
              <a:buFont typeface="+mj-lt"/>
              <a:buAutoNum type="arabicPeriod"/>
            </a:pPr>
            <a:r>
              <a:rPr lang="en-US" sz="1200" dirty="0">
                <a:latin typeface="+mn-lt"/>
              </a:rPr>
              <a:t>Open theSource </a:t>
            </a:r>
          </a:p>
          <a:p>
            <a:pPr marL="685800" lvl="1" indent="-228600">
              <a:buFont typeface="+mj-lt"/>
              <a:buAutoNum type="arabicPeriod"/>
            </a:pPr>
            <a:r>
              <a:rPr lang="en-US" sz="1200" dirty="0">
                <a:latin typeface="+mn-lt"/>
              </a:rPr>
              <a:t>Click the link to open in a new tab </a:t>
            </a:r>
            <a:r>
              <a:rPr lang="en-US" sz="1200" b="1" dirty="0">
                <a:latin typeface="+mn-lt"/>
              </a:rPr>
              <a:t>OR </a:t>
            </a:r>
            <a:r>
              <a:rPr lang="en-US" sz="1200" b="0" dirty="0">
                <a:latin typeface="+mn-lt"/>
              </a:rPr>
              <a:t>open a new tab and copy/paste the link </a:t>
            </a:r>
          </a:p>
          <a:p>
            <a:pPr marL="685800" lvl="1" indent="-228600">
              <a:buFont typeface="+mj-lt"/>
              <a:buAutoNum type="arabicPeriod"/>
            </a:pPr>
            <a:r>
              <a:rPr lang="en-US" sz="1200" b="0" dirty="0">
                <a:latin typeface="+mn-lt"/>
              </a:rPr>
              <a:t>Auth WI link –</a:t>
            </a:r>
            <a:r>
              <a:rPr lang="en-US" sz="1200" b="1" dirty="0">
                <a:latin typeface="+mn-lt"/>
              </a:rPr>
              <a:t> </a:t>
            </a:r>
            <a:r>
              <a:rPr lang="en-US" sz="1200" u="sng" dirty="0">
                <a:solidFill>
                  <a:srgbClr val="000000"/>
                </a:solidFill>
                <a:effectLst/>
                <a:latin typeface="+mn-lt"/>
                <a:ea typeface="Calibri" panose="020F0502020204030204" pitchFamily="34" charset="0"/>
                <a:hlinkClick r:id="rId3"/>
              </a:rPr>
              <a:t>https://thesource.cvshealth.com/nuxeo/thesource/#!/view?docid=908d53ec-df87-4db4-bb56-6d812e723dd6</a:t>
            </a:r>
            <a:r>
              <a:rPr lang="en-US" sz="1200" dirty="0">
                <a:solidFill>
                  <a:srgbClr val="000000"/>
                </a:solidFill>
                <a:effectLst/>
                <a:latin typeface="+mn-lt"/>
                <a:ea typeface="Calibri" panose="020F0502020204030204" pitchFamily="34" charset="0"/>
              </a:rPr>
              <a:t> </a:t>
            </a:r>
            <a:endParaRPr lang="en-US" sz="1200" b="0" dirty="0">
              <a:latin typeface="+mn-lt"/>
            </a:endParaRPr>
          </a:p>
          <a:p>
            <a:pPr marL="685800" lvl="1" indent="-228600">
              <a:buFont typeface="+mj-lt"/>
              <a:buAutoNum type="arabicPeriod"/>
            </a:pPr>
            <a:r>
              <a:rPr lang="en-US" sz="1200" b="0" dirty="0">
                <a:solidFill>
                  <a:srgbClr val="000000"/>
                </a:solidFill>
                <a:effectLst/>
                <a:latin typeface="+mn-lt"/>
              </a:rPr>
              <a:t>Attendees to bookmark the page for future/return reference</a:t>
            </a:r>
            <a:endParaRPr lang="en-US" sz="1200" b="0" dirty="0">
              <a:latin typeface="+mn-lt"/>
            </a:endParaRPr>
          </a:p>
          <a:p>
            <a:pPr marL="171450" lvl="0" indent="-171450">
              <a:buFont typeface="Arial" panose="020B0604020202020204" pitchFamily="34" charset="0"/>
              <a:buChar char="•"/>
            </a:pPr>
            <a:r>
              <a:rPr lang="en-US" sz="1200" dirty="0">
                <a:latin typeface="+mn-lt"/>
              </a:rPr>
              <a:t>Remind the class not to share the links; everyone will receive when they’re trained </a:t>
            </a:r>
          </a:p>
          <a:p>
            <a:pPr marL="171450" lvl="0" indent="-171450">
              <a:buFont typeface="Arial" panose="020B0604020202020204" pitchFamily="34" charset="0"/>
              <a:buChar char="•"/>
            </a:pPr>
            <a:endParaRPr lang="en-US" sz="1200" dirty="0">
              <a:latin typeface="+mn-lt"/>
            </a:endParaRPr>
          </a:p>
          <a:p>
            <a:pPr marL="0" lvl="0" indent="0">
              <a:buFont typeface="Arial" panose="020B0604020202020204" pitchFamily="34" charset="0"/>
              <a:buNone/>
            </a:pPr>
            <a:r>
              <a:rPr lang="en-US" sz="1200" b="1" dirty="0">
                <a:latin typeface="+mn-lt"/>
              </a:rPr>
              <a:t>Trainer Actions</a:t>
            </a:r>
          </a:p>
          <a:p>
            <a:pPr marL="228600" marR="0" lvl="0" indent="-228600" algn="l" defTabSz="914400" rtl="0" eaLnBrk="1" fontAlgn="auto" latinLnBrk="0" hangingPunct="1">
              <a:lnSpc>
                <a:spcPct val="100000"/>
              </a:lnSpc>
              <a:spcBef>
                <a:spcPts val="600"/>
              </a:spcBef>
              <a:spcAft>
                <a:spcPts val="600"/>
              </a:spcAft>
              <a:buClrTx/>
              <a:buSzTx/>
              <a:buFont typeface="+mj-lt"/>
              <a:buAutoNum type="arabicPeriod"/>
              <a:tabLst/>
              <a:defRPr/>
            </a:pPr>
            <a:r>
              <a:rPr lang="en-US" sz="1200" b="0" dirty="0">
                <a:latin typeface="+mn-lt"/>
              </a:rPr>
              <a:t>Have the page preloaded to easily transition to the review </a:t>
            </a:r>
          </a:p>
          <a:p>
            <a:pPr marL="228600" marR="0" lvl="0" indent="-228600" algn="l" defTabSz="914400" rtl="0" eaLnBrk="1" fontAlgn="auto" latinLnBrk="0" hangingPunct="1">
              <a:lnSpc>
                <a:spcPct val="100000"/>
              </a:lnSpc>
              <a:spcBef>
                <a:spcPts val="600"/>
              </a:spcBef>
              <a:spcAft>
                <a:spcPts val="600"/>
              </a:spcAft>
              <a:buClrTx/>
              <a:buSzTx/>
              <a:buFont typeface="+mj-lt"/>
              <a:buAutoNum type="arabicPeriod"/>
              <a:tabLst/>
              <a:defRPr/>
            </a:pPr>
            <a:r>
              <a:rPr lang="en-US" b="0" dirty="0"/>
              <a:t>Before we get started, one of the top opportunities we’re finding is tied to not fully completing the Authentication process when necessary</a:t>
            </a:r>
          </a:p>
          <a:p>
            <a:pPr marL="228600" marR="0" lvl="0" indent="-228600" algn="l" defTabSz="914400" rtl="0" eaLnBrk="1" fontAlgn="auto" latinLnBrk="0" hangingPunct="1">
              <a:lnSpc>
                <a:spcPct val="100000"/>
              </a:lnSpc>
              <a:spcBef>
                <a:spcPts val="600"/>
              </a:spcBef>
              <a:spcAft>
                <a:spcPts val="600"/>
              </a:spcAft>
              <a:buClrTx/>
              <a:buSzTx/>
              <a:buFont typeface="+mj-lt"/>
              <a:buAutoNum type="arabicPeriod"/>
              <a:tabLst/>
              <a:defRPr/>
            </a:pPr>
            <a:r>
              <a:rPr lang="en-US" b="0" dirty="0"/>
              <a:t>Its important to always follow the Authentication and/or Third-Party Authentication process when:</a:t>
            </a:r>
          </a:p>
          <a:p>
            <a:pPr marL="685800" lvl="1" indent="-228600">
              <a:buFont typeface="+mj-lt"/>
              <a:buAutoNum type="arabicPeriod"/>
            </a:pPr>
            <a:r>
              <a:rPr lang="en-US" b="0" dirty="0"/>
              <a:t>Speaking directly to the Member </a:t>
            </a:r>
          </a:p>
          <a:p>
            <a:pPr marL="685800" lvl="1" indent="-228600">
              <a:buFont typeface="+mj-lt"/>
              <a:buAutoNum type="arabicPeriod"/>
            </a:pPr>
            <a:r>
              <a:rPr lang="en-US" b="0" dirty="0"/>
              <a:t>A person or business is calling on behalf of the member </a:t>
            </a:r>
          </a:p>
          <a:p>
            <a:pPr marL="685800" lvl="1" indent="-228600">
              <a:buFont typeface="+mj-lt"/>
              <a:buAutoNum type="arabicPeriod"/>
            </a:pPr>
            <a:r>
              <a:rPr lang="en-US" b="0" dirty="0"/>
              <a:t>During the conversation, a different member is raised, or you have a change in who you’re speaking to </a:t>
            </a:r>
          </a:p>
          <a:p>
            <a:pPr marL="228600" marR="0" lvl="0" indent="-228600" algn="l" defTabSz="914400" rtl="0" eaLnBrk="1" fontAlgn="auto" latinLnBrk="0" hangingPunct="1">
              <a:lnSpc>
                <a:spcPct val="100000"/>
              </a:lnSpc>
              <a:spcBef>
                <a:spcPts val="600"/>
              </a:spcBef>
              <a:spcAft>
                <a:spcPts val="600"/>
              </a:spcAft>
              <a:buClrTx/>
              <a:buSzTx/>
              <a:buFont typeface="+mj-lt"/>
              <a:buAutoNum type="arabicPeriod"/>
              <a:tabLst/>
              <a:defRPr/>
            </a:pPr>
            <a:r>
              <a:rPr lang="en-US" sz="1200" b="0" dirty="0">
                <a:latin typeface="+mn-lt"/>
              </a:rPr>
              <a:t>Scroll to step 1, specifically the “</a:t>
            </a:r>
            <a:r>
              <a:rPr lang="en-US" sz="1800" b="0" i="0" dirty="0">
                <a:solidFill>
                  <a:srgbClr val="000000"/>
                </a:solidFill>
                <a:effectLst/>
                <a:latin typeface="Verdana" panose="020B0604030504040204" pitchFamily="34" charset="0"/>
              </a:rPr>
              <a:t>Not CTI Authenticated Or Partially CTI Authenticated” section</a:t>
            </a:r>
          </a:p>
          <a:p>
            <a:pPr marL="228600" marR="0" lvl="0" indent="-228600" algn="l" defTabSz="914400" rtl="0" eaLnBrk="1" fontAlgn="auto" latinLnBrk="0" hangingPunct="1">
              <a:lnSpc>
                <a:spcPct val="100000"/>
              </a:lnSpc>
              <a:spcBef>
                <a:spcPts val="600"/>
              </a:spcBef>
              <a:spcAft>
                <a:spcPts val="600"/>
              </a:spcAft>
              <a:buClrTx/>
              <a:buSzTx/>
              <a:buFont typeface="+mj-lt"/>
              <a:buAutoNum type="arabicPeriod"/>
              <a:tabLst/>
              <a:defRPr/>
            </a:pPr>
            <a:r>
              <a:rPr lang="en-US" sz="1800" b="0" i="0" dirty="0">
                <a:solidFill>
                  <a:srgbClr val="000000"/>
                </a:solidFill>
                <a:effectLst/>
                <a:latin typeface="Verdana" panose="020B0604030504040204" pitchFamily="34" charset="0"/>
              </a:rPr>
              <a:t>Show the two updates:</a:t>
            </a:r>
          </a:p>
          <a:p>
            <a:pPr marL="628650" marR="0" lvl="1" indent="-171450" algn="l">
              <a:spcBef>
                <a:spcPts val="600"/>
              </a:spcBef>
              <a:spcAft>
                <a:spcPts val="600"/>
              </a:spcAft>
              <a:buFont typeface="Wingdings" panose="05000000000000000000" pitchFamily="2" charset="2"/>
              <a:buChar char="ü"/>
            </a:pPr>
            <a:r>
              <a:rPr lang="en-US" b="0" i="0" dirty="0">
                <a:solidFill>
                  <a:srgbClr val="000000"/>
                </a:solidFill>
                <a:effectLst/>
                <a:latin typeface="Verdana" panose="020B0604030504040204" pitchFamily="34" charset="0"/>
              </a:rPr>
              <a:t>2C </a:t>
            </a:r>
          </a:p>
          <a:p>
            <a:pPr marL="1085850" marR="0" lvl="2" indent="-171450" algn="l">
              <a:spcBef>
                <a:spcPts val="600"/>
              </a:spcBef>
              <a:spcAft>
                <a:spcPts val="600"/>
              </a:spcAft>
              <a:buFont typeface="Wingdings" panose="05000000000000000000" pitchFamily="2" charset="2"/>
              <a:buChar char="ü"/>
            </a:pPr>
            <a:r>
              <a:rPr lang="en-US" b="1" i="0" dirty="0">
                <a:solidFill>
                  <a:srgbClr val="000000"/>
                </a:solidFill>
                <a:effectLst/>
                <a:latin typeface="Verdana" panose="020B0604030504040204" pitchFamily="34" charset="0"/>
              </a:rPr>
              <a:t>From</a:t>
            </a:r>
            <a:r>
              <a:rPr lang="en-US" b="0" i="0" dirty="0">
                <a:solidFill>
                  <a:srgbClr val="000000"/>
                </a:solidFill>
                <a:effectLst/>
                <a:latin typeface="Verdana" panose="020B0604030504040204" pitchFamily="34" charset="0"/>
              </a:rPr>
              <a:t> – asking for a medication to authenticate </a:t>
            </a:r>
          </a:p>
          <a:p>
            <a:pPr marL="1085850" marR="0" lvl="2" indent="-171450" algn="l">
              <a:spcBef>
                <a:spcPts val="600"/>
              </a:spcBef>
              <a:spcAft>
                <a:spcPts val="600"/>
              </a:spcAft>
              <a:buFont typeface="Wingdings" panose="05000000000000000000" pitchFamily="2" charset="2"/>
              <a:buChar char="ü"/>
            </a:pPr>
            <a:r>
              <a:rPr lang="en-US" b="1" i="0" dirty="0">
                <a:solidFill>
                  <a:srgbClr val="000000"/>
                </a:solidFill>
                <a:effectLst/>
                <a:latin typeface="Verdana" panose="020B0604030504040204" pitchFamily="34" charset="0"/>
              </a:rPr>
              <a:t>Changed To</a:t>
            </a:r>
            <a:r>
              <a:rPr lang="en-US" b="0" i="0" dirty="0">
                <a:solidFill>
                  <a:srgbClr val="000000"/>
                </a:solidFill>
                <a:effectLst/>
                <a:latin typeface="Verdana" panose="020B0604030504040204" pitchFamily="34" charset="0"/>
              </a:rPr>
              <a:t> – asking for the Member ID to authenticate </a:t>
            </a:r>
          </a:p>
          <a:p>
            <a:pPr marL="628650" marR="0" lvl="1" indent="-171450" algn="l">
              <a:spcBef>
                <a:spcPts val="600"/>
              </a:spcBef>
              <a:spcAft>
                <a:spcPts val="600"/>
              </a:spcAft>
              <a:buFont typeface="Wingdings" panose="05000000000000000000" pitchFamily="2" charset="2"/>
              <a:buChar char="ü"/>
            </a:pPr>
            <a:r>
              <a:rPr lang="en-US" b="0" i="0" dirty="0">
                <a:solidFill>
                  <a:srgbClr val="000000"/>
                </a:solidFill>
                <a:effectLst/>
                <a:latin typeface="Verdana" panose="020B0604030504040204" pitchFamily="34" charset="0"/>
              </a:rPr>
              <a:t>2D </a:t>
            </a:r>
          </a:p>
          <a:p>
            <a:pPr marL="1085850" marR="0" lvl="2" indent="-171450" algn="l">
              <a:spcBef>
                <a:spcPts val="600"/>
              </a:spcBef>
              <a:spcAft>
                <a:spcPts val="600"/>
              </a:spcAft>
              <a:buFont typeface="Wingdings" panose="05000000000000000000" pitchFamily="2" charset="2"/>
              <a:buChar char="ü"/>
            </a:pPr>
            <a:r>
              <a:rPr lang="en-US" b="1" i="0" dirty="0">
                <a:solidFill>
                  <a:srgbClr val="000000"/>
                </a:solidFill>
                <a:effectLst/>
                <a:latin typeface="Verdana" panose="020B0604030504040204" pitchFamily="34" charset="0"/>
              </a:rPr>
              <a:t>Change</a:t>
            </a:r>
            <a:r>
              <a:rPr lang="en-US" b="0" i="0" dirty="0">
                <a:solidFill>
                  <a:srgbClr val="000000"/>
                </a:solidFill>
                <a:effectLst/>
                <a:latin typeface="Verdana" panose="020B0604030504040204" pitchFamily="34" charset="0"/>
              </a:rPr>
              <a:t> – zip code is now the </a:t>
            </a:r>
            <a:r>
              <a:rPr lang="en-US" b="1" i="0" dirty="0">
                <a:solidFill>
                  <a:srgbClr val="000000"/>
                </a:solidFill>
                <a:effectLst/>
                <a:latin typeface="Verdana" panose="020B0604030504040204" pitchFamily="34" charset="0"/>
              </a:rPr>
              <a:t>fourth</a:t>
            </a:r>
            <a:r>
              <a:rPr lang="en-US" b="0" i="0" dirty="0">
                <a:solidFill>
                  <a:srgbClr val="000000"/>
                </a:solidFill>
                <a:effectLst/>
                <a:latin typeface="Verdana" panose="020B0604030504040204" pitchFamily="34" charset="0"/>
              </a:rPr>
              <a:t> authenticator</a:t>
            </a:r>
          </a:p>
          <a:p>
            <a:pPr marL="628650" marR="0" lvl="1" indent="-171450" algn="l">
              <a:spcBef>
                <a:spcPts val="600"/>
              </a:spcBef>
              <a:spcAft>
                <a:spcPts val="600"/>
              </a:spcAft>
              <a:buFont typeface="Wingdings" panose="05000000000000000000" pitchFamily="2" charset="2"/>
              <a:buChar char="ü"/>
            </a:pPr>
            <a:r>
              <a:rPr lang="en-US" b="0" i="0" dirty="0">
                <a:solidFill>
                  <a:srgbClr val="000000"/>
                </a:solidFill>
                <a:effectLst/>
                <a:latin typeface="Verdana" panose="020B0604030504040204" pitchFamily="34" charset="0"/>
              </a:rPr>
              <a:t>Confirm – all other Authentication process steps &amp; checks are unchanged</a:t>
            </a:r>
            <a:endParaRPr lang="en-US" b="0" i="0" dirty="0">
              <a:solidFill>
                <a:srgbClr val="000000"/>
              </a:solidFill>
              <a:effectLst/>
              <a:latin typeface="Times New Roman" panose="02020603050405020304" pitchFamily="18" charset="0"/>
            </a:endParaRPr>
          </a:p>
          <a:p>
            <a:pPr marL="0" lvl="0" indent="0">
              <a:buFont typeface="Arial" panose="020B0604020202020204" pitchFamily="34" charset="0"/>
              <a:buNone/>
            </a:pPr>
            <a:endParaRPr lang="en-US" sz="1200" b="0" dirty="0">
              <a:latin typeface="+mn-lt"/>
            </a:endParaRPr>
          </a:p>
          <a:p>
            <a:r>
              <a:rPr lang="en-US" sz="1200" b="1" dirty="0">
                <a:effectLst/>
                <a:latin typeface="+mn-lt"/>
                <a:ea typeface="Times New Roman" panose="02020603050405020304" pitchFamily="18" charset="0"/>
              </a:rPr>
              <a:t>Trainer Actions </a:t>
            </a:r>
          </a:p>
          <a:p>
            <a:pPr marL="228600" indent="-228600">
              <a:buFont typeface="+mj-lt"/>
              <a:buAutoNum type="arabicPeriod"/>
            </a:pPr>
            <a:r>
              <a:rPr lang="en-US" sz="1200" dirty="0">
                <a:effectLst/>
                <a:latin typeface="+mn-lt"/>
                <a:ea typeface="Times New Roman" panose="02020603050405020304" pitchFamily="18" charset="0"/>
              </a:rPr>
              <a:t>Using chat, h</a:t>
            </a:r>
            <a:r>
              <a:rPr lang="en-US" sz="1200" dirty="0">
                <a:latin typeface="+mn-lt"/>
              </a:rPr>
              <a:t>ow do these changes improve member experience?</a:t>
            </a:r>
          </a:p>
          <a:p>
            <a:pPr marL="228600" indent="-228600">
              <a:buFont typeface="+mj-lt"/>
              <a:buAutoNum type="arabicPeriod"/>
            </a:pPr>
            <a:r>
              <a:rPr lang="en-US" sz="1200" b="0" dirty="0">
                <a:effectLst/>
                <a:latin typeface="+mn-lt"/>
                <a:ea typeface="Calibri" panose="020F0502020204030204" pitchFamily="34" charset="0"/>
              </a:rPr>
              <a:t>Look for a mix of answers, but ensure all points are accounted for. When not, engage the class for more. </a:t>
            </a:r>
            <a:endParaRPr lang="en-US" sz="1200" b="0" dirty="0">
              <a:effectLst/>
              <a:latin typeface="+mn-lt"/>
              <a:ea typeface="+mn-ea"/>
              <a:cs typeface="+mn-cs"/>
            </a:endParaRPr>
          </a:p>
          <a:p>
            <a:pPr marL="228600" indent="-228600">
              <a:buFont typeface="+mj-lt"/>
              <a:buAutoNum type="arabicPeriod"/>
            </a:pPr>
            <a:r>
              <a:rPr lang="en-US" sz="1200" dirty="0">
                <a:effectLst/>
                <a:latin typeface="+mn-lt"/>
                <a:ea typeface="Calibri" panose="020F0502020204030204" pitchFamily="34" charset="0"/>
                <a:cs typeface="Times New Roman" panose="02020603050405020304" pitchFamily="18" charset="0"/>
              </a:rPr>
              <a:t>Recognize and respond to responses (chat &amp; verbal) as they come through to engage the class</a:t>
            </a:r>
          </a:p>
          <a:p>
            <a:pPr marL="0" marR="0" lvl="0" indent="0">
              <a:spcBef>
                <a:spcPts val="0"/>
              </a:spcBef>
              <a:spcAft>
                <a:spcPts val="0"/>
              </a:spcAft>
              <a:buFont typeface="Symbol" panose="05050102010706020507" pitchFamily="18" charset="2"/>
              <a:buNone/>
            </a:pPr>
            <a:endParaRPr lang="en-US" sz="1200" b="1" dirty="0">
              <a:effectLst/>
              <a:latin typeface="Calibri" panose="020F0502020204030204" pitchFamily="34" charset="0"/>
              <a:ea typeface="Calibri" panose="020F0502020204030204" pitchFamily="34" charset="0"/>
            </a:endParaRPr>
          </a:p>
          <a:p>
            <a:pPr marL="0" marR="0" lvl="0" indent="0">
              <a:spcBef>
                <a:spcPts val="0"/>
              </a:spcBef>
              <a:spcAft>
                <a:spcPts val="0"/>
              </a:spcAft>
              <a:buFont typeface="Symbol" panose="05050102010706020507" pitchFamily="18" charset="2"/>
              <a:buNone/>
            </a:pPr>
            <a:r>
              <a:rPr lang="en-US" sz="1200" b="1" dirty="0">
                <a:effectLst/>
                <a:latin typeface="Calibri" panose="020F0502020204030204" pitchFamily="34" charset="0"/>
                <a:ea typeface="Calibri" panose="020F0502020204030204" pitchFamily="34" charset="0"/>
              </a:rPr>
              <a:t>Recommended Points</a:t>
            </a:r>
          </a:p>
          <a:p>
            <a:pPr marL="171450" marR="0" lvl="0" indent="-171450">
              <a:spcBef>
                <a:spcPts val="0"/>
              </a:spcBef>
              <a:spcAft>
                <a:spcPts val="0"/>
              </a:spcAft>
              <a:buFont typeface="Wingdings" panose="05000000000000000000" pitchFamily="2" charset="2"/>
              <a:buChar char="ü"/>
            </a:pPr>
            <a:r>
              <a:rPr lang="en-US" sz="1200" b="0" dirty="0">
                <a:effectLst/>
                <a:latin typeface="Calibri" panose="020F0502020204030204" pitchFamily="34" charset="0"/>
                <a:ea typeface="Calibri" panose="020F0502020204030204" pitchFamily="34" charset="0"/>
              </a:rPr>
              <a:t>Members are likely using their Member ID card to call us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200" b="0" dirty="0">
                <a:effectLst/>
                <a:latin typeface="Calibri" panose="020F0502020204030204" pitchFamily="34" charset="0"/>
                <a:ea typeface="Calibri" panose="020F0502020204030204" pitchFamily="34" charset="0"/>
              </a:rPr>
              <a:t>Members may have to pause the exchange to go retrieve their medication bottle due to not knowing </a:t>
            </a:r>
          </a:p>
          <a:p>
            <a:pPr marL="171450" marR="0" lvl="0" indent="-171450">
              <a:spcBef>
                <a:spcPts val="0"/>
              </a:spcBef>
              <a:spcAft>
                <a:spcPts val="0"/>
              </a:spcAft>
              <a:buFont typeface="Wingdings" panose="05000000000000000000" pitchFamily="2" charset="2"/>
              <a:buChar char="ü"/>
            </a:pPr>
            <a:r>
              <a:rPr lang="en-US" sz="1200" b="0" dirty="0">
                <a:effectLst/>
                <a:latin typeface="Calibri" panose="020F0502020204030204" pitchFamily="34" charset="0"/>
                <a:ea typeface="Calibri" panose="020F0502020204030204" pitchFamily="34" charset="0"/>
              </a:rPr>
              <a:t>Members may struggle with pronouncing their medication </a:t>
            </a:r>
          </a:p>
          <a:p>
            <a:pPr marL="171450" marR="0" lvl="0" indent="-171450">
              <a:spcBef>
                <a:spcPts val="0"/>
              </a:spcBef>
              <a:spcAft>
                <a:spcPts val="0"/>
              </a:spcAft>
              <a:buFont typeface="Wingdings" panose="05000000000000000000" pitchFamily="2" charset="2"/>
              <a:buChar char="ü"/>
            </a:pPr>
            <a:r>
              <a:rPr lang="en-US" sz="1200" b="0" dirty="0">
                <a:effectLst/>
                <a:latin typeface="Calibri" panose="020F0502020204030204" pitchFamily="34" charset="0"/>
                <a:ea typeface="Calibri" panose="020F0502020204030204" pitchFamily="34" charset="0"/>
              </a:rPr>
              <a:t>If a member is feeling emotional, not being able to easily flow right into their intended scope could magnify what they’re feeling and validly so</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b="0" dirty="0"/>
              <a:t>Authenticating an account protects the member’s sensitive and personal information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b="0" dirty="0"/>
          </a:p>
          <a:p>
            <a:pPr marL="171450" marR="0" lvl="0" indent="-171450">
              <a:spcBef>
                <a:spcPts val="0"/>
              </a:spcBef>
              <a:spcAft>
                <a:spcPts val="0"/>
              </a:spcAft>
              <a:buFont typeface="Wingdings" panose="05000000000000000000" pitchFamily="2" charset="2"/>
              <a:buChar char="ü"/>
            </a:pPr>
            <a:endParaRPr lang="en-US" sz="1200" b="0" dirty="0">
              <a:effectLst/>
              <a:latin typeface="Calibri" panose="020F0502020204030204" pitchFamily="34" charset="0"/>
              <a:ea typeface="Calibri" panose="020F0502020204030204" pitchFamily="34" charset="0"/>
            </a:endParaRPr>
          </a:p>
          <a:p>
            <a:pPr marL="0" lvl="0" indent="0">
              <a:buFont typeface="Arial" panose="020B0604020202020204" pitchFamily="34" charset="0"/>
              <a:buNone/>
            </a:pPr>
            <a:endParaRPr lang="en-US" sz="1200" b="0" dirty="0">
              <a:latin typeface="+mn-lt"/>
            </a:endParaRPr>
          </a:p>
          <a:p>
            <a:pPr marL="0" lvl="0" indent="0">
              <a:buFont typeface="Arial" panose="020B0604020202020204" pitchFamily="34" charset="0"/>
              <a:buNone/>
            </a:pPr>
            <a:endParaRPr lang="en-US" sz="1200" b="0" dirty="0">
              <a:latin typeface="+mn-lt"/>
            </a:endParaRPr>
          </a:p>
          <a:p>
            <a:pPr marL="0" lvl="0" indent="0">
              <a:buFont typeface="Arial" panose="020B0604020202020204" pitchFamily="34" charset="0"/>
              <a:buNone/>
            </a:pPr>
            <a:endParaRPr lang="en-US" sz="1200" b="0" dirty="0">
              <a:latin typeface="+mn-lt"/>
            </a:endParaRPr>
          </a:p>
          <a:p>
            <a:pPr marL="0" lvl="0" indent="0">
              <a:buFont typeface="Arial" panose="020B0604020202020204" pitchFamily="34" charset="0"/>
              <a:buNone/>
            </a:pPr>
            <a:endParaRPr lang="en-US" sz="1200" b="0" dirty="0">
              <a:latin typeface="+mn-lt"/>
            </a:endParaRPr>
          </a:p>
          <a:p>
            <a:pPr marL="0" lvl="0" indent="0">
              <a:buFont typeface="Arial" panose="020B0604020202020204" pitchFamily="34" charset="0"/>
              <a:buNone/>
            </a:pPr>
            <a:endParaRPr lang="en-US" sz="1200" b="0" dirty="0">
              <a:latin typeface="+mn-lt"/>
            </a:endParaRPr>
          </a:p>
          <a:p>
            <a:pPr marL="171450" lvl="0" indent="-171450">
              <a:buFont typeface="Arial" panose="020B0604020202020204" pitchFamily="34" charset="0"/>
              <a:buChar char="•"/>
            </a:pPr>
            <a:endParaRPr lang="en-US" sz="1200" dirty="0">
              <a:latin typeface="+mn-lt"/>
            </a:endParaRPr>
          </a:p>
          <a:p>
            <a:pPr marL="171450" indent="-171450">
              <a:buFont typeface="Arial" panose="020B0604020202020204" pitchFamily="34" charset="0"/>
              <a:buChar char="•"/>
            </a:pPr>
            <a:endParaRPr lang="en-US" sz="1200" dirty="0">
              <a:latin typeface="+mn-lt"/>
            </a:endParaRPr>
          </a:p>
        </p:txBody>
      </p:sp>
      <p:sp>
        <p:nvSpPr>
          <p:cNvPr id="4" name="Slide Number Placeholder 3"/>
          <p:cNvSpPr>
            <a:spLocks noGrp="1"/>
          </p:cNvSpPr>
          <p:nvPr>
            <p:ph type="sldNum" sz="quarter" idx="5"/>
          </p:nvPr>
        </p:nvSpPr>
        <p:spPr/>
        <p:txBody>
          <a:bodyPr/>
          <a:lstStyle/>
          <a:p>
            <a:fld id="{3F58D25D-85F0-445A-8805-D7F52DDACC73}" type="slidenum">
              <a:rPr lang="en-US" smtClean="0"/>
              <a:t>15</a:t>
            </a:fld>
            <a:endParaRPr lang="en-US" dirty="0"/>
          </a:p>
        </p:txBody>
      </p:sp>
    </p:spTree>
    <p:extLst>
      <p:ext uri="{BB962C8B-B14F-4D97-AF65-F5344CB8AC3E}">
        <p14:creationId xmlns:p14="http://schemas.microsoft.com/office/powerpoint/2010/main" val="656781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dirty="0">
                <a:effectLst/>
                <a:latin typeface="Calibri" panose="020F0502020204030204" pitchFamily="34" charset="0"/>
                <a:ea typeface="Calibri" panose="020F0502020204030204" pitchFamily="34" charset="0"/>
              </a:rPr>
              <a:t>Trainer Actions</a:t>
            </a:r>
          </a:p>
          <a:p>
            <a:pPr marL="342900" indent="-342900">
              <a:buFont typeface="+mj-lt"/>
              <a:buAutoNum type="arabicPeriod"/>
            </a:pPr>
            <a:r>
              <a:rPr lang="en-US" sz="1800" b="0" dirty="0">
                <a:effectLst/>
                <a:latin typeface="Calibri" panose="020F0502020204030204" pitchFamily="34" charset="0"/>
              </a:rPr>
              <a:t>Advise t</a:t>
            </a:r>
            <a:r>
              <a:rPr lang="en-US" sz="1800" b="0" dirty="0">
                <a:effectLst/>
                <a:latin typeface="Calibri" panose="020F0502020204030204" pitchFamily="34" charset="0"/>
                <a:ea typeface="Calibri" panose="020F0502020204030204" pitchFamily="34" charset="0"/>
              </a:rPr>
              <a:t>hese scenarios are based on actual member call transcripts. </a:t>
            </a:r>
          </a:p>
          <a:p>
            <a:pPr marL="342900" indent="-342900">
              <a:buFont typeface="+mj-lt"/>
              <a:buAutoNum type="arabicPeriod"/>
            </a:pPr>
            <a:r>
              <a:rPr lang="en-US" sz="1800" b="0" dirty="0">
                <a:effectLst/>
                <a:latin typeface="Calibri" panose="020F0502020204030204" pitchFamily="34" charset="0"/>
              </a:rPr>
              <a:t>Ask the class to read both scenarios and to measure each between 0 (worse) to 10 (absolute best) in their minds.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b="0" dirty="0">
                <a:effectLst/>
                <a:latin typeface="Calibri" panose="020F0502020204030204" pitchFamily="34" charset="0"/>
              </a:rPr>
              <a:t>Afterwards, u</a:t>
            </a:r>
            <a:r>
              <a:rPr lang="en-US" sz="1800" dirty="0">
                <a:effectLst/>
                <a:latin typeface="Calibri" panose="020F0502020204030204" pitchFamily="34" charset="0"/>
                <a:ea typeface="Times New Roman" panose="02020603050405020304" pitchFamily="18" charset="0"/>
              </a:rPr>
              <a:t>sing chat, </a:t>
            </a:r>
            <a:r>
              <a:rPr lang="en-US" sz="1800" b="0" dirty="0">
                <a:effectLst/>
                <a:latin typeface="Calibri" panose="020F0502020204030204" pitchFamily="34" charset="0"/>
              </a:rPr>
              <a:t>which scenario is better and why?</a:t>
            </a:r>
            <a:endParaRPr lang="en-US" sz="1800" b="0" dirty="0">
              <a:effectLst/>
              <a:latin typeface="Calibri" panose="020F0502020204030204" pitchFamily="34"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Recognize and respond to responses (chat &amp; verbal) as they come through.</a:t>
            </a:r>
          </a:p>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Font typeface="Symbol" panose="05050102010706020507" pitchFamily="18" charset="2"/>
              <a:buNone/>
            </a:pPr>
            <a:r>
              <a:rPr lang="en-US" sz="1800" b="1" dirty="0">
                <a:effectLst/>
                <a:latin typeface="Calibri" panose="020F0502020204030204" pitchFamily="34" charset="0"/>
                <a:ea typeface="Calibri" panose="020F0502020204030204" pitchFamily="34" charset="0"/>
              </a:rPr>
              <a:t>Recommended Points – Scenario 2 is better because:</a:t>
            </a:r>
          </a:p>
          <a:p>
            <a:pPr marL="285750" marR="0" indent="-285750">
              <a:spcBef>
                <a:spcPts val="0"/>
              </a:spcBef>
              <a:spcAft>
                <a:spcPts val="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Sounds more human &amp; conversational versus scripted, robotic or transactional </a:t>
            </a:r>
          </a:p>
          <a:p>
            <a:pPr marL="285750" marR="0" indent="-285750">
              <a:spcBef>
                <a:spcPts val="0"/>
              </a:spcBef>
              <a:spcAft>
                <a:spcPts val="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Rep is adjusting with the member and is evolving their responses based on how the conversation is going; however, they’re still hitting all needed authentication points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effectLst/>
                <a:latin typeface="Calibri" panose="020F0502020204030204" pitchFamily="34" charset="0"/>
                <a:cs typeface="Times New Roman" panose="02020603050405020304" pitchFamily="18" charset="0"/>
              </a:rPr>
              <a:t>Rep is driving the flow of the call by how they’re, relating and reacting to the member throughout. As an opposite, in scenario 1, it’s the member who is driving the flow.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effectLst/>
                <a:latin typeface="Calibri" panose="020F0502020204030204" pitchFamily="34" charset="0"/>
                <a:cs typeface="Times New Roman" panose="02020603050405020304" pitchFamily="18" charset="0"/>
              </a:rPr>
              <a:t>Rep is putting the member at ease by being empathetic to the member’s situation at each turn </a:t>
            </a:r>
          </a:p>
          <a:p>
            <a:pPr marL="285750" marR="0" indent="-285750">
              <a:spcBef>
                <a:spcPts val="0"/>
              </a:spcBef>
              <a:spcAft>
                <a:spcPts val="0"/>
              </a:spcAft>
              <a:buFont typeface="Arial" panose="020B0604020202020204" pitchFamily="34" charset="0"/>
              <a:buChar char="•"/>
            </a:pPr>
            <a:r>
              <a:rPr lang="en-US" sz="1800" b="0" dirty="0">
                <a:effectLst/>
                <a:latin typeface="Calibri" panose="020F0502020204030204" pitchFamily="34" charset="0"/>
                <a:cs typeface="Times New Roman" panose="02020603050405020304" pitchFamily="18" charset="0"/>
              </a:rPr>
              <a:t>Rep creates member confidence by fully taking ownership of the call </a:t>
            </a:r>
          </a:p>
          <a:p>
            <a:pPr marL="285750" marR="0" indent="-285750">
              <a:spcBef>
                <a:spcPts val="0"/>
              </a:spcBef>
              <a:spcAft>
                <a:spcPts val="0"/>
              </a:spcAft>
              <a:buFont typeface="Arial" panose="020B0604020202020204" pitchFamily="34" charset="0"/>
              <a:buChar char="•"/>
            </a:pPr>
            <a:r>
              <a:rPr lang="en-US" sz="1800" b="0" dirty="0">
                <a:effectLst/>
                <a:latin typeface="Calibri" panose="020F0502020204030204" pitchFamily="34" charset="0"/>
                <a:cs typeface="Times New Roman" panose="02020603050405020304" pitchFamily="18" charset="0"/>
              </a:rPr>
              <a:t>Rep puts the member at ease, as a response to the member expressing emotion regarding running out of their medications </a:t>
            </a:r>
          </a:p>
        </p:txBody>
      </p:sp>
      <p:sp>
        <p:nvSpPr>
          <p:cNvPr id="4" name="Slide Number Placeholder 3"/>
          <p:cNvSpPr>
            <a:spLocks noGrp="1"/>
          </p:cNvSpPr>
          <p:nvPr>
            <p:ph type="sldNum" sz="quarter" idx="5"/>
          </p:nvPr>
        </p:nvSpPr>
        <p:spPr/>
        <p:txBody>
          <a:bodyPr/>
          <a:lstStyle/>
          <a:p>
            <a:fld id="{3F58D25D-85F0-445A-8805-D7F52DDACC73}" type="slidenum">
              <a:rPr lang="en-US" smtClean="0"/>
              <a:t>16</a:t>
            </a:fld>
            <a:endParaRPr lang="en-US" dirty="0"/>
          </a:p>
        </p:txBody>
      </p:sp>
    </p:spTree>
    <p:extLst>
      <p:ext uri="{BB962C8B-B14F-4D97-AF65-F5344CB8AC3E}">
        <p14:creationId xmlns:p14="http://schemas.microsoft.com/office/powerpoint/2010/main" val="18353506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latin typeface="Calibri" panose="020F0502020204030204" pitchFamily="34" charset="0"/>
                <a:ea typeface="Times New Roman" panose="02020603050405020304" pitchFamily="18" charset="0"/>
              </a:rPr>
              <a:t>Time Allocation – 5 mins (slide 19-21)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Stage Four </a:t>
            </a:r>
            <a:r>
              <a:rPr lang="en-US" dirty="0"/>
              <a:t>– to bring everything together we’ll discuss Why Being Human matters</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5"/>
          </p:nvPr>
        </p:nvSpPr>
        <p:spPr/>
        <p:txBody>
          <a:bodyPr/>
          <a:lstStyle/>
          <a:p>
            <a:fld id="{3F58D25D-85F0-445A-8805-D7F52DDACC73}" type="slidenum">
              <a:rPr lang="en-US" smtClean="0"/>
              <a:t>17</a:t>
            </a:fld>
            <a:endParaRPr lang="en-US" dirty="0"/>
          </a:p>
        </p:txBody>
      </p:sp>
    </p:spTree>
    <p:extLst>
      <p:ext uri="{BB962C8B-B14F-4D97-AF65-F5344CB8AC3E}">
        <p14:creationId xmlns:p14="http://schemas.microsoft.com/office/powerpoint/2010/main" val="3563206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spcBef>
                <a:spcPts val="0"/>
              </a:spcBef>
              <a:spcAft>
                <a:spcPts val="0"/>
              </a:spcAft>
              <a:buFont typeface="Symbol" panose="05050102010706020507" pitchFamily="18" charset="2"/>
              <a:buNone/>
            </a:pPr>
            <a:r>
              <a:rPr lang="en-US" sz="1200" b="1" dirty="0">
                <a:effectLst/>
                <a:latin typeface="Calibri" panose="020F0502020204030204" pitchFamily="34" charset="0"/>
                <a:ea typeface="Calibri" panose="020F0502020204030204" pitchFamily="34" charset="0"/>
              </a:rPr>
              <a:t>Recommended Actions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We’ve all had customer service experiences. It could’ve been you calling a business for help, going shopping or even just going out to eat somewhere.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In all these instances, some stand out as the worst ever, most were not bad but nothing special and soon forgotten.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However, everyone has some which leave a memorable impression and stay with you forever because they serve as your bar for what you think great service feels like.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For every person who calls and needs our help, always keep in mind what our Helping With Heart training taught us… read the slide bullets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F58D25D-85F0-445A-8805-D7F52DDACC73}" type="slidenum">
              <a:rPr lang="en-US" smtClean="0"/>
              <a:t>18</a:t>
            </a:fld>
            <a:endParaRPr lang="en-US" dirty="0"/>
          </a:p>
        </p:txBody>
      </p:sp>
    </p:spTree>
    <p:extLst>
      <p:ext uri="{BB962C8B-B14F-4D97-AF65-F5344CB8AC3E}">
        <p14:creationId xmlns:p14="http://schemas.microsoft.com/office/powerpoint/2010/main" val="2335729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strike="noStrike" dirty="0">
                <a:effectLst/>
                <a:ea typeface="Calibri" panose="020F0502020204030204" pitchFamily="34" charset="0"/>
                <a:cs typeface="Times New Roman" panose="02020603050405020304" pitchFamily="18" charset="0"/>
              </a:rPr>
              <a:t>Trainer Actions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strike="noStrike" dirty="0">
                <a:effectLst/>
                <a:ea typeface="Calibri" panose="020F0502020204030204" pitchFamily="34" charset="0"/>
                <a:cs typeface="Times New Roman" panose="02020603050405020304" pitchFamily="18" charset="0"/>
              </a:rPr>
              <a:t>Request for </a:t>
            </a:r>
            <a:r>
              <a:rPr lang="en-US" sz="1200" b="1" i="0" strike="noStrike" dirty="0">
                <a:effectLst/>
                <a:ea typeface="Calibri" panose="020F0502020204030204" pitchFamily="34" charset="0"/>
                <a:cs typeface="Times New Roman" panose="02020603050405020304" pitchFamily="18" charset="0"/>
              </a:rPr>
              <a:t>six </a:t>
            </a:r>
            <a:r>
              <a:rPr lang="en-US" sz="1200" b="0" i="0" strike="noStrike" dirty="0">
                <a:effectLst/>
                <a:ea typeface="Calibri" panose="020F0502020204030204" pitchFamily="34" charset="0"/>
                <a:cs typeface="Times New Roman" panose="02020603050405020304" pitchFamily="18" charset="0"/>
              </a:rPr>
              <a:t>volunteers to review the slide bullets. Note: adjust number of volunteers to engage, based on time remaining.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strike="noStrike" dirty="0">
                <a:effectLst/>
                <a:ea typeface="Calibri" panose="020F0502020204030204" pitchFamily="34" charset="0"/>
                <a:cs typeface="Times New Roman" panose="02020603050405020304" pitchFamily="18" charset="0"/>
              </a:rPr>
              <a:t>Remind the class:</a:t>
            </a:r>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0" i="0" strike="noStrike" dirty="0">
                <a:effectLst/>
                <a:ea typeface="Calibri" panose="020F0502020204030204" pitchFamily="34" charset="0"/>
                <a:cs typeface="Times New Roman" panose="02020603050405020304" pitchFamily="18" charset="0"/>
              </a:rPr>
              <a:t>You’re expected to immediately start adopting and following what we’ve learned today.</a:t>
            </a:r>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0" i="0" strike="noStrike" dirty="0">
                <a:effectLst/>
                <a:ea typeface="Calibri" panose="020F0502020204030204" pitchFamily="34" charset="0"/>
                <a:cs typeface="Times New Roman" panose="02020603050405020304" pitchFamily="18" charset="0"/>
              </a:rPr>
              <a:t>If not already, bookmark the two new (hidden) work instructions.</a:t>
            </a:r>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0" i="0" strike="noStrike" dirty="0">
                <a:effectLst/>
                <a:ea typeface="Calibri" panose="020F0502020204030204" pitchFamily="34" charset="0"/>
                <a:cs typeface="Times New Roman" panose="02020603050405020304" pitchFamily="18" charset="0"/>
              </a:rPr>
              <a:t>Advise we’ll socialize when the WIs are made searchable and formally replace the previous two CCF/Authentication work instructions.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strike="noStrike" dirty="0">
                <a:effectLst/>
                <a:ea typeface="Calibri" panose="020F0502020204030204" pitchFamily="34" charset="0"/>
                <a:cs typeface="Times New Roman" panose="02020603050405020304" pitchFamily="18" charset="0"/>
              </a:rPr>
              <a:t>Thank the class for their participation &amp; engagement and wish them a great day.</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i="0" strike="noStrike" dirty="0">
              <a:effectLst/>
              <a:ea typeface="Calibri" panose="020F0502020204030204" pitchFamily="34" charset="0"/>
              <a:cs typeface="Times New Roman" panose="02020603050405020304" pitchFamily="18" charset="0"/>
            </a:endParaRP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i="0" strike="noStrike" dirty="0">
              <a:effectLst/>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strike="noStrike" dirty="0">
              <a:effectLst/>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F58D25D-85F0-445A-8805-D7F52DDACC73}" type="slidenum">
              <a:rPr lang="en-US" smtClean="0"/>
              <a:t>19</a:t>
            </a:fld>
            <a:endParaRPr lang="en-US" dirty="0"/>
          </a:p>
        </p:txBody>
      </p:sp>
    </p:spTree>
    <p:extLst>
      <p:ext uri="{BB962C8B-B14F-4D97-AF65-F5344CB8AC3E}">
        <p14:creationId xmlns:p14="http://schemas.microsoft.com/office/powerpoint/2010/main" val="648965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spcBef>
                <a:spcPts val="0"/>
              </a:spcBef>
              <a:spcAft>
                <a:spcPts val="0"/>
              </a:spcAft>
              <a:buFont typeface="Symbol" panose="05050102010706020507" pitchFamily="18" charset="2"/>
              <a:buNone/>
            </a:pPr>
            <a:r>
              <a:rPr lang="en-US" sz="1800" b="1" dirty="0">
                <a:effectLst/>
                <a:latin typeface="Calibri" panose="020F0502020204030204" pitchFamily="34" charset="0"/>
                <a:ea typeface="Times New Roman" panose="02020603050405020304" pitchFamily="18" charset="0"/>
              </a:rPr>
              <a:t>Time Allocation – 5 mins (slide 2-3)</a:t>
            </a:r>
          </a:p>
          <a:p>
            <a:pPr marL="0" marR="0" lvl="0" indent="0">
              <a:spcBef>
                <a:spcPts val="0"/>
              </a:spcBef>
              <a:spcAft>
                <a:spcPts val="0"/>
              </a:spcAft>
              <a:buFont typeface="Symbol" panose="05050102010706020507" pitchFamily="18" charset="2"/>
              <a:buNone/>
            </a:pPr>
            <a:endParaRPr lang="en-US" sz="1800" b="1" dirty="0">
              <a:effectLst/>
              <a:latin typeface="Calibri" panose="020F0502020204030204" pitchFamily="34" charset="0"/>
              <a:ea typeface="Times New Roman" panose="02020603050405020304" pitchFamily="18" charset="0"/>
            </a:endParaRPr>
          </a:p>
          <a:p>
            <a:pPr marL="0" marR="0" lvl="0" indent="0">
              <a:spcBef>
                <a:spcPts val="0"/>
              </a:spcBef>
              <a:spcAft>
                <a:spcPts val="0"/>
              </a:spcAft>
              <a:buFont typeface="Symbol" panose="05050102010706020507" pitchFamily="18" charset="2"/>
              <a:buNone/>
            </a:pPr>
            <a:r>
              <a:rPr lang="en-US" sz="1800" b="1" dirty="0">
                <a:effectLst/>
                <a:latin typeface="Calibri" panose="020F0502020204030204" pitchFamily="34" charset="0"/>
                <a:ea typeface="Times New Roman" panose="02020603050405020304" pitchFamily="18" charset="0"/>
              </a:rPr>
              <a:t>Trainer Actions</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Times New Roman" panose="02020603050405020304" pitchFamily="18" charset="0"/>
              </a:rPr>
              <a:t>Trainer to join the class 10 mins before it starts.  </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Times New Roman" panose="02020603050405020304" pitchFamily="18" charset="0"/>
              </a:rPr>
              <a:t>Greet attendees as they join, to trigger a subliminal being human foundational connection and mindset.</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dirty="0">
                <a:effectLst/>
                <a:latin typeface="Calibri" panose="020F0502020204030204" pitchFamily="34" charset="0"/>
                <a:ea typeface="Times New Roman" panose="02020603050405020304" pitchFamily="18" charset="0"/>
              </a:rPr>
              <a:t>Lock the class after 5 min and begin; anyone who attempts to join after 5 mins must be rescheduled. </a:t>
            </a:r>
            <a:endParaRPr lang="en-US" sz="1800" dirty="0"/>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Times New Roman" panose="02020603050405020304" pitchFamily="18" charset="0"/>
              </a:rPr>
              <a:t>During the 5 mins, periodically ask attendees to open theSource; as a confirmation, ask attendees to use the raise hand emoji.  </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Times New Roman" panose="02020603050405020304" pitchFamily="18" charset="0"/>
              </a:rPr>
              <a:t>At 5 mins:</a:t>
            </a:r>
          </a:p>
          <a:p>
            <a:pPr marL="800100" marR="0" lvl="1" indent="-342900">
              <a:spcBef>
                <a:spcPts val="0"/>
              </a:spcBef>
              <a:spcAft>
                <a:spcPts val="0"/>
              </a:spcAft>
              <a:buFont typeface="Wingdings" panose="05000000000000000000" pitchFamily="2" charset="2"/>
              <a:buChar char="ü"/>
            </a:pPr>
            <a:r>
              <a:rPr lang="en-US" sz="1800" dirty="0">
                <a:effectLst/>
                <a:latin typeface="Calibri" panose="020F0502020204030204" pitchFamily="34" charset="0"/>
                <a:ea typeface="Times New Roman" panose="02020603050405020304" pitchFamily="18" charset="0"/>
              </a:rPr>
              <a:t>Advise if not already, to open theSource. </a:t>
            </a:r>
          </a:p>
          <a:p>
            <a:pPr marL="800100" marR="0" lvl="1" indent="-342900">
              <a:spcBef>
                <a:spcPts val="0"/>
              </a:spcBef>
              <a:spcAft>
                <a:spcPts val="0"/>
              </a:spcAft>
              <a:buFont typeface="Wingdings" panose="05000000000000000000" pitchFamily="2" charset="2"/>
              <a:buChar char="ü"/>
            </a:pPr>
            <a:r>
              <a:rPr lang="en-US" sz="1800" dirty="0">
                <a:effectLst/>
                <a:latin typeface="Calibri" panose="020F0502020204030204" pitchFamily="34" charset="0"/>
                <a:ea typeface="Times New Roman" panose="02020603050405020304" pitchFamily="18" charset="0"/>
              </a:rPr>
              <a:t>Ask to lower all hands.</a:t>
            </a:r>
          </a:p>
          <a:p>
            <a:pPr marL="800100" marR="0" lvl="1" indent="-342900">
              <a:spcBef>
                <a:spcPts val="0"/>
              </a:spcBef>
              <a:spcAft>
                <a:spcPts val="0"/>
              </a:spcAft>
              <a:buFont typeface="Wingdings" panose="05000000000000000000" pitchFamily="2" charset="2"/>
              <a:buChar char="ü"/>
            </a:pPr>
            <a:r>
              <a:rPr lang="en-US" sz="1800" dirty="0">
                <a:effectLst/>
                <a:latin typeface="Calibri" panose="020F0502020204030204" pitchFamily="34" charset="0"/>
                <a:ea typeface="Times New Roman" panose="02020603050405020304" pitchFamily="18" charset="0"/>
              </a:rPr>
              <a:t>Do not hold up the class for 100% confirmation – and begin the facilitation. </a:t>
            </a:r>
          </a:p>
          <a:p>
            <a:pPr marL="285750" marR="0" lvl="0" indent="-285750">
              <a:spcBef>
                <a:spcPts val="0"/>
              </a:spcBef>
              <a:spcAft>
                <a:spcPts val="0"/>
              </a:spcAft>
              <a:buFont typeface="Arial" panose="020B0604020202020204" pitchFamily="34" charset="0"/>
              <a:buChar char="•"/>
            </a:pPr>
            <a:endParaRPr lang="en-US" sz="1800" dirty="0">
              <a:effectLst/>
              <a:latin typeface="Calibri" panose="020F0502020204030204" pitchFamily="34" charset="0"/>
              <a:ea typeface="Times New Roman" panose="02020603050405020304" pitchFamily="18" charset="0"/>
            </a:endParaRPr>
          </a:p>
          <a:p>
            <a:pPr marL="0" marR="0" lvl="0" indent="0">
              <a:spcBef>
                <a:spcPts val="0"/>
              </a:spcBef>
              <a:spcAft>
                <a:spcPts val="0"/>
              </a:spcAft>
              <a:buFont typeface="Arial" panose="020B0604020202020204" pitchFamily="34" charset="0"/>
              <a:buNone/>
            </a:pPr>
            <a:endParaRPr lang="en-US" sz="1800" dirty="0">
              <a:effectLst/>
              <a:latin typeface="Calibri" panose="020F0502020204030204" pitchFamily="34"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F58D25D-85F0-445A-8805-D7F52DDACC73}" type="slidenum">
              <a:rPr lang="en-US" smtClean="0"/>
              <a:t>2</a:t>
            </a:fld>
            <a:endParaRPr lang="en-US" dirty="0"/>
          </a:p>
        </p:txBody>
      </p:sp>
    </p:spTree>
    <p:extLst>
      <p:ext uri="{BB962C8B-B14F-4D97-AF65-F5344CB8AC3E}">
        <p14:creationId xmlns:p14="http://schemas.microsoft.com/office/powerpoint/2010/main" val="2314356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Recommended Points</a:t>
            </a:r>
          </a:p>
          <a:p>
            <a:pPr marL="171450" marR="0" lvl="0" indent="-171450">
              <a:spcBef>
                <a:spcPts val="0"/>
              </a:spcBef>
              <a:spcAft>
                <a:spcPts val="0"/>
              </a:spcAft>
              <a:buFont typeface="Arial" panose="020B0604020202020204" pitchFamily="34" charset="0"/>
              <a:buChar char="•"/>
            </a:pPr>
            <a:r>
              <a:rPr kumimoji="0" lang="en-US" b="0" i="0" u="none" strike="noStrike" kern="1200" cap="none" spc="0" normalizeH="0" baseline="0" noProof="0" dirty="0">
                <a:ln>
                  <a:noFill/>
                </a:ln>
                <a:solidFill>
                  <a:srgbClr val="3F3F3F"/>
                </a:solidFill>
                <a:effectLst/>
                <a:uLnTx/>
                <a:uFillTx/>
                <a:ea typeface="CVS Health Sans" panose="020B0504020202020204" pitchFamily="34" charset="0"/>
                <a:cs typeface="CVS Health Sans" panose="020B0504020202020204" pitchFamily="34" charset="0"/>
              </a:rPr>
              <a:t>My name is (…) and </a:t>
            </a:r>
            <a:r>
              <a:rPr lang="en-US" sz="1200" b="0" dirty="0">
                <a:effectLst/>
                <a:latin typeface="Calibri" panose="020F0502020204030204" pitchFamily="34" charset="0"/>
                <a:ea typeface="Times New Roman" panose="02020603050405020304" pitchFamily="18" charset="0"/>
              </a:rPr>
              <a:t>welcome to our How We Care training series.</a:t>
            </a:r>
          </a:p>
          <a:p>
            <a:pPr marL="171450" marR="0" lvl="0" indent="-171450">
              <a:spcBef>
                <a:spcPts val="0"/>
              </a:spcBef>
              <a:spcAft>
                <a:spcPts val="0"/>
              </a:spcAft>
              <a:buFont typeface="Arial" panose="020B0604020202020204" pitchFamily="34" charset="0"/>
              <a:buChar char="•"/>
            </a:pPr>
            <a:r>
              <a:rPr lang="en-US" sz="1200" b="0" dirty="0">
                <a:effectLst/>
                <a:latin typeface="Calibri" panose="020F0502020204030204" pitchFamily="34" charset="0"/>
                <a:ea typeface="Times New Roman" panose="02020603050405020304" pitchFamily="18" charset="0"/>
              </a:rPr>
              <a:t>Our focus for today is to review our new “Medicare D Universal Consultative Call Flow” process. </a:t>
            </a:r>
          </a:p>
          <a:p>
            <a:pPr marL="171450" marR="0" lvl="0" indent="-171450">
              <a:spcBef>
                <a:spcPts val="0"/>
              </a:spcBef>
              <a:spcAft>
                <a:spcPts val="0"/>
              </a:spcAft>
              <a:buFont typeface="Arial" panose="020B0604020202020204" pitchFamily="34" charset="0"/>
              <a:buChar char="•"/>
            </a:pPr>
            <a:endParaRPr lang="en-US" sz="1200" b="0" dirty="0">
              <a:effectLst/>
              <a:latin typeface="Calibri" panose="020F0502020204030204" pitchFamily="34" charset="0"/>
              <a:ea typeface="Times New Roman" panose="02020603050405020304" pitchFamily="18" charset="0"/>
            </a:endParaRPr>
          </a:p>
          <a:p>
            <a:pPr marL="171450" marR="0" lvl="0" indent="-171450">
              <a:buFont typeface="Arial" panose="020B0604020202020204" pitchFamily="34" charset="0"/>
              <a:buChar char="•"/>
              <a:tabLst>
                <a:tab pos="457200" algn="l"/>
              </a:tabLst>
            </a:pPr>
            <a:r>
              <a:rPr lang="en-US" dirty="0"/>
              <a:t>This training will consist of four main stages:  </a:t>
            </a:r>
          </a:p>
          <a:p>
            <a:pPr marL="628650" lvl="1" indent="-171450">
              <a:buFont typeface="Wingdings" panose="05000000000000000000" pitchFamily="2" charset="2"/>
              <a:buChar char="ü"/>
            </a:pPr>
            <a:r>
              <a:rPr lang="en-US" b="1" dirty="0"/>
              <a:t>Connect </a:t>
            </a:r>
            <a:r>
              <a:rPr lang="en-US" b="0" dirty="0"/>
              <a:t>– </a:t>
            </a:r>
            <a:r>
              <a:rPr lang="en-US" dirty="0"/>
              <a:t>with our members, by putting ourselves in their shoes.</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b="1" dirty="0"/>
              <a:t>Consult </a:t>
            </a:r>
            <a:r>
              <a:rPr lang="en-US" dirty="0"/>
              <a:t>– review Call Flow enhancements to understand how we can best interact with our members and create memorable experiences.</a:t>
            </a:r>
          </a:p>
          <a:p>
            <a:pPr marL="628650" lvl="1" indent="-171450">
              <a:buFont typeface="Wingdings" panose="05000000000000000000" pitchFamily="2" charset="2"/>
              <a:buChar char="ü"/>
            </a:pPr>
            <a:r>
              <a:rPr lang="en-US" b="1" dirty="0"/>
              <a:t>Protect </a:t>
            </a:r>
            <a:r>
              <a:rPr lang="en-US" dirty="0"/>
              <a:t>– talk through the Authentication process updates and understand why they make a difference.</a:t>
            </a:r>
          </a:p>
          <a:p>
            <a:pPr marL="628650" lvl="1" indent="-171450">
              <a:buFont typeface="Wingdings" panose="05000000000000000000" pitchFamily="2" charset="2"/>
              <a:buChar char="ü"/>
            </a:pPr>
            <a:r>
              <a:rPr lang="en-US" dirty="0"/>
              <a:t>To bring it all together, we’ll discuss why </a:t>
            </a:r>
            <a:r>
              <a:rPr lang="en-US" b="1" dirty="0"/>
              <a:t>Being Human</a:t>
            </a:r>
            <a:r>
              <a:rPr lang="en-US" dirty="0"/>
              <a:t> matters </a:t>
            </a:r>
          </a:p>
          <a:p>
            <a:endParaRPr lang="en-US" dirty="0"/>
          </a:p>
          <a:p>
            <a:r>
              <a:rPr lang="en-US" b="1" dirty="0"/>
              <a:t>Important Points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0" strike="noStrike" dirty="0">
                <a:effectLst/>
                <a:ea typeface="Calibri" panose="020F0502020204030204" pitchFamily="34" charset="0"/>
                <a:cs typeface="Times New Roman" panose="02020603050405020304" pitchFamily="18" charset="0"/>
              </a:rPr>
              <a:t>This learning experience is meant to be interactive; your thoughts and responses will 100% drive our discussion today.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strike="noStrike" dirty="0">
                <a:effectLst/>
                <a:ea typeface="Calibri" panose="020F0502020204030204" pitchFamily="34" charset="0"/>
                <a:cs typeface="Times New Roman" panose="02020603050405020304" pitchFamily="18" charset="0"/>
              </a:rPr>
              <a:t>After this training, the expectation is to immediately start adopting and following what we’ve learned today.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strike="noStrike" dirty="0">
              <a:effectLst/>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F58D25D-85F0-445A-8805-D7F52DDACC73}" type="slidenum">
              <a:rPr lang="en-US" smtClean="0"/>
              <a:t>3</a:t>
            </a:fld>
            <a:endParaRPr lang="en-US" dirty="0"/>
          </a:p>
        </p:txBody>
      </p:sp>
    </p:spTree>
    <p:extLst>
      <p:ext uri="{BB962C8B-B14F-4D97-AF65-F5344CB8AC3E}">
        <p14:creationId xmlns:p14="http://schemas.microsoft.com/office/powerpoint/2010/main" val="614694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latin typeface="Calibri" panose="020F0502020204030204" pitchFamily="34" charset="0"/>
                <a:ea typeface="Times New Roman" panose="02020603050405020304" pitchFamily="18" charset="0"/>
              </a:rPr>
              <a:t>Time Allocation – 10 mins (slide 4-7)</a:t>
            </a:r>
          </a:p>
          <a:p>
            <a:endParaRPr lang="en-US" b="1" dirty="0"/>
          </a:p>
          <a:p>
            <a:r>
              <a:rPr lang="en-US" b="1" dirty="0"/>
              <a:t>Stage One</a:t>
            </a:r>
            <a:r>
              <a:rPr lang="en-US" dirty="0"/>
              <a:t> – Connecting with our Members and understanding our impacts </a:t>
            </a:r>
          </a:p>
        </p:txBody>
      </p:sp>
      <p:sp>
        <p:nvSpPr>
          <p:cNvPr id="4" name="Slide Number Placeholder 3"/>
          <p:cNvSpPr>
            <a:spLocks noGrp="1"/>
          </p:cNvSpPr>
          <p:nvPr>
            <p:ph type="sldNum" sz="quarter" idx="5"/>
          </p:nvPr>
        </p:nvSpPr>
        <p:spPr/>
        <p:txBody>
          <a:bodyPr/>
          <a:lstStyle/>
          <a:p>
            <a:fld id="{3F58D25D-85F0-445A-8805-D7F52DDACC73}" type="slidenum">
              <a:rPr lang="en-US" smtClean="0"/>
              <a:t>4</a:t>
            </a:fld>
            <a:endParaRPr lang="en-US" dirty="0"/>
          </a:p>
        </p:txBody>
      </p:sp>
    </p:spTree>
    <p:extLst>
      <p:ext uri="{BB962C8B-B14F-4D97-AF65-F5344CB8AC3E}">
        <p14:creationId xmlns:p14="http://schemas.microsoft.com/office/powerpoint/2010/main" val="3113066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sz="1800" b="1" dirty="0">
                <a:latin typeface="+mn-lt"/>
              </a:rPr>
              <a:t>Trainer Actions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dirty="0">
                <a:effectLst/>
                <a:latin typeface="Calibri" panose="020F0502020204030204" pitchFamily="34" charset="0"/>
                <a:ea typeface="Times New Roman" panose="02020603050405020304" pitchFamily="18" charset="0"/>
              </a:rPr>
              <a:t>Let’s begin by putting ourselves in the shoes of our members, using chat, what are they feeling – emotion wise – before they call us? </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Times New Roman" panose="02020603050405020304" pitchFamily="18" charset="0"/>
              </a:rPr>
              <a:t>I’ll get us started. Trainer to put “Anxiety” into the chat. </a:t>
            </a:r>
          </a:p>
          <a:p>
            <a:pPr marL="342900" marR="0" lvl="0" indent="-342900">
              <a:spcBef>
                <a:spcPts val="0"/>
              </a:spcBef>
              <a:spcAft>
                <a:spcPts val="0"/>
              </a:spcAft>
              <a:buFont typeface="+mj-lt"/>
              <a:buAutoNum type="arabicPeriod"/>
            </a:pPr>
            <a:r>
              <a:rPr lang="en-US" sz="1800" dirty="0">
                <a:effectLst/>
                <a:latin typeface="Calibri" panose="020F0502020204030204" pitchFamily="34" charset="0"/>
                <a:ea typeface="Times New Roman" panose="02020603050405020304" pitchFamily="18" charset="0"/>
              </a:rPr>
              <a:t>Recognize and respond to responses (chat &amp; verbal) as they come through.</a:t>
            </a:r>
            <a:endParaRPr lang="en-US" sz="18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endParaRPr lang="en-US" sz="1800" dirty="0">
              <a:effectLst/>
              <a:latin typeface="Calibri" panose="020F0502020204030204" pitchFamily="34"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F58D25D-85F0-445A-8805-D7F52DDACC73}" type="slidenum">
              <a:rPr lang="en-US" smtClean="0"/>
              <a:t>5</a:t>
            </a:fld>
            <a:endParaRPr lang="en-US" dirty="0"/>
          </a:p>
        </p:txBody>
      </p:sp>
    </p:spTree>
    <p:extLst>
      <p:ext uri="{BB962C8B-B14F-4D97-AF65-F5344CB8AC3E}">
        <p14:creationId xmlns:p14="http://schemas.microsoft.com/office/powerpoint/2010/main" val="4270942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Recommended Points</a:t>
            </a:r>
          </a:p>
          <a:p>
            <a:pPr marL="171450" indent="-171450">
              <a:buFont typeface="Arial" panose="020B0604020202020204" pitchFamily="34" charset="0"/>
              <a:buChar char="•"/>
            </a:pPr>
            <a:r>
              <a:rPr lang="en-US" dirty="0"/>
              <a:t>Its good to understand what members are feeling because every person has a backstory and the emotions they’re feeling are driven by their circumstances.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our end, its always important to remember, members are people like each of us and they’re going through something and need our help.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To expand on your answers, we can all understand feeling (mention any not already stated)</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srgbClr val="3F3F3F"/>
                </a:solidFill>
                <a:effectLst/>
                <a:uLnTx/>
                <a:uFillTx/>
                <a:latin typeface="CVS Health Sans"/>
                <a:ea typeface="Open Sans" panose="020B0606030504020204" pitchFamily="34" charset="0"/>
                <a:cs typeface="Open Sans" panose="020B0606030504020204" pitchFamily="34" charset="0"/>
              </a:rPr>
              <a:t>Sadness</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rgbClr val="3F3F3F"/>
                </a:solidFill>
                <a:latin typeface="CVS Health Sans"/>
                <a:ea typeface="Open Sans" panose="020B0606030504020204" pitchFamily="34" charset="0"/>
                <a:cs typeface="Open Sans" panose="020B0606030504020204" pitchFamily="34" charset="0"/>
              </a:rPr>
              <a:t>Lost &amp; helpless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srgbClr val="3F3F3F"/>
                </a:solidFill>
                <a:effectLst/>
                <a:uLnTx/>
                <a:uFillTx/>
                <a:latin typeface="CVS Health Sans"/>
                <a:ea typeface="Open Sans" panose="020B0606030504020204" pitchFamily="34" charset="0"/>
                <a:cs typeface="Open Sans" panose="020B0606030504020204" pitchFamily="34" charset="0"/>
              </a:rPr>
              <a:t>Anxiousness &amp; uncertainty</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srgbClr val="3F3F3F"/>
                </a:solidFill>
                <a:effectLst/>
                <a:uLnTx/>
                <a:uFillTx/>
                <a:latin typeface="CVS Health Sans"/>
                <a:ea typeface="Open Sans" panose="020B0606030504020204" pitchFamily="34" charset="0"/>
                <a:cs typeface="Open Sans" panose="020B0606030504020204" pitchFamily="34" charset="0"/>
              </a:rPr>
              <a:t>Anger or frustration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srgbClr val="3F3F3F"/>
                </a:solidFill>
                <a:effectLst/>
                <a:uLnTx/>
                <a:uFillTx/>
                <a:latin typeface="CVS Health Sans"/>
                <a:ea typeface="Open Sans" panose="020B0606030504020204" pitchFamily="34" charset="0"/>
                <a:cs typeface="Open Sans" panose="020B0606030504020204" pitchFamily="34" charset="0"/>
              </a:rPr>
              <a:t>Healthy &amp; Happy</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srgbClr val="3F3F3F"/>
                </a:solidFill>
                <a:effectLst/>
                <a:uLnTx/>
                <a:uFillTx/>
                <a:latin typeface="CVS Health Sans"/>
                <a:ea typeface="Open Sans" panose="020B0606030504020204" pitchFamily="34" charset="0"/>
                <a:cs typeface="Open Sans" panose="020B0606030504020204" pitchFamily="34" charset="0"/>
              </a:rPr>
              <a:t>Sickness to grief</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srgbClr val="3F3F3F"/>
                </a:solidFill>
                <a:effectLst/>
                <a:uLnTx/>
                <a:uFillTx/>
                <a:latin typeface="CVS Health Sans"/>
                <a:ea typeface="Open Sans" panose="020B0606030504020204" pitchFamily="34" charset="0"/>
                <a:cs typeface="Open Sans" panose="020B0606030504020204" pitchFamily="34" charset="0"/>
              </a:rPr>
              <a:t>Smart and fully prepared to speak with you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srgbClr val="3F3F3F"/>
                </a:solidFill>
                <a:effectLst/>
                <a:uLnTx/>
                <a:uFillTx/>
                <a:latin typeface="CVS Health Sans"/>
                <a:ea typeface="Open Sans" panose="020B0606030504020204" pitchFamily="34" charset="0"/>
                <a:cs typeface="Open Sans" panose="020B0606030504020204" pitchFamily="34" charset="0"/>
              </a:rPr>
              <a:t>N</a:t>
            </a:r>
            <a:r>
              <a:rPr lang="en-US" sz="1200" dirty="0">
                <a:solidFill>
                  <a:srgbClr val="3F3F3F"/>
                </a:solidFill>
                <a:latin typeface="CVS Health Sans"/>
                <a:ea typeface="Open Sans" panose="020B0606030504020204" pitchFamily="34" charset="0"/>
                <a:cs typeface="Open Sans" panose="020B0606030504020204" pitchFamily="34" charset="0"/>
              </a:rPr>
              <a:t>obody understands me</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rgbClr val="3F3F3F"/>
                </a:solidFill>
                <a:latin typeface="CVS Health Sans"/>
                <a:ea typeface="Open Sans" panose="020B0606030504020204" pitchFamily="34" charset="0"/>
                <a:cs typeface="Open Sans" panose="020B0606030504020204" pitchFamily="34" charset="0"/>
              </a:rPr>
              <a:t>No one truly see my situation</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200" b="0" i="0" u="none" strike="noStrike" kern="1200" cap="none" spc="0" normalizeH="0" baseline="0" noProof="0" dirty="0">
              <a:ln>
                <a:noFill/>
              </a:ln>
              <a:solidFill>
                <a:srgbClr val="3F3F3F"/>
              </a:solidFill>
              <a:effectLst/>
              <a:uLnTx/>
              <a:uFillTx/>
              <a:latin typeface="CVS Health Sans"/>
              <a:ea typeface="Open Sans" panose="020B0606030504020204" pitchFamily="34" charset="0"/>
              <a:cs typeface="Open Sans" panose="020B0606030504020204" pitchFamily="34" charset="0"/>
            </a:endParaRPr>
          </a:p>
          <a:p>
            <a:pPr marL="0" indent="0">
              <a:buFont typeface="Arial" panose="020B0604020202020204" pitchFamily="34" charset="0"/>
              <a:buNone/>
            </a:pPr>
            <a:endParaRPr lang="en-US" sz="1200" dirty="0">
              <a:solidFill>
                <a:srgbClr val="3F3F3F"/>
              </a:solidFill>
              <a:latin typeface="CVS Health Sans"/>
              <a:ea typeface="Open Sans" panose="020B0606030504020204" pitchFamily="34" charset="0"/>
              <a:cs typeface="Open Sans" panose="020B0606030504020204" pitchFamily="34" charset="0"/>
            </a:endParaRPr>
          </a:p>
          <a:p>
            <a:pPr marL="338328" marR="0" lvl="0" indent="-171450" algn="l" defTabSz="457200" rtl="0" eaLnBrk="1" fontAlgn="auto" latinLnBrk="0" hangingPunct="1">
              <a:lnSpc>
                <a:spcPct val="100000"/>
              </a:lnSpc>
              <a:spcBef>
                <a:spcPts val="600"/>
              </a:spcBef>
              <a:spcAft>
                <a:spcPts val="0"/>
              </a:spcAft>
              <a:buClr>
                <a:srgbClr val="000000"/>
              </a:buClr>
              <a:buSzTx/>
              <a:buFont typeface="Arial" panose="020B0604020202020204" pitchFamily="34" charset="0"/>
              <a:buChar char="–"/>
              <a:tabLst/>
              <a:defRPr/>
            </a:pPr>
            <a:endParaRPr lang="en-US" sz="1200" dirty="0">
              <a:solidFill>
                <a:srgbClr val="3F3F3F"/>
              </a:solidFill>
              <a:latin typeface="CVS Health Sans"/>
              <a:ea typeface="Open Sans" panose="020B0606030504020204" pitchFamily="34" charset="0"/>
              <a:cs typeface="Open Sans" panose="020B0606030504020204" pitchFamily="34" charset="0"/>
            </a:endParaRPr>
          </a:p>
          <a:p>
            <a:pPr marL="338328" marR="0" lvl="0" indent="-171450" algn="l" defTabSz="457200" rtl="0" eaLnBrk="1" fontAlgn="auto" latinLnBrk="0" hangingPunct="1">
              <a:lnSpc>
                <a:spcPct val="100000"/>
              </a:lnSpc>
              <a:spcBef>
                <a:spcPts val="600"/>
              </a:spcBef>
              <a:spcAft>
                <a:spcPts val="0"/>
              </a:spcAft>
              <a:buClr>
                <a:srgbClr val="000000"/>
              </a:buClr>
              <a:buSzTx/>
              <a:buFont typeface="Arial" panose="020B0604020202020204" pitchFamily="34" charset="0"/>
              <a:buChar char="–"/>
              <a:tabLst/>
              <a:defRPr/>
            </a:pPr>
            <a:endParaRPr lang="en-US" sz="1200" dirty="0">
              <a:solidFill>
                <a:srgbClr val="3F3F3F"/>
              </a:solidFill>
              <a:latin typeface="CVS Health Sans"/>
              <a:ea typeface="Open Sans" panose="020B0606030504020204" pitchFamily="34" charset="0"/>
              <a:cs typeface="Open Sans" panose="020B0606030504020204" pitchFamily="34" charset="0"/>
            </a:endParaRPr>
          </a:p>
          <a:p>
            <a:endParaRPr lang="en-US" dirty="0"/>
          </a:p>
        </p:txBody>
      </p:sp>
      <p:sp>
        <p:nvSpPr>
          <p:cNvPr id="4" name="Slide Number Placeholder 3"/>
          <p:cNvSpPr>
            <a:spLocks noGrp="1"/>
          </p:cNvSpPr>
          <p:nvPr>
            <p:ph type="sldNum" sz="quarter" idx="5"/>
          </p:nvPr>
        </p:nvSpPr>
        <p:spPr/>
        <p:txBody>
          <a:bodyPr/>
          <a:lstStyle/>
          <a:p>
            <a:fld id="{3F58D25D-85F0-445A-8805-D7F52DDACC73}" type="slidenum">
              <a:rPr lang="en-US" smtClean="0"/>
              <a:t>6</a:t>
            </a:fld>
            <a:endParaRPr lang="en-US" dirty="0"/>
          </a:p>
        </p:txBody>
      </p:sp>
    </p:spTree>
    <p:extLst>
      <p:ext uri="{BB962C8B-B14F-4D97-AF65-F5344CB8AC3E}">
        <p14:creationId xmlns:p14="http://schemas.microsoft.com/office/powerpoint/2010/main" val="3971983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Recommended Points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When we say Hello is when a caller’s emotions meets NPS (</a:t>
            </a:r>
            <a:r>
              <a:rPr lang="en-US" dirty="0"/>
              <a:t>Net Promoters Score) </a:t>
            </a:r>
            <a:r>
              <a:rPr lang="en-US" b="0" dirty="0"/>
              <a:t>Scores.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For our end, it’s important to look at things this way:</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dirty="0"/>
              <a:t>Whatever they’re feeling, is valid and had nothing to do with me.</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dirty="0"/>
              <a:t>It’s my responsibility to help them as best I can.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dirty="0"/>
              <a:t>During the call I will either relieve their stress or compound it.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dirty="0"/>
              <a:t>The difference between a 0 to 10 experiences can often come down to: </a:t>
            </a:r>
          </a:p>
          <a:p>
            <a:pPr marL="1143000" marR="0" lvl="2"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b="0" dirty="0"/>
              <a:t>Listening and talking to someone like a human being </a:t>
            </a:r>
          </a:p>
          <a:p>
            <a:pPr marL="1143000" marR="0" lvl="2"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b="0" dirty="0"/>
              <a:t>Helping with spoken needs</a:t>
            </a:r>
          </a:p>
          <a:p>
            <a:pPr marL="1143000" marR="0" lvl="2"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b="0" dirty="0"/>
              <a:t>Acknowledging emotions and situations</a:t>
            </a:r>
          </a:p>
          <a:p>
            <a:pPr marL="1143000" marR="0" lvl="2"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b="0" dirty="0"/>
              <a:t>Showing empathy, timely and where applicable </a:t>
            </a:r>
          </a:p>
          <a:p>
            <a:pPr marL="1143000" marR="0" lvl="2"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b="0" dirty="0"/>
              <a:t>Going above and beyond their spoken needs. For example, they say I’m out of refills and we advise you’re out…, you’re doctor needs to… – which quickly leads to, okay I’ll call them, end call – versus – to make it easier on you, I can get things started for you by submitting…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Recommended Points</a:t>
            </a:r>
            <a:r>
              <a:rPr lang="en-US" b="0"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For you, its important to mentally use a member’s verbal/emotional queues as a benchmark for how you’re managing and successfully moving someone through the emotions scale.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As an example:</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100" b="1" dirty="0"/>
              <a:t>Okay</a:t>
            </a:r>
            <a:r>
              <a:rPr lang="en-US" sz="1100" b="0" dirty="0"/>
              <a:t> (6) – is when you just do exactly what they asked for</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100" b="1" dirty="0"/>
              <a:t>Better</a:t>
            </a:r>
            <a:r>
              <a:rPr lang="en-US" sz="1100" b="0" dirty="0"/>
              <a:t> (7-8) – is when you tack on acknowledging their emotions/situation</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100" b="1" i="0" dirty="0"/>
              <a:t>Best (9-10) </a:t>
            </a:r>
            <a:r>
              <a:rPr lang="en-US" sz="1100" b="0" i="0" dirty="0"/>
              <a:t>– is when you:</a:t>
            </a:r>
          </a:p>
          <a:p>
            <a:pPr marL="1085850" marR="0" lvl="2"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100" b="0" i="0" dirty="0"/>
              <a:t>Go above &amp; beyond</a:t>
            </a:r>
          </a:p>
          <a:p>
            <a:pPr marL="1085850" marR="0" lvl="2"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100" b="0" i="0" dirty="0"/>
              <a:t>Treat members as a human</a:t>
            </a:r>
          </a:p>
          <a:p>
            <a:pPr marL="1085850" marR="0" lvl="2"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100" b="0" i="0" dirty="0"/>
              <a:t>Give members the experience they’ll remember as their bar for what good service means to them</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100" b="1" dirty="0"/>
              <a:t>Negative Experiences </a:t>
            </a:r>
            <a:r>
              <a:rPr lang="en-US" sz="1100" b="0" dirty="0"/>
              <a:t>(1-5):</a:t>
            </a:r>
          </a:p>
          <a:p>
            <a:pPr marL="1085850" marR="0" lvl="2"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100" b="0" dirty="0"/>
              <a:t>Is when we don’t or there is perception we didn’t really care or had any real interest in helping them</a:t>
            </a:r>
          </a:p>
          <a:p>
            <a:pPr marL="1085850" marR="0" lvl="2"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100" b="0" dirty="0"/>
              <a:t>It could also be, even after doing all we could to help and talk someone through, some members stay unmoved, What matters is how much we tried.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WIFM Points (What’s In it For Me)</a:t>
            </a:r>
          </a:p>
          <a:p>
            <a:pPr marL="285750" marR="0" lvl="0" indent="-285750" algn="l" defTabSz="914400" rtl="0" eaLnBrk="1" fontAlgn="auto" latinLnBrk="0" hangingPunct="1">
              <a:lnSpc>
                <a:spcPct val="150000"/>
              </a:lnSpc>
              <a:spcBef>
                <a:spcPts val="600"/>
              </a:spcBef>
              <a:spcAft>
                <a:spcPts val="300"/>
              </a:spcAft>
              <a:buClrTx/>
              <a:buSzTx/>
              <a:buFont typeface="Arial" panose="020B0604020202020204" pitchFamily="34" charset="0"/>
              <a:buChar char="•"/>
              <a:tabLst/>
              <a:defRPr/>
            </a:pPr>
            <a:r>
              <a:rPr lang="en-US" sz="1800" dirty="0">
                <a:effectLst/>
                <a:latin typeface="Calibri" panose="020F0502020204030204" pitchFamily="34" charset="0"/>
                <a:ea typeface="Times New Roman" panose="02020603050405020304" pitchFamily="18" charset="0"/>
              </a:rPr>
              <a:t>To make it easier for you and position you for success, we’ve created a Universal CCF/Authentication model. </a:t>
            </a:r>
          </a:p>
          <a:p>
            <a:pPr marL="285750" marR="0" lvl="0" indent="-285750" algn="l" defTabSz="914400" rtl="0" eaLnBrk="1" fontAlgn="auto" latinLnBrk="0" hangingPunct="1">
              <a:lnSpc>
                <a:spcPct val="150000"/>
              </a:lnSpc>
              <a:spcBef>
                <a:spcPts val="600"/>
              </a:spcBef>
              <a:spcAft>
                <a:spcPts val="300"/>
              </a:spcAft>
              <a:buClrTx/>
              <a:buSzTx/>
              <a:buFont typeface="Arial" panose="020B0604020202020204" pitchFamily="34" charset="0"/>
              <a:buChar char="•"/>
              <a:tabLst/>
              <a:defRPr/>
            </a:pPr>
            <a:r>
              <a:rPr lang="en-US" sz="1800" dirty="0">
                <a:effectLst/>
                <a:latin typeface="Calibri" panose="020F0502020204030204" pitchFamily="34" charset="0"/>
                <a:ea typeface="Times New Roman" panose="02020603050405020304" pitchFamily="18" charset="0"/>
              </a:rPr>
              <a:t>This model creates 100% consistency for everyone under MEDD (PDP, Aetna, EGWP, HP &amp; NEJE). </a:t>
            </a:r>
          </a:p>
          <a:p>
            <a:pPr marL="0" marR="0" lvl="0" indent="0" algn="l" defTabSz="914400" rtl="0" eaLnBrk="1" fontAlgn="auto" latinLnBrk="0" hangingPunct="1">
              <a:lnSpc>
                <a:spcPct val="150000"/>
              </a:lnSpc>
              <a:spcBef>
                <a:spcPts val="600"/>
              </a:spcBef>
              <a:spcAft>
                <a:spcPts val="300"/>
              </a:spcAft>
              <a:buClrTx/>
              <a:buSzTx/>
              <a:buFont typeface="Arial" panose="020B0604020202020204" pitchFamily="34" charset="0"/>
              <a:buNone/>
              <a:tabLst/>
              <a:defRPr/>
            </a:pPr>
            <a:endParaRPr lang="en-US" sz="1800" dirty="0">
              <a:effectLst/>
              <a:latin typeface="Calibri" panose="020F0502020204030204" pitchFamily="34"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F58D25D-85F0-445A-8805-D7F52DDACC73}" type="slidenum">
              <a:rPr lang="en-US" smtClean="0"/>
              <a:t>7</a:t>
            </a:fld>
            <a:endParaRPr lang="en-US" dirty="0"/>
          </a:p>
        </p:txBody>
      </p:sp>
    </p:spTree>
    <p:extLst>
      <p:ext uri="{BB962C8B-B14F-4D97-AF65-F5344CB8AC3E}">
        <p14:creationId xmlns:p14="http://schemas.microsoft.com/office/powerpoint/2010/main" val="2577044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latin typeface="Calibri" panose="020F0502020204030204" pitchFamily="34" charset="0"/>
                <a:ea typeface="Times New Roman" panose="02020603050405020304" pitchFamily="18" charset="0"/>
              </a:rPr>
              <a:t>Time Allocation – 25 mins (slide 8-13)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Stage Two</a:t>
            </a:r>
            <a:r>
              <a:rPr lang="en-US" dirty="0"/>
              <a:t> – review the Call Flow </a:t>
            </a:r>
            <a:r>
              <a:rPr lang="en-US" b="0" dirty="0"/>
              <a:t>enhancements and understand how they improve member/caller experiences</a:t>
            </a:r>
          </a:p>
          <a:p>
            <a:endParaRPr lang="en-US" dirty="0"/>
          </a:p>
        </p:txBody>
      </p:sp>
      <p:sp>
        <p:nvSpPr>
          <p:cNvPr id="4" name="Slide Number Placeholder 3"/>
          <p:cNvSpPr>
            <a:spLocks noGrp="1"/>
          </p:cNvSpPr>
          <p:nvPr>
            <p:ph type="sldNum" sz="quarter" idx="5"/>
          </p:nvPr>
        </p:nvSpPr>
        <p:spPr/>
        <p:txBody>
          <a:bodyPr/>
          <a:lstStyle/>
          <a:p>
            <a:fld id="{3F58D25D-85F0-445A-8805-D7F52DDACC73}" type="slidenum">
              <a:rPr lang="en-US" smtClean="0"/>
              <a:t>8</a:t>
            </a:fld>
            <a:endParaRPr lang="en-US" dirty="0"/>
          </a:p>
        </p:txBody>
      </p:sp>
    </p:spTree>
    <p:extLst>
      <p:ext uri="{BB962C8B-B14F-4D97-AF65-F5344CB8AC3E}">
        <p14:creationId xmlns:p14="http://schemas.microsoft.com/office/powerpoint/2010/main" val="1335302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mn-lt"/>
              </a:rPr>
              <a:t>Recommended Points</a:t>
            </a:r>
          </a:p>
          <a:p>
            <a:pPr marL="171450" indent="-171450">
              <a:buFont typeface="Arial" panose="020B0604020202020204" pitchFamily="34" charset="0"/>
              <a:buChar char="•"/>
            </a:pPr>
            <a:r>
              <a:rPr lang="en-US" sz="1200" dirty="0">
                <a:latin typeface="+mn-lt"/>
              </a:rPr>
              <a:t>Direct the class to open theSource</a:t>
            </a:r>
          </a:p>
          <a:p>
            <a:pPr marL="171450" indent="-171450">
              <a:buFont typeface="Arial" panose="020B0604020202020204" pitchFamily="34" charset="0"/>
              <a:buChar char="•"/>
            </a:pPr>
            <a:r>
              <a:rPr lang="en-US" sz="1200" dirty="0">
                <a:latin typeface="+mn-lt"/>
              </a:rPr>
              <a:t>Advise the WIs we’ll review today, are not searchable to ensure people get trained on them first. This will change after the majority are accounted for. </a:t>
            </a:r>
          </a:p>
          <a:p>
            <a:pPr marL="171450" indent="-171450">
              <a:buFont typeface="Arial" panose="020B0604020202020204" pitchFamily="34" charset="0"/>
              <a:buChar char="•"/>
            </a:pPr>
            <a:r>
              <a:rPr lang="en-US" sz="1200" dirty="0">
                <a:latin typeface="+mn-lt"/>
              </a:rPr>
              <a:t>Provide guidance on accessing hidden work instructions:</a:t>
            </a:r>
          </a:p>
          <a:p>
            <a:pPr marL="685800" lvl="1" indent="-228600">
              <a:buFont typeface="+mj-lt"/>
              <a:buAutoNum type="arabicPeriod"/>
            </a:pPr>
            <a:r>
              <a:rPr lang="en-US" sz="1200" dirty="0">
                <a:latin typeface="+mn-lt"/>
              </a:rPr>
              <a:t>Open theSource </a:t>
            </a:r>
          </a:p>
          <a:p>
            <a:pPr marL="685800" lvl="1" indent="-228600">
              <a:buFont typeface="+mj-lt"/>
              <a:buAutoNum type="arabicPeriod"/>
            </a:pPr>
            <a:r>
              <a:rPr lang="en-US" sz="1200" dirty="0">
                <a:latin typeface="+mn-lt"/>
              </a:rPr>
              <a:t>Click the link to open in a new tab </a:t>
            </a:r>
            <a:r>
              <a:rPr lang="en-US" sz="1200" b="1" dirty="0">
                <a:latin typeface="+mn-lt"/>
              </a:rPr>
              <a:t>OR </a:t>
            </a:r>
            <a:r>
              <a:rPr lang="en-US" sz="1200" b="0" dirty="0">
                <a:latin typeface="+mn-lt"/>
              </a:rPr>
              <a:t>open a new tab and copy/paste the link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dirty="0">
                <a:latin typeface="+mn-lt"/>
              </a:rPr>
              <a:t>Auth WI link – </a:t>
            </a:r>
            <a:r>
              <a:rPr lang="en-US" sz="1200" u="sng" dirty="0">
                <a:solidFill>
                  <a:srgbClr val="000000"/>
                </a:solidFill>
                <a:effectLst/>
                <a:latin typeface="+mn-lt"/>
                <a:ea typeface="Calibri" panose="020F0502020204030204" pitchFamily="34" charset="0"/>
                <a:hlinkClick r:id="rId3"/>
              </a:rPr>
              <a:t>https://thesource.cvshealth.com/nuxeo/thesource/#!/view?docid=d5c13330-c54c-41d0-871a-b74491b58f2d</a:t>
            </a:r>
            <a:r>
              <a:rPr lang="en-US" sz="1200" dirty="0">
                <a:solidFill>
                  <a:srgbClr val="000000"/>
                </a:solidFill>
                <a:effectLst/>
                <a:latin typeface="+mn-lt"/>
                <a:ea typeface="Calibri" panose="020F0502020204030204" pitchFamily="34" charset="0"/>
              </a:rPr>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dirty="0">
                <a:solidFill>
                  <a:srgbClr val="000000"/>
                </a:solidFill>
                <a:effectLst/>
                <a:latin typeface="+mn-lt"/>
              </a:rPr>
              <a:t>Attendees to bookmark the page for future/return reference</a:t>
            </a:r>
            <a:endParaRPr lang="en-US" sz="1200" b="0" dirty="0">
              <a:latin typeface="+mn-lt"/>
            </a:endParaRPr>
          </a:p>
          <a:p>
            <a:pPr marL="171450" lvl="0" indent="-171450">
              <a:buFont typeface="Arial" panose="020B0604020202020204" pitchFamily="34" charset="0"/>
              <a:buChar char="•"/>
            </a:pPr>
            <a:r>
              <a:rPr lang="en-US" sz="1200" dirty="0">
                <a:latin typeface="+mn-lt"/>
              </a:rPr>
              <a:t>Request to not share the links; everyone will receive when they’re trained </a:t>
            </a:r>
          </a:p>
          <a:p>
            <a:endParaRPr lang="en-US" sz="1200" b="1" dirty="0">
              <a:latin typeface="+mn-lt"/>
            </a:endParaRPr>
          </a:p>
          <a:p>
            <a:endParaRPr lang="en-US" sz="1200" b="1" dirty="0">
              <a:latin typeface="+mn-lt"/>
            </a:endParaRPr>
          </a:p>
          <a:p>
            <a:pPr marL="0" lvl="0" indent="0">
              <a:buFont typeface="Arial" panose="020B0604020202020204" pitchFamily="34" charset="0"/>
              <a:buNone/>
            </a:pPr>
            <a:r>
              <a:rPr lang="en-US" sz="1200" b="1" dirty="0">
                <a:latin typeface="+mn-lt"/>
              </a:rPr>
              <a:t>Trainer Actions</a:t>
            </a:r>
          </a:p>
          <a:p>
            <a:pPr marL="228600" lvl="0" indent="-228600">
              <a:buFont typeface="+mj-lt"/>
              <a:buAutoNum type="arabicPeriod"/>
            </a:pPr>
            <a:r>
              <a:rPr lang="en-US" sz="1200" b="0" dirty="0">
                <a:latin typeface="+mn-lt"/>
              </a:rPr>
              <a:t>Have the page preloaded to easily transition to the review </a:t>
            </a:r>
          </a:p>
          <a:p>
            <a:pPr marL="228600" marR="0" indent="-228600" algn="l">
              <a:spcBef>
                <a:spcPts val="600"/>
              </a:spcBef>
              <a:spcAft>
                <a:spcPts val="600"/>
              </a:spcAft>
              <a:buFont typeface="+mj-lt"/>
              <a:buAutoNum type="arabicPeriod"/>
            </a:pPr>
            <a:r>
              <a:rPr lang="en-US" sz="1200" b="0" dirty="0">
                <a:latin typeface="+mn-lt"/>
              </a:rPr>
              <a:t>Advise:</a:t>
            </a:r>
          </a:p>
          <a:p>
            <a:pPr marL="685800" marR="0" lvl="1" indent="-228600" algn="l">
              <a:spcBef>
                <a:spcPts val="600"/>
              </a:spcBef>
              <a:spcAft>
                <a:spcPts val="600"/>
              </a:spcAft>
              <a:buFont typeface="Wingdings" panose="05000000000000000000" pitchFamily="2" charset="2"/>
              <a:buChar char="ü"/>
            </a:pPr>
            <a:r>
              <a:rPr lang="en-US" sz="1200" b="0" dirty="0">
                <a:latin typeface="+mn-lt"/>
              </a:rPr>
              <a:t>We’ll be covering two new work instructions today</a:t>
            </a:r>
          </a:p>
          <a:p>
            <a:pPr marL="685800" marR="0" lvl="1" indent="-228600" algn="l">
              <a:spcBef>
                <a:spcPts val="600"/>
              </a:spcBef>
              <a:spcAft>
                <a:spcPts val="600"/>
              </a:spcAft>
              <a:buFont typeface="Wingdings" panose="05000000000000000000" pitchFamily="2" charset="2"/>
              <a:buChar char="ü"/>
            </a:pPr>
            <a:r>
              <a:rPr lang="en-US" sz="1200" b="0" dirty="0">
                <a:latin typeface="+mn-lt"/>
              </a:rPr>
              <a:t>Since we’re bringing everyone together under MEDD, all changes will fall under three buckets: (1) completely new to everyone, (2) new to some/reminder for others, and (3) things we changed/evolved to create an improved experience or outcome</a:t>
            </a:r>
          </a:p>
          <a:p>
            <a:pPr marL="228600" marR="0" lvl="0" indent="-228600" algn="l" defTabSz="914400" rtl="0" eaLnBrk="1" fontAlgn="auto" latinLnBrk="0" hangingPunct="1">
              <a:lnSpc>
                <a:spcPct val="100000"/>
              </a:lnSpc>
              <a:spcBef>
                <a:spcPts val="600"/>
              </a:spcBef>
              <a:spcAft>
                <a:spcPts val="600"/>
              </a:spcAft>
              <a:buClrTx/>
              <a:buSzTx/>
              <a:buFont typeface="+mj-lt"/>
              <a:buAutoNum type="arabicPeriod"/>
              <a:tabLst/>
              <a:defRPr/>
            </a:pPr>
            <a:r>
              <a:rPr lang="en-US" sz="1200" b="0" dirty="0">
                <a:latin typeface="+mn-lt"/>
              </a:rPr>
              <a:t>Start by showing the High-Level process table and advise it’s a quick reference summary for all major steps within</a:t>
            </a:r>
          </a:p>
          <a:p>
            <a:pPr marL="228600" marR="0" indent="-228600" algn="l">
              <a:spcBef>
                <a:spcPts val="600"/>
              </a:spcBef>
              <a:spcAft>
                <a:spcPts val="600"/>
              </a:spcAft>
              <a:buFont typeface="+mj-lt"/>
              <a:buAutoNum type="arabicPeriod"/>
            </a:pPr>
            <a:r>
              <a:rPr lang="en-US" sz="1800" b="0" i="0" dirty="0">
                <a:solidFill>
                  <a:srgbClr val="000000"/>
                </a:solidFill>
                <a:effectLst/>
                <a:latin typeface="Verdana" panose="020B0604030504040204" pitchFamily="34" charset="0"/>
              </a:rPr>
              <a:t>Review the updates in groupings:</a:t>
            </a:r>
          </a:p>
          <a:p>
            <a:pPr marL="628650" marR="0" lvl="1" indent="-171450" algn="l">
              <a:spcBef>
                <a:spcPts val="600"/>
              </a:spcBef>
              <a:spcAft>
                <a:spcPts val="600"/>
              </a:spcAft>
              <a:buFont typeface="Wingdings" panose="05000000000000000000" pitchFamily="2" charset="2"/>
              <a:buChar char="ü"/>
            </a:pPr>
            <a:r>
              <a:rPr lang="en-US" b="0" i="0" dirty="0">
                <a:solidFill>
                  <a:srgbClr val="000000"/>
                </a:solidFill>
                <a:effectLst/>
                <a:latin typeface="Verdana" panose="020B0604030504040204" pitchFamily="34" charset="0"/>
              </a:rPr>
              <a:t>1 &amp; 1B</a:t>
            </a:r>
          </a:p>
          <a:p>
            <a:pPr marL="628650" marR="0" lvl="1" indent="-171450" algn="l">
              <a:spcBef>
                <a:spcPts val="600"/>
              </a:spcBef>
              <a:spcAft>
                <a:spcPts val="600"/>
              </a:spcAft>
              <a:buFont typeface="Wingdings" panose="05000000000000000000" pitchFamily="2" charset="2"/>
              <a:buChar char="ü"/>
            </a:pPr>
            <a:r>
              <a:rPr lang="en-US" b="0" i="0" dirty="0">
                <a:solidFill>
                  <a:srgbClr val="000000"/>
                </a:solidFill>
                <a:effectLst/>
                <a:latin typeface="Verdana" panose="020B0604030504040204" pitchFamily="34" charset="0"/>
              </a:rPr>
              <a:t>2</a:t>
            </a:r>
          </a:p>
          <a:p>
            <a:pPr marL="628650" marR="0" lvl="1" indent="-171450" algn="l">
              <a:spcBef>
                <a:spcPts val="600"/>
              </a:spcBef>
              <a:spcAft>
                <a:spcPts val="600"/>
              </a:spcAft>
              <a:buFont typeface="Wingdings" panose="05000000000000000000" pitchFamily="2" charset="2"/>
              <a:buChar char="ü"/>
            </a:pPr>
            <a:r>
              <a:rPr lang="en-US" b="0" i="0" dirty="0">
                <a:solidFill>
                  <a:srgbClr val="000000"/>
                </a:solidFill>
                <a:effectLst/>
                <a:latin typeface="Verdana" panose="020B0604030504040204" pitchFamily="34" charset="0"/>
              </a:rPr>
              <a:t>4</a:t>
            </a:r>
          </a:p>
          <a:p>
            <a:pPr marL="628650" marR="0" lvl="1" indent="-171450" algn="l">
              <a:spcBef>
                <a:spcPts val="600"/>
              </a:spcBef>
              <a:spcAft>
                <a:spcPts val="600"/>
              </a:spcAft>
              <a:buFont typeface="Wingdings" panose="05000000000000000000" pitchFamily="2" charset="2"/>
              <a:buChar char="ü"/>
            </a:pPr>
            <a:r>
              <a:rPr lang="en-US" b="0" i="0" dirty="0">
                <a:solidFill>
                  <a:srgbClr val="000000"/>
                </a:solidFill>
                <a:effectLst/>
                <a:latin typeface="Verdana" panose="020B0604030504040204" pitchFamily="34" charset="0"/>
              </a:rPr>
              <a:t>5 &amp; 6</a:t>
            </a:r>
          </a:p>
          <a:p>
            <a:pPr marL="228600" marR="0" lvl="0" indent="-228600" algn="l">
              <a:spcBef>
                <a:spcPts val="600"/>
              </a:spcBef>
              <a:spcAft>
                <a:spcPts val="600"/>
              </a:spcAft>
              <a:buFont typeface="+mj-lt"/>
              <a:buAutoNum type="arabicPeriod"/>
            </a:pPr>
            <a:r>
              <a:rPr lang="en-US" sz="1200" b="0" i="0" dirty="0">
                <a:solidFill>
                  <a:srgbClr val="000000"/>
                </a:solidFill>
                <a:effectLst/>
                <a:latin typeface="Verdana" panose="020B0604030504040204" pitchFamily="34" charset="0"/>
              </a:rPr>
              <a:t>After each grouping, show the associated slide and engage the class via chat for their thoughts</a:t>
            </a:r>
          </a:p>
          <a:p>
            <a:pPr marL="228600" marR="0" lvl="0" indent="-228600" algn="l">
              <a:spcBef>
                <a:spcPts val="600"/>
              </a:spcBef>
              <a:spcAft>
                <a:spcPts val="600"/>
              </a:spcAft>
              <a:buFont typeface="+mj-lt"/>
              <a:buAutoNum type="arabicPeriod"/>
            </a:pPr>
            <a:r>
              <a:rPr lang="en-US" sz="1200" b="0" i="0" dirty="0">
                <a:solidFill>
                  <a:srgbClr val="000000"/>
                </a:solidFill>
                <a:effectLst/>
                <a:latin typeface="Verdana" panose="020B0604030504040204" pitchFamily="34" charset="0"/>
              </a:rPr>
              <a:t>Affirm answers provided and/or provide the recommended points to trigger conversation or to round out the class responses </a:t>
            </a:r>
          </a:p>
          <a:p>
            <a:pPr marL="171450" marR="0" lvl="0" indent="-171450" algn="l">
              <a:spcBef>
                <a:spcPts val="600"/>
              </a:spcBef>
              <a:spcAft>
                <a:spcPts val="600"/>
              </a:spcAft>
              <a:buFont typeface="Arial" panose="020B0604020202020204" pitchFamily="34" charset="0"/>
              <a:buChar char="•"/>
            </a:pPr>
            <a:endParaRPr lang="en-US" sz="1200" b="0" i="0" dirty="0">
              <a:solidFill>
                <a:srgbClr val="000000"/>
              </a:solidFill>
              <a:effectLst/>
              <a:latin typeface="Verdana" panose="020B0604030504040204" pitchFamily="34" charset="0"/>
            </a:endParaRPr>
          </a:p>
        </p:txBody>
      </p:sp>
      <p:sp>
        <p:nvSpPr>
          <p:cNvPr id="4" name="Slide Number Placeholder 3"/>
          <p:cNvSpPr>
            <a:spLocks noGrp="1"/>
          </p:cNvSpPr>
          <p:nvPr>
            <p:ph type="sldNum" sz="quarter" idx="5"/>
          </p:nvPr>
        </p:nvSpPr>
        <p:spPr/>
        <p:txBody>
          <a:bodyPr/>
          <a:lstStyle/>
          <a:p>
            <a:fld id="{3F58D25D-85F0-445A-8805-D7F52DDACC73}" type="slidenum">
              <a:rPr lang="en-US" smtClean="0"/>
              <a:t>9</a:t>
            </a:fld>
            <a:endParaRPr lang="en-US" dirty="0"/>
          </a:p>
        </p:txBody>
      </p:sp>
    </p:spTree>
    <p:extLst>
      <p:ext uri="{BB962C8B-B14F-4D97-AF65-F5344CB8AC3E}">
        <p14:creationId xmlns:p14="http://schemas.microsoft.com/office/powerpoint/2010/main" val="1025348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C191-76BA-3D2E-5E9E-92C881FF73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E16931-45E3-0DFA-D53B-03187B7AA3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D6536C-AABE-A859-B2E4-AAD7A3ED1A11}"/>
              </a:ext>
            </a:extLst>
          </p:cNvPr>
          <p:cNvSpPr>
            <a:spLocks noGrp="1"/>
          </p:cNvSpPr>
          <p:nvPr>
            <p:ph type="dt" sz="half" idx="10"/>
          </p:nvPr>
        </p:nvSpPr>
        <p:spPr/>
        <p:txBody>
          <a:bodyPr/>
          <a:lstStyle/>
          <a:p>
            <a:fld id="{F2973FAE-A7E7-494D-A362-5EFF6C831B95}" type="datetimeFigureOut">
              <a:rPr lang="en-US" smtClean="0"/>
              <a:t>9/25/2023</a:t>
            </a:fld>
            <a:endParaRPr lang="en-US" dirty="0"/>
          </a:p>
        </p:txBody>
      </p:sp>
      <p:sp>
        <p:nvSpPr>
          <p:cNvPr id="5" name="Footer Placeholder 4">
            <a:extLst>
              <a:ext uri="{FF2B5EF4-FFF2-40B4-BE49-F238E27FC236}">
                <a16:creationId xmlns:a16="http://schemas.microsoft.com/office/drawing/2014/main" id="{37AA6243-5755-007D-FCE8-EEFA4CCA62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1CF07FE-8E2E-C53A-18F8-6EAC79BA3440}"/>
              </a:ext>
            </a:extLst>
          </p:cNvPr>
          <p:cNvSpPr>
            <a:spLocks noGrp="1"/>
          </p:cNvSpPr>
          <p:nvPr>
            <p:ph type="sldNum" sz="quarter" idx="12"/>
          </p:nvPr>
        </p:nvSpPr>
        <p:spPr/>
        <p:txBody>
          <a:bodyPr/>
          <a:lstStyle/>
          <a:p>
            <a:fld id="{C76CE8C2-2C79-491A-BBA4-BAC3A7AC6680}" type="slidenum">
              <a:rPr lang="en-US" smtClean="0"/>
              <a:t>‹#›</a:t>
            </a:fld>
            <a:endParaRPr lang="en-US" dirty="0"/>
          </a:p>
        </p:txBody>
      </p:sp>
    </p:spTree>
    <p:extLst>
      <p:ext uri="{BB962C8B-B14F-4D97-AF65-F5344CB8AC3E}">
        <p14:creationId xmlns:p14="http://schemas.microsoft.com/office/powerpoint/2010/main" val="3187305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E4488-2C7B-C66E-47F0-884E4D3B9B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D4AB1D-7EE7-21CA-6863-BA5E84C9D0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3920D3-C212-149E-FA2B-92725DE569A6}"/>
              </a:ext>
            </a:extLst>
          </p:cNvPr>
          <p:cNvSpPr>
            <a:spLocks noGrp="1"/>
          </p:cNvSpPr>
          <p:nvPr>
            <p:ph type="dt" sz="half" idx="10"/>
          </p:nvPr>
        </p:nvSpPr>
        <p:spPr/>
        <p:txBody>
          <a:bodyPr/>
          <a:lstStyle/>
          <a:p>
            <a:fld id="{F2973FAE-A7E7-494D-A362-5EFF6C831B95}" type="datetimeFigureOut">
              <a:rPr lang="en-US" smtClean="0"/>
              <a:t>9/25/2023</a:t>
            </a:fld>
            <a:endParaRPr lang="en-US" dirty="0"/>
          </a:p>
        </p:txBody>
      </p:sp>
      <p:sp>
        <p:nvSpPr>
          <p:cNvPr id="5" name="Footer Placeholder 4">
            <a:extLst>
              <a:ext uri="{FF2B5EF4-FFF2-40B4-BE49-F238E27FC236}">
                <a16:creationId xmlns:a16="http://schemas.microsoft.com/office/drawing/2014/main" id="{FD7E07DF-8523-012E-C073-92D07018637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B2B637-09D9-8A61-EB52-72FC92F8EC78}"/>
              </a:ext>
            </a:extLst>
          </p:cNvPr>
          <p:cNvSpPr>
            <a:spLocks noGrp="1"/>
          </p:cNvSpPr>
          <p:nvPr>
            <p:ph type="sldNum" sz="quarter" idx="12"/>
          </p:nvPr>
        </p:nvSpPr>
        <p:spPr/>
        <p:txBody>
          <a:bodyPr/>
          <a:lstStyle/>
          <a:p>
            <a:fld id="{C76CE8C2-2C79-491A-BBA4-BAC3A7AC6680}" type="slidenum">
              <a:rPr lang="en-US" smtClean="0"/>
              <a:t>‹#›</a:t>
            </a:fld>
            <a:endParaRPr lang="en-US" dirty="0"/>
          </a:p>
        </p:txBody>
      </p:sp>
    </p:spTree>
    <p:extLst>
      <p:ext uri="{BB962C8B-B14F-4D97-AF65-F5344CB8AC3E}">
        <p14:creationId xmlns:p14="http://schemas.microsoft.com/office/powerpoint/2010/main" val="3527510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084849-F3F7-10AF-FBBF-457AE9C8B2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026663-06C2-D85C-F265-41C1A101AB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F49572-6429-0EBB-AE69-FB00BE224600}"/>
              </a:ext>
            </a:extLst>
          </p:cNvPr>
          <p:cNvSpPr>
            <a:spLocks noGrp="1"/>
          </p:cNvSpPr>
          <p:nvPr>
            <p:ph type="dt" sz="half" idx="10"/>
          </p:nvPr>
        </p:nvSpPr>
        <p:spPr/>
        <p:txBody>
          <a:bodyPr/>
          <a:lstStyle/>
          <a:p>
            <a:fld id="{F2973FAE-A7E7-494D-A362-5EFF6C831B95}" type="datetimeFigureOut">
              <a:rPr lang="en-US" smtClean="0"/>
              <a:t>9/25/2023</a:t>
            </a:fld>
            <a:endParaRPr lang="en-US" dirty="0"/>
          </a:p>
        </p:txBody>
      </p:sp>
      <p:sp>
        <p:nvSpPr>
          <p:cNvPr id="5" name="Footer Placeholder 4">
            <a:extLst>
              <a:ext uri="{FF2B5EF4-FFF2-40B4-BE49-F238E27FC236}">
                <a16:creationId xmlns:a16="http://schemas.microsoft.com/office/drawing/2014/main" id="{FEE79E0C-929E-97FD-57A9-9BB6F0654F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8902480-DE77-CF61-68D8-847D589E6395}"/>
              </a:ext>
            </a:extLst>
          </p:cNvPr>
          <p:cNvSpPr>
            <a:spLocks noGrp="1"/>
          </p:cNvSpPr>
          <p:nvPr>
            <p:ph type="sldNum" sz="quarter" idx="12"/>
          </p:nvPr>
        </p:nvSpPr>
        <p:spPr/>
        <p:txBody>
          <a:bodyPr/>
          <a:lstStyle/>
          <a:p>
            <a:fld id="{C76CE8C2-2C79-491A-BBA4-BAC3A7AC6680}" type="slidenum">
              <a:rPr lang="en-US" smtClean="0"/>
              <a:t>‹#›</a:t>
            </a:fld>
            <a:endParaRPr lang="en-US" dirty="0"/>
          </a:p>
        </p:txBody>
      </p:sp>
    </p:spTree>
    <p:extLst>
      <p:ext uri="{BB962C8B-B14F-4D97-AF65-F5344CB8AC3E}">
        <p14:creationId xmlns:p14="http://schemas.microsoft.com/office/powerpoint/2010/main" val="2746273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9E9C9-BA32-ACD6-FFBC-B6F0396A9E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BA1F18-6390-6974-F453-5CB66EA7A2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CAF568-5909-FBC9-62AA-B8D15E054F13}"/>
              </a:ext>
            </a:extLst>
          </p:cNvPr>
          <p:cNvSpPr>
            <a:spLocks noGrp="1"/>
          </p:cNvSpPr>
          <p:nvPr>
            <p:ph type="dt" sz="half" idx="10"/>
          </p:nvPr>
        </p:nvSpPr>
        <p:spPr/>
        <p:txBody>
          <a:bodyPr/>
          <a:lstStyle/>
          <a:p>
            <a:fld id="{F2973FAE-A7E7-494D-A362-5EFF6C831B95}" type="datetimeFigureOut">
              <a:rPr lang="en-US" smtClean="0"/>
              <a:t>9/25/2023</a:t>
            </a:fld>
            <a:endParaRPr lang="en-US" dirty="0"/>
          </a:p>
        </p:txBody>
      </p:sp>
      <p:sp>
        <p:nvSpPr>
          <p:cNvPr id="5" name="Footer Placeholder 4">
            <a:extLst>
              <a:ext uri="{FF2B5EF4-FFF2-40B4-BE49-F238E27FC236}">
                <a16:creationId xmlns:a16="http://schemas.microsoft.com/office/drawing/2014/main" id="{77DD8B5E-DE3A-E702-43B0-DF2ACA1E55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6EDA00A-7555-B750-DD19-88B874EE9FF8}"/>
              </a:ext>
            </a:extLst>
          </p:cNvPr>
          <p:cNvSpPr>
            <a:spLocks noGrp="1"/>
          </p:cNvSpPr>
          <p:nvPr>
            <p:ph type="sldNum" sz="quarter" idx="12"/>
          </p:nvPr>
        </p:nvSpPr>
        <p:spPr/>
        <p:txBody>
          <a:bodyPr/>
          <a:lstStyle/>
          <a:p>
            <a:fld id="{C76CE8C2-2C79-491A-BBA4-BAC3A7AC6680}" type="slidenum">
              <a:rPr lang="en-US" smtClean="0"/>
              <a:t>‹#›</a:t>
            </a:fld>
            <a:endParaRPr lang="en-US" dirty="0"/>
          </a:p>
        </p:txBody>
      </p:sp>
    </p:spTree>
    <p:extLst>
      <p:ext uri="{BB962C8B-B14F-4D97-AF65-F5344CB8AC3E}">
        <p14:creationId xmlns:p14="http://schemas.microsoft.com/office/powerpoint/2010/main" val="1751146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B9098-9EFF-DF17-43A9-8F8815DA22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099218-FEB9-9050-55A3-CE86B21288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E789EA-C971-B980-80C0-59371B0C3D30}"/>
              </a:ext>
            </a:extLst>
          </p:cNvPr>
          <p:cNvSpPr>
            <a:spLocks noGrp="1"/>
          </p:cNvSpPr>
          <p:nvPr>
            <p:ph type="dt" sz="half" idx="10"/>
          </p:nvPr>
        </p:nvSpPr>
        <p:spPr/>
        <p:txBody>
          <a:bodyPr/>
          <a:lstStyle/>
          <a:p>
            <a:fld id="{F2973FAE-A7E7-494D-A362-5EFF6C831B95}" type="datetimeFigureOut">
              <a:rPr lang="en-US" smtClean="0"/>
              <a:t>9/25/2023</a:t>
            </a:fld>
            <a:endParaRPr lang="en-US" dirty="0"/>
          </a:p>
        </p:txBody>
      </p:sp>
      <p:sp>
        <p:nvSpPr>
          <p:cNvPr id="5" name="Footer Placeholder 4">
            <a:extLst>
              <a:ext uri="{FF2B5EF4-FFF2-40B4-BE49-F238E27FC236}">
                <a16:creationId xmlns:a16="http://schemas.microsoft.com/office/drawing/2014/main" id="{E59E8B37-B9FC-91D1-A6DC-3E798B5AB03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E9702A-6470-61C5-A468-ACB0402B33D7}"/>
              </a:ext>
            </a:extLst>
          </p:cNvPr>
          <p:cNvSpPr>
            <a:spLocks noGrp="1"/>
          </p:cNvSpPr>
          <p:nvPr>
            <p:ph type="sldNum" sz="quarter" idx="12"/>
          </p:nvPr>
        </p:nvSpPr>
        <p:spPr/>
        <p:txBody>
          <a:bodyPr/>
          <a:lstStyle/>
          <a:p>
            <a:fld id="{C76CE8C2-2C79-491A-BBA4-BAC3A7AC6680}" type="slidenum">
              <a:rPr lang="en-US" smtClean="0"/>
              <a:t>‹#›</a:t>
            </a:fld>
            <a:endParaRPr lang="en-US" dirty="0"/>
          </a:p>
        </p:txBody>
      </p:sp>
    </p:spTree>
    <p:extLst>
      <p:ext uri="{BB962C8B-B14F-4D97-AF65-F5344CB8AC3E}">
        <p14:creationId xmlns:p14="http://schemas.microsoft.com/office/powerpoint/2010/main" val="1131155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DDB1C-E7F6-E9E6-AB43-8BC9E7FE84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C94CD-8BA6-13B5-FB59-BB3D3AFD60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AF297A-5116-6991-6319-9F65219853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26C263-036B-8269-9D01-50804136F3FB}"/>
              </a:ext>
            </a:extLst>
          </p:cNvPr>
          <p:cNvSpPr>
            <a:spLocks noGrp="1"/>
          </p:cNvSpPr>
          <p:nvPr>
            <p:ph type="dt" sz="half" idx="10"/>
          </p:nvPr>
        </p:nvSpPr>
        <p:spPr/>
        <p:txBody>
          <a:bodyPr/>
          <a:lstStyle/>
          <a:p>
            <a:fld id="{F2973FAE-A7E7-494D-A362-5EFF6C831B95}" type="datetimeFigureOut">
              <a:rPr lang="en-US" smtClean="0"/>
              <a:t>9/25/2023</a:t>
            </a:fld>
            <a:endParaRPr lang="en-US" dirty="0"/>
          </a:p>
        </p:txBody>
      </p:sp>
      <p:sp>
        <p:nvSpPr>
          <p:cNvPr id="6" name="Footer Placeholder 5">
            <a:extLst>
              <a:ext uri="{FF2B5EF4-FFF2-40B4-BE49-F238E27FC236}">
                <a16:creationId xmlns:a16="http://schemas.microsoft.com/office/drawing/2014/main" id="{72C443F5-5319-679E-68FC-D8F5FD7F282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34F65CC-EFFB-AA71-0072-46205B37B44F}"/>
              </a:ext>
            </a:extLst>
          </p:cNvPr>
          <p:cNvSpPr>
            <a:spLocks noGrp="1"/>
          </p:cNvSpPr>
          <p:nvPr>
            <p:ph type="sldNum" sz="quarter" idx="12"/>
          </p:nvPr>
        </p:nvSpPr>
        <p:spPr/>
        <p:txBody>
          <a:bodyPr/>
          <a:lstStyle/>
          <a:p>
            <a:fld id="{C76CE8C2-2C79-491A-BBA4-BAC3A7AC6680}" type="slidenum">
              <a:rPr lang="en-US" smtClean="0"/>
              <a:t>‹#›</a:t>
            </a:fld>
            <a:endParaRPr lang="en-US" dirty="0"/>
          </a:p>
        </p:txBody>
      </p:sp>
    </p:spTree>
    <p:extLst>
      <p:ext uri="{BB962C8B-B14F-4D97-AF65-F5344CB8AC3E}">
        <p14:creationId xmlns:p14="http://schemas.microsoft.com/office/powerpoint/2010/main" val="4042196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AFE5F-A132-3DE5-9273-D6B9C1A217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D90CAC-AB8E-A334-364C-9BC0B07413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BC77D3-B5C8-A9AA-2C04-58ECD8A432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7EBA48-E55A-FF98-BC68-C372918F66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D9117A-08D7-0B1B-C0DD-22ACA3279C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0018DE-A605-B4F8-E93D-F8D66C9E273F}"/>
              </a:ext>
            </a:extLst>
          </p:cNvPr>
          <p:cNvSpPr>
            <a:spLocks noGrp="1"/>
          </p:cNvSpPr>
          <p:nvPr>
            <p:ph type="dt" sz="half" idx="10"/>
          </p:nvPr>
        </p:nvSpPr>
        <p:spPr/>
        <p:txBody>
          <a:bodyPr/>
          <a:lstStyle/>
          <a:p>
            <a:fld id="{F2973FAE-A7E7-494D-A362-5EFF6C831B95}" type="datetimeFigureOut">
              <a:rPr lang="en-US" smtClean="0"/>
              <a:t>9/25/2023</a:t>
            </a:fld>
            <a:endParaRPr lang="en-US" dirty="0"/>
          </a:p>
        </p:txBody>
      </p:sp>
      <p:sp>
        <p:nvSpPr>
          <p:cNvPr id="8" name="Footer Placeholder 7">
            <a:extLst>
              <a:ext uri="{FF2B5EF4-FFF2-40B4-BE49-F238E27FC236}">
                <a16:creationId xmlns:a16="http://schemas.microsoft.com/office/drawing/2014/main" id="{F8C5C466-C462-4085-A2ED-56A35A717B4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6D63ED6-CAD7-3AD7-5E8E-F48B46047DE9}"/>
              </a:ext>
            </a:extLst>
          </p:cNvPr>
          <p:cNvSpPr>
            <a:spLocks noGrp="1"/>
          </p:cNvSpPr>
          <p:nvPr>
            <p:ph type="sldNum" sz="quarter" idx="12"/>
          </p:nvPr>
        </p:nvSpPr>
        <p:spPr/>
        <p:txBody>
          <a:bodyPr/>
          <a:lstStyle/>
          <a:p>
            <a:fld id="{C76CE8C2-2C79-491A-BBA4-BAC3A7AC6680}" type="slidenum">
              <a:rPr lang="en-US" smtClean="0"/>
              <a:t>‹#›</a:t>
            </a:fld>
            <a:endParaRPr lang="en-US" dirty="0"/>
          </a:p>
        </p:txBody>
      </p:sp>
    </p:spTree>
    <p:extLst>
      <p:ext uri="{BB962C8B-B14F-4D97-AF65-F5344CB8AC3E}">
        <p14:creationId xmlns:p14="http://schemas.microsoft.com/office/powerpoint/2010/main" val="2418472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581B3-9A0D-334C-988C-219A468B72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DAF474-82FA-B575-8472-B42144A1EB1C}"/>
              </a:ext>
            </a:extLst>
          </p:cNvPr>
          <p:cNvSpPr>
            <a:spLocks noGrp="1"/>
          </p:cNvSpPr>
          <p:nvPr>
            <p:ph type="dt" sz="half" idx="10"/>
          </p:nvPr>
        </p:nvSpPr>
        <p:spPr/>
        <p:txBody>
          <a:bodyPr/>
          <a:lstStyle/>
          <a:p>
            <a:fld id="{F2973FAE-A7E7-494D-A362-5EFF6C831B95}" type="datetimeFigureOut">
              <a:rPr lang="en-US" smtClean="0"/>
              <a:t>9/25/2023</a:t>
            </a:fld>
            <a:endParaRPr lang="en-US" dirty="0"/>
          </a:p>
        </p:txBody>
      </p:sp>
      <p:sp>
        <p:nvSpPr>
          <p:cNvPr id="4" name="Footer Placeholder 3">
            <a:extLst>
              <a:ext uri="{FF2B5EF4-FFF2-40B4-BE49-F238E27FC236}">
                <a16:creationId xmlns:a16="http://schemas.microsoft.com/office/drawing/2014/main" id="{2F52AAB3-0D6B-0139-E74D-91FA95C0B3C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5033E56-757E-2C58-ABD2-EDE213D905C4}"/>
              </a:ext>
            </a:extLst>
          </p:cNvPr>
          <p:cNvSpPr>
            <a:spLocks noGrp="1"/>
          </p:cNvSpPr>
          <p:nvPr>
            <p:ph type="sldNum" sz="quarter" idx="12"/>
          </p:nvPr>
        </p:nvSpPr>
        <p:spPr/>
        <p:txBody>
          <a:bodyPr/>
          <a:lstStyle/>
          <a:p>
            <a:fld id="{C76CE8C2-2C79-491A-BBA4-BAC3A7AC6680}" type="slidenum">
              <a:rPr lang="en-US" smtClean="0"/>
              <a:t>‹#›</a:t>
            </a:fld>
            <a:endParaRPr lang="en-US" dirty="0"/>
          </a:p>
        </p:txBody>
      </p:sp>
    </p:spTree>
    <p:extLst>
      <p:ext uri="{BB962C8B-B14F-4D97-AF65-F5344CB8AC3E}">
        <p14:creationId xmlns:p14="http://schemas.microsoft.com/office/powerpoint/2010/main" val="3166077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D0E6D4-1BE6-5FDE-7C72-D85FA5139FCA}"/>
              </a:ext>
            </a:extLst>
          </p:cNvPr>
          <p:cNvSpPr>
            <a:spLocks noGrp="1"/>
          </p:cNvSpPr>
          <p:nvPr>
            <p:ph type="dt" sz="half" idx="10"/>
          </p:nvPr>
        </p:nvSpPr>
        <p:spPr/>
        <p:txBody>
          <a:bodyPr/>
          <a:lstStyle/>
          <a:p>
            <a:fld id="{F2973FAE-A7E7-494D-A362-5EFF6C831B95}" type="datetimeFigureOut">
              <a:rPr lang="en-US" smtClean="0"/>
              <a:t>9/25/2023</a:t>
            </a:fld>
            <a:endParaRPr lang="en-US" dirty="0"/>
          </a:p>
        </p:txBody>
      </p:sp>
      <p:sp>
        <p:nvSpPr>
          <p:cNvPr id="3" name="Footer Placeholder 2">
            <a:extLst>
              <a:ext uri="{FF2B5EF4-FFF2-40B4-BE49-F238E27FC236}">
                <a16:creationId xmlns:a16="http://schemas.microsoft.com/office/drawing/2014/main" id="{10537AAF-108D-7837-2694-4C48F98610F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ECAE506-21BD-A3FA-13D0-6BDE080BE007}"/>
              </a:ext>
            </a:extLst>
          </p:cNvPr>
          <p:cNvSpPr>
            <a:spLocks noGrp="1"/>
          </p:cNvSpPr>
          <p:nvPr>
            <p:ph type="sldNum" sz="quarter" idx="12"/>
          </p:nvPr>
        </p:nvSpPr>
        <p:spPr/>
        <p:txBody>
          <a:bodyPr/>
          <a:lstStyle/>
          <a:p>
            <a:fld id="{C76CE8C2-2C79-491A-BBA4-BAC3A7AC6680}" type="slidenum">
              <a:rPr lang="en-US" smtClean="0"/>
              <a:t>‹#›</a:t>
            </a:fld>
            <a:endParaRPr lang="en-US" dirty="0"/>
          </a:p>
        </p:txBody>
      </p:sp>
    </p:spTree>
    <p:extLst>
      <p:ext uri="{BB962C8B-B14F-4D97-AF65-F5344CB8AC3E}">
        <p14:creationId xmlns:p14="http://schemas.microsoft.com/office/powerpoint/2010/main" val="4032388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7CDA-9F97-56C7-027E-709FBC5853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292204-821D-C418-F86C-672D5D652E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497C87-77F9-6153-EF2F-079E83D185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026EC4-31C1-FC13-3306-B5CAA02800C6}"/>
              </a:ext>
            </a:extLst>
          </p:cNvPr>
          <p:cNvSpPr>
            <a:spLocks noGrp="1"/>
          </p:cNvSpPr>
          <p:nvPr>
            <p:ph type="dt" sz="half" idx="10"/>
          </p:nvPr>
        </p:nvSpPr>
        <p:spPr/>
        <p:txBody>
          <a:bodyPr/>
          <a:lstStyle/>
          <a:p>
            <a:fld id="{F2973FAE-A7E7-494D-A362-5EFF6C831B95}" type="datetimeFigureOut">
              <a:rPr lang="en-US" smtClean="0"/>
              <a:t>9/25/2023</a:t>
            </a:fld>
            <a:endParaRPr lang="en-US" dirty="0"/>
          </a:p>
        </p:txBody>
      </p:sp>
      <p:sp>
        <p:nvSpPr>
          <p:cNvPr id="6" name="Footer Placeholder 5">
            <a:extLst>
              <a:ext uri="{FF2B5EF4-FFF2-40B4-BE49-F238E27FC236}">
                <a16:creationId xmlns:a16="http://schemas.microsoft.com/office/drawing/2014/main" id="{5ECD6A70-72DF-77B9-3A73-43F4C94C158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E747F24-16EA-8E26-724D-C73CAD3029A0}"/>
              </a:ext>
            </a:extLst>
          </p:cNvPr>
          <p:cNvSpPr>
            <a:spLocks noGrp="1"/>
          </p:cNvSpPr>
          <p:nvPr>
            <p:ph type="sldNum" sz="quarter" idx="12"/>
          </p:nvPr>
        </p:nvSpPr>
        <p:spPr/>
        <p:txBody>
          <a:bodyPr/>
          <a:lstStyle/>
          <a:p>
            <a:fld id="{C76CE8C2-2C79-491A-BBA4-BAC3A7AC6680}" type="slidenum">
              <a:rPr lang="en-US" smtClean="0"/>
              <a:t>‹#›</a:t>
            </a:fld>
            <a:endParaRPr lang="en-US" dirty="0"/>
          </a:p>
        </p:txBody>
      </p:sp>
    </p:spTree>
    <p:extLst>
      <p:ext uri="{BB962C8B-B14F-4D97-AF65-F5344CB8AC3E}">
        <p14:creationId xmlns:p14="http://schemas.microsoft.com/office/powerpoint/2010/main" val="2276775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9713D-60EC-C275-DC3A-96937A3CC3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D2CB79-98DE-6A84-7D20-AEBD35BD45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ED80204-7486-881E-A772-59F8B27C89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C00313-0970-6576-7803-1E2612CA2CB5}"/>
              </a:ext>
            </a:extLst>
          </p:cNvPr>
          <p:cNvSpPr>
            <a:spLocks noGrp="1"/>
          </p:cNvSpPr>
          <p:nvPr>
            <p:ph type="dt" sz="half" idx="10"/>
          </p:nvPr>
        </p:nvSpPr>
        <p:spPr/>
        <p:txBody>
          <a:bodyPr/>
          <a:lstStyle/>
          <a:p>
            <a:fld id="{F2973FAE-A7E7-494D-A362-5EFF6C831B95}" type="datetimeFigureOut">
              <a:rPr lang="en-US" smtClean="0"/>
              <a:t>9/25/2023</a:t>
            </a:fld>
            <a:endParaRPr lang="en-US" dirty="0"/>
          </a:p>
        </p:txBody>
      </p:sp>
      <p:sp>
        <p:nvSpPr>
          <p:cNvPr id="6" name="Footer Placeholder 5">
            <a:extLst>
              <a:ext uri="{FF2B5EF4-FFF2-40B4-BE49-F238E27FC236}">
                <a16:creationId xmlns:a16="http://schemas.microsoft.com/office/drawing/2014/main" id="{612BA4AB-6F82-2424-C1F1-DE8C6D7953B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826E5EB-703D-98C0-98D0-1DA82E7CEE1B}"/>
              </a:ext>
            </a:extLst>
          </p:cNvPr>
          <p:cNvSpPr>
            <a:spLocks noGrp="1"/>
          </p:cNvSpPr>
          <p:nvPr>
            <p:ph type="sldNum" sz="quarter" idx="12"/>
          </p:nvPr>
        </p:nvSpPr>
        <p:spPr/>
        <p:txBody>
          <a:bodyPr/>
          <a:lstStyle/>
          <a:p>
            <a:fld id="{C76CE8C2-2C79-491A-BBA4-BAC3A7AC6680}" type="slidenum">
              <a:rPr lang="en-US" smtClean="0"/>
              <a:t>‹#›</a:t>
            </a:fld>
            <a:endParaRPr lang="en-US" dirty="0"/>
          </a:p>
        </p:txBody>
      </p:sp>
    </p:spTree>
    <p:extLst>
      <p:ext uri="{BB962C8B-B14F-4D97-AF65-F5344CB8AC3E}">
        <p14:creationId xmlns:p14="http://schemas.microsoft.com/office/powerpoint/2010/main" val="2878066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3B8B26-2E72-6107-909B-F143D9181C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17016B-49F7-FD49-2F43-215EC21257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A94DCA-F129-C3B0-9342-575CDB2F98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973FAE-A7E7-494D-A362-5EFF6C831B95}" type="datetimeFigureOut">
              <a:rPr lang="en-US" smtClean="0"/>
              <a:t>9/25/2023</a:t>
            </a:fld>
            <a:endParaRPr lang="en-US" dirty="0"/>
          </a:p>
        </p:txBody>
      </p:sp>
      <p:sp>
        <p:nvSpPr>
          <p:cNvPr id="5" name="Footer Placeholder 4">
            <a:extLst>
              <a:ext uri="{FF2B5EF4-FFF2-40B4-BE49-F238E27FC236}">
                <a16:creationId xmlns:a16="http://schemas.microsoft.com/office/drawing/2014/main" id="{4A07DD2E-8703-CA3D-CA73-E016713229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39CB0BA-D2DC-86D6-67E4-7B69B980D9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CE8C2-2C79-491A-BBA4-BAC3A7AC6680}" type="slidenum">
              <a:rPr lang="en-US" smtClean="0"/>
              <a:t>‹#›</a:t>
            </a:fld>
            <a:endParaRPr lang="en-US" dirty="0"/>
          </a:p>
        </p:txBody>
      </p:sp>
    </p:spTree>
    <p:extLst>
      <p:ext uri="{BB962C8B-B14F-4D97-AF65-F5344CB8AC3E}">
        <p14:creationId xmlns:p14="http://schemas.microsoft.com/office/powerpoint/2010/main" val="1677031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27.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28.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29.jpe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30.png"/><Relationship Id="rId4" Type="http://schemas.openxmlformats.org/officeDocument/2006/relationships/image" Target="../media/image24.emf"/></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20.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2.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svg"/><Relationship Id="rId11" Type="http://schemas.openxmlformats.org/officeDocument/2006/relationships/image" Target="../media/image11.png"/><Relationship Id="rId5" Type="http://schemas.openxmlformats.org/officeDocument/2006/relationships/image" Target="../media/image7.png"/><Relationship Id="rId10" Type="http://schemas.openxmlformats.org/officeDocument/2006/relationships/image" Target="../media/image2.png"/><Relationship Id="rId4" Type="http://schemas.openxmlformats.org/officeDocument/2006/relationships/image" Target="../media/image6.svg"/><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1.png"/><Relationship Id="rId4" Type="http://schemas.openxmlformats.org/officeDocument/2006/relationships/image" Target="../media/image24.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D9DBCA4-BE5C-6FD1-52BD-377A1D33F1D4}"/>
              </a:ext>
            </a:extLst>
          </p:cNvPr>
          <p:cNvSpPr/>
          <p:nvPr/>
        </p:nvSpPr>
        <p:spPr>
          <a:xfrm>
            <a:off x="1093304" y="705678"/>
            <a:ext cx="10018644" cy="4830418"/>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 name="Table 2">
            <a:extLst>
              <a:ext uri="{FF2B5EF4-FFF2-40B4-BE49-F238E27FC236}">
                <a16:creationId xmlns:a16="http://schemas.microsoft.com/office/drawing/2014/main" id="{9BDCD74B-84B8-D6E5-652E-AE1284070122}"/>
              </a:ext>
            </a:extLst>
          </p:cNvPr>
          <p:cNvGraphicFramePr>
            <a:graphicFrameLocks noGrp="1"/>
          </p:cNvGraphicFramePr>
          <p:nvPr>
            <p:extLst>
              <p:ext uri="{D42A27DB-BD31-4B8C-83A1-F6EECF244321}">
                <p14:modId xmlns:p14="http://schemas.microsoft.com/office/powerpoint/2010/main" val="2763360587"/>
              </p:ext>
            </p:extLst>
          </p:nvPr>
        </p:nvGraphicFramePr>
        <p:xfrm>
          <a:off x="1359613" y="967783"/>
          <a:ext cx="9472773" cy="4304866"/>
        </p:xfrm>
        <a:graphic>
          <a:graphicData uri="http://schemas.openxmlformats.org/drawingml/2006/table">
            <a:tbl>
              <a:tblPr firstRow="1" bandRow="1">
                <a:tableStyleId>{5C22544A-7EE6-4342-B048-85BDC9FD1C3A}</a:tableStyleId>
              </a:tblPr>
              <a:tblGrid>
                <a:gridCol w="1875921">
                  <a:extLst>
                    <a:ext uri="{9D8B030D-6E8A-4147-A177-3AD203B41FA5}">
                      <a16:colId xmlns:a16="http://schemas.microsoft.com/office/drawing/2014/main" val="3369754492"/>
                    </a:ext>
                  </a:extLst>
                </a:gridCol>
                <a:gridCol w="4941984">
                  <a:extLst>
                    <a:ext uri="{9D8B030D-6E8A-4147-A177-3AD203B41FA5}">
                      <a16:colId xmlns:a16="http://schemas.microsoft.com/office/drawing/2014/main" val="301148455"/>
                    </a:ext>
                  </a:extLst>
                </a:gridCol>
                <a:gridCol w="2654868">
                  <a:extLst>
                    <a:ext uri="{9D8B030D-6E8A-4147-A177-3AD203B41FA5}">
                      <a16:colId xmlns:a16="http://schemas.microsoft.com/office/drawing/2014/main" val="3114053476"/>
                    </a:ext>
                  </a:extLst>
                </a:gridCol>
              </a:tblGrid>
              <a:tr h="737759">
                <a:tc>
                  <a:txBody>
                    <a:bodyPr/>
                    <a:lstStyle/>
                    <a:p>
                      <a:pPr algn="ctr"/>
                      <a:r>
                        <a:rPr lang="en-US" dirty="0"/>
                        <a:t>Slide #</a:t>
                      </a:r>
                    </a:p>
                  </a:txBody>
                  <a:tcPr anchor="ctr" anchorCtr="1">
                    <a:solidFill>
                      <a:schemeClr val="accent5">
                        <a:lumMod val="75000"/>
                      </a:schemeClr>
                    </a:solidFill>
                  </a:tcPr>
                </a:tc>
                <a:tc>
                  <a:txBody>
                    <a:bodyPr/>
                    <a:lstStyle/>
                    <a:p>
                      <a:pPr algn="ctr"/>
                      <a:r>
                        <a:rPr lang="en-US" dirty="0"/>
                        <a:t>Content Overview</a:t>
                      </a:r>
                    </a:p>
                  </a:txBody>
                  <a:tcPr anchor="ctr" anchorCtr="1">
                    <a:solidFill>
                      <a:schemeClr val="accent5">
                        <a:lumMod val="75000"/>
                      </a:schemeClr>
                    </a:solidFill>
                  </a:tcPr>
                </a:tc>
                <a:tc>
                  <a:txBody>
                    <a:bodyPr/>
                    <a:lstStyle/>
                    <a:p>
                      <a:pPr algn="ctr"/>
                      <a:r>
                        <a:rPr lang="en-US" dirty="0"/>
                        <a:t>Time (mins)</a:t>
                      </a:r>
                    </a:p>
                  </a:txBody>
                  <a:tcPr anchor="ctr" anchorCtr="1">
                    <a:solidFill>
                      <a:schemeClr val="accent5">
                        <a:lumMod val="75000"/>
                      </a:schemeClr>
                    </a:solidFill>
                  </a:tcPr>
                </a:tc>
                <a:extLst>
                  <a:ext uri="{0D108BD9-81ED-4DB2-BD59-A6C34878D82A}">
                    <a16:rowId xmlns:a16="http://schemas.microsoft.com/office/drawing/2014/main" val="1360339072"/>
                  </a:ext>
                </a:extLst>
              </a:tr>
              <a:tr h="737759">
                <a:tc>
                  <a:txBody>
                    <a:bodyPr/>
                    <a:lstStyle/>
                    <a:p>
                      <a:pPr algn="ctr"/>
                      <a:r>
                        <a:rPr lang="en-US" dirty="0"/>
                        <a:t>2-3</a:t>
                      </a:r>
                    </a:p>
                  </a:txBody>
                  <a:tcPr anchor="ctr" anchorCtr="1">
                    <a:solidFill>
                      <a:schemeClr val="accent1">
                        <a:lumMod val="20000"/>
                        <a:lumOff val="80000"/>
                      </a:schemeClr>
                    </a:solidFill>
                  </a:tcPr>
                </a:tc>
                <a:tc>
                  <a:txBody>
                    <a:bodyPr/>
                    <a:lstStyle/>
                    <a:p>
                      <a:pPr algn="l"/>
                      <a:r>
                        <a:rPr lang="en-US" dirty="0"/>
                        <a:t>Welcome &amp; Introduction</a:t>
                      </a:r>
                    </a:p>
                  </a:txBody>
                  <a:tcPr anchor="ctr">
                    <a:solidFill>
                      <a:schemeClr val="accent1">
                        <a:lumMod val="20000"/>
                        <a:lumOff val="80000"/>
                      </a:schemeClr>
                    </a:solidFill>
                  </a:tcPr>
                </a:tc>
                <a:tc>
                  <a:txBody>
                    <a:bodyPr/>
                    <a:lstStyle/>
                    <a:p>
                      <a:pPr algn="ctr"/>
                      <a:r>
                        <a:rPr lang="en-US" dirty="0"/>
                        <a:t>5</a:t>
                      </a:r>
                    </a:p>
                  </a:txBody>
                  <a:tcPr anchor="ctr" anchorCtr="1">
                    <a:solidFill>
                      <a:schemeClr val="accent1">
                        <a:lumMod val="20000"/>
                        <a:lumOff val="80000"/>
                      </a:schemeClr>
                    </a:solidFill>
                  </a:tcPr>
                </a:tc>
                <a:extLst>
                  <a:ext uri="{0D108BD9-81ED-4DB2-BD59-A6C34878D82A}">
                    <a16:rowId xmlns:a16="http://schemas.microsoft.com/office/drawing/2014/main" val="786838248"/>
                  </a:ext>
                </a:extLst>
              </a:tr>
              <a:tr h="616071">
                <a:tc>
                  <a:txBody>
                    <a:bodyPr/>
                    <a:lstStyle/>
                    <a:p>
                      <a:pPr algn="ctr"/>
                      <a:r>
                        <a:rPr lang="en-US" dirty="0"/>
                        <a:t>4-7</a:t>
                      </a:r>
                    </a:p>
                  </a:txBody>
                  <a:tcPr anchor="ctr" anchorCtr="1">
                    <a:solidFill>
                      <a:srgbClr val="F8F8F8"/>
                    </a:solidFill>
                  </a:tcPr>
                </a:tc>
                <a:tc>
                  <a:txBody>
                    <a:bodyPr/>
                    <a:lstStyle/>
                    <a:p>
                      <a:pPr algn="l"/>
                      <a:r>
                        <a:rPr lang="en-US" dirty="0"/>
                        <a:t>Connecting with our Members </a:t>
                      </a:r>
                    </a:p>
                  </a:txBody>
                  <a:tcPr anchor="ctr">
                    <a:solidFill>
                      <a:srgbClr val="F8F8F8"/>
                    </a:solidFill>
                  </a:tcPr>
                </a:tc>
                <a:tc>
                  <a:txBody>
                    <a:bodyPr/>
                    <a:lstStyle/>
                    <a:p>
                      <a:pPr algn="ctr"/>
                      <a:r>
                        <a:rPr lang="en-US" dirty="0"/>
                        <a:t>10</a:t>
                      </a:r>
                    </a:p>
                  </a:txBody>
                  <a:tcPr anchor="ctr" anchorCtr="1">
                    <a:solidFill>
                      <a:srgbClr val="F8F8F8"/>
                    </a:solidFill>
                  </a:tcPr>
                </a:tc>
                <a:extLst>
                  <a:ext uri="{0D108BD9-81ED-4DB2-BD59-A6C34878D82A}">
                    <a16:rowId xmlns:a16="http://schemas.microsoft.com/office/drawing/2014/main" val="2828360745"/>
                  </a:ext>
                </a:extLst>
              </a:tr>
              <a:tr h="737759">
                <a:tc>
                  <a:txBody>
                    <a:bodyPr/>
                    <a:lstStyle/>
                    <a:p>
                      <a:pPr algn="ctr"/>
                      <a:r>
                        <a:rPr lang="en-US" dirty="0"/>
                        <a:t>8-13</a:t>
                      </a:r>
                    </a:p>
                  </a:txBody>
                  <a:tcPr anchor="ctr" anchorCtr="1">
                    <a:solidFill>
                      <a:schemeClr val="accent1">
                        <a:lumMod val="20000"/>
                        <a:lumOff val="80000"/>
                      </a:schemeClr>
                    </a:solidFill>
                  </a:tcPr>
                </a:tc>
                <a:tc>
                  <a:txBody>
                    <a:bodyPr/>
                    <a:lstStyle/>
                    <a:p>
                      <a:pPr algn="l"/>
                      <a:r>
                        <a:rPr lang="en-US" dirty="0"/>
                        <a:t>Call Flow </a:t>
                      </a:r>
                      <a:r>
                        <a:rPr lang="en-US" b="0" dirty="0"/>
                        <a:t>Enhancements </a:t>
                      </a:r>
                      <a:endParaRPr lang="en-US" dirty="0"/>
                    </a:p>
                  </a:txBody>
                  <a:tcPr anchor="ctr">
                    <a:solidFill>
                      <a:schemeClr val="accent1">
                        <a:lumMod val="20000"/>
                        <a:lumOff val="80000"/>
                      </a:schemeClr>
                    </a:solidFill>
                  </a:tcPr>
                </a:tc>
                <a:tc>
                  <a:txBody>
                    <a:bodyPr/>
                    <a:lstStyle/>
                    <a:p>
                      <a:pPr algn="ctr"/>
                      <a:r>
                        <a:rPr lang="en-US" dirty="0"/>
                        <a:t>25</a:t>
                      </a:r>
                    </a:p>
                  </a:txBody>
                  <a:tcPr anchor="ctr" anchorCtr="1">
                    <a:solidFill>
                      <a:schemeClr val="accent1">
                        <a:lumMod val="20000"/>
                        <a:lumOff val="80000"/>
                      </a:schemeClr>
                    </a:solidFill>
                  </a:tcPr>
                </a:tc>
                <a:extLst>
                  <a:ext uri="{0D108BD9-81ED-4DB2-BD59-A6C34878D82A}">
                    <a16:rowId xmlns:a16="http://schemas.microsoft.com/office/drawing/2014/main" val="2232484281"/>
                  </a:ext>
                </a:extLst>
              </a:tr>
              <a:tr h="737759">
                <a:tc>
                  <a:txBody>
                    <a:bodyPr/>
                    <a:lstStyle/>
                    <a:p>
                      <a:pPr algn="ctr"/>
                      <a:r>
                        <a:rPr lang="en-US" dirty="0"/>
                        <a:t>14-18</a:t>
                      </a:r>
                    </a:p>
                  </a:txBody>
                  <a:tcPr anchor="ctr" anchorCtr="1">
                    <a:solidFill>
                      <a:srgbClr val="F8F8F8"/>
                    </a:solidFill>
                  </a:tcPr>
                </a:tc>
                <a:tc>
                  <a:txBody>
                    <a:bodyPr/>
                    <a:lstStyle/>
                    <a:p>
                      <a:pPr algn="l"/>
                      <a:r>
                        <a:rPr lang="en-US" dirty="0"/>
                        <a:t>Authentication Updates</a:t>
                      </a:r>
                    </a:p>
                  </a:txBody>
                  <a:tcPr anchor="ctr">
                    <a:solidFill>
                      <a:srgbClr val="F8F8F8"/>
                    </a:solidFill>
                  </a:tcPr>
                </a:tc>
                <a:tc>
                  <a:txBody>
                    <a:bodyPr/>
                    <a:lstStyle/>
                    <a:p>
                      <a:pPr algn="ctr"/>
                      <a:r>
                        <a:rPr lang="en-US" dirty="0"/>
                        <a:t>15</a:t>
                      </a:r>
                    </a:p>
                  </a:txBody>
                  <a:tcPr anchor="ctr" anchorCtr="1">
                    <a:solidFill>
                      <a:srgbClr val="F8F8F8"/>
                    </a:solidFill>
                  </a:tcPr>
                </a:tc>
                <a:extLst>
                  <a:ext uri="{0D108BD9-81ED-4DB2-BD59-A6C34878D82A}">
                    <a16:rowId xmlns:a16="http://schemas.microsoft.com/office/drawing/2014/main" val="3460121799"/>
                  </a:ext>
                </a:extLst>
              </a:tr>
              <a:tr h="737759">
                <a:tc>
                  <a:txBody>
                    <a:bodyPr/>
                    <a:lstStyle/>
                    <a:p>
                      <a:pPr algn="ctr"/>
                      <a:r>
                        <a:rPr lang="en-US" dirty="0"/>
                        <a:t>19-21</a:t>
                      </a:r>
                    </a:p>
                  </a:txBody>
                  <a:tcPr anchor="ctr" anchorCtr="1">
                    <a:solidFill>
                      <a:schemeClr val="accent1">
                        <a:lumMod val="20000"/>
                        <a:lumOff val="80000"/>
                      </a:schemeClr>
                    </a:solidFill>
                  </a:tcPr>
                </a:tc>
                <a:tc>
                  <a:txBody>
                    <a:bodyPr/>
                    <a:lstStyle/>
                    <a:p>
                      <a:pPr algn="l"/>
                      <a:r>
                        <a:rPr lang="en-US" dirty="0"/>
                        <a:t>Why Being Human Matters</a:t>
                      </a:r>
                    </a:p>
                  </a:txBody>
                  <a:tcPr anchor="ctr">
                    <a:solidFill>
                      <a:schemeClr val="accent1">
                        <a:lumMod val="20000"/>
                        <a:lumOff val="80000"/>
                      </a:schemeClr>
                    </a:solidFill>
                  </a:tcPr>
                </a:tc>
                <a:tc>
                  <a:txBody>
                    <a:bodyPr/>
                    <a:lstStyle/>
                    <a:p>
                      <a:pPr algn="ctr"/>
                      <a:r>
                        <a:rPr lang="en-US" dirty="0"/>
                        <a:t>5</a:t>
                      </a:r>
                    </a:p>
                  </a:txBody>
                  <a:tcPr anchor="ctr" anchorCtr="1">
                    <a:solidFill>
                      <a:schemeClr val="accent1">
                        <a:lumMod val="20000"/>
                        <a:lumOff val="80000"/>
                      </a:schemeClr>
                    </a:solidFill>
                  </a:tcPr>
                </a:tc>
                <a:extLst>
                  <a:ext uri="{0D108BD9-81ED-4DB2-BD59-A6C34878D82A}">
                    <a16:rowId xmlns:a16="http://schemas.microsoft.com/office/drawing/2014/main" val="2845397254"/>
                  </a:ext>
                </a:extLst>
              </a:tr>
            </a:tbl>
          </a:graphicData>
        </a:graphic>
      </p:graphicFrame>
      <p:pic>
        <p:nvPicPr>
          <p:cNvPr id="4" name="Picture 3">
            <a:extLst>
              <a:ext uri="{FF2B5EF4-FFF2-40B4-BE49-F238E27FC236}">
                <a16:creationId xmlns:a16="http://schemas.microsoft.com/office/drawing/2014/main" id="{A4E0F528-BD8C-A6E1-66A6-F31752B3A928}"/>
              </a:ext>
            </a:extLst>
          </p:cNvPr>
          <p:cNvPicPr>
            <a:picLocks noChangeAspect="1"/>
          </p:cNvPicPr>
          <p:nvPr/>
        </p:nvPicPr>
        <p:blipFill>
          <a:blip r:embed="rId3"/>
          <a:stretch>
            <a:fillRect/>
          </a:stretch>
        </p:blipFill>
        <p:spPr>
          <a:xfrm>
            <a:off x="10839619" y="6448476"/>
            <a:ext cx="1352381" cy="409524"/>
          </a:xfrm>
          <a:prstGeom prst="rect">
            <a:avLst/>
          </a:prstGeom>
        </p:spPr>
      </p:pic>
      <p:pic>
        <p:nvPicPr>
          <p:cNvPr id="5" name="Picture 4">
            <a:extLst>
              <a:ext uri="{FF2B5EF4-FFF2-40B4-BE49-F238E27FC236}">
                <a16:creationId xmlns:a16="http://schemas.microsoft.com/office/drawing/2014/main" id="{EF125A08-4307-07FA-ED38-801E69C37F30}"/>
              </a:ext>
            </a:extLst>
          </p:cNvPr>
          <p:cNvPicPr>
            <a:picLocks noChangeAspect="1"/>
          </p:cNvPicPr>
          <p:nvPr/>
        </p:nvPicPr>
        <p:blipFill rotWithShape="1">
          <a:blip r:embed="rId4">
            <a:extLst>
              <a:ext uri="{28A0092B-C50C-407E-A947-70E740481C1C}">
                <a14:useLocalDpi xmlns:a14="http://schemas.microsoft.com/office/drawing/2010/main" val="0"/>
              </a:ext>
            </a:extLst>
          </a:blip>
          <a:srcRect l="6395" r="23769"/>
          <a:stretch/>
        </p:blipFill>
        <p:spPr bwMode="auto">
          <a:xfrm>
            <a:off x="112886" y="6165908"/>
            <a:ext cx="3013417" cy="586747"/>
          </a:xfrm>
          <a:prstGeom prst="rect">
            <a:avLst/>
          </a:prstGeom>
          <a:solidFill>
            <a:schemeClr val="accent5"/>
          </a:solidFill>
          <a:ln>
            <a:noFill/>
          </a:ln>
        </p:spPr>
      </p:pic>
    </p:spTree>
    <p:extLst>
      <p:ext uri="{BB962C8B-B14F-4D97-AF65-F5344CB8AC3E}">
        <p14:creationId xmlns:p14="http://schemas.microsoft.com/office/powerpoint/2010/main" val="3144047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7CFCC9-9A35-092A-2764-E4F54B1C570E}"/>
              </a:ext>
              <a:ext uri="{C183D7F6-B498-43B3-948B-1728B52AA6E4}">
                <adec:decorative xmlns:adec="http://schemas.microsoft.com/office/drawing/2017/decorative" val="1"/>
              </a:ext>
            </a:extLst>
          </p:cNvPr>
          <p:cNvSpPr/>
          <p:nvPr/>
        </p:nvSpPr>
        <p:spPr>
          <a:xfrm>
            <a:off x="6414208" y="1340540"/>
            <a:ext cx="5093702" cy="4891787"/>
          </a:xfrm>
          <a:prstGeom prst="rect">
            <a:avLst/>
          </a:prstGeom>
          <a:solidFill>
            <a:schemeClr val="accent5">
              <a:lumMod val="75000"/>
              <a:alpha val="61000"/>
            </a:schemeClr>
          </a:solidFill>
          <a:ln>
            <a:solidFill>
              <a:schemeClr val="bg1">
                <a:lumMod val="50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182880" rIns="27432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646464"/>
              </a:solidFill>
              <a:effectLst/>
              <a:uLnTx/>
              <a:uFillTx/>
              <a:latin typeface="CVS Health Sans"/>
              <a:ea typeface="+mn-ea"/>
              <a:cs typeface="+mn-cs"/>
            </a:endParaRPr>
          </a:p>
        </p:txBody>
      </p:sp>
      <p:sp>
        <p:nvSpPr>
          <p:cNvPr id="5" name="Rectangle 4">
            <a:extLst>
              <a:ext uri="{FF2B5EF4-FFF2-40B4-BE49-F238E27FC236}">
                <a16:creationId xmlns:a16="http://schemas.microsoft.com/office/drawing/2014/main" id="{7CC28947-4626-F9BF-7862-0909555EC258}"/>
              </a:ext>
            </a:extLst>
          </p:cNvPr>
          <p:cNvSpPr/>
          <p:nvPr/>
        </p:nvSpPr>
        <p:spPr bwMode="gray">
          <a:xfrm>
            <a:off x="6591116" y="1501664"/>
            <a:ext cx="4701187" cy="4503468"/>
          </a:xfrm>
          <a:prstGeom prst="rect">
            <a:avLst/>
          </a:prstGeom>
          <a:solidFill>
            <a:srgbClr val="F8F8F8"/>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1" i="0" u="none" strike="noStrike" kern="0" cap="none" spc="0" normalizeH="0" baseline="0" noProof="0" dirty="0">
              <a:ln>
                <a:noFill/>
              </a:ln>
              <a:solidFill>
                <a:srgbClr val="FFFFFF"/>
              </a:solidFill>
              <a:effectLst/>
              <a:uLnTx/>
              <a:uFillTx/>
              <a:latin typeface="CVS Health Sans"/>
              <a:ea typeface="+mn-ea"/>
              <a:cs typeface="+mn-cs"/>
            </a:endParaRPr>
          </a:p>
        </p:txBody>
      </p:sp>
      <p:sp>
        <p:nvSpPr>
          <p:cNvPr id="7" name="Rectangle 6">
            <a:extLst>
              <a:ext uri="{FF2B5EF4-FFF2-40B4-BE49-F238E27FC236}">
                <a16:creationId xmlns:a16="http://schemas.microsoft.com/office/drawing/2014/main" id="{17373779-2E73-CDD1-319A-319B8953D097}"/>
              </a:ext>
              <a:ext uri="{C183D7F6-B498-43B3-948B-1728B52AA6E4}">
                <adec:decorative xmlns:adec="http://schemas.microsoft.com/office/drawing/2017/decorative" val="1"/>
              </a:ext>
            </a:extLst>
          </p:cNvPr>
          <p:cNvSpPr/>
          <p:nvPr/>
        </p:nvSpPr>
        <p:spPr>
          <a:xfrm>
            <a:off x="679423" y="1350814"/>
            <a:ext cx="5093702" cy="4891787"/>
          </a:xfrm>
          <a:prstGeom prst="rect">
            <a:avLst/>
          </a:prstGeom>
          <a:solidFill>
            <a:schemeClr val="accent5">
              <a:lumMod val="75000"/>
              <a:alpha val="61000"/>
            </a:schemeClr>
          </a:solidFill>
          <a:ln>
            <a:solidFill>
              <a:schemeClr val="bg1">
                <a:lumMod val="50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182880" rIns="27432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646464"/>
              </a:solidFill>
              <a:effectLst/>
              <a:uLnTx/>
              <a:uFillTx/>
              <a:latin typeface="CVS Health Sans"/>
              <a:ea typeface="+mn-ea"/>
              <a:cs typeface="+mn-cs"/>
            </a:endParaRPr>
          </a:p>
        </p:txBody>
      </p:sp>
      <p:sp>
        <p:nvSpPr>
          <p:cNvPr id="8" name="Rectangle 7">
            <a:extLst>
              <a:ext uri="{FF2B5EF4-FFF2-40B4-BE49-F238E27FC236}">
                <a16:creationId xmlns:a16="http://schemas.microsoft.com/office/drawing/2014/main" id="{C905E4CE-BB12-4A24-8595-79C524D79408}"/>
              </a:ext>
            </a:extLst>
          </p:cNvPr>
          <p:cNvSpPr/>
          <p:nvPr/>
        </p:nvSpPr>
        <p:spPr bwMode="gray">
          <a:xfrm>
            <a:off x="856331" y="1511938"/>
            <a:ext cx="4701187" cy="4503468"/>
          </a:xfrm>
          <a:prstGeom prst="rect">
            <a:avLst/>
          </a:prstGeom>
          <a:solidFill>
            <a:srgbClr val="F8F8F8"/>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R="0" lvl="0">
              <a:spcBef>
                <a:spcPts val="0"/>
              </a:spcBef>
              <a:spcAft>
                <a:spcPts val="300"/>
              </a:spcAft>
            </a:pPr>
            <a:endParaRPr lang="en-US" sz="1900" b="1" kern="0" dirty="0">
              <a:solidFill>
                <a:schemeClr val="tx1"/>
              </a:solidFill>
              <a:latin typeface="Calibri" panose="020F0502020204030204" pitchFamily="34" charset="0"/>
            </a:endParaRPr>
          </a:p>
          <a:p>
            <a:pPr marR="0" lvl="0">
              <a:spcBef>
                <a:spcPts val="0"/>
              </a:spcBef>
              <a:spcAft>
                <a:spcPts val="300"/>
              </a:spcAft>
            </a:pPr>
            <a:endParaRPr lang="en-US" sz="2000" b="1" kern="0" dirty="0">
              <a:solidFill>
                <a:schemeClr val="tx1"/>
              </a:solidFill>
              <a:latin typeface="CVS Health San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chemeClr val="tx1"/>
              </a:solidFill>
              <a:effectLst/>
              <a:uLnTx/>
              <a:uFillTx/>
              <a:latin typeface="CVS Health Sans"/>
              <a:ea typeface="+mn-ea"/>
              <a:cs typeface="+mn-cs"/>
            </a:endParaRPr>
          </a:p>
        </p:txBody>
      </p:sp>
      <p:pic>
        <p:nvPicPr>
          <p:cNvPr id="6" name="Picture 6" descr="bitfloorsghost: an elderly lady smiling">
            <a:extLst>
              <a:ext uri="{FF2B5EF4-FFF2-40B4-BE49-F238E27FC236}">
                <a16:creationId xmlns:a16="http://schemas.microsoft.com/office/drawing/2014/main" id="{735246BD-423B-B2B8-83F3-B23E89969F8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06" r="38" b="-1"/>
          <a:stretch/>
        </p:blipFill>
        <p:spPr bwMode="auto">
          <a:xfrm flipH="1">
            <a:off x="7057258" y="1858490"/>
            <a:ext cx="3809998" cy="3884759"/>
          </a:xfrm>
          <a:custGeom>
            <a:avLst/>
            <a:gdLst/>
            <a:ahLst/>
            <a:cxnLst/>
            <a:rect l="l" t="t" r="r" b="b"/>
            <a:pathLst>
              <a:path w="3809998" h="3917539">
                <a:moveTo>
                  <a:pt x="0" y="0"/>
                </a:moveTo>
                <a:lnTo>
                  <a:pt x="3809998" y="0"/>
                </a:lnTo>
                <a:lnTo>
                  <a:pt x="3809998" y="3909212"/>
                </a:lnTo>
                <a:lnTo>
                  <a:pt x="1781628" y="3737429"/>
                </a:lnTo>
                <a:lnTo>
                  <a:pt x="0" y="3917539"/>
                </a:lnTo>
                <a:close/>
              </a:path>
            </a:pathLst>
          </a:cu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882973F6-3AD2-F952-8BB0-58ECE82B58D9}"/>
              </a:ext>
            </a:extLst>
          </p:cNvPr>
          <p:cNvPicPr>
            <a:picLocks noChangeAspect="1"/>
          </p:cNvPicPr>
          <p:nvPr/>
        </p:nvPicPr>
        <p:blipFill>
          <a:blip r:embed="rId4"/>
          <a:stretch>
            <a:fillRect/>
          </a:stretch>
        </p:blipFill>
        <p:spPr>
          <a:xfrm>
            <a:off x="10839619" y="6448476"/>
            <a:ext cx="1352381" cy="409524"/>
          </a:xfrm>
          <a:prstGeom prst="rect">
            <a:avLst/>
          </a:prstGeom>
        </p:spPr>
      </p:pic>
      <p:sp>
        <p:nvSpPr>
          <p:cNvPr id="12" name="TextBox 11">
            <a:extLst>
              <a:ext uri="{FF2B5EF4-FFF2-40B4-BE49-F238E27FC236}">
                <a16:creationId xmlns:a16="http://schemas.microsoft.com/office/drawing/2014/main" id="{A9D54A6D-03D2-9690-03E6-76BD77378B1A}"/>
              </a:ext>
            </a:extLst>
          </p:cNvPr>
          <p:cNvSpPr txBox="1"/>
          <p:nvPr/>
        </p:nvSpPr>
        <p:spPr>
          <a:xfrm>
            <a:off x="1097828" y="1746607"/>
            <a:ext cx="4369522" cy="266226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b="1" kern="0" dirty="0">
                <a:solidFill>
                  <a:schemeClr val="tx1"/>
                </a:solidFill>
              </a:rPr>
              <a:t>CCF Changes #1</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2000" b="1" kern="0" dirty="0">
              <a:solidFill>
                <a:schemeClr val="tx1"/>
              </a:solidFill>
            </a:endParaRPr>
          </a:p>
          <a:p>
            <a:pPr marL="0" marR="0">
              <a:spcBef>
                <a:spcPts val="0"/>
              </a:spcBef>
              <a:spcAft>
                <a:spcPts val="0"/>
              </a:spcAft>
            </a:pPr>
            <a:r>
              <a:rPr lang="en-US" sz="1800" b="1" dirty="0">
                <a:solidFill>
                  <a:schemeClr val="tx1"/>
                </a:solidFill>
                <a:effectLst/>
                <a:ea typeface="Times New Roman" panose="02020603050405020304" pitchFamily="18" charset="0"/>
              </a:rPr>
              <a:t>Step 1</a:t>
            </a:r>
            <a:endParaRPr lang="en-US" sz="1800" dirty="0">
              <a:solidFill>
                <a:schemeClr val="tx1"/>
              </a:solidFill>
              <a:effectLst/>
              <a:ea typeface="Calibri" panose="020F0502020204030204" pitchFamily="34" charset="0"/>
            </a:endParaRPr>
          </a:p>
          <a:p>
            <a:pPr marL="342900" marR="0" lvl="0" indent="-342900">
              <a:spcBef>
                <a:spcPts val="0"/>
              </a:spcBef>
              <a:spcAft>
                <a:spcPts val="300"/>
              </a:spcAft>
              <a:buFont typeface="Symbol" panose="05050102010706020507" pitchFamily="18" charset="2"/>
              <a:buChar char=""/>
            </a:pPr>
            <a:r>
              <a:rPr lang="en-US" sz="1700" b="1" dirty="0">
                <a:solidFill>
                  <a:srgbClr val="C00000"/>
                </a:solidFill>
                <a:effectLst/>
                <a:ea typeface="Times New Roman" panose="02020603050405020304" pitchFamily="18" charset="0"/>
              </a:rPr>
              <a:t>From</a:t>
            </a:r>
            <a:r>
              <a:rPr lang="en-US" sz="1700" dirty="0">
                <a:solidFill>
                  <a:schemeClr val="tx1"/>
                </a:solidFill>
                <a:effectLst/>
                <a:ea typeface="Times New Roman" panose="02020603050405020304" pitchFamily="18" charset="0"/>
              </a:rPr>
              <a:t> – to ensure I’m in the right account</a:t>
            </a:r>
          </a:p>
          <a:p>
            <a:pPr marL="342900" marR="0" lvl="0" indent="-342900">
              <a:spcBef>
                <a:spcPts val="0"/>
              </a:spcBef>
              <a:spcAft>
                <a:spcPts val="300"/>
              </a:spcAft>
              <a:buFont typeface="Symbol" panose="05050102010706020507" pitchFamily="18" charset="2"/>
              <a:buChar char=""/>
            </a:pPr>
            <a:r>
              <a:rPr lang="en-US" sz="1700" b="1" dirty="0">
                <a:solidFill>
                  <a:schemeClr val="accent6">
                    <a:lumMod val="75000"/>
                  </a:schemeClr>
                </a:solidFill>
                <a:ea typeface="Times New Roman" panose="02020603050405020304" pitchFamily="18" charset="0"/>
              </a:rPr>
              <a:t>C</a:t>
            </a:r>
            <a:r>
              <a:rPr lang="en-US" sz="1700" b="1" dirty="0">
                <a:solidFill>
                  <a:schemeClr val="accent6">
                    <a:lumMod val="75000"/>
                  </a:schemeClr>
                </a:solidFill>
                <a:ea typeface="Calibri" panose="020F0502020204030204" pitchFamily="34" charset="0"/>
              </a:rPr>
              <a:t>hange </a:t>
            </a:r>
            <a:r>
              <a:rPr lang="en-US" sz="1700" dirty="0">
                <a:solidFill>
                  <a:schemeClr val="tx1"/>
                </a:solidFill>
                <a:ea typeface="Times New Roman" panose="02020603050405020304" pitchFamily="18" charset="0"/>
              </a:rPr>
              <a:t>– </a:t>
            </a:r>
            <a:r>
              <a:rPr lang="en-US" sz="1700" dirty="0">
                <a:solidFill>
                  <a:schemeClr val="tx1"/>
                </a:solidFill>
                <a:effectLst/>
                <a:ea typeface="Times New Roman" panose="02020603050405020304" pitchFamily="18" charset="0"/>
              </a:rPr>
              <a:t>to protect your privacy</a:t>
            </a:r>
            <a:endParaRPr lang="en-US" sz="1700" dirty="0">
              <a:solidFill>
                <a:schemeClr val="tx1"/>
              </a:solidFill>
              <a:effectLst/>
              <a:ea typeface="Calibri" panose="020F0502020204030204" pitchFamily="34" charset="0"/>
            </a:endParaRPr>
          </a:p>
          <a:p>
            <a:pPr marL="0" marR="0">
              <a:spcBef>
                <a:spcPts val="0"/>
              </a:spcBef>
              <a:spcAft>
                <a:spcPts val="0"/>
              </a:spcAft>
            </a:pPr>
            <a:endParaRPr lang="en-US" sz="1800" b="1" dirty="0">
              <a:solidFill>
                <a:schemeClr val="tx1"/>
              </a:solidFill>
              <a:effectLst/>
              <a:ea typeface="Calibri" panose="020F0502020204030204" pitchFamily="34" charset="0"/>
              <a:cs typeface="Times New Roman" panose="02020603050405020304" pitchFamily="18" charset="0"/>
            </a:endParaRPr>
          </a:p>
          <a:p>
            <a:pPr marL="0" marR="0">
              <a:spcBef>
                <a:spcPts val="0"/>
              </a:spcBef>
              <a:spcAft>
                <a:spcPts val="0"/>
              </a:spcAft>
            </a:pPr>
            <a:r>
              <a:rPr lang="en-US" sz="1800" b="1" dirty="0">
                <a:solidFill>
                  <a:schemeClr val="tx1"/>
                </a:solidFill>
                <a:effectLst/>
                <a:ea typeface="Calibri" panose="020F0502020204030204" pitchFamily="34" charset="0"/>
                <a:cs typeface="Times New Roman" panose="02020603050405020304" pitchFamily="18" charset="0"/>
              </a:rPr>
              <a:t>Step 1B</a:t>
            </a:r>
            <a:endParaRPr lang="en-US" sz="1800" dirty="0">
              <a:solidFill>
                <a:schemeClr val="tx1"/>
              </a:solidFill>
              <a:effectLst/>
              <a:ea typeface="Calibri" panose="020F0502020204030204" pitchFamily="34" charset="0"/>
            </a:endParaRPr>
          </a:p>
          <a:p>
            <a:pPr marL="342900" marR="0" lvl="0" indent="-342900">
              <a:spcBef>
                <a:spcPts val="0"/>
              </a:spcBef>
              <a:spcAft>
                <a:spcPts val="300"/>
              </a:spcAft>
              <a:buFont typeface="Symbol" panose="05050102010706020507" pitchFamily="18" charset="2"/>
              <a:buChar char=""/>
            </a:pPr>
            <a:r>
              <a:rPr lang="en-US" sz="1700" b="1" dirty="0">
                <a:solidFill>
                  <a:schemeClr val="accent6">
                    <a:lumMod val="75000"/>
                  </a:schemeClr>
                </a:solidFill>
                <a:ea typeface="Times New Roman" panose="02020603050405020304" pitchFamily="18" charset="0"/>
              </a:rPr>
              <a:t>C</a:t>
            </a:r>
            <a:r>
              <a:rPr lang="en-US" sz="1700" b="1" dirty="0">
                <a:solidFill>
                  <a:schemeClr val="accent6">
                    <a:lumMod val="75000"/>
                  </a:schemeClr>
                </a:solidFill>
                <a:ea typeface="Calibri" panose="020F0502020204030204" pitchFamily="34" charset="0"/>
              </a:rPr>
              <a:t>hange </a:t>
            </a:r>
            <a:r>
              <a:rPr lang="en-US" sz="1700" dirty="0">
                <a:solidFill>
                  <a:schemeClr val="tx1"/>
                </a:solidFill>
                <a:effectLst/>
                <a:ea typeface="Times New Roman" panose="02020603050405020304" pitchFamily="18" charset="0"/>
              </a:rPr>
              <a:t>– </a:t>
            </a:r>
            <a:r>
              <a:rPr lang="en-US" sz="1700" dirty="0">
                <a:solidFill>
                  <a:schemeClr val="tx1"/>
                </a:solidFill>
                <a:ea typeface="Calibri" panose="020F0502020204030204" pitchFamily="34" charset="0"/>
              </a:rPr>
              <a:t>confirm email/phone and update messaging preferences  </a:t>
            </a:r>
          </a:p>
        </p:txBody>
      </p:sp>
      <p:pic>
        <p:nvPicPr>
          <p:cNvPr id="41" name="Picture 40">
            <a:extLst>
              <a:ext uri="{FF2B5EF4-FFF2-40B4-BE49-F238E27FC236}">
                <a16:creationId xmlns:a16="http://schemas.microsoft.com/office/drawing/2014/main" id="{999793C6-8383-21CD-AC49-855464C5B104}"/>
              </a:ext>
            </a:extLst>
          </p:cNvPr>
          <p:cNvPicPr>
            <a:picLocks noChangeAspect="1"/>
          </p:cNvPicPr>
          <p:nvPr/>
        </p:nvPicPr>
        <p:blipFill>
          <a:blip r:embed="rId5"/>
          <a:stretch>
            <a:fillRect/>
          </a:stretch>
        </p:blipFill>
        <p:spPr>
          <a:xfrm>
            <a:off x="53680" y="6534190"/>
            <a:ext cx="5923809" cy="238095"/>
          </a:xfrm>
          <a:prstGeom prst="rect">
            <a:avLst/>
          </a:prstGeom>
        </p:spPr>
      </p:pic>
      <p:sp>
        <p:nvSpPr>
          <p:cNvPr id="3" name="TextBox 2">
            <a:extLst>
              <a:ext uri="{FF2B5EF4-FFF2-40B4-BE49-F238E27FC236}">
                <a16:creationId xmlns:a16="http://schemas.microsoft.com/office/drawing/2014/main" id="{25AE8A4C-A020-743B-D03F-74075CEFED7E}"/>
              </a:ext>
            </a:extLst>
          </p:cNvPr>
          <p:cNvSpPr txBox="1"/>
          <p:nvPr/>
        </p:nvSpPr>
        <p:spPr>
          <a:xfrm>
            <a:off x="716731" y="329748"/>
            <a:ext cx="11196595" cy="677108"/>
          </a:xfrm>
          <a:prstGeom prst="rect">
            <a:avLst/>
          </a:prstGeom>
          <a:noFill/>
        </p:spPr>
        <p:txBody>
          <a:bodyPr wrap="square" rtlCol="0">
            <a:spAutoFit/>
          </a:bodyPr>
          <a:lstStyle/>
          <a:p>
            <a:r>
              <a:rPr lang="en-US" sz="3800" dirty="0"/>
              <a:t>How do these changes improve member experience?</a:t>
            </a:r>
          </a:p>
        </p:txBody>
      </p:sp>
    </p:spTree>
    <p:extLst>
      <p:ext uri="{BB962C8B-B14F-4D97-AF65-F5344CB8AC3E}">
        <p14:creationId xmlns:p14="http://schemas.microsoft.com/office/powerpoint/2010/main" val="3725704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7CFCC9-9A35-092A-2764-E4F54B1C570E}"/>
              </a:ext>
              <a:ext uri="{C183D7F6-B498-43B3-948B-1728B52AA6E4}">
                <adec:decorative xmlns:adec="http://schemas.microsoft.com/office/drawing/2017/decorative" val="1"/>
              </a:ext>
            </a:extLst>
          </p:cNvPr>
          <p:cNvSpPr/>
          <p:nvPr/>
        </p:nvSpPr>
        <p:spPr>
          <a:xfrm>
            <a:off x="6414208" y="1340540"/>
            <a:ext cx="5093702" cy="4891787"/>
          </a:xfrm>
          <a:prstGeom prst="rect">
            <a:avLst/>
          </a:prstGeom>
          <a:solidFill>
            <a:schemeClr val="accent6">
              <a:lumMod val="75000"/>
              <a:alpha val="57000"/>
            </a:schemeClr>
          </a:solidFill>
          <a:ln>
            <a:solidFill>
              <a:schemeClr val="bg1">
                <a:lumMod val="50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182880" rIns="27432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646464"/>
              </a:solidFill>
              <a:effectLst/>
              <a:uLnTx/>
              <a:uFillTx/>
              <a:latin typeface="CVS Health Sans"/>
              <a:ea typeface="+mn-ea"/>
              <a:cs typeface="+mn-cs"/>
            </a:endParaRPr>
          </a:p>
        </p:txBody>
      </p:sp>
      <p:sp>
        <p:nvSpPr>
          <p:cNvPr id="5" name="Rectangle 4">
            <a:extLst>
              <a:ext uri="{FF2B5EF4-FFF2-40B4-BE49-F238E27FC236}">
                <a16:creationId xmlns:a16="http://schemas.microsoft.com/office/drawing/2014/main" id="{7CC28947-4626-F9BF-7862-0909555EC258}"/>
              </a:ext>
            </a:extLst>
          </p:cNvPr>
          <p:cNvSpPr/>
          <p:nvPr/>
        </p:nvSpPr>
        <p:spPr bwMode="gray">
          <a:xfrm>
            <a:off x="6591116" y="1501664"/>
            <a:ext cx="4701187" cy="4503468"/>
          </a:xfrm>
          <a:prstGeom prst="rect">
            <a:avLst/>
          </a:prstGeom>
          <a:solidFill>
            <a:srgbClr val="F8F8F8"/>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1" i="0" u="none" strike="noStrike" kern="0" cap="none" spc="0" normalizeH="0" baseline="0" noProof="0" dirty="0">
              <a:ln>
                <a:noFill/>
              </a:ln>
              <a:solidFill>
                <a:srgbClr val="FFFFFF"/>
              </a:solidFill>
              <a:effectLst/>
              <a:uLnTx/>
              <a:uFillTx/>
              <a:latin typeface="CVS Health Sans"/>
              <a:ea typeface="+mn-ea"/>
              <a:cs typeface="+mn-cs"/>
            </a:endParaRPr>
          </a:p>
        </p:txBody>
      </p:sp>
      <p:sp>
        <p:nvSpPr>
          <p:cNvPr id="7" name="Rectangle 6">
            <a:extLst>
              <a:ext uri="{FF2B5EF4-FFF2-40B4-BE49-F238E27FC236}">
                <a16:creationId xmlns:a16="http://schemas.microsoft.com/office/drawing/2014/main" id="{17373779-2E73-CDD1-319A-319B8953D097}"/>
              </a:ext>
              <a:ext uri="{C183D7F6-B498-43B3-948B-1728B52AA6E4}">
                <adec:decorative xmlns:adec="http://schemas.microsoft.com/office/drawing/2017/decorative" val="1"/>
              </a:ext>
            </a:extLst>
          </p:cNvPr>
          <p:cNvSpPr/>
          <p:nvPr/>
        </p:nvSpPr>
        <p:spPr>
          <a:xfrm>
            <a:off x="679422" y="1350814"/>
            <a:ext cx="5093702" cy="4891787"/>
          </a:xfrm>
          <a:prstGeom prst="rect">
            <a:avLst/>
          </a:prstGeom>
          <a:solidFill>
            <a:schemeClr val="accent6">
              <a:lumMod val="75000"/>
              <a:alpha val="57000"/>
            </a:schemeClr>
          </a:solidFill>
          <a:ln>
            <a:solidFill>
              <a:schemeClr val="bg1">
                <a:lumMod val="50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182880" rIns="27432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646464"/>
              </a:solidFill>
              <a:effectLst/>
              <a:uLnTx/>
              <a:uFillTx/>
              <a:latin typeface="CVS Health Sans"/>
              <a:ea typeface="+mn-ea"/>
              <a:cs typeface="+mn-cs"/>
            </a:endParaRPr>
          </a:p>
        </p:txBody>
      </p:sp>
      <p:sp>
        <p:nvSpPr>
          <p:cNvPr id="8" name="Rectangle 7">
            <a:extLst>
              <a:ext uri="{FF2B5EF4-FFF2-40B4-BE49-F238E27FC236}">
                <a16:creationId xmlns:a16="http://schemas.microsoft.com/office/drawing/2014/main" id="{C905E4CE-BB12-4A24-8595-79C524D79408}"/>
              </a:ext>
            </a:extLst>
          </p:cNvPr>
          <p:cNvSpPr/>
          <p:nvPr/>
        </p:nvSpPr>
        <p:spPr bwMode="gray">
          <a:xfrm>
            <a:off x="856330" y="1511938"/>
            <a:ext cx="4701187" cy="4503468"/>
          </a:xfrm>
          <a:prstGeom prst="rect">
            <a:avLst/>
          </a:prstGeom>
          <a:solidFill>
            <a:srgbClr val="F8F8F8"/>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R="0" lvl="0">
              <a:spcBef>
                <a:spcPts val="0"/>
              </a:spcBef>
              <a:spcAft>
                <a:spcPts val="300"/>
              </a:spcAft>
            </a:pPr>
            <a:endParaRPr lang="en-US" sz="1900" b="1" kern="0" dirty="0">
              <a:solidFill>
                <a:schemeClr val="tx1"/>
              </a:solidFill>
              <a:latin typeface="Calibri" panose="020F0502020204030204" pitchFamily="34" charset="0"/>
            </a:endParaRPr>
          </a:p>
          <a:p>
            <a:pPr marR="0" lvl="0">
              <a:spcBef>
                <a:spcPts val="0"/>
              </a:spcBef>
              <a:spcAft>
                <a:spcPts val="300"/>
              </a:spcAft>
            </a:pPr>
            <a:endParaRPr lang="en-US" sz="2000" b="1" kern="0" dirty="0">
              <a:solidFill>
                <a:schemeClr val="tx1"/>
              </a:solidFill>
              <a:latin typeface="CVS Health San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chemeClr val="tx1"/>
              </a:solidFill>
              <a:effectLst/>
              <a:uLnTx/>
              <a:uFillTx/>
              <a:latin typeface="CVS Health Sans"/>
              <a:ea typeface="+mn-ea"/>
              <a:cs typeface="+mn-cs"/>
            </a:endParaRPr>
          </a:p>
        </p:txBody>
      </p:sp>
      <p:pic>
        <p:nvPicPr>
          <p:cNvPr id="9" name="Picture 8">
            <a:extLst>
              <a:ext uri="{FF2B5EF4-FFF2-40B4-BE49-F238E27FC236}">
                <a16:creationId xmlns:a16="http://schemas.microsoft.com/office/drawing/2014/main" id="{882973F6-3AD2-F952-8BB0-58ECE82B58D9}"/>
              </a:ext>
            </a:extLst>
          </p:cNvPr>
          <p:cNvPicPr>
            <a:picLocks noChangeAspect="1"/>
          </p:cNvPicPr>
          <p:nvPr/>
        </p:nvPicPr>
        <p:blipFill>
          <a:blip r:embed="rId3"/>
          <a:stretch>
            <a:fillRect/>
          </a:stretch>
        </p:blipFill>
        <p:spPr>
          <a:xfrm>
            <a:off x="10839619" y="6448476"/>
            <a:ext cx="1352381" cy="409524"/>
          </a:xfrm>
          <a:prstGeom prst="rect">
            <a:avLst/>
          </a:prstGeom>
        </p:spPr>
      </p:pic>
      <p:pic>
        <p:nvPicPr>
          <p:cNvPr id="3" name="Picture 8" descr="339,400+ Old Man Smiling Stock Photos, Pictures &amp; Royalty-Free Images -  iStock | Old man smiling home, Old man smiling white background, 60 year old  man smiling">
            <a:extLst>
              <a:ext uri="{FF2B5EF4-FFF2-40B4-BE49-F238E27FC236}">
                <a16:creationId xmlns:a16="http://schemas.microsoft.com/office/drawing/2014/main" id="{64F9A893-5127-8E63-8102-60D37A1498D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3546" r="-2" b="-2"/>
          <a:stretch/>
        </p:blipFill>
        <p:spPr bwMode="auto">
          <a:xfrm flipH="1">
            <a:off x="7037799" y="1838958"/>
            <a:ext cx="3811683" cy="3816879"/>
          </a:xfrm>
          <a:custGeom>
            <a:avLst/>
            <a:gdLst/>
            <a:ahLst/>
            <a:cxnLst/>
            <a:rect l="l" t="t" r="r" b="b"/>
            <a:pathLst>
              <a:path w="4000500" h="4005943">
                <a:moveTo>
                  <a:pt x="0" y="0"/>
                </a:moveTo>
                <a:lnTo>
                  <a:pt x="4000500" y="0"/>
                </a:lnTo>
                <a:lnTo>
                  <a:pt x="4000500" y="3936797"/>
                </a:lnTo>
                <a:lnTo>
                  <a:pt x="3316514" y="4005943"/>
                </a:lnTo>
                <a:lnTo>
                  <a:pt x="0" y="3964175"/>
                </a:lnTo>
                <a:close/>
              </a:path>
            </a:pathLst>
          </a:custGeom>
          <a:noFill/>
          <a:ln w="34925">
            <a:noFill/>
          </a:ln>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DC299B9-E308-38CF-BFE7-F078D0F541D5}"/>
              </a:ext>
            </a:extLst>
          </p:cNvPr>
          <p:cNvSpPr txBox="1"/>
          <p:nvPr/>
        </p:nvSpPr>
        <p:spPr>
          <a:xfrm>
            <a:off x="1097825" y="1746608"/>
            <a:ext cx="4291023" cy="369331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b="1" kern="0" dirty="0">
                <a:solidFill>
                  <a:schemeClr val="tx1"/>
                </a:solidFill>
              </a:rPr>
              <a:t>CCF Changes #2</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2000" b="1" kern="0" dirty="0">
              <a:solidFill>
                <a:schemeClr val="tx1"/>
              </a:solidFill>
            </a:endParaRPr>
          </a:p>
          <a:p>
            <a:pPr marL="0" marR="0">
              <a:spcBef>
                <a:spcPts val="0"/>
              </a:spcBef>
              <a:spcAft>
                <a:spcPts val="0"/>
              </a:spcAft>
            </a:pPr>
            <a:r>
              <a:rPr lang="en-US" sz="1800" b="1" dirty="0">
                <a:solidFill>
                  <a:schemeClr val="tx1"/>
                </a:solidFill>
                <a:effectLst/>
                <a:ea typeface="Times New Roman" panose="02020603050405020304" pitchFamily="18" charset="0"/>
              </a:rPr>
              <a:t>Step 2</a:t>
            </a:r>
            <a:endParaRPr lang="en-US" sz="1800" dirty="0">
              <a:solidFill>
                <a:schemeClr val="tx1"/>
              </a:solidFill>
              <a:effectLst/>
              <a:ea typeface="Calibri" panose="020F0502020204030204" pitchFamily="34" charset="0"/>
            </a:endParaRPr>
          </a:p>
          <a:p>
            <a:pPr marL="342900" marR="0" lvl="0" indent="-342900">
              <a:spcBef>
                <a:spcPts val="0"/>
              </a:spcBef>
              <a:spcAft>
                <a:spcPts val="300"/>
              </a:spcAft>
              <a:buFont typeface="Symbol" panose="05050102010706020507" pitchFamily="18" charset="2"/>
              <a:buChar char=""/>
            </a:pPr>
            <a:r>
              <a:rPr lang="en-US" sz="1700" b="1" dirty="0">
                <a:solidFill>
                  <a:srgbClr val="C00000"/>
                </a:solidFill>
                <a:effectLst/>
                <a:ea typeface="Times New Roman" panose="02020603050405020304" pitchFamily="18" charset="0"/>
              </a:rPr>
              <a:t>From</a:t>
            </a:r>
            <a:r>
              <a:rPr lang="en-US" sz="1700" dirty="0">
                <a:solidFill>
                  <a:schemeClr val="tx1"/>
                </a:solidFill>
                <a:effectLst/>
                <a:ea typeface="Times New Roman" panose="02020603050405020304" pitchFamily="18" charset="0"/>
              </a:rPr>
              <a:t> – which medication are you calling…</a:t>
            </a:r>
          </a:p>
          <a:p>
            <a:pPr marL="342900" marR="0" lvl="0" indent="-342900">
              <a:spcBef>
                <a:spcPts val="0"/>
              </a:spcBef>
              <a:spcAft>
                <a:spcPts val="300"/>
              </a:spcAft>
              <a:buFont typeface="Symbol" panose="05050102010706020507" pitchFamily="18" charset="2"/>
              <a:buChar char=""/>
            </a:pPr>
            <a:r>
              <a:rPr lang="en-US" sz="1700" b="1" dirty="0">
                <a:solidFill>
                  <a:schemeClr val="accent6">
                    <a:lumMod val="75000"/>
                  </a:schemeClr>
                </a:solidFill>
                <a:ea typeface="Times New Roman" panose="02020603050405020304" pitchFamily="18" charset="0"/>
              </a:rPr>
              <a:t>C</a:t>
            </a:r>
            <a:r>
              <a:rPr lang="en-US" sz="1700" b="1" dirty="0">
                <a:solidFill>
                  <a:schemeClr val="accent6">
                    <a:lumMod val="75000"/>
                  </a:schemeClr>
                </a:solidFill>
                <a:ea typeface="Calibri" panose="020F0502020204030204" pitchFamily="34" charset="0"/>
              </a:rPr>
              <a:t>hange </a:t>
            </a:r>
            <a:r>
              <a:rPr lang="en-US" sz="1700" dirty="0">
                <a:solidFill>
                  <a:schemeClr val="tx1"/>
                </a:solidFill>
                <a:ea typeface="Times New Roman" panose="02020603050405020304" pitchFamily="18" charset="0"/>
              </a:rPr>
              <a:t>– w</a:t>
            </a:r>
            <a:r>
              <a:rPr lang="en-US" sz="1700" b="0" i="0" dirty="0">
                <a:solidFill>
                  <a:srgbClr val="000000"/>
                </a:solidFill>
                <a:effectLst/>
              </a:rPr>
              <a:t>hat can I help you with today?</a:t>
            </a:r>
            <a:endParaRPr lang="en-US" sz="1700" dirty="0">
              <a:solidFill>
                <a:schemeClr val="tx1"/>
              </a:solidFill>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endParaRPr lang="en-US" sz="1800" b="1" dirty="0">
              <a:solidFill>
                <a:schemeClr val="tx1"/>
              </a:solidFill>
              <a:effectLst/>
              <a:ea typeface="Calibri" panose="020F0502020204030204" pitchFamily="34" charset="0"/>
              <a:cs typeface="Times New Roman" panose="02020603050405020304" pitchFamily="18" charset="0"/>
            </a:endParaRPr>
          </a:p>
          <a:p>
            <a:pPr marL="0" marR="0">
              <a:spcBef>
                <a:spcPts val="0"/>
              </a:spcBef>
              <a:spcAft>
                <a:spcPts val="0"/>
              </a:spcAft>
            </a:pPr>
            <a:r>
              <a:rPr lang="en-US" sz="1800" b="1" dirty="0">
                <a:solidFill>
                  <a:schemeClr val="tx1"/>
                </a:solidFill>
                <a:effectLst/>
                <a:ea typeface="Times New Roman" panose="02020603050405020304" pitchFamily="18" charset="0"/>
              </a:rPr>
              <a:t>Step 2</a:t>
            </a:r>
            <a:endParaRPr lang="en-US" sz="1800" dirty="0">
              <a:solidFill>
                <a:schemeClr val="tx1"/>
              </a:solidFill>
              <a:effectLst/>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700" b="1" dirty="0">
                <a:solidFill>
                  <a:schemeClr val="accent6">
                    <a:lumMod val="75000"/>
                  </a:schemeClr>
                </a:solidFill>
                <a:effectLst/>
                <a:ea typeface="Times New Roman" panose="02020603050405020304" pitchFamily="18" charset="0"/>
              </a:rPr>
              <a:t>Moved </a:t>
            </a:r>
            <a:r>
              <a:rPr lang="en-US" sz="1700" dirty="0">
                <a:solidFill>
                  <a:schemeClr val="tx1"/>
                </a:solidFill>
                <a:effectLst/>
                <a:ea typeface="Times New Roman" panose="02020603050405020304" pitchFamily="18" charset="0"/>
              </a:rPr>
              <a:t>– guidance for medication calls </a:t>
            </a:r>
            <a:endParaRPr lang="en-US" sz="1700" b="1" dirty="0">
              <a:solidFill>
                <a:schemeClr val="accent6">
                  <a:lumMod val="75000"/>
                </a:schemeClr>
              </a:solidFill>
              <a:effectLst/>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endParaRPr lang="en-US" sz="600" b="1" dirty="0">
              <a:solidFill>
                <a:schemeClr val="accent6">
                  <a:lumMod val="75000"/>
                </a:schemeClr>
              </a:solidFill>
              <a:effectLst/>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b="1" dirty="0">
                <a:solidFill>
                  <a:schemeClr val="accent6">
                    <a:lumMod val="75000"/>
                  </a:schemeClr>
                </a:solidFill>
                <a:effectLst/>
                <a:ea typeface="Times New Roman" panose="02020603050405020304" pitchFamily="18" charset="0"/>
              </a:rPr>
              <a:t>New</a:t>
            </a:r>
            <a:r>
              <a:rPr lang="en-US" sz="1800" dirty="0">
                <a:solidFill>
                  <a:schemeClr val="tx1"/>
                </a:solidFill>
                <a:effectLst/>
                <a:ea typeface="Times New Roman" panose="02020603050405020304" pitchFamily="18" charset="0"/>
              </a:rPr>
              <a:t> – determining days’ supply of medication on hand</a:t>
            </a:r>
          </a:p>
          <a:p>
            <a:pPr marL="342900" indent="-342900">
              <a:buFont typeface="Symbol" panose="05050102010706020507" pitchFamily="18" charset="2"/>
              <a:buChar char=""/>
            </a:pPr>
            <a:endParaRPr lang="en-US" sz="600" b="1" dirty="0">
              <a:solidFill>
                <a:schemeClr val="accent6">
                  <a:lumMod val="75000"/>
                </a:schemeClr>
              </a:solidFill>
              <a:effectLst/>
              <a:ea typeface="Times New Roman" panose="02020603050405020304" pitchFamily="18" charset="0"/>
            </a:endParaRPr>
          </a:p>
          <a:p>
            <a:pPr marL="342900" indent="-342900">
              <a:buFont typeface="Symbol" panose="05050102010706020507" pitchFamily="18" charset="2"/>
              <a:buChar char=""/>
            </a:pPr>
            <a:r>
              <a:rPr lang="en-US" sz="1800" b="1" dirty="0">
                <a:solidFill>
                  <a:schemeClr val="accent6">
                    <a:lumMod val="75000"/>
                  </a:schemeClr>
                </a:solidFill>
                <a:effectLst/>
                <a:ea typeface="Times New Roman" panose="02020603050405020304" pitchFamily="18" charset="0"/>
              </a:rPr>
              <a:t>New</a:t>
            </a:r>
            <a:r>
              <a:rPr lang="en-US" sz="1800" dirty="0">
                <a:solidFill>
                  <a:schemeClr val="tx1"/>
                </a:solidFill>
                <a:effectLst/>
                <a:ea typeface="Times New Roman" panose="02020603050405020304" pitchFamily="18" charset="0"/>
              </a:rPr>
              <a:t> – handling repeat caller situations </a:t>
            </a:r>
          </a:p>
          <a:p>
            <a:pPr marL="342900" marR="0" lvl="0" indent="-342900">
              <a:spcBef>
                <a:spcPts val="0"/>
              </a:spcBef>
              <a:spcAft>
                <a:spcPts val="0"/>
              </a:spcAft>
              <a:buFont typeface="Symbol" panose="05050102010706020507" pitchFamily="18" charset="2"/>
              <a:buChar char=""/>
            </a:pPr>
            <a:endParaRPr lang="en-US" dirty="0"/>
          </a:p>
        </p:txBody>
      </p:sp>
      <p:pic>
        <p:nvPicPr>
          <p:cNvPr id="24" name="Picture 23">
            <a:extLst>
              <a:ext uri="{FF2B5EF4-FFF2-40B4-BE49-F238E27FC236}">
                <a16:creationId xmlns:a16="http://schemas.microsoft.com/office/drawing/2014/main" id="{28F8A7BF-0301-CCEA-4AC9-812A30EC9D29}"/>
              </a:ext>
            </a:extLst>
          </p:cNvPr>
          <p:cNvPicPr>
            <a:picLocks noChangeAspect="1"/>
          </p:cNvPicPr>
          <p:nvPr/>
        </p:nvPicPr>
        <p:blipFill>
          <a:blip r:embed="rId5"/>
          <a:stretch>
            <a:fillRect/>
          </a:stretch>
        </p:blipFill>
        <p:spPr>
          <a:xfrm>
            <a:off x="53680" y="6534190"/>
            <a:ext cx="5923809" cy="238095"/>
          </a:xfrm>
          <a:prstGeom prst="rect">
            <a:avLst/>
          </a:prstGeom>
        </p:spPr>
      </p:pic>
      <p:sp>
        <p:nvSpPr>
          <p:cNvPr id="6" name="TextBox 5">
            <a:extLst>
              <a:ext uri="{FF2B5EF4-FFF2-40B4-BE49-F238E27FC236}">
                <a16:creationId xmlns:a16="http://schemas.microsoft.com/office/drawing/2014/main" id="{DDE2046F-ECBF-3723-54AE-684AC37EFE9A}"/>
              </a:ext>
            </a:extLst>
          </p:cNvPr>
          <p:cNvSpPr txBox="1"/>
          <p:nvPr/>
        </p:nvSpPr>
        <p:spPr>
          <a:xfrm>
            <a:off x="716731" y="329748"/>
            <a:ext cx="11196595" cy="677108"/>
          </a:xfrm>
          <a:prstGeom prst="rect">
            <a:avLst/>
          </a:prstGeom>
          <a:noFill/>
        </p:spPr>
        <p:txBody>
          <a:bodyPr wrap="square" rtlCol="0">
            <a:spAutoFit/>
          </a:bodyPr>
          <a:lstStyle/>
          <a:p>
            <a:r>
              <a:rPr lang="en-US" sz="3800" dirty="0"/>
              <a:t>How do these changes improve member experience?</a:t>
            </a:r>
          </a:p>
        </p:txBody>
      </p:sp>
    </p:spTree>
    <p:extLst>
      <p:ext uri="{BB962C8B-B14F-4D97-AF65-F5344CB8AC3E}">
        <p14:creationId xmlns:p14="http://schemas.microsoft.com/office/powerpoint/2010/main" val="2822742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7CFCC9-9A35-092A-2764-E4F54B1C570E}"/>
              </a:ext>
              <a:ext uri="{C183D7F6-B498-43B3-948B-1728B52AA6E4}">
                <adec:decorative xmlns:adec="http://schemas.microsoft.com/office/drawing/2017/decorative" val="1"/>
              </a:ext>
            </a:extLst>
          </p:cNvPr>
          <p:cNvSpPr/>
          <p:nvPr/>
        </p:nvSpPr>
        <p:spPr>
          <a:xfrm>
            <a:off x="6414208" y="1340540"/>
            <a:ext cx="5093702" cy="4891787"/>
          </a:xfrm>
          <a:prstGeom prst="rect">
            <a:avLst/>
          </a:prstGeom>
          <a:solidFill>
            <a:srgbClr val="CC3300">
              <a:alpha val="61000"/>
            </a:srgbClr>
          </a:solidFill>
          <a:ln>
            <a:solidFill>
              <a:schemeClr val="bg1">
                <a:lumMod val="50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182880" rIns="27432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646464"/>
              </a:solidFill>
              <a:effectLst/>
              <a:uLnTx/>
              <a:uFillTx/>
              <a:latin typeface="CVS Health Sans"/>
              <a:ea typeface="+mn-ea"/>
              <a:cs typeface="+mn-cs"/>
            </a:endParaRPr>
          </a:p>
        </p:txBody>
      </p:sp>
      <p:sp>
        <p:nvSpPr>
          <p:cNvPr id="5" name="Rectangle 4">
            <a:extLst>
              <a:ext uri="{FF2B5EF4-FFF2-40B4-BE49-F238E27FC236}">
                <a16:creationId xmlns:a16="http://schemas.microsoft.com/office/drawing/2014/main" id="{7CC28947-4626-F9BF-7862-0909555EC258}"/>
              </a:ext>
            </a:extLst>
          </p:cNvPr>
          <p:cNvSpPr/>
          <p:nvPr/>
        </p:nvSpPr>
        <p:spPr bwMode="gray">
          <a:xfrm>
            <a:off x="6591116" y="1501664"/>
            <a:ext cx="4701187" cy="4503468"/>
          </a:xfrm>
          <a:prstGeom prst="rect">
            <a:avLst/>
          </a:prstGeom>
          <a:solidFill>
            <a:srgbClr val="F8F8F8"/>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1" i="0" u="none" strike="noStrike" kern="0" cap="none" spc="0" normalizeH="0" baseline="0" noProof="0" dirty="0">
              <a:ln>
                <a:noFill/>
              </a:ln>
              <a:solidFill>
                <a:srgbClr val="FFFFFF"/>
              </a:solidFill>
              <a:effectLst/>
              <a:uLnTx/>
              <a:uFillTx/>
              <a:latin typeface="CVS Health Sans"/>
              <a:ea typeface="+mn-ea"/>
              <a:cs typeface="+mn-cs"/>
            </a:endParaRPr>
          </a:p>
        </p:txBody>
      </p:sp>
      <p:sp>
        <p:nvSpPr>
          <p:cNvPr id="7" name="Rectangle 6">
            <a:extLst>
              <a:ext uri="{FF2B5EF4-FFF2-40B4-BE49-F238E27FC236}">
                <a16:creationId xmlns:a16="http://schemas.microsoft.com/office/drawing/2014/main" id="{17373779-2E73-CDD1-319A-319B8953D097}"/>
              </a:ext>
              <a:ext uri="{C183D7F6-B498-43B3-948B-1728B52AA6E4}">
                <adec:decorative xmlns:adec="http://schemas.microsoft.com/office/drawing/2017/decorative" val="1"/>
              </a:ext>
            </a:extLst>
          </p:cNvPr>
          <p:cNvSpPr/>
          <p:nvPr/>
        </p:nvSpPr>
        <p:spPr>
          <a:xfrm>
            <a:off x="679422" y="1340540"/>
            <a:ext cx="5093702" cy="4891787"/>
          </a:xfrm>
          <a:prstGeom prst="rect">
            <a:avLst/>
          </a:prstGeom>
          <a:solidFill>
            <a:srgbClr val="CC3300">
              <a:alpha val="61000"/>
            </a:srgbClr>
          </a:solidFill>
          <a:ln>
            <a:solidFill>
              <a:schemeClr val="bg1">
                <a:lumMod val="50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182880" rIns="27432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646464"/>
              </a:solidFill>
              <a:effectLst/>
              <a:uLnTx/>
              <a:uFillTx/>
              <a:latin typeface="CVS Health Sans"/>
              <a:ea typeface="+mn-ea"/>
              <a:cs typeface="+mn-cs"/>
            </a:endParaRPr>
          </a:p>
        </p:txBody>
      </p:sp>
      <p:sp>
        <p:nvSpPr>
          <p:cNvPr id="8" name="Rectangle 7">
            <a:extLst>
              <a:ext uri="{FF2B5EF4-FFF2-40B4-BE49-F238E27FC236}">
                <a16:creationId xmlns:a16="http://schemas.microsoft.com/office/drawing/2014/main" id="{C905E4CE-BB12-4A24-8595-79C524D79408}"/>
              </a:ext>
            </a:extLst>
          </p:cNvPr>
          <p:cNvSpPr/>
          <p:nvPr/>
        </p:nvSpPr>
        <p:spPr bwMode="gray">
          <a:xfrm>
            <a:off x="856330" y="1501664"/>
            <a:ext cx="4701187" cy="4503468"/>
          </a:xfrm>
          <a:prstGeom prst="rect">
            <a:avLst/>
          </a:prstGeom>
          <a:solidFill>
            <a:srgbClr val="F8F8F8"/>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R="0" lvl="0">
              <a:spcBef>
                <a:spcPts val="0"/>
              </a:spcBef>
              <a:spcAft>
                <a:spcPts val="300"/>
              </a:spcAft>
            </a:pPr>
            <a:endParaRPr lang="en-US" sz="1900" b="1" kern="0" dirty="0">
              <a:solidFill>
                <a:schemeClr val="tx1"/>
              </a:solidFill>
              <a:latin typeface="Calibri" panose="020F0502020204030204" pitchFamily="34" charset="0"/>
            </a:endParaRPr>
          </a:p>
          <a:p>
            <a:pPr marR="0" lvl="0">
              <a:spcBef>
                <a:spcPts val="0"/>
              </a:spcBef>
              <a:spcAft>
                <a:spcPts val="300"/>
              </a:spcAft>
            </a:pPr>
            <a:endParaRPr lang="en-US" sz="2000" b="1" kern="0" dirty="0">
              <a:solidFill>
                <a:schemeClr val="tx1"/>
              </a:solidFill>
              <a:latin typeface="CVS Health San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chemeClr val="tx1"/>
              </a:solidFill>
              <a:effectLst/>
              <a:uLnTx/>
              <a:uFillTx/>
              <a:latin typeface="CVS Health Sans"/>
              <a:ea typeface="+mn-ea"/>
              <a:cs typeface="+mn-cs"/>
            </a:endParaRPr>
          </a:p>
        </p:txBody>
      </p:sp>
      <p:pic>
        <p:nvPicPr>
          <p:cNvPr id="9" name="Picture 8">
            <a:extLst>
              <a:ext uri="{FF2B5EF4-FFF2-40B4-BE49-F238E27FC236}">
                <a16:creationId xmlns:a16="http://schemas.microsoft.com/office/drawing/2014/main" id="{882973F6-3AD2-F952-8BB0-58ECE82B58D9}"/>
              </a:ext>
            </a:extLst>
          </p:cNvPr>
          <p:cNvPicPr>
            <a:picLocks noChangeAspect="1"/>
          </p:cNvPicPr>
          <p:nvPr/>
        </p:nvPicPr>
        <p:blipFill>
          <a:blip r:embed="rId3"/>
          <a:stretch>
            <a:fillRect/>
          </a:stretch>
        </p:blipFill>
        <p:spPr>
          <a:xfrm>
            <a:off x="10839619" y="6448476"/>
            <a:ext cx="1352381" cy="409524"/>
          </a:xfrm>
          <a:prstGeom prst="rect">
            <a:avLst/>
          </a:prstGeom>
        </p:spPr>
      </p:pic>
      <p:pic>
        <p:nvPicPr>
          <p:cNvPr id="6" name="Picture 4" descr="339,400+ Old Man Smiling Stock Photos, Pictures &amp; Royalty-Free Images -  iStock | Old man smiling home, Old man smiling white background, 60 year old  man smiling">
            <a:extLst>
              <a:ext uri="{FF2B5EF4-FFF2-40B4-BE49-F238E27FC236}">
                <a16:creationId xmlns:a16="http://schemas.microsoft.com/office/drawing/2014/main" id="{450F8DE4-BFF5-6E03-CB72-94FFDA9EF8C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9500" r="4044" b="-2"/>
          <a:stretch/>
        </p:blipFill>
        <p:spPr bwMode="auto">
          <a:xfrm>
            <a:off x="7006972" y="1827668"/>
            <a:ext cx="3941037" cy="3851460"/>
          </a:xfrm>
          <a:custGeom>
            <a:avLst/>
            <a:gdLst/>
            <a:ahLst/>
            <a:cxnLst/>
            <a:rect l="l" t="t" r="r" b="b"/>
            <a:pathLst>
              <a:path w="4000500" h="4005943">
                <a:moveTo>
                  <a:pt x="0" y="0"/>
                </a:moveTo>
                <a:lnTo>
                  <a:pt x="4000500" y="0"/>
                </a:lnTo>
                <a:lnTo>
                  <a:pt x="4000500" y="3936797"/>
                </a:lnTo>
                <a:lnTo>
                  <a:pt x="3316514" y="4005943"/>
                </a:lnTo>
                <a:lnTo>
                  <a:pt x="0" y="3964175"/>
                </a:lnTo>
                <a:close/>
              </a:path>
            </a:pathLst>
          </a:cu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1484D9D-21CC-9326-0CD4-02DE5D4A2B4A}"/>
              </a:ext>
            </a:extLst>
          </p:cNvPr>
          <p:cNvSpPr txBox="1"/>
          <p:nvPr/>
        </p:nvSpPr>
        <p:spPr>
          <a:xfrm>
            <a:off x="1094249" y="1736335"/>
            <a:ext cx="4232955" cy="328551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b="1" kern="0" dirty="0">
                <a:solidFill>
                  <a:schemeClr val="tx1"/>
                </a:solidFill>
              </a:rPr>
              <a:t>CCF Changes #3</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2000" b="1" kern="0" dirty="0">
              <a:solidFill>
                <a:schemeClr val="tx1"/>
              </a:solidFill>
            </a:endParaRPr>
          </a:p>
          <a:p>
            <a:pPr marL="0" marR="0">
              <a:spcBef>
                <a:spcPts val="0"/>
              </a:spcBef>
              <a:spcAft>
                <a:spcPts val="0"/>
              </a:spcAft>
            </a:pPr>
            <a:r>
              <a:rPr lang="en-US" sz="1800" b="1" dirty="0">
                <a:solidFill>
                  <a:schemeClr val="tx1"/>
                </a:solidFill>
                <a:effectLst/>
                <a:ea typeface="Times New Roman" panose="02020603050405020304" pitchFamily="18" charset="0"/>
              </a:rPr>
              <a:t>Step 4</a:t>
            </a:r>
            <a:endParaRPr lang="en-US" sz="1800" dirty="0">
              <a:solidFill>
                <a:schemeClr val="tx1"/>
              </a:solidFill>
              <a:effectLst/>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700" b="1" dirty="0">
                <a:solidFill>
                  <a:schemeClr val="accent6">
                    <a:lumMod val="75000"/>
                  </a:schemeClr>
                </a:solidFill>
                <a:effectLst/>
                <a:ea typeface="Times New Roman" panose="02020603050405020304" pitchFamily="18" charset="0"/>
              </a:rPr>
              <a:t>Change </a:t>
            </a:r>
            <a:r>
              <a:rPr lang="en-US" sz="1700" dirty="0">
                <a:solidFill>
                  <a:schemeClr val="tx1"/>
                </a:solidFill>
                <a:effectLst/>
                <a:ea typeface="Times New Roman" panose="02020603050405020304" pitchFamily="18" charset="0"/>
              </a:rPr>
              <a:t>– </a:t>
            </a:r>
            <a:r>
              <a:rPr lang="en-US" sz="1700" b="0" i="0" dirty="0">
                <a:solidFill>
                  <a:srgbClr val="000000"/>
                </a:solidFill>
                <a:effectLst/>
              </a:rPr>
              <a:t>Recapping the call</a:t>
            </a:r>
          </a:p>
          <a:p>
            <a:pPr marR="0" lvl="0">
              <a:spcBef>
                <a:spcPts val="0"/>
              </a:spcBef>
              <a:spcAft>
                <a:spcPts val="0"/>
              </a:spcAft>
            </a:pPr>
            <a:endParaRPr lang="en-US" sz="600" dirty="0">
              <a:solidFill>
                <a:srgbClr val="000000"/>
              </a:solidFill>
            </a:endParaRPr>
          </a:p>
          <a:p>
            <a:pPr marL="342900" indent="-342900">
              <a:buFont typeface="Symbol" panose="05050102010706020507" pitchFamily="18" charset="2"/>
              <a:buChar char=""/>
            </a:pPr>
            <a:r>
              <a:rPr lang="en-US" sz="1700" b="1" dirty="0">
                <a:solidFill>
                  <a:schemeClr val="accent6">
                    <a:lumMod val="75000"/>
                  </a:schemeClr>
                </a:solidFill>
                <a:effectLst/>
                <a:ea typeface="Times New Roman" panose="02020603050405020304" pitchFamily="18" charset="0"/>
              </a:rPr>
              <a:t>Change </a:t>
            </a:r>
            <a:r>
              <a:rPr lang="en-US" sz="1700" dirty="0">
                <a:solidFill>
                  <a:schemeClr val="tx1"/>
                </a:solidFill>
                <a:effectLst/>
                <a:ea typeface="Times New Roman" panose="02020603050405020304" pitchFamily="18" charset="0"/>
              </a:rPr>
              <a:t>– </a:t>
            </a:r>
            <a:r>
              <a:rPr lang="en-US" sz="1700" dirty="0">
                <a:solidFill>
                  <a:srgbClr val="000000"/>
                </a:solidFill>
                <a:ea typeface="Times New Roman" panose="02020603050405020304" pitchFamily="18" charset="0"/>
              </a:rPr>
              <a:t>R</a:t>
            </a:r>
            <a:r>
              <a:rPr lang="en-US" sz="1700" b="0" i="0" dirty="0">
                <a:solidFill>
                  <a:srgbClr val="000000"/>
                </a:solidFill>
                <a:effectLst/>
              </a:rPr>
              <a:t>eacting to, was I able to fully address your reason for calling today</a:t>
            </a:r>
          </a:p>
          <a:p>
            <a:pPr marL="342900" indent="-342900">
              <a:buFont typeface="Symbol" panose="05050102010706020507" pitchFamily="18" charset="2"/>
              <a:buChar char=""/>
            </a:pPr>
            <a:endParaRPr lang="en-US" sz="600" dirty="0">
              <a:solidFill>
                <a:srgbClr val="000000"/>
              </a:solidFill>
            </a:endParaRPr>
          </a:p>
          <a:p>
            <a:pPr marL="342900" indent="-342900">
              <a:buFont typeface="Symbol" panose="05050102010706020507" pitchFamily="18" charset="2"/>
              <a:buChar char=""/>
            </a:pPr>
            <a:r>
              <a:rPr lang="en-US" sz="1700" b="1" dirty="0">
                <a:solidFill>
                  <a:schemeClr val="accent6">
                    <a:lumMod val="75000"/>
                  </a:schemeClr>
                </a:solidFill>
                <a:effectLst/>
                <a:ea typeface="Times New Roman" panose="02020603050405020304" pitchFamily="18" charset="0"/>
              </a:rPr>
              <a:t>Change </a:t>
            </a:r>
            <a:r>
              <a:rPr lang="en-US" sz="1700" dirty="0">
                <a:solidFill>
                  <a:schemeClr val="tx1"/>
                </a:solidFill>
                <a:effectLst/>
                <a:ea typeface="Times New Roman" panose="02020603050405020304" pitchFamily="18" charset="0"/>
              </a:rPr>
              <a:t>– Senior handoffs if a situation is not resolved after two attempts</a:t>
            </a:r>
          </a:p>
          <a:p>
            <a:pPr marL="342900" indent="-342900">
              <a:buFont typeface="Symbol" panose="05050102010706020507" pitchFamily="18" charset="2"/>
              <a:buChar char=""/>
            </a:pPr>
            <a:endParaRPr lang="en-US" sz="1700" b="0" i="0" dirty="0"/>
          </a:p>
          <a:p>
            <a:pPr marL="342900" marR="0" lvl="0" indent="-342900">
              <a:spcBef>
                <a:spcPts val="0"/>
              </a:spcBef>
              <a:spcAft>
                <a:spcPts val="300"/>
              </a:spcAft>
              <a:buFont typeface="Symbol" panose="05050102010706020507" pitchFamily="18" charset="2"/>
              <a:buChar char=""/>
            </a:pPr>
            <a:r>
              <a:rPr lang="en-US" sz="1700" b="1" dirty="0">
                <a:solidFill>
                  <a:srgbClr val="C00000"/>
                </a:solidFill>
                <a:effectLst/>
                <a:ea typeface="Times New Roman" panose="02020603050405020304" pitchFamily="18" charset="0"/>
              </a:rPr>
              <a:t>From </a:t>
            </a:r>
            <a:r>
              <a:rPr lang="en-US" sz="1700" dirty="0">
                <a:solidFill>
                  <a:schemeClr val="tx1"/>
                </a:solidFill>
                <a:effectLst/>
                <a:ea typeface="Times New Roman" panose="02020603050405020304" pitchFamily="18" charset="0"/>
              </a:rPr>
              <a:t>– mentioning a survey will be sent </a:t>
            </a:r>
          </a:p>
          <a:p>
            <a:pPr marL="342900" marR="0" lvl="0" indent="-342900">
              <a:spcBef>
                <a:spcPts val="0"/>
              </a:spcBef>
              <a:spcAft>
                <a:spcPts val="300"/>
              </a:spcAft>
              <a:buFont typeface="Symbol" panose="05050102010706020507" pitchFamily="18" charset="2"/>
              <a:buChar char=""/>
            </a:pPr>
            <a:r>
              <a:rPr lang="en-US" sz="1700" b="1" dirty="0">
                <a:solidFill>
                  <a:schemeClr val="accent6">
                    <a:lumMod val="75000"/>
                  </a:schemeClr>
                </a:solidFill>
                <a:ea typeface="Times New Roman" panose="02020603050405020304" pitchFamily="18" charset="0"/>
              </a:rPr>
              <a:t>C</a:t>
            </a:r>
            <a:r>
              <a:rPr lang="en-US" sz="1700" b="1" dirty="0">
                <a:solidFill>
                  <a:schemeClr val="accent6">
                    <a:lumMod val="75000"/>
                  </a:schemeClr>
                </a:solidFill>
                <a:ea typeface="Calibri" panose="020F0502020204030204" pitchFamily="34" charset="0"/>
              </a:rPr>
              <a:t>hange </a:t>
            </a:r>
            <a:r>
              <a:rPr lang="en-US" sz="1700" dirty="0">
                <a:solidFill>
                  <a:schemeClr val="tx1"/>
                </a:solidFill>
                <a:ea typeface="Times New Roman" panose="02020603050405020304" pitchFamily="18" charset="0"/>
              </a:rPr>
              <a:t>– survey is not mentioned</a:t>
            </a:r>
            <a:endParaRPr lang="en-US" sz="1300" b="0" i="0" dirty="0">
              <a:solidFill>
                <a:srgbClr val="000000"/>
              </a:solidFill>
              <a:effectLst/>
            </a:endParaRPr>
          </a:p>
        </p:txBody>
      </p:sp>
      <p:pic>
        <p:nvPicPr>
          <p:cNvPr id="28" name="Picture 27">
            <a:extLst>
              <a:ext uri="{FF2B5EF4-FFF2-40B4-BE49-F238E27FC236}">
                <a16:creationId xmlns:a16="http://schemas.microsoft.com/office/drawing/2014/main" id="{7E34101A-84A1-8E56-5C56-C32B0A3D77BB}"/>
              </a:ext>
            </a:extLst>
          </p:cNvPr>
          <p:cNvPicPr>
            <a:picLocks noChangeAspect="1"/>
          </p:cNvPicPr>
          <p:nvPr/>
        </p:nvPicPr>
        <p:blipFill>
          <a:blip r:embed="rId5"/>
          <a:stretch>
            <a:fillRect/>
          </a:stretch>
        </p:blipFill>
        <p:spPr>
          <a:xfrm>
            <a:off x="53680" y="6534190"/>
            <a:ext cx="5923809" cy="238095"/>
          </a:xfrm>
          <a:prstGeom prst="rect">
            <a:avLst/>
          </a:prstGeom>
        </p:spPr>
      </p:pic>
      <p:sp>
        <p:nvSpPr>
          <p:cNvPr id="3" name="TextBox 2">
            <a:extLst>
              <a:ext uri="{FF2B5EF4-FFF2-40B4-BE49-F238E27FC236}">
                <a16:creationId xmlns:a16="http://schemas.microsoft.com/office/drawing/2014/main" id="{BD5D943B-78E2-7EB5-2C81-5312143EF905}"/>
              </a:ext>
            </a:extLst>
          </p:cNvPr>
          <p:cNvSpPr txBox="1"/>
          <p:nvPr/>
        </p:nvSpPr>
        <p:spPr>
          <a:xfrm>
            <a:off x="716731" y="329748"/>
            <a:ext cx="11196595" cy="677108"/>
          </a:xfrm>
          <a:prstGeom prst="rect">
            <a:avLst/>
          </a:prstGeom>
          <a:noFill/>
        </p:spPr>
        <p:txBody>
          <a:bodyPr wrap="square" rtlCol="0">
            <a:spAutoFit/>
          </a:bodyPr>
          <a:lstStyle/>
          <a:p>
            <a:r>
              <a:rPr lang="en-US" sz="3800" dirty="0"/>
              <a:t>How do these changes improve member experience?</a:t>
            </a:r>
          </a:p>
        </p:txBody>
      </p:sp>
    </p:spTree>
    <p:extLst>
      <p:ext uri="{BB962C8B-B14F-4D97-AF65-F5344CB8AC3E}">
        <p14:creationId xmlns:p14="http://schemas.microsoft.com/office/powerpoint/2010/main" val="2014190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7CFCC9-9A35-092A-2764-E4F54B1C570E}"/>
              </a:ext>
              <a:ext uri="{C183D7F6-B498-43B3-948B-1728B52AA6E4}">
                <adec:decorative xmlns:adec="http://schemas.microsoft.com/office/drawing/2017/decorative" val="1"/>
              </a:ext>
            </a:extLst>
          </p:cNvPr>
          <p:cNvSpPr/>
          <p:nvPr/>
        </p:nvSpPr>
        <p:spPr>
          <a:xfrm>
            <a:off x="6414208" y="1340540"/>
            <a:ext cx="5093702" cy="4891787"/>
          </a:xfrm>
          <a:prstGeom prst="rect">
            <a:avLst/>
          </a:prstGeom>
          <a:solidFill>
            <a:srgbClr val="7030A0">
              <a:alpha val="58000"/>
            </a:srgbClr>
          </a:solidFill>
          <a:ln>
            <a:solidFill>
              <a:schemeClr val="bg1">
                <a:lumMod val="50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182880" rIns="27432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646464"/>
              </a:solidFill>
              <a:effectLst/>
              <a:uLnTx/>
              <a:uFillTx/>
              <a:latin typeface="CVS Health Sans"/>
              <a:ea typeface="+mn-ea"/>
              <a:cs typeface="+mn-cs"/>
            </a:endParaRPr>
          </a:p>
        </p:txBody>
      </p:sp>
      <p:sp>
        <p:nvSpPr>
          <p:cNvPr id="5" name="Rectangle 4">
            <a:extLst>
              <a:ext uri="{FF2B5EF4-FFF2-40B4-BE49-F238E27FC236}">
                <a16:creationId xmlns:a16="http://schemas.microsoft.com/office/drawing/2014/main" id="{7CC28947-4626-F9BF-7862-0909555EC258}"/>
              </a:ext>
            </a:extLst>
          </p:cNvPr>
          <p:cNvSpPr/>
          <p:nvPr/>
        </p:nvSpPr>
        <p:spPr bwMode="gray">
          <a:xfrm>
            <a:off x="6591116" y="1501664"/>
            <a:ext cx="4701187" cy="4503468"/>
          </a:xfrm>
          <a:prstGeom prst="rect">
            <a:avLst/>
          </a:prstGeom>
          <a:solidFill>
            <a:srgbClr val="F8F8F8"/>
          </a:solidFill>
          <a:ln>
            <a:solidFill>
              <a:schemeClr val="bg1">
                <a:lumMod val="95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1" i="0" u="none" strike="noStrike" kern="0" cap="none" spc="0" normalizeH="0" baseline="0" noProof="0" dirty="0">
              <a:ln>
                <a:noFill/>
              </a:ln>
              <a:solidFill>
                <a:srgbClr val="FFFFFF"/>
              </a:solidFill>
              <a:effectLst/>
              <a:uLnTx/>
              <a:uFillTx/>
              <a:latin typeface="CVS Health Sans"/>
              <a:ea typeface="+mn-ea"/>
              <a:cs typeface="+mn-cs"/>
            </a:endParaRPr>
          </a:p>
        </p:txBody>
      </p:sp>
      <p:sp>
        <p:nvSpPr>
          <p:cNvPr id="7" name="Rectangle 6">
            <a:extLst>
              <a:ext uri="{FF2B5EF4-FFF2-40B4-BE49-F238E27FC236}">
                <a16:creationId xmlns:a16="http://schemas.microsoft.com/office/drawing/2014/main" id="{17373779-2E73-CDD1-319A-319B8953D097}"/>
              </a:ext>
              <a:ext uri="{C183D7F6-B498-43B3-948B-1728B52AA6E4}">
                <adec:decorative xmlns:adec="http://schemas.microsoft.com/office/drawing/2017/decorative" val="1"/>
              </a:ext>
            </a:extLst>
          </p:cNvPr>
          <p:cNvSpPr/>
          <p:nvPr/>
        </p:nvSpPr>
        <p:spPr>
          <a:xfrm>
            <a:off x="679422" y="1340540"/>
            <a:ext cx="5093702" cy="4891787"/>
          </a:xfrm>
          <a:prstGeom prst="rect">
            <a:avLst/>
          </a:prstGeom>
          <a:solidFill>
            <a:srgbClr val="7030A0">
              <a:alpha val="58000"/>
            </a:srgbClr>
          </a:solidFill>
          <a:ln>
            <a:solidFill>
              <a:schemeClr val="bg1">
                <a:lumMod val="50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182880" rIns="27432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646464"/>
              </a:solidFill>
              <a:effectLst/>
              <a:uLnTx/>
              <a:uFillTx/>
              <a:latin typeface="CVS Health Sans"/>
              <a:ea typeface="+mn-ea"/>
              <a:cs typeface="+mn-cs"/>
            </a:endParaRPr>
          </a:p>
        </p:txBody>
      </p:sp>
      <p:sp>
        <p:nvSpPr>
          <p:cNvPr id="8" name="Rectangle 7">
            <a:extLst>
              <a:ext uri="{FF2B5EF4-FFF2-40B4-BE49-F238E27FC236}">
                <a16:creationId xmlns:a16="http://schemas.microsoft.com/office/drawing/2014/main" id="{C905E4CE-BB12-4A24-8595-79C524D79408}"/>
              </a:ext>
            </a:extLst>
          </p:cNvPr>
          <p:cNvSpPr/>
          <p:nvPr/>
        </p:nvSpPr>
        <p:spPr bwMode="gray">
          <a:xfrm>
            <a:off x="856330" y="1501664"/>
            <a:ext cx="4701187" cy="4503468"/>
          </a:xfrm>
          <a:prstGeom prst="rect">
            <a:avLst/>
          </a:prstGeom>
          <a:solidFill>
            <a:srgbClr val="F8F8F8"/>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R="0" lvl="0">
              <a:spcBef>
                <a:spcPts val="0"/>
              </a:spcBef>
              <a:spcAft>
                <a:spcPts val="300"/>
              </a:spcAft>
            </a:pPr>
            <a:endParaRPr lang="en-US" sz="1900" b="1" kern="0" dirty="0">
              <a:solidFill>
                <a:schemeClr val="tx1"/>
              </a:solidFill>
              <a:latin typeface="Calibri" panose="020F0502020204030204" pitchFamily="34" charset="0"/>
            </a:endParaRPr>
          </a:p>
          <a:p>
            <a:pPr marR="0" lvl="0">
              <a:spcBef>
                <a:spcPts val="0"/>
              </a:spcBef>
              <a:spcAft>
                <a:spcPts val="300"/>
              </a:spcAft>
            </a:pPr>
            <a:endParaRPr lang="en-US" sz="2000" b="1" kern="0" dirty="0">
              <a:solidFill>
                <a:schemeClr val="tx1"/>
              </a:solidFill>
              <a:latin typeface="CVS Health San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chemeClr val="tx1"/>
              </a:solidFill>
              <a:effectLst/>
              <a:uLnTx/>
              <a:uFillTx/>
              <a:latin typeface="CVS Health Sans"/>
              <a:ea typeface="+mn-ea"/>
              <a:cs typeface="+mn-cs"/>
            </a:endParaRPr>
          </a:p>
        </p:txBody>
      </p:sp>
      <p:pic>
        <p:nvPicPr>
          <p:cNvPr id="9" name="Picture 8">
            <a:extLst>
              <a:ext uri="{FF2B5EF4-FFF2-40B4-BE49-F238E27FC236}">
                <a16:creationId xmlns:a16="http://schemas.microsoft.com/office/drawing/2014/main" id="{882973F6-3AD2-F952-8BB0-58ECE82B58D9}"/>
              </a:ext>
            </a:extLst>
          </p:cNvPr>
          <p:cNvPicPr>
            <a:picLocks noChangeAspect="1"/>
          </p:cNvPicPr>
          <p:nvPr/>
        </p:nvPicPr>
        <p:blipFill>
          <a:blip r:embed="rId3"/>
          <a:stretch>
            <a:fillRect/>
          </a:stretch>
        </p:blipFill>
        <p:spPr>
          <a:xfrm>
            <a:off x="10839619" y="6448476"/>
            <a:ext cx="1352381" cy="409524"/>
          </a:xfrm>
          <a:prstGeom prst="rect">
            <a:avLst/>
          </a:prstGeom>
        </p:spPr>
      </p:pic>
      <p:sp>
        <p:nvSpPr>
          <p:cNvPr id="12" name="TextBox 11">
            <a:extLst>
              <a:ext uri="{FF2B5EF4-FFF2-40B4-BE49-F238E27FC236}">
                <a16:creationId xmlns:a16="http://schemas.microsoft.com/office/drawing/2014/main" id="{91484D9D-21CC-9326-0CD4-02DE5D4A2B4A}"/>
              </a:ext>
            </a:extLst>
          </p:cNvPr>
          <p:cNvSpPr txBox="1"/>
          <p:nvPr/>
        </p:nvSpPr>
        <p:spPr>
          <a:xfrm>
            <a:off x="1028934" y="1736335"/>
            <a:ext cx="4463268" cy="219290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b="1" kern="0" dirty="0">
                <a:solidFill>
                  <a:schemeClr val="tx1"/>
                </a:solidFill>
              </a:rPr>
              <a:t>CCF Changes #4</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2400" b="1" kern="0" dirty="0">
              <a:solidFill>
                <a:schemeClr val="tx1"/>
              </a:solidFill>
            </a:endParaRPr>
          </a:p>
          <a:p>
            <a:pPr marL="0" marR="0">
              <a:spcBef>
                <a:spcPts val="0"/>
              </a:spcBef>
              <a:spcAft>
                <a:spcPts val="0"/>
              </a:spcAft>
            </a:pPr>
            <a:r>
              <a:rPr lang="en-US" b="1" dirty="0">
                <a:solidFill>
                  <a:schemeClr val="tx1"/>
                </a:solidFill>
                <a:effectLst/>
                <a:ea typeface="Times New Roman" panose="02020603050405020304" pitchFamily="18" charset="0"/>
              </a:rPr>
              <a:t>Step 5</a:t>
            </a:r>
            <a:endParaRPr lang="en-US" dirty="0">
              <a:solidFill>
                <a:schemeClr val="tx1"/>
              </a:solidFill>
              <a:effectLst/>
              <a:ea typeface="Calibri" panose="020F0502020204030204" pitchFamily="34" charset="0"/>
            </a:endParaRPr>
          </a:p>
          <a:p>
            <a:pPr marL="342900" indent="-342900">
              <a:spcAft>
                <a:spcPts val="300"/>
              </a:spcAft>
              <a:buFont typeface="Symbol" panose="05050102010706020507" pitchFamily="18" charset="2"/>
              <a:buChar char=""/>
            </a:pPr>
            <a:r>
              <a:rPr lang="en-US" sz="1700" b="1" dirty="0">
                <a:solidFill>
                  <a:schemeClr val="accent6">
                    <a:lumMod val="75000"/>
                  </a:schemeClr>
                </a:solidFill>
                <a:ea typeface="Times New Roman" panose="02020603050405020304" pitchFamily="18" charset="0"/>
              </a:rPr>
              <a:t>Change </a:t>
            </a:r>
            <a:r>
              <a:rPr lang="en-US" sz="1700" dirty="0">
                <a:solidFill>
                  <a:schemeClr val="tx1"/>
                </a:solidFill>
                <a:ea typeface="Times New Roman" panose="02020603050405020304" pitchFamily="18" charset="0"/>
              </a:rPr>
              <a:t>– more member centric closing</a:t>
            </a:r>
            <a:endParaRPr lang="en-US" sz="1700" dirty="0">
              <a:solidFill>
                <a:schemeClr val="tx1"/>
              </a:solidFill>
              <a:effectLst/>
              <a:ea typeface="Calibri" panose="020F0502020204030204" pitchFamily="34" charset="0"/>
            </a:endParaRPr>
          </a:p>
          <a:p>
            <a:pPr marL="0" marR="0">
              <a:spcBef>
                <a:spcPts val="0"/>
              </a:spcBef>
              <a:spcAft>
                <a:spcPts val="0"/>
              </a:spcAft>
            </a:pPr>
            <a:endParaRPr lang="en-US" sz="2000" b="1" dirty="0">
              <a:solidFill>
                <a:schemeClr val="tx1"/>
              </a:solidFill>
              <a:effectLst/>
              <a:ea typeface="Calibri" panose="020F0502020204030204" pitchFamily="34" charset="0"/>
              <a:cs typeface="Times New Roman" panose="02020603050405020304" pitchFamily="18" charset="0"/>
            </a:endParaRPr>
          </a:p>
          <a:p>
            <a:pPr marL="0" marR="0">
              <a:spcBef>
                <a:spcPts val="0"/>
              </a:spcBef>
              <a:spcAft>
                <a:spcPts val="0"/>
              </a:spcAft>
            </a:pPr>
            <a:r>
              <a:rPr lang="en-US" b="1" dirty="0">
                <a:solidFill>
                  <a:schemeClr val="tx1"/>
                </a:solidFill>
                <a:effectLst/>
                <a:ea typeface="Calibri" panose="020F0502020204030204" pitchFamily="34" charset="0"/>
                <a:cs typeface="Times New Roman" panose="02020603050405020304" pitchFamily="18" charset="0"/>
              </a:rPr>
              <a:t>Step 6</a:t>
            </a:r>
            <a:endParaRPr lang="en-US" dirty="0">
              <a:solidFill>
                <a:schemeClr val="tx1"/>
              </a:solidFill>
              <a:effectLst/>
              <a:ea typeface="Calibri" panose="020F0502020204030204" pitchFamily="34" charset="0"/>
            </a:endParaRPr>
          </a:p>
          <a:p>
            <a:pPr marL="342900" marR="0" lvl="0" indent="-342900">
              <a:spcBef>
                <a:spcPts val="0"/>
              </a:spcBef>
              <a:spcAft>
                <a:spcPts val="300"/>
              </a:spcAft>
              <a:buFont typeface="Symbol" panose="05050102010706020507" pitchFamily="18" charset="2"/>
              <a:buChar char=""/>
            </a:pPr>
            <a:r>
              <a:rPr lang="en-US" sz="1700" b="1" dirty="0">
                <a:solidFill>
                  <a:schemeClr val="accent6">
                    <a:lumMod val="75000"/>
                  </a:schemeClr>
                </a:solidFill>
                <a:ea typeface="Times New Roman" panose="02020603050405020304" pitchFamily="18" charset="0"/>
              </a:rPr>
              <a:t>New Step </a:t>
            </a:r>
            <a:r>
              <a:rPr lang="en-US" sz="1700" dirty="0">
                <a:solidFill>
                  <a:schemeClr val="tx1"/>
                </a:solidFill>
                <a:effectLst/>
                <a:ea typeface="Times New Roman" panose="02020603050405020304" pitchFamily="18" charset="0"/>
              </a:rPr>
              <a:t>– documenting the account </a:t>
            </a:r>
            <a:endParaRPr lang="en-US" sz="1700" dirty="0">
              <a:solidFill>
                <a:schemeClr val="tx1"/>
              </a:solidFill>
              <a:effectLst/>
              <a:ea typeface="Calibri" panose="020F0502020204030204" pitchFamily="34" charset="0"/>
            </a:endParaRPr>
          </a:p>
        </p:txBody>
      </p:sp>
      <p:pic>
        <p:nvPicPr>
          <p:cNvPr id="28" name="Picture 27">
            <a:extLst>
              <a:ext uri="{FF2B5EF4-FFF2-40B4-BE49-F238E27FC236}">
                <a16:creationId xmlns:a16="http://schemas.microsoft.com/office/drawing/2014/main" id="{7E34101A-84A1-8E56-5C56-C32B0A3D77BB}"/>
              </a:ext>
            </a:extLst>
          </p:cNvPr>
          <p:cNvPicPr>
            <a:picLocks noChangeAspect="1"/>
          </p:cNvPicPr>
          <p:nvPr/>
        </p:nvPicPr>
        <p:blipFill>
          <a:blip r:embed="rId4"/>
          <a:stretch>
            <a:fillRect/>
          </a:stretch>
        </p:blipFill>
        <p:spPr>
          <a:xfrm>
            <a:off x="53680" y="6534190"/>
            <a:ext cx="5923809" cy="238095"/>
          </a:xfrm>
          <a:prstGeom prst="rect">
            <a:avLst/>
          </a:prstGeom>
        </p:spPr>
      </p:pic>
      <p:pic>
        <p:nvPicPr>
          <p:cNvPr id="3" name="Picture 2" descr="Older Black Woman Smiling Images – Browse 8,651 Stock Photos, Vectors, and  Video | Adobe Stock">
            <a:extLst>
              <a:ext uri="{FF2B5EF4-FFF2-40B4-BE49-F238E27FC236}">
                <a16:creationId xmlns:a16="http://schemas.microsoft.com/office/drawing/2014/main" id="{72671904-14B5-41AC-D678-FEA1A81B4B2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6963" r="16262" b="2"/>
          <a:stretch/>
        </p:blipFill>
        <p:spPr bwMode="auto">
          <a:xfrm>
            <a:off x="7056250" y="1837942"/>
            <a:ext cx="3846496" cy="3851459"/>
          </a:xfrm>
          <a:custGeom>
            <a:avLst/>
            <a:gdLst/>
            <a:ahLst/>
            <a:cxnLst/>
            <a:rect l="l" t="t" r="r" b="b"/>
            <a:pathLst>
              <a:path w="4000500" h="3959032">
                <a:moveTo>
                  <a:pt x="0" y="0"/>
                </a:moveTo>
                <a:lnTo>
                  <a:pt x="4000500" y="0"/>
                </a:lnTo>
                <a:lnTo>
                  <a:pt x="4000500" y="3959032"/>
                </a:lnTo>
                <a:lnTo>
                  <a:pt x="9072" y="3926114"/>
                </a:lnTo>
                <a:lnTo>
                  <a:pt x="0" y="3925346"/>
                </a:lnTo>
                <a:close/>
              </a:path>
            </a:pathLst>
          </a:cu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CA4DE00-CEB9-D4C3-4463-5C960EB5D09D}"/>
              </a:ext>
            </a:extLst>
          </p:cNvPr>
          <p:cNvSpPr txBox="1"/>
          <p:nvPr/>
        </p:nvSpPr>
        <p:spPr>
          <a:xfrm>
            <a:off x="716731" y="329748"/>
            <a:ext cx="11196595" cy="677108"/>
          </a:xfrm>
          <a:prstGeom prst="rect">
            <a:avLst/>
          </a:prstGeom>
          <a:noFill/>
        </p:spPr>
        <p:txBody>
          <a:bodyPr wrap="square" rtlCol="0">
            <a:spAutoFit/>
          </a:bodyPr>
          <a:lstStyle/>
          <a:p>
            <a:r>
              <a:rPr lang="en-US" sz="3800" dirty="0"/>
              <a:t>How do these changes improve member experience?</a:t>
            </a:r>
          </a:p>
        </p:txBody>
      </p:sp>
    </p:spTree>
    <p:extLst>
      <p:ext uri="{BB962C8B-B14F-4D97-AF65-F5344CB8AC3E}">
        <p14:creationId xmlns:p14="http://schemas.microsoft.com/office/powerpoint/2010/main" val="3090943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9900">
            <a:alpha val="67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9A2B2-5EEF-D910-ADCE-8AAD9DCE8073}"/>
              </a:ext>
            </a:extLst>
          </p:cNvPr>
          <p:cNvSpPr>
            <a:spLocks noGrp="1"/>
          </p:cNvSpPr>
          <p:nvPr>
            <p:ph type="title"/>
          </p:nvPr>
        </p:nvSpPr>
        <p:spPr>
          <a:xfrm>
            <a:off x="838200" y="2766218"/>
            <a:ext cx="10515600" cy="1325563"/>
          </a:xfrm>
          <a:solidFill>
            <a:schemeClr val="bg1"/>
          </a:solidFill>
          <a:ln w="15875">
            <a:solidFill>
              <a:schemeClr val="tx1"/>
            </a:solidFill>
          </a:ln>
        </p:spPr>
        <p:txBody>
          <a:bodyPr>
            <a:normAutofit/>
          </a:bodyPr>
          <a:lstStyle/>
          <a:p>
            <a:pPr algn="ctr"/>
            <a:r>
              <a:rPr lang="en-US" sz="3800" b="1" dirty="0">
                <a:latin typeface="CVS Health Sans" panose="020B0504020202020204" pitchFamily="34" charset="0"/>
              </a:rPr>
              <a:t>Authentication Process Enhancements </a:t>
            </a:r>
          </a:p>
        </p:txBody>
      </p:sp>
      <p:pic>
        <p:nvPicPr>
          <p:cNvPr id="3" name="Picture 2">
            <a:extLst>
              <a:ext uri="{FF2B5EF4-FFF2-40B4-BE49-F238E27FC236}">
                <a16:creationId xmlns:a16="http://schemas.microsoft.com/office/drawing/2014/main" id="{CC9C4791-2333-56AF-B464-C21578F0651E}"/>
              </a:ext>
            </a:extLst>
          </p:cNvPr>
          <p:cNvPicPr>
            <a:picLocks noChangeAspect="1"/>
          </p:cNvPicPr>
          <p:nvPr/>
        </p:nvPicPr>
        <p:blipFill rotWithShape="1">
          <a:blip r:embed="rId3">
            <a:extLst>
              <a:ext uri="{28A0092B-C50C-407E-A947-70E740481C1C}">
                <a14:useLocalDpi xmlns:a14="http://schemas.microsoft.com/office/drawing/2010/main" val="0"/>
              </a:ext>
            </a:extLst>
          </a:blip>
          <a:srcRect l="6395" r="23769"/>
          <a:stretch/>
        </p:blipFill>
        <p:spPr bwMode="auto">
          <a:xfrm>
            <a:off x="112886" y="6165908"/>
            <a:ext cx="3013417" cy="586747"/>
          </a:xfrm>
          <a:prstGeom prst="rect">
            <a:avLst/>
          </a:prstGeom>
          <a:solidFill>
            <a:schemeClr val="accent5"/>
          </a:solidFill>
          <a:ln>
            <a:noFill/>
          </a:ln>
        </p:spPr>
      </p:pic>
    </p:spTree>
    <p:extLst>
      <p:ext uri="{BB962C8B-B14F-4D97-AF65-F5344CB8AC3E}">
        <p14:creationId xmlns:p14="http://schemas.microsoft.com/office/powerpoint/2010/main" val="3887598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CE4D7-0489-CF3D-3E14-67858731945C}"/>
              </a:ext>
            </a:extLst>
          </p:cNvPr>
          <p:cNvSpPr>
            <a:spLocks noGrp="1"/>
          </p:cNvSpPr>
          <p:nvPr>
            <p:ph type="title"/>
          </p:nvPr>
        </p:nvSpPr>
        <p:spPr>
          <a:xfrm>
            <a:off x="-1" y="0"/>
            <a:ext cx="3275045" cy="6858000"/>
          </a:xfrm>
          <a:solidFill>
            <a:schemeClr val="accent5">
              <a:lumMod val="50000"/>
            </a:schemeClr>
          </a:solidFill>
        </p:spPr>
        <p:txBody>
          <a:bodyPr/>
          <a:lstStyle/>
          <a:p>
            <a:pPr algn="ctr"/>
            <a:r>
              <a:rPr lang="en-US" b="1" dirty="0"/>
              <a:t> </a:t>
            </a:r>
            <a:r>
              <a:rPr lang="en-US" sz="4200" b="1" dirty="0">
                <a:solidFill>
                  <a:schemeClr val="bg1"/>
                </a:solidFill>
                <a:latin typeface="+mn-lt"/>
              </a:rPr>
              <a:t>theSource Search </a:t>
            </a:r>
          </a:p>
        </p:txBody>
      </p:sp>
      <p:pic>
        <p:nvPicPr>
          <p:cNvPr id="17410" name="Picture 2" descr="Computer Monitors | Computer Monitors Australia | Best Price | Scorptec  Computers">
            <a:extLst>
              <a:ext uri="{FF2B5EF4-FFF2-40B4-BE49-F238E27FC236}">
                <a16:creationId xmlns:a16="http://schemas.microsoft.com/office/drawing/2014/main" id="{801EED1F-B065-7342-FAEC-BA06892E20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3754" y="439946"/>
            <a:ext cx="7528807" cy="611476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1">
            <a:extLst>
              <a:ext uri="{FF2B5EF4-FFF2-40B4-BE49-F238E27FC236}">
                <a16:creationId xmlns:a16="http://schemas.microsoft.com/office/drawing/2014/main" id="{013ABCBC-ED55-AA7F-43A4-E480EC4A88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783" y="5119878"/>
            <a:ext cx="1347736" cy="130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A9D76C78-89EC-8508-F56C-7D48D5232A70}"/>
              </a:ext>
            </a:extLst>
          </p:cNvPr>
          <p:cNvPicPr>
            <a:picLocks noChangeAspect="1"/>
          </p:cNvPicPr>
          <p:nvPr/>
        </p:nvPicPr>
        <p:blipFill>
          <a:blip r:embed="rId5"/>
          <a:stretch>
            <a:fillRect/>
          </a:stretch>
        </p:blipFill>
        <p:spPr>
          <a:xfrm>
            <a:off x="4280036" y="724277"/>
            <a:ext cx="6919101" cy="4335443"/>
          </a:xfrm>
          <a:prstGeom prst="rect">
            <a:avLst/>
          </a:prstGeom>
        </p:spPr>
      </p:pic>
      <p:pic>
        <p:nvPicPr>
          <p:cNvPr id="9" name="Picture 8">
            <a:extLst>
              <a:ext uri="{FF2B5EF4-FFF2-40B4-BE49-F238E27FC236}">
                <a16:creationId xmlns:a16="http://schemas.microsoft.com/office/drawing/2014/main" id="{349C3E46-72A8-81F8-7587-247C75FED4B0}"/>
              </a:ext>
            </a:extLst>
          </p:cNvPr>
          <p:cNvPicPr>
            <a:picLocks noChangeAspect="1"/>
          </p:cNvPicPr>
          <p:nvPr/>
        </p:nvPicPr>
        <p:blipFill>
          <a:blip r:embed="rId6"/>
          <a:stretch>
            <a:fillRect/>
          </a:stretch>
        </p:blipFill>
        <p:spPr>
          <a:xfrm>
            <a:off x="10839619" y="6448476"/>
            <a:ext cx="1352381" cy="409524"/>
          </a:xfrm>
          <a:prstGeom prst="rect">
            <a:avLst/>
          </a:prstGeom>
        </p:spPr>
      </p:pic>
    </p:spTree>
    <p:extLst>
      <p:ext uri="{BB962C8B-B14F-4D97-AF65-F5344CB8AC3E}">
        <p14:creationId xmlns:p14="http://schemas.microsoft.com/office/powerpoint/2010/main" val="2856684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CE4D7-0489-CF3D-3E14-67858731945C}"/>
              </a:ext>
            </a:extLst>
          </p:cNvPr>
          <p:cNvSpPr>
            <a:spLocks noGrp="1"/>
          </p:cNvSpPr>
          <p:nvPr>
            <p:ph type="title"/>
          </p:nvPr>
        </p:nvSpPr>
        <p:spPr>
          <a:xfrm>
            <a:off x="1677100" y="308224"/>
            <a:ext cx="8926584" cy="930400"/>
          </a:xfrm>
        </p:spPr>
        <p:txBody>
          <a:bodyPr>
            <a:normAutofit/>
          </a:bodyPr>
          <a:lstStyle/>
          <a:p>
            <a:r>
              <a:rPr lang="en-US" sz="3800" b="1" dirty="0"/>
              <a:t>Authentication Process &amp; Experience Impacts</a:t>
            </a:r>
          </a:p>
        </p:txBody>
      </p:sp>
      <p:grpSp>
        <p:nvGrpSpPr>
          <p:cNvPr id="31774" name="Group 31773">
            <a:extLst>
              <a:ext uri="{FF2B5EF4-FFF2-40B4-BE49-F238E27FC236}">
                <a16:creationId xmlns:a16="http://schemas.microsoft.com/office/drawing/2014/main" id="{8D1FF032-6EAC-1351-8796-3B9F99EF01D4}"/>
              </a:ext>
            </a:extLst>
          </p:cNvPr>
          <p:cNvGrpSpPr/>
          <p:nvPr/>
        </p:nvGrpSpPr>
        <p:grpSpPr>
          <a:xfrm>
            <a:off x="6630089" y="1601544"/>
            <a:ext cx="4901491" cy="4886420"/>
            <a:chOff x="6512105" y="1718524"/>
            <a:chExt cx="4901491" cy="4886420"/>
          </a:xfrm>
        </p:grpSpPr>
        <p:sp>
          <p:nvSpPr>
            <p:cNvPr id="9" name="TextBox 8">
              <a:extLst>
                <a:ext uri="{FF2B5EF4-FFF2-40B4-BE49-F238E27FC236}">
                  <a16:creationId xmlns:a16="http://schemas.microsoft.com/office/drawing/2014/main" id="{0C1682B0-446F-EA96-644F-4B82AA7E8891}"/>
                </a:ext>
              </a:extLst>
            </p:cNvPr>
            <p:cNvSpPr txBox="1"/>
            <p:nvPr/>
          </p:nvSpPr>
          <p:spPr>
            <a:xfrm>
              <a:off x="6512105" y="2157573"/>
              <a:ext cx="4901491" cy="4447371"/>
            </a:xfrm>
            <a:prstGeom prst="rect">
              <a:avLst/>
            </a:prstGeom>
            <a:noFill/>
            <a:ln>
              <a:noFill/>
            </a:ln>
          </p:spPr>
          <p:txBody>
            <a:bodyPr wrap="square" rtlCol="0">
              <a:spAutoFit/>
            </a:bodyPr>
            <a:lstStyle/>
            <a:p>
              <a:pPr marL="285750" marR="0" indent="-285750">
                <a:spcBef>
                  <a:spcPts val="0"/>
                </a:spcBef>
                <a:spcAft>
                  <a:spcPts val="500"/>
                </a:spcAft>
                <a:buFont typeface="Arial" panose="020B0604020202020204" pitchFamily="34" charset="0"/>
                <a:buChar char="•"/>
              </a:pPr>
              <a:r>
                <a:rPr lang="en-US" sz="1600" dirty="0">
                  <a:solidFill>
                    <a:schemeClr val="accent6">
                      <a:lumMod val="75000"/>
                    </a:schemeClr>
                  </a:solidFill>
                  <a:effectLst/>
                  <a:latin typeface="Calibri" panose="020F0502020204030204" pitchFamily="34" charset="0"/>
                  <a:ea typeface="Calibri" panose="020F0502020204030204" pitchFamily="34" charset="0"/>
                </a:rPr>
                <a:t>Ummm, can you help me?</a:t>
              </a:r>
            </a:p>
            <a:p>
              <a:pPr marL="285750" marR="0" indent="-285750">
                <a:spcBef>
                  <a:spcPts val="0"/>
                </a:spcBef>
                <a:spcAft>
                  <a:spcPts val="500"/>
                </a:spcAft>
                <a:buFont typeface="Arial" panose="020B0604020202020204" pitchFamily="34" charset="0"/>
                <a:buChar char="•"/>
              </a:pPr>
              <a:r>
                <a:rPr lang="en-US" sz="1600" dirty="0">
                  <a:solidFill>
                    <a:schemeClr val="accent1"/>
                  </a:solidFill>
                  <a:effectLst/>
                  <a:latin typeface="Calibri" panose="020F0502020204030204" pitchFamily="34" charset="0"/>
                  <a:ea typeface="Calibri" panose="020F0502020204030204" pitchFamily="34" charset="0"/>
                </a:rPr>
                <a:t>Absolutely I can help you. We can solve anything together. Let’s start with your name and DOB. Then I can take a look at your account.</a:t>
              </a:r>
            </a:p>
            <a:p>
              <a:pPr marL="285750" marR="0" indent="-285750">
                <a:spcBef>
                  <a:spcPts val="0"/>
                </a:spcBef>
                <a:spcAft>
                  <a:spcPts val="500"/>
                </a:spcAft>
                <a:buFont typeface="Arial" panose="020B0604020202020204" pitchFamily="34" charset="0"/>
                <a:buChar char="•"/>
              </a:pPr>
              <a:r>
                <a:rPr lang="en-US" sz="1600" dirty="0">
                  <a:solidFill>
                    <a:schemeClr val="accent6">
                      <a:lumMod val="75000"/>
                    </a:schemeClr>
                  </a:solidFill>
                  <a:effectLst/>
                  <a:latin typeface="Calibri" panose="020F0502020204030204" pitchFamily="34" charset="0"/>
                  <a:ea typeface="Calibri" panose="020F0502020204030204" pitchFamily="34" charset="0"/>
                </a:rPr>
                <a:t>Sam Smith and my DOB is 1/1/1990</a:t>
              </a:r>
            </a:p>
            <a:p>
              <a:pPr marL="285750" marR="0" indent="-285750">
                <a:spcBef>
                  <a:spcPts val="0"/>
                </a:spcBef>
                <a:spcAft>
                  <a:spcPts val="500"/>
                </a:spcAft>
                <a:buFont typeface="Arial" panose="020B0604020202020204" pitchFamily="34" charset="0"/>
                <a:buChar char="•"/>
              </a:pPr>
              <a:r>
                <a:rPr lang="en-US" sz="1600" dirty="0">
                  <a:solidFill>
                    <a:schemeClr val="accent1"/>
                  </a:solidFill>
                  <a:effectLst/>
                  <a:latin typeface="Calibri" panose="020F0502020204030204" pitchFamily="34" charset="0"/>
                  <a:ea typeface="Calibri" panose="020F0502020204030204" pitchFamily="34" charset="0"/>
                </a:rPr>
                <a:t>Thank you for that. I just need to confirm two more things, can I please have your Member ID and zip code?</a:t>
              </a:r>
            </a:p>
            <a:p>
              <a:pPr marL="285750" marR="0" indent="-285750">
                <a:spcBef>
                  <a:spcPts val="0"/>
                </a:spcBef>
                <a:spcAft>
                  <a:spcPts val="500"/>
                </a:spcAft>
                <a:buFont typeface="Arial" panose="020B0604020202020204" pitchFamily="34" charset="0"/>
                <a:buChar char="•"/>
              </a:pPr>
              <a:r>
                <a:rPr lang="en-US" sz="1600" dirty="0">
                  <a:solidFill>
                    <a:schemeClr val="accent6">
                      <a:lumMod val="75000"/>
                    </a:schemeClr>
                  </a:solidFill>
                  <a:effectLst/>
                  <a:latin typeface="Calibri" panose="020F0502020204030204" pitchFamily="34" charset="0"/>
                  <a:ea typeface="Calibri" panose="020F0502020204030204" pitchFamily="34" charset="0"/>
                </a:rPr>
                <a:t>My Member ID is xxxxxx and my zip code is 10001. I’m actually calling about my Atrovostatin. Which I am out of, along with three other medications. This is just awful!</a:t>
              </a:r>
            </a:p>
            <a:p>
              <a:pPr marL="285750" marR="0" indent="-285750">
                <a:spcBef>
                  <a:spcPts val="0"/>
                </a:spcBef>
                <a:spcAft>
                  <a:spcPts val="500"/>
                </a:spcAft>
                <a:buFont typeface="Arial" panose="020B0604020202020204" pitchFamily="34" charset="0"/>
                <a:buChar char="•"/>
              </a:pPr>
              <a:r>
                <a:rPr lang="en-US" sz="1600" dirty="0">
                  <a:solidFill>
                    <a:schemeClr val="accent1"/>
                  </a:solidFill>
                  <a:effectLst/>
                  <a:latin typeface="Calibri" panose="020F0502020204030204" pitchFamily="34" charset="0"/>
                  <a:ea typeface="Calibri" panose="020F0502020204030204" pitchFamily="34" charset="0"/>
                </a:rPr>
                <a:t>Sam, you did the right thing by calling us today. Let me see what’s going on and how we can take care of you….</a:t>
              </a:r>
            </a:p>
            <a:p>
              <a:endParaRPr lang="en-US" dirty="0"/>
            </a:p>
          </p:txBody>
        </p:sp>
        <p:sp>
          <p:nvSpPr>
            <p:cNvPr id="12" name="TextBox 11">
              <a:extLst>
                <a:ext uri="{FF2B5EF4-FFF2-40B4-BE49-F238E27FC236}">
                  <a16:creationId xmlns:a16="http://schemas.microsoft.com/office/drawing/2014/main" id="{CBC99907-9068-E4A4-883D-A1AC45604ACC}"/>
                </a:ext>
              </a:extLst>
            </p:cNvPr>
            <p:cNvSpPr txBox="1"/>
            <p:nvPr/>
          </p:nvSpPr>
          <p:spPr>
            <a:xfrm>
              <a:off x="6531985" y="1718524"/>
              <a:ext cx="4881611" cy="353943"/>
            </a:xfrm>
            <a:prstGeom prst="rect">
              <a:avLst/>
            </a:prstGeom>
            <a:solidFill>
              <a:schemeClr val="accent6">
                <a:lumMod val="75000"/>
              </a:schemeClr>
            </a:solidFill>
            <a:ln>
              <a:solidFill>
                <a:schemeClr val="bg1">
                  <a:lumMod val="65000"/>
                </a:schemeClr>
              </a:solidFill>
            </a:ln>
          </p:spPr>
          <p:txBody>
            <a:bodyPr wrap="square" rtlCol="0">
              <a:spAutoFit/>
            </a:bodyPr>
            <a:lstStyle/>
            <a:p>
              <a:pPr marR="0" algn="ctr">
                <a:spcBef>
                  <a:spcPts val="0"/>
                </a:spcBef>
                <a:spcAft>
                  <a:spcPts val="0"/>
                </a:spcAft>
              </a:pPr>
              <a:r>
                <a:rPr lang="en-US" sz="1700" b="1" dirty="0">
                  <a:solidFill>
                    <a:schemeClr val="bg1"/>
                  </a:solidFill>
                  <a:effectLst/>
                  <a:latin typeface="Calibri" panose="020F0502020204030204" pitchFamily="34" charset="0"/>
                  <a:ea typeface="Calibri" panose="020F0502020204030204" pitchFamily="34" charset="0"/>
                </a:rPr>
                <a:t>Scenario 2</a:t>
              </a:r>
            </a:p>
          </p:txBody>
        </p:sp>
        <p:pic>
          <p:nvPicPr>
            <p:cNvPr id="16" name="Picture 15">
              <a:extLst>
                <a:ext uri="{FF2B5EF4-FFF2-40B4-BE49-F238E27FC236}">
                  <a16:creationId xmlns:a16="http://schemas.microsoft.com/office/drawing/2014/main" id="{8993A36D-44F8-341E-6B55-2A7CBA2C9EB1}"/>
                </a:ext>
              </a:extLst>
            </p:cNvPr>
            <p:cNvPicPr>
              <a:picLocks noChangeAspect="1"/>
            </p:cNvPicPr>
            <p:nvPr/>
          </p:nvPicPr>
          <p:blipFill>
            <a:blip r:embed="rId3"/>
            <a:stretch>
              <a:fillRect/>
            </a:stretch>
          </p:blipFill>
          <p:spPr>
            <a:xfrm>
              <a:off x="6512105" y="3602638"/>
              <a:ext cx="219048" cy="257143"/>
            </a:xfrm>
            <a:prstGeom prst="rect">
              <a:avLst/>
            </a:prstGeom>
          </p:spPr>
        </p:pic>
        <p:pic>
          <p:nvPicPr>
            <p:cNvPr id="17" name="Picture 16">
              <a:extLst>
                <a:ext uri="{FF2B5EF4-FFF2-40B4-BE49-F238E27FC236}">
                  <a16:creationId xmlns:a16="http://schemas.microsoft.com/office/drawing/2014/main" id="{01ECABF6-2440-BE93-6E79-59DD380E3766}"/>
                </a:ext>
              </a:extLst>
            </p:cNvPr>
            <p:cNvPicPr>
              <a:picLocks noChangeAspect="1"/>
            </p:cNvPicPr>
            <p:nvPr/>
          </p:nvPicPr>
          <p:blipFill>
            <a:blip r:embed="rId3"/>
            <a:stretch>
              <a:fillRect/>
            </a:stretch>
          </p:blipFill>
          <p:spPr>
            <a:xfrm>
              <a:off x="6513990" y="2513700"/>
              <a:ext cx="219048" cy="257143"/>
            </a:xfrm>
            <a:prstGeom prst="rect">
              <a:avLst/>
            </a:prstGeom>
          </p:spPr>
        </p:pic>
        <p:pic>
          <p:nvPicPr>
            <p:cNvPr id="24" name="Picture 23">
              <a:extLst>
                <a:ext uri="{FF2B5EF4-FFF2-40B4-BE49-F238E27FC236}">
                  <a16:creationId xmlns:a16="http://schemas.microsoft.com/office/drawing/2014/main" id="{382D5FEC-FE43-D4AA-9F82-64ED8DD01213}"/>
                </a:ext>
              </a:extLst>
            </p:cNvPr>
            <p:cNvPicPr>
              <a:picLocks noChangeAspect="1"/>
            </p:cNvPicPr>
            <p:nvPr/>
          </p:nvPicPr>
          <p:blipFill>
            <a:blip r:embed="rId3"/>
            <a:stretch>
              <a:fillRect/>
            </a:stretch>
          </p:blipFill>
          <p:spPr>
            <a:xfrm>
              <a:off x="6512105" y="5442539"/>
              <a:ext cx="219048" cy="257143"/>
            </a:xfrm>
            <a:prstGeom prst="rect">
              <a:avLst/>
            </a:prstGeom>
          </p:spPr>
        </p:pic>
        <p:pic>
          <p:nvPicPr>
            <p:cNvPr id="31" name="Picture 30">
              <a:extLst>
                <a:ext uri="{FF2B5EF4-FFF2-40B4-BE49-F238E27FC236}">
                  <a16:creationId xmlns:a16="http://schemas.microsoft.com/office/drawing/2014/main" id="{23E56B8D-914D-BDD2-6CA4-F452A2169E96}"/>
                </a:ext>
              </a:extLst>
            </p:cNvPr>
            <p:cNvPicPr>
              <a:picLocks noChangeAspect="1"/>
            </p:cNvPicPr>
            <p:nvPr/>
          </p:nvPicPr>
          <p:blipFill>
            <a:blip r:embed="rId4"/>
            <a:stretch>
              <a:fillRect/>
            </a:stretch>
          </p:blipFill>
          <p:spPr>
            <a:xfrm>
              <a:off x="6525673" y="2231442"/>
              <a:ext cx="190476" cy="219048"/>
            </a:xfrm>
            <a:prstGeom prst="rect">
              <a:avLst/>
            </a:prstGeom>
          </p:spPr>
        </p:pic>
        <p:pic>
          <p:nvPicPr>
            <p:cNvPr id="31744" name="Picture 31743">
              <a:extLst>
                <a:ext uri="{FF2B5EF4-FFF2-40B4-BE49-F238E27FC236}">
                  <a16:creationId xmlns:a16="http://schemas.microsoft.com/office/drawing/2014/main" id="{C77B7A59-5679-1974-6334-CD74D579ECF4}"/>
                </a:ext>
              </a:extLst>
            </p:cNvPr>
            <p:cNvPicPr>
              <a:picLocks noChangeAspect="1"/>
            </p:cNvPicPr>
            <p:nvPr/>
          </p:nvPicPr>
          <p:blipFill>
            <a:blip r:embed="rId4"/>
            <a:stretch>
              <a:fillRect/>
            </a:stretch>
          </p:blipFill>
          <p:spPr>
            <a:xfrm>
              <a:off x="6531985" y="4445162"/>
              <a:ext cx="190476" cy="219048"/>
            </a:xfrm>
            <a:prstGeom prst="rect">
              <a:avLst/>
            </a:prstGeom>
          </p:spPr>
        </p:pic>
      </p:grpSp>
      <p:grpSp>
        <p:nvGrpSpPr>
          <p:cNvPr id="31773" name="Group 31772">
            <a:extLst>
              <a:ext uri="{FF2B5EF4-FFF2-40B4-BE49-F238E27FC236}">
                <a16:creationId xmlns:a16="http://schemas.microsoft.com/office/drawing/2014/main" id="{19B862D6-30F8-03F2-55A6-75700E59D007}"/>
              </a:ext>
            </a:extLst>
          </p:cNvPr>
          <p:cNvGrpSpPr/>
          <p:nvPr/>
        </p:nvGrpSpPr>
        <p:grpSpPr>
          <a:xfrm>
            <a:off x="651425" y="1591384"/>
            <a:ext cx="4922473" cy="3698817"/>
            <a:chOff x="769409" y="1708364"/>
            <a:chExt cx="4922473" cy="3698817"/>
          </a:xfrm>
        </p:grpSpPr>
        <p:sp>
          <p:nvSpPr>
            <p:cNvPr id="8" name="TextBox 7">
              <a:extLst>
                <a:ext uri="{FF2B5EF4-FFF2-40B4-BE49-F238E27FC236}">
                  <a16:creationId xmlns:a16="http://schemas.microsoft.com/office/drawing/2014/main" id="{C83628C8-CB2A-1B69-1C62-3F8D5470366A}"/>
                </a:ext>
              </a:extLst>
            </p:cNvPr>
            <p:cNvSpPr txBox="1"/>
            <p:nvPr/>
          </p:nvSpPr>
          <p:spPr>
            <a:xfrm>
              <a:off x="770562" y="2157573"/>
              <a:ext cx="4911043" cy="3249608"/>
            </a:xfrm>
            <a:prstGeom prst="rect">
              <a:avLst/>
            </a:prstGeom>
            <a:noFill/>
            <a:ln>
              <a:noFill/>
            </a:ln>
          </p:spPr>
          <p:txBody>
            <a:bodyPr wrap="square" rtlCol="0">
              <a:spAutoFit/>
            </a:bodyPr>
            <a:lstStyle/>
            <a:p>
              <a:pPr marL="285750" marR="0" indent="-285750">
                <a:spcBef>
                  <a:spcPts val="0"/>
                </a:spcBef>
                <a:spcAft>
                  <a:spcPts val="500"/>
                </a:spcAft>
                <a:buFont typeface="Arial" panose="020B0604020202020204" pitchFamily="34" charset="0"/>
                <a:buChar char="•"/>
              </a:pPr>
              <a:r>
                <a:rPr lang="en-US" sz="1600" dirty="0">
                  <a:solidFill>
                    <a:schemeClr val="accent6">
                      <a:lumMod val="75000"/>
                    </a:schemeClr>
                  </a:solidFill>
                  <a:effectLst/>
                  <a:latin typeface="Calibri" panose="020F0502020204030204" pitchFamily="34" charset="0"/>
                  <a:ea typeface="Calibri" panose="020F0502020204030204" pitchFamily="34" charset="0"/>
                </a:rPr>
                <a:t>Ummm, can you help me?</a:t>
              </a:r>
            </a:p>
            <a:p>
              <a:pPr marL="285750" marR="0" indent="-285750">
                <a:spcBef>
                  <a:spcPts val="0"/>
                </a:spcBef>
                <a:spcAft>
                  <a:spcPts val="500"/>
                </a:spcAft>
                <a:buFont typeface="Arial" panose="020B0604020202020204" pitchFamily="34" charset="0"/>
                <a:buChar char="•"/>
              </a:pPr>
              <a:r>
                <a:rPr lang="en-US" sz="1600" dirty="0">
                  <a:solidFill>
                    <a:schemeClr val="accent1"/>
                  </a:solidFill>
                  <a:effectLst/>
                  <a:latin typeface="Calibri" panose="020F0502020204030204" pitchFamily="34" charset="0"/>
                  <a:ea typeface="Calibri" panose="020F0502020204030204" pitchFamily="34" charset="0"/>
                </a:rPr>
                <a:t>Thanks for calling Caremark my name is ________? What’s your name?</a:t>
              </a:r>
            </a:p>
            <a:p>
              <a:pPr marL="285750" marR="0" indent="-285750">
                <a:spcBef>
                  <a:spcPts val="0"/>
                </a:spcBef>
                <a:spcAft>
                  <a:spcPts val="500"/>
                </a:spcAft>
                <a:buFont typeface="Arial" panose="020B0604020202020204" pitchFamily="34" charset="0"/>
                <a:buChar char="•"/>
              </a:pPr>
              <a:r>
                <a:rPr lang="en-US" sz="1600" dirty="0">
                  <a:solidFill>
                    <a:schemeClr val="accent6">
                      <a:lumMod val="75000"/>
                    </a:schemeClr>
                  </a:solidFill>
                  <a:effectLst/>
                  <a:latin typeface="Calibri" panose="020F0502020204030204" pitchFamily="34" charset="0"/>
                  <a:ea typeface="Calibri" panose="020F0502020204030204" pitchFamily="34" charset="0"/>
                </a:rPr>
                <a:t>Sam Smith. I don’t have anything. I’m totally out.</a:t>
              </a:r>
            </a:p>
            <a:p>
              <a:pPr marL="285750" marR="0" indent="-285750">
                <a:spcBef>
                  <a:spcPts val="0"/>
                </a:spcBef>
                <a:spcAft>
                  <a:spcPts val="500"/>
                </a:spcAft>
                <a:buFont typeface="Arial" panose="020B0604020202020204" pitchFamily="34" charset="0"/>
                <a:buChar char="•"/>
              </a:pPr>
              <a:r>
                <a:rPr lang="en-US" sz="1600" dirty="0">
                  <a:solidFill>
                    <a:schemeClr val="accent1"/>
                  </a:solidFill>
                  <a:effectLst/>
                  <a:latin typeface="Calibri" panose="020F0502020204030204" pitchFamily="34" charset="0"/>
                  <a:ea typeface="Calibri" panose="020F0502020204030204" pitchFamily="34" charset="0"/>
                </a:rPr>
                <a:t>Weird I don’t have an account coming up for you. What’s your name again?</a:t>
              </a:r>
            </a:p>
            <a:p>
              <a:pPr marL="285750" marR="0" indent="-285750">
                <a:spcBef>
                  <a:spcPts val="0"/>
                </a:spcBef>
                <a:spcAft>
                  <a:spcPts val="500"/>
                </a:spcAft>
                <a:buFont typeface="Arial" panose="020B0604020202020204" pitchFamily="34" charset="0"/>
                <a:buChar char="•"/>
              </a:pPr>
              <a:r>
                <a:rPr lang="en-US" sz="1600" dirty="0">
                  <a:solidFill>
                    <a:schemeClr val="accent6">
                      <a:lumMod val="75000"/>
                    </a:schemeClr>
                  </a:solidFill>
                  <a:effectLst/>
                  <a:latin typeface="Calibri" panose="020F0502020204030204" pitchFamily="34" charset="0"/>
                  <a:ea typeface="Calibri" panose="020F0502020204030204" pitchFamily="34" charset="0"/>
                </a:rPr>
                <a:t>Sam S-M-I-T-H. What do you mean you can’t find me?</a:t>
              </a:r>
            </a:p>
            <a:p>
              <a:pPr marL="285750" marR="0" indent="-285750">
                <a:spcBef>
                  <a:spcPts val="0"/>
                </a:spcBef>
                <a:spcAft>
                  <a:spcPts val="500"/>
                </a:spcAft>
                <a:buFont typeface="Arial" panose="020B0604020202020204" pitchFamily="34" charset="0"/>
                <a:buChar char="•"/>
              </a:pPr>
              <a:r>
                <a:rPr lang="en-US" sz="1600" dirty="0">
                  <a:solidFill>
                    <a:schemeClr val="accent1"/>
                  </a:solidFill>
                  <a:effectLst/>
                  <a:latin typeface="Calibri" panose="020F0502020204030204" pitchFamily="34" charset="0"/>
                  <a:ea typeface="Calibri" panose="020F0502020204030204" pitchFamily="34" charset="0"/>
                </a:rPr>
                <a:t>Sorry about that. What’s your date of birth? </a:t>
              </a:r>
            </a:p>
            <a:p>
              <a:pPr marL="285750" marR="0" indent="-285750">
                <a:spcBef>
                  <a:spcPts val="0"/>
                </a:spcBef>
                <a:spcAft>
                  <a:spcPts val="500"/>
                </a:spcAft>
                <a:buFont typeface="Arial" panose="020B0604020202020204" pitchFamily="34" charset="0"/>
                <a:buChar char="•"/>
              </a:pPr>
              <a:r>
                <a:rPr lang="en-US" sz="1600" dirty="0">
                  <a:solidFill>
                    <a:schemeClr val="accent6">
                      <a:lumMod val="75000"/>
                    </a:schemeClr>
                  </a:solidFill>
                  <a:effectLst/>
                  <a:latin typeface="Calibri" panose="020F0502020204030204" pitchFamily="34" charset="0"/>
                  <a:ea typeface="Calibri" panose="020F0502020204030204" pitchFamily="34" charset="0"/>
                </a:rPr>
                <a:t>1/1/1990. </a:t>
              </a:r>
            </a:p>
            <a:p>
              <a:pPr marL="285750" marR="0" indent="-285750">
                <a:spcBef>
                  <a:spcPts val="0"/>
                </a:spcBef>
                <a:spcAft>
                  <a:spcPts val="500"/>
                </a:spcAft>
                <a:buFont typeface="Arial" panose="020B0604020202020204" pitchFamily="34" charset="0"/>
                <a:buChar char="•"/>
              </a:pPr>
              <a:r>
                <a:rPr lang="en-US" sz="1600" dirty="0">
                  <a:solidFill>
                    <a:schemeClr val="accent1"/>
                  </a:solidFill>
                  <a:effectLst/>
                  <a:latin typeface="Calibri" panose="020F0502020204030204" pitchFamily="34" charset="0"/>
                  <a:ea typeface="Calibri" panose="020F0502020204030204" pitchFamily="34" charset="0"/>
                </a:rPr>
                <a:t>Hmmmm. Oh, there you are. Can you confirm your  Member ID &amp; zip code?</a:t>
              </a:r>
              <a:endParaRPr lang="en-US" sz="1600" dirty="0">
                <a:solidFill>
                  <a:schemeClr val="accent1"/>
                </a:solidFill>
              </a:endParaRPr>
            </a:p>
          </p:txBody>
        </p:sp>
        <p:sp>
          <p:nvSpPr>
            <p:cNvPr id="11" name="TextBox 10">
              <a:extLst>
                <a:ext uri="{FF2B5EF4-FFF2-40B4-BE49-F238E27FC236}">
                  <a16:creationId xmlns:a16="http://schemas.microsoft.com/office/drawing/2014/main" id="{4F75E22E-14BB-1C91-8931-C522A6E1C15F}"/>
                </a:ext>
              </a:extLst>
            </p:cNvPr>
            <p:cNvSpPr txBox="1"/>
            <p:nvPr/>
          </p:nvSpPr>
          <p:spPr>
            <a:xfrm>
              <a:off x="780839" y="1708364"/>
              <a:ext cx="4911043" cy="353943"/>
            </a:xfrm>
            <a:prstGeom prst="rect">
              <a:avLst/>
            </a:prstGeom>
            <a:solidFill>
              <a:schemeClr val="accent4">
                <a:lumMod val="60000"/>
                <a:lumOff val="40000"/>
              </a:schemeClr>
            </a:solidFill>
            <a:ln>
              <a:solidFill>
                <a:schemeClr val="bg1">
                  <a:lumMod val="65000"/>
                </a:schemeClr>
              </a:solidFill>
            </a:ln>
          </p:spPr>
          <p:txBody>
            <a:bodyPr wrap="square" rtlCol="0">
              <a:spAutoFit/>
            </a:bodyPr>
            <a:lstStyle/>
            <a:p>
              <a:pPr marR="0" algn="ctr">
                <a:spcBef>
                  <a:spcPts val="0"/>
                </a:spcBef>
                <a:spcAft>
                  <a:spcPts val="0"/>
                </a:spcAft>
              </a:pPr>
              <a:r>
                <a:rPr lang="en-US" sz="1700" b="1" dirty="0">
                  <a:effectLst/>
                  <a:latin typeface="Calibri" panose="020F0502020204030204" pitchFamily="34" charset="0"/>
                  <a:ea typeface="Calibri" panose="020F0502020204030204" pitchFamily="34" charset="0"/>
                </a:rPr>
                <a:t>Scenario 1</a:t>
              </a:r>
            </a:p>
          </p:txBody>
        </p:sp>
        <p:pic>
          <p:nvPicPr>
            <p:cNvPr id="18" name="Picture 17">
              <a:extLst>
                <a:ext uri="{FF2B5EF4-FFF2-40B4-BE49-F238E27FC236}">
                  <a16:creationId xmlns:a16="http://schemas.microsoft.com/office/drawing/2014/main" id="{2BF3F6A4-4A5B-85FD-3AD3-F4509562C05A}"/>
                </a:ext>
              </a:extLst>
            </p:cNvPr>
            <p:cNvPicPr>
              <a:picLocks noChangeAspect="1"/>
            </p:cNvPicPr>
            <p:nvPr/>
          </p:nvPicPr>
          <p:blipFill>
            <a:blip r:embed="rId3"/>
            <a:stretch>
              <a:fillRect/>
            </a:stretch>
          </p:blipFill>
          <p:spPr>
            <a:xfrm>
              <a:off x="780835" y="4832636"/>
              <a:ext cx="219048" cy="257143"/>
            </a:xfrm>
            <a:prstGeom prst="rect">
              <a:avLst/>
            </a:prstGeom>
          </p:spPr>
        </p:pic>
        <p:pic>
          <p:nvPicPr>
            <p:cNvPr id="19" name="Picture 18">
              <a:extLst>
                <a:ext uri="{FF2B5EF4-FFF2-40B4-BE49-F238E27FC236}">
                  <a16:creationId xmlns:a16="http://schemas.microsoft.com/office/drawing/2014/main" id="{ECBEDB2C-2EBC-C83B-5CE4-0ACDB9A1E10F}"/>
                </a:ext>
              </a:extLst>
            </p:cNvPr>
            <p:cNvPicPr>
              <a:picLocks noChangeAspect="1"/>
            </p:cNvPicPr>
            <p:nvPr/>
          </p:nvPicPr>
          <p:blipFill>
            <a:blip r:embed="rId3"/>
            <a:stretch>
              <a:fillRect/>
            </a:stretch>
          </p:blipFill>
          <p:spPr>
            <a:xfrm>
              <a:off x="780839" y="4202037"/>
              <a:ext cx="219048" cy="257143"/>
            </a:xfrm>
            <a:prstGeom prst="rect">
              <a:avLst/>
            </a:prstGeom>
          </p:spPr>
        </p:pic>
        <p:pic>
          <p:nvPicPr>
            <p:cNvPr id="20" name="Picture 19">
              <a:extLst>
                <a:ext uri="{FF2B5EF4-FFF2-40B4-BE49-F238E27FC236}">
                  <a16:creationId xmlns:a16="http://schemas.microsoft.com/office/drawing/2014/main" id="{D4FBC785-2112-4160-11D4-273CA435833F}"/>
                </a:ext>
              </a:extLst>
            </p:cNvPr>
            <p:cNvPicPr>
              <a:picLocks noChangeAspect="1"/>
            </p:cNvPicPr>
            <p:nvPr/>
          </p:nvPicPr>
          <p:blipFill>
            <a:blip r:embed="rId3"/>
            <a:stretch>
              <a:fillRect/>
            </a:stretch>
          </p:blipFill>
          <p:spPr>
            <a:xfrm>
              <a:off x="769409" y="3367065"/>
              <a:ext cx="219048" cy="257143"/>
            </a:xfrm>
            <a:prstGeom prst="rect">
              <a:avLst/>
            </a:prstGeom>
          </p:spPr>
        </p:pic>
        <p:pic>
          <p:nvPicPr>
            <p:cNvPr id="23" name="Picture 22">
              <a:extLst>
                <a:ext uri="{FF2B5EF4-FFF2-40B4-BE49-F238E27FC236}">
                  <a16:creationId xmlns:a16="http://schemas.microsoft.com/office/drawing/2014/main" id="{4B4DDAD4-C124-984C-0008-2041054CF40F}"/>
                </a:ext>
              </a:extLst>
            </p:cNvPr>
            <p:cNvPicPr>
              <a:picLocks noChangeAspect="1"/>
            </p:cNvPicPr>
            <p:nvPr/>
          </p:nvPicPr>
          <p:blipFill>
            <a:blip r:embed="rId3"/>
            <a:stretch>
              <a:fillRect/>
            </a:stretch>
          </p:blipFill>
          <p:spPr>
            <a:xfrm>
              <a:off x="770565" y="2488528"/>
              <a:ext cx="219048" cy="257143"/>
            </a:xfrm>
            <a:prstGeom prst="rect">
              <a:avLst/>
            </a:prstGeom>
          </p:spPr>
        </p:pic>
        <p:pic>
          <p:nvPicPr>
            <p:cNvPr id="26" name="Picture 25">
              <a:extLst>
                <a:ext uri="{FF2B5EF4-FFF2-40B4-BE49-F238E27FC236}">
                  <a16:creationId xmlns:a16="http://schemas.microsoft.com/office/drawing/2014/main" id="{3CB735FB-91B9-975E-FAAE-5153AD0CBFD2}"/>
                </a:ext>
              </a:extLst>
            </p:cNvPr>
            <p:cNvPicPr>
              <a:picLocks noChangeAspect="1"/>
            </p:cNvPicPr>
            <p:nvPr/>
          </p:nvPicPr>
          <p:blipFill>
            <a:blip r:embed="rId4"/>
            <a:stretch>
              <a:fillRect/>
            </a:stretch>
          </p:blipFill>
          <p:spPr>
            <a:xfrm>
              <a:off x="780114" y="2220012"/>
              <a:ext cx="190476" cy="219048"/>
            </a:xfrm>
            <a:prstGeom prst="rect">
              <a:avLst/>
            </a:prstGeom>
          </p:spPr>
        </p:pic>
        <p:pic>
          <p:nvPicPr>
            <p:cNvPr id="28" name="Picture 27">
              <a:extLst>
                <a:ext uri="{FF2B5EF4-FFF2-40B4-BE49-F238E27FC236}">
                  <a16:creationId xmlns:a16="http://schemas.microsoft.com/office/drawing/2014/main" id="{C46DB266-9FFB-16F6-02D6-E599D62E8B36}"/>
                </a:ext>
              </a:extLst>
            </p:cNvPr>
            <p:cNvPicPr>
              <a:picLocks noChangeAspect="1"/>
            </p:cNvPicPr>
            <p:nvPr/>
          </p:nvPicPr>
          <p:blipFill>
            <a:blip r:embed="rId4"/>
            <a:stretch>
              <a:fillRect/>
            </a:stretch>
          </p:blipFill>
          <p:spPr>
            <a:xfrm>
              <a:off x="791109" y="3914614"/>
              <a:ext cx="190476" cy="219048"/>
            </a:xfrm>
            <a:prstGeom prst="rect">
              <a:avLst/>
            </a:prstGeom>
          </p:spPr>
        </p:pic>
        <p:pic>
          <p:nvPicPr>
            <p:cNvPr id="30" name="Picture 29">
              <a:extLst>
                <a:ext uri="{FF2B5EF4-FFF2-40B4-BE49-F238E27FC236}">
                  <a16:creationId xmlns:a16="http://schemas.microsoft.com/office/drawing/2014/main" id="{D41C7F61-6222-189F-E4A8-002E614985FD}"/>
                </a:ext>
              </a:extLst>
            </p:cNvPr>
            <p:cNvPicPr>
              <a:picLocks noChangeAspect="1"/>
            </p:cNvPicPr>
            <p:nvPr/>
          </p:nvPicPr>
          <p:blipFill>
            <a:blip r:embed="rId4"/>
            <a:stretch>
              <a:fillRect/>
            </a:stretch>
          </p:blipFill>
          <p:spPr>
            <a:xfrm>
              <a:off x="780114" y="3074442"/>
              <a:ext cx="190476" cy="219048"/>
            </a:xfrm>
            <a:prstGeom prst="rect">
              <a:avLst/>
            </a:prstGeom>
          </p:spPr>
        </p:pic>
        <p:pic>
          <p:nvPicPr>
            <p:cNvPr id="31745" name="Picture 31744">
              <a:extLst>
                <a:ext uri="{FF2B5EF4-FFF2-40B4-BE49-F238E27FC236}">
                  <a16:creationId xmlns:a16="http://schemas.microsoft.com/office/drawing/2014/main" id="{29B8685A-001E-7548-7757-FBCABA43540B}"/>
                </a:ext>
              </a:extLst>
            </p:cNvPr>
            <p:cNvPicPr>
              <a:picLocks noChangeAspect="1"/>
            </p:cNvPicPr>
            <p:nvPr/>
          </p:nvPicPr>
          <p:blipFill>
            <a:blip r:embed="rId4"/>
            <a:stretch>
              <a:fillRect/>
            </a:stretch>
          </p:blipFill>
          <p:spPr>
            <a:xfrm>
              <a:off x="791109" y="4553068"/>
              <a:ext cx="190476" cy="219048"/>
            </a:xfrm>
            <a:prstGeom prst="rect">
              <a:avLst/>
            </a:prstGeom>
          </p:spPr>
        </p:pic>
      </p:grpSp>
      <p:pic>
        <p:nvPicPr>
          <p:cNvPr id="31749" name="Picture 31748">
            <a:extLst>
              <a:ext uri="{FF2B5EF4-FFF2-40B4-BE49-F238E27FC236}">
                <a16:creationId xmlns:a16="http://schemas.microsoft.com/office/drawing/2014/main" id="{404E2C74-80FE-F3CF-2054-9B57DDAEFAA7}"/>
              </a:ext>
            </a:extLst>
          </p:cNvPr>
          <p:cNvPicPr>
            <a:picLocks noChangeAspect="1"/>
          </p:cNvPicPr>
          <p:nvPr/>
        </p:nvPicPr>
        <p:blipFill>
          <a:blip r:embed="rId4"/>
          <a:stretch>
            <a:fillRect/>
          </a:stretch>
        </p:blipFill>
        <p:spPr>
          <a:xfrm>
            <a:off x="6635448" y="3206890"/>
            <a:ext cx="190476" cy="219048"/>
          </a:xfrm>
          <a:prstGeom prst="rect">
            <a:avLst/>
          </a:prstGeom>
        </p:spPr>
      </p:pic>
      <p:cxnSp>
        <p:nvCxnSpPr>
          <p:cNvPr id="31767" name="Straight Connector 31766">
            <a:extLst>
              <a:ext uri="{FF2B5EF4-FFF2-40B4-BE49-F238E27FC236}">
                <a16:creationId xmlns:a16="http://schemas.microsoft.com/office/drawing/2014/main" id="{CF2D9554-93F9-D669-2047-BFF65E2DAF96}"/>
              </a:ext>
            </a:extLst>
          </p:cNvPr>
          <p:cNvCxnSpPr/>
          <p:nvPr/>
        </p:nvCxnSpPr>
        <p:spPr>
          <a:xfrm>
            <a:off x="6075452" y="2167510"/>
            <a:ext cx="0" cy="3249608"/>
          </a:xfrm>
          <a:prstGeom prst="line">
            <a:avLst/>
          </a:prstGeom>
          <a:ln w="63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31768" name="Picture 31767">
            <a:extLst>
              <a:ext uri="{FF2B5EF4-FFF2-40B4-BE49-F238E27FC236}">
                <a16:creationId xmlns:a16="http://schemas.microsoft.com/office/drawing/2014/main" id="{97A18A99-D002-AD57-3AC3-6691678EC532}"/>
              </a:ext>
            </a:extLst>
          </p:cNvPr>
          <p:cNvPicPr>
            <a:picLocks noChangeAspect="1"/>
          </p:cNvPicPr>
          <p:nvPr/>
        </p:nvPicPr>
        <p:blipFill>
          <a:blip r:embed="rId5"/>
          <a:stretch>
            <a:fillRect/>
          </a:stretch>
        </p:blipFill>
        <p:spPr>
          <a:xfrm>
            <a:off x="10839619" y="6448476"/>
            <a:ext cx="1352381" cy="409524"/>
          </a:xfrm>
          <a:prstGeom prst="rect">
            <a:avLst/>
          </a:prstGeom>
        </p:spPr>
      </p:pic>
      <p:pic>
        <p:nvPicPr>
          <p:cNvPr id="31770" name="Picture 31769">
            <a:extLst>
              <a:ext uri="{FF2B5EF4-FFF2-40B4-BE49-F238E27FC236}">
                <a16:creationId xmlns:a16="http://schemas.microsoft.com/office/drawing/2014/main" id="{39B74A2E-6DED-8286-3BB1-49A07A9AA781}"/>
              </a:ext>
            </a:extLst>
          </p:cNvPr>
          <p:cNvPicPr>
            <a:picLocks noChangeAspect="1"/>
          </p:cNvPicPr>
          <p:nvPr/>
        </p:nvPicPr>
        <p:blipFill>
          <a:blip r:embed="rId6"/>
          <a:stretch>
            <a:fillRect/>
          </a:stretch>
        </p:blipFill>
        <p:spPr>
          <a:xfrm>
            <a:off x="53680" y="6534190"/>
            <a:ext cx="5923809" cy="238095"/>
          </a:xfrm>
          <a:prstGeom prst="rect">
            <a:avLst/>
          </a:prstGeom>
        </p:spPr>
      </p:pic>
    </p:spTree>
    <p:extLst>
      <p:ext uri="{BB962C8B-B14F-4D97-AF65-F5344CB8AC3E}">
        <p14:creationId xmlns:p14="http://schemas.microsoft.com/office/powerpoint/2010/main" val="1785286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9900">
            <a:alpha val="67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9A2B2-5EEF-D910-ADCE-8AAD9DCE8073}"/>
              </a:ext>
            </a:extLst>
          </p:cNvPr>
          <p:cNvSpPr>
            <a:spLocks noGrp="1"/>
          </p:cNvSpPr>
          <p:nvPr>
            <p:ph type="title"/>
          </p:nvPr>
        </p:nvSpPr>
        <p:spPr>
          <a:xfrm>
            <a:off x="838200" y="2766218"/>
            <a:ext cx="10515600" cy="1325563"/>
          </a:xfrm>
          <a:solidFill>
            <a:schemeClr val="bg1"/>
          </a:solidFill>
          <a:ln w="15875">
            <a:solidFill>
              <a:schemeClr val="tx1"/>
            </a:solidFill>
          </a:ln>
        </p:spPr>
        <p:txBody>
          <a:bodyPr>
            <a:normAutofit/>
          </a:bodyPr>
          <a:lstStyle/>
          <a:p>
            <a:pPr algn="ctr"/>
            <a:r>
              <a:rPr lang="en-US" sz="3800" b="1" dirty="0">
                <a:latin typeface="CVS Health Sans" panose="020B0504020202020204" pitchFamily="34" charset="0"/>
              </a:rPr>
              <a:t>Why Being Human Matters </a:t>
            </a:r>
          </a:p>
        </p:txBody>
      </p:sp>
      <p:pic>
        <p:nvPicPr>
          <p:cNvPr id="3" name="Picture 2">
            <a:extLst>
              <a:ext uri="{FF2B5EF4-FFF2-40B4-BE49-F238E27FC236}">
                <a16:creationId xmlns:a16="http://schemas.microsoft.com/office/drawing/2014/main" id="{CC9C4791-2333-56AF-B464-C21578F0651E}"/>
              </a:ext>
            </a:extLst>
          </p:cNvPr>
          <p:cNvPicPr>
            <a:picLocks noChangeAspect="1"/>
          </p:cNvPicPr>
          <p:nvPr/>
        </p:nvPicPr>
        <p:blipFill rotWithShape="1">
          <a:blip r:embed="rId3">
            <a:extLst>
              <a:ext uri="{28A0092B-C50C-407E-A947-70E740481C1C}">
                <a14:useLocalDpi xmlns:a14="http://schemas.microsoft.com/office/drawing/2010/main" val="0"/>
              </a:ext>
            </a:extLst>
          </a:blip>
          <a:srcRect l="6395" r="23769"/>
          <a:stretch/>
        </p:blipFill>
        <p:spPr bwMode="auto">
          <a:xfrm>
            <a:off x="112886" y="6165908"/>
            <a:ext cx="3013417" cy="586747"/>
          </a:xfrm>
          <a:prstGeom prst="rect">
            <a:avLst/>
          </a:prstGeom>
          <a:solidFill>
            <a:schemeClr val="accent5"/>
          </a:solidFill>
          <a:ln>
            <a:noFill/>
          </a:ln>
        </p:spPr>
      </p:pic>
    </p:spTree>
    <p:extLst>
      <p:ext uri="{BB962C8B-B14F-4D97-AF65-F5344CB8AC3E}">
        <p14:creationId xmlns:p14="http://schemas.microsoft.com/office/powerpoint/2010/main" val="3961691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91074FFF-4CCD-2B77-6DD2-B9CBAFD733A5}"/>
              </a:ext>
            </a:extLst>
          </p:cNvPr>
          <p:cNvGrpSpPr/>
          <p:nvPr/>
        </p:nvGrpSpPr>
        <p:grpSpPr>
          <a:xfrm>
            <a:off x="557048" y="450855"/>
            <a:ext cx="11067393" cy="5875283"/>
            <a:chOff x="557048" y="450855"/>
            <a:chExt cx="11067393" cy="5875283"/>
          </a:xfrm>
        </p:grpSpPr>
        <p:sp>
          <p:nvSpPr>
            <p:cNvPr id="3" name="Rectangle 2">
              <a:extLst>
                <a:ext uri="{FF2B5EF4-FFF2-40B4-BE49-F238E27FC236}">
                  <a16:creationId xmlns:a16="http://schemas.microsoft.com/office/drawing/2014/main" id="{08673516-05ED-57F9-CAE2-EBF6A6F472A4}"/>
                </a:ext>
              </a:extLst>
            </p:cNvPr>
            <p:cNvSpPr/>
            <p:nvPr/>
          </p:nvSpPr>
          <p:spPr>
            <a:xfrm>
              <a:off x="557048" y="450855"/>
              <a:ext cx="11067393" cy="5875283"/>
            </a:xfrm>
            <a:prstGeom prst="rect">
              <a:avLst/>
            </a:prstGeom>
            <a:solidFill>
              <a:schemeClr val="bg1">
                <a:lumMod val="85000"/>
                <a:alpha val="34000"/>
              </a:schemeClr>
            </a:solidFill>
            <a:ln w="50800" cmpd="dbl">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4860829A-511B-803E-78B2-05C2B278CEFA}"/>
                </a:ext>
              </a:extLst>
            </p:cNvPr>
            <p:cNvSpPr txBox="1"/>
            <p:nvPr/>
          </p:nvSpPr>
          <p:spPr>
            <a:xfrm>
              <a:off x="3448763" y="2382657"/>
              <a:ext cx="5946108" cy="1879682"/>
            </a:xfrm>
            <a:prstGeom prst="rect">
              <a:avLst/>
            </a:prstGeom>
            <a:noFill/>
            <a:ln>
              <a:noFill/>
            </a:ln>
          </p:spPr>
          <p:txBody>
            <a:bodyPr wrap="square">
              <a:spAutoFit/>
            </a:bodyPr>
            <a:lstStyle/>
            <a:p>
              <a:pPr>
                <a:lnSpc>
                  <a:spcPct val="110000"/>
                </a:lnSpc>
              </a:pPr>
              <a:r>
                <a:rPr lang="en-US" sz="3600" dirty="0">
                  <a:latin typeface="CVS Health Sans Medium" panose="020B0504020202020204" pitchFamily="34" charset="0"/>
                </a:rPr>
                <a:t>Our </a:t>
              </a:r>
              <a:r>
                <a:rPr lang="en-US" sz="3600" dirty="0">
                  <a:solidFill>
                    <a:srgbClr val="C00000"/>
                  </a:solidFill>
                  <a:latin typeface="CVS Health Sans Medium" panose="020B0504020202020204" pitchFamily="34" charset="0"/>
                </a:rPr>
                <a:t>purpose</a:t>
              </a:r>
              <a:r>
                <a:rPr lang="en-US" sz="3600" dirty="0">
                  <a:latin typeface="CVS Health Sans Medium" panose="020B0504020202020204" pitchFamily="34" charset="0"/>
                </a:rPr>
                <a:t> inspires us. </a:t>
              </a:r>
              <a:br>
                <a:rPr lang="en-US" sz="3600" dirty="0">
                  <a:latin typeface="CVS Health Sans Medium" panose="020B0504020202020204" pitchFamily="34" charset="0"/>
                </a:rPr>
              </a:br>
              <a:r>
                <a:rPr lang="en-US" sz="3600" dirty="0">
                  <a:latin typeface="CVS Health Sans Medium" panose="020B0504020202020204" pitchFamily="34" charset="0"/>
                </a:rPr>
                <a:t>Our </a:t>
              </a:r>
              <a:r>
                <a:rPr lang="en-US" sz="3600" dirty="0">
                  <a:solidFill>
                    <a:srgbClr val="C00000"/>
                  </a:solidFill>
                  <a:latin typeface="CVS Health Sans Medium" panose="020B0504020202020204" pitchFamily="34" charset="0"/>
                </a:rPr>
                <a:t>behaviors</a:t>
              </a:r>
              <a:r>
                <a:rPr lang="en-US" sz="3600" dirty="0">
                  <a:latin typeface="CVS Health Sans Medium" panose="020B0504020202020204" pitchFamily="34" charset="0"/>
                </a:rPr>
                <a:t> guide us. </a:t>
              </a:r>
              <a:br>
                <a:rPr lang="en-US" sz="3600" dirty="0">
                  <a:latin typeface="CVS Health Sans Medium" panose="020B0504020202020204" pitchFamily="34" charset="0"/>
                </a:rPr>
              </a:br>
              <a:r>
                <a:rPr lang="en-US" sz="3600" dirty="0">
                  <a:latin typeface="CVS Health Sans Medium" panose="020B0504020202020204" pitchFamily="34" charset="0"/>
                </a:rPr>
                <a:t>Our </a:t>
              </a:r>
              <a:r>
                <a:rPr lang="en-US" sz="3600" dirty="0">
                  <a:solidFill>
                    <a:srgbClr val="C00000"/>
                  </a:solidFill>
                  <a:latin typeface="CVS Health Sans Medium" panose="020B0504020202020204" pitchFamily="34" charset="0"/>
                </a:rPr>
                <a:t>actions</a:t>
              </a:r>
              <a:r>
                <a:rPr lang="en-US" sz="3600" dirty="0">
                  <a:latin typeface="CVS Health Sans Medium" panose="020B0504020202020204" pitchFamily="34" charset="0"/>
                </a:rPr>
                <a:t> define us.</a:t>
              </a:r>
            </a:p>
          </p:txBody>
        </p:sp>
      </p:grpSp>
      <p:pic>
        <p:nvPicPr>
          <p:cNvPr id="14" name="Picture 13">
            <a:extLst>
              <a:ext uri="{FF2B5EF4-FFF2-40B4-BE49-F238E27FC236}">
                <a16:creationId xmlns:a16="http://schemas.microsoft.com/office/drawing/2014/main" id="{3CD07099-8187-AD69-8336-466486D8A125}"/>
              </a:ext>
            </a:extLst>
          </p:cNvPr>
          <p:cNvPicPr>
            <a:picLocks noChangeAspect="1"/>
          </p:cNvPicPr>
          <p:nvPr/>
        </p:nvPicPr>
        <p:blipFill>
          <a:blip r:embed="rId3"/>
          <a:stretch>
            <a:fillRect/>
          </a:stretch>
        </p:blipFill>
        <p:spPr>
          <a:xfrm>
            <a:off x="10839619" y="6448476"/>
            <a:ext cx="1352381" cy="409524"/>
          </a:xfrm>
          <a:prstGeom prst="rect">
            <a:avLst/>
          </a:prstGeom>
        </p:spPr>
      </p:pic>
      <p:pic>
        <p:nvPicPr>
          <p:cNvPr id="15" name="Picture 14">
            <a:extLst>
              <a:ext uri="{FF2B5EF4-FFF2-40B4-BE49-F238E27FC236}">
                <a16:creationId xmlns:a16="http://schemas.microsoft.com/office/drawing/2014/main" id="{D73F3849-98B0-A36B-4309-B5E788FDD977}"/>
              </a:ext>
            </a:extLst>
          </p:cNvPr>
          <p:cNvPicPr>
            <a:picLocks noChangeAspect="1"/>
          </p:cNvPicPr>
          <p:nvPr/>
        </p:nvPicPr>
        <p:blipFill>
          <a:blip r:embed="rId4"/>
          <a:stretch>
            <a:fillRect/>
          </a:stretch>
        </p:blipFill>
        <p:spPr>
          <a:xfrm>
            <a:off x="53680" y="6534190"/>
            <a:ext cx="5923809" cy="238095"/>
          </a:xfrm>
          <a:prstGeom prst="rect">
            <a:avLst/>
          </a:prstGeom>
        </p:spPr>
      </p:pic>
    </p:spTree>
    <p:extLst>
      <p:ext uri="{BB962C8B-B14F-4D97-AF65-F5344CB8AC3E}">
        <p14:creationId xmlns:p14="http://schemas.microsoft.com/office/powerpoint/2010/main" val="2909296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428B86D7-DDA1-DC80-E139-E960800D6C68}"/>
              </a:ext>
            </a:extLst>
          </p:cNvPr>
          <p:cNvSpPr txBox="1"/>
          <p:nvPr/>
        </p:nvSpPr>
        <p:spPr>
          <a:xfrm>
            <a:off x="7389397" y="525982"/>
            <a:ext cx="4282983" cy="120036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700" b="1" kern="1200" dirty="0">
                <a:solidFill>
                  <a:schemeClr val="tx1"/>
                </a:solidFill>
                <a:latin typeface="+mj-lt"/>
                <a:ea typeface="+mj-ea"/>
                <a:cs typeface="+mj-cs"/>
              </a:rPr>
              <a:t>Why Being Human Matters</a:t>
            </a:r>
          </a:p>
        </p:txBody>
      </p:sp>
      <p:sp>
        <p:nvSpPr>
          <p:cNvPr id="60"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22" descr="Basic Anatomy of the Human Heart - Cardiology Associates of Michigan -  Michigan's Best Heart Doctors">
            <a:extLst>
              <a:ext uri="{FF2B5EF4-FFF2-40B4-BE49-F238E27FC236}">
                <a16:creationId xmlns:a16="http://schemas.microsoft.com/office/drawing/2014/main" id="{26240987-95A3-C1E9-E036-C07977AAB9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67" b="-1"/>
          <a:stretch/>
        </p:blipFill>
        <p:spPr bwMode="auto">
          <a:xfrm>
            <a:off x="576244" y="1431165"/>
            <a:ext cx="5628018" cy="376279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D8949B7D-EEA6-CC0B-6CFC-53F508C2E7EC}"/>
              </a:ext>
            </a:extLst>
          </p:cNvPr>
          <p:cNvSpPr txBox="1"/>
          <p:nvPr/>
        </p:nvSpPr>
        <p:spPr>
          <a:xfrm>
            <a:off x="6947337" y="2314871"/>
            <a:ext cx="4792717" cy="3511943"/>
          </a:xfrm>
          <a:prstGeom prst="rect">
            <a:avLst/>
          </a:prstGeom>
        </p:spPr>
        <p:txBody>
          <a:bodyPr vert="horz" lIns="91440" tIns="45720" rIns="91440" bIns="45720" rtlCol="0" anchor="t" anchorCtr="0">
            <a:normAutofit/>
          </a:bodyPr>
          <a:lstStyle/>
          <a:p>
            <a:pPr marL="57150" marR="0" lvl="0" indent="-285750" fontAlgn="auto">
              <a:lnSpc>
                <a:spcPct val="90000"/>
              </a:lnSpc>
              <a:spcBef>
                <a:spcPts val="0"/>
              </a:spcBef>
              <a:spcAft>
                <a:spcPts val="1000"/>
              </a:spcAft>
              <a:buClrTx/>
              <a:buSzTx/>
              <a:buFont typeface="Wingdings" panose="05000000000000000000" pitchFamily="2" charset="2"/>
              <a:buChar char="ü"/>
              <a:tabLst/>
              <a:defRPr/>
            </a:pPr>
            <a:r>
              <a:rPr lang="en-US" sz="1600" dirty="0"/>
              <a:t>Members are </a:t>
            </a:r>
            <a:r>
              <a:rPr lang="en-US" sz="1600" b="1" dirty="0">
                <a:solidFill>
                  <a:srgbClr val="C00000"/>
                </a:solidFill>
              </a:rPr>
              <a:t>people</a:t>
            </a:r>
            <a:r>
              <a:rPr lang="en-US" sz="1600" dirty="0"/>
              <a:t> who need my help</a:t>
            </a:r>
          </a:p>
          <a:p>
            <a:pPr marL="57150" marR="0" lvl="0" indent="-285750" fontAlgn="auto">
              <a:lnSpc>
                <a:spcPct val="90000"/>
              </a:lnSpc>
              <a:spcBef>
                <a:spcPts val="0"/>
              </a:spcBef>
              <a:spcAft>
                <a:spcPts val="1000"/>
              </a:spcAft>
              <a:buClrTx/>
              <a:buSzTx/>
              <a:buFont typeface="Wingdings" panose="05000000000000000000" pitchFamily="2" charset="2"/>
              <a:buChar char="ü"/>
              <a:tabLst/>
              <a:defRPr/>
            </a:pPr>
            <a:r>
              <a:rPr lang="en-US" sz="1600" dirty="0"/>
              <a:t>Emotions are </a:t>
            </a:r>
            <a:r>
              <a:rPr lang="en-US" sz="1600" b="1" dirty="0">
                <a:solidFill>
                  <a:srgbClr val="C00000"/>
                </a:solidFill>
              </a:rPr>
              <a:t>driven</a:t>
            </a:r>
            <a:r>
              <a:rPr lang="en-US" sz="1600" dirty="0"/>
              <a:t> by member circumstances</a:t>
            </a:r>
          </a:p>
          <a:p>
            <a:pPr marL="57150" marR="0" lvl="0" indent="-285750" fontAlgn="auto">
              <a:lnSpc>
                <a:spcPct val="90000"/>
              </a:lnSpc>
              <a:spcBef>
                <a:spcPts val="0"/>
              </a:spcBef>
              <a:spcAft>
                <a:spcPts val="1000"/>
              </a:spcAft>
              <a:buClrTx/>
              <a:buSzTx/>
              <a:buFont typeface="Wingdings" panose="05000000000000000000" pitchFamily="2" charset="2"/>
              <a:buChar char="ü"/>
              <a:tabLst/>
              <a:defRPr/>
            </a:pPr>
            <a:r>
              <a:rPr lang="en-US" sz="1600" dirty="0"/>
              <a:t>Excellent service is </a:t>
            </a:r>
            <a:r>
              <a:rPr lang="en-US" sz="1600" b="1" dirty="0">
                <a:solidFill>
                  <a:srgbClr val="C00000"/>
                </a:solidFill>
              </a:rPr>
              <a:t>more than </a:t>
            </a:r>
            <a:r>
              <a:rPr lang="en-US" sz="1600" dirty="0"/>
              <a:t>just completing a successful action request</a:t>
            </a:r>
          </a:p>
          <a:p>
            <a:pPr marL="57150" marR="0" lvl="0" indent="-285750" fontAlgn="auto">
              <a:lnSpc>
                <a:spcPct val="90000"/>
              </a:lnSpc>
              <a:spcBef>
                <a:spcPts val="0"/>
              </a:spcBef>
              <a:spcAft>
                <a:spcPts val="1000"/>
              </a:spcAft>
              <a:buClrTx/>
              <a:buSzTx/>
              <a:buFont typeface="Wingdings" panose="05000000000000000000" pitchFamily="2" charset="2"/>
              <a:buChar char="ü"/>
              <a:tabLst/>
              <a:defRPr/>
            </a:pPr>
            <a:r>
              <a:rPr lang="en-US" sz="1600" dirty="0"/>
              <a:t>Its important to </a:t>
            </a:r>
            <a:r>
              <a:rPr lang="en-US" sz="1600" b="1" dirty="0"/>
              <a:t>f</a:t>
            </a:r>
            <a:r>
              <a:rPr lang="en-US" sz="1600" dirty="0"/>
              <a:t>ollow the “</a:t>
            </a:r>
            <a:r>
              <a:rPr lang="en-US" sz="1600" b="1" dirty="0">
                <a:solidFill>
                  <a:srgbClr val="C00000"/>
                </a:solidFill>
              </a:rPr>
              <a:t>Golden Rule</a:t>
            </a:r>
            <a:r>
              <a:rPr lang="en-US" sz="1600" dirty="0"/>
              <a:t>” and treat members how I would want for myself</a:t>
            </a:r>
          </a:p>
          <a:p>
            <a:pPr marL="57150" marR="0" lvl="0" indent="-285750" fontAlgn="auto">
              <a:lnSpc>
                <a:spcPct val="90000"/>
              </a:lnSpc>
              <a:spcBef>
                <a:spcPts val="0"/>
              </a:spcBef>
              <a:spcAft>
                <a:spcPts val="1000"/>
              </a:spcAft>
              <a:buClrTx/>
              <a:buSzTx/>
              <a:buFont typeface="Wingdings" panose="05000000000000000000" pitchFamily="2" charset="2"/>
              <a:buChar char="ü"/>
              <a:tabLst/>
              <a:defRPr/>
            </a:pPr>
            <a:r>
              <a:rPr lang="en-US" sz="1600" dirty="0"/>
              <a:t>Universal CCF model </a:t>
            </a:r>
            <a:r>
              <a:rPr lang="en-US" sz="1600" b="1" dirty="0">
                <a:solidFill>
                  <a:srgbClr val="C00000"/>
                </a:solidFill>
              </a:rPr>
              <a:t>benefits me </a:t>
            </a:r>
            <a:r>
              <a:rPr lang="en-US" sz="1600" dirty="0"/>
              <a:t>because it creates consistency across all MEDD Lines of Businesses</a:t>
            </a:r>
          </a:p>
          <a:p>
            <a:pPr marL="57150" marR="0" lvl="0" indent="-285750" fontAlgn="auto">
              <a:lnSpc>
                <a:spcPct val="90000"/>
              </a:lnSpc>
              <a:spcBef>
                <a:spcPts val="0"/>
              </a:spcBef>
              <a:spcAft>
                <a:spcPts val="1000"/>
              </a:spcAft>
              <a:buClrTx/>
              <a:buSzTx/>
              <a:buFont typeface="Wingdings" panose="05000000000000000000" pitchFamily="2" charset="2"/>
              <a:buChar char="ü"/>
              <a:tabLst/>
              <a:defRPr/>
            </a:pPr>
            <a:r>
              <a:rPr lang="en-US" sz="1600" dirty="0"/>
              <a:t>Call Flow changes </a:t>
            </a:r>
            <a:r>
              <a:rPr lang="en-US" sz="1600" b="1" dirty="0">
                <a:solidFill>
                  <a:srgbClr val="C00000"/>
                </a:solidFill>
              </a:rPr>
              <a:t>position me </a:t>
            </a:r>
            <a:r>
              <a:rPr lang="en-US" sz="1600" dirty="0"/>
              <a:t>to provide a more member centric &amp; positive experience </a:t>
            </a:r>
          </a:p>
          <a:p>
            <a:pPr marL="0" marR="0" lvl="0" indent="-228600" fontAlgn="auto">
              <a:lnSpc>
                <a:spcPct val="90000"/>
              </a:lnSpc>
              <a:spcBef>
                <a:spcPts val="0"/>
              </a:spcBef>
              <a:spcAft>
                <a:spcPts val="800"/>
              </a:spcAft>
              <a:buClrTx/>
              <a:buSzTx/>
              <a:buFont typeface="Arial" panose="020B0604020202020204" pitchFamily="34" charset="0"/>
              <a:buChar char="•"/>
              <a:tabLst/>
              <a:defRPr/>
            </a:pPr>
            <a:endParaRPr lang="en-US" sz="1700" dirty="0"/>
          </a:p>
          <a:p>
            <a:pPr marL="0" marR="0" lvl="0" indent="-228600" fontAlgn="auto">
              <a:lnSpc>
                <a:spcPct val="90000"/>
              </a:lnSpc>
              <a:spcBef>
                <a:spcPts val="0"/>
              </a:spcBef>
              <a:spcAft>
                <a:spcPts val="0"/>
              </a:spcAft>
              <a:buClrTx/>
              <a:buSzTx/>
              <a:buFont typeface="Arial" panose="020B0604020202020204" pitchFamily="34" charset="0"/>
              <a:buChar char="•"/>
              <a:tabLst/>
              <a:defRPr/>
            </a:pPr>
            <a:endParaRPr lang="en-US" sz="1700" b="1" dirty="0"/>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12" descr="CVS Health heart transparent PNG - StickPNG">
            <a:extLst>
              <a:ext uri="{FF2B5EF4-FFF2-40B4-BE49-F238E27FC236}">
                <a16:creationId xmlns:a16="http://schemas.microsoft.com/office/drawing/2014/main" id="{6D908B91-10B7-28CB-79E3-50BDB74B78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5824" y="1326689"/>
            <a:ext cx="511766" cy="36802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8C87E6D-5AC0-5095-4C89-03AEAB9CA448}"/>
              </a:ext>
            </a:extLst>
          </p:cNvPr>
          <p:cNvPicPr>
            <a:picLocks noChangeAspect="1"/>
          </p:cNvPicPr>
          <p:nvPr/>
        </p:nvPicPr>
        <p:blipFill>
          <a:blip r:embed="rId5"/>
          <a:stretch>
            <a:fillRect/>
          </a:stretch>
        </p:blipFill>
        <p:spPr>
          <a:xfrm>
            <a:off x="53680" y="6618270"/>
            <a:ext cx="5923809" cy="238095"/>
          </a:xfrm>
          <a:prstGeom prst="rect">
            <a:avLst/>
          </a:prstGeom>
        </p:spPr>
      </p:pic>
      <p:pic>
        <p:nvPicPr>
          <p:cNvPr id="8" name="Picture 7">
            <a:extLst>
              <a:ext uri="{FF2B5EF4-FFF2-40B4-BE49-F238E27FC236}">
                <a16:creationId xmlns:a16="http://schemas.microsoft.com/office/drawing/2014/main" id="{B9825F16-FB96-BF0C-87BD-40DE0305D299}"/>
              </a:ext>
            </a:extLst>
          </p:cNvPr>
          <p:cNvPicPr>
            <a:picLocks noChangeAspect="1"/>
          </p:cNvPicPr>
          <p:nvPr/>
        </p:nvPicPr>
        <p:blipFill>
          <a:blip r:embed="rId6"/>
          <a:stretch>
            <a:fillRect/>
          </a:stretch>
        </p:blipFill>
        <p:spPr>
          <a:xfrm>
            <a:off x="10760788" y="6522045"/>
            <a:ext cx="1352381" cy="335955"/>
          </a:xfrm>
          <a:prstGeom prst="rect">
            <a:avLst/>
          </a:prstGeom>
        </p:spPr>
      </p:pic>
    </p:spTree>
    <p:extLst>
      <p:ext uri="{BB962C8B-B14F-4D97-AF65-F5344CB8AC3E}">
        <p14:creationId xmlns:p14="http://schemas.microsoft.com/office/powerpoint/2010/main" val="4108174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6" descr="Pilot">
            <a:extLst>
              <a:ext uri="{FF2B5EF4-FFF2-40B4-BE49-F238E27FC236}">
                <a16:creationId xmlns:a16="http://schemas.microsoft.com/office/drawing/2014/main" id="{330D8955-312F-EFBD-A17B-695C4B1659F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5447" y="457200"/>
            <a:ext cx="8838066" cy="59436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3254E067-4E70-A5D8-53F5-1284EECC3472}"/>
              </a:ext>
            </a:extLst>
          </p:cNvPr>
          <p:cNvSpPr txBox="1">
            <a:spLocks/>
          </p:cNvSpPr>
          <p:nvPr/>
        </p:nvSpPr>
        <p:spPr>
          <a:xfrm>
            <a:off x="6095617" y="1107758"/>
            <a:ext cx="4691417" cy="2564741"/>
          </a:xfrm>
          <a:prstGeom prst="rect">
            <a:avLst/>
          </a:prstGeom>
          <a:noFill/>
          <a:ln>
            <a:no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bg1"/>
                </a:solidFill>
                <a:latin typeface="CVS Health Sans" panose="020B0504020202020204" pitchFamily="34" charset="0"/>
              </a:rPr>
              <a:t>MEDD Universal CCF</a:t>
            </a:r>
          </a:p>
          <a:p>
            <a:r>
              <a:rPr lang="en-US" sz="4800" b="1" dirty="0">
                <a:solidFill>
                  <a:schemeClr val="bg1"/>
                </a:solidFill>
                <a:latin typeface="CVS Health Sans" panose="020B0504020202020204" pitchFamily="34" charset="0"/>
              </a:rPr>
              <a:t>Training</a:t>
            </a:r>
          </a:p>
        </p:txBody>
      </p:sp>
      <p:sp>
        <p:nvSpPr>
          <p:cNvPr id="6" name="Title 1">
            <a:extLst>
              <a:ext uri="{FF2B5EF4-FFF2-40B4-BE49-F238E27FC236}">
                <a16:creationId xmlns:a16="http://schemas.microsoft.com/office/drawing/2014/main" id="{BF69A013-A452-28E3-3664-5E4B26153B04}"/>
              </a:ext>
            </a:extLst>
          </p:cNvPr>
          <p:cNvSpPr txBox="1">
            <a:spLocks/>
          </p:cNvSpPr>
          <p:nvPr/>
        </p:nvSpPr>
        <p:spPr>
          <a:xfrm>
            <a:off x="9327705" y="6123963"/>
            <a:ext cx="2849287" cy="629594"/>
          </a:xfrm>
          <a:prstGeom prst="rect">
            <a:avLst/>
          </a:prstGeom>
          <a:noFill/>
          <a:ln>
            <a:noFill/>
          </a:ln>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2400" b="1" dirty="0">
                <a:solidFill>
                  <a:schemeClr val="bg1"/>
                </a:solidFill>
              </a:rPr>
              <a:t>How We Care Q3.2023</a:t>
            </a:r>
          </a:p>
        </p:txBody>
      </p:sp>
      <p:pic>
        <p:nvPicPr>
          <p:cNvPr id="7" name="Picture 12" descr="CVS Health heart transparent PNG - StickPNG">
            <a:extLst>
              <a:ext uri="{FF2B5EF4-FFF2-40B4-BE49-F238E27FC236}">
                <a16:creationId xmlns:a16="http://schemas.microsoft.com/office/drawing/2014/main" id="{FC1AC6A2-64DE-FBD1-70BB-4AC1FC9B4E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0028" y="6355612"/>
            <a:ext cx="554630" cy="398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744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a:extLst>
              <a:ext uri="{FF2B5EF4-FFF2-40B4-BE49-F238E27FC236}">
                <a16:creationId xmlns:a16="http://schemas.microsoft.com/office/drawing/2014/main" id="{A38CE644-894B-E7F4-EDE4-5472B8733466}"/>
              </a:ext>
            </a:extLst>
          </p:cNvPr>
          <p:cNvSpPr/>
          <p:nvPr/>
        </p:nvSpPr>
        <p:spPr>
          <a:xfrm>
            <a:off x="3953357" y="2549637"/>
            <a:ext cx="1029291" cy="1006868"/>
          </a:xfrm>
          <a:prstGeom prst="ellipse">
            <a:avLst/>
          </a:prstGeom>
          <a:solidFill>
            <a:schemeClr val="accent2">
              <a:lumMod val="75000"/>
              <a:alpha val="30000"/>
            </a:schemeClr>
          </a:solidFill>
          <a:ln w="444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4A33089E-C450-E074-AAEB-620D5AFBDC9E}"/>
              </a:ext>
            </a:extLst>
          </p:cNvPr>
          <p:cNvSpPr/>
          <p:nvPr/>
        </p:nvSpPr>
        <p:spPr>
          <a:xfrm>
            <a:off x="6828978" y="2552227"/>
            <a:ext cx="1029291" cy="1006868"/>
          </a:xfrm>
          <a:prstGeom prst="ellipse">
            <a:avLst/>
          </a:prstGeom>
          <a:solidFill>
            <a:schemeClr val="accent6">
              <a:lumMod val="60000"/>
              <a:lumOff val="40000"/>
              <a:alpha val="34000"/>
            </a:schemeClr>
          </a:solidFill>
          <a:ln w="444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1BFE2158-B867-44BC-2F6F-8CB54870219E}"/>
              </a:ext>
            </a:extLst>
          </p:cNvPr>
          <p:cNvSpPr/>
          <p:nvPr/>
        </p:nvSpPr>
        <p:spPr>
          <a:xfrm>
            <a:off x="9780157" y="2551670"/>
            <a:ext cx="1029291" cy="1006868"/>
          </a:xfrm>
          <a:prstGeom prst="ellipse">
            <a:avLst/>
          </a:prstGeom>
          <a:solidFill>
            <a:schemeClr val="accent1">
              <a:lumMod val="60000"/>
              <a:lumOff val="40000"/>
              <a:alpha val="24000"/>
            </a:schemeClr>
          </a:solidFill>
          <a:ln w="444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6E79E4D4-6728-A629-9C01-D4A6183AC86C}"/>
              </a:ext>
            </a:extLst>
          </p:cNvPr>
          <p:cNvSpPr/>
          <p:nvPr/>
        </p:nvSpPr>
        <p:spPr>
          <a:xfrm>
            <a:off x="1154552" y="2551670"/>
            <a:ext cx="1029291" cy="1006868"/>
          </a:xfrm>
          <a:prstGeom prst="ellipse">
            <a:avLst/>
          </a:prstGeom>
          <a:solidFill>
            <a:schemeClr val="accent4">
              <a:lumMod val="60000"/>
              <a:lumOff val="40000"/>
              <a:alpha val="60000"/>
            </a:schemeClr>
          </a:solidFill>
          <a:ln w="444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Graphic 1" descr="Footprints with solid fill">
            <a:extLst>
              <a:ext uri="{FF2B5EF4-FFF2-40B4-BE49-F238E27FC236}">
                <a16:creationId xmlns:a16="http://schemas.microsoft.com/office/drawing/2014/main" id="{698DBE2D-DCF2-784E-3BE9-387C1C822D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32182" y="2718088"/>
            <a:ext cx="674033" cy="674033"/>
          </a:xfrm>
          <a:prstGeom prst="rect">
            <a:avLst/>
          </a:prstGeom>
        </p:spPr>
      </p:pic>
      <p:sp>
        <p:nvSpPr>
          <p:cNvPr id="3" name="TextBox 2">
            <a:extLst>
              <a:ext uri="{FF2B5EF4-FFF2-40B4-BE49-F238E27FC236}">
                <a16:creationId xmlns:a16="http://schemas.microsoft.com/office/drawing/2014/main" id="{68C64BD4-0AF1-29D4-0D44-C6B2EE89E102}"/>
              </a:ext>
            </a:extLst>
          </p:cNvPr>
          <p:cNvSpPr txBox="1"/>
          <p:nvPr/>
        </p:nvSpPr>
        <p:spPr>
          <a:xfrm>
            <a:off x="6279005" y="3947882"/>
            <a:ext cx="2160324" cy="646331"/>
          </a:xfrm>
          <a:prstGeom prst="rect">
            <a:avLst/>
          </a:prstGeom>
          <a:noFill/>
          <a:ln>
            <a:noFill/>
          </a:ln>
        </p:spPr>
        <p:txBody>
          <a:bodyPr wrap="square">
            <a:spAutoFit/>
          </a:bodyPr>
          <a:lstStyle/>
          <a:p>
            <a:pPr algn="ctr"/>
            <a:r>
              <a:rPr lang="en-US" dirty="0"/>
              <a:t>Safeguard and drive positive experiences</a:t>
            </a:r>
          </a:p>
        </p:txBody>
      </p:sp>
      <p:pic>
        <p:nvPicPr>
          <p:cNvPr id="4" name="Graphic 3" descr="Classroom with solid fill">
            <a:extLst>
              <a:ext uri="{FF2B5EF4-FFF2-40B4-BE49-F238E27FC236}">
                <a16:creationId xmlns:a16="http://schemas.microsoft.com/office/drawing/2014/main" id="{575EE32F-529C-975F-2019-84CCC3A837A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33307" y="2719558"/>
            <a:ext cx="651899" cy="672205"/>
          </a:xfrm>
          <a:prstGeom prst="rect">
            <a:avLst/>
          </a:prstGeom>
        </p:spPr>
      </p:pic>
      <p:pic>
        <p:nvPicPr>
          <p:cNvPr id="5" name="Graphic 4" descr="Care with solid fill">
            <a:extLst>
              <a:ext uri="{FF2B5EF4-FFF2-40B4-BE49-F238E27FC236}">
                <a16:creationId xmlns:a16="http://schemas.microsoft.com/office/drawing/2014/main" id="{88982E5F-C545-635B-5760-4C6EA6A556B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979803" y="2719002"/>
            <a:ext cx="629997" cy="629997"/>
          </a:xfrm>
          <a:prstGeom prst="rect">
            <a:avLst/>
          </a:prstGeom>
        </p:spPr>
      </p:pic>
      <p:sp>
        <p:nvSpPr>
          <p:cNvPr id="11" name="TextBox 10">
            <a:extLst>
              <a:ext uri="{FF2B5EF4-FFF2-40B4-BE49-F238E27FC236}">
                <a16:creationId xmlns:a16="http://schemas.microsoft.com/office/drawing/2014/main" id="{B19F9466-452F-2AE4-BA37-A37B3999AA3A}"/>
              </a:ext>
            </a:extLst>
          </p:cNvPr>
          <p:cNvSpPr txBox="1"/>
          <p:nvPr/>
        </p:nvSpPr>
        <p:spPr>
          <a:xfrm>
            <a:off x="638496" y="1962146"/>
            <a:ext cx="2125580" cy="400110"/>
          </a:xfrm>
          <a:prstGeom prst="rect">
            <a:avLst/>
          </a:prstGeom>
          <a:noFill/>
          <a:ln>
            <a:noFill/>
          </a:ln>
        </p:spPr>
        <p:txBody>
          <a:bodyPr wrap="square">
            <a:spAutoFit/>
          </a:bodyPr>
          <a:lstStyle/>
          <a:p>
            <a:pPr marL="0" marR="0" lvl="0" indent="0" algn="ctr" defTabSz="914400" eaLnBrk="1" fontAlgn="auto" latinLnBrk="0" hangingPunct="1">
              <a:lnSpc>
                <a:spcPct val="100000"/>
              </a:lnSpc>
              <a:spcBef>
                <a:spcPts val="0"/>
              </a:spcBef>
              <a:spcAft>
                <a:spcPts val="1200"/>
              </a:spcAft>
              <a:buClrTx/>
              <a:buSzTx/>
              <a:buFontTx/>
              <a:buNone/>
              <a:tabLst/>
              <a:defRPr/>
            </a:pPr>
            <a:r>
              <a:rPr kumimoji="0" lang="en-US" sz="2000" b="1" i="0" u="none" strike="noStrike" kern="1200" cap="none" spc="0" normalizeH="0" baseline="0" noProof="0" dirty="0">
                <a:ln>
                  <a:noFill/>
                </a:ln>
                <a:solidFill>
                  <a:srgbClr val="CC0000"/>
                </a:solidFill>
                <a:effectLst/>
                <a:uLnTx/>
                <a:uFillTx/>
                <a:latin typeface="CVS Health Sans"/>
                <a:ea typeface="+mn-ea"/>
                <a:cs typeface="Arial"/>
              </a:rPr>
              <a:t>Connect </a:t>
            </a:r>
            <a:r>
              <a:rPr kumimoji="0" lang="en-US" sz="2000" b="1" i="0" u="none" strike="noStrike" kern="1200" cap="none" spc="0" normalizeH="0" baseline="0" noProof="0" dirty="0">
                <a:ln>
                  <a:noFill/>
                </a:ln>
                <a:solidFill>
                  <a:srgbClr val="000000"/>
                </a:solidFill>
                <a:effectLst/>
                <a:uLnTx/>
                <a:uFillTx/>
                <a:latin typeface="CVS Health Sans"/>
                <a:ea typeface="+mn-ea"/>
                <a:cs typeface="Arial"/>
              </a:rPr>
              <a:t> </a:t>
            </a:r>
          </a:p>
        </p:txBody>
      </p:sp>
      <p:pic>
        <p:nvPicPr>
          <p:cNvPr id="14" name="Picture 13">
            <a:extLst>
              <a:ext uri="{FF2B5EF4-FFF2-40B4-BE49-F238E27FC236}">
                <a16:creationId xmlns:a16="http://schemas.microsoft.com/office/drawing/2014/main" id="{0B19948D-C0C9-B22B-E652-DFC403E68B56}"/>
              </a:ext>
            </a:extLst>
          </p:cNvPr>
          <p:cNvPicPr>
            <a:picLocks noChangeAspect="1"/>
          </p:cNvPicPr>
          <p:nvPr/>
        </p:nvPicPr>
        <p:blipFill>
          <a:blip r:embed="rId9"/>
          <a:stretch>
            <a:fillRect/>
          </a:stretch>
        </p:blipFill>
        <p:spPr>
          <a:xfrm>
            <a:off x="10839619" y="6448476"/>
            <a:ext cx="1352381" cy="409524"/>
          </a:xfrm>
          <a:prstGeom prst="rect">
            <a:avLst/>
          </a:prstGeom>
        </p:spPr>
      </p:pic>
      <p:pic>
        <p:nvPicPr>
          <p:cNvPr id="15" name="Picture 14">
            <a:extLst>
              <a:ext uri="{FF2B5EF4-FFF2-40B4-BE49-F238E27FC236}">
                <a16:creationId xmlns:a16="http://schemas.microsoft.com/office/drawing/2014/main" id="{E633A6C7-FBBB-D3F6-A9DC-1BC7AE11DB0D}"/>
              </a:ext>
            </a:extLst>
          </p:cNvPr>
          <p:cNvPicPr>
            <a:picLocks noChangeAspect="1"/>
          </p:cNvPicPr>
          <p:nvPr/>
        </p:nvPicPr>
        <p:blipFill rotWithShape="1">
          <a:blip r:embed="rId10">
            <a:extLst>
              <a:ext uri="{28A0092B-C50C-407E-A947-70E740481C1C}">
                <a14:useLocalDpi xmlns:a14="http://schemas.microsoft.com/office/drawing/2010/main" val="0"/>
              </a:ext>
            </a:extLst>
          </a:blip>
          <a:srcRect l="6395" r="23769"/>
          <a:stretch/>
        </p:blipFill>
        <p:spPr bwMode="auto">
          <a:xfrm>
            <a:off x="112886" y="6165908"/>
            <a:ext cx="3013417" cy="586747"/>
          </a:xfrm>
          <a:prstGeom prst="rect">
            <a:avLst/>
          </a:prstGeom>
          <a:solidFill>
            <a:schemeClr val="accent5"/>
          </a:solidFill>
          <a:ln>
            <a:noFill/>
          </a:ln>
        </p:spPr>
      </p:pic>
      <p:sp>
        <p:nvSpPr>
          <p:cNvPr id="16" name="TextBox 15">
            <a:extLst>
              <a:ext uri="{FF2B5EF4-FFF2-40B4-BE49-F238E27FC236}">
                <a16:creationId xmlns:a16="http://schemas.microsoft.com/office/drawing/2014/main" id="{16301015-0761-A8DF-FB33-F23119FE3336}"/>
              </a:ext>
            </a:extLst>
          </p:cNvPr>
          <p:cNvSpPr txBox="1"/>
          <p:nvPr/>
        </p:nvSpPr>
        <p:spPr>
          <a:xfrm>
            <a:off x="852199" y="3952087"/>
            <a:ext cx="1651084" cy="923330"/>
          </a:xfrm>
          <a:prstGeom prst="rect">
            <a:avLst/>
          </a:prstGeom>
          <a:noFill/>
          <a:ln>
            <a:noFill/>
          </a:ln>
        </p:spPr>
        <p:txBody>
          <a:bodyPr wrap="square">
            <a:spAutoFit/>
          </a:bodyPr>
          <a:lstStyle/>
          <a:p>
            <a:pPr algn="ctr"/>
            <a:r>
              <a:rPr lang="en-US" dirty="0"/>
              <a:t>Walk in our member shoes </a:t>
            </a:r>
          </a:p>
          <a:p>
            <a:pPr marL="571500" indent="-571500" algn="ctr">
              <a:buFont typeface="Arial" panose="020B0604020202020204" pitchFamily="34" charset="0"/>
              <a:buChar char="•"/>
            </a:pPr>
            <a:endParaRPr lang="en-US" dirty="0"/>
          </a:p>
        </p:txBody>
      </p:sp>
      <p:sp>
        <p:nvSpPr>
          <p:cNvPr id="18" name="TextBox 17">
            <a:extLst>
              <a:ext uri="{FF2B5EF4-FFF2-40B4-BE49-F238E27FC236}">
                <a16:creationId xmlns:a16="http://schemas.microsoft.com/office/drawing/2014/main" id="{B410BE8C-4E61-8439-1D8C-A0F81C67BE3F}"/>
              </a:ext>
            </a:extLst>
          </p:cNvPr>
          <p:cNvSpPr txBox="1"/>
          <p:nvPr/>
        </p:nvSpPr>
        <p:spPr>
          <a:xfrm>
            <a:off x="9226653" y="3952086"/>
            <a:ext cx="2280701" cy="646331"/>
          </a:xfrm>
          <a:prstGeom prst="rect">
            <a:avLst/>
          </a:prstGeom>
          <a:noFill/>
          <a:ln>
            <a:noFill/>
          </a:ln>
        </p:spPr>
        <p:txBody>
          <a:bodyPr wrap="square">
            <a:spAutoFit/>
          </a:bodyPr>
          <a:lstStyle/>
          <a:p>
            <a:pPr algn="ctr"/>
            <a:r>
              <a:rPr lang="en-US" dirty="0"/>
              <a:t>Understand Why Being Human matters</a:t>
            </a:r>
          </a:p>
        </p:txBody>
      </p:sp>
      <p:sp>
        <p:nvSpPr>
          <p:cNvPr id="19" name="TextBox 18">
            <a:extLst>
              <a:ext uri="{FF2B5EF4-FFF2-40B4-BE49-F238E27FC236}">
                <a16:creationId xmlns:a16="http://schemas.microsoft.com/office/drawing/2014/main" id="{BFEF1EE0-5889-2AC8-C15D-1F6B28F5B5F0}"/>
              </a:ext>
            </a:extLst>
          </p:cNvPr>
          <p:cNvSpPr txBox="1"/>
          <p:nvPr/>
        </p:nvSpPr>
        <p:spPr>
          <a:xfrm>
            <a:off x="9266461" y="1960373"/>
            <a:ext cx="2125580" cy="400110"/>
          </a:xfrm>
          <a:prstGeom prst="rect">
            <a:avLst/>
          </a:prstGeom>
          <a:noFill/>
          <a:ln>
            <a:noFill/>
          </a:ln>
        </p:spPr>
        <p:txBody>
          <a:bodyPr wrap="square">
            <a:spAutoFit/>
          </a:bodyPr>
          <a:lstStyle/>
          <a:p>
            <a:pPr marL="0" marR="0" lvl="0" indent="0" algn="ctr" defTabSz="914400" eaLnBrk="1" fontAlgn="auto" latinLnBrk="0" hangingPunct="1">
              <a:lnSpc>
                <a:spcPct val="100000"/>
              </a:lnSpc>
              <a:spcBef>
                <a:spcPts val="0"/>
              </a:spcBef>
              <a:spcAft>
                <a:spcPts val="1200"/>
              </a:spcAft>
              <a:buClrTx/>
              <a:buSzTx/>
              <a:buFontTx/>
              <a:buNone/>
              <a:tabLst/>
              <a:defRPr/>
            </a:pPr>
            <a:r>
              <a:rPr kumimoji="0" lang="en-US" sz="2000" b="1" i="0" u="none" strike="noStrike" kern="1200" cap="none" spc="0" normalizeH="0" baseline="0" noProof="0" dirty="0">
                <a:ln>
                  <a:noFill/>
                </a:ln>
                <a:solidFill>
                  <a:srgbClr val="C00000"/>
                </a:solidFill>
                <a:effectLst/>
                <a:uLnTx/>
                <a:uFillTx/>
                <a:latin typeface="CVS Health Sans"/>
                <a:ea typeface="+mn-ea"/>
                <a:cs typeface="Arial"/>
              </a:rPr>
              <a:t>Be Human</a:t>
            </a:r>
          </a:p>
        </p:txBody>
      </p:sp>
      <p:sp>
        <p:nvSpPr>
          <p:cNvPr id="21" name="TextBox 20">
            <a:extLst>
              <a:ext uri="{FF2B5EF4-FFF2-40B4-BE49-F238E27FC236}">
                <a16:creationId xmlns:a16="http://schemas.microsoft.com/office/drawing/2014/main" id="{92377D6D-86BF-D3E2-763D-919EF5F5F536}"/>
              </a:ext>
            </a:extLst>
          </p:cNvPr>
          <p:cNvSpPr txBox="1"/>
          <p:nvPr/>
        </p:nvSpPr>
        <p:spPr>
          <a:xfrm>
            <a:off x="6153011" y="1960372"/>
            <a:ext cx="2371339" cy="400110"/>
          </a:xfrm>
          <a:prstGeom prst="rect">
            <a:avLst/>
          </a:prstGeom>
          <a:noFill/>
          <a:ln>
            <a:noFill/>
          </a:ln>
        </p:spPr>
        <p:txBody>
          <a:bodyPr wrap="square">
            <a:spAutoFit/>
          </a:bodyPr>
          <a:lstStyle/>
          <a:p>
            <a:pPr marL="0" marR="0" lvl="0" indent="0" algn="ctr" defTabSz="914400" eaLnBrk="1" fontAlgn="auto" latinLnBrk="0" hangingPunct="1">
              <a:lnSpc>
                <a:spcPct val="100000"/>
              </a:lnSpc>
              <a:spcBef>
                <a:spcPts val="0"/>
              </a:spcBef>
              <a:spcAft>
                <a:spcPts val="1200"/>
              </a:spcAft>
              <a:buClrTx/>
              <a:buSzTx/>
              <a:buFontTx/>
              <a:buNone/>
              <a:tabLst/>
              <a:defRPr/>
            </a:pPr>
            <a:r>
              <a:rPr kumimoji="0" lang="en-US" sz="2000" b="1" i="0" u="none" strike="noStrike" kern="1200" cap="none" spc="0" normalizeH="0" baseline="0" noProof="0" dirty="0">
                <a:ln>
                  <a:noFill/>
                </a:ln>
                <a:solidFill>
                  <a:srgbClr val="CC0000"/>
                </a:solidFill>
                <a:effectLst/>
                <a:uLnTx/>
                <a:uFillTx/>
                <a:latin typeface="CVS Health Sans"/>
                <a:ea typeface="+mn-ea"/>
                <a:cs typeface="Arial"/>
              </a:rPr>
              <a:t>Protect</a:t>
            </a:r>
            <a:endParaRPr kumimoji="0" lang="en-US" sz="2000" b="1" i="0" u="none" strike="noStrike" kern="1200" cap="none" spc="0" normalizeH="0" baseline="0" noProof="0" dirty="0">
              <a:ln>
                <a:noFill/>
              </a:ln>
              <a:solidFill>
                <a:srgbClr val="000000"/>
              </a:solidFill>
              <a:effectLst/>
              <a:uLnTx/>
              <a:uFillTx/>
              <a:latin typeface="CVS Health Sans"/>
              <a:ea typeface="+mn-ea"/>
              <a:cs typeface="Arial"/>
            </a:endParaRPr>
          </a:p>
        </p:txBody>
      </p:sp>
      <p:pic>
        <p:nvPicPr>
          <p:cNvPr id="23" name="Graphic 22" descr="Checklist with solid fill">
            <a:extLst>
              <a:ext uri="{FF2B5EF4-FFF2-40B4-BE49-F238E27FC236}">
                <a16:creationId xmlns:a16="http://schemas.microsoft.com/office/drawing/2014/main" id="{A9FB3643-3542-DAB3-7A90-2A8C2CD5123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975488" y="2669268"/>
            <a:ext cx="767605" cy="767605"/>
          </a:xfrm>
          <a:prstGeom prst="rect">
            <a:avLst/>
          </a:prstGeom>
        </p:spPr>
      </p:pic>
      <p:sp>
        <p:nvSpPr>
          <p:cNvPr id="25" name="TextBox 24">
            <a:extLst>
              <a:ext uri="{FF2B5EF4-FFF2-40B4-BE49-F238E27FC236}">
                <a16:creationId xmlns:a16="http://schemas.microsoft.com/office/drawing/2014/main" id="{0E11A1A5-271A-17CF-82F3-036B7A050240}"/>
              </a:ext>
            </a:extLst>
          </p:cNvPr>
          <p:cNvSpPr txBox="1"/>
          <p:nvPr/>
        </p:nvSpPr>
        <p:spPr>
          <a:xfrm>
            <a:off x="3461945" y="3948953"/>
            <a:ext cx="2010645" cy="646331"/>
          </a:xfrm>
          <a:prstGeom prst="rect">
            <a:avLst/>
          </a:prstGeom>
          <a:noFill/>
          <a:ln>
            <a:noFill/>
          </a:ln>
        </p:spPr>
        <p:txBody>
          <a:bodyPr wrap="square">
            <a:spAutoFit/>
          </a:bodyPr>
          <a:lstStyle/>
          <a:p>
            <a:pPr algn="ctr"/>
            <a:r>
              <a:rPr lang="en-US" dirty="0"/>
              <a:t>Create member centric experiences </a:t>
            </a:r>
          </a:p>
        </p:txBody>
      </p:sp>
      <p:cxnSp>
        <p:nvCxnSpPr>
          <p:cNvPr id="30" name="Straight Connector 29">
            <a:extLst>
              <a:ext uri="{FF2B5EF4-FFF2-40B4-BE49-F238E27FC236}">
                <a16:creationId xmlns:a16="http://schemas.microsoft.com/office/drawing/2014/main" id="{339C68E8-8A06-7301-4BAB-B9F4AF4635FB}"/>
              </a:ext>
            </a:extLst>
          </p:cNvPr>
          <p:cNvCxnSpPr>
            <a:cxnSpLocks/>
          </p:cNvCxnSpPr>
          <p:nvPr/>
        </p:nvCxnSpPr>
        <p:spPr>
          <a:xfrm>
            <a:off x="9780157" y="3776893"/>
            <a:ext cx="1029291" cy="0"/>
          </a:xfrm>
          <a:prstGeom prst="line">
            <a:avLst/>
          </a:prstGeom>
          <a:ln w="31750" cmpd="tri">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92F92D9-2C0D-D024-CF7F-5F3EA31B906C}"/>
              </a:ext>
            </a:extLst>
          </p:cNvPr>
          <p:cNvSpPr txBox="1"/>
          <p:nvPr/>
        </p:nvSpPr>
        <p:spPr>
          <a:xfrm>
            <a:off x="3405211" y="1962272"/>
            <a:ext cx="2125580" cy="400110"/>
          </a:xfrm>
          <a:prstGeom prst="rect">
            <a:avLst/>
          </a:prstGeom>
          <a:noFill/>
          <a:ln>
            <a:noFill/>
          </a:ln>
        </p:spPr>
        <p:txBody>
          <a:bodyPr wrap="square">
            <a:spAutoFit/>
          </a:bodyPr>
          <a:lstStyle/>
          <a:p>
            <a:pPr marL="0" marR="0" lvl="0" indent="0" algn="ctr" defTabSz="914400" eaLnBrk="1" fontAlgn="auto" latinLnBrk="0" hangingPunct="1">
              <a:lnSpc>
                <a:spcPct val="100000"/>
              </a:lnSpc>
              <a:spcBef>
                <a:spcPts val="0"/>
              </a:spcBef>
              <a:spcAft>
                <a:spcPts val="1200"/>
              </a:spcAft>
              <a:buClrTx/>
              <a:buSzTx/>
              <a:buFontTx/>
              <a:buNone/>
              <a:tabLst/>
              <a:defRPr/>
            </a:pPr>
            <a:r>
              <a:rPr kumimoji="0" lang="en-US" sz="2000" b="1" i="0" u="none" strike="noStrike" kern="1200" cap="none" spc="0" normalizeH="0" baseline="0" noProof="0" dirty="0">
                <a:ln>
                  <a:noFill/>
                </a:ln>
                <a:solidFill>
                  <a:srgbClr val="CC0000"/>
                </a:solidFill>
                <a:effectLst/>
                <a:uLnTx/>
                <a:uFillTx/>
                <a:latin typeface="CVS Health Sans"/>
                <a:ea typeface="+mn-ea"/>
                <a:cs typeface="Arial"/>
              </a:rPr>
              <a:t>Consult</a:t>
            </a:r>
            <a:endParaRPr kumimoji="0" lang="en-US" sz="2000" b="1" i="0" u="none" strike="noStrike" kern="1200" cap="none" spc="0" normalizeH="0" baseline="0" noProof="0" dirty="0">
              <a:ln>
                <a:noFill/>
              </a:ln>
              <a:solidFill>
                <a:srgbClr val="000000"/>
              </a:solidFill>
              <a:effectLst/>
              <a:uLnTx/>
              <a:uFillTx/>
              <a:latin typeface="CVS Health Sans"/>
              <a:ea typeface="+mn-ea"/>
              <a:cs typeface="Arial"/>
            </a:endParaRPr>
          </a:p>
        </p:txBody>
      </p:sp>
      <p:cxnSp>
        <p:nvCxnSpPr>
          <p:cNvPr id="44" name="Straight Connector 43">
            <a:extLst>
              <a:ext uri="{FF2B5EF4-FFF2-40B4-BE49-F238E27FC236}">
                <a16:creationId xmlns:a16="http://schemas.microsoft.com/office/drawing/2014/main" id="{34A52AF7-F8D3-B4BC-33CA-4D778F4EF1F7}"/>
              </a:ext>
            </a:extLst>
          </p:cNvPr>
          <p:cNvCxnSpPr>
            <a:cxnSpLocks/>
          </p:cNvCxnSpPr>
          <p:nvPr/>
        </p:nvCxnSpPr>
        <p:spPr>
          <a:xfrm>
            <a:off x="6828976" y="3787167"/>
            <a:ext cx="1029291" cy="0"/>
          </a:xfrm>
          <a:prstGeom prst="line">
            <a:avLst/>
          </a:prstGeom>
          <a:ln w="31750" cmpd="tri">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7F8DC50-E5C6-0FD2-3E10-6B68AB47B6EC}"/>
              </a:ext>
            </a:extLst>
          </p:cNvPr>
          <p:cNvCxnSpPr>
            <a:cxnSpLocks/>
          </p:cNvCxnSpPr>
          <p:nvPr/>
        </p:nvCxnSpPr>
        <p:spPr>
          <a:xfrm>
            <a:off x="3955674" y="3781437"/>
            <a:ext cx="1029291" cy="0"/>
          </a:xfrm>
          <a:prstGeom prst="line">
            <a:avLst/>
          </a:prstGeom>
          <a:ln w="31750" cmpd="tri">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0750D05-3E82-6446-4BC1-75BB9DD04343}"/>
              </a:ext>
            </a:extLst>
          </p:cNvPr>
          <p:cNvCxnSpPr>
            <a:cxnSpLocks/>
          </p:cNvCxnSpPr>
          <p:nvPr/>
        </p:nvCxnSpPr>
        <p:spPr>
          <a:xfrm>
            <a:off x="1150055" y="3787167"/>
            <a:ext cx="1029291" cy="0"/>
          </a:xfrm>
          <a:prstGeom prst="line">
            <a:avLst/>
          </a:prstGeom>
          <a:ln w="31750" cmpd="tri">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790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9900">
            <a:alpha val="67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9A2B2-5EEF-D910-ADCE-8AAD9DCE8073}"/>
              </a:ext>
            </a:extLst>
          </p:cNvPr>
          <p:cNvSpPr>
            <a:spLocks noGrp="1"/>
          </p:cNvSpPr>
          <p:nvPr>
            <p:ph type="title"/>
          </p:nvPr>
        </p:nvSpPr>
        <p:spPr>
          <a:xfrm>
            <a:off x="838200" y="2766218"/>
            <a:ext cx="10515600" cy="1325563"/>
          </a:xfrm>
          <a:solidFill>
            <a:schemeClr val="bg1"/>
          </a:solidFill>
          <a:ln w="15875">
            <a:solidFill>
              <a:schemeClr val="tx1"/>
            </a:solidFill>
          </a:ln>
        </p:spPr>
        <p:txBody>
          <a:bodyPr>
            <a:normAutofit/>
          </a:bodyPr>
          <a:lstStyle/>
          <a:p>
            <a:pPr algn="ctr"/>
            <a:r>
              <a:rPr lang="en-US" sz="3800" b="1" dirty="0">
                <a:latin typeface="CVS Health Sans" panose="020B0504020202020204" pitchFamily="34" charset="0"/>
              </a:rPr>
              <a:t>Connecting with our Members </a:t>
            </a:r>
          </a:p>
        </p:txBody>
      </p:sp>
      <p:pic>
        <p:nvPicPr>
          <p:cNvPr id="3" name="Picture 2">
            <a:extLst>
              <a:ext uri="{FF2B5EF4-FFF2-40B4-BE49-F238E27FC236}">
                <a16:creationId xmlns:a16="http://schemas.microsoft.com/office/drawing/2014/main" id="{CC9C4791-2333-56AF-B464-C21578F0651E}"/>
              </a:ext>
            </a:extLst>
          </p:cNvPr>
          <p:cNvPicPr>
            <a:picLocks noChangeAspect="1"/>
          </p:cNvPicPr>
          <p:nvPr/>
        </p:nvPicPr>
        <p:blipFill rotWithShape="1">
          <a:blip r:embed="rId3">
            <a:extLst>
              <a:ext uri="{28A0092B-C50C-407E-A947-70E740481C1C}">
                <a14:useLocalDpi xmlns:a14="http://schemas.microsoft.com/office/drawing/2010/main" val="0"/>
              </a:ext>
            </a:extLst>
          </a:blip>
          <a:srcRect l="6395" r="23769"/>
          <a:stretch/>
        </p:blipFill>
        <p:spPr bwMode="auto">
          <a:xfrm>
            <a:off x="112886" y="6165908"/>
            <a:ext cx="3013417" cy="586747"/>
          </a:xfrm>
          <a:prstGeom prst="rect">
            <a:avLst/>
          </a:prstGeom>
          <a:solidFill>
            <a:schemeClr val="accent5"/>
          </a:solidFill>
          <a:ln>
            <a:noFill/>
          </a:ln>
        </p:spPr>
      </p:pic>
    </p:spTree>
    <p:extLst>
      <p:ext uri="{BB962C8B-B14F-4D97-AF65-F5344CB8AC3E}">
        <p14:creationId xmlns:p14="http://schemas.microsoft.com/office/powerpoint/2010/main" val="3713417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266" name="Picture 2" descr="Hey Grandma' Phone Scam Targets Older Adults For Money | LittleThings.com">
            <a:extLst>
              <a:ext uri="{FF2B5EF4-FFF2-40B4-BE49-F238E27FC236}">
                <a16:creationId xmlns:a16="http://schemas.microsoft.com/office/drawing/2014/main" id="{A70F3C80-A31A-9753-7DE5-B873DA78F87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65" r="11024" b="1"/>
          <a:stretch/>
        </p:blipFill>
        <p:spPr bwMode="auto">
          <a:xfrm flipH="1">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1271" name="Rectangle 11270">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6CE4D7-0489-CF3D-3E14-67858731945C}"/>
              </a:ext>
            </a:extLst>
          </p:cNvPr>
          <p:cNvSpPr>
            <a:spLocks noGrp="1"/>
          </p:cNvSpPr>
          <p:nvPr>
            <p:ph type="title"/>
          </p:nvPr>
        </p:nvSpPr>
        <p:spPr>
          <a:xfrm>
            <a:off x="523875" y="5317240"/>
            <a:ext cx="11210925" cy="744836"/>
          </a:xfrm>
        </p:spPr>
        <p:txBody>
          <a:bodyPr>
            <a:normAutofit/>
          </a:bodyPr>
          <a:lstStyle/>
          <a:p>
            <a:pPr algn="ctr"/>
            <a:r>
              <a:rPr lang="en-US" sz="3600" b="1" dirty="0">
                <a:solidFill>
                  <a:schemeClr val="tx1">
                    <a:lumMod val="85000"/>
                    <a:lumOff val="15000"/>
                  </a:schemeClr>
                </a:solidFill>
              </a:rPr>
              <a:t>What are members feeling before they call us? </a:t>
            </a:r>
          </a:p>
        </p:txBody>
      </p:sp>
      <p:cxnSp>
        <p:nvCxnSpPr>
          <p:cNvPr id="11273" name="Straight Connector 11272">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1275" name="Straight Connector 11274">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218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22000"/>
          </a:schemeClr>
        </a:solidFill>
        <a:effectLst/>
      </p:bgPr>
    </p:bg>
    <p:spTree>
      <p:nvGrpSpPr>
        <p:cNvPr id="1" name=""/>
        <p:cNvGrpSpPr/>
        <p:nvPr/>
      </p:nvGrpSpPr>
      <p:grpSpPr>
        <a:xfrm>
          <a:off x="0" y="0"/>
          <a:ext cx="0" cy="0"/>
          <a:chOff x="0" y="0"/>
          <a:chExt cx="0" cy="0"/>
        </a:xfrm>
      </p:grpSpPr>
      <p:pic>
        <p:nvPicPr>
          <p:cNvPr id="1038" name="Picture 14" descr="Crying old man. Portrait of old man with white hair crying. | CanStock">
            <a:extLst>
              <a:ext uri="{FF2B5EF4-FFF2-40B4-BE49-F238E27FC236}">
                <a16:creationId xmlns:a16="http://schemas.microsoft.com/office/drawing/2014/main" id="{7C35872F-27C3-B281-F788-2ADB38AF93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6658" b="5838"/>
          <a:stretch/>
        </p:blipFill>
        <p:spPr bwMode="auto">
          <a:xfrm>
            <a:off x="-21958" y="3468572"/>
            <a:ext cx="4003019" cy="3383270"/>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pic>
        <p:nvPicPr>
          <p:cNvPr id="6" name="Picture 5" descr="A person and person looking at papers&#10;&#10;Description automatically generated">
            <a:extLst>
              <a:ext uri="{FF2B5EF4-FFF2-40B4-BE49-F238E27FC236}">
                <a16:creationId xmlns:a16="http://schemas.microsoft.com/office/drawing/2014/main" id="{8ED5FFF9-8F70-08E6-E2DA-C11DCD4ADC53}"/>
              </a:ext>
            </a:extLst>
          </p:cNvPr>
          <p:cNvPicPr>
            <a:picLocks noChangeAspect="1"/>
          </p:cNvPicPr>
          <p:nvPr/>
        </p:nvPicPr>
        <p:blipFill rotWithShape="1">
          <a:blip r:embed="rId4"/>
          <a:srcRect l="12713" r="7581" b="-2"/>
          <a:stretch/>
        </p:blipFill>
        <p:spPr>
          <a:xfrm flipH="1">
            <a:off x="8202898" y="3468562"/>
            <a:ext cx="4014047" cy="3383280"/>
          </a:xfrm>
          <a:prstGeom prst="rect">
            <a:avLst/>
          </a:prstGeom>
          <a:ln>
            <a:solidFill>
              <a:schemeClr val="bg1">
                <a:lumMod val="50000"/>
              </a:schemeClr>
            </a:solidFill>
          </a:ln>
        </p:spPr>
      </p:pic>
      <p:pic>
        <p:nvPicPr>
          <p:cNvPr id="1028" name="Picture 4" descr="Elderly Woman In A State Of Depression Stock Photo - Download Image Now -  Sadness, Grandmother, Senior Adult - iStock">
            <a:extLst>
              <a:ext uri="{FF2B5EF4-FFF2-40B4-BE49-F238E27FC236}">
                <a16:creationId xmlns:a16="http://schemas.microsoft.com/office/drawing/2014/main" id="{E464DDF2-3760-126B-C826-314339C8CFD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584" r="17783" b="-4"/>
          <a:stretch/>
        </p:blipFill>
        <p:spPr bwMode="auto">
          <a:xfrm>
            <a:off x="-12377" y="-2803"/>
            <a:ext cx="3976320" cy="3368767"/>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pic>
        <p:nvPicPr>
          <p:cNvPr id="2" name="Picture 4" descr="Forget retirement, your grandchildren need you to raise them - BBC Worklife">
            <a:extLst>
              <a:ext uri="{FF2B5EF4-FFF2-40B4-BE49-F238E27FC236}">
                <a16:creationId xmlns:a16="http://schemas.microsoft.com/office/drawing/2014/main" id="{99FC7891-5DCC-E5A7-9FB0-687E61C2B0BA}"/>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4094477" y="3468562"/>
            <a:ext cx="4020528" cy="339337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8,200+ Frustrated Old Woman Stock Photos, Pictures &amp; Royalty-Free Images -  iStock">
            <a:extLst>
              <a:ext uri="{FF2B5EF4-FFF2-40B4-BE49-F238E27FC236}">
                <a16:creationId xmlns:a16="http://schemas.microsoft.com/office/drawing/2014/main" id="{A5AC0EA9-797D-48BD-456E-44A6DA7A93D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82763" y="230"/>
            <a:ext cx="4020527" cy="336596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6" descr="Nurse Talking To Senior Male Patient On Ward Stock Photo - Download Image  Now - Patient, Hospital, Bed - Furniture - iStock">
            <a:extLst>
              <a:ext uri="{FF2B5EF4-FFF2-40B4-BE49-F238E27FC236}">
                <a16:creationId xmlns:a16="http://schemas.microsoft.com/office/drawing/2014/main" id="{A529126B-061B-E07D-85D1-1DF41E0091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94142" y="-2803"/>
            <a:ext cx="4022803" cy="3365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040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5C0848BA-C077-5899-318E-16CA2C99F514}"/>
              </a:ext>
            </a:extLst>
          </p:cNvPr>
          <p:cNvSpPr/>
          <p:nvPr/>
        </p:nvSpPr>
        <p:spPr>
          <a:xfrm>
            <a:off x="0" y="5036964"/>
            <a:ext cx="12192000" cy="9409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a:extLst>
              <a:ext uri="{FF2B5EF4-FFF2-40B4-BE49-F238E27FC236}">
                <a16:creationId xmlns:a16="http://schemas.microsoft.com/office/drawing/2014/main" id="{B2E110BA-4B9B-D512-83D5-E3A5234494BB}"/>
              </a:ext>
            </a:extLst>
          </p:cNvPr>
          <p:cNvPicPr>
            <a:picLocks noChangeAspect="1"/>
          </p:cNvPicPr>
          <p:nvPr/>
        </p:nvPicPr>
        <p:blipFill>
          <a:blip r:embed="rId3"/>
          <a:stretch>
            <a:fillRect/>
          </a:stretch>
        </p:blipFill>
        <p:spPr>
          <a:xfrm>
            <a:off x="10839619" y="6448476"/>
            <a:ext cx="1352381" cy="409524"/>
          </a:xfrm>
          <a:prstGeom prst="rect">
            <a:avLst/>
          </a:prstGeom>
        </p:spPr>
      </p:pic>
      <p:pic>
        <p:nvPicPr>
          <p:cNvPr id="26" name="Picture 25">
            <a:extLst>
              <a:ext uri="{FF2B5EF4-FFF2-40B4-BE49-F238E27FC236}">
                <a16:creationId xmlns:a16="http://schemas.microsoft.com/office/drawing/2014/main" id="{0796B29B-AE12-808E-F16C-BCFF89C8589A}"/>
              </a:ext>
            </a:extLst>
          </p:cNvPr>
          <p:cNvPicPr>
            <a:picLocks noChangeAspect="1"/>
          </p:cNvPicPr>
          <p:nvPr/>
        </p:nvPicPr>
        <p:blipFill>
          <a:blip r:embed="rId4"/>
          <a:stretch>
            <a:fillRect/>
          </a:stretch>
        </p:blipFill>
        <p:spPr>
          <a:xfrm>
            <a:off x="53680" y="6534190"/>
            <a:ext cx="5923809" cy="238095"/>
          </a:xfrm>
          <a:prstGeom prst="rect">
            <a:avLst/>
          </a:prstGeom>
        </p:spPr>
      </p:pic>
      <p:sp>
        <p:nvSpPr>
          <p:cNvPr id="27" name="Title 1">
            <a:extLst>
              <a:ext uri="{FF2B5EF4-FFF2-40B4-BE49-F238E27FC236}">
                <a16:creationId xmlns:a16="http://schemas.microsoft.com/office/drawing/2014/main" id="{AAEFE53A-8CB7-CE00-4EE6-AD592BCC5009}"/>
              </a:ext>
            </a:extLst>
          </p:cNvPr>
          <p:cNvSpPr>
            <a:spLocks noGrp="1"/>
          </p:cNvSpPr>
          <p:nvPr>
            <p:ph type="title"/>
          </p:nvPr>
        </p:nvSpPr>
        <p:spPr>
          <a:xfrm>
            <a:off x="838200" y="5117548"/>
            <a:ext cx="10515600" cy="793719"/>
          </a:xfrm>
        </p:spPr>
        <p:txBody>
          <a:bodyPr>
            <a:normAutofit/>
          </a:bodyPr>
          <a:lstStyle/>
          <a:p>
            <a:pPr algn="ctr"/>
            <a:r>
              <a:rPr lang="en-US" b="1" dirty="0">
                <a:solidFill>
                  <a:schemeClr val="bg1"/>
                </a:solidFill>
              </a:rPr>
              <a:t>When Emotions Meets NPS Scores</a:t>
            </a:r>
          </a:p>
        </p:txBody>
      </p:sp>
      <p:pic>
        <p:nvPicPr>
          <p:cNvPr id="35" name="Picture 34" descr="Lego Pain Assessment Tool #Diagnosis #Peds #Pediatrics ... | GrepMed">
            <a:extLst>
              <a:ext uri="{FF2B5EF4-FFF2-40B4-BE49-F238E27FC236}">
                <a16:creationId xmlns:a16="http://schemas.microsoft.com/office/drawing/2014/main" id="{D072366C-A504-3025-AF70-0F8B4BE716B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41224" b="31972"/>
          <a:stretch/>
        </p:blipFill>
        <p:spPr bwMode="auto">
          <a:xfrm flipH="1">
            <a:off x="466987" y="1016988"/>
            <a:ext cx="11190914" cy="183813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AD1A19C3-8573-746B-4FE3-F68D9D9AAB58}"/>
              </a:ext>
            </a:extLst>
          </p:cNvPr>
          <p:cNvGrpSpPr/>
          <p:nvPr/>
        </p:nvGrpSpPr>
        <p:grpSpPr>
          <a:xfrm>
            <a:off x="760193" y="3177497"/>
            <a:ext cx="10869426" cy="1042198"/>
            <a:chOff x="760193" y="3145112"/>
            <a:chExt cx="10869426" cy="1042198"/>
          </a:xfrm>
        </p:grpSpPr>
        <p:pic>
          <p:nvPicPr>
            <p:cNvPr id="37" name="Picture 36" descr="Lego Pain Assessment Tool #Diagnosis #Peds #Pediatrics ... | GrepMed">
              <a:extLst>
                <a:ext uri="{FF2B5EF4-FFF2-40B4-BE49-F238E27FC236}">
                  <a16:creationId xmlns:a16="http://schemas.microsoft.com/office/drawing/2014/main" id="{979217BC-9A45-C661-0DA2-F0E8C2F556D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4553" t="17810" r="81548" b="75876"/>
            <a:stretch/>
          </p:blipFill>
          <p:spPr bwMode="auto">
            <a:xfrm>
              <a:off x="2090325" y="3684534"/>
              <a:ext cx="522515" cy="47586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Lego Pain Assessment Tool #Diagnosis #Peds #Pediatrics ... | GrepMed">
              <a:extLst>
                <a:ext uri="{FF2B5EF4-FFF2-40B4-BE49-F238E27FC236}">
                  <a16:creationId xmlns:a16="http://schemas.microsoft.com/office/drawing/2014/main" id="{2E98EAC5-6DD2-2558-B891-8A6F31FC498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1492" t="17810" r="72937" b="75876"/>
            <a:stretch/>
          </p:blipFill>
          <p:spPr bwMode="auto">
            <a:xfrm>
              <a:off x="2913371" y="3684535"/>
              <a:ext cx="746451" cy="47586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Lego Pain Assessment Tool #Diagnosis #Peds #Pediatrics ... | GrepMed">
              <a:extLst>
                <a:ext uri="{FF2B5EF4-FFF2-40B4-BE49-F238E27FC236}">
                  <a16:creationId xmlns:a16="http://schemas.microsoft.com/office/drawing/2014/main" id="{95D5B008-53B2-BDF0-6636-A66B882C2C1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9516" t="17810" r="64914" b="75876"/>
            <a:stretch/>
          </p:blipFill>
          <p:spPr bwMode="auto">
            <a:xfrm>
              <a:off x="3886380" y="3697660"/>
              <a:ext cx="746450" cy="475863"/>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Lego Pain Assessment Tool #Diagnosis #Peds #Pediatrics ... | GrepMed">
              <a:extLst>
                <a:ext uri="{FF2B5EF4-FFF2-40B4-BE49-F238E27FC236}">
                  <a16:creationId xmlns:a16="http://schemas.microsoft.com/office/drawing/2014/main" id="{032F6D43-C547-D2FB-DAE9-7CD93CCF86B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8132" t="17810" r="56646" b="75876"/>
            <a:stretch/>
          </p:blipFill>
          <p:spPr bwMode="auto">
            <a:xfrm>
              <a:off x="4902015" y="3695783"/>
              <a:ext cx="699796" cy="47586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Lego Pain Assessment Tool #Diagnosis #Peds #Pediatrics ... | GrepMed">
              <a:extLst>
                <a:ext uri="{FF2B5EF4-FFF2-40B4-BE49-F238E27FC236}">
                  <a16:creationId xmlns:a16="http://schemas.microsoft.com/office/drawing/2014/main" id="{5942AE0D-29CC-0141-FE69-34B755E0AB8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5992" t="18057" r="48925" b="75629"/>
            <a:stretch/>
          </p:blipFill>
          <p:spPr bwMode="auto">
            <a:xfrm>
              <a:off x="5873711" y="3711447"/>
              <a:ext cx="681135" cy="475863"/>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Lego Pain Assessment Tool #Diagnosis #Peds #Pediatrics ... | GrepMed">
              <a:extLst>
                <a:ext uri="{FF2B5EF4-FFF2-40B4-BE49-F238E27FC236}">
                  <a16:creationId xmlns:a16="http://schemas.microsoft.com/office/drawing/2014/main" id="{8E207BF0-E426-609D-18EB-A314CA9F0FC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4612" t="17810" r="41234" b="75876"/>
            <a:stretch/>
          </p:blipFill>
          <p:spPr bwMode="auto">
            <a:xfrm>
              <a:off x="6929265" y="3685545"/>
              <a:ext cx="556727" cy="475863"/>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Lego Pain Assessment Tool #Diagnosis #Peds #Pediatrics ... | GrepMed">
              <a:extLst>
                <a:ext uri="{FF2B5EF4-FFF2-40B4-BE49-F238E27FC236}">
                  <a16:creationId xmlns:a16="http://schemas.microsoft.com/office/drawing/2014/main" id="{2526F3A5-95C6-9832-BA9C-AC82362350C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2587" t="17810" r="32887" b="75876"/>
            <a:stretch/>
          </p:blipFill>
          <p:spPr bwMode="auto">
            <a:xfrm>
              <a:off x="7897813" y="3698161"/>
              <a:ext cx="606491" cy="475863"/>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Lego Pain Assessment Tool #Diagnosis #Peds #Pediatrics ... | GrepMed">
              <a:extLst>
                <a:ext uri="{FF2B5EF4-FFF2-40B4-BE49-F238E27FC236}">
                  <a16:creationId xmlns:a16="http://schemas.microsoft.com/office/drawing/2014/main" id="{CE947405-09FE-32EA-7F13-FFD090FD3C2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0510" t="17810" r="24894" b="75876"/>
            <a:stretch/>
          </p:blipFill>
          <p:spPr bwMode="auto">
            <a:xfrm>
              <a:off x="8864449" y="3695783"/>
              <a:ext cx="615820" cy="47586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Lego Pain Assessment Tool #Diagnosis #Peds #Pediatrics ... | GrepMed">
              <a:extLst>
                <a:ext uri="{FF2B5EF4-FFF2-40B4-BE49-F238E27FC236}">
                  <a16:creationId xmlns:a16="http://schemas.microsoft.com/office/drawing/2014/main" id="{2B26446E-7B34-186C-D447-F78EB294C8D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7835" t="17810" r="16595" b="75876"/>
            <a:stretch/>
          </p:blipFill>
          <p:spPr bwMode="auto">
            <a:xfrm>
              <a:off x="9741894" y="3685848"/>
              <a:ext cx="746450" cy="475863"/>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descr="Lego Pain Assessment Tool #Diagnosis #Peds #Pediatrics ... | GrepMed">
              <a:extLst>
                <a:ext uri="{FF2B5EF4-FFF2-40B4-BE49-F238E27FC236}">
                  <a16:creationId xmlns:a16="http://schemas.microsoft.com/office/drawing/2014/main" id="{A33A5B7A-E663-A810-A3C3-37B71FC7061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6269" t="17810" r="6427" b="75876"/>
            <a:stretch/>
          </p:blipFill>
          <p:spPr bwMode="auto">
            <a:xfrm>
              <a:off x="10650982" y="3698161"/>
              <a:ext cx="978637" cy="475863"/>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descr="Lego Pain Assessment Tool #Diagnosis #Peds #Pediatrics ... | GrepMed">
              <a:extLst>
                <a:ext uri="{FF2B5EF4-FFF2-40B4-BE49-F238E27FC236}">
                  <a16:creationId xmlns:a16="http://schemas.microsoft.com/office/drawing/2014/main" id="{A636172F-334C-FC38-537C-BB45A4C8E42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9599" t="17810" r="6427" b="75876"/>
            <a:stretch/>
          </p:blipFill>
          <p:spPr bwMode="auto">
            <a:xfrm>
              <a:off x="1104361" y="3695274"/>
              <a:ext cx="532503" cy="47586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B12EA38-8577-85F3-DFAC-A79BF36F2E61}"/>
                </a:ext>
              </a:extLst>
            </p:cNvPr>
            <p:cNvPicPr>
              <a:picLocks noChangeAspect="1"/>
            </p:cNvPicPr>
            <p:nvPr/>
          </p:nvPicPr>
          <p:blipFill>
            <a:blip r:embed="rId6"/>
            <a:stretch>
              <a:fillRect/>
            </a:stretch>
          </p:blipFill>
          <p:spPr>
            <a:xfrm flipH="1">
              <a:off x="760193" y="3145112"/>
              <a:ext cx="10756900" cy="504286"/>
            </a:xfrm>
            <a:prstGeom prst="rect">
              <a:avLst/>
            </a:prstGeom>
          </p:spPr>
        </p:pic>
      </p:grpSp>
    </p:spTree>
    <p:extLst>
      <p:ext uri="{BB962C8B-B14F-4D97-AF65-F5344CB8AC3E}">
        <p14:creationId xmlns:p14="http://schemas.microsoft.com/office/powerpoint/2010/main" val="3329608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9900">
            <a:alpha val="67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9A2B2-5EEF-D910-ADCE-8AAD9DCE8073}"/>
              </a:ext>
            </a:extLst>
          </p:cNvPr>
          <p:cNvSpPr>
            <a:spLocks noGrp="1"/>
          </p:cNvSpPr>
          <p:nvPr>
            <p:ph type="title"/>
          </p:nvPr>
        </p:nvSpPr>
        <p:spPr>
          <a:xfrm>
            <a:off x="838200" y="2766218"/>
            <a:ext cx="10515600" cy="1325563"/>
          </a:xfrm>
          <a:solidFill>
            <a:schemeClr val="bg1"/>
          </a:solidFill>
          <a:ln w="15875">
            <a:solidFill>
              <a:schemeClr val="tx1"/>
            </a:solidFill>
          </a:ln>
        </p:spPr>
        <p:txBody>
          <a:bodyPr>
            <a:normAutofit/>
          </a:bodyPr>
          <a:lstStyle/>
          <a:p>
            <a:pPr algn="ctr"/>
            <a:r>
              <a:rPr lang="en-US" sz="3800" b="1" dirty="0">
                <a:latin typeface="CVS Health Sans" panose="020B0504020202020204" pitchFamily="34" charset="0"/>
              </a:rPr>
              <a:t>Call Flow Enhancements </a:t>
            </a:r>
          </a:p>
        </p:txBody>
      </p:sp>
      <p:pic>
        <p:nvPicPr>
          <p:cNvPr id="3" name="Picture 2">
            <a:extLst>
              <a:ext uri="{FF2B5EF4-FFF2-40B4-BE49-F238E27FC236}">
                <a16:creationId xmlns:a16="http://schemas.microsoft.com/office/drawing/2014/main" id="{CC9C4791-2333-56AF-B464-C21578F0651E}"/>
              </a:ext>
            </a:extLst>
          </p:cNvPr>
          <p:cNvPicPr>
            <a:picLocks noChangeAspect="1"/>
          </p:cNvPicPr>
          <p:nvPr/>
        </p:nvPicPr>
        <p:blipFill rotWithShape="1">
          <a:blip r:embed="rId3">
            <a:extLst>
              <a:ext uri="{28A0092B-C50C-407E-A947-70E740481C1C}">
                <a14:useLocalDpi xmlns:a14="http://schemas.microsoft.com/office/drawing/2010/main" val="0"/>
              </a:ext>
            </a:extLst>
          </a:blip>
          <a:srcRect l="6395" r="23769"/>
          <a:stretch/>
        </p:blipFill>
        <p:spPr bwMode="auto">
          <a:xfrm>
            <a:off x="112886" y="6165908"/>
            <a:ext cx="3013417" cy="586747"/>
          </a:xfrm>
          <a:prstGeom prst="rect">
            <a:avLst/>
          </a:prstGeom>
          <a:solidFill>
            <a:schemeClr val="accent5"/>
          </a:solidFill>
          <a:ln>
            <a:noFill/>
          </a:ln>
        </p:spPr>
      </p:pic>
    </p:spTree>
    <p:extLst>
      <p:ext uri="{BB962C8B-B14F-4D97-AF65-F5344CB8AC3E}">
        <p14:creationId xmlns:p14="http://schemas.microsoft.com/office/powerpoint/2010/main" val="2450267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CE4D7-0489-CF3D-3E14-67858731945C}"/>
              </a:ext>
            </a:extLst>
          </p:cNvPr>
          <p:cNvSpPr>
            <a:spLocks noGrp="1"/>
          </p:cNvSpPr>
          <p:nvPr>
            <p:ph type="title"/>
          </p:nvPr>
        </p:nvSpPr>
        <p:spPr>
          <a:xfrm>
            <a:off x="-1" y="0"/>
            <a:ext cx="3275045" cy="6858000"/>
          </a:xfrm>
          <a:solidFill>
            <a:schemeClr val="accent5">
              <a:lumMod val="50000"/>
            </a:schemeClr>
          </a:solidFill>
        </p:spPr>
        <p:txBody>
          <a:bodyPr>
            <a:normAutofit/>
          </a:bodyPr>
          <a:lstStyle/>
          <a:p>
            <a:pPr algn="ctr"/>
            <a:r>
              <a:rPr lang="en-US" sz="4200" b="1" dirty="0">
                <a:latin typeface="+mn-lt"/>
              </a:rPr>
              <a:t> </a:t>
            </a:r>
            <a:r>
              <a:rPr lang="en-US" sz="4200" b="1" dirty="0">
                <a:solidFill>
                  <a:schemeClr val="bg1"/>
                </a:solidFill>
                <a:latin typeface="+mn-lt"/>
              </a:rPr>
              <a:t>theSource Search </a:t>
            </a:r>
          </a:p>
        </p:txBody>
      </p:sp>
      <p:pic>
        <p:nvPicPr>
          <p:cNvPr id="17410" name="Picture 2" descr="Computer Monitors | Computer Monitors Australia | Best Price | Scorptec  Computers">
            <a:extLst>
              <a:ext uri="{FF2B5EF4-FFF2-40B4-BE49-F238E27FC236}">
                <a16:creationId xmlns:a16="http://schemas.microsoft.com/office/drawing/2014/main" id="{801EED1F-B065-7342-FAEC-BA06892E20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4028" y="439946"/>
            <a:ext cx="7528807" cy="611476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1">
            <a:extLst>
              <a:ext uri="{FF2B5EF4-FFF2-40B4-BE49-F238E27FC236}">
                <a16:creationId xmlns:a16="http://schemas.microsoft.com/office/drawing/2014/main" id="{013ABCBC-ED55-AA7F-43A4-E480EC4A88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783" y="5119878"/>
            <a:ext cx="1347736" cy="130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a:extLst>
              <a:ext uri="{FF2B5EF4-FFF2-40B4-BE49-F238E27FC236}">
                <a16:creationId xmlns:a16="http://schemas.microsoft.com/office/drawing/2014/main" id="{E5BECBCA-F246-FE57-7097-137E3CD7CC91}"/>
              </a:ext>
            </a:extLst>
          </p:cNvPr>
          <p:cNvPicPr>
            <a:picLocks noChangeAspect="1"/>
          </p:cNvPicPr>
          <p:nvPr/>
        </p:nvPicPr>
        <p:blipFill>
          <a:blip r:embed="rId5"/>
          <a:stretch>
            <a:fillRect/>
          </a:stretch>
        </p:blipFill>
        <p:spPr>
          <a:xfrm>
            <a:off x="10839619" y="6448476"/>
            <a:ext cx="1352381" cy="409524"/>
          </a:xfrm>
          <a:prstGeom prst="rect">
            <a:avLst/>
          </a:prstGeom>
        </p:spPr>
      </p:pic>
      <p:pic>
        <p:nvPicPr>
          <p:cNvPr id="4" name="Picture 3">
            <a:extLst>
              <a:ext uri="{FF2B5EF4-FFF2-40B4-BE49-F238E27FC236}">
                <a16:creationId xmlns:a16="http://schemas.microsoft.com/office/drawing/2014/main" id="{38E43EF8-1E84-8748-659D-2D8C1B59B958}"/>
              </a:ext>
            </a:extLst>
          </p:cNvPr>
          <p:cNvPicPr>
            <a:picLocks noChangeAspect="1"/>
          </p:cNvPicPr>
          <p:nvPr/>
        </p:nvPicPr>
        <p:blipFill>
          <a:blip r:embed="rId6"/>
          <a:stretch>
            <a:fillRect/>
          </a:stretch>
        </p:blipFill>
        <p:spPr>
          <a:xfrm>
            <a:off x="4282193" y="713852"/>
            <a:ext cx="6914536" cy="4395978"/>
          </a:xfrm>
          <a:prstGeom prst="rect">
            <a:avLst/>
          </a:prstGeom>
        </p:spPr>
      </p:pic>
    </p:spTree>
    <p:extLst>
      <p:ext uri="{BB962C8B-B14F-4D97-AF65-F5344CB8AC3E}">
        <p14:creationId xmlns:p14="http://schemas.microsoft.com/office/powerpoint/2010/main" val="1312237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15086</TotalTime>
  <Words>3849</Words>
  <Application>Microsoft Office PowerPoint</Application>
  <PresentationFormat>Widescreen</PresentationFormat>
  <Paragraphs>405</Paragraphs>
  <Slides>19</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Calibri Light</vt:lpstr>
      <vt:lpstr>CVS Health Sans</vt:lpstr>
      <vt:lpstr>CVS Health Sans Medium</vt:lpstr>
      <vt:lpstr>Symbol</vt:lpstr>
      <vt:lpstr>Times New Roman</vt:lpstr>
      <vt:lpstr>Verdana</vt:lpstr>
      <vt:lpstr>Wingdings</vt:lpstr>
      <vt:lpstr>Office Theme</vt:lpstr>
      <vt:lpstr>PowerPoint Presentation</vt:lpstr>
      <vt:lpstr>PowerPoint Presentation</vt:lpstr>
      <vt:lpstr>PowerPoint Presentation</vt:lpstr>
      <vt:lpstr>Connecting with our Members </vt:lpstr>
      <vt:lpstr>What are members feeling before they call us? </vt:lpstr>
      <vt:lpstr>PowerPoint Presentation</vt:lpstr>
      <vt:lpstr>When Emotions Meets NPS Scores</vt:lpstr>
      <vt:lpstr>Call Flow Enhancements </vt:lpstr>
      <vt:lpstr> theSource Search </vt:lpstr>
      <vt:lpstr>PowerPoint Presentation</vt:lpstr>
      <vt:lpstr>PowerPoint Presentation</vt:lpstr>
      <vt:lpstr>PowerPoint Presentation</vt:lpstr>
      <vt:lpstr>PowerPoint Presentation</vt:lpstr>
      <vt:lpstr>Authentication Process Enhancements </vt:lpstr>
      <vt:lpstr> theSource Search </vt:lpstr>
      <vt:lpstr>Authentication Process &amp; Experience Impacts</vt:lpstr>
      <vt:lpstr>Why Being Human Matters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Leija, Phillip G</dc:creator>
  <cp:lastModifiedBy>Leija, Phillip G</cp:lastModifiedBy>
  <cp:revision>134</cp:revision>
  <dcterms:created xsi:type="dcterms:W3CDTF">2023-09-07T00:09:20Z</dcterms:created>
  <dcterms:modified xsi:type="dcterms:W3CDTF">2023-09-25T22:45:43Z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7599526-06ca-49cc-9fa9-5307800a949a_Enabled">
    <vt:lpwstr>true</vt:lpwstr>
  </property>
  <property fmtid="{D5CDD505-2E9C-101B-9397-08002B2CF9AE}" pid="3" name="MSIP_Label_67599526-06ca-49cc-9fa9-5307800a949a_SetDate">
    <vt:lpwstr>2023-09-07T00:09:20Z</vt:lpwstr>
  </property>
  <property fmtid="{D5CDD505-2E9C-101B-9397-08002B2CF9AE}" pid="4" name="MSIP_Label_67599526-06ca-49cc-9fa9-5307800a949a_Method">
    <vt:lpwstr>Standard</vt:lpwstr>
  </property>
  <property fmtid="{D5CDD505-2E9C-101B-9397-08002B2CF9AE}" pid="5" name="MSIP_Label_67599526-06ca-49cc-9fa9-5307800a949a_Name">
    <vt:lpwstr>67599526-06ca-49cc-9fa9-5307800a949a</vt:lpwstr>
  </property>
  <property fmtid="{D5CDD505-2E9C-101B-9397-08002B2CF9AE}" pid="6" name="MSIP_Label_67599526-06ca-49cc-9fa9-5307800a949a_SiteId">
    <vt:lpwstr>fabb61b8-3afe-4e75-b934-a47f782b8cd7</vt:lpwstr>
  </property>
  <property fmtid="{D5CDD505-2E9C-101B-9397-08002B2CF9AE}" pid="7" name="MSIP_Label_67599526-06ca-49cc-9fa9-5307800a949a_ActionId">
    <vt:lpwstr>278825e7-94dc-48ae-a047-f8b591030339</vt:lpwstr>
  </property>
  <property fmtid="{D5CDD505-2E9C-101B-9397-08002B2CF9AE}" pid="8" name="MSIP_Label_67599526-06ca-49cc-9fa9-5307800a949a_ContentBits">
    <vt:lpwstr>0</vt:lpwstr>
  </property>
</Properties>
</file>