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34" r:id="rId2"/>
    <p:sldId id="33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99CCFF"/>
    <a:srgbClr val="00CC66"/>
    <a:srgbClr val="00CC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6357" autoAdjust="0"/>
  </p:normalViewPr>
  <p:slideViewPr>
    <p:cSldViewPr snapToGrid="0">
      <p:cViewPr varScale="1">
        <p:scale>
          <a:sx n="83" d="100"/>
          <a:sy n="83" d="100"/>
        </p:scale>
        <p:origin x="97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E2861-EFAA-43EC-91C5-88DD52CCF93B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F3082-160C-4606-896D-F6A270C74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F3082-160C-4606-896D-F6A270C742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96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F3082-160C-4606-896D-F6A270C742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00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926A-6961-06CE-4AC3-00BEDF885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9F9A8-AA0B-AEC4-0F87-AAAD6295D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E3943-5CED-46CE-5504-16537A62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5D1C-6CDC-687B-0081-630EEF85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702E4-E978-2311-3BF2-A0527A2B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5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38DA-CB4C-F160-C1C9-75F587E1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BA354-AA38-94B7-B5E5-DFBCB0EC7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923E3-D51F-2EB1-151B-A0F20F32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E6113-B8DD-B73D-5D3C-2AD3B7E9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2AA4-EF71-1173-4F21-654D559D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6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003D4-0C75-3B8A-943A-0689E768D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04A46-D93F-1BA6-F3BD-33AC024A1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83E3-85C5-B562-1879-E86814A6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817E-E0B9-CD92-34CE-B5B87B23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39053-13EB-004F-89E4-0DD1864B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1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9110-11BD-D1EE-5F59-9E594F97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FE498-850F-086B-9BAD-2F92926A3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69544-378B-3F65-8101-B3B81B53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31053-0AB6-3B3D-43E4-9D2519C9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FE88-B2EB-E3A6-7F73-47171B90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3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2C90-5BFD-D8FF-DE75-657EC63D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9D186-E6EE-6D7A-E0D7-61C03031D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4D67E-A1A7-60CB-B665-BD6BFFE4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58BA-14AA-7C42-3618-FF3373D0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5660-F7E9-2F2D-DCB0-F8A11FBB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2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243F-169D-4D7C-ECDC-BCD374C2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B877-518C-90AF-C34D-F71F3575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82611-5A85-9CED-4A27-D6267CCF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D551B-BC48-B276-1C3C-C33B84AB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97792-6F84-507F-B0A3-6B712E0D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66216-25FF-73E8-841D-FEB8A3B0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4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BAC2-F9F0-EA1C-1764-8246E8B6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6B901-5D0A-6968-2789-702B744CC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22229-400B-2A4D-D268-BCFBA83F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B9909-9B58-BEDB-FBF8-F46A17CCF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F0A3C-D4E0-40EB-5B4A-997DDA5FA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80C52-8541-B863-FF64-BED4DA17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ACD7E-3876-B924-1E49-B2DC262A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04266-AA65-C954-88C5-55D0A5C4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2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C69F-D842-BF11-C1C5-F3150D3A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254FB-6308-9E63-C758-3EBD48F1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D2862-4A2F-3EF7-266C-BF24FF06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3A9E0-CE73-9529-F05E-254A5679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7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13BCB-AAB7-DD59-9A52-6019F35A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5EC23-81BC-1CDC-959E-4F88871C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3397A-A80C-D0F6-4297-EDB05A9A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9064-DB0F-290E-040B-704AA3EC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D8FE-1E41-6ACA-D664-CEE4211CA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7520D-A010-77EA-787D-DBE801CA5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8D926-2CBE-3DC8-467C-F76FE7DA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6CC17-C28C-AC32-3E60-9179E8FE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C0BA4-D3C2-81D7-B798-3EBCBB3B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52F1-7235-980C-7769-79FE1EDB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11FEA-4F9E-4F2D-9248-405678C2E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C3763-2523-FB60-0B34-AE49774E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37EA8-4A65-9EEB-3B6C-F6500015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B613C-0F08-E5C6-ACF5-1F201FA4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D6455-5615-F961-BA5D-EB8A312E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9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6ECC7-158E-42A8-6ECF-E7EE528D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FF663-11C3-CB50-DF63-D8BAB4CAC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FB3A3-A40B-F7F6-5EED-EF2DBAECC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D5469-A1EC-456C-BCBC-45A8A60957BC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BD18A-70AF-E1D5-B797-2E8669C77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17F22-E91A-944A-9FD6-9245E2795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4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7E7E8B-AFDB-D5C8-EDBC-2B4E711CBA0B}"/>
              </a:ext>
            </a:extLst>
          </p:cNvPr>
          <p:cNvSpPr txBox="1"/>
          <p:nvPr/>
        </p:nvSpPr>
        <p:spPr>
          <a:xfrm>
            <a:off x="5352178" y="324745"/>
            <a:ext cx="66819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CVS Health Sans" panose="020B0504020202020204" pitchFamily="34" charset="0"/>
              </a:rPr>
              <a:t>Importance of Authentication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B9A05-A515-C1AA-A3F1-0E3CBE1AB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619" y="6448476"/>
            <a:ext cx="1352381" cy="409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569380-36F7-0434-1066-86FAA55F0972}"/>
              </a:ext>
            </a:extLst>
          </p:cNvPr>
          <p:cNvSpPr txBox="1"/>
          <p:nvPr/>
        </p:nvSpPr>
        <p:spPr>
          <a:xfrm>
            <a:off x="135754" y="6586355"/>
            <a:ext cx="804672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©2022 CVS Health and/or one of its affiliates. Confidential and proprietary.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C96848-16CB-550B-320A-F1FB902895F3}"/>
              </a:ext>
            </a:extLst>
          </p:cNvPr>
          <p:cNvSpPr/>
          <p:nvPr/>
        </p:nvSpPr>
        <p:spPr>
          <a:xfrm>
            <a:off x="324636" y="1729341"/>
            <a:ext cx="3535134" cy="275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Why Authenticate Callers?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17F262-E3EB-CF70-7AC4-2FB582BF0428}"/>
              </a:ext>
            </a:extLst>
          </p:cNvPr>
          <p:cNvSpPr/>
          <p:nvPr/>
        </p:nvSpPr>
        <p:spPr>
          <a:xfrm>
            <a:off x="8431651" y="1729839"/>
            <a:ext cx="3480723" cy="351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Validating Members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05ADBF-6739-0C44-FD5B-5143EE48E11E}"/>
              </a:ext>
            </a:extLst>
          </p:cNvPr>
          <p:cNvSpPr txBox="1">
            <a:spLocks/>
          </p:cNvSpPr>
          <p:nvPr/>
        </p:nvSpPr>
        <p:spPr bwMode="gray">
          <a:xfrm>
            <a:off x="324636" y="2260909"/>
            <a:ext cx="3490116" cy="60219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200" b="0" dirty="0">
                <a:solidFill>
                  <a:srgbClr val="3F3F3F"/>
                </a:solidFill>
                <a:latin typeface="CVS Health Sans" panose="020B0504020202020204" pitchFamily="34" charset="0"/>
              </a:rPr>
              <a:t>To fully support and keep our members safe, we must protect sensitive information on their diagnosis &amp; prescription history. </a:t>
            </a:r>
            <a:endParaRPr lang="en-US" sz="1200" dirty="0">
              <a:solidFill>
                <a:schemeClr val="accent2">
                  <a:lumMod val="75000"/>
                </a:schemeClr>
              </a:solidFill>
              <a:latin typeface="CVS Health Sans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DB69A1-322A-CF9A-5C68-11861B136E97}"/>
              </a:ext>
            </a:extLst>
          </p:cNvPr>
          <p:cNvGrpSpPr/>
          <p:nvPr/>
        </p:nvGrpSpPr>
        <p:grpSpPr>
          <a:xfrm>
            <a:off x="128368" y="122250"/>
            <a:ext cx="4666213" cy="953891"/>
            <a:chOff x="128368" y="122250"/>
            <a:chExt cx="4666213" cy="953891"/>
          </a:xfrm>
        </p:grpSpPr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FBA1F7BD-104F-211D-9248-62EF77FABD0B}"/>
                </a:ext>
              </a:extLst>
            </p:cNvPr>
            <p:cNvSpPr/>
            <p:nvPr/>
          </p:nvSpPr>
          <p:spPr>
            <a:xfrm>
              <a:off x="128368" y="122250"/>
              <a:ext cx="4666213" cy="9538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latin typeface="CVS Health Sans" panose="020B0504020202020204" pitchFamily="34" charset="0"/>
              </a:endParaRPr>
            </a:p>
          </p:txBody>
        </p:sp>
        <p:pic>
          <p:nvPicPr>
            <p:cNvPr id="8" name="Picture 12" descr="CVS Health heart transparent PNG - StickPNG">
              <a:extLst>
                <a:ext uri="{FF2B5EF4-FFF2-40B4-BE49-F238E27FC236}">
                  <a16:creationId xmlns:a16="http://schemas.microsoft.com/office/drawing/2014/main" id="{715365BD-5AD5-F2C2-6C3A-236AAFE498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307" y="202039"/>
              <a:ext cx="943615" cy="678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8EF8E34-A697-603F-F42D-A4399096E3A2}"/>
                </a:ext>
              </a:extLst>
            </p:cNvPr>
            <p:cNvSpPr/>
            <p:nvPr/>
          </p:nvSpPr>
          <p:spPr>
            <a:xfrm>
              <a:off x="293970" y="789068"/>
              <a:ext cx="1003501" cy="2537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bg1"/>
                  </a:solidFill>
                  <a:latin typeface="CVS Health Sans" panose="020B0504020202020204" pitchFamily="34" charset="0"/>
                </a:rPr>
                <a:t>BE HUMAN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FE5D5C-EC6D-FB5C-0A59-96B65CA617F5}"/>
                </a:ext>
              </a:extLst>
            </p:cNvPr>
            <p:cNvSpPr txBox="1"/>
            <p:nvPr/>
          </p:nvSpPr>
          <p:spPr>
            <a:xfrm>
              <a:off x="1282311" y="259634"/>
              <a:ext cx="3503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CVS Health Sans" panose="020B0504020202020204" pitchFamily="34" charset="0"/>
                </a:rPr>
                <a:t>How We Care</a:t>
              </a:r>
              <a:endParaRPr lang="en-US" sz="3600" dirty="0">
                <a:solidFill>
                  <a:schemeClr val="bg1"/>
                </a:solidFill>
                <a:latin typeface="CVS Health Sans" panose="020B0504020202020204" pitchFamily="34" charset="0"/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B2E4E1-45C6-F074-24EB-E27E62151457}"/>
              </a:ext>
            </a:extLst>
          </p:cNvPr>
          <p:cNvCxnSpPr>
            <a:cxnSpLocks/>
          </p:cNvCxnSpPr>
          <p:nvPr/>
        </p:nvCxnSpPr>
        <p:spPr>
          <a:xfrm>
            <a:off x="3979292" y="2260587"/>
            <a:ext cx="0" cy="29572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CC96DE-DF97-BC1E-6F44-33927D561DBE}"/>
              </a:ext>
            </a:extLst>
          </p:cNvPr>
          <p:cNvCxnSpPr>
            <a:cxnSpLocks/>
          </p:cNvCxnSpPr>
          <p:nvPr/>
        </p:nvCxnSpPr>
        <p:spPr>
          <a:xfrm>
            <a:off x="8145482" y="2266642"/>
            <a:ext cx="0" cy="29572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Vancouverites report receiving calls from unknown woman screaming in  distress | Georgia Straight Vancouver's News &amp; Entertainment Weekly">
            <a:extLst>
              <a:ext uri="{FF2B5EF4-FFF2-40B4-BE49-F238E27FC236}">
                <a16:creationId xmlns:a16="http://schemas.microsoft.com/office/drawing/2014/main" id="{F2F834E4-2066-7100-7F38-9DF02D5B8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8"/>
          <a:stretch/>
        </p:blipFill>
        <p:spPr bwMode="auto">
          <a:xfrm flipH="1">
            <a:off x="642873" y="4884325"/>
            <a:ext cx="2544940" cy="15473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6" name="Rectangle 13315">
            <a:extLst>
              <a:ext uri="{FF2B5EF4-FFF2-40B4-BE49-F238E27FC236}">
                <a16:creationId xmlns:a16="http://schemas.microsoft.com/office/drawing/2014/main" id="{556AE948-E279-3863-52E6-153B3C21A386}"/>
              </a:ext>
            </a:extLst>
          </p:cNvPr>
          <p:cNvSpPr/>
          <p:nvPr/>
        </p:nvSpPr>
        <p:spPr>
          <a:xfrm>
            <a:off x="4085218" y="1727352"/>
            <a:ext cx="3895724" cy="253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Call Start Decisions</a:t>
            </a:r>
          </a:p>
        </p:txBody>
      </p:sp>
      <p:sp>
        <p:nvSpPr>
          <p:cNvPr id="13317" name="Content Placeholder 2">
            <a:extLst>
              <a:ext uri="{FF2B5EF4-FFF2-40B4-BE49-F238E27FC236}">
                <a16:creationId xmlns:a16="http://schemas.microsoft.com/office/drawing/2014/main" id="{88805C6D-E938-2D37-0065-49FDA3E0DF45}"/>
              </a:ext>
            </a:extLst>
          </p:cNvPr>
          <p:cNvSpPr txBox="1">
            <a:spLocks/>
          </p:cNvSpPr>
          <p:nvPr/>
        </p:nvSpPr>
        <p:spPr bwMode="gray">
          <a:xfrm>
            <a:off x="4078941" y="2262022"/>
            <a:ext cx="3901999" cy="59211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6878">
              <a:spcBef>
                <a:spcPts val="600"/>
              </a:spcBef>
              <a:buClr>
                <a:srgbClr val="000000"/>
              </a:buClr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VS Health Sans" panose="020B0504020202020204" pitchFamily="34" charset="0"/>
              </a:rPr>
              <a:t>When the call starts, your initial actions will be based on how the caller authenticated via the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CTI screen (i.e., Computer Telephony Integration)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VS Health Sans" panose="020B0504020202020204" pitchFamily="34" charset="0"/>
            </a:endParaRPr>
          </a:p>
          <a:p>
            <a:pPr marL="166878">
              <a:spcBef>
                <a:spcPts val="600"/>
              </a:spcBef>
              <a:buClr>
                <a:srgbClr val="000000"/>
              </a:buClr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VS Health Sans" panose="020B0504020202020204" pitchFamily="34" charset="0"/>
            </a:endParaRPr>
          </a:p>
        </p:txBody>
      </p:sp>
      <p:pic>
        <p:nvPicPr>
          <p:cNvPr id="13318" name="Picture 4" descr="31,000 Customer Service Representative Stock Videos and Royalty-Free  Footage - iStock | Call center, Customer service, Male customer service rep">
            <a:extLst>
              <a:ext uri="{FF2B5EF4-FFF2-40B4-BE49-F238E27FC236}">
                <a16:creationId xmlns:a16="http://schemas.microsoft.com/office/drawing/2014/main" id="{4762E0C4-CF9C-6EF7-7D06-C9F037382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90" y="4875363"/>
            <a:ext cx="2710953" cy="15473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2" descr="15 call center tips for customer satisfaction | ViiBE">
            <a:extLst>
              <a:ext uri="{FF2B5EF4-FFF2-40B4-BE49-F238E27FC236}">
                <a16:creationId xmlns:a16="http://schemas.microsoft.com/office/drawing/2014/main" id="{64EC74FF-1BC8-837F-F304-B9ECE45CB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24122" y="4875363"/>
            <a:ext cx="2212885" cy="15040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3" name="Content Placeholder 2">
            <a:extLst>
              <a:ext uri="{FF2B5EF4-FFF2-40B4-BE49-F238E27FC236}">
                <a16:creationId xmlns:a16="http://schemas.microsoft.com/office/drawing/2014/main" id="{29CBD243-EAFA-7F1B-01D5-5A4DFC7CC512}"/>
              </a:ext>
            </a:extLst>
          </p:cNvPr>
          <p:cNvSpPr txBox="1">
            <a:spLocks/>
          </p:cNvSpPr>
          <p:nvPr/>
        </p:nvSpPr>
        <p:spPr bwMode="gray">
          <a:xfrm>
            <a:off x="8431653" y="2271827"/>
            <a:ext cx="3321324" cy="131027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200" b="0" kern="1200" dirty="0">
                <a:solidFill>
                  <a:srgbClr val="3F3F3F"/>
                </a:solidFill>
                <a:effectLst/>
                <a:latin typeface="CVS Health Sans" panose="020B05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call opening sequence is absolutely vital to ensure you accurately and thoroughly authenticate callers. </a:t>
            </a:r>
            <a:endParaRPr lang="en-US" sz="1200" b="0" dirty="0"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200" b="0" kern="1200" dirty="0">
                <a:solidFill>
                  <a:srgbClr val="3F3F3F"/>
                </a:solidFill>
                <a:effectLst/>
                <a:latin typeface="CVS Health Sans" panose="020B05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Always follow your Consultative Call Flow (CCF) because it’s designed to walk you through how to identify situations and interact with callers. </a:t>
            </a:r>
            <a:endParaRPr lang="en-US" sz="1200" b="0" dirty="0">
              <a:effectLst/>
              <a:latin typeface="CVS Health Sans" panose="020B05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1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CVS Health Sans" panose="020B0504020202020204" pitchFamily="34" charset="0"/>
              <a:buChar char="–"/>
              <a:defRPr/>
            </a:pPr>
            <a:endParaRPr lang="en-US" sz="1200" dirty="0">
              <a:solidFill>
                <a:srgbClr val="3F3F3F"/>
              </a:solidFill>
              <a:latin typeface="CVS Health Sans" panose="020B05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2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CVS Health Sans" panose="020B0504020202020204" pitchFamily="34" charset="0"/>
              <a:buChar char="–"/>
              <a:defRPr/>
            </a:pPr>
            <a:endParaRPr lang="en-US" sz="1200" dirty="0">
              <a:solidFill>
                <a:srgbClr val="3F3F3F"/>
              </a:solidFill>
              <a:latin typeface="CVS Health Sans" panose="020B05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91C731E-6C6D-CCB1-6447-E5A36420602F}"/>
              </a:ext>
            </a:extLst>
          </p:cNvPr>
          <p:cNvSpPr txBox="1">
            <a:spLocks/>
          </p:cNvSpPr>
          <p:nvPr/>
        </p:nvSpPr>
        <p:spPr bwMode="gray">
          <a:xfrm>
            <a:off x="4332360" y="2973651"/>
            <a:ext cx="3525523" cy="165480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328" indent="-171450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000000"/>
                </a:solidFill>
                <a:latin typeface="CVS Health Sans" panose="020B0504020202020204" pitchFamily="34" charset="0"/>
              </a:rPr>
              <a:t>Non-CTI Authorized Callers</a:t>
            </a:r>
            <a:r>
              <a:rPr lang="en-US" sz="1000" b="0" dirty="0">
                <a:solidFill>
                  <a:srgbClr val="000000"/>
                </a:solidFill>
                <a:latin typeface="CVS Health Sans" panose="020B0504020202020204" pitchFamily="34" charset="0"/>
              </a:rPr>
              <a:t> – always follow your authentication process</a:t>
            </a:r>
          </a:p>
          <a:p>
            <a:pPr marL="338328" marR="0" lvl="0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CVS Health Sans" panose="020B0504020202020204" pitchFamily="34" charset="0"/>
              </a:rPr>
              <a:t>CTI Authorized Callers</a:t>
            </a:r>
            <a:r>
              <a:rPr lang="en-US" sz="1000" b="0" dirty="0">
                <a:solidFill>
                  <a:srgbClr val="000000"/>
                </a:solidFill>
                <a:latin typeface="CVS Health Sans" panose="020B0504020202020204" pitchFamily="34" charset="0"/>
              </a:rPr>
              <a:t> – always confirm if the caller is the member by verifying their full name. Do NOT  offer any information, the caller must provide it</a:t>
            </a:r>
          </a:p>
          <a:p>
            <a:pPr marL="338328" marR="0" lvl="0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CVS Health Sans" panose="020B0504020202020204" pitchFamily="34" charset="0"/>
              </a:rPr>
              <a:t>AOR/POA Situations</a:t>
            </a:r>
            <a:r>
              <a:rPr lang="en-US" sz="1000" b="0" dirty="0">
                <a:solidFill>
                  <a:srgbClr val="000000"/>
                </a:solidFill>
                <a:latin typeface="CVS Health Sans" panose="020B0504020202020204" pitchFamily="34" charset="0"/>
              </a:rPr>
              <a:t> – if a caller references a POA or AOR, always confirm the details within our systems before sharing any information</a:t>
            </a:r>
            <a:endParaRPr lang="en-US" sz="1200" b="0" dirty="0">
              <a:solidFill>
                <a:srgbClr val="000000"/>
              </a:solidFill>
              <a:latin typeface="CVS Health Sans" panose="020B05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CD12A94-E91D-35D4-9A74-B79807E5A74C}"/>
              </a:ext>
            </a:extLst>
          </p:cNvPr>
          <p:cNvSpPr txBox="1">
            <a:spLocks/>
          </p:cNvSpPr>
          <p:nvPr/>
        </p:nvSpPr>
        <p:spPr bwMode="gray">
          <a:xfrm>
            <a:off x="361082" y="2942337"/>
            <a:ext cx="3453665" cy="154737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0" dirty="0">
                <a:solidFill>
                  <a:srgbClr val="3F3F3F"/>
                </a:solidFill>
                <a:latin typeface="CVS Health Sans"/>
              </a:rPr>
              <a:t>Always </a:t>
            </a:r>
            <a:r>
              <a:rPr lang="en-US" sz="1000" b="1" dirty="0">
                <a:solidFill>
                  <a:srgbClr val="3F3F3F"/>
                </a:solidFill>
                <a:latin typeface="CVS Health Sans"/>
              </a:rPr>
              <a:t>keep in mind</a:t>
            </a:r>
            <a:r>
              <a:rPr lang="en-US" sz="1000" dirty="0">
                <a:solidFill>
                  <a:srgbClr val="3F3F3F"/>
                </a:solidFill>
                <a:latin typeface="CVS Health Sans"/>
              </a:rPr>
              <a:t>,</a:t>
            </a:r>
            <a:r>
              <a:rPr lang="en-US" sz="1000" b="0" dirty="0">
                <a:solidFill>
                  <a:srgbClr val="3F3F3F"/>
                </a:solidFill>
                <a:latin typeface="CVS Health Sans"/>
              </a:rPr>
              <a:t> callers are making decisions about coverage, medication and account statuses</a:t>
            </a:r>
          </a:p>
          <a:p>
            <a:pPr marL="342900" lvl="2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3F3F3F"/>
                </a:solidFill>
                <a:latin typeface="CVS Health Sans"/>
              </a:rPr>
              <a:t>To be </a:t>
            </a:r>
            <a:r>
              <a:rPr lang="en-US" sz="1000" b="1" dirty="0">
                <a:solidFill>
                  <a:srgbClr val="3F3F3F"/>
                </a:solidFill>
                <a:latin typeface="CVS Health Sans"/>
              </a:rPr>
              <a:t>successful</a:t>
            </a:r>
            <a:r>
              <a:rPr lang="en-US" sz="1000" dirty="0">
                <a:solidFill>
                  <a:srgbClr val="3F3F3F"/>
                </a:solidFill>
                <a:latin typeface="CVS Health Sans"/>
              </a:rPr>
              <a:t>, you must fully authenticate callers before sharing any information or allowing account decisions to be made</a:t>
            </a:r>
          </a:p>
          <a:p>
            <a:pPr marL="342900" lvl="2"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rgbClr val="3F3F3F"/>
                </a:solidFill>
                <a:latin typeface="CVS Health Sans"/>
              </a:rPr>
              <a:t>Procedural Reminders </a:t>
            </a:r>
            <a:r>
              <a:rPr lang="en-US" sz="1000" dirty="0">
                <a:solidFill>
                  <a:srgbClr val="3F3F3F"/>
                </a:solidFill>
                <a:latin typeface="CVS Health Sans"/>
              </a:rPr>
              <a:t>– follow your CCF and Caller Authentication process; after authenticating the caller refer to the HIPAA grid to further protect our members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A849B7F-F75D-D030-3BE5-8F39FB8A2A14}"/>
              </a:ext>
            </a:extLst>
          </p:cNvPr>
          <p:cNvSpPr txBox="1">
            <a:spLocks/>
          </p:cNvSpPr>
          <p:nvPr/>
        </p:nvSpPr>
        <p:spPr bwMode="gray">
          <a:xfrm>
            <a:off x="8433077" y="3622193"/>
            <a:ext cx="3397842" cy="72272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328" indent="-171450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0" dirty="0">
                <a:solidFill>
                  <a:srgbClr val="3F3F3F"/>
                </a:solidFill>
                <a:latin typeface="CVS Health Sans" panose="020B05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Stay focused, </a:t>
            </a:r>
            <a:r>
              <a:rPr lang="en-US" sz="1000" dirty="0">
                <a:solidFill>
                  <a:srgbClr val="3F3F3F"/>
                </a:solidFill>
                <a:latin typeface="CVS Health Sans" panose="020B05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not</a:t>
            </a:r>
            <a:r>
              <a:rPr lang="en-US" sz="1000" b="0" dirty="0">
                <a:solidFill>
                  <a:srgbClr val="3F3F3F"/>
                </a:solidFill>
                <a:latin typeface="CVS Health Sans" panose="020B05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let yourself get distracted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CVS Health Sans" panose="020B05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38328" indent="-171450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0" dirty="0">
                <a:solidFill>
                  <a:srgbClr val="3F3F3F"/>
                </a:solidFill>
                <a:latin typeface="CVS Health Sans" panose="020B05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 POA/AOR is NOT on file, </a:t>
            </a:r>
            <a:r>
              <a:rPr lang="en-US" sz="1000" dirty="0">
                <a:solidFill>
                  <a:srgbClr val="3F3F3F"/>
                </a:solidFill>
                <a:latin typeface="CVS Health Sans" panose="020B05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request</a:t>
            </a:r>
            <a:r>
              <a:rPr lang="en-US" sz="1000" b="0" dirty="0">
                <a:solidFill>
                  <a:srgbClr val="3F3F3F"/>
                </a:solidFill>
                <a:latin typeface="CVS Health Sans" panose="020B05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speak to the member to secure approval for the caller to speak on their behalf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VS Health Sans" panose="020B05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38328" marR="0" lvl="0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1200" b="0" dirty="0">
              <a:solidFill>
                <a:srgbClr val="000000"/>
              </a:solidFill>
              <a:latin typeface="CVS Health Sans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53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BB9A05-A515-C1AA-A3F1-0E3CBE1AB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619" y="6448476"/>
            <a:ext cx="1352381" cy="409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569380-36F7-0434-1066-86FAA55F0972}"/>
              </a:ext>
            </a:extLst>
          </p:cNvPr>
          <p:cNvSpPr txBox="1"/>
          <p:nvPr/>
        </p:nvSpPr>
        <p:spPr>
          <a:xfrm>
            <a:off x="135754" y="6586355"/>
            <a:ext cx="804672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©2022 CVS Health and/or one of its affiliates. Confidential and proprietary.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FE1F9B9-BADD-E18F-6E01-2892AA2A1743}"/>
              </a:ext>
            </a:extLst>
          </p:cNvPr>
          <p:cNvSpPr txBox="1">
            <a:spLocks/>
          </p:cNvSpPr>
          <p:nvPr/>
        </p:nvSpPr>
        <p:spPr bwMode="gray">
          <a:xfrm>
            <a:off x="8440295" y="2235128"/>
            <a:ext cx="3287513" cy="16090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defRPr/>
            </a:pP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Remember the “Golden Rule” to protect and safeguard our members with care, the same way we would want to be taken care of. </a:t>
            </a:r>
          </a:p>
          <a:p>
            <a:pPr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defRPr/>
            </a:pP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No one would be happy to learn someone made decisions on their behalf or gained access to their personal &amp; private information so do your part to ensure it does </a:t>
            </a:r>
            <a:r>
              <a:rPr lang="en-US" sz="1200" dirty="0">
                <a:solidFill>
                  <a:schemeClr val="tx1"/>
                </a:solidFill>
                <a:latin typeface="CVS Health Sans" panose="020B0504020202020204" pitchFamily="34" charset="0"/>
              </a:rPr>
              <a:t>NOT</a:t>
            </a: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 happen on any of your calls.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E987F6-0117-2622-575D-0ADDC4644A24}"/>
              </a:ext>
            </a:extLst>
          </p:cNvPr>
          <p:cNvSpPr/>
          <p:nvPr/>
        </p:nvSpPr>
        <p:spPr>
          <a:xfrm>
            <a:off x="8620851" y="1725138"/>
            <a:ext cx="3033192" cy="253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Why Being Human Matters </a:t>
            </a:r>
          </a:p>
        </p:txBody>
      </p:sp>
      <p:pic>
        <p:nvPicPr>
          <p:cNvPr id="2" name="Picture 12" descr="CVS Health heart transparent PNG - StickPNG">
            <a:extLst>
              <a:ext uri="{FF2B5EF4-FFF2-40B4-BE49-F238E27FC236}">
                <a16:creationId xmlns:a16="http://schemas.microsoft.com/office/drawing/2014/main" id="{13F35344-5535-D92D-BC8C-B17C3098F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581" y="1718781"/>
            <a:ext cx="374569" cy="26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7FD4A3B8-DB12-2923-4992-A726C8517BEC}"/>
              </a:ext>
            </a:extLst>
          </p:cNvPr>
          <p:cNvGrpSpPr/>
          <p:nvPr/>
        </p:nvGrpSpPr>
        <p:grpSpPr>
          <a:xfrm>
            <a:off x="128368" y="122250"/>
            <a:ext cx="4666213" cy="953891"/>
            <a:chOff x="128368" y="122250"/>
            <a:chExt cx="4666213" cy="953891"/>
          </a:xfrm>
        </p:grpSpPr>
        <p:sp>
          <p:nvSpPr>
            <p:cNvPr id="13312" name="Rectangle 13311">
              <a:extLst>
                <a:ext uri="{FF2B5EF4-FFF2-40B4-BE49-F238E27FC236}">
                  <a16:creationId xmlns:a16="http://schemas.microsoft.com/office/drawing/2014/main" id="{D14E2BA0-1B72-C302-44A3-A5963475FF9B}"/>
                </a:ext>
              </a:extLst>
            </p:cNvPr>
            <p:cNvSpPr/>
            <p:nvPr/>
          </p:nvSpPr>
          <p:spPr>
            <a:xfrm>
              <a:off x="128368" y="122250"/>
              <a:ext cx="4666213" cy="9538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latin typeface="CVS Health Sans" panose="020B0504020202020204" pitchFamily="34" charset="0"/>
              </a:endParaRPr>
            </a:p>
          </p:txBody>
        </p:sp>
        <p:pic>
          <p:nvPicPr>
            <p:cNvPr id="13313" name="Picture 12" descr="CVS Health heart transparent PNG - StickPNG">
              <a:extLst>
                <a:ext uri="{FF2B5EF4-FFF2-40B4-BE49-F238E27FC236}">
                  <a16:creationId xmlns:a16="http://schemas.microsoft.com/office/drawing/2014/main" id="{9C217FBA-B47B-4909-7460-59CC70FA20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307" y="202039"/>
              <a:ext cx="943615" cy="678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14" name="Rectangle 13313">
              <a:extLst>
                <a:ext uri="{FF2B5EF4-FFF2-40B4-BE49-F238E27FC236}">
                  <a16:creationId xmlns:a16="http://schemas.microsoft.com/office/drawing/2014/main" id="{0629447B-ECB9-EF5F-866B-5FF5BD0A1EBE}"/>
                </a:ext>
              </a:extLst>
            </p:cNvPr>
            <p:cNvSpPr/>
            <p:nvPr/>
          </p:nvSpPr>
          <p:spPr>
            <a:xfrm>
              <a:off x="293970" y="789068"/>
              <a:ext cx="1003501" cy="2537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bg1"/>
                  </a:solidFill>
                  <a:latin typeface="CVS Health Sans" panose="020B0504020202020204" pitchFamily="34" charset="0"/>
                </a:rPr>
                <a:t>BE HUMAN</a:t>
              </a:r>
            </a:p>
          </p:txBody>
        </p:sp>
        <p:sp>
          <p:nvSpPr>
            <p:cNvPr id="13315" name="TextBox 13314">
              <a:extLst>
                <a:ext uri="{FF2B5EF4-FFF2-40B4-BE49-F238E27FC236}">
                  <a16:creationId xmlns:a16="http://schemas.microsoft.com/office/drawing/2014/main" id="{CFFC32C3-F7E3-C6EA-39D7-F24E15718FF8}"/>
                </a:ext>
              </a:extLst>
            </p:cNvPr>
            <p:cNvSpPr txBox="1"/>
            <p:nvPr/>
          </p:nvSpPr>
          <p:spPr>
            <a:xfrm>
              <a:off x="1282311" y="259634"/>
              <a:ext cx="3503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CVS Health Sans" panose="020B0504020202020204" pitchFamily="34" charset="0"/>
                </a:rPr>
                <a:t>How We Care</a:t>
              </a:r>
              <a:endParaRPr lang="en-US" sz="3600" dirty="0">
                <a:solidFill>
                  <a:schemeClr val="bg1"/>
                </a:solidFill>
                <a:latin typeface="CVS Health Sans" panose="020B0504020202020204" pitchFamily="34" charset="0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419C07-971D-38F3-4971-177ED438E8B9}"/>
              </a:ext>
            </a:extLst>
          </p:cNvPr>
          <p:cNvCxnSpPr>
            <a:cxnSpLocks/>
          </p:cNvCxnSpPr>
          <p:nvPr/>
        </p:nvCxnSpPr>
        <p:spPr>
          <a:xfrm>
            <a:off x="3979292" y="2260587"/>
            <a:ext cx="0" cy="29572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A156CC-FF28-09F3-7B10-0328660BA3B8}"/>
              </a:ext>
            </a:extLst>
          </p:cNvPr>
          <p:cNvCxnSpPr>
            <a:cxnSpLocks/>
          </p:cNvCxnSpPr>
          <p:nvPr/>
        </p:nvCxnSpPr>
        <p:spPr>
          <a:xfrm>
            <a:off x="8145482" y="2266642"/>
            <a:ext cx="0" cy="29572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78,700+ Relieved Stock Photos, Pictures &amp; Royalty-Free Images - iStock |  Relieved woman, Relieved man, Relieved person">
            <a:extLst>
              <a:ext uri="{FF2B5EF4-FFF2-40B4-BE49-F238E27FC236}">
                <a16:creationId xmlns:a16="http://schemas.microsoft.com/office/drawing/2014/main" id="{DF78DE9E-CB9C-121B-EC8B-0AD623C05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622" y="4884325"/>
            <a:ext cx="2191586" cy="15040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D1D9F4-A6E8-38B5-109A-D7E92E377BAB}"/>
              </a:ext>
            </a:extLst>
          </p:cNvPr>
          <p:cNvSpPr/>
          <p:nvPr/>
        </p:nvSpPr>
        <p:spPr>
          <a:xfrm>
            <a:off x="4046404" y="1722048"/>
            <a:ext cx="4023055" cy="275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Handling Non-Member Calls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0C2EC-E443-45F4-AEC2-37F47046BB40}"/>
              </a:ext>
            </a:extLst>
          </p:cNvPr>
          <p:cNvSpPr txBox="1"/>
          <p:nvPr/>
        </p:nvSpPr>
        <p:spPr>
          <a:xfrm>
            <a:off x="4046404" y="2236711"/>
            <a:ext cx="402305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66878" defTabSz="457200">
              <a:spcBef>
                <a:spcPts val="600"/>
              </a:spcBef>
              <a:buClr>
                <a:srgbClr val="000000"/>
              </a:buClr>
              <a:defRPr/>
            </a:pPr>
            <a:r>
              <a:rPr lang="en-US" sz="1200" dirty="0">
                <a:latin typeface="CVS Health Sans" panose="020B0504020202020204" pitchFamily="34" charset="0"/>
              </a:rPr>
              <a:t>Always authenticate the caller to ensure member privacy &amp; protection.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VS Health Sans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AFEBB7-8AD6-5DDE-0BCA-32579D267E03}"/>
              </a:ext>
            </a:extLst>
          </p:cNvPr>
          <p:cNvSpPr/>
          <p:nvPr/>
        </p:nvSpPr>
        <p:spPr>
          <a:xfrm>
            <a:off x="321047" y="1722094"/>
            <a:ext cx="3582740" cy="253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Calls with Multiple Members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E194D-6811-8555-53D3-0AA60C33685C}"/>
              </a:ext>
            </a:extLst>
          </p:cNvPr>
          <p:cNvSpPr txBox="1"/>
          <p:nvPr/>
        </p:nvSpPr>
        <p:spPr>
          <a:xfrm>
            <a:off x="5352178" y="324745"/>
            <a:ext cx="66819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CVS Health Sans" panose="020B0504020202020204" pitchFamily="34" charset="0"/>
              </a:rPr>
              <a:t>Importance of Authentication</a:t>
            </a:r>
          </a:p>
        </p:txBody>
      </p:sp>
      <p:pic>
        <p:nvPicPr>
          <p:cNvPr id="21" name="Picture 18" descr="130+ Call Center Agent Night Stock Photos, Pictures &amp; Royalty-Free Images -  iStock">
            <a:extLst>
              <a:ext uri="{FF2B5EF4-FFF2-40B4-BE49-F238E27FC236}">
                <a16:creationId xmlns:a16="http://schemas.microsoft.com/office/drawing/2014/main" id="{A941D34A-B584-2EEB-DAC2-FFAD8C100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7096" y="4879796"/>
            <a:ext cx="2321064" cy="15473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9AFBECD-E49C-B45D-F732-F51927B19C3E}"/>
              </a:ext>
            </a:extLst>
          </p:cNvPr>
          <p:cNvSpPr txBox="1">
            <a:spLocks/>
          </p:cNvSpPr>
          <p:nvPr/>
        </p:nvSpPr>
        <p:spPr bwMode="gray">
          <a:xfrm>
            <a:off x="321047" y="2242980"/>
            <a:ext cx="3464783" cy="160903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200" b="0" dirty="0">
                <a:solidFill>
                  <a:srgbClr val="3F3F3F"/>
                </a:solidFill>
                <a:latin typeface="CVS Health Sans"/>
              </a:rPr>
              <a:t>After authenticating the account, if the caller changes </a:t>
            </a:r>
            <a:r>
              <a:rPr lang="en-US" sz="1200" dirty="0">
                <a:solidFill>
                  <a:srgbClr val="3F3F3F"/>
                </a:solidFill>
                <a:latin typeface="CVS Health Sans"/>
              </a:rPr>
              <a:t>or</a:t>
            </a:r>
            <a:r>
              <a:rPr lang="en-US" sz="1200" b="0" dirty="0">
                <a:solidFill>
                  <a:srgbClr val="3F3F3F"/>
                </a:solidFill>
                <a:latin typeface="CVS Health Sans"/>
              </a:rPr>
              <a:t> the conversation steers to a different  member, you MUST </a:t>
            </a:r>
            <a:r>
              <a:rPr lang="en-US" sz="1200" dirty="0">
                <a:solidFill>
                  <a:srgbClr val="3F3F3F"/>
                </a:solidFill>
                <a:latin typeface="CVS Health Sans"/>
              </a:rPr>
              <a:t>STOP</a:t>
            </a:r>
            <a:r>
              <a:rPr lang="en-US" sz="1200" b="0" dirty="0">
                <a:solidFill>
                  <a:srgbClr val="3F3F3F"/>
                </a:solidFill>
                <a:latin typeface="CVS Health Sans"/>
              </a:rPr>
              <a:t> and fully authenticate the account using the Third-Party process.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VS Health Sans"/>
              <a:ea typeface="+mn-ea"/>
              <a:cs typeface="+mn-cs"/>
            </a:endParaRPr>
          </a:p>
          <a:p>
            <a:pPr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200" b="0" dirty="0">
                <a:solidFill>
                  <a:srgbClr val="3F3F3F"/>
                </a:solidFill>
                <a:latin typeface="CVS Health Sans"/>
              </a:rPr>
              <a:t>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VS Health Sans"/>
              <a:ea typeface="+mn-ea"/>
              <a:cs typeface="+mn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E7950B0-7612-6709-A7FD-D4EBB970F9AD}"/>
              </a:ext>
            </a:extLst>
          </p:cNvPr>
          <p:cNvSpPr txBox="1">
            <a:spLocks/>
          </p:cNvSpPr>
          <p:nvPr/>
        </p:nvSpPr>
        <p:spPr bwMode="gray">
          <a:xfrm>
            <a:off x="396546" y="3142893"/>
            <a:ext cx="3287927" cy="162785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630" indent="-171450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3F3F3F"/>
                </a:solidFill>
                <a:latin typeface="CVS Health Sans"/>
              </a:rPr>
              <a:t>Check the CIF </a:t>
            </a:r>
            <a:r>
              <a:rPr lang="en-US" sz="1000" b="0" dirty="0">
                <a:solidFill>
                  <a:srgbClr val="3F3F3F"/>
                </a:solidFill>
                <a:latin typeface="CVS Health Sans"/>
              </a:rPr>
              <a:t>– some clients and plans require different information and/or paperwork on file</a:t>
            </a:r>
          </a:p>
          <a:p>
            <a:pPr marL="341630" indent="-171450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3F3F3F"/>
                </a:solidFill>
                <a:latin typeface="CVS Health Sans"/>
              </a:rPr>
              <a:t>Children 17 or under </a:t>
            </a:r>
            <a:r>
              <a:rPr lang="en-US" sz="1000" b="0" dirty="0">
                <a:solidFill>
                  <a:srgbClr val="3F3F3F"/>
                </a:solidFill>
                <a:latin typeface="CVS Health Sans"/>
              </a:rPr>
              <a:t>– parents have full access after authenticating the account. See HIPAA grid for exceptions</a:t>
            </a:r>
          </a:p>
          <a:p>
            <a:pPr marL="341630" indent="-171450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3F3F3F"/>
                </a:solidFill>
                <a:latin typeface="CVS Health Sans"/>
              </a:rPr>
              <a:t>Children 18 or over </a:t>
            </a:r>
            <a:r>
              <a:rPr lang="en-US" sz="1000" b="0" dirty="0">
                <a:solidFill>
                  <a:srgbClr val="3F3F3F"/>
                </a:solidFill>
                <a:latin typeface="CVS Health Sans"/>
              </a:rPr>
              <a:t>are considered legal adults;  parents or guardians must follow the third-party process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VS Health Sans"/>
              <a:ea typeface="+mn-ea"/>
              <a:cs typeface="+mn-cs"/>
            </a:endParaRPr>
          </a:p>
          <a:p>
            <a:pPr marL="341630" indent="-171450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VS Health Sans"/>
              <a:ea typeface="+mn-ea"/>
              <a:cs typeface="+mn-cs"/>
            </a:endParaRPr>
          </a:p>
          <a:p>
            <a:pPr marL="339725" marR="0" lvl="0" indent="-169545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CVS Health Sans" panose="020B0504020202020204" pitchFamily="34" charset="0"/>
              <a:buChar char="–"/>
              <a:tabLst/>
              <a:defRPr/>
            </a:pPr>
            <a:endParaRPr lang="en-US" sz="1000" b="0" dirty="0">
              <a:solidFill>
                <a:srgbClr val="3F3F3F"/>
              </a:solidFill>
              <a:latin typeface="CVS Health Sans"/>
            </a:endParaRPr>
          </a:p>
          <a:p>
            <a:pPr marL="339725" marR="0" lvl="0" indent="-169545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CVS Health Sans" panose="020B0504020202020204" pitchFamily="34" charset="0"/>
              <a:buChar char="–"/>
              <a:tabLst/>
              <a:defRPr/>
            </a:pPr>
            <a:endParaRPr lang="en-US" sz="1000" b="0" dirty="0">
              <a:solidFill>
                <a:srgbClr val="3F3F3F"/>
              </a:solidFill>
              <a:latin typeface="CVS Health Sans"/>
            </a:endParaRPr>
          </a:p>
          <a:p>
            <a:pPr marL="339725" marR="0" lvl="0" indent="-169545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CVS Health Sans" panose="020B0504020202020204" pitchFamily="34" charset="0"/>
              <a:buChar char="–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VS Health Sans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A3B9-BFA7-CE7B-4BAA-72D271000A8E}"/>
              </a:ext>
            </a:extLst>
          </p:cNvPr>
          <p:cNvSpPr txBox="1">
            <a:spLocks/>
          </p:cNvSpPr>
          <p:nvPr/>
        </p:nvSpPr>
        <p:spPr bwMode="gray">
          <a:xfrm>
            <a:off x="4332235" y="2788326"/>
            <a:ext cx="3459710" cy="168219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630" indent="-171450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rgbClr val="3F3F3F"/>
                </a:solidFill>
                <a:latin typeface="CVS Health Sans"/>
              </a:rPr>
              <a:t>Doctor &amp; Pharmacies</a:t>
            </a:r>
            <a:r>
              <a:rPr lang="en-US" sz="1000" dirty="0">
                <a:solidFill>
                  <a:srgbClr val="3F3F3F"/>
                </a:solidFill>
                <a:latin typeface="CVS Health Sans"/>
              </a:rPr>
              <a:t> </a:t>
            </a:r>
            <a:r>
              <a:rPr lang="en-US" sz="1000" b="0" dirty="0">
                <a:solidFill>
                  <a:srgbClr val="3F3F3F"/>
                </a:solidFill>
                <a:latin typeface="CVS Health Sans"/>
              </a:rPr>
              <a:t>– authenticate following your standard processes</a:t>
            </a:r>
          </a:p>
          <a:p>
            <a:pPr marL="341630" indent="-171450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>
                <a:solidFill>
                  <a:srgbClr val="3F3F3F"/>
                </a:solidFill>
                <a:latin typeface="CVS Health Sans"/>
              </a:rPr>
              <a:t>Internal Transfer</a:t>
            </a:r>
            <a:r>
              <a:rPr lang="en-US" sz="1000" b="0" dirty="0">
                <a:solidFill>
                  <a:srgbClr val="3F3F3F"/>
                </a:solidFill>
                <a:latin typeface="CVS Health Sans"/>
              </a:rPr>
              <a:t> – confirm caller was authenticated or if not, follow your member process to complete</a:t>
            </a:r>
          </a:p>
          <a:p>
            <a:pPr marL="341630" indent="-171450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rgbClr val="3F3F3F"/>
                </a:solidFill>
                <a:latin typeface="CVS Health Sans"/>
              </a:rPr>
              <a:t>External Transfer </a:t>
            </a:r>
            <a:r>
              <a:rPr lang="en-US" sz="1000" b="0" dirty="0">
                <a:solidFill>
                  <a:srgbClr val="3F3F3F"/>
                </a:solidFill>
                <a:latin typeface="CVS Health Sans"/>
              </a:rPr>
              <a:t>–</a:t>
            </a:r>
            <a:r>
              <a:rPr lang="en-US" sz="1000" b="1" dirty="0">
                <a:solidFill>
                  <a:srgbClr val="3F3F3F"/>
                </a:solidFill>
                <a:latin typeface="CVS Health Sans"/>
              </a:rPr>
              <a:t> </a:t>
            </a:r>
            <a:r>
              <a:rPr lang="en-US" sz="1000" b="0" dirty="0">
                <a:solidFill>
                  <a:srgbClr val="3F3F3F"/>
                </a:solidFill>
                <a:latin typeface="CVS Health Sans"/>
              </a:rPr>
              <a:t>always fully authenticate callers because we cannot control what they asked before transferring the call to us </a:t>
            </a:r>
          </a:p>
          <a:p>
            <a:pPr marL="341630" indent="-171450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sz="1000" b="1" dirty="0">
                <a:solidFill>
                  <a:srgbClr val="3F3F3F"/>
                </a:solidFill>
                <a:latin typeface="CVS Health Sans"/>
              </a:rPr>
              <a:t>Client Team </a:t>
            </a:r>
            <a:r>
              <a:rPr lang="en-US" sz="1000" b="0" dirty="0">
                <a:solidFill>
                  <a:srgbClr val="3F3F3F"/>
                </a:solidFill>
                <a:latin typeface="CVS Health Sans"/>
              </a:rPr>
              <a:t>– authenticate the caller and always cross-check the associated CIF for any special handling instructions</a:t>
            </a:r>
          </a:p>
          <a:p>
            <a:pPr marL="341630" indent="-171450">
              <a:spcBef>
                <a:spcPts val="600"/>
              </a:spcBef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VS Health Sans"/>
              <a:ea typeface="+mn-ea"/>
              <a:cs typeface="+mn-cs"/>
            </a:endParaRPr>
          </a:p>
        </p:txBody>
      </p:sp>
      <p:pic>
        <p:nvPicPr>
          <p:cNvPr id="1032" name="Picture 8" descr="3,400+ Doctors Office Phone Call Stock Photos, Pictures &amp; Royalty-Free  Images - iStock">
            <a:extLst>
              <a:ext uri="{FF2B5EF4-FFF2-40B4-BE49-F238E27FC236}">
                <a16:creationId xmlns:a16="http://schemas.microsoft.com/office/drawing/2014/main" id="{2A329538-AE81-4389-6959-8D71BA417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80778" y="4887596"/>
            <a:ext cx="2313571" cy="15395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93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85228</TotalTime>
  <Words>545</Words>
  <Application>Microsoft Office PowerPoint</Application>
  <PresentationFormat>Widescreen</PresentationFormat>
  <Paragraphs>42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CVS Health Sans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Talk Members – Expressing Empathy</dc:title>
  <dc:creator>Leija, Phillip G</dc:creator>
  <cp:lastModifiedBy>Kristoff, Angel T</cp:lastModifiedBy>
  <cp:revision>265</cp:revision>
  <dcterms:created xsi:type="dcterms:W3CDTF">2023-04-18T18:01:06Z</dcterms:created>
  <dcterms:modified xsi:type="dcterms:W3CDTF">2023-08-30T14:40:12Z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7599526-06ca-49cc-9fa9-5307800a949a_Enabled">
    <vt:lpwstr>true</vt:lpwstr>
  </property>
  <property fmtid="{D5CDD505-2E9C-101B-9397-08002B2CF9AE}" pid="3" name="MSIP_Label_67599526-06ca-49cc-9fa9-5307800a949a_SetDate">
    <vt:lpwstr>2023-04-18T18:01:06Z</vt:lpwstr>
  </property>
  <property fmtid="{D5CDD505-2E9C-101B-9397-08002B2CF9AE}" pid="4" name="MSIP_Label_67599526-06ca-49cc-9fa9-5307800a949a_Method">
    <vt:lpwstr>Standard</vt:lpwstr>
  </property>
  <property fmtid="{D5CDD505-2E9C-101B-9397-08002B2CF9AE}" pid="5" name="MSIP_Label_67599526-06ca-49cc-9fa9-5307800a949a_Name">
    <vt:lpwstr>67599526-06ca-49cc-9fa9-5307800a949a</vt:lpwstr>
  </property>
  <property fmtid="{D5CDD505-2E9C-101B-9397-08002B2CF9AE}" pid="6" name="MSIP_Label_67599526-06ca-49cc-9fa9-5307800a949a_SiteId">
    <vt:lpwstr>fabb61b8-3afe-4e75-b934-a47f782b8cd7</vt:lpwstr>
  </property>
  <property fmtid="{D5CDD505-2E9C-101B-9397-08002B2CF9AE}" pid="7" name="MSIP_Label_67599526-06ca-49cc-9fa9-5307800a949a_ActionId">
    <vt:lpwstr>88d2f989-8b39-44eb-af07-46ab98e5a2e8</vt:lpwstr>
  </property>
  <property fmtid="{D5CDD505-2E9C-101B-9397-08002B2CF9AE}" pid="8" name="MSIP_Label_67599526-06ca-49cc-9fa9-5307800a949a_ContentBits">
    <vt:lpwstr>0</vt:lpwstr>
  </property>
</Properties>
</file>