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1"/>
  </p:sldMasterIdLst>
  <p:notesMasterIdLst>
    <p:notesMasterId r:id="rId6"/>
  </p:notesMasterIdLst>
  <p:sldIdLst>
    <p:sldId id="344" r:id="rId2"/>
    <p:sldId id="351" r:id="rId3"/>
    <p:sldId id="352" r:id="rId4"/>
    <p:sldId id="3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algorithmName="SHA-512" hashValue="Py8o93RXkDKHlpvNtcf6DVXoiduFGgrF8fpULZTA8b+gSzoZBEHxxz+BhysHYHZd9Sj0yZHiD/edAb+mwTfIMQ==" saltValue="8e4AFzfCEWjmqAdhzecGsQ==" spinValue="100000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CCFF"/>
    <a:srgbClr val="00CC66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22161210-A651-1CF1-56AA-B03E88076C57}"/>
              </a:ext>
            </a:extLst>
          </p:cNvPr>
          <p:cNvGrpSpPr/>
          <p:nvPr/>
        </p:nvGrpSpPr>
        <p:grpSpPr>
          <a:xfrm>
            <a:off x="128368" y="122250"/>
            <a:ext cx="4624607" cy="953891"/>
            <a:chOff x="128368" y="122250"/>
            <a:chExt cx="4666213" cy="953891"/>
          </a:xfrm>
        </p:grpSpPr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E7D9D4DD-3D06-38C2-DD63-1C4C37A4DE8D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2075" name="Picture 12" descr="CVS Health heart transparent PNG - StickPNG">
              <a:extLst>
                <a:ext uri="{FF2B5EF4-FFF2-40B4-BE49-F238E27FC236}">
                  <a16:creationId xmlns:a16="http://schemas.microsoft.com/office/drawing/2014/main" id="{DA591DC6-8357-DEC7-7405-37057AA28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CFF3A70-176A-1B88-CB74-A5B39ACB6797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617B1E88-3C77-AE9E-7260-8D5F04006E56}"/>
                </a:ext>
              </a:extLst>
            </p:cNvPr>
            <p:cNvSpPr txBox="1"/>
            <p:nvPr/>
          </p:nvSpPr>
          <p:spPr>
            <a:xfrm>
              <a:off x="1139436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3170718A-0FD9-0D4D-BF15-A9AD47226454}"/>
              </a:ext>
            </a:extLst>
          </p:cNvPr>
          <p:cNvSpPr/>
          <p:nvPr/>
        </p:nvSpPr>
        <p:spPr>
          <a:xfrm>
            <a:off x="324636" y="1392332"/>
            <a:ext cx="3535134" cy="2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Emotions Awareness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21047202-30A3-AE12-8CAD-764F23A2A495}"/>
              </a:ext>
            </a:extLst>
          </p:cNvPr>
          <p:cNvSpPr txBox="1">
            <a:spLocks/>
          </p:cNvSpPr>
          <p:nvPr/>
        </p:nvSpPr>
        <p:spPr bwMode="gray">
          <a:xfrm>
            <a:off x="484544" y="2746315"/>
            <a:ext cx="3334350" cy="165334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I can’t believe this happened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This must be wrong, I need an explanation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I hope this doesn’t take too long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I really don’t want to deal with this today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My last call went horribly; It wasn’t helpful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Please let me get someone friendly 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I hope they are knowledgeable on what I need 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F51F147-6024-26E5-4502-F94591676094}"/>
              </a:ext>
            </a:extLst>
          </p:cNvPr>
          <p:cNvCxnSpPr>
            <a:cxnSpLocks/>
          </p:cNvCxnSpPr>
          <p:nvPr/>
        </p:nvCxnSpPr>
        <p:spPr>
          <a:xfrm>
            <a:off x="4012854" y="1802905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2">
            <a:extLst>
              <a:ext uri="{FF2B5EF4-FFF2-40B4-BE49-F238E27FC236}">
                <a16:creationId xmlns:a16="http://schemas.microsoft.com/office/drawing/2014/main" id="{922EFBBF-2831-06AD-F5E1-766C9D4A2B89}"/>
              </a:ext>
            </a:extLst>
          </p:cNvPr>
          <p:cNvSpPr txBox="1">
            <a:spLocks/>
          </p:cNvSpPr>
          <p:nvPr/>
        </p:nvSpPr>
        <p:spPr bwMode="gray">
          <a:xfrm>
            <a:off x="334114" y="1831413"/>
            <a:ext cx="3487946" cy="79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M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embers want to maintain their health and take care of their families. This need can sometimes create a mix of member emotions (i.e., anxiety, frustration, urgency &amp; confusion). 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BF160E05-D112-8991-8A83-1F63F9D0FD9A}"/>
              </a:ext>
            </a:extLst>
          </p:cNvPr>
          <p:cNvCxnSpPr>
            <a:cxnSpLocks/>
          </p:cNvCxnSpPr>
          <p:nvPr/>
        </p:nvCxnSpPr>
        <p:spPr>
          <a:xfrm>
            <a:off x="7999432" y="1823616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21DB4F7-B098-FB9A-B209-23D45EA61CD7}"/>
              </a:ext>
            </a:extLst>
          </p:cNvPr>
          <p:cNvSpPr/>
          <p:nvPr/>
        </p:nvSpPr>
        <p:spPr>
          <a:xfrm>
            <a:off x="4180204" y="1390023"/>
            <a:ext cx="3722225" cy="30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Call Opening Importance</a:t>
            </a:r>
          </a:p>
        </p:txBody>
      </p:sp>
      <p:sp>
        <p:nvSpPr>
          <p:cNvPr id="1044" name="Content Placeholder 2">
            <a:extLst>
              <a:ext uri="{FF2B5EF4-FFF2-40B4-BE49-F238E27FC236}">
                <a16:creationId xmlns:a16="http://schemas.microsoft.com/office/drawing/2014/main" id="{7A9E20E5-A973-AE53-0516-34EBE6EDDF58}"/>
              </a:ext>
            </a:extLst>
          </p:cNvPr>
          <p:cNvSpPr txBox="1">
            <a:spLocks/>
          </p:cNvSpPr>
          <p:nvPr/>
        </p:nvSpPr>
        <p:spPr bwMode="gray">
          <a:xfrm>
            <a:off x="4391371" y="2777432"/>
            <a:ext cx="3360057" cy="16774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Be Human, show empathy &amp; compassion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Asking “What can I help you with today?” makes people feel individualized  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Probing questions help gather the facts and shows you’re listening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quick recap confirms you’re on the right track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Saying you can help, puts members at ease</a:t>
            </a: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-285750">
              <a:spcBef>
                <a:spcPts val="0"/>
              </a:spcBef>
              <a:spcAft>
                <a:spcPts val="400"/>
              </a:spcAf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098DF-52E2-6825-72B8-C3F4D049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163" y="6567350"/>
            <a:ext cx="3330154" cy="237869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E13CCD-E3D1-BDC4-D6CB-8E8DD5310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" y="6600908"/>
            <a:ext cx="6724446" cy="182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96B995-0E9F-C03E-586D-401F9E1C99F0}"/>
              </a:ext>
            </a:extLst>
          </p:cNvPr>
          <p:cNvSpPr txBox="1">
            <a:spLocks/>
          </p:cNvSpPr>
          <p:nvPr/>
        </p:nvSpPr>
        <p:spPr bwMode="gray">
          <a:xfrm>
            <a:off x="4235630" y="1841455"/>
            <a:ext cx="3638496" cy="98103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A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fter saying hello, you’ll need to quickly understand a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member’s situation. First impressions will make the difference in creating confidence, reassurance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 and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managing emotions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. </a:t>
            </a:r>
            <a:endParaRPr lang="en-US" sz="12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0EE2C1-A9AB-C553-548D-2BE729F35F70}"/>
              </a:ext>
            </a:extLst>
          </p:cNvPr>
          <p:cNvSpPr txBox="1">
            <a:spLocks/>
          </p:cNvSpPr>
          <p:nvPr/>
        </p:nvSpPr>
        <p:spPr>
          <a:xfrm>
            <a:off x="4445279" y="4513564"/>
            <a:ext cx="3619345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Tx/>
              <a:tabLst/>
              <a:defRPr/>
            </a:pPr>
            <a:r>
              <a:rPr lang="en-US" sz="1075" b="1" dirty="0">
                <a:solidFill>
                  <a:srgbClr val="C00000"/>
                </a:solidFill>
                <a:latin typeface="CVS Health Sans" panose="020B0504020202020204" pitchFamily="34" charset="0"/>
              </a:rPr>
              <a:t>I</a:t>
            </a:r>
            <a:r>
              <a:rPr kumimoji="0" lang="en-US" sz="107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VS Health Sans" panose="020B0504020202020204" pitchFamily="34" charset="0"/>
              </a:rPr>
              <a:t> provide a friendly greeting and offer my 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9B922-6DFD-55F5-EFA2-4DE7D58FF52D}"/>
              </a:ext>
            </a:extLst>
          </p:cNvPr>
          <p:cNvSpPr/>
          <p:nvPr/>
        </p:nvSpPr>
        <p:spPr>
          <a:xfrm>
            <a:off x="8268486" y="1392332"/>
            <a:ext cx="3535134" cy="2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Call Rhythm Checklist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CBD86-10BC-2E22-9860-FD5FF3BD3E4A}"/>
              </a:ext>
            </a:extLst>
          </p:cNvPr>
          <p:cNvSpPr txBox="1">
            <a:spLocks/>
          </p:cNvSpPr>
          <p:nvPr/>
        </p:nvSpPr>
        <p:spPr bwMode="gray">
          <a:xfrm>
            <a:off x="8403185" y="2743556"/>
            <a:ext cx="3366879" cy="169450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MS PGothic" panose="020B0600070205080204" pitchFamily="34" charset="-128"/>
              </a:rPr>
              <a:t>Greet the member with a smile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MS PGothic" panose="020B0600070205080204" pitchFamily="34" charset="-128"/>
              </a:rPr>
              <a:t>Authenticate to protect privacy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MS PGothic" panose="020B0600070205080204" pitchFamily="34" charset="-128"/>
              </a:rPr>
              <a:t>Determine the reason for the call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MS PGothic" panose="020B0600070205080204" pitchFamily="34" charset="-128"/>
              </a:rPr>
              <a:t>Perform a Wellness Check for unspoken needs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MS PGothic" panose="020B0600070205080204" pitchFamily="34" charset="-128"/>
              </a:rPr>
              <a:t>Resolve the situation &amp; provide education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MS PGothic" panose="020B0600070205080204" pitchFamily="34" charset="-128"/>
              </a:rPr>
              <a:t>Confirm the member was fully cared for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MS PGothic" panose="020B0600070205080204" pitchFamily="34" charset="-128"/>
              </a:rPr>
              <a:t>Document the facts throughout the call </a:t>
            </a:r>
          </a:p>
          <a:p>
            <a:pPr marL="171450" indent="-171450" defTabSz="914400">
              <a:spcBef>
                <a:spcPts val="0"/>
              </a:spcBef>
              <a:spcAft>
                <a:spcPts val="500"/>
              </a:spcAft>
              <a:buClrTx/>
              <a:buFont typeface="Wingdings" panose="05000000000000000000" pitchFamily="2" charset="2"/>
              <a:buChar char="ü"/>
              <a:defRPr/>
            </a:pPr>
            <a:endParaRPr lang="en-US" sz="1075" b="0" dirty="0">
              <a:solidFill>
                <a:srgbClr val="C00000"/>
              </a:solidFill>
              <a:latin typeface="CVS Health Sans" panose="020B05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E9BA0B-E69C-5CF9-5CCD-BE27C87962BD}"/>
              </a:ext>
            </a:extLst>
          </p:cNvPr>
          <p:cNvSpPr txBox="1">
            <a:spLocks/>
          </p:cNvSpPr>
          <p:nvPr/>
        </p:nvSpPr>
        <p:spPr bwMode="gray">
          <a:xfrm>
            <a:off x="8223785" y="1831413"/>
            <a:ext cx="3619344" cy="81434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Every call is unique; establishing a standard mental checklist helps you create consistent memorable experiences. Always stay flexible to pivot your  routine depending on the call flow.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37E3D7-FECA-7DB7-9D11-A059623F94C1}"/>
              </a:ext>
            </a:extLst>
          </p:cNvPr>
          <p:cNvSpPr txBox="1">
            <a:spLocks/>
          </p:cNvSpPr>
          <p:nvPr/>
        </p:nvSpPr>
        <p:spPr>
          <a:xfrm>
            <a:off x="679497" y="4513564"/>
            <a:ext cx="2749504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75" b="1" dirty="0">
                <a:solidFill>
                  <a:srgbClr val="C00000"/>
                </a:solidFill>
                <a:effectLst/>
                <a:latin typeface="CVS Health Sans" panose="020B0504020202020204" pitchFamily="34" charset="0"/>
                <a:ea typeface="MS PGothic" panose="020B0600070205080204" pitchFamily="34" charset="-128"/>
              </a:rPr>
              <a:t>Humanize Interactions with Heart </a:t>
            </a:r>
          </a:p>
        </p:txBody>
      </p:sp>
      <p:pic>
        <p:nvPicPr>
          <p:cNvPr id="16" name="Picture 12" descr="CVS Health heart transparent PNG - StickPNG">
            <a:extLst>
              <a:ext uri="{FF2B5EF4-FFF2-40B4-BE49-F238E27FC236}">
                <a16:creationId xmlns:a16="http://schemas.microsoft.com/office/drawing/2014/main" id="{67CA6F7F-11F9-50FA-CBA1-A54087F8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6" y="4693499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DBAB49-CFA5-D25D-3F2D-EEC1E7D37DF7}"/>
              </a:ext>
            </a:extLst>
          </p:cNvPr>
          <p:cNvSpPr txBox="1">
            <a:spLocks/>
          </p:cNvSpPr>
          <p:nvPr/>
        </p:nvSpPr>
        <p:spPr>
          <a:xfrm>
            <a:off x="8518571" y="4513564"/>
            <a:ext cx="3619345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107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VS Health Sans" panose="020B0504020202020204" pitchFamily="34" charset="0"/>
              </a:rPr>
              <a:t>I ensure the safety and well-being of others</a:t>
            </a:r>
            <a:endParaRPr lang="en-US" sz="1075" b="1" dirty="0">
              <a:solidFill>
                <a:srgbClr val="C00000"/>
              </a:solidFill>
              <a:latin typeface="CVS Health Sans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F4962-D8DD-72DA-9002-FCB35579E6F0}"/>
              </a:ext>
            </a:extLst>
          </p:cNvPr>
          <p:cNvSpPr txBox="1"/>
          <p:nvPr/>
        </p:nvSpPr>
        <p:spPr>
          <a:xfrm>
            <a:off x="5141934" y="320307"/>
            <a:ext cx="659708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Member Engagement &amp; Efficiency</a:t>
            </a:r>
            <a:endParaRPr lang="en-US" sz="35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4" name="Picture 12" descr="CVS Health heart transparent PNG - StickPNG">
            <a:extLst>
              <a:ext uri="{FF2B5EF4-FFF2-40B4-BE49-F238E27FC236}">
                <a16:creationId xmlns:a16="http://schemas.microsoft.com/office/drawing/2014/main" id="{1B6ECF15-CE64-2B08-D658-FF8A8381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948" y="4702044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VS Health heart transparent PNG - StickPNG">
            <a:extLst>
              <a:ext uri="{FF2B5EF4-FFF2-40B4-BE49-F238E27FC236}">
                <a16:creationId xmlns:a16="http://schemas.microsoft.com/office/drawing/2014/main" id="{F3D400EE-0CFF-5535-8E17-D347394D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33" y="4701888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siness Checklist Stock Photos, Images and Backgrounds for Free Download">
            <a:extLst>
              <a:ext uri="{FF2B5EF4-FFF2-40B4-BE49-F238E27FC236}">
                <a16:creationId xmlns:a16="http://schemas.microsoft.com/office/drawing/2014/main" id="{0059AA17-8BCC-7A08-4137-F3012AAFA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7830" y="5040519"/>
            <a:ext cx="2233445" cy="1368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stomer Service Jobs &amp; Career Opportunities | Verizon Careers">
            <a:extLst>
              <a:ext uri="{FF2B5EF4-FFF2-40B4-BE49-F238E27FC236}">
                <a16:creationId xmlns:a16="http://schemas.microsoft.com/office/drawing/2014/main" id="{A1BFC04C-206D-138D-B374-DE923C92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2" y="5027622"/>
            <a:ext cx="2267671" cy="13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2,367 Concerned Woman Talking On Phone Royalty-Free Photos and Stock Images  | Shutterstock">
            <a:extLst>
              <a:ext uri="{FF2B5EF4-FFF2-40B4-BE49-F238E27FC236}">
                <a16:creationId xmlns:a16="http://schemas.microsoft.com/office/drawing/2014/main" id="{6C8CF280-60C3-A8E9-9D4C-F5E03C237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r="7635"/>
          <a:stretch/>
        </p:blipFill>
        <p:spPr bwMode="auto">
          <a:xfrm flipH="1">
            <a:off x="865018" y="5032131"/>
            <a:ext cx="2163552" cy="13755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5">
            <a:extLst>
              <a:ext uri="{FF2B5EF4-FFF2-40B4-BE49-F238E27FC236}">
                <a16:creationId xmlns:a16="http://schemas.microsoft.com/office/drawing/2014/main" id="{3170718A-0FD9-0D4D-BF15-A9AD47226454}"/>
              </a:ext>
            </a:extLst>
          </p:cNvPr>
          <p:cNvSpPr/>
          <p:nvPr/>
        </p:nvSpPr>
        <p:spPr>
          <a:xfrm>
            <a:off x="324636" y="1392332"/>
            <a:ext cx="3535134" cy="2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Call Handling Tips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21047202-30A3-AE12-8CAD-764F23A2A495}"/>
              </a:ext>
            </a:extLst>
          </p:cNvPr>
          <p:cNvSpPr txBox="1">
            <a:spLocks/>
          </p:cNvSpPr>
          <p:nvPr/>
        </p:nvSpPr>
        <p:spPr bwMode="gray">
          <a:xfrm>
            <a:off x="464621" y="2746316"/>
            <a:ext cx="3181582" cy="1819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Keep in mind, members do not always know what to ask and need your guidance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Ensure full understanding of the ask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Identify the reasons for the call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Maintain focus when conducting research 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Avoid members controlling the call flow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Ask questions to drive/regain call control 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Use plain language &amp; anticipate questions</a:t>
            </a:r>
          </a:p>
          <a:p>
            <a:pPr marL="171450" indent="-171450" defTabSz="914400">
              <a:spcBef>
                <a:spcPts val="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ü"/>
              <a:defRPr/>
            </a:pPr>
            <a:endParaRPr lang="en-US" sz="11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F51F147-6024-26E5-4502-F94591676094}"/>
              </a:ext>
            </a:extLst>
          </p:cNvPr>
          <p:cNvCxnSpPr>
            <a:cxnSpLocks/>
          </p:cNvCxnSpPr>
          <p:nvPr/>
        </p:nvCxnSpPr>
        <p:spPr>
          <a:xfrm>
            <a:off x="4029632" y="1802905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2">
            <a:extLst>
              <a:ext uri="{FF2B5EF4-FFF2-40B4-BE49-F238E27FC236}">
                <a16:creationId xmlns:a16="http://schemas.microsoft.com/office/drawing/2014/main" id="{922EFBBF-2831-06AD-F5E1-766C9D4A2B89}"/>
              </a:ext>
            </a:extLst>
          </p:cNvPr>
          <p:cNvSpPr txBox="1">
            <a:spLocks/>
          </p:cNvSpPr>
          <p:nvPr/>
        </p:nvSpPr>
        <p:spPr bwMode="gray">
          <a:xfrm>
            <a:off x="330268" y="1831413"/>
            <a:ext cx="3593701" cy="7792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Call handling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</a:rPr>
              <a:t>success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 hinges on your ability to understand what’s happening, manage emotions, maintain call control, research, take appropriate actions and to accurately educate. 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BF160E05-D112-8991-8A83-1F63F9D0FD9A}"/>
              </a:ext>
            </a:extLst>
          </p:cNvPr>
          <p:cNvCxnSpPr>
            <a:cxnSpLocks/>
          </p:cNvCxnSpPr>
          <p:nvPr/>
        </p:nvCxnSpPr>
        <p:spPr>
          <a:xfrm>
            <a:off x="8024599" y="1823616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21DB4F7-B098-FB9A-B209-23D45EA61CD7}"/>
              </a:ext>
            </a:extLst>
          </p:cNvPr>
          <p:cNvSpPr/>
          <p:nvPr/>
        </p:nvSpPr>
        <p:spPr>
          <a:xfrm>
            <a:off x="4205371" y="1390023"/>
            <a:ext cx="3722225" cy="30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Avoid Hold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098DF-52E2-6825-72B8-C3F4D049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163" y="6567350"/>
            <a:ext cx="3330154" cy="237869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E13CCD-E3D1-BDC4-D6CB-8E8DD531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3" y="6600908"/>
            <a:ext cx="6724446" cy="182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96B995-0E9F-C03E-586D-401F9E1C99F0}"/>
              </a:ext>
            </a:extLst>
          </p:cNvPr>
          <p:cNvSpPr txBox="1">
            <a:spLocks/>
          </p:cNvSpPr>
          <p:nvPr/>
        </p:nvSpPr>
        <p:spPr bwMode="gray">
          <a:xfrm>
            <a:off x="4241747" y="1831549"/>
            <a:ext cx="3638496" cy="56501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It’s important to be aware of the negative effects using hold can create for the member and their experiences with us.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The </a:t>
            </a:r>
            <a:r>
              <a:rPr lang="en-US" sz="120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negative effects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can include: </a:t>
            </a:r>
            <a:endParaRPr lang="en-US" sz="12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E018F-5C83-3928-02BA-91F791BFFBDE}"/>
              </a:ext>
            </a:extLst>
          </p:cNvPr>
          <p:cNvSpPr/>
          <p:nvPr/>
        </p:nvSpPr>
        <p:spPr>
          <a:xfrm>
            <a:off x="8351877" y="1379382"/>
            <a:ext cx="3480723" cy="314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Power of Probing Questions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2705BE-63A5-1505-0752-0108E1C27EAF}"/>
              </a:ext>
            </a:extLst>
          </p:cNvPr>
          <p:cNvSpPr txBox="1">
            <a:spLocks/>
          </p:cNvSpPr>
          <p:nvPr/>
        </p:nvSpPr>
        <p:spPr bwMode="gray">
          <a:xfrm>
            <a:off x="8335161" y="1831523"/>
            <a:ext cx="3426050" cy="96875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As an alternative to using hold or working without speaking, ask probing questions </a:t>
            </a: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and guide members through the recommended instructions you’re following.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b="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Asking questions &amp; guiding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</a:rPr>
              <a:t>helps you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:</a:t>
            </a: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95A982-D84C-854D-3790-5C58EC080D02}"/>
              </a:ext>
            </a:extLst>
          </p:cNvPr>
          <p:cNvSpPr txBox="1">
            <a:spLocks/>
          </p:cNvSpPr>
          <p:nvPr/>
        </p:nvSpPr>
        <p:spPr bwMode="gray">
          <a:xfrm>
            <a:off x="8488563" y="2983735"/>
            <a:ext cx="3426043" cy="14626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Keep the conversation flowing</a:t>
            </a:r>
            <a:endParaRPr lang="en-US" sz="1000" b="1" dirty="0">
              <a:latin typeface="CVS Health Sans" panose="020B0504020202020204" pitchFamily="34" charset="0"/>
            </a:endParaRP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Gather </a:t>
            </a:r>
            <a:r>
              <a:rPr lang="en-US" sz="10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situational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specifics &amp; facts 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Show you’re listening and on the right track 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Create clear understanding 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Steer the focus from a problem to solutioning </a:t>
            </a:r>
          </a:p>
          <a:p>
            <a:pPr marL="171450" indent="-171450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et the stage for a more streamlined closing</a:t>
            </a:r>
          </a:p>
          <a:p>
            <a:pPr marL="228600" marR="0" lvl="0" indent="-2286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94FADA-DFF3-895C-5A9B-82246660ACED}"/>
              </a:ext>
            </a:extLst>
          </p:cNvPr>
          <p:cNvSpPr txBox="1">
            <a:spLocks/>
          </p:cNvSpPr>
          <p:nvPr/>
        </p:nvSpPr>
        <p:spPr>
          <a:xfrm>
            <a:off x="8461422" y="4530342"/>
            <a:ext cx="3425864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Tx/>
              <a:tabLst/>
              <a:defRPr/>
            </a:pPr>
            <a:r>
              <a:rPr kumimoji="0" lang="en-US" sz="107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VS Health Sans" panose="020B0504020202020204" pitchFamily="34" charset="0"/>
              </a:rPr>
              <a:t>I listen and make sure I understand  before I act</a:t>
            </a:r>
            <a:endParaRPr lang="en-US" sz="1075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VS Health Sans" panose="020B05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40D0A6-A2F0-24E7-056F-9CD0E0D3CA6C}"/>
              </a:ext>
            </a:extLst>
          </p:cNvPr>
          <p:cNvSpPr txBox="1">
            <a:spLocks/>
          </p:cNvSpPr>
          <p:nvPr/>
        </p:nvSpPr>
        <p:spPr>
          <a:xfrm>
            <a:off x="555672" y="4530342"/>
            <a:ext cx="3103814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107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VS Health Sans" panose="020B0504020202020204" pitchFamily="34" charset="0"/>
              </a:rPr>
              <a:t>Put People First  &amp; Act with </a:t>
            </a:r>
            <a:r>
              <a:rPr lang="en-US" sz="1075" b="1" dirty="0">
                <a:solidFill>
                  <a:srgbClr val="C00000"/>
                </a:solidFill>
                <a:latin typeface="CVS Health Sans" panose="020B0504020202020204" pitchFamily="34" charset="0"/>
              </a:rPr>
              <a:t>Ac</a:t>
            </a:r>
            <a:r>
              <a:rPr kumimoji="0" lang="en-US" sz="107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VS Health Sans" panose="020B0504020202020204" pitchFamily="34" charset="0"/>
              </a:rPr>
              <a:t>countability</a:t>
            </a:r>
            <a:endParaRPr lang="en-US" sz="1075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VS Health Sans" panose="020B05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F511F0F-80D4-70F0-4AD9-0475A491AD38}"/>
              </a:ext>
            </a:extLst>
          </p:cNvPr>
          <p:cNvSpPr txBox="1">
            <a:spLocks/>
          </p:cNvSpPr>
          <p:nvPr/>
        </p:nvSpPr>
        <p:spPr>
          <a:xfrm>
            <a:off x="4584746" y="4530342"/>
            <a:ext cx="3619345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107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VS Health Sans" panose="020B0504020202020204" pitchFamily="34" charset="0"/>
              </a:rPr>
              <a:t>Rise to the Challenge &amp; Inspire Trust</a:t>
            </a:r>
            <a:endParaRPr lang="en-US" sz="1075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VS Health Sans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AB465-F957-47EC-65E8-B57CAE9AAD4D}"/>
              </a:ext>
            </a:extLst>
          </p:cNvPr>
          <p:cNvSpPr txBox="1"/>
          <p:nvPr/>
        </p:nvSpPr>
        <p:spPr>
          <a:xfrm>
            <a:off x="5116377" y="324745"/>
            <a:ext cx="659708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Member Engagement &amp; Efficiency</a:t>
            </a:r>
            <a:endParaRPr lang="en-US" sz="35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1" name="Picture 12" descr="CVS Health heart transparent PNG - StickPNG">
            <a:extLst>
              <a:ext uri="{FF2B5EF4-FFF2-40B4-BE49-F238E27FC236}">
                <a16:creationId xmlns:a16="http://schemas.microsoft.com/office/drawing/2014/main" id="{0833DD2E-FEB0-4EE0-C3A1-460017ADC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62" y="4709297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CVS Health heart transparent PNG - StickPNG">
            <a:extLst>
              <a:ext uri="{FF2B5EF4-FFF2-40B4-BE49-F238E27FC236}">
                <a16:creationId xmlns:a16="http://schemas.microsoft.com/office/drawing/2014/main" id="{05EBE536-31F5-7913-9E5D-E726F4F8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6" y="4710445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VS Health heart transparent PNG - StickPNG">
            <a:extLst>
              <a:ext uri="{FF2B5EF4-FFF2-40B4-BE49-F238E27FC236}">
                <a16:creationId xmlns:a16="http://schemas.microsoft.com/office/drawing/2014/main" id="{E57EE1B5-FABA-49B6-53C8-C4DA81905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63" y="4708069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644926B4-5F85-1231-A727-4D849079197F}"/>
              </a:ext>
            </a:extLst>
          </p:cNvPr>
          <p:cNvGrpSpPr/>
          <p:nvPr/>
        </p:nvGrpSpPr>
        <p:grpSpPr>
          <a:xfrm>
            <a:off x="128368" y="122250"/>
            <a:ext cx="4624607" cy="953891"/>
            <a:chOff x="128368" y="122250"/>
            <a:chExt cx="4666213" cy="953891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C3293460-DF85-51E2-B5C8-EE46E0B99E2C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2050" name="Picture 12" descr="CVS Health heart transparent PNG - StickPNG">
              <a:extLst>
                <a:ext uri="{FF2B5EF4-FFF2-40B4-BE49-F238E27FC236}">
                  <a16:creationId xmlns:a16="http://schemas.microsoft.com/office/drawing/2014/main" id="{3EDC3B11-FB99-0A5F-7131-3175E1259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E2E77D4A-5737-5914-7C51-0BB365B09449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06E903F6-489B-6B87-4246-6C3837F8B035}"/>
                </a:ext>
              </a:extLst>
            </p:cNvPr>
            <p:cNvSpPr txBox="1"/>
            <p:nvPr/>
          </p:nvSpPr>
          <p:spPr>
            <a:xfrm>
              <a:off x="1139436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sp>
        <p:nvSpPr>
          <p:cNvPr id="2054" name="Content Placeholder 2">
            <a:extLst>
              <a:ext uri="{FF2B5EF4-FFF2-40B4-BE49-F238E27FC236}">
                <a16:creationId xmlns:a16="http://schemas.microsoft.com/office/drawing/2014/main" id="{17D5FDD9-444E-E4A2-652B-6250B781597B}"/>
              </a:ext>
            </a:extLst>
          </p:cNvPr>
          <p:cNvSpPr txBox="1">
            <a:spLocks/>
          </p:cNvSpPr>
          <p:nvPr/>
        </p:nvSpPr>
        <p:spPr bwMode="gray">
          <a:xfrm>
            <a:off x="4334476" y="2781164"/>
            <a:ext cx="3426043" cy="9491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Confidence to successfully handle their situation </a:t>
            </a:r>
          </a:p>
          <a:p>
            <a:pPr marL="171450" indent="-171450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Situational knowledge uncertainty </a:t>
            </a:r>
          </a:p>
          <a:p>
            <a:pPr marL="171450" indent="-171450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Frustration tied to extending the call 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Using hold multiple times compounds emotions</a:t>
            </a:r>
            <a:endParaRPr lang="en-US" sz="10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6" name="Content Placeholder 2">
            <a:extLst>
              <a:ext uri="{FF2B5EF4-FFF2-40B4-BE49-F238E27FC236}">
                <a16:creationId xmlns:a16="http://schemas.microsoft.com/office/drawing/2014/main" id="{A7777516-FE2A-ADA4-3E39-36DF62CEB7AE}"/>
              </a:ext>
            </a:extLst>
          </p:cNvPr>
          <p:cNvSpPr txBox="1">
            <a:spLocks/>
          </p:cNvSpPr>
          <p:nvPr/>
        </p:nvSpPr>
        <p:spPr bwMode="gray">
          <a:xfrm>
            <a:off x="4589387" y="3872085"/>
            <a:ext cx="3245068" cy="36522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ts val="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hold time to research an account or theSource</a:t>
            </a:r>
          </a:p>
          <a:p>
            <a:pPr marL="457200" lvl="2" indent="-285750">
              <a:spcBef>
                <a:spcPts val="0"/>
              </a:spcBef>
              <a:spcAft>
                <a:spcPts val="400"/>
              </a:spcAf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79" name="Picture 2078">
            <a:extLst>
              <a:ext uri="{FF2B5EF4-FFF2-40B4-BE49-F238E27FC236}">
                <a16:creationId xmlns:a16="http://schemas.microsoft.com/office/drawing/2014/main" id="{879B6D5F-4E98-990E-5D43-17E648750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443" y="5042959"/>
            <a:ext cx="2272779" cy="13458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099" name="Picture 4098">
            <a:extLst>
              <a:ext uri="{FF2B5EF4-FFF2-40B4-BE49-F238E27FC236}">
                <a16:creationId xmlns:a16="http://schemas.microsoft.com/office/drawing/2014/main" id="{99B8AA5C-86F9-85D1-3DC7-589D30BEC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1185" y="5052955"/>
            <a:ext cx="2216408" cy="14078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1" name="Picture 30" descr="3 Customer Service Secrets – True or False?">
            <a:extLst>
              <a:ext uri="{FF2B5EF4-FFF2-40B4-BE49-F238E27FC236}">
                <a16:creationId xmlns:a16="http://schemas.microsoft.com/office/drawing/2014/main" id="{4D88F0B4-0B38-73BE-1037-F317997A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05" y="5037725"/>
            <a:ext cx="2204998" cy="13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xclamation mark - Wikipedia">
            <a:extLst>
              <a:ext uri="{FF2B5EF4-FFF2-40B4-BE49-F238E27FC236}">
                <a16:creationId xmlns:a16="http://schemas.microsoft.com/office/drawing/2014/main" id="{1A402EBD-8FE4-DC7E-85B7-E50E4F34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07" y="3916816"/>
            <a:ext cx="265548" cy="2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6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F51F147-6024-26E5-4502-F94591676094}"/>
              </a:ext>
            </a:extLst>
          </p:cNvPr>
          <p:cNvCxnSpPr>
            <a:cxnSpLocks/>
          </p:cNvCxnSpPr>
          <p:nvPr/>
        </p:nvCxnSpPr>
        <p:spPr>
          <a:xfrm>
            <a:off x="4054799" y="1802905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BF160E05-D112-8991-8A83-1F63F9D0FD9A}"/>
              </a:ext>
            </a:extLst>
          </p:cNvPr>
          <p:cNvCxnSpPr>
            <a:cxnSpLocks/>
          </p:cNvCxnSpPr>
          <p:nvPr/>
        </p:nvCxnSpPr>
        <p:spPr>
          <a:xfrm>
            <a:off x="8024599" y="1823616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21DB4F7-B098-FB9A-B209-23D45EA61CD7}"/>
              </a:ext>
            </a:extLst>
          </p:cNvPr>
          <p:cNvSpPr/>
          <p:nvPr/>
        </p:nvSpPr>
        <p:spPr>
          <a:xfrm>
            <a:off x="4205371" y="1399548"/>
            <a:ext cx="3722225" cy="30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Call Documentation</a:t>
            </a:r>
          </a:p>
        </p:txBody>
      </p:sp>
      <p:sp>
        <p:nvSpPr>
          <p:cNvPr id="1044" name="Content Placeholder 2">
            <a:extLst>
              <a:ext uri="{FF2B5EF4-FFF2-40B4-BE49-F238E27FC236}">
                <a16:creationId xmlns:a16="http://schemas.microsoft.com/office/drawing/2014/main" id="{7A9E20E5-A973-AE53-0516-34EBE6EDDF58}"/>
              </a:ext>
            </a:extLst>
          </p:cNvPr>
          <p:cNvSpPr txBox="1">
            <a:spLocks/>
          </p:cNvSpPr>
          <p:nvPr/>
        </p:nvSpPr>
        <p:spPr bwMode="gray">
          <a:xfrm>
            <a:off x="4445550" y="2731992"/>
            <a:ext cx="3215490" cy="13292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embers are ready to hang up a</a:t>
            </a: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fter their reason for calling is cared for</a:t>
            </a:r>
            <a:endParaRPr lang="en-US" sz="10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</a:t>
            </a:r>
            <a:r>
              <a:rPr lang="en-US" sz="10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document calls while you talk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r>
              <a:rPr lang="en-US" sz="10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generated notes; </a:t>
            </a:r>
            <a:r>
              <a:rPr lang="en-US" sz="10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</a:t>
            </a: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retype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 manual notes to fill gaps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</a:t>
            </a: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document; </a:t>
            </a:r>
            <a:r>
              <a:rPr lang="en-US" sz="10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 the facts </a:t>
            </a:r>
            <a:endParaRPr lang="en-US" sz="10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9B656DEA-AD74-35FD-0A29-C3889E885A64}"/>
              </a:ext>
            </a:extLst>
          </p:cNvPr>
          <p:cNvSpPr/>
          <p:nvPr/>
        </p:nvSpPr>
        <p:spPr>
          <a:xfrm>
            <a:off x="8351877" y="1379382"/>
            <a:ext cx="3480723" cy="314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Why Being Human Matters</a:t>
            </a:r>
          </a:p>
        </p:txBody>
      </p:sp>
      <p:sp>
        <p:nvSpPr>
          <p:cNvPr id="3079" name="Content Placeholder 2">
            <a:extLst>
              <a:ext uri="{FF2B5EF4-FFF2-40B4-BE49-F238E27FC236}">
                <a16:creationId xmlns:a16="http://schemas.microsoft.com/office/drawing/2014/main" id="{5C4E862F-1CEF-AF56-8B1B-9C00C6272930}"/>
              </a:ext>
            </a:extLst>
          </p:cNvPr>
          <p:cNvSpPr txBox="1">
            <a:spLocks/>
          </p:cNvSpPr>
          <p:nvPr/>
        </p:nvSpPr>
        <p:spPr bwMode="gray">
          <a:xfrm>
            <a:off x="8235061" y="1828476"/>
            <a:ext cx="3638496" cy="7186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important to not treat members as transactions.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Instead, we should focus on the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 we create for them and making it memorable. </a:t>
            </a:r>
          </a:p>
        </p:txBody>
      </p:sp>
      <p:sp>
        <p:nvSpPr>
          <p:cNvPr id="3081" name="Content Placeholder 2">
            <a:extLst>
              <a:ext uri="{FF2B5EF4-FFF2-40B4-BE49-F238E27FC236}">
                <a16:creationId xmlns:a16="http://schemas.microsoft.com/office/drawing/2014/main" id="{3D610F10-4451-351D-82EF-2789D06D8BB4}"/>
              </a:ext>
            </a:extLst>
          </p:cNvPr>
          <p:cNvSpPr txBox="1">
            <a:spLocks/>
          </p:cNvSpPr>
          <p:nvPr/>
        </p:nvSpPr>
        <p:spPr bwMode="gray">
          <a:xfrm>
            <a:off x="8435523" y="2668657"/>
            <a:ext cx="3279204" cy="18623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Treat members like </a:t>
            </a:r>
            <a:r>
              <a:rPr lang="en-US" sz="1000" dirty="0">
                <a:solidFill>
                  <a:srgbClr val="C00000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humans </a:t>
            </a:r>
            <a:endParaRPr lang="en-US" sz="1000" b="0" dirty="0">
              <a:solidFill>
                <a:schemeClr val="tx1"/>
              </a:solidFill>
              <a:latin typeface="CVS Health Sans" panose="020B0504020202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&amp; reassurance is driven by words used 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Show empathy, timely and where applicable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Speak using easy to follow language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 spoken and unspoken needs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accurate; will things play out how you described a week later </a:t>
            </a:r>
          </a:p>
          <a:p>
            <a:pPr marL="171450" indent="-17145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endParaRPr lang="en-US" sz="115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endParaRPr lang="en-US" sz="12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098DF-52E2-6825-72B8-C3F4D049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163" y="6567350"/>
            <a:ext cx="3330154" cy="237869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E13CCD-E3D1-BDC4-D6CB-8E8DD531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3" y="6600908"/>
            <a:ext cx="6724446" cy="182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96B995-0E9F-C03E-586D-401F9E1C99F0}"/>
              </a:ext>
            </a:extLst>
          </p:cNvPr>
          <p:cNvSpPr txBox="1">
            <a:spLocks/>
          </p:cNvSpPr>
          <p:nvPr/>
        </p:nvSpPr>
        <p:spPr bwMode="gray">
          <a:xfrm>
            <a:off x="4256253" y="1841455"/>
            <a:ext cx="3638496" cy="826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tells a member’s story. It’s a history of all calls made on their behalf. It’s critical to be efficient and mindful when documenting, so it’s done seamlessly as part of your call flow. </a:t>
            </a:r>
            <a:endParaRPr lang="en-US" sz="12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0EE2C1-A9AB-C553-548D-2BE729F35F70}"/>
              </a:ext>
            </a:extLst>
          </p:cNvPr>
          <p:cNvSpPr txBox="1">
            <a:spLocks/>
          </p:cNvSpPr>
          <p:nvPr/>
        </p:nvSpPr>
        <p:spPr>
          <a:xfrm>
            <a:off x="8566196" y="4533313"/>
            <a:ext cx="3619345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75" b="1" dirty="0">
                <a:solidFill>
                  <a:srgbClr val="C00000"/>
                </a:solidFill>
                <a:latin typeface="CVS Health Sans" panose="020B0504020202020204" pitchFamily="34" charset="0"/>
              </a:rPr>
              <a:t>I create heartfelt, personalized moments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7C626-01AE-0F24-56BE-835148F97934}"/>
              </a:ext>
            </a:extLst>
          </p:cNvPr>
          <p:cNvSpPr txBox="1"/>
          <p:nvPr/>
        </p:nvSpPr>
        <p:spPr>
          <a:xfrm>
            <a:off x="5116377" y="324745"/>
            <a:ext cx="659708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Member Engagement &amp; Efficiency</a:t>
            </a:r>
            <a:endParaRPr lang="en-US" sz="35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6A16B-E6D2-281B-F84E-E19B5691F8FD}"/>
              </a:ext>
            </a:extLst>
          </p:cNvPr>
          <p:cNvSpPr/>
          <p:nvPr/>
        </p:nvSpPr>
        <p:spPr>
          <a:xfrm>
            <a:off x="293727" y="1379382"/>
            <a:ext cx="3480723" cy="314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Hold Time Tips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85D7B-3BA3-9357-F8E7-4B16BD053489}"/>
              </a:ext>
            </a:extLst>
          </p:cNvPr>
          <p:cNvSpPr txBox="1">
            <a:spLocks/>
          </p:cNvSpPr>
          <p:nvPr/>
        </p:nvSpPr>
        <p:spPr bwMode="gray">
          <a:xfrm>
            <a:off x="253111" y="1828475"/>
            <a:ext cx="3638496" cy="7044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spcBef>
                <a:spcPts val="0"/>
              </a:spcBef>
              <a:spcAft>
                <a:spcPts val="400"/>
              </a:spcAft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using hold, time flies very quickly. It’s very important to not forget a few minutes feels like a very long time to members.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9F6624-D265-FBD3-5176-D4849A3611B7}"/>
              </a:ext>
            </a:extLst>
          </p:cNvPr>
          <p:cNvSpPr txBox="1">
            <a:spLocks/>
          </p:cNvSpPr>
          <p:nvPr/>
        </p:nvSpPr>
        <p:spPr bwMode="gray">
          <a:xfrm>
            <a:off x="369615" y="2538759"/>
            <a:ext cx="3366229" cy="14965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Advise to ensure information accuracy, you will need to place the member on a brief hold </a:t>
            </a:r>
          </a:p>
          <a:p>
            <a:pPr marL="171450" marR="0" lvl="0" indent="-17145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 to check back in (x) min. unless they want sooner</a:t>
            </a:r>
          </a:p>
          <a:p>
            <a:pPr marL="514350"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tabLst>
                <a:tab pos="457200" algn="l"/>
              </a:tabLst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is </a:t>
            </a:r>
            <a:r>
              <a:rPr lang="en-US" sz="1000" b="1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mins &amp; NEJE is </a:t>
            </a:r>
            <a:r>
              <a:rPr lang="en-US" sz="1000" b="1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mins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 aware how long they’ve been on hold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Refresh every (x) minutes or as agreed upon 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0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the member for holding upon return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287791-1DF5-9FD4-0B31-4DD89E385788}"/>
              </a:ext>
            </a:extLst>
          </p:cNvPr>
          <p:cNvSpPr txBox="1">
            <a:spLocks/>
          </p:cNvSpPr>
          <p:nvPr/>
        </p:nvSpPr>
        <p:spPr>
          <a:xfrm>
            <a:off x="4575222" y="4533313"/>
            <a:ext cx="3010316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75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Create Simplicity &amp; Rise to the Challenge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FEE87D-2388-E95F-EE89-BCCA0A054AB1}"/>
              </a:ext>
            </a:extLst>
          </p:cNvPr>
          <p:cNvSpPr txBox="1">
            <a:spLocks/>
          </p:cNvSpPr>
          <p:nvPr/>
        </p:nvSpPr>
        <p:spPr>
          <a:xfrm>
            <a:off x="689021" y="4533313"/>
            <a:ext cx="3223113" cy="547274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75" b="1" dirty="0">
                <a:solidFill>
                  <a:srgbClr val="C00000"/>
                </a:solidFill>
                <a:effectLst/>
                <a:latin typeface="CVS Health Sans" panose="020B0504020202020204" pitchFamily="34" charset="0"/>
                <a:ea typeface="MS PGothic" panose="020B0600070205080204" pitchFamily="34" charset="-128"/>
              </a:rPr>
              <a:t>Manage Expectations &amp; Join Forces</a:t>
            </a:r>
          </a:p>
        </p:txBody>
      </p:sp>
      <p:pic>
        <p:nvPicPr>
          <p:cNvPr id="21" name="Picture 12" descr="CVS Health heart transparent PNG - StickPNG">
            <a:extLst>
              <a:ext uri="{FF2B5EF4-FFF2-40B4-BE49-F238E27FC236}">
                <a16:creationId xmlns:a16="http://schemas.microsoft.com/office/drawing/2014/main" id="{9D7DBAD8-5372-D165-AAB0-E7203996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65" y="4713404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CVS Health heart transparent PNG - StickPNG">
            <a:extLst>
              <a:ext uri="{FF2B5EF4-FFF2-40B4-BE49-F238E27FC236}">
                <a16:creationId xmlns:a16="http://schemas.microsoft.com/office/drawing/2014/main" id="{A5F444B6-3FC2-CA8B-5B4E-BEAA773E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4" y="4717554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VS Health heart transparent PNG - StickPNG">
            <a:extLst>
              <a:ext uri="{FF2B5EF4-FFF2-40B4-BE49-F238E27FC236}">
                <a16:creationId xmlns:a16="http://schemas.microsoft.com/office/drawing/2014/main" id="{86E5E3BE-F04D-7C1C-B536-C209470F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22" y="4705985"/>
            <a:ext cx="254311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13FCA64-7788-99F3-9FF3-E6727493D5E9}"/>
              </a:ext>
            </a:extLst>
          </p:cNvPr>
          <p:cNvGrpSpPr/>
          <p:nvPr/>
        </p:nvGrpSpPr>
        <p:grpSpPr>
          <a:xfrm>
            <a:off x="128368" y="122250"/>
            <a:ext cx="4624607" cy="953891"/>
            <a:chOff x="128368" y="122250"/>
            <a:chExt cx="4666213" cy="9538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7C90E3-E09E-44BD-C421-BA1DB32354B2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29" name="Picture 12" descr="CVS Health heart transparent PNG - StickPNG">
              <a:extLst>
                <a:ext uri="{FF2B5EF4-FFF2-40B4-BE49-F238E27FC236}">
                  <a16:creationId xmlns:a16="http://schemas.microsoft.com/office/drawing/2014/main" id="{42D32D22-A71F-DD10-25A1-6AD9CAD56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A4F89E-59D5-9047-5231-0B021528D125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C7321C-4FC3-C01C-99C9-201169D8C290}"/>
                </a:ext>
              </a:extLst>
            </p:cNvPr>
            <p:cNvSpPr txBox="1"/>
            <p:nvPr/>
          </p:nvSpPr>
          <p:spPr>
            <a:xfrm>
              <a:off x="1139436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pic>
        <p:nvPicPr>
          <p:cNvPr id="2050" name="Picture 2" descr="Exclamation mark - Wikipedia">
            <a:extLst>
              <a:ext uri="{FF2B5EF4-FFF2-40B4-BE49-F238E27FC236}">
                <a16:creationId xmlns:a16="http://schemas.microsoft.com/office/drawing/2014/main" id="{ACDCA2D8-0EDA-BDE9-912C-B95C5905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5" y="4185264"/>
            <a:ext cx="265548" cy="2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A3D3063A-5625-31F9-CA39-51077303CB82}"/>
              </a:ext>
            </a:extLst>
          </p:cNvPr>
          <p:cNvSpPr txBox="1">
            <a:spLocks/>
          </p:cNvSpPr>
          <p:nvPr/>
        </p:nvSpPr>
        <p:spPr bwMode="gray">
          <a:xfrm>
            <a:off x="584604" y="4146300"/>
            <a:ext cx="3223113" cy="36522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ts val="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hold for Senior Assist, to initiate a warm transfer, Clinical reach outs or outbound calls</a:t>
            </a: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-285750">
              <a:spcBef>
                <a:spcPts val="0"/>
              </a:spcBef>
              <a:spcAft>
                <a:spcPts val="400"/>
              </a:spcAf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sking Questions: How to Form Them &amp; the Correct Word Order">
            <a:extLst>
              <a:ext uri="{FF2B5EF4-FFF2-40B4-BE49-F238E27FC236}">
                <a16:creationId xmlns:a16="http://schemas.microsoft.com/office/drawing/2014/main" id="{A6FB813E-8FE5-88DB-FE20-9F94B670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94" y="5036720"/>
            <a:ext cx="2235893" cy="13465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me lords: The clocks that rule our world">
            <a:extLst>
              <a:ext uri="{FF2B5EF4-FFF2-40B4-BE49-F238E27FC236}">
                <a16:creationId xmlns:a16="http://schemas.microsoft.com/office/drawing/2014/main" id="{55151F54-E72C-D902-84C4-DE8904E0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1" y="5036719"/>
            <a:ext cx="2249866" cy="1341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art Shaped Hands&quot; Images – Browse 189 Stock Photos, Vectors, and Video |  Adobe Stock">
            <a:extLst>
              <a:ext uri="{FF2B5EF4-FFF2-40B4-BE49-F238E27FC236}">
                <a16:creationId xmlns:a16="http://schemas.microsoft.com/office/drawing/2014/main" id="{394E70C8-708C-7465-F4A3-9CA0A3E5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99" y="5042958"/>
            <a:ext cx="2249866" cy="13686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xclamation mark - Wikipedia">
            <a:extLst>
              <a:ext uri="{FF2B5EF4-FFF2-40B4-BE49-F238E27FC236}">
                <a16:creationId xmlns:a16="http://schemas.microsoft.com/office/drawing/2014/main" id="{C672EDB6-96E9-D101-0CCD-7EE80FB1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82" y="4169884"/>
            <a:ext cx="265548" cy="2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E08970-E169-9B88-0AF1-49113198DFB7}"/>
              </a:ext>
            </a:extLst>
          </p:cNvPr>
          <p:cNvSpPr txBox="1">
            <a:spLocks/>
          </p:cNvSpPr>
          <p:nvPr/>
        </p:nvSpPr>
        <p:spPr bwMode="gray">
          <a:xfrm>
            <a:off x="4537221" y="4130920"/>
            <a:ext cx="3373596" cy="36522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ts val="0"/>
              </a:spcBef>
              <a:spcAft>
                <a:spcPts val="400"/>
              </a:spcAft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 to the Importance of Documentation Member Moments</a:t>
            </a: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-285750">
              <a:spcBef>
                <a:spcPts val="0"/>
              </a:spcBef>
              <a:spcAft>
                <a:spcPts val="400"/>
              </a:spcAf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2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D74D7-ECD9-07E9-8869-E876514FE329}"/>
              </a:ext>
            </a:extLst>
          </p:cNvPr>
          <p:cNvSpPr/>
          <p:nvPr/>
        </p:nvSpPr>
        <p:spPr>
          <a:xfrm>
            <a:off x="1240845" y="1480168"/>
            <a:ext cx="3203639" cy="29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Handling Resources</a:t>
            </a:r>
            <a:endParaRPr lang="en-US" sz="1600" b="1" dirty="0">
              <a:solidFill>
                <a:srgbClr val="C00000"/>
              </a:solidFill>
              <a:latin typeface="CVS Health Sans" panose="020B0504020202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571225-91F1-DA66-074E-9D9DA0D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163" y="6567350"/>
            <a:ext cx="3330154" cy="237869"/>
          </a:xfrm>
          <a:prstGeom prst="rect">
            <a:avLst/>
          </a:prstGeom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EE00136-1FA8-5E8F-78D4-F649EEB3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3" y="6600908"/>
            <a:ext cx="6724446" cy="182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8A9AD-D766-2871-4525-BF4A5A1CFA6A}"/>
              </a:ext>
            </a:extLst>
          </p:cNvPr>
          <p:cNvSpPr/>
          <p:nvPr/>
        </p:nvSpPr>
        <p:spPr>
          <a:xfrm>
            <a:off x="755026" y="5140265"/>
            <a:ext cx="10704333" cy="970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         </a:t>
            </a:r>
            <a:r>
              <a:rPr lang="en-US" sz="1600" b="1" dirty="0">
                <a:solidFill>
                  <a:srgbClr val="C00000"/>
                </a:solidFill>
              </a:rPr>
              <a:t>theSource Search Tip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Your document will be found at the </a:t>
            </a:r>
            <a:r>
              <a:rPr lang="en-US" sz="1600" b="1" dirty="0">
                <a:solidFill>
                  <a:srgbClr val="C00000"/>
                </a:solidFill>
              </a:rPr>
              <a:t>top</a:t>
            </a:r>
            <a:r>
              <a:rPr lang="en-US" sz="1600" dirty="0">
                <a:solidFill>
                  <a:schemeClr val="tx1"/>
                </a:solidFill>
              </a:rPr>
              <a:t> of the search results when you use words in the </a:t>
            </a:r>
            <a:r>
              <a:rPr lang="en-US" sz="1600" b="1" dirty="0">
                <a:solidFill>
                  <a:srgbClr val="C00000"/>
                </a:solidFill>
              </a:rPr>
              <a:t>WI title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you search using words </a:t>
            </a:r>
            <a:r>
              <a:rPr lang="en-US" sz="1600" b="1" i="1" dirty="0">
                <a:solidFill>
                  <a:srgbClr val="C00000"/>
                </a:solidFill>
              </a:rPr>
              <a:t>only</a:t>
            </a:r>
            <a:r>
              <a:rPr lang="en-US" sz="1600" dirty="0">
                <a:solidFill>
                  <a:schemeClr val="tx1"/>
                </a:solidFill>
              </a:rPr>
              <a:t> found in the </a:t>
            </a:r>
            <a:r>
              <a:rPr lang="en-US" sz="1600" b="1" dirty="0">
                <a:solidFill>
                  <a:srgbClr val="C00000"/>
                </a:solidFill>
              </a:rPr>
              <a:t>WI body</a:t>
            </a:r>
            <a:r>
              <a:rPr lang="en-US" sz="1600" dirty="0">
                <a:solidFill>
                  <a:schemeClr val="tx1"/>
                </a:solidFill>
              </a:rPr>
              <a:t>, your document will be located </a:t>
            </a:r>
            <a:r>
              <a:rPr lang="en-US" sz="1600" b="1" dirty="0">
                <a:solidFill>
                  <a:srgbClr val="C00000"/>
                </a:solidFill>
              </a:rPr>
              <a:t>lower</a:t>
            </a:r>
            <a:r>
              <a:rPr lang="en-US" sz="1600" dirty="0">
                <a:solidFill>
                  <a:schemeClr val="tx1"/>
                </a:solidFill>
              </a:rPr>
              <a:t> in the search results</a:t>
            </a:r>
          </a:p>
        </p:txBody>
      </p:sp>
      <p:pic>
        <p:nvPicPr>
          <p:cNvPr id="5" name="Picture 2" descr="Exclamation mark - Wikipedia">
            <a:extLst>
              <a:ext uri="{FF2B5EF4-FFF2-40B4-BE49-F238E27FC236}">
                <a16:creationId xmlns:a16="http://schemas.microsoft.com/office/drawing/2014/main" id="{0F1B70E2-0E7F-E68E-073A-3ABD771B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05" y="5269358"/>
            <a:ext cx="322069" cy="2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3CDA36-E103-57BC-E088-9EDD352F3834}"/>
              </a:ext>
            </a:extLst>
          </p:cNvPr>
          <p:cNvCxnSpPr>
            <a:cxnSpLocks/>
          </p:cNvCxnSpPr>
          <p:nvPr/>
        </p:nvCxnSpPr>
        <p:spPr>
          <a:xfrm>
            <a:off x="5639069" y="1787176"/>
            <a:ext cx="0" cy="2651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12098-BD9B-FAA5-DD76-BF66AF527567}"/>
              </a:ext>
            </a:extLst>
          </p:cNvPr>
          <p:cNvSpPr txBox="1"/>
          <p:nvPr/>
        </p:nvSpPr>
        <p:spPr>
          <a:xfrm>
            <a:off x="5116377" y="324745"/>
            <a:ext cx="659708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Member Engagement &amp; Efficiency</a:t>
            </a:r>
            <a:endParaRPr lang="en-US" sz="35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E6FA1-968C-EB3E-044A-81DAA5B75E19}"/>
              </a:ext>
            </a:extLst>
          </p:cNvPr>
          <p:cNvSpPr txBox="1"/>
          <p:nvPr/>
        </p:nvSpPr>
        <p:spPr>
          <a:xfrm>
            <a:off x="479317" y="1952307"/>
            <a:ext cx="50261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(Commercial, MED D &amp; Medicaid)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Basic Call Handling - Greet, Warm, Cold. Call Hold and Close Call (TSRC-PROD-016401)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r>
              <a:rPr lang="en-US" sz="1200" b="1" dirty="0">
                <a:effectLst/>
                <a:latin typeface="CVS Health Sans" panose="020B0504020202020204" pitchFamily="34" charset="0"/>
              </a:rPr>
              <a:t>Aetna</a:t>
            </a:r>
            <a:r>
              <a:rPr lang="en-US" sz="1200" dirty="0">
                <a:effectLst/>
                <a:latin typeface="CVS Health Sans" panose="020B0504020202020204" pitchFamily="34" charset="0"/>
              </a:rPr>
              <a:t> - Basic Call Handling (CMS-PRD1-081161)</a:t>
            </a:r>
          </a:p>
          <a:p>
            <a:endParaRPr lang="en-US" sz="1200" dirty="0">
              <a:latin typeface="CVS Health Sans" panose="020B0504020202020204" pitchFamily="34" charset="0"/>
            </a:endParaRPr>
          </a:p>
          <a:p>
            <a:r>
              <a:rPr lang="en-US" sz="1200" b="1" dirty="0">
                <a:latin typeface="CVS Health Sans" panose="020B0504020202020204" pitchFamily="34" charset="0"/>
              </a:rPr>
              <a:t>FEP</a:t>
            </a:r>
            <a:r>
              <a:rPr lang="en-US" sz="1200" dirty="0">
                <a:latin typeface="CVS Health Sans" panose="020B0504020202020204" pitchFamily="34" charset="0"/>
              </a:rPr>
              <a:t> Shared - Basic Call Handling (TSRC-PROD-01977)</a:t>
            </a:r>
            <a:endParaRPr lang="en-US" sz="1200" dirty="0">
              <a:effectLst/>
              <a:latin typeface="CVS Health Sans" panose="020B0504020202020204" pitchFamily="34" charset="0"/>
            </a:endParaRP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Universal Care 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- Consultative Call Flow (CCF) Process </a:t>
            </a:r>
          </a:p>
          <a:p>
            <a:pPr fontAlgn="ctr"/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(CMS-PRD1-095822) </a:t>
            </a:r>
            <a:r>
              <a:rPr lang="en-US" sz="1200" b="1" i="1" dirty="0">
                <a:solidFill>
                  <a:srgbClr val="C00000"/>
                </a:solidFill>
                <a:effectLst/>
                <a:latin typeface="CVS Health Sans" panose="020B0504020202020204" pitchFamily="34" charset="0"/>
              </a:rPr>
              <a:t>*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Universal Care 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- Caller Authentication (CMS-2-004568)</a:t>
            </a:r>
            <a:r>
              <a:rPr lang="en-US" sz="1200" i="1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</a:t>
            </a:r>
            <a:r>
              <a:rPr lang="en-US" sz="1200" b="1" i="1" dirty="0">
                <a:solidFill>
                  <a:srgbClr val="C00000"/>
                </a:solidFill>
                <a:effectLst/>
                <a:latin typeface="CVS Health Sans" panose="020B0504020202020204" pitchFamily="34" charset="0"/>
              </a:rPr>
              <a:t>*</a:t>
            </a:r>
          </a:p>
          <a:p>
            <a:pPr fontAlgn="ctr"/>
            <a:endParaRPr lang="en-US" sz="12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1" dirty="0">
                <a:solidFill>
                  <a:srgbClr val="C00000"/>
                </a:solidFill>
                <a:latin typeface="CVS Health Sans" panose="020B0504020202020204" pitchFamily="34" charset="0"/>
              </a:rPr>
              <a:t>* </a:t>
            </a:r>
            <a:r>
              <a:rPr lang="en-US" sz="1200" i="1" dirty="0">
                <a:solidFill>
                  <a:srgbClr val="000000"/>
                </a:solidFill>
                <a:latin typeface="CVS Health Sans" panose="020B0504020202020204" pitchFamily="34" charset="0"/>
              </a:rPr>
              <a:t>Universal Care CCF &amp; Auth training is currently rolling out to Commercial (Commercial, Medicaid, FEP &amp; Aetna) through June </a:t>
            </a:r>
            <a:endParaRPr lang="en-US" sz="12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fontAlgn="ctr"/>
            <a:endParaRPr lang="en-US" sz="12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A042F-0108-FFDB-A9EE-1F882DEBDE19}"/>
              </a:ext>
            </a:extLst>
          </p:cNvPr>
          <p:cNvSpPr/>
          <p:nvPr/>
        </p:nvSpPr>
        <p:spPr>
          <a:xfrm>
            <a:off x="6934873" y="1478891"/>
            <a:ext cx="3601273" cy="29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Commonly Used Indexes</a:t>
            </a:r>
            <a:endParaRPr lang="en-US" sz="1600" b="1" dirty="0">
              <a:solidFill>
                <a:srgbClr val="C00000"/>
              </a:solidFill>
              <a:latin typeface="CVS Health Sans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7D5F7-D1D6-E25B-A4F3-239DA3B10F33}"/>
              </a:ext>
            </a:extLst>
          </p:cNvPr>
          <p:cNvSpPr txBox="1"/>
          <p:nvPr/>
        </p:nvSpPr>
        <p:spPr>
          <a:xfrm>
            <a:off x="6106380" y="1955413"/>
            <a:ext cx="577033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Aetna Commercial 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Member Care - Most Frequently Used Documents – PeopleSafe (TSRC-PROD-015211)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Aetna Med D 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- Commonly Used Work Instructions Index (TSRC-PROD-015213)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FEP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Shared - Document Index (CMS-PRD1-072950)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(Commercial) 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Frequently Accessed Documents - (Greatest Number of Views) (CMS-PRD1-089133)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MED D 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- Commonly Used Work Instructions Index (CMS-PRD1-089595)</a:t>
            </a:r>
          </a:p>
          <a:p>
            <a:pPr fontAlgn="ctr"/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fontAlgn="ctr"/>
            <a:r>
              <a:rPr lang="en-US" sz="1200" b="1" dirty="0">
                <a:latin typeface="CVS Health Sans" panose="020B0504020202020204" pitchFamily="34" charset="0"/>
              </a:rPr>
              <a:t>PHD</a:t>
            </a:r>
            <a:r>
              <a:rPr lang="en-US" sz="1200" dirty="0">
                <a:latin typeface="CVS Health Sans" panose="020B0504020202020204" pitchFamily="34" charset="0"/>
              </a:rPr>
              <a:t> - Compass Document Index (TSRC-PROD-050058)</a:t>
            </a:r>
            <a:endParaRPr lang="en-US" sz="12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0858F8-D9B5-65C4-8286-E4BD00D64BCF}"/>
              </a:ext>
            </a:extLst>
          </p:cNvPr>
          <p:cNvGrpSpPr/>
          <p:nvPr/>
        </p:nvGrpSpPr>
        <p:grpSpPr>
          <a:xfrm>
            <a:off x="128368" y="122250"/>
            <a:ext cx="4624607" cy="953891"/>
            <a:chOff x="128368" y="122250"/>
            <a:chExt cx="4666213" cy="953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E3E833-DAD5-E6FE-AC64-FB8BB6D8AF1F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33" name="Picture 12" descr="CVS Health heart transparent PNG - StickPNG">
              <a:extLst>
                <a:ext uri="{FF2B5EF4-FFF2-40B4-BE49-F238E27FC236}">
                  <a16:creationId xmlns:a16="http://schemas.microsoft.com/office/drawing/2014/main" id="{7FF896F9-0CE4-0678-BB5A-2F590C78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666E40-8D8D-8EF1-BE17-E862DE1B23AE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5A8418-59DA-01C0-9760-EACDE50CF2DA}"/>
                </a:ext>
              </a:extLst>
            </p:cNvPr>
            <p:cNvSpPr txBox="1"/>
            <p:nvPr/>
          </p:nvSpPr>
          <p:spPr>
            <a:xfrm>
              <a:off x="1139436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8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Widescreen</PresentationFormat>
  <Paragraphs>163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CVS Health Sans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/>
  <cp:lastModifiedBy/>
  <cp:revision>483</cp:revision>
  <dcterms:created xsi:type="dcterms:W3CDTF">2023-04-18T18:01:06Z</dcterms:created>
  <dcterms:modified xsi:type="dcterms:W3CDTF">2024-04-05T14:58:38Z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