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34" r:id="rId2"/>
    <p:sldId id="33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99CCFF"/>
    <a:srgbClr val="00CC66"/>
    <a:srgbClr val="00CC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106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E2861-EFAA-43EC-91C5-88DD52CCF93B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5F3082-160C-4606-896D-F6A270C74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303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dirty="0">
                <a:solidFill>
                  <a:srgbClr val="000000"/>
                </a:solidFill>
                <a:effectLst/>
                <a:latin typeface="CVS Health Sans" panose="020B0504020202020204" pitchFamily="34" charset="0"/>
              </a:rPr>
              <a:t>Paraphrase responses and what you heard and to show understanding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dirty="0">
                <a:solidFill>
                  <a:srgbClr val="000000"/>
                </a:solidFill>
                <a:effectLst/>
                <a:latin typeface="CVS Health Sans" panose="020B0504020202020204" pitchFamily="34" charset="0"/>
              </a:rPr>
              <a:t>Demonstrate empathy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dirty="0">
                <a:solidFill>
                  <a:srgbClr val="000000"/>
                </a:solidFill>
                <a:effectLst/>
                <a:latin typeface="CVS Health Sans" panose="020B0504020202020204" pitchFamily="34" charset="0"/>
              </a:rPr>
              <a:t>Clarifying question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dirty="0">
                <a:solidFill>
                  <a:srgbClr val="000000"/>
                </a:solidFill>
                <a:effectLst/>
                <a:latin typeface="CVS Health Sans" panose="020B0504020202020204" pitchFamily="34" charset="0"/>
              </a:rPr>
              <a:t>Verbal affirmations to acknowledge your listening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dirty="0">
                <a:solidFill>
                  <a:srgbClr val="000000"/>
                </a:solidFill>
                <a:effectLst/>
                <a:latin typeface="CVS Health Sans" panose="020B0504020202020204" pitchFamily="34" charset="0"/>
              </a:rPr>
              <a:t>Connect with your members and pay attention to their emotion (don’t let the process drive your call)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dirty="0">
                <a:solidFill>
                  <a:srgbClr val="000000"/>
                </a:solidFill>
                <a:effectLst/>
                <a:latin typeface="CVS Health Sans" panose="020B0504020202020204" pitchFamily="34" charset="0"/>
              </a:rPr>
              <a:t>Summarize what you heard 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5F3082-160C-4606-896D-F6A270C742D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296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dirty="0">
              <a:solidFill>
                <a:srgbClr val="000000"/>
              </a:solidFill>
              <a:effectLst/>
              <a:latin typeface="CVS Health Sans" panose="020B05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dirty="0">
              <a:solidFill>
                <a:srgbClr val="000000"/>
              </a:solidFill>
              <a:effectLst/>
              <a:latin typeface="CVS Health Sans" panose="020B05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dirty="0">
              <a:solidFill>
                <a:srgbClr val="000000"/>
              </a:solidFill>
              <a:effectLst/>
              <a:latin typeface="CVS Health Sans" panose="020B05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dirty="0">
              <a:solidFill>
                <a:srgbClr val="000000"/>
              </a:solidFill>
              <a:effectLst/>
              <a:latin typeface="CVS Health Sans" panose="020B05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dirty="0">
              <a:solidFill>
                <a:srgbClr val="000000"/>
              </a:solidFill>
              <a:effectLst/>
              <a:latin typeface="CVS Health Sans" panose="020B05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dirty="0">
              <a:solidFill>
                <a:srgbClr val="000000"/>
              </a:solidFill>
              <a:effectLst/>
              <a:latin typeface="CVS Health Sans" panose="020B05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dirty="0">
              <a:solidFill>
                <a:srgbClr val="000000"/>
              </a:solidFill>
              <a:effectLst/>
              <a:latin typeface="CVS Health Sans" panose="020B05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dirty="0">
              <a:solidFill>
                <a:srgbClr val="000000"/>
              </a:solidFill>
              <a:effectLst/>
              <a:latin typeface="CVS Health Sans" panose="020B0504020202020204" pitchFamily="34" charset="0"/>
            </a:endParaRP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5F3082-160C-4606-896D-F6A270C742D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51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5926A-6961-06CE-4AC3-00BEDF885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9F9A8-AA0B-AEC4-0F87-AAAD6295D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E3943-5CED-46CE-5504-16537A62E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5469-A1EC-456C-BCBC-45A8A60957BC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F5D1C-6CDC-687B-0081-630EEF853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702E4-E978-2311-3BF2-A0527A2BC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056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E38DA-CB4C-F160-C1C9-75F587E15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BA354-AA38-94B7-B5E5-DFBCB0EC7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923E3-D51F-2EB1-151B-A0F20F32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5469-A1EC-456C-BCBC-45A8A60957BC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E6113-B8DD-B73D-5D3C-2AD3B7E9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B2AA4-EF71-1173-4F21-654D559D5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86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4003D4-0C75-3B8A-943A-0689E768D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04A46-D93F-1BA6-F3BD-33AC024A1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B83E3-85C5-B562-1879-E86814A6E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5469-A1EC-456C-BCBC-45A8A60957BC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3817E-E0B9-CD92-34CE-B5B87B23D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39053-13EB-004F-89E4-0DD1864B1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21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B9110-11BD-D1EE-5F59-9E594F979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FE498-850F-086B-9BAD-2F92926A3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69544-378B-3F65-8101-B3B81B530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5469-A1EC-456C-BCBC-45A8A60957BC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31053-0AB6-3B3D-43E4-9D2519C90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FE88-B2EB-E3A6-7F73-47171B904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3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72C90-5BFD-D8FF-DE75-657EC63DE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9D186-E6EE-6D7A-E0D7-61C03031D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4D67E-A1A7-60CB-B665-BD6BFFE40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5469-A1EC-456C-BCBC-45A8A60957BC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D58BA-14AA-7C42-3618-FF3373D09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65660-F7E9-2F2D-DCB0-F8A11FBB0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327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2243F-169D-4D7C-ECDC-BCD374C2B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BB877-518C-90AF-C34D-F71F35757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E82611-5A85-9CED-4A27-D6267CCFA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D551B-BC48-B276-1C3C-C33B84ABA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5469-A1EC-456C-BCBC-45A8A60957BC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97792-6F84-507F-B0A3-6B712E0DC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66216-25FF-73E8-841D-FEB8A3B06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642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8BAC2-F9F0-EA1C-1764-8246E8B6E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6B901-5D0A-6968-2789-702B744CC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22229-400B-2A4D-D268-BCFBA83FC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3B9909-9B58-BEDB-FBF8-F46A17CCF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FF0A3C-D4E0-40EB-5B4A-997DDA5FA8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C80C52-8541-B863-FF64-BED4DA17A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5469-A1EC-456C-BCBC-45A8A60957BC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ACD7E-3876-B924-1E49-B2DC262A6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B04266-AA65-C954-88C5-55D0A5C41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124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AC69F-D842-BF11-C1C5-F3150D3AD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C254FB-6308-9E63-C758-3EBD48F1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5469-A1EC-456C-BCBC-45A8A60957BC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8D2862-4A2F-3EF7-266C-BF24FF06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3A9E0-CE73-9529-F05E-254A56795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27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913BCB-AAB7-DD59-9A52-6019F35A0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5469-A1EC-456C-BCBC-45A8A60957BC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85EC23-81BC-1CDC-959E-4F88871CC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3397A-A80C-D0F6-4297-EDB05A9A2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32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39064-DB0F-290E-040B-704AA3ECD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BD8FE-1E41-6ACA-D664-CEE4211CA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77520D-A010-77EA-787D-DBE801CA5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8D926-2CBE-3DC8-467C-F76FE7DA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5469-A1EC-456C-BCBC-45A8A60957BC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6CC17-C28C-AC32-3E60-9179E8FE2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C0BA4-D3C2-81D7-B798-3EBCBB3B4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18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952F1-7235-980C-7769-79FE1EDB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A11FEA-4F9E-4F2D-9248-405678C2E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C3763-2523-FB60-0B34-AE49774E9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37EA8-4A65-9EEB-3B6C-F65000157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5469-A1EC-456C-BCBC-45A8A60957BC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B613C-0F08-E5C6-ACF5-1F201FA4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D6455-5615-F961-BA5D-EB8A312E1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95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76ECC7-158E-42A8-6ECF-E7EE528D2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FF663-11C3-CB50-DF63-D8BAB4CAC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FB3A3-A40B-F7F6-5EED-EF2DBAECC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D5469-A1EC-456C-BCBC-45A8A60957BC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BD18A-70AF-E1D5-B797-2E8669C77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17F22-E91A-944A-9FD6-9245E27956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04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7E7E8B-AFDB-D5C8-EDBC-2B4E711CBA0B}"/>
              </a:ext>
            </a:extLst>
          </p:cNvPr>
          <p:cNvSpPr txBox="1"/>
          <p:nvPr/>
        </p:nvSpPr>
        <p:spPr>
          <a:xfrm>
            <a:off x="5163491" y="324745"/>
            <a:ext cx="656599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effectLst/>
                <a:latin typeface="CVS Health Sans" panose="020B0504020202020204" pitchFamily="34" charset="0"/>
                <a:ea typeface="Calibri" panose="020F0502020204030204" pitchFamily="34" charset="0"/>
              </a:rPr>
              <a:t>Probing Questions </a:t>
            </a:r>
            <a:endParaRPr lang="en-US" sz="3500" dirty="0">
              <a:latin typeface="CVS Health Sans" panose="020B05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BB9A05-A515-C1AA-A3F1-0E3CBE1AB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9619" y="6448476"/>
            <a:ext cx="1352381" cy="4095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569380-36F7-0434-1066-86FAA55F0972}"/>
              </a:ext>
            </a:extLst>
          </p:cNvPr>
          <p:cNvSpPr txBox="1"/>
          <p:nvPr/>
        </p:nvSpPr>
        <p:spPr>
          <a:xfrm>
            <a:off x="135754" y="6586355"/>
            <a:ext cx="804672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</a:rPr>
              <a:t>©2022 CVS Health and/or one of its affiliates. Confidential and proprietary.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C96848-16CB-550B-320A-F1FB902895F3}"/>
              </a:ext>
            </a:extLst>
          </p:cNvPr>
          <p:cNvSpPr/>
          <p:nvPr/>
        </p:nvSpPr>
        <p:spPr>
          <a:xfrm>
            <a:off x="324636" y="1511227"/>
            <a:ext cx="3535134" cy="2755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rgbClr val="C00000"/>
                </a:solidFill>
                <a:latin typeface="CVS Health Sans" panose="020B0504020202020204" pitchFamily="34" charset="0"/>
              </a:rPr>
              <a:t>Importance of Questions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05ADBF-6739-0C44-FD5B-5143EE48E11E}"/>
              </a:ext>
            </a:extLst>
          </p:cNvPr>
          <p:cNvSpPr txBox="1">
            <a:spLocks/>
          </p:cNvSpPr>
          <p:nvPr/>
        </p:nvSpPr>
        <p:spPr bwMode="gray">
          <a:xfrm>
            <a:off x="324636" y="2022024"/>
            <a:ext cx="3426050" cy="128382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>
                <a:schemeClr val="tx1"/>
              </a:buClr>
              <a:buFont typeface="Arial"/>
              <a:buNone/>
              <a:defRPr sz="1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5938" indent="-173038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87388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0425" indent="-173038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3187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20332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rgbClr val="000000"/>
                </a:solidFill>
                <a:latin typeface="CVS Health Sans" panose="020B0504020202020204" pitchFamily="34" charset="0"/>
              </a:rPr>
              <a:t>Members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VS Health Sans" panose="020B0504020202020204" pitchFamily="34" charset="0"/>
              </a:rPr>
              <a:t>focus on how they feel about their issue and the affects it has on them. Talking them through and truly understanding what’s driving their situation is a major first step. </a:t>
            </a:r>
          </a:p>
          <a:p>
            <a:r>
              <a:rPr lang="en-US" sz="1200" b="0" dirty="0">
                <a:solidFill>
                  <a:schemeClr val="tx1"/>
                </a:solidFill>
                <a:latin typeface="CVS Health Sans" panose="020B0504020202020204" pitchFamily="34" charset="0"/>
              </a:rPr>
              <a:t>Probing questions </a:t>
            </a:r>
            <a:r>
              <a:rPr lang="en-US" sz="1200" dirty="0">
                <a:solidFill>
                  <a:schemeClr val="tx1"/>
                </a:solidFill>
                <a:latin typeface="CVS Health Sans" panose="020B0504020202020204" pitchFamily="34" charset="0"/>
              </a:rPr>
              <a:t>helps you</a:t>
            </a:r>
            <a:r>
              <a:rPr lang="en-US" sz="1200" b="0" dirty="0">
                <a:solidFill>
                  <a:schemeClr val="tx1"/>
                </a:solidFill>
                <a:latin typeface="CVS Health Sans" panose="020B0504020202020204" pitchFamily="34" charset="0"/>
              </a:rPr>
              <a:t>:</a:t>
            </a:r>
            <a:endParaRPr lang="en-US" sz="1200" b="0" dirty="0">
              <a:solidFill>
                <a:srgbClr val="000000"/>
              </a:solidFill>
              <a:effectLst/>
              <a:latin typeface="CVS Health Sans" panose="020B05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3DB69A1-322A-CF9A-5C68-11861B136E97}"/>
              </a:ext>
            </a:extLst>
          </p:cNvPr>
          <p:cNvGrpSpPr/>
          <p:nvPr/>
        </p:nvGrpSpPr>
        <p:grpSpPr>
          <a:xfrm>
            <a:off x="128368" y="122250"/>
            <a:ext cx="4666213" cy="953891"/>
            <a:chOff x="128368" y="122250"/>
            <a:chExt cx="4666213" cy="953891"/>
          </a:xfrm>
        </p:grpSpPr>
        <p:sp>
          <p:nvSpPr>
            <p:cNvPr id="1027" name="Rectangle 1026">
              <a:extLst>
                <a:ext uri="{FF2B5EF4-FFF2-40B4-BE49-F238E27FC236}">
                  <a16:creationId xmlns:a16="http://schemas.microsoft.com/office/drawing/2014/main" id="{FBA1F7BD-104F-211D-9248-62EF77FABD0B}"/>
                </a:ext>
              </a:extLst>
            </p:cNvPr>
            <p:cNvSpPr/>
            <p:nvPr/>
          </p:nvSpPr>
          <p:spPr>
            <a:xfrm>
              <a:off x="128368" y="122250"/>
              <a:ext cx="4666213" cy="95389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latin typeface="CVS Health Sans" panose="020B0504020202020204" pitchFamily="34" charset="0"/>
              </a:endParaRPr>
            </a:p>
          </p:txBody>
        </p:sp>
        <p:pic>
          <p:nvPicPr>
            <p:cNvPr id="8" name="Picture 12" descr="CVS Health heart transparent PNG - StickPNG">
              <a:extLst>
                <a:ext uri="{FF2B5EF4-FFF2-40B4-BE49-F238E27FC236}">
                  <a16:creationId xmlns:a16="http://schemas.microsoft.com/office/drawing/2014/main" id="{715365BD-5AD5-F2C2-6C3A-236AAFE498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307" y="202039"/>
              <a:ext cx="943615" cy="6785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8EF8E34-A697-603F-F42D-A4399096E3A2}"/>
                </a:ext>
              </a:extLst>
            </p:cNvPr>
            <p:cNvSpPr/>
            <p:nvPr/>
          </p:nvSpPr>
          <p:spPr>
            <a:xfrm>
              <a:off x="293970" y="789068"/>
              <a:ext cx="1003501" cy="2537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>
                  <a:solidFill>
                    <a:schemeClr val="bg1"/>
                  </a:solidFill>
                  <a:latin typeface="CVS Health Sans" panose="020B0504020202020204" pitchFamily="34" charset="0"/>
                </a:rPr>
                <a:t>BE HUMAN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7FE5D5C-EC6D-FB5C-0A59-96B65CA617F5}"/>
                </a:ext>
              </a:extLst>
            </p:cNvPr>
            <p:cNvSpPr txBox="1"/>
            <p:nvPr/>
          </p:nvSpPr>
          <p:spPr>
            <a:xfrm>
              <a:off x="1282311" y="259634"/>
              <a:ext cx="35037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CVS Health Sans" panose="020B0504020202020204" pitchFamily="34" charset="0"/>
                </a:rPr>
                <a:t>How We Care</a:t>
              </a:r>
              <a:endParaRPr lang="en-US" sz="3600" dirty="0">
                <a:solidFill>
                  <a:schemeClr val="bg1"/>
                </a:solidFill>
                <a:latin typeface="CVS Health Sans" panose="020B0504020202020204" pitchFamily="34" charset="0"/>
              </a:endParaRP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B2E4E1-45C6-F074-24EB-E27E62151457}"/>
              </a:ext>
            </a:extLst>
          </p:cNvPr>
          <p:cNvCxnSpPr>
            <a:cxnSpLocks/>
          </p:cNvCxnSpPr>
          <p:nvPr/>
        </p:nvCxnSpPr>
        <p:spPr>
          <a:xfrm>
            <a:off x="4015092" y="1946217"/>
            <a:ext cx="0" cy="29572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CC96DE-DF97-BC1E-6F44-33927D561DBE}"/>
              </a:ext>
            </a:extLst>
          </p:cNvPr>
          <p:cNvCxnSpPr>
            <a:cxnSpLocks/>
          </p:cNvCxnSpPr>
          <p:nvPr/>
        </p:nvCxnSpPr>
        <p:spPr>
          <a:xfrm>
            <a:off x="8094755" y="1952272"/>
            <a:ext cx="0" cy="29572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26" name="Picture 14" descr="The Importance of Asking Questions as a Professional - Vision Advertising">
            <a:extLst>
              <a:ext uri="{FF2B5EF4-FFF2-40B4-BE49-F238E27FC236}">
                <a16:creationId xmlns:a16="http://schemas.microsoft.com/office/drawing/2014/main" id="{F614AE32-3513-6438-EF33-873F86BCA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72" y="5165366"/>
            <a:ext cx="2217445" cy="128382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43" name="Rectangle 13342">
            <a:extLst>
              <a:ext uri="{FF2B5EF4-FFF2-40B4-BE49-F238E27FC236}">
                <a16:creationId xmlns:a16="http://schemas.microsoft.com/office/drawing/2014/main" id="{75E0F441-DAB1-5848-04ED-A250B07F8E19}"/>
              </a:ext>
            </a:extLst>
          </p:cNvPr>
          <p:cNvSpPr/>
          <p:nvPr/>
        </p:nvSpPr>
        <p:spPr>
          <a:xfrm>
            <a:off x="8150106" y="1532963"/>
            <a:ext cx="3895724" cy="253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rgbClr val="C00000"/>
                </a:solidFill>
                <a:latin typeface="CVS Health Sans" panose="020B0504020202020204" pitchFamily="34" charset="0"/>
              </a:rPr>
              <a:t>Retail Pharmacies</a:t>
            </a:r>
          </a:p>
        </p:txBody>
      </p:sp>
      <p:sp>
        <p:nvSpPr>
          <p:cNvPr id="1024" name="Content Placeholder 2">
            <a:extLst>
              <a:ext uri="{FF2B5EF4-FFF2-40B4-BE49-F238E27FC236}">
                <a16:creationId xmlns:a16="http://schemas.microsoft.com/office/drawing/2014/main" id="{E5CF1700-300E-B783-6597-CBA657B1B566}"/>
              </a:ext>
            </a:extLst>
          </p:cNvPr>
          <p:cNvSpPr txBox="1">
            <a:spLocks/>
          </p:cNvSpPr>
          <p:nvPr/>
        </p:nvSpPr>
        <p:spPr bwMode="gray">
          <a:xfrm>
            <a:off x="8707125" y="2736576"/>
            <a:ext cx="3358253" cy="280511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>
                <a:schemeClr val="tx1"/>
              </a:buClr>
              <a:buFont typeface="Arial"/>
              <a:buNone/>
              <a:defRPr sz="1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5938" indent="-173038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87388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0425" indent="-173038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3187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20332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1200" b="0" dirty="0">
                <a:solidFill>
                  <a:schemeClr val="tx1"/>
                </a:solidFill>
                <a:effectLst/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medication(s) are you trying to fill?</a:t>
            </a:r>
          </a:p>
          <a:p>
            <a:pPr marL="171450" marR="0" lvl="0" indent="-17145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1200" b="0" dirty="0">
                <a:solidFill>
                  <a:schemeClr val="tx1"/>
                </a:solidFill>
                <a:effectLst/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pharmacy are you trying to fill your medication(s) at?</a:t>
            </a:r>
          </a:p>
          <a:p>
            <a:pPr marL="171450" marR="0" lvl="0" indent="-17145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1200" b="0" dirty="0">
                <a:solidFill>
                  <a:schemeClr val="tx1"/>
                </a:solidFill>
                <a:effectLst/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many days of medication do you have left?</a:t>
            </a:r>
          </a:p>
          <a:p>
            <a:pPr marL="171450" marR="0" lvl="0" indent="-17145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1200" b="0" dirty="0">
                <a:solidFill>
                  <a:schemeClr val="tx1"/>
                </a:solidFill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your medication rejecting for?</a:t>
            </a:r>
          </a:p>
          <a:p>
            <a:pPr marL="171450" marR="0" lvl="0" indent="-17145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1200" b="0" dirty="0">
                <a:solidFill>
                  <a:schemeClr val="tx1"/>
                </a:solidFill>
                <a:effectLst/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Did you pay out of pocket? </a:t>
            </a:r>
          </a:p>
          <a:p>
            <a:pPr marL="171450" marR="0" lvl="0" indent="-17145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1200" b="0" dirty="0">
                <a:solidFill>
                  <a:schemeClr val="tx1"/>
                </a:solidFill>
                <a:effectLst/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Did you give them your ID Card?</a:t>
            </a:r>
          </a:p>
          <a:p>
            <a:pPr marL="171450" marR="0" lvl="0" indent="-17145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1200" b="0" dirty="0">
                <a:solidFill>
                  <a:schemeClr val="tx1"/>
                </a:solidFill>
                <a:effectLst/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 you able to access our online website?</a:t>
            </a:r>
          </a:p>
        </p:txBody>
      </p:sp>
      <p:pic>
        <p:nvPicPr>
          <p:cNvPr id="1025" name="Picture 1024">
            <a:extLst>
              <a:ext uri="{FF2B5EF4-FFF2-40B4-BE49-F238E27FC236}">
                <a16:creationId xmlns:a16="http://schemas.microsoft.com/office/drawing/2014/main" id="{799C87FC-CA36-5202-A52E-759A1B5A45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3219" y="2440542"/>
            <a:ext cx="378425" cy="444238"/>
          </a:xfrm>
          <a:prstGeom prst="rect">
            <a:avLst/>
          </a:prstGeom>
        </p:spPr>
      </p:pic>
      <p:pic>
        <p:nvPicPr>
          <p:cNvPr id="1029" name="Picture 1028">
            <a:extLst>
              <a:ext uri="{FF2B5EF4-FFF2-40B4-BE49-F238E27FC236}">
                <a16:creationId xmlns:a16="http://schemas.microsoft.com/office/drawing/2014/main" id="{7F9A0C99-8F43-A067-E8F6-66A91B31DF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7682" y="1968931"/>
            <a:ext cx="329064" cy="378425"/>
          </a:xfrm>
          <a:prstGeom prst="rect">
            <a:avLst/>
          </a:prstGeom>
        </p:spPr>
      </p:pic>
      <p:sp>
        <p:nvSpPr>
          <p:cNvPr id="1031" name="Content Placeholder 2">
            <a:extLst>
              <a:ext uri="{FF2B5EF4-FFF2-40B4-BE49-F238E27FC236}">
                <a16:creationId xmlns:a16="http://schemas.microsoft.com/office/drawing/2014/main" id="{571289CA-A4FB-6C7F-A2D0-1D03167C886B}"/>
              </a:ext>
            </a:extLst>
          </p:cNvPr>
          <p:cNvSpPr txBox="1">
            <a:spLocks/>
          </p:cNvSpPr>
          <p:nvPr/>
        </p:nvSpPr>
        <p:spPr bwMode="gray">
          <a:xfrm>
            <a:off x="8696693" y="2036871"/>
            <a:ext cx="3147605" cy="378424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>
                <a:schemeClr val="tx1"/>
              </a:buClr>
              <a:buFont typeface="Arial"/>
              <a:buNone/>
              <a:defRPr sz="1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5938" indent="-173038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87388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0425" indent="-173038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3187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20332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200" b="0" dirty="0">
                <a:solidFill>
                  <a:schemeClr val="tx1"/>
                </a:solidFill>
                <a:effectLst/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went to the Pharmacy and was told…</a:t>
            </a:r>
            <a:endParaRPr lang="en-US" sz="1200" b="0" dirty="0">
              <a:solidFill>
                <a:schemeClr val="tx1"/>
              </a:solidFill>
              <a:latin typeface="CVS Health Sans" panose="020B0504020202020204" pitchFamily="34" charset="0"/>
            </a:endParaRPr>
          </a:p>
        </p:txBody>
      </p:sp>
      <p:pic>
        <p:nvPicPr>
          <p:cNvPr id="1033" name="Picture 12" descr="Ohio Workers' Compensation Prescription Drug Coverage | Monast Law Office">
            <a:extLst>
              <a:ext uri="{FF2B5EF4-FFF2-40B4-BE49-F238E27FC236}">
                <a16:creationId xmlns:a16="http://schemas.microsoft.com/office/drawing/2014/main" id="{0D56F347-D645-DE25-4128-745CE0CAE5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60"/>
          <a:stretch/>
        </p:blipFill>
        <p:spPr bwMode="auto">
          <a:xfrm>
            <a:off x="8945640" y="5158265"/>
            <a:ext cx="2502556" cy="129164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CB61B3BA-9383-E3C9-EF55-C66BC7297B7D}"/>
              </a:ext>
            </a:extLst>
          </p:cNvPr>
          <p:cNvSpPr/>
          <p:nvPr/>
        </p:nvSpPr>
        <p:spPr>
          <a:xfrm>
            <a:off x="4073828" y="1509238"/>
            <a:ext cx="3895724" cy="253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rgbClr val="C00000"/>
                </a:solidFill>
                <a:latin typeface="CVS Health Sans" panose="020B0504020202020204" pitchFamily="34" charset="0"/>
              </a:rPr>
              <a:t>Listening &amp; Responding</a:t>
            </a:r>
          </a:p>
        </p:txBody>
      </p:sp>
      <p:sp>
        <p:nvSpPr>
          <p:cNvPr id="1037" name="Content Placeholder 2">
            <a:extLst>
              <a:ext uri="{FF2B5EF4-FFF2-40B4-BE49-F238E27FC236}">
                <a16:creationId xmlns:a16="http://schemas.microsoft.com/office/drawing/2014/main" id="{48255E8B-2F20-D294-DBD2-DF07F46A88D8}"/>
              </a:ext>
            </a:extLst>
          </p:cNvPr>
          <p:cNvSpPr txBox="1">
            <a:spLocks/>
          </p:cNvSpPr>
          <p:nvPr/>
        </p:nvSpPr>
        <p:spPr bwMode="gray">
          <a:xfrm>
            <a:off x="4163502" y="2022024"/>
            <a:ext cx="3822216" cy="107218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>
                <a:schemeClr val="tx1"/>
              </a:buClr>
              <a:buFont typeface="Arial"/>
              <a:buNone/>
              <a:defRPr sz="1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5938" indent="-173038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87388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0425" indent="-173038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3187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20332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defRPr/>
            </a:pPr>
            <a:r>
              <a:rPr lang="en-US" sz="1200" b="0" dirty="0">
                <a:solidFill>
                  <a:srgbClr val="000000"/>
                </a:solidFill>
                <a:effectLst/>
                <a:latin typeface="CVS Health Sans" panose="020B0504020202020204" pitchFamily="34" charset="0"/>
              </a:rPr>
              <a:t>Using probing questions affectively creates a personal member connection because it helps you to identify the true root cause the member needs your help with. </a:t>
            </a:r>
          </a:p>
          <a:p>
            <a:pPr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defRPr/>
            </a:pPr>
            <a:r>
              <a:rPr lang="en-US" sz="1200" dirty="0">
                <a:solidFill>
                  <a:srgbClr val="000000"/>
                </a:solidFill>
                <a:latin typeface="CVS Health Sans" panose="020B0504020202020204" pitchFamily="34" charset="0"/>
              </a:rPr>
              <a:t>Engagement Tips:</a:t>
            </a:r>
          </a:p>
          <a:p>
            <a:pPr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defRPr/>
            </a:pPr>
            <a:endParaRPr lang="en-US" sz="1200" b="0" dirty="0">
              <a:solidFill>
                <a:srgbClr val="000000"/>
              </a:solidFill>
              <a:effectLst/>
              <a:latin typeface="CVS Health Sans" panose="020B05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sz="1200" b="0" dirty="0">
              <a:solidFill>
                <a:schemeClr val="tx1"/>
              </a:solidFill>
              <a:latin typeface="CVS Health Sans" panose="020B0504020202020204" pitchFamily="34" charset="0"/>
            </a:endParaRPr>
          </a:p>
        </p:txBody>
      </p:sp>
      <p:sp>
        <p:nvSpPr>
          <p:cNvPr id="1041" name="Content Placeholder 2">
            <a:extLst>
              <a:ext uri="{FF2B5EF4-FFF2-40B4-BE49-F238E27FC236}">
                <a16:creationId xmlns:a16="http://schemas.microsoft.com/office/drawing/2014/main" id="{F0C8CE7C-B7CF-DCA5-7F15-66D7B26537B0}"/>
              </a:ext>
            </a:extLst>
          </p:cNvPr>
          <p:cNvSpPr txBox="1">
            <a:spLocks/>
          </p:cNvSpPr>
          <p:nvPr/>
        </p:nvSpPr>
        <p:spPr bwMode="gray">
          <a:xfrm>
            <a:off x="506613" y="3238900"/>
            <a:ext cx="3426043" cy="163510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>
                <a:schemeClr val="tx1"/>
              </a:buClr>
              <a:buFont typeface="Arial"/>
              <a:buNone/>
              <a:defRPr sz="1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5938" indent="-173038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87388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0425" indent="-173038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3187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20332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 fontAlgn="base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CVS Health Sans" panose="020B0504020202020204" pitchFamily="34" charset="0"/>
              </a:rPr>
              <a:t>Shows listening and being in tune with the member </a:t>
            </a:r>
          </a:p>
          <a:p>
            <a:pPr marL="171450" indent="-171450" algn="l" fontAlgn="base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CVS Health Sans" panose="020B0504020202020204" pitchFamily="34" charset="0"/>
              </a:rPr>
              <a:t> Steer the focus from a problem to solutioning </a:t>
            </a:r>
          </a:p>
          <a:p>
            <a:pPr marL="171450" indent="-171450" algn="l" fontAlgn="base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CVS Health Sans" panose="020B0504020202020204" pitchFamily="34" charset="0"/>
              </a:rPr>
              <a:t>Gets into the specifics</a:t>
            </a:r>
          </a:p>
          <a:p>
            <a:pPr marL="171450" indent="-171450" algn="l" fontAlgn="base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CVS Health Sans" panose="020B0504020202020204" pitchFamily="34" charset="0"/>
              </a:rPr>
              <a:t>Helps to create clear understanding </a:t>
            </a:r>
          </a:p>
          <a:p>
            <a:pPr marL="171450" indent="-171450" algn="l" fontAlgn="base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CVS Health Sans" panose="020B0504020202020204" pitchFamily="34" charset="0"/>
              </a:rPr>
              <a:t>Keeps the conversation flowing</a:t>
            </a:r>
            <a:endParaRPr lang="en-US" sz="1200" b="1" dirty="0">
              <a:latin typeface="CVS Health Sans" panose="020B0504020202020204" pitchFamily="34" charset="0"/>
            </a:endParaRPr>
          </a:p>
          <a:p>
            <a:pPr marL="228600" marR="0" lvl="0" indent="-2286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en-US" sz="1200" b="0" dirty="0">
              <a:solidFill>
                <a:schemeClr val="tx1"/>
              </a:solidFill>
              <a:effectLst/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en-US" sz="1200" b="0" dirty="0">
              <a:solidFill>
                <a:schemeClr val="tx1"/>
              </a:solidFill>
              <a:effectLst/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43" name="Content Placeholder 2">
            <a:extLst>
              <a:ext uri="{FF2B5EF4-FFF2-40B4-BE49-F238E27FC236}">
                <a16:creationId xmlns:a16="http://schemas.microsoft.com/office/drawing/2014/main" id="{7804C34E-B2F5-CC04-7A39-5377877280B7}"/>
              </a:ext>
            </a:extLst>
          </p:cNvPr>
          <p:cNvSpPr txBox="1">
            <a:spLocks/>
          </p:cNvSpPr>
          <p:nvPr/>
        </p:nvSpPr>
        <p:spPr bwMode="gray">
          <a:xfrm>
            <a:off x="4300283" y="2918352"/>
            <a:ext cx="3629482" cy="185270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>
                <a:schemeClr val="tx1"/>
              </a:buClr>
              <a:buFont typeface="Arial"/>
              <a:buNone/>
              <a:defRPr sz="1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5938" indent="-173038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87388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0425" indent="-173038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3187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20332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defTabSz="914400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200" b="0" dirty="0">
                <a:solidFill>
                  <a:srgbClr val="000000"/>
                </a:solidFill>
                <a:effectLst/>
                <a:latin typeface="CVS Health Sans" panose="020B0504020202020204" pitchFamily="34" charset="0"/>
              </a:rPr>
              <a:t>Pay attention to member emotions</a:t>
            </a:r>
          </a:p>
          <a:p>
            <a:pPr marL="171450" indent="-171450" defTabSz="914400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200" b="0" dirty="0">
                <a:solidFill>
                  <a:srgbClr val="000000"/>
                </a:solidFill>
                <a:effectLst/>
                <a:latin typeface="CVS Health Sans" panose="020B0504020202020204" pitchFamily="34" charset="0"/>
              </a:rPr>
              <a:t>Verbal affirmations acknowledge you’re listening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dirty="0">
                <a:solidFill>
                  <a:srgbClr val="000000"/>
                </a:solidFill>
                <a:effectLst/>
                <a:latin typeface="CVS Health Sans" panose="020B0504020202020204" pitchFamily="34" charset="0"/>
              </a:rPr>
              <a:t>Paraphrase to confirm understanding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dirty="0">
                <a:solidFill>
                  <a:srgbClr val="000000"/>
                </a:solidFill>
                <a:effectLst/>
                <a:latin typeface="CVS Health Sans" panose="020B0504020202020204" pitchFamily="34" charset="0"/>
              </a:rPr>
              <a:t>Convey empathy timely and sincerely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dirty="0">
                <a:solidFill>
                  <a:srgbClr val="000000"/>
                </a:solidFill>
                <a:effectLst/>
                <a:latin typeface="CVS Health Sans" panose="020B0504020202020204" pitchFamily="34" charset="0"/>
              </a:rPr>
              <a:t>Clarifying questions help to fill gaps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dirty="0">
                <a:solidFill>
                  <a:srgbClr val="000000"/>
                </a:solidFill>
                <a:effectLst/>
                <a:latin typeface="CVS Health Sans" panose="020B0504020202020204" pitchFamily="34" charset="0"/>
              </a:rPr>
              <a:t>Don’t let transactional processes drive your call 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dirty="0">
                <a:solidFill>
                  <a:srgbClr val="000000"/>
                </a:solidFill>
                <a:effectLst/>
                <a:latin typeface="CVS Health Sans" panose="020B0504020202020204" pitchFamily="34" charset="0"/>
              </a:rPr>
              <a:t>Summarize before ending the call </a:t>
            </a:r>
          </a:p>
          <a:p>
            <a:pPr marL="171450" indent="-171450" algn="l" fontAlgn="base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1200" b="0" i="0" dirty="0">
              <a:solidFill>
                <a:srgbClr val="000000"/>
              </a:solidFill>
              <a:effectLst/>
              <a:latin typeface="CVS Health Sans" panose="020B0504020202020204" pitchFamily="34" charset="0"/>
            </a:endParaRPr>
          </a:p>
          <a:p>
            <a:pPr marL="171450" indent="-171450" algn="l" fontAlgn="base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1200" b="0" dirty="0">
              <a:solidFill>
                <a:schemeClr val="tx1"/>
              </a:solidFill>
              <a:effectLst/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en-US" sz="1200" b="0" dirty="0">
              <a:solidFill>
                <a:schemeClr val="tx1"/>
              </a:solidFill>
              <a:effectLst/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56" name="Picture 32" descr="7 Ways to Stay Healthy When Your Kid Is Sick">
            <a:extLst>
              <a:ext uri="{FF2B5EF4-FFF2-40B4-BE49-F238E27FC236}">
                <a16:creationId xmlns:a16="http://schemas.microsoft.com/office/drawing/2014/main" id="{54693F2B-D8B2-54CC-51C0-803F6679D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843" y="5158265"/>
            <a:ext cx="2486361" cy="129021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FFAF22-1D91-024E-97BE-D139B18EAF49}"/>
              </a:ext>
            </a:extLst>
          </p:cNvPr>
          <p:cNvSpPr txBox="1">
            <a:spLocks/>
          </p:cNvSpPr>
          <p:nvPr/>
        </p:nvSpPr>
        <p:spPr bwMode="gray">
          <a:xfrm>
            <a:off x="8696693" y="2523075"/>
            <a:ext cx="3495307" cy="324144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>
                <a:schemeClr val="tx1"/>
              </a:buClr>
              <a:buFont typeface="Arial"/>
              <a:buNone/>
              <a:defRPr sz="1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5938" indent="-173038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87388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0425" indent="-173038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3187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20332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US" sz="1200" dirty="0">
                <a:solidFill>
                  <a:srgbClr val="000000"/>
                </a:solidFill>
                <a:latin typeface="CVS Health Sans" panose="020B0504020202020204" pitchFamily="34" charset="0"/>
              </a:rPr>
              <a:t>I’ll be glad to assist you…</a:t>
            </a:r>
            <a:endParaRPr lang="en-US" sz="1200" b="0" dirty="0">
              <a:solidFill>
                <a:schemeClr val="tx1"/>
              </a:solidFill>
              <a:effectLst/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535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7E7E8B-AFDB-D5C8-EDBC-2B4E711CBA0B}"/>
              </a:ext>
            </a:extLst>
          </p:cNvPr>
          <p:cNvSpPr txBox="1"/>
          <p:nvPr/>
        </p:nvSpPr>
        <p:spPr>
          <a:xfrm>
            <a:off x="5163491" y="324745"/>
            <a:ext cx="656599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effectLst/>
                <a:latin typeface="CVS Health Sans" panose="020B0504020202020204" pitchFamily="34" charset="0"/>
                <a:ea typeface="Calibri" panose="020F0502020204030204" pitchFamily="34" charset="0"/>
              </a:rPr>
              <a:t>Probing Questions</a:t>
            </a:r>
            <a:endParaRPr lang="en-US" sz="3500" dirty="0">
              <a:latin typeface="CVS Health Sans" panose="020B05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BB9A05-A515-C1AA-A3F1-0E3CBE1AB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9619" y="6448476"/>
            <a:ext cx="1352381" cy="4095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569380-36F7-0434-1066-86FAA55F0972}"/>
              </a:ext>
            </a:extLst>
          </p:cNvPr>
          <p:cNvSpPr txBox="1"/>
          <p:nvPr/>
        </p:nvSpPr>
        <p:spPr>
          <a:xfrm>
            <a:off x="135754" y="6586355"/>
            <a:ext cx="804672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</a:rPr>
              <a:t>©2022 CVS Health and/or one of its affiliates. Confidential and proprietary.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3DB69A1-322A-CF9A-5C68-11861B136E97}"/>
              </a:ext>
            </a:extLst>
          </p:cNvPr>
          <p:cNvGrpSpPr/>
          <p:nvPr/>
        </p:nvGrpSpPr>
        <p:grpSpPr>
          <a:xfrm>
            <a:off x="128368" y="122250"/>
            <a:ext cx="4666213" cy="953891"/>
            <a:chOff x="128368" y="122250"/>
            <a:chExt cx="4666213" cy="953891"/>
          </a:xfrm>
        </p:grpSpPr>
        <p:sp>
          <p:nvSpPr>
            <p:cNvPr id="1027" name="Rectangle 1026">
              <a:extLst>
                <a:ext uri="{FF2B5EF4-FFF2-40B4-BE49-F238E27FC236}">
                  <a16:creationId xmlns:a16="http://schemas.microsoft.com/office/drawing/2014/main" id="{FBA1F7BD-104F-211D-9248-62EF77FABD0B}"/>
                </a:ext>
              </a:extLst>
            </p:cNvPr>
            <p:cNvSpPr/>
            <p:nvPr/>
          </p:nvSpPr>
          <p:spPr>
            <a:xfrm>
              <a:off x="128368" y="122250"/>
              <a:ext cx="4666213" cy="95389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latin typeface="CVS Health Sans" panose="020B0504020202020204" pitchFamily="34" charset="0"/>
              </a:endParaRPr>
            </a:p>
          </p:txBody>
        </p:sp>
        <p:pic>
          <p:nvPicPr>
            <p:cNvPr id="8" name="Picture 12" descr="CVS Health heart transparent PNG - StickPNG">
              <a:extLst>
                <a:ext uri="{FF2B5EF4-FFF2-40B4-BE49-F238E27FC236}">
                  <a16:creationId xmlns:a16="http://schemas.microsoft.com/office/drawing/2014/main" id="{715365BD-5AD5-F2C2-6C3A-236AAFE498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307" y="202039"/>
              <a:ext cx="943615" cy="6785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8EF8E34-A697-603F-F42D-A4399096E3A2}"/>
                </a:ext>
              </a:extLst>
            </p:cNvPr>
            <p:cNvSpPr/>
            <p:nvPr/>
          </p:nvSpPr>
          <p:spPr>
            <a:xfrm>
              <a:off x="293970" y="789068"/>
              <a:ext cx="1003501" cy="2537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>
                  <a:solidFill>
                    <a:schemeClr val="bg1"/>
                  </a:solidFill>
                  <a:latin typeface="CVS Health Sans" panose="020B0504020202020204" pitchFamily="34" charset="0"/>
                </a:rPr>
                <a:t>BE HUMAN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7FE5D5C-EC6D-FB5C-0A59-96B65CA617F5}"/>
                </a:ext>
              </a:extLst>
            </p:cNvPr>
            <p:cNvSpPr txBox="1"/>
            <p:nvPr/>
          </p:nvSpPr>
          <p:spPr>
            <a:xfrm>
              <a:off x="1282311" y="259634"/>
              <a:ext cx="35037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CVS Health Sans" panose="020B0504020202020204" pitchFamily="34" charset="0"/>
                </a:rPr>
                <a:t>How We Care</a:t>
              </a:r>
              <a:endParaRPr lang="en-US" sz="3600" dirty="0">
                <a:solidFill>
                  <a:schemeClr val="bg1"/>
                </a:solidFill>
                <a:latin typeface="CVS Health Sans" panose="020B0504020202020204" pitchFamily="34" charset="0"/>
              </a:endParaRP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B2E4E1-45C6-F074-24EB-E27E62151457}"/>
              </a:ext>
            </a:extLst>
          </p:cNvPr>
          <p:cNvCxnSpPr>
            <a:cxnSpLocks/>
          </p:cNvCxnSpPr>
          <p:nvPr/>
        </p:nvCxnSpPr>
        <p:spPr>
          <a:xfrm>
            <a:off x="4451187" y="1962995"/>
            <a:ext cx="0" cy="29572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CC96DE-DF97-BC1E-6F44-33927D561DBE}"/>
              </a:ext>
            </a:extLst>
          </p:cNvPr>
          <p:cNvCxnSpPr>
            <a:cxnSpLocks/>
          </p:cNvCxnSpPr>
          <p:nvPr/>
        </p:nvCxnSpPr>
        <p:spPr>
          <a:xfrm>
            <a:off x="8351530" y="1969050"/>
            <a:ext cx="0" cy="29572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7F1EA3C-5645-9FC6-A6E3-742A7C469F99}"/>
              </a:ext>
            </a:extLst>
          </p:cNvPr>
          <p:cNvSpPr txBox="1">
            <a:spLocks/>
          </p:cNvSpPr>
          <p:nvPr/>
        </p:nvSpPr>
        <p:spPr bwMode="gray">
          <a:xfrm>
            <a:off x="8619555" y="2028632"/>
            <a:ext cx="3402205" cy="276829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>
                <a:schemeClr val="tx1"/>
              </a:buClr>
              <a:buFont typeface="Arial"/>
              <a:buNone/>
              <a:defRPr sz="1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5938" indent="-173038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87388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0425" indent="-173038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3187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20332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rgbClr val="000000"/>
                </a:solidFill>
                <a:effectLst/>
                <a:latin typeface="CVS Health Sans" panose="020B0504020202020204" pitchFamily="34" charset="0"/>
              </a:rPr>
              <a:t>Asking the right question at the right time for a member 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CVS Health Sans" panose="020B0504020202020204" pitchFamily="34" charset="0"/>
              </a:rPr>
              <a:t>is critical in positioning you to provide an exceptional member centric experience instead of a transactional interaction.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dirty="0">
              <a:solidFill>
                <a:schemeClr val="tx1"/>
              </a:solidFill>
              <a:latin typeface="CVS Health Sans" panose="020B05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chemeClr val="tx1"/>
                </a:solidFill>
                <a:latin typeface="CVS Health Sans" panose="020B0504020202020204" pitchFamily="34" charset="0"/>
              </a:rPr>
              <a:t>Always remember the </a:t>
            </a:r>
            <a:r>
              <a:rPr lang="en-US" sz="1200" dirty="0">
                <a:solidFill>
                  <a:schemeClr val="tx1"/>
                </a:solidFill>
                <a:latin typeface="CVS Health Sans" panose="020B0504020202020204" pitchFamily="34" charset="0"/>
              </a:rPr>
              <a:t>importance</a:t>
            </a:r>
            <a:r>
              <a:rPr lang="en-US" sz="1200" b="0" dirty="0">
                <a:solidFill>
                  <a:schemeClr val="tx1"/>
                </a:solidFill>
                <a:latin typeface="CVS Health Sans" panose="020B0504020202020204" pitchFamily="34" charset="0"/>
              </a:rPr>
              <a:t> of listening to understand and not listening just to respond.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VS Health Sans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C72FF3-3D61-6FA8-4636-878A51010023}"/>
              </a:ext>
            </a:extLst>
          </p:cNvPr>
          <p:cNvSpPr/>
          <p:nvPr/>
        </p:nvSpPr>
        <p:spPr>
          <a:xfrm>
            <a:off x="8914767" y="1523802"/>
            <a:ext cx="3033192" cy="253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rgbClr val="C00000"/>
                </a:solidFill>
                <a:latin typeface="CVS Health Sans" panose="020B0504020202020204" pitchFamily="34" charset="0"/>
              </a:rPr>
              <a:t>Why Being Human Matters </a:t>
            </a:r>
          </a:p>
        </p:txBody>
      </p:sp>
      <p:pic>
        <p:nvPicPr>
          <p:cNvPr id="16" name="Picture 12" descr="CVS Health heart transparent PNG - StickPNG">
            <a:extLst>
              <a:ext uri="{FF2B5EF4-FFF2-40B4-BE49-F238E27FC236}">
                <a16:creationId xmlns:a16="http://schemas.microsoft.com/office/drawing/2014/main" id="{EC56ED9B-F611-71C8-481D-7F09D31C8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497" y="1517445"/>
            <a:ext cx="374569" cy="26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aring for Others Is Caring for Ourselves - Exploring your mind">
            <a:extLst>
              <a:ext uri="{FF2B5EF4-FFF2-40B4-BE49-F238E27FC236}">
                <a16:creationId xmlns:a16="http://schemas.microsoft.com/office/drawing/2014/main" id="{97AE0B2D-D26D-2DC5-7638-9BEFA4142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192" y="5100810"/>
            <a:ext cx="2619375" cy="134402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1" name="Rectangle 2050">
            <a:extLst>
              <a:ext uri="{FF2B5EF4-FFF2-40B4-BE49-F238E27FC236}">
                <a16:creationId xmlns:a16="http://schemas.microsoft.com/office/drawing/2014/main" id="{DF0AB2EA-3897-7D67-706D-C5DD2CFC1B9E}"/>
              </a:ext>
            </a:extLst>
          </p:cNvPr>
          <p:cNvSpPr/>
          <p:nvPr/>
        </p:nvSpPr>
        <p:spPr>
          <a:xfrm>
            <a:off x="4640779" y="1502980"/>
            <a:ext cx="3480723" cy="351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rgbClr val="C00000"/>
                </a:solidFill>
                <a:latin typeface="CVS Health Sans" panose="020B0504020202020204" pitchFamily="34" charset="0"/>
              </a:rPr>
              <a:t>Order Status</a:t>
            </a:r>
          </a:p>
        </p:txBody>
      </p:sp>
      <p:sp>
        <p:nvSpPr>
          <p:cNvPr id="2053" name="Rectangle 2052">
            <a:extLst>
              <a:ext uri="{FF2B5EF4-FFF2-40B4-BE49-F238E27FC236}">
                <a16:creationId xmlns:a16="http://schemas.microsoft.com/office/drawing/2014/main" id="{28395DC3-8E47-99F5-6BAC-A2E48F4941BF}"/>
              </a:ext>
            </a:extLst>
          </p:cNvPr>
          <p:cNvSpPr/>
          <p:nvPr/>
        </p:nvSpPr>
        <p:spPr>
          <a:xfrm>
            <a:off x="170240" y="1502980"/>
            <a:ext cx="3895724" cy="253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rgbClr val="C00000"/>
                </a:solidFill>
                <a:latin typeface="CVS Health Sans" panose="020B0504020202020204" pitchFamily="34" charset="0"/>
              </a:rPr>
              <a:t>Order Placement</a:t>
            </a:r>
          </a:p>
        </p:txBody>
      </p:sp>
      <p:pic>
        <p:nvPicPr>
          <p:cNvPr id="2055" name="Picture 2054">
            <a:extLst>
              <a:ext uri="{FF2B5EF4-FFF2-40B4-BE49-F238E27FC236}">
                <a16:creationId xmlns:a16="http://schemas.microsoft.com/office/drawing/2014/main" id="{57D8CABF-0A6C-DC4A-A969-CB58189DB6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630" y="2408086"/>
            <a:ext cx="378425" cy="444238"/>
          </a:xfrm>
          <a:prstGeom prst="rect">
            <a:avLst/>
          </a:prstGeom>
        </p:spPr>
      </p:pic>
      <p:pic>
        <p:nvPicPr>
          <p:cNvPr id="2057" name="Picture 2056">
            <a:extLst>
              <a:ext uri="{FF2B5EF4-FFF2-40B4-BE49-F238E27FC236}">
                <a16:creationId xmlns:a16="http://schemas.microsoft.com/office/drawing/2014/main" id="{3431C4CA-9543-E973-08FD-CCA721DBB2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093" y="1975927"/>
            <a:ext cx="329064" cy="378425"/>
          </a:xfrm>
          <a:prstGeom prst="rect">
            <a:avLst/>
          </a:prstGeom>
        </p:spPr>
      </p:pic>
      <p:sp>
        <p:nvSpPr>
          <p:cNvPr id="2059" name="Content Placeholder 2">
            <a:extLst>
              <a:ext uri="{FF2B5EF4-FFF2-40B4-BE49-F238E27FC236}">
                <a16:creationId xmlns:a16="http://schemas.microsoft.com/office/drawing/2014/main" id="{DD3FEDFE-9633-7BA3-4BC3-6D8526D913F3}"/>
              </a:ext>
            </a:extLst>
          </p:cNvPr>
          <p:cNvSpPr txBox="1">
            <a:spLocks/>
          </p:cNvSpPr>
          <p:nvPr/>
        </p:nvSpPr>
        <p:spPr bwMode="gray">
          <a:xfrm>
            <a:off x="668446" y="2509706"/>
            <a:ext cx="3596109" cy="280511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>
                <a:schemeClr val="tx1"/>
              </a:buClr>
              <a:buFont typeface="Arial"/>
              <a:buNone/>
              <a:defRPr sz="1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5938" indent="-173038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87388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0425" indent="-173038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3187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20332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1200" b="0" dirty="0">
                <a:solidFill>
                  <a:schemeClr val="tx1"/>
                </a:solidFill>
                <a:effectLst/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your Rx number or medication name you’re trying to refill?</a:t>
            </a:r>
          </a:p>
          <a:p>
            <a:pPr marL="171450" marR="0" lvl="0" indent="-17145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1200" b="0" dirty="0">
                <a:solidFill>
                  <a:schemeClr val="tx1"/>
                </a:solidFill>
                <a:effectLst/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Have you filled this medication through  Mail Order before? </a:t>
            </a:r>
          </a:p>
          <a:p>
            <a:pPr marL="171450" marR="0" lvl="0" indent="-17145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1200" b="0" dirty="0">
                <a:solidFill>
                  <a:schemeClr val="tx1"/>
                </a:solidFill>
                <a:effectLst/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many days of medication </a:t>
            </a:r>
            <a:r>
              <a:rPr lang="en-US" sz="1200" b="0" dirty="0">
                <a:solidFill>
                  <a:schemeClr val="tx1"/>
                </a:solidFill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200" b="0" dirty="0">
                <a:solidFill>
                  <a:schemeClr val="tx1"/>
                </a:solidFill>
                <a:effectLst/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you have left?</a:t>
            </a:r>
          </a:p>
          <a:p>
            <a:pPr marL="171450" marR="0" lvl="0" indent="-17145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1200" b="0" dirty="0">
                <a:solidFill>
                  <a:schemeClr val="tx1"/>
                </a:solidFill>
                <a:effectLst/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have your address as… is this correct? </a:t>
            </a:r>
          </a:p>
          <a:p>
            <a:pPr marL="171450" marR="0" lvl="0" indent="-17145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1200" b="0" dirty="0">
                <a:solidFill>
                  <a:schemeClr val="tx1"/>
                </a:solidFill>
                <a:effectLst/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Would you like to signup for our Auto Refill &amp; Renewal program?</a:t>
            </a:r>
          </a:p>
          <a:p>
            <a:pPr marL="171450" marR="0" lvl="0" indent="-17145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1200" b="0" dirty="0">
                <a:solidFill>
                  <a:schemeClr val="tx1"/>
                </a:solidFill>
                <a:effectLst/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there any other medications you need to refill? </a:t>
            </a:r>
          </a:p>
          <a:p>
            <a:pPr marL="171450" marR="0" lvl="0" indent="-17145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1200" b="0" dirty="0">
                <a:solidFill>
                  <a:schemeClr val="tx1"/>
                </a:solidFill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do you normally receive updates?</a:t>
            </a:r>
            <a:endParaRPr lang="en-US" sz="1200" b="0" dirty="0">
              <a:solidFill>
                <a:schemeClr val="tx1"/>
              </a:solidFill>
              <a:effectLst/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spcBef>
                <a:spcPts val="0"/>
              </a:spcBef>
              <a:spcAft>
                <a:spcPts val="600"/>
              </a:spcAft>
              <a:tabLst>
                <a:tab pos="457200" algn="l"/>
              </a:tabLst>
            </a:pPr>
            <a:endParaRPr lang="en-US" sz="1200" b="0" dirty="0">
              <a:solidFill>
                <a:schemeClr val="tx1"/>
              </a:solidFill>
              <a:effectLst/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61" name="Picture 2060">
            <a:extLst>
              <a:ext uri="{FF2B5EF4-FFF2-40B4-BE49-F238E27FC236}">
                <a16:creationId xmlns:a16="http://schemas.microsoft.com/office/drawing/2014/main" id="{FD944CE7-4F58-A48C-D985-EF0EAC2916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3911" y="2408086"/>
            <a:ext cx="364183" cy="444238"/>
          </a:xfrm>
          <a:prstGeom prst="rect">
            <a:avLst/>
          </a:prstGeom>
        </p:spPr>
      </p:pic>
      <p:pic>
        <p:nvPicPr>
          <p:cNvPr id="2062" name="Picture 2061">
            <a:extLst>
              <a:ext uri="{FF2B5EF4-FFF2-40B4-BE49-F238E27FC236}">
                <a16:creationId xmlns:a16="http://schemas.microsoft.com/office/drawing/2014/main" id="{CE8C4CED-0B2C-1405-4C4F-E0ED93D1CD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9496" y="1975927"/>
            <a:ext cx="316680" cy="378425"/>
          </a:xfrm>
          <a:prstGeom prst="rect">
            <a:avLst/>
          </a:prstGeom>
        </p:spPr>
      </p:pic>
      <p:sp>
        <p:nvSpPr>
          <p:cNvPr id="2063" name="Content Placeholder 2">
            <a:extLst>
              <a:ext uri="{FF2B5EF4-FFF2-40B4-BE49-F238E27FC236}">
                <a16:creationId xmlns:a16="http://schemas.microsoft.com/office/drawing/2014/main" id="{3A35E48E-CC36-F6BE-7A60-B0FD4877184F}"/>
              </a:ext>
            </a:extLst>
          </p:cNvPr>
          <p:cNvSpPr txBox="1">
            <a:spLocks/>
          </p:cNvSpPr>
          <p:nvPr/>
        </p:nvSpPr>
        <p:spPr bwMode="gray">
          <a:xfrm>
            <a:off x="662876" y="2015766"/>
            <a:ext cx="3488517" cy="378424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>
                <a:schemeClr val="tx1"/>
              </a:buClr>
              <a:buFont typeface="Arial"/>
              <a:buNone/>
              <a:defRPr sz="1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5938" indent="-173038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87388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0425" indent="-173038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3187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20332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200" b="0" dirty="0">
                <a:solidFill>
                  <a:schemeClr val="tx1"/>
                </a:solidFill>
                <a:effectLst/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need to </a:t>
            </a:r>
            <a:r>
              <a:rPr lang="en-US" sz="1200" b="0" dirty="0">
                <a:solidFill>
                  <a:schemeClr val="tx1"/>
                </a:solidFill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refill my prescription;</a:t>
            </a:r>
            <a:r>
              <a:rPr lang="en-US" sz="1200" b="0" dirty="0">
                <a:solidFill>
                  <a:schemeClr val="tx1"/>
                </a:solidFill>
                <a:effectLst/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can you help me?</a:t>
            </a:r>
            <a:endParaRPr lang="en-US" sz="1200" b="0" dirty="0">
              <a:solidFill>
                <a:schemeClr val="tx1"/>
              </a:solidFill>
              <a:latin typeface="CVS Health Sans" panose="020B0504020202020204" pitchFamily="34" charset="0"/>
            </a:endParaRPr>
          </a:p>
        </p:txBody>
      </p:sp>
      <p:sp>
        <p:nvSpPr>
          <p:cNvPr id="2064" name="Content Placeholder 2">
            <a:extLst>
              <a:ext uri="{FF2B5EF4-FFF2-40B4-BE49-F238E27FC236}">
                <a16:creationId xmlns:a16="http://schemas.microsoft.com/office/drawing/2014/main" id="{7BFA1072-7531-7B14-C40A-CD78F0AA39F9}"/>
              </a:ext>
            </a:extLst>
          </p:cNvPr>
          <p:cNvSpPr txBox="1">
            <a:spLocks/>
          </p:cNvSpPr>
          <p:nvPr/>
        </p:nvSpPr>
        <p:spPr bwMode="gray">
          <a:xfrm>
            <a:off x="4991622" y="2509706"/>
            <a:ext cx="3244664" cy="280511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>
                <a:schemeClr val="tx1"/>
              </a:buClr>
              <a:buFont typeface="Arial"/>
              <a:buNone/>
              <a:defRPr sz="1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5938" indent="-173038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87388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0425" indent="-173038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3187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20332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1200" b="0" dirty="0">
                <a:solidFill>
                  <a:schemeClr val="tx1"/>
                </a:solidFill>
                <a:effectLst/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you confirm your address?</a:t>
            </a:r>
          </a:p>
          <a:p>
            <a:pPr marL="171450" marR="0" lvl="0" indent="-17145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1200" b="0" dirty="0">
                <a:solidFill>
                  <a:schemeClr val="tx1"/>
                </a:solidFill>
                <a:effectLst/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 you out of medication? </a:t>
            </a:r>
          </a:p>
          <a:p>
            <a:pPr marL="171450" marR="0" lvl="0" indent="-17145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1200" b="0" dirty="0">
                <a:solidFill>
                  <a:schemeClr val="tx1"/>
                </a:solidFill>
                <a:effectLst/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did you order the medication?</a:t>
            </a:r>
          </a:p>
          <a:p>
            <a:pPr marL="171450" marR="0" lvl="0" indent="-17145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1200" b="0" dirty="0">
                <a:solidFill>
                  <a:schemeClr val="tx1"/>
                </a:solidFill>
                <a:effectLst/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did you order your medication?</a:t>
            </a:r>
          </a:p>
          <a:p>
            <a:pPr marL="171450" marR="0" lvl="0" indent="-17145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1200" b="0" dirty="0">
                <a:solidFill>
                  <a:schemeClr val="tx1"/>
                </a:solidFill>
                <a:effectLst/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 you enrolled into our online websites?</a:t>
            </a:r>
          </a:p>
        </p:txBody>
      </p:sp>
      <p:sp>
        <p:nvSpPr>
          <p:cNvPr id="2065" name="Content Placeholder 2">
            <a:extLst>
              <a:ext uri="{FF2B5EF4-FFF2-40B4-BE49-F238E27FC236}">
                <a16:creationId xmlns:a16="http://schemas.microsoft.com/office/drawing/2014/main" id="{FE6FD136-3C06-D26C-076D-78C31F8A4782}"/>
              </a:ext>
            </a:extLst>
          </p:cNvPr>
          <p:cNvSpPr txBox="1">
            <a:spLocks/>
          </p:cNvSpPr>
          <p:nvPr/>
        </p:nvSpPr>
        <p:spPr bwMode="gray">
          <a:xfrm>
            <a:off x="4990067" y="2015766"/>
            <a:ext cx="3246218" cy="378424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>
                <a:schemeClr val="tx1"/>
              </a:buClr>
              <a:buFont typeface="Arial"/>
              <a:buNone/>
              <a:defRPr sz="1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5938" indent="-173038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87388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0425" indent="-173038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3187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20332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200" b="0" dirty="0">
                <a:solidFill>
                  <a:schemeClr val="tx1"/>
                </a:solidFill>
                <a:effectLst/>
                <a:latin typeface="CVS Health Sans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placed my order last week, but I haven’t received it yet, can you help me?</a:t>
            </a:r>
            <a:endParaRPr lang="en-US" sz="1200" b="0" dirty="0">
              <a:solidFill>
                <a:schemeClr val="tx1"/>
              </a:solidFill>
              <a:latin typeface="CVS Health Sans" panose="020B0504020202020204" pitchFamily="34" charset="0"/>
            </a:endParaRPr>
          </a:p>
        </p:txBody>
      </p:sp>
      <p:pic>
        <p:nvPicPr>
          <p:cNvPr id="2066" name="Picture 18" descr="The doctor is calling: Hamilton physicians band together to call frail  older patients during pandemic | CMA">
            <a:extLst>
              <a:ext uri="{FF2B5EF4-FFF2-40B4-BE49-F238E27FC236}">
                <a16:creationId xmlns:a16="http://schemas.microsoft.com/office/drawing/2014/main" id="{8BC49BF5-D9CC-5337-FE3E-D1E7C28A36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9" r="6220"/>
          <a:stretch/>
        </p:blipFill>
        <p:spPr bwMode="auto">
          <a:xfrm flipH="1">
            <a:off x="1083541" y="5138652"/>
            <a:ext cx="2526390" cy="134116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7" name="Picture 26" descr="84,000+ Receiving Package Stock Photos, Pictures &amp; Royalty-Free Images -  iStock | Woman receiving package, Man receiving package, Person receiving  package">
            <a:extLst>
              <a:ext uri="{FF2B5EF4-FFF2-40B4-BE49-F238E27FC236}">
                <a16:creationId xmlns:a16="http://schemas.microsoft.com/office/drawing/2014/main" id="{92919C5A-DD1B-1333-1A06-0F2A89FE6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402" y="5158265"/>
            <a:ext cx="2237816" cy="135524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071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92829</TotalTime>
  <Words>506</Words>
  <Application>Microsoft Office PowerPoint</Application>
  <PresentationFormat>Widescreen</PresentationFormat>
  <Paragraphs>73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CVS Health Sans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Talk Members – Expressing Empathy</dc:title>
  <dc:creator>Leija, Phillip G</dc:creator>
  <cp:lastModifiedBy>Kristoff, Angel T</cp:lastModifiedBy>
  <cp:revision>302</cp:revision>
  <dcterms:created xsi:type="dcterms:W3CDTF">2023-04-18T18:01:06Z</dcterms:created>
  <dcterms:modified xsi:type="dcterms:W3CDTF">2023-10-11T15:17:46Z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7599526-06ca-49cc-9fa9-5307800a949a_Enabled">
    <vt:lpwstr>true</vt:lpwstr>
  </property>
  <property fmtid="{D5CDD505-2E9C-101B-9397-08002B2CF9AE}" pid="3" name="MSIP_Label_67599526-06ca-49cc-9fa9-5307800a949a_SetDate">
    <vt:lpwstr>2023-04-18T18:01:06Z</vt:lpwstr>
  </property>
  <property fmtid="{D5CDD505-2E9C-101B-9397-08002B2CF9AE}" pid="4" name="MSIP_Label_67599526-06ca-49cc-9fa9-5307800a949a_Method">
    <vt:lpwstr>Standard</vt:lpwstr>
  </property>
  <property fmtid="{D5CDD505-2E9C-101B-9397-08002B2CF9AE}" pid="5" name="MSIP_Label_67599526-06ca-49cc-9fa9-5307800a949a_Name">
    <vt:lpwstr>67599526-06ca-49cc-9fa9-5307800a949a</vt:lpwstr>
  </property>
  <property fmtid="{D5CDD505-2E9C-101B-9397-08002B2CF9AE}" pid="6" name="MSIP_Label_67599526-06ca-49cc-9fa9-5307800a949a_SiteId">
    <vt:lpwstr>fabb61b8-3afe-4e75-b934-a47f782b8cd7</vt:lpwstr>
  </property>
  <property fmtid="{D5CDD505-2E9C-101B-9397-08002B2CF9AE}" pid="7" name="MSIP_Label_67599526-06ca-49cc-9fa9-5307800a949a_ActionId">
    <vt:lpwstr>88d2f989-8b39-44eb-af07-46ab98e5a2e8</vt:lpwstr>
  </property>
  <property fmtid="{D5CDD505-2E9C-101B-9397-08002B2CF9AE}" pid="8" name="MSIP_Label_67599526-06ca-49cc-9fa9-5307800a949a_ContentBits">
    <vt:lpwstr>0</vt:lpwstr>
  </property>
</Properties>
</file>