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i2VwrYSrjh9K8YLxri08zbFJNA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CenturyGothic-bold.fntdata"/><Relationship Id="rId16" Type="http://schemas.openxmlformats.org/officeDocument/2006/relationships/slide" Target="slides/slide11.xml"/><Relationship Id="rId38" Type="http://schemas.openxmlformats.org/officeDocument/2006/relationships/font" Target="fonts/CenturyGothi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1" name="Shape 11"/>
        <p:cNvGrpSpPr/>
        <p:nvPr/>
      </p:nvGrpSpPr>
      <p:grpSpPr>
        <a:xfrm>
          <a:off x="0" y="0"/>
          <a:ext cx="0" cy="0"/>
          <a:chOff x="0" y="0"/>
          <a:chExt cx="0" cy="0"/>
        </a:xfrm>
      </p:grpSpPr>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4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4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50"/>
          <p:cNvSpPr/>
          <p:nvPr>
            <p:ph idx="2" type="pic"/>
          </p:nvPr>
        </p:nvSpPr>
        <p:spPr>
          <a:xfrm>
            <a:off x="5183188" y="987425"/>
            <a:ext cx="6172200" cy="4873625"/>
          </a:xfrm>
          <a:prstGeom prst="rect">
            <a:avLst/>
          </a:prstGeom>
          <a:noFill/>
          <a:ln>
            <a:noFill/>
          </a:ln>
        </p:spPr>
      </p:sp>
      <p:sp>
        <p:nvSpPr>
          <p:cNvPr id="139" name="Google Shape;139;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with Content">
  <p:cSld name="Headline with Content">
    <p:spTree>
      <p:nvGrpSpPr>
        <p:cNvPr id="155" name="Shape 155"/>
        <p:cNvGrpSpPr/>
        <p:nvPr/>
      </p:nvGrpSpPr>
      <p:grpSpPr>
        <a:xfrm>
          <a:off x="0" y="0"/>
          <a:ext cx="0" cy="0"/>
          <a:chOff x="0" y="0"/>
          <a:chExt cx="0" cy="0"/>
        </a:xfrm>
      </p:grpSpPr>
      <p:sp>
        <p:nvSpPr>
          <p:cNvPr id="156" name="Google Shape;156;p53"/>
          <p:cNvSpPr txBox="1"/>
          <p:nvPr>
            <p:ph idx="1" type="body"/>
          </p:nvPr>
        </p:nvSpPr>
        <p:spPr>
          <a:xfrm>
            <a:off x="2252132" y="1826432"/>
            <a:ext cx="7687733" cy="40513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53"/>
          <p:cNvSpPr txBox="1"/>
          <p:nvPr>
            <p:ph idx="2" type="body"/>
          </p:nvPr>
        </p:nvSpPr>
        <p:spPr>
          <a:xfrm>
            <a:off x="2252133" y="899994"/>
            <a:ext cx="7687735" cy="90011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4000"/>
              <a:buNone/>
              <a:defRPr b="0" sz="4000">
                <a:solidFill>
                  <a:schemeClr val="lt1"/>
                </a:solidFill>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53"/>
          <p:cNvSpPr/>
          <p:nvPr/>
        </p:nvSpPr>
        <p:spPr>
          <a:xfrm>
            <a:off x="0" y="0"/>
            <a:ext cx="2704800" cy="899994"/>
          </a:xfrm>
          <a:custGeom>
            <a:rect b="b" l="l" r="r" t="t"/>
            <a:pathLst>
              <a:path extrusionOk="0" h="1100262" w="3306676">
                <a:moveTo>
                  <a:pt x="3130285" y="0"/>
                </a:moveTo>
                <a:lnTo>
                  <a:pt x="3306676" y="0"/>
                </a:lnTo>
                <a:lnTo>
                  <a:pt x="3163485" y="14201"/>
                </a:lnTo>
                <a:cubicBezTo>
                  <a:pt x="2811958" y="71928"/>
                  <a:pt x="2503717" y="278538"/>
                  <a:pt x="2179790" y="495643"/>
                </a:cubicBezTo>
                <a:cubicBezTo>
                  <a:pt x="1750525" y="783327"/>
                  <a:pt x="1277882" y="1100261"/>
                  <a:pt x="628474" y="1100262"/>
                </a:cubicBezTo>
                <a:cubicBezTo>
                  <a:pt x="472586" y="1100261"/>
                  <a:pt x="306604" y="1082061"/>
                  <a:pt x="128620" y="1040770"/>
                </a:cubicBezTo>
                <a:lnTo>
                  <a:pt x="0" y="1006033"/>
                </a:lnTo>
                <a:lnTo>
                  <a:pt x="0" y="984074"/>
                </a:lnTo>
                <a:lnTo>
                  <a:pt x="138716" y="1021320"/>
                </a:lnTo>
                <a:cubicBezTo>
                  <a:pt x="1047024" y="1229569"/>
                  <a:pt x="1640578" y="831680"/>
                  <a:pt x="2168063" y="478122"/>
                </a:cubicBezTo>
                <a:cubicBezTo>
                  <a:pt x="2447622" y="290655"/>
                  <a:pt x="2715578" y="111056"/>
                  <a:pt x="3010676" y="26893"/>
                </a:cubicBezTo>
                <a:close/>
                <a:moveTo>
                  <a:pt x="2850502" y="0"/>
                </a:moveTo>
                <a:lnTo>
                  <a:pt x="2931850" y="0"/>
                </a:lnTo>
                <a:lnTo>
                  <a:pt x="2889053" y="9911"/>
                </a:lnTo>
                <a:cubicBezTo>
                  <a:pt x="2598041" y="90393"/>
                  <a:pt x="2334495" y="252186"/>
                  <a:pt x="2057426" y="422309"/>
                </a:cubicBezTo>
                <a:cubicBezTo>
                  <a:pt x="1673538" y="657960"/>
                  <a:pt x="1253295" y="915897"/>
                  <a:pt x="697694" y="976698"/>
                </a:cubicBezTo>
                <a:lnTo>
                  <a:pt x="451071" y="990045"/>
                </a:lnTo>
                <a:lnTo>
                  <a:pt x="205001" y="977419"/>
                </a:lnTo>
                <a:cubicBezTo>
                  <a:pt x="162576" y="973119"/>
                  <a:pt x="119426" y="967674"/>
                  <a:pt x="75518" y="961018"/>
                </a:cubicBezTo>
                <a:lnTo>
                  <a:pt x="0" y="947680"/>
                </a:lnTo>
                <a:lnTo>
                  <a:pt x="0" y="925804"/>
                </a:lnTo>
                <a:lnTo>
                  <a:pt x="120198" y="946195"/>
                </a:lnTo>
                <a:cubicBezTo>
                  <a:pt x="972425" y="1063481"/>
                  <a:pt x="1517861" y="728636"/>
                  <a:pt x="2046404" y="404223"/>
                </a:cubicBezTo>
                <a:cubicBezTo>
                  <a:pt x="2285164" y="257662"/>
                  <a:pt x="2513989" y="117140"/>
                  <a:pt x="2759583" y="28917"/>
                </a:cubicBezTo>
                <a:close/>
                <a:moveTo>
                  <a:pt x="2660409" y="0"/>
                </a:moveTo>
                <a:lnTo>
                  <a:pt x="2731414" y="0"/>
                </a:lnTo>
                <a:lnTo>
                  <a:pt x="2620972" y="34488"/>
                </a:lnTo>
                <a:cubicBezTo>
                  <a:pt x="2374490" y="124770"/>
                  <a:pt x="2136234" y="248654"/>
                  <a:pt x="1887725" y="377942"/>
                </a:cubicBezTo>
                <a:cubicBezTo>
                  <a:pt x="1389648" y="637086"/>
                  <a:pt x="877017" y="903714"/>
                  <a:pt x="257139" y="903714"/>
                </a:cubicBezTo>
                <a:lnTo>
                  <a:pt x="257280" y="903573"/>
                </a:lnTo>
                <a:cubicBezTo>
                  <a:pt x="202457" y="903573"/>
                  <a:pt x="146785" y="901489"/>
                  <a:pt x="90195" y="897126"/>
                </a:cubicBezTo>
                <a:lnTo>
                  <a:pt x="0" y="886613"/>
                </a:lnTo>
                <a:lnTo>
                  <a:pt x="0" y="865837"/>
                </a:lnTo>
                <a:lnTo>
                  <a:pt x="63418" y="873642"/>
                </a:lnTo>
                <a:cubicBezTo>
                  <a:pt x="766814" y="937033"/>
                  <a:pt x="1331150" y="643558"/>
                  <a:pt x="1877976" y="359150"/>
                </a:cubicBezTo>
                <a:cubicBezTo>
                  <a:pt x="2127333" y="229438"/>
                  <a:pt x="2366357" y="105130"/>
                  <a:pt x="2614184" y="14423"/>
                </a:cubicBezTo>
                <a:close/>
                <a:moveTo>
                  <a:pt x="2432258" y="0"/>
                </a:moveTo>
                <a:lnTo>
                  <a:pt x="2491944" y="0"/>
                </a:lnTo>
                <a:lnTo>
                  <a:pt x="2398348" y="35740"/>
                </a:lnTo>
                <a:cubicBezTo>
                  <a:pt x="2220245" y="108770"/>
                  <a:pt x="2038208" y="196939"/>
                  <a:pt x="1848303" y="288925"/>
                </a:cubicBezTo>
                <a:cubicBezTo>
                  <a:pt x="1319564" y="544958"/>
                  <a:pt x="775564" y="808479"/>
                  <a:pt x="197230" y="808479"/>
                </a:cubicBezTo>
                <a:lnTo>
                  <a:pt x="197229" y="808338"/>
                </a:lnTo>
                <a:cubicBezTo>
                  <a:pt x="144101" y="808338"/>
                  <a:pt x="90725" y="806113"/>
                  <a:pt x="37049" y="801467"/>
                </a:cubicBezTo>
                <a:lnTo>
                  <a:pt x="0" y="796575"/>
                </a:lnTo>
                <a:lnTo>
                  <a:pt x="0" y="776298"/>
                </a:lnTo>
                <a:lnTo>
                  <a:pt x="8174" y="777453"/>
                </a:lnTo>
                <a:cubicBezTo>
                  <a:pt x="652516" y="844410"/>
                  <a:pt x="1255061" y="552526"/>
                  <a:pt x="1838978" y="269708"/>
                </a:cubicBezTo>
                <a:cubicBezTo>
                  <a:pt x="2029307" y="177510"/>
                  <a:pt x="2211688" y="89207"/>
                  <a:pt x="2390473" y="15947"/>
                </a:cubicBezTo>
                <a:close/>
                <a:moveTo>
                  <a:pt x="2135398" y="0"/>
                </a:moveTo>
                <a:lnTo>
                  <a:pt x="2191441" y="0"/>
                </a:lnTo>
                <a:lnTo>
                  <a:pt x="2046407" y="59262"/>
                </a:lnTo>
                <a:cubicBezTo>
                  <a:pt x="1939726" y="104919"/>
                  <a:pt x="1822448" y="158506"/>
                  <a:pt x="1696552" y="216015"/>
                </a:cubicBezTo>
                <a:cubicBezTo>
                  <a:pt x="1189572" y="447744"/>
                  <a:pt x="577042" y="727799"/>
                  <a:pt x="108637" y="727799"/>
                </a:cubicBezTo>
                <a:lnTo>
                  <a:pt x="0" y="721841"/>
                </a:lnTo>
                <a:lnTo>
                  <a:pt x="0" y="700186"/>
                </a:lnTo>
                <a:lnTo>
                  <a:pt x="75159" y="706197"/>
                </a:lnTo>
                <a:cubicBezTo>
                  <a:pt x="542179" y="720460"/>
                  <a:pt x="1170373" y="433315"/>
                  <a:pt x="1687790" y="196798"/>
                </a:cubicBezTo>
                <a:cubicBezTo>
                  <a:pt x="1813971" y="139078"/>
                  <a:pt x="1931566" y="85314"/>
                  <a:pt x="2038653" y="39498"/>
                </a:cubicBezTo>
                <a:close/>
                <a:moveTo>
                  <a:pt x="1839431" y="0"/>
                </a:moveTo>
                <a:lnTo>
                  <a:pt x="1896781" y="0"/>
                </a:lnTo>
                <a:lnTo>
                  <a:pt x="1700929" y="77684"/>
                </a:lnTo>
                <a:cubicBezTo>
                  <a:pt x="1044916" y="338431"/>
                  <a:pt x="419950" y="586956"/>
                  <a:pt x="58040" y="645012"/>
                </a:cubicBezTo>
                <a:lnTo>
                  <a:pt x="0" y="650342"/>
                </a:lnTo>
                <a:lnTo>
                  <a:pt x="0" y="629784"/>
                </a:lnTo>
                <a:lnTo>
                  <a:pt x="29113" y="628062"/>
                </a:lnTo>
                <a:cubicBezTo>
                  <a:pt x="382827" y="579061"/>
                  <a:pt x="1021425" y="325097"/>
                  <a:pt x="1693017" y="58044"/>
                </a:cubicBezTo>
                <a:close/>
                <a:moveTo>
                  <a:pt x="1515896" y="0"/>
                </a:moveTo>
                <a:lnTo>
                  <a:pt x="1580212" y="0"/>
                </a:lnTo>
                <a:lnTo>
                  <a:pt x="0" y="551524"/>
                </a:lnTo>
                <a:lnTo>
                  <a:pt x="0" y="529077"/>
                </a:lnTo>
                <a:close/>
                <a:moveTo>
                  <a:pt x="1103277" y="0"/>
                </a:moveTo>
                <a:lnTo>
                  <a:pt x="1163380" y="0"/>
                </a:lnTo>
                <a:lnTo>
                  <a:pt x="0" y="438443"/>
                </a:lnTo>
                <a:lnTo>
                  <a:pt x="0" y="415793"/>
                </a:lnTo>
                <a:close/>
                <a:moveTo>
                  <a:pt x="691748" y="0"/>
                </a:moveTo>
                <a:lnTo>
                  <a:pt x="743253" y="0"/>
                </a:lnTo>
                <a:lnTo>
                  <a:pt x="0" y="335591"/>
                </a:lnTo>
                <a:lnTo>
                  <a:pt x="0" y="312336"/>
                </a:lnTo>
                <a:close/>
                <a:moveTo>
                  <a:pt x="331577" y="0"/>
                </a:moveTo>
                <a:lnTo>
                  <a:pt x="373981" y="0"/>
                </a:lnTo>
                <a:lnTo>
                  <a:pt x="0" y="215832"/>
                </a:lnTo>
                <a:lnTo>
                  <a:pt x="0" y="191360"/>
                </a:lnTo>
                <a:close/>
                <a:moveTo>
                  <a:pt x="55076" y="0"/>
                </a:moveTo>
                <a:lnTo>
                  <a:pt x="96702" y="0"/>
                </a:lnTo>
                <a:lnTo>
                  <a:pt x="0" y="57212"/>
                </a:lnTo>
                <a:lnTo>
                  <a:pt x="0" y="32585"/>
                </a:lnTo>
                <a:close/>
              </a:path>
            </a:pathLst>
          </a:custGeom>
          <a:solidFill>
            <a:schemeClr val="lt1">
              <a:alpha val="22745"/>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53"/>
          <p:cNvSpPr/>
          <p:nvPr/>
        </p:nvSpPr>
        <p:spPr>
          <a:xfrm rot="10800000">
            <a:off x="9973442" y="6113928"/>
            <a:ext cx="2218558" cy="744071"/>
          </a:xfrm>
          <a:custGeom>
            <a:rect b="b" l="l" r="r" t="t"/>
            <a:pathLst>
              <a:path extrusionOk="0" h="1093107" w="3259261">
                <a:moveTo>
                  <a:pt x="0" y="64687"/>
                </a:moveTo>
                <a:lnTo>
                  <a:pt x="0" y="40059"/>
                </a:lnTo>
                <a:lnTo>
                  <a:pt x="67709" y="0"/>
                </a:lnTo>
                <a:lnTo>
                  <a:pt x="109336" y="0"/>
                </a:lnTo>
                <a:close/>
                <a:moveTo>
                  <a:pt x="0" y="222947"/>
                </a:moveTo>
                <a:lnTo>
                  <a:pt x="0" y="198476"/>
                </a:lnTo>
                <a:lnTo>
                  <a:pt x="343907" y="0"/>
                </a:lnTo>
                <a:lnTo>
                  <a:pt x="386311" y="0"/>
                </a:lnTo>
                <a:close/>
                <a:moveTo>
                  <a:pt x="0" y="339601"/>
                </a:moveTo>
                <a:lnTo>
                  <a:pt x="0" y="316346"/>
                </a:lnTo>
                <a:lnTo>
                  <a:pt x="700629" y="0"/>
                </a:lnTo>
                <a:lnTo>
                  <a:pt x="752136" y="0"/>
                </a:lnTo>
                <a:close/>
                <a:moveTo>
                  <a:pt x="0" y="440608"/>
                </a:moveTo>
                <a:lnTo>
                  <a:pt x="0" y="417957"/>
                </a:lnTo>
                <a:lnTo>
                  <a:pt x="1109021" y="0"/>
                </a:lnTo>
                <a:lnTo>
                  <a:pt x="1169122" y="0"/>
                </a:lnTo>
                <a:close/>
                <a:moveTo>
                  <a:pt x="0" y="553000"/>
                </a:moveTo>
                <a:lnTo>
                  <a:pt x="0" y="530552"/>
                </a:lnTo>
                <a:lnTo>
                  <a:pt x="1520123" y="0"/>
                </a:lnTo>
                <a:lnTo>
                  <a:pt x="1584440" y="0"/>
                </a:lnTo>
                <a:close/>
                <a:moveTo>
                  <a:pt x="0" y="645458"/>
                </a:moveTo>
                <a:lnTo>
                  <a:pt x="0" y="624092"/>
                </a:lnTo>
                <a:lnTo>
                  <a:pt x="53840" y="620907"/>
                </a:lnTo>
                <a:cubicBezTo>
                  <a:pt x="407554" y="571906"/>
                  <a:pt x="1046151" y="317942"/>
                  <a:pt x="1717744" y="50889"/>
                </a:cubicBezTo>
                <a:lnTo>
                  <a:pt x="1846111" y="0"/>
                </a:lnTo>
                <a:lnTo>
                  <a:pt x="1903471" y="0"/>
                </a:lnTo>
                <a:lnTo>
                  <a:pt x="1725656" y="70530"/>
                </a:lnTo>
                <a:cubicBezTo>
                  <a:pt x="1069643" y="331277"/>
                  <a:pt x="444677" y="579801"/>
                  <a:pt x="82767" y="637858"/>
                </a:cubicBezTo>
                <a:close/>
                <a:moveTo>
                  <a:pt x="133364" y="720644"/>
                </a:moveTo>
                <a:cubicBezTo>
                  <a:pt x="92953" y="720644"/>
                  <a:pt x="53601" y="718560"/>
                  <a:pt x="15486" y="714180"/>
                </a:cubicBezTo>
                <a:lnTo>
                  <a:pt x="0" y="711342"/>
                </a:lnTo>
                <a:lnTo>
                  <a:pt x="0" y="690785"/>
                </a:lnTo>
                <a:lnTo>
                  <a:pt x="2377" y="691244"/>
                </a:lnTo>
                <a:cubicBezTo>
                  <a:pt x="476598" y="754585"/>
                  <a:pt x="1158142" y="443055"/>
                  <a:pt x="1712518" y="189643"/>
                </a:cubicBezTo>
                <a:cubicBezTo>
                  <a:pt x="1838698" y="131923"/>
                  <a:pt x="1956294" y="78159"/>
                  <a:pt x="2063380" y="32343"/>
                </a:cubicBezTo>
                <a:lnTo>
                  <a:pt x="2142600" y="0"/>
                </a:lnTo>
                <a:lnTo>
                  <a:pt x="2198659" y="0"/>
                </a:lnTo>
                <a:lnTo>
                  <a:pt x="2071134" y="52108"/>
                </a:lnTo>
                <a:cubicBezTo>
                  <a:pt x="1964453" y="97765"/>
                  <a:pt x="1847176" y="151352"/>
                  <a:pt x="1721279" y="208860"/>
                </a:cubicBezTo>
                <a:cubicBezTo>
                  <a:pt x="1214299" y="440590"/>
                  <a:pt x="601769" y="720644"/>
                  <a:pt x="133364" y="720644"/>
                </a:cubicBezTo>
                <a:close/>
                <a:moveTo>
                  <a:pt x="221957" y="801324"/>
                </a:moveTo>
                <a:lnTo>
                  <a:pt x="221956" y="801184"/>
                </a:lnTo>
                <a:cubicBezTo>
                  <a:pt x="168828" y="801184"/>
                  <a:pt x="115452" y="798958"/>
                  <a:pt x="61776" y="794313"/>
                </a:cubicBezTo>
                <a:lnTo>
                  <a:pt x="0" y="786155"/>
                </a:lnTo>
                <a:lnTo>
                  <a:pt x="0" y="765650"/>
                </a:lnTo>
                <a:lnTo>
                  <a:pt x="32901" y="770298"/>
                </a:lnTo>
                <a:cubicBezTo>
                  <a:pt x="677243" y="837255"/>
                  <a:pt x="1279789" y="545372"/>
                  <a:pt x="1863705" y="262553"/>
                </a:cubicBezTo>
                <a:cubicBezTo>
                  <a:pt x="2054034" y="170356"/>
                  <a:pt x="2236415" y="82053"/>
                  <a:pt x="2415200" y="8792"/>
                </a:cubicBezTo>
                <a:lnTo>
                  <a:pt x="2438238" y="0"/>
                </a:lnTo>
                <a:lnTo>
                  <a:pt x="2497934" y="0"/>
                </a:lnTo>
                <a:lnTo>
                  <a:pt x="2423075" y="28585"/>
                </a:lnTo>
                <a:cubicBezTo>
                  <a:pt x="2244972" y="101615"/>
                  <a:pt x="2062935" y="189785"/>
                  <a:pt x="1873030" y="281770"/>
                </a:cubicBezTo>
                <a:cubicBezTo>
                  <a:pt x="1344291" y="537803"/>
                  <a:pt x="800291" y="801324"/>
                  <a:pt x="221957" y="801324"/>
                </a:cubicBezTo>
                <a:close/>
                <a:moveTo>
                  <a:pt x="281866" y="896559"/>
                </a:moveTo>
                <a:lnTo>
                  <a:pt x="282007" y="896418"/>
                </a:lnTo>
                <a:cubicBezTo>
                  <a:pt x="227183" y="896418"/>
                  <a:pt x="171512" y="894334"/>
                  <a:pt x="114922" y="889971"/>
                </a:cubicBezTo>
                <a:lnTo>
                  <a:pt x="0" y="876577"/>
                </a:lnTo>
                <a:lnTo>
                  <a:pt x="0" y="855639"/>
                </a:lnTo>
                <a:lnTo>
                  <a:pt x="88145" y="866487"/>
                </a:lnTo>
                <a:cubicBezTo>
                  <a:pt x="791541" y="929877"/>
                  <a:pt x="1355878" y="636403"/>
                  <a:pt x="1902703" y="351995"/>
                </a:cubicBezTo>
                <a:cubicBezTo>
                  <a:pt x="2152059" y="222283"/>
                  <a:pt x="2391084" y="97975"/>
                  <a:pt x="2638911" y="7268"/>
                </a:cubicBezTo>
                <a:lnTo>
                  <a:pt x="2662204" y="0"/>
                </a:lnTo>
                <a:lnTo>
                  <a:pt x="2733230" y="0"/>
                </a:lnTo>
                <a:lnTo>
                  <a:pt x="2645699" y="27333"/>
                </a:lnTo>
                <a:cubicBezTo>
                  <a:pt x="2399217" y="117616"/>
                  <a:pt x="2160961" y="241499"/>
                  <a:pt x="1912452" y="370787"/>
                </a:cubicBezTo>
                <a:cubicBezTo>
                  <a:pt x="1414375" y="629931"/>
                  <a:pt x="901744" y="896559"/>
                  <a:pt x="281866" y="896559"/>
                </a:cubicBezTo>
                <a:close/>
                <a:moveTo>
                  <a:pt x="475798" y="982890"/>
                </a:moveTo>
                <a:lnTo>
                  <a:pt x="229728" y="970264"/>
                </a:lnTo>
                <a:cubicBezTo>
                  <a:pt x="187303" y="965964"/>
                  <a:pt x="144153" y="960519"/>
                  <a:pt x="100245" y="953863"/>
                </a:cubicBezTo>
                <a:lnTo>
                  <a:pt x="0" y="936158"/>
                </a:lnTo>
                <a:lnTo>
                  <a:pt x="0" y="914455"/>
                </a:lnTo>
                <a:lnTo>
                  <a:pt x="144925" y="939040"/>
                </a:lnTo>
                <a:cubicBezTo>
                  <a:pt x="997152" y="1056326"/>
                  <a:pt x="1542588" y="721482"/>
                  <a:pt x="2071131" y="397068"/>
                </a:cubicBezTo>
                <a:cubicBezTo>
                  <a:pt x="2309891" y="250507"/>
                  <a:pt x="2538716" y="109986"/>
                  <a:pt x="2784310" y="21762"/>
                </a:cubicBezTo>
                <a:lnTo>
                  <a:pt x="2852733" y="0"/>
                </a:lnTo>
                <a:lnTo>
                  <a:pt x="2925684" y="0"/>
                </a:lnTo>
                <a:lnTo>
                  <a:pt x="2913780" y="2757"/>
                </a:lnTo>
                <a:cubicBezTo>
                  <a:pt x="2622768" y="83239"/>
                  <a:pt x="2359222" y="245031"/>
                  <a:pt x="2082153" y="415154"/>
                </a:cubicBezTo>
                <a:cubicBezTo>
                  <a:pt x="1698265" y="650805"/>
                  <a:pt x="1278022" y="908743"/>
                  <a:pt x="722421" y="969543"/>
                </a:cubicBezTo>
                <a:close/>
                <a:moveTo>
                  <a:pt x="653201" y="1093107"/>
                </a:moveTo>
                <a:cubicBezTo>
                  <a:pt x="497313" y="1093106"/>
                  <a:pt x="331330" y="1074906"/>
                  <a:pt x="153347" y="1033615"/>
                </a:cubicBezTo>
                <a:lnTo>
                  <a:pt x="0" y="992200"/>
                </a:lnTo>
                <a:lnTo>
                  <a:pt x="0" y="970280"/>
                </a:lnTo>
                <a:lnTo>
                  <a:pt x="163443" y="1014166"/>
                </a:lnTo>
                <a:cubicBezTo>
                  <a:pt x="1071751" y="1222415"/>
                  <a:pt x="1665304" y="824524"/>
                  <a:pt x="2192790" y="470968"/>
                </a:cubicBezTo>
                <a:cubicBezTo>
                  <a:pt x="2472349" y="283500"/>
                  <a:pt x="2740305" y="103902"/>
                  <a:pt x="3035403" y="19738"/>
                </a:cubicBezTo>
                <a:lnTo>
                  <a:pt x="3123192" y="0"/>
                </a:lnTo>
                <a:lnTo>
                  <a:pt x="3259261" y="0"/>
                </a:lnTo>
                <a:lnTo>
                  <a:pt x="3188212" y="7047"/>
                </a:lnTo>
                <a:cubicBezTo>
                  <a:pt x="2836685" y="64774"/>
                  <a:pt x="2528444" y="271383"/>
                  <a:pt x="2204517" y="488489"/>
                </a:cubicBezTo>
                <a:cubicBezTo>
                  <a:pt x="1775253" y="776173"/>
                  <a:pt x="1302609" y="1093106"/>
                  <a:pt x="653201" y="1093107"/>
                </a:cubicBezTo>
                <a:close/>
              </a:path>
            </a:pathLst>
          </a:custGeom>
          <a:solidFill>
            <a:schemeClr val="lt1">
              <a:alpha val="22745"/>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29.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39.png"/><Relationship Id="rId8"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34.png"/><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0.png"/><Relationship Id="rId4" Type="http://schemas.openxmlformats.org/officeDocument/2006/relationships/image" Target="../media/image15.png"/><Relationship Id="rId9" Type="http://schemas.openxmlformats.org/officeDocument/2006/relationships/image" Target="../media/image59.png"/><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45.png"/><Relationship Id="rId8"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3.png"/><Relationship Id="rId4" Type="http://schemas.openxmlformats.org/officeDocument/2006/relationships/image" Target="../media/image30.png"/><Relationship Id="rId9" Type="http://schemas.openxmlformats.org/officeDocument/2006/relationships/image" Target="../media/image39.png"/><Relationship Id="rId5" Type="http://schemas.openxmlformats.org/officeDocument/2006/relationships/image" Target="../media/image50.png"/><Relationship Id="rId6" Type="http://schemas.openxmlformats.org/officeDocument/2006/relationships/image" Target="../media/image33.png"/><Relationship Id="rId7" Type="http://schemas.openxmlformats.org/officeDocument/2006/relationships/image" Target="../media/image36.png"/><Relationship Id="rId8"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7.jpg"/><Relationship Id="rId5" Type="http://schemas.openxmlformats.org/officeDocument/2006/relationships/image" Target="../media/image57.jpg"/><Relationship Id="rId6" Type="http://schemas.openxmlformats.org/officeDocument/2006/relationships/image" Target="../media/image6.jpg"/><Relationship Id="rId7"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6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51.png"/><Relationship Id="rId5" Type="http://schemas.openxmlformats.org/officeDocument/2006/relationships/image" Target="../media/image58.png"/><Relationship Id="rId6"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64.jp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1"/>
          <p:cNvGrpSpPr/>
          <p:nvPr/>
        </p:nvGrpSpPr>
        <p:grpSpPr>
          <a:xfrm>
            <a:off x="5556262" y="4639716"/>
            <a:ext cx="4140553" cy="451824"/>
            <a:chOff x="4679586" y="878988"/>
            <a:chExt cx="1745757" cy="190500"/>
          </a:xfrm>
        </p:grpSpPr>
        <p:sp>
          <p:nvSpPr>
            <p:cNvPr id="165" name="Google Shape;165;p1"/>
            <p:cNvSpPr/>
            <p:nvPr/>
          </p:nvSpPr>
          <p:spPr>
            <a:xfrm>
              <a:off x="4679586" y="878988"/>
              <a:ext cx="190500" cy="190500"/>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1"/>
            <p:cNvSpPr/>
            <p:nvPr/>
          </p:nvSpPr>
          <p:spPr>
            <a:xfrm>
              <a:off x="4990736" y="878988"/>
              <a:ext cx="190500" cy="190500"/>
            </a:xfrm>
            <a:prstGeom prst="ellipse">
              <a:avLst/>
            </a:prstGeom>
            <a:solidFill>
              <a:srgbClr val="52CB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
            <p:cNvSpPr/>
            <p:nvPr/>
          </p:nvSpPr>
          <p:spPr>
            <a:xfrm>
              <a:off x="5301522" y="878988"/>
              <a:ext cx="190500" cy="190500"/>
            </a:xfrm>
            <a:prstGeom prst="ellipse">
              <a:avLst/>
            </a:prstGeom>
            <a:solidFill>
              <a:srgbClr val="FEC6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1"/>
            <p:cNvSpPr/>
            <p:nvPr/>
          </p:nvSpPr>
          <p:spPr>
            <a:xfrm>
              <a:off x="5612308" y="878988"/>
              <a:ext cx="190500" cy="190500"/>
            </a:xfrm>
            <a:prstGeom prst="ellipse">
              <a:avLst/>
            </a:pr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1"/>
            <p:cNvSpPr/>
            <p:nvPr/>
          </p:nvSpPr>
          <p:spPr>
            <a:xfrm>
              <a:off x="5923575" y="878988"/>
              <a:ext cx="190500" cy="1905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
            <p:cNvSpPr/>
            <p:nvPr/>
          </p:nvSpPr>
          <p:spPr>
            <a:xfrm>
              <a:off x="6234843" y="878988"/>
              <a:ext cx="190500" cy="190500"/>
            </a:xfrm>
            <a:prstGeom prst="ellipse">
              <a:avLst/>
            </a:pr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1" name="Google Shape;171;p1"/>
          <p:cNvGrpSpPr/>
          <p:nvPr/>
        </p:nvGrpSpPr>
        <p:grpSpPr>
          <a:xfrm>
            <a:off x="-9302800" y="0"/>
            <a:ext cx="12482920" cy="6858000"/>
            <a:chOff x="-290920" y="0"/>
            <a:chExt cx="12482920" cy="6858000"/>
          </a:xfrm>
        </p:grpSpPr>
        <p:sp>
          <p:nvSpPr>
            <p:cNvPr id="172" name="Google Shape;172;p1"/>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1"/>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1"/>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about</a:t>
              </a:r>
              <a:endParaRPr/>
            </a:p>
          </p:txBody>
        </p:sp>
        <p:pic>
          <p:nvPicPr>
            <p:cNvPr id="175" name="Google Shape;175;p1"/>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176" name="Google Shape;176;p1"/>
          <p:cNvGrpSpPr/>
          <p:nvPr/>
        </p:nvGrpSpPr>
        <p:grpSpPr>
          <a:xfrm>
            <a:off x="-8798784" y="0"/>
            <a:ext cx="11447503" cy="6858000"/>
            <a:chOff x="213096" y="0"/>
            <a:chExt cx="11447503" cy="6858000"/>
          </a:xfrm>
        </p:grpSpPr>
        <p:sp>
          <p:nvSpPr>
            <p:cNvPr id="177" name="Google Shape;177;p1"/>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1"/>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history</a:t>
              </a:r>
              <a:endParaRPr/>
            </a:p>
          </p:txBody>
        </p:sp>
        <p:pic>
          <p:nvPicPr>
            <p:cNvPr id="180" name="Google Shape;180;p1"/>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181" name="Google Shape;181;p1"/>
          <p:cNvGrpSpPr/>
          <p:nvPr/>
        </p:nvGrpSpPr>
        <p:grpSpPr>
          <a:xfrm>
            <a:off x="-7847639" y="0"/>
            <a:ext cx="9961092" cy="6858000"/>
            <a:chOff x="491575" y="0"/>
            <a:chExt cx="9961092" cy="6858000"/>
          </a:xfrm>
        </p:grpSpPr>
        <p:sp>
          <p:nvSpPr>
            <p:cNvPr id="182" name="Google Shape;182;p1"/>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After edit</a:t>
              </a:r>
              <a:endParaRPr/>
            </a:p>
          </p:txBody>
        </p:sp>
        <p:pic>
          <p:nvPicPr>
            <p:cNvPr id="185" name="Google Shape;185;p1"/>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186" name="Google Shape;186;p1"/>
          <p:cNvGrpSpPr/>
          <p:nvPr/>
        </p:nvGrpSpPr>
        <p:grpSpPr>
          <a:xfrm>
            <a:off x="-7985197" y="0"/>
            <a:ext cx="9574094" cy="6858000"/>
            <a:chOff x="491575" y="0"/>
            <a:chExt cx="9574094" cy="6858000"/>
          </a:xfrm>
        </p:grpSpPr>
        <p:sp>
          <p:nvSpPr>
            <p:cNvPr id="187" name="Google Shape;187;p1"/>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Analyze</a:t>
              </a:r>
              <a:endParaRPr/>
            </a:p>
          </p:txBody>
        </p:sp>
        <p:pic>
          <p:nvPicPr>
            <p:cNvPr id="190" name="Google Shape;190;p1"/>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
        <p:nvSpPr>
          <p:cNvPr id="191" name="Google Shape;191;p1"/>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2" name="Google Shape;192;p1"/>
          <p:cNvGrpSpPr/>
          <p:nvPr/>
        </p:nvGrpSpPr>
        <p:grpSpPr>
          <a:xfrm>
            <a:off x="-7638543" y="-1"/>
            <a:ext cx="8692332" cy="6858000"/>
            <a:chOff x="718505" y="-1"/>
            <a:chExt cx="8692332" cy="6858000"/>
          </a:xfrm>
        </p:grpSpPr>
        <p:sp>
          <p:nvSpPr>
            <p:cNvPr id="193" name="Google Shape;193;p1"/>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1"/>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insights</a:t>
              </a:r>
              <a:endParaRPr/>
            </a:p>
          </p:txBody>
        </p:sp>
        <p:pic>
          <p:nvPicPr>
            <p:cNvPr id="196" name="Google Shape;196;p1"/>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197" name="Google Shape;197;p1"/>
          <p:cNvGrpSpPr/>
          <p:nvPr/>
        </p:nvGrpSpPr>
        <p:grpSpPr>
          <a:xfrm>
            <a:off x="-9395082" y="-1"/>
            <a:ext cx="9927504" cy="6858000"/>
            <a:chOff x="-9337032" y="-1"/>
            <a:chExt cx="9927504" cy="6858000"/>
          </a:xfrm>
        </p:grpSpPr>
        <p:sp>
          <p:nvSpPr>
            <p:cNvPr id="198" name="Google Shape;198;p1"/>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1"/>
            <p:cNvSpPr txBox="1"/>
            <p:nvPr/>
          </p:nvSpPr>
          <p:spPr>
            <a:xfrm rot="-5400000">
              <a:off x="-738260" y="3189608"/>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F0EEF0"/>
                  </a:solidFill>
                  <a:latin typeface="Twentieth Century"/>
                  <a:ea typeface="Twentieth Century"/>
                  <a:cs typeface="Twentieth Century"/>
                  <a:sym typeface="Twentieth Century"/>
                </a:rPr>
                <a:t>action</a:t>
              </a:r>
              <a:endParaRPr/>
            </a:p>
          </p:txBody>
        </p:sp>
        <p:pic>
          <p:nvPicPr>
            <p:cNvPr id="201" name="Google Shape;201;p1"/>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sp>
        <p:nvSpPr>
          <p:cNvPr id="202" name="Google Shape;202;p1"/>
          <p:cNvSpPr txBox="1"/>
          <p:nvPr/>
        </p:nvSpPr>
        <p:spPr>
          <a:xfrm>
            <a:off x="4021714" y="3070826"/>
            <a:ext cx="7278915" cy="13542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100" u="none" cap="none" strike="noStrike">
                <a:solidFill>
                  <a:srgbClr val="52CBBE"/>
                </a:solidFill>
                <a:latin typeface="Twentieth Century"/>
                <a:ea typeface="Twentieth Century"/>
                <a:cs typeface="Twentieth Century"/>
                <a:sym typeface="Twentieth Century"/>
              </a:rPr>
              <a:t>DEPI Graduation Project</a:t>
            </a:r>
            <a:endParaRPr/>
          </a:p>
          <a:p>
            <a:pPr indent="0" lvl="0" marL="0" marR="0" rtl="0" algn="ctr">
              <a:spcBef>
                <a:spcPts val="0"/>
              </a:spcBef>
              <a:spcAft>
                <a:spcPts val="0"/>
              </a:spcAft>
              <a:buNone/>
            </a:pPr>
            <a:r>
              <a:t/>
            </a:r>
            <a:endParaRPr b="0" i="0" sz="4100" u="none" cap="none" strike="noStrike">
              <a:solidFill>
                <a:srgbClr val="52CBBE"/>
              </a:solidFill>
              <a:latin typeface="Twentieth Century"/>
              <a:ea typeface="Twentieth Century"/>
              <a:cs typeface="Twentieth Century"/>
              <a:sym typeface="Twentieth Century"/>
            </a:endParaRPr>
          </a:p>
        </p:txBody>
      </p:sp>
      <p:sp>
        <p:nvSpPr>
          <p:cNvPr id="203" name="Google Shape;203;p1"/>
          <p:cNvSpPr txBox="1"/>
          <p:nvPr/>
        </p:nvSpPr>
        <p:spPr>
          <a:xfrm>
            <a:off x="4021714" y="3819113"/>
            <a:ext cx="727891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5D7373"/>
                </a:solidFill>
                <a:latin typeface="Twentieth Century"/>
                <a:ea typeface="Twentieth Century"/>
                <a:cs typeface="Twentieth Century"/>
                <a:sym typeface="Twentieth Century"/>
              </a:rPr>
              <a:t>Data Analysis CAI1_DAT2_G3e</a:t>
            </a:r>
            <a:endParaRPr/>
          </a:p>
        </p:txBody>
      </p:sp>
      <p:grpSp>
        <p:nvGrpSpPr>
          <p:cNvPr id="204" name="Google Shape;204;p1"/>
          <p:cNvGrpSpPr/>
          <p:nvPr/>
        </p:nvGrpSpPr>
        <p:grpSpPr>
          <a:xfrm>
            <a:off x="4453522" y="1104430"/>
            <a:ext cx="6390584" cy="1966396"/>
            <a:chOff x="2787507" y="2570004"/>
            <a:chExt cx="5752101" cy="1717880"/>
          </a:xfrm>
        </p:grpSpPr>
        <p:sp>
          <p:nvSpPr>
            <p:cNvPr id="205" name="Google Shape;205;p1"/>
            <p:cNvSpPr/>
            <p:nvPr/>
          </p:nvSpPr>
          <p:spPr>
            <a:xfrm flipH="1" rot="10800000">
              <a:off x="3128175" y="3329940"/>
              <a:ext cx="5070764" cy="957944"/>
            </a:xfrm>
            <a:custGeom>
              <a:rect b="b" l="l" r="r" t="t"/>
              <a:pathLst>
                <a:path extrusionOk="0" h="571308" w="3478620">
                  <a:moveTo>
                    <a:pt x="1499215" y="213580"/>
                  </a:moveTo>
                  <a:cubicBezTo>
                    <a:pt x="1474946" y="213580"/>
                    <a:pt x="1464572" y="245892"/>
                    <a:pt x="1464572" y="334811"/>
                  </a:cubicBezTo>
                  <a:cubicBezTo>
                    <a:pt x="1464572" y="380966"/>
                    <a:pt x="1487065" y="392496"/>
                    <a:pt x="1551211" y="392496"/>
                  </a:cubicBezTo>
                  <a:cubicBezTo>
                    <a:pt x="1568056" y="392496"/>
                    <a:pt x="1581507" y="392370"/>
                    <a:pt x="1594419" y="392148"/>
                  </a:cubicBezTo>
                  <a:cubicBezTo>
                    <a:pt x="1573957" y="329268"/>
                    <a:pt x="1546516" y="213580"/>
                    <a:pt x="1499215" y="213580"/>
                  </a:cubicBezTo>
                  <a:moveTo>
                    <a:pt x="1369146" y="274212"/>
                  </a:moveTo>
                  <a:cubicBezTo>
                    <a:pt x="1369146" y="250675"/>
                    <a:pt x="1371398" y="230591"/>
                    <a:pt x="1375491" y="213580"/>
                  </a:cubicBezTo>
                  <a:lnTo>
                    <a:pt x="1036264" y="213580"/>
                  </a:lnTo>
                  <a:cubicBezTo>
                    <a:pt x="991152" y="213580"/>
                    <a:pt x="962315" y="224002"/>
                    <a:pt x="962315" y="265564"/>
                  </a:cubicBezTo>
                  <a:lnTo>
                    <a:pt x="962315" y="380966"/>
                  </a:lnTo>
                  <a:lnTo>
                    <a:pt x="1069162" y="380966"/>
                  </a:lnTo>
                  <a:cubicBezTo>
                    <a:pt x="1077886" y="406910"/>
                    <a:pt x="1083628" y="430636"/>
                    <a:pt x="1086515" y="455947"/>
                  </a:cubicBezTo>
                  <a:lnTo>
                    <a:pt x="962346" y="455947"/>
                  </a:lnTo>
                  <a:cubicBezTo>
                    <a:pt x="962854" y="491553"/>
                    <a:pt x="965455" y="523357"/>
                    <a:pt x="968057" y="559850"/>
                  </a:cubicBezTo>
                  <a:cubicBezTo>
                    <a:pt x="927609" y="545437"/>
                    <a:pt x="895853" y="528711"/>
                    <a:pt x="869807" y="499821"/>
                  </a:cubicBezTo>
                  <a:lnTo>
                    <a:pt x="869807" y="455947"/>
                  </a:lnTo>
                  <a:lnTo>
                    <a:pt x="814892" y="455947"/>
                  </a:lnTo>
                  <a:cubicBezTo>
                    <a:pt x="810292" y="424776"/>
                    <a:pt x="810292" y="401176"/>
                    <a:pt x="809150" y="380966"/>
                  </a:cubicBezTo>
                  <a:lnTo>
                    <a:pt x="869807" y="380966"/>
                  </a:lnTo>
                  <a:lnTo>
                    <a:pt x="869807" y="259767"/>
                  </a:lnTo>
                  <a:cubicBezTo>
                    <a:pt x="869807" y="174933"/>
                    <a:pt x="921264" y="138567"/>
                    <a:pt x="991755" y="138567"/>
                  </a:cubicBezTo>
                  <a:lnTo>
                    <a:pt x="1452961" y="138567"/>
                  </a:lnTo>
                  <a:cubicBezTo>
                    <a:pt x="1509462" y="138567"/>
                    <a:pt x="1552861" y="184817"/>
                    <a:pt x="1594578" y="289480"/>
                  </a:cubicBezTo>
                  <a:lnTo>
                    <a:pt x="1594578" y="138567"/>
                  </a:lnTo>
                  <a:lnTo>
                    <a:pt x="1687022" y="138567"/>
                  </a:lnTo>
                  <a:lnTo>
                    <a:pt x="1687022" y="455947"/>
                  </a:lnTo>
                  <a:cubicBezTo>
                    <a:pt x="1645432" y="459432"/>
                    <a:pt x="1607268" y="461776"/>
                    <a:pt x="1565677" y="461776"/>
                  </a:cubicBezTo>
                  <a:cubicBezTo>
                    <a:pt x="1451248" y="461776"/>
                    <a:pt x="1369146" y="414417"/>
                    <a:pt x="1369146" y="274212"/>
                  </a:cubicBezTo>
                  <a:moveTo>
                    <a:pt x="1854653" y="309406"/>
                  </a:moveTo>
                  <a:lnTo>
                    <a:pt x="1854653" y="340545"/>
                  </a:lnTo>
                  <a:cubicBezTo>
                    <a:pt x="1854653" y="380966"/>
                    <a:pt x="1851734" y="415590"/>
                    <a:pt x="1845992" y="455947"/>
                  </a:cubicBezTo>
                  <a:lnTo>
                    <a:pt x="1756403" y="455947"/>
                  </a:lnTo>
                  <a:cubicBezTo>
                    <a:pt x="1759290" y="415590"/>
                    <a:pt x="1762177" y="380966"/>
                    <a:pt x="1762177" y="340545"/>
                  </a:cubicBezTo>
                  <a:lnTo>
                    <a:pt x="1762177" y="138567"/>
                  </a:lnTo>
                  <a:lnTo>
                    <a:pt x="1854653" y="138567"/>
                  </a:lnTo>
                  <a:cubicBezTo>
                    <a:pt x="1854653" y="251720"/>
                    <a:pt x="1891040" y="380396"/>
                    <a:pt x="1987545" y="366521"/>
                  </a:cubicBezTo>
                  <a:cubicBezTo>
                    <a:pt x="1987545" y="386731"/>
                    <a:pt x="1984658" y="432917"/>
                    <a:pt x="1978916" y="461776"/>
                  </a:cubicBezTo>
                  <a:cubicBezTo>
                    <a:pt x="1908457" y="455662"/>
                    <a:pt x="1873941" y="393669"/>
                    <a:pt x="1854653" y="309406"/>
                  </a:cubicBezTo>
                  <a:moveTo>
                    <a:pt x="580831" y="213580"/>
                  </a:moveTo>
                  <a:cubicBezTo>
                    <a:pt x="556562" y="213580"/>
                    <a:pt x="546157" y="245892"/>
                    <a:pt x="546157" y="334811"/>
                  </a:cubicBezTo>
                  <a:cubicBezTo>
                    <a:pt x="546157" y="380966"/>
                    <a:pt x="568713" y="392496"/>
                    <a:pt x="632827" y="392496"/>
                  </a:cubicBezTo>
                  <a:cubicBezTo>
                    <a:pt x="649673" y="392496"/>
                    <a:pt x="663124" y="392370"/>
                    <a:pt x="676099" y="392148"/>
                  </a:cubicBezTo>
                  <a:cubicBezTo>
                    <a:pt x="655574" y="329268"/>
                    <a:pt x="628196" y="213580"/>
                    <a:pt x="580831" y="213580"/>
                  </a:cubicBezTo>
                  <a:moveTo>
                    <a:pt x="450826" y="274212"/>
                  </a:moveTo>
                  <a:cubicBezTo>
                    <a:pt x="450826" y="178386"/>
                    <a:pt x="485468" y="132802"/>
                    <a:pt x="531722" y="132802"/>
                  </a:cubicBezTo>
                  <a:cubicBezTo>
                    <a:pt x="588382" y="132802"/>
                    <a:pt x="633620" y="182885"/>
                    <a:pt x="676226" y="289639"/>
                  </a:cubicBezTo>
                  <a:lnTo>
                    <a:pt x="676226" y="138567"/>
                  </a:lnTo>
                  <a:lnTo>
                    <a:pt x="768702" y="138567"/>
                  </a:lnTo>
                  <a:lnTo>
                    <a:pt x="768702" y="455947"/>
                  </a:lnTo>
                  <a:cubicBezTo>
                    <a:pt x="727080" y="459432"/>
                    <a:pt x="688947" y="461776"/>
                    <a:pt x="647294" y="461776"/>
                  </a:cubicBezTo>
                  <a:cubicBezTo>
                    <a:pt x="532864" y="461776"/>
                    <a:pt x="450826" y="414417"/>
                    <a:pt x="450826" y="274212"/>
                  </a:cubicBezTo>
                  <a:moveTo>
                    <a:pt x="3464211" y="421355"/>
                  </a:moveTo>
                  <a:cubicBezTo>
                    <a:pt x="3464211" y="500391"/>
                    <a:pt x="3409297" y="548319"/>
                    <a:pt x="3311047" y="548319"/>
                  </a:cubicBezTo>
                  <a:cubicBezTo>
                    <a:pt x="3256735" y="548319"/>
                    <a:pt x="3216889" y="536789"/>
                    <a:pt x="3192589" y="525195"/>
                  </a:cubicBezTo>
                  <a:cubicBezTo>
                    <a:pt x="3178725" y="505618"/>
                    <a:pt x="3172380" y="483063"/>
                    <a:pt x="3163688" y="447362"/>
                  </a:cubicBezTo>
                  <a:cubicBezTo>
                    <a:pt x="3200678" y="461776"/>
                    <a:pt x="3236495" y="473275"/>
                    <a:pt x="3290838" y="473275"/>
                  </a:cubicBezTo>
                  <a:cubicBezTo>
                    <a:pt x="3334174" y="473275"/>
                    <a:pt x="3368880" y="454807"/>
                    <a:pt x="3368880" y="404027"/>
                  </a:cubicBezTo>
                  <a:cubicBezTo>
                    <a:pt x="3368880" y="349256"/>
                    <a:pt x="3334777" y="309406"/>
                    <a:pt x="3149222" y="202081"/>
                  </a:cubicBezTo>
                  <a:cubicBezTo>
                    <a:pt x="3149222" y="190519"/>
                    <a:pt x="3149824" y="167457"/>
                    <a:pt x="3155027" y="138567"/>
                  </a:cubicBezTo>
                  <a:lnTo>
                    <a:pt x="3461293" y="138567"/>
                  </a:lnTo>
                  <a:cubicBezTo>
                    <a:pt x="3470017" y="164543"/>
                    <a:pt x="3475759" y="187605"/>
                    <a:pt x="3478646" y="213580"/>
                  </a:cubicBezTo>
                  <a:lnTo>
                    <a:pt x="3217968" y="213580"/>
                  </a:lnTo>
                  <a:cubicBezTo>
                    <a:pt x="3348196" y="258056"/>
                    <a:pt x="3464211" y="304496"/>
                    <a:pt x="3464211" y="421355"/>
                  </a:cubicBezTo>
                  <a:moveTo>
                    <a:pt x="233039" y="227202"/>
                  </a:moveTo>
                  <a:lnTo>
                    <a:pt x="228280" y="229768"/>
                  </a:lnTo>
                  <a:cubicBezTo>
                    <a:pt x="172827" y="259165"/>
                    <a:pt x="98243" y="304147"/>
                    <a:pt x="98243" y="386129"/>
                  </a:cubicBezTo>
                  <a:cubicBezTo>
                    <a:pt x="98243" y="461206"/>
                    <a:pt x="146844" y="496400"/>
                    <a:pt x="205185" y="496400"/>
                  </a:cubicBezTo>
                  <a:cubicBezTo>
                    <a:pt x="269934" y="496400"/>
                    <a:pt x="309209" y="450815"/>
                    <a:pt x="309209" y="371114"/>
                  </a:cubicBezTo>
                  <a:cubicBezTo>
                    <a:pt x="309209" y="316248"/>
                    <a:pt x="278944" y="267844"/>
                    <a:pt x="233039" y="227202"/>
                  </a:cubicBezTo>
                  <a:moveTo>
                    <a:pt x="410346" y="132802"/>
                  </a:moveTo>
                  <a:lnTo>
                    <a:pt x="258101" y="213865"/>
                  </a:lnTo>
                  <a:cubicBezTo>
                    <a:pt x="344264" y="245131"/>
                    <a:pt x="407459" y="306808"/>
                    <a:pt x="407459" y="394239"/>
                  </a:cubicBezTo>
                  <a:cubicBezTo>
                    <a:pt x="407459" y="511985"/>
                    <a:pt x="319012" y="571381"/>
                    <a:pt x="205185" y="571381"/>
                  </a:cubicBezTo>
                  <a:cubicBezTo>
                    <a:pt x="100591" y="571381"/>
                    <a:pt x="25" y="504446"/>
                    <a:pt x="25" y="375169"/>
                  </a:cubicBezTo>
                  <a:cubicBezTo>
                    <a:pt x="25" y="266102"/>
                    <a:pt x="83238" y="200909"/>
                    <a:pt x="174540" y="153012"/>
                  </a:cubicBezTo>
                  <a:lnTo>
                    <a:pt x="468115" y="72"/>
                  </a:lnTo>
                  <a:cubicBezTo>
                    <a:pt x="468115" y="67577"/>
                    <a:pt x="460057" y="106288"/>
                    <a:pt x="410346" y="132802"/>
                  </a:cubicBezTo>
                  <a:moveTo>
                    <a:pt x="2574157" y="167457"/>
                  </a:moveTo>
                  <a:cubicBezTo>
                    <a:pt x="2548207" y="167457"/>
                    <a:pt x="2467247" y="219979"/>
                    <a:pt x="2467247" y="360724"/>
                  </a:cubicBezTo>
                  <a:cubicBezTo>
                    <a:pt x="2467247" y="430035"/>
                    <a:pt x="2507727" y="473275"/>
                    <a:pt x="2574157" y="473275"/>
                  </a:cubicBezTo>
                  <a:cubicBezTo>
                    <a:pt x="2640620" y="473275"/>
                    <a:pt x="2681131" y="430035"/>
                    <a:pt x="2681131" y="360724"/>
                  </a:cubicBezTo>
                  <a:cubicBezTo>
                    <a:pt x="2681131" y="219979"/>
                    <a:pt x="2600203" y="167457"/>
                    <a:pt x="2574157" y="167457"/>
                  </a:cubicBezTo>
                  <a:moveTo>
                    <a:pt x="2574157" y="548319"/>
                  </a:moveTo>
                  <a:cubicBezTo>
                    <a:pt x="2458618" y="548319"/>
                    <a:pt x="2371884" y="479072"/>
                    <a:pt x="2371884" y="366521"/>
                  </a:cubicBezTo>
                  <a:cubicBezTo>
                    <a:pt x="2371884" y="219377"/>
                    <a:pt x="2513501" y="132802"/>
                    <a:pt x="2574157" y="132802"/>
                  </a:cubicBezTo>
                  <a:cubicBezTo>
                    <a:pt x="2634877" y="132802"/>
                    <a:pt x="2776431" y="219377"/>
                    <a:pt x="2776431" y="366521"/>
                  </a:cubicBezTo>
                  <a:cubicBezTo>
                    <a:pt x="2776431" y="479072"/>
                    <a:pt x="2689792" y="548319"/>
                    <a:pt x="2574157" y="548319"/>
                  </a:cubicBezTo>
                  <a:moveTo>
                    <a:pt x="2575458" y="390976"/>
                  </a:moveTo>
                  <a:cubicBezTo>
                    <a:pt x="2555250" y="376594"/>
                    <a:pt x="2537897" y="359773"/>
                    <a:pt x="2522606" y="340545"/>
                  </a:cubicBezTo>
                  <a:cubicBezTo>
                    <a:pt x="2537897" y="321316"/>
                    <a:pt x="2555250" y="304559"/>
                    <a:pt x="2575458" y="290114"/>
                  </a:cubicBezTo>
                  <a:cubicBezTo>
                    <a:pt x="2595666" y="304559"/>
                    <a:pt x="2612956" y="321316"/>
                    <a:pt x="2628374" y="340545"/>
                  </a:cubicBezTo>
                  <a:cubicBezTo>
                    <a:pt x="2612956" y="359773"/>
                    <a:pt x="2595666" y="376594"/>
                    <a:pt x="2575458" y="390976"/>
                  </a:cubicBezTo>
                  <a:moveTo>
                    <a:pt x="3105918" y="421355"/>
                  </a:moveTo>
                  <a:cubicBezTo>
                    <a:pt x="3105918" y="500391"/>
                    <a:pt x="3050972" y="548319"/>
                    <a:pt x="2952690" y="548319"/>
                  </a:cubicBezTo>
                  <a:cubicBezTo>
                    <a:pt x="2898410" y="548319"/>
                    <a:pt x="2858533" y="536789"/>
                    <a:pt x="2834232" y="525195"/>
                  </a:cubicBezTo>
                  <a:cubicBezTo>
                    <a:pt x="2820401" y="505618"/>
                    <a:pt x="2814024" y="483063"/>
                    <a:pt x="2805332" y="447362"/>
                  </a:cubicBezTo>
                  <a:cubicBezTo>
                    <a:pt x="2842354" y="461776"/>
                    <a:pt x="2878202" y="473275"/>
                    <a:pt x="2932514" y="473275"/>
                  </a:cubicBezTo>
                  <a:cubicBezTo>
                    <a:pt x="2975849" y="473275"/>
                    <a:pt x="3010555" y="454807"/>
                    <a:pt x="3010555" y="404027"/>
                  </a:cubicBezTo>
                  <a:cubicBezTo>
                    <a:pt x="3010555" y="349256"/>
                    <a:pt x="2976452" y="309406"/>
                    <a:pt x="2790929" y="202081"/>
                  </a:cubicBezTo>
                  <a:cubicBezTo>
                    <a:pt x="2790929" y="190519"/>
                    <a:pt x="2791500" y="167457"/>
                    <a:pt x="2796702" y="138567"/>
                  </a:cubicBezTo>
                  <a:lnTo>
                    <a:pt x="3103031" y="138567"/>
                  </a:lnTo>
                  <a:cubicBezTo>
                    <a:pt x="3111660" y="164543"/>
                    <a:pt x="3117466" y="187605"/>
                    <a:pt x="3120353" y="213580"/>
                  </a:cubicBezTo>
                  <a:lnTo>
                    <a:pt x="2859643" y="213580"/>
                  </a:lnTo>
                  <a:cubicBezTo>
                    <a:pt x="2989903" y="258056"/>
                    <a:pt x="3105918" y="304496"/>
                    <a:pt x="3105918" y="421355"/>
                  </a:cubicBezTo>
                  <a:moveTo>
                    <a:pt x="2325630" y="421355"/>
                  </a:moveTo>
                  <a:cubicBezTo>
                    <a:pt x="2325630" y="500391"/>
                    <a:pt x="2270779" y="548319"/>
                    <a:pt x="2172529" y="548319"/>
                  </a:cubicBezTo>
                  <a:cubicBezTo>
                    <a:pt x="2118186" y="548319"/>
                    <a:pt x="2078308" y="536789"/>
                    <a:pt x="2054071" y="525195"/>
                  </a:cubicBezTo>
                  <a:cubicBezTo>
                    <a:pt x="2040176" y="505618"/>
                    <a:pt x="2033799" y="483063"/>
                    <a:pt x="2025170" y="447362"/>
                  </a:cubicBezTo>
                  <a:cubicBezTo>
                    <a:pt x="2062129" y="461776"/>
                    <a:pt x="2097977" y="473275"/>
                    <a:pt x="2152321" y="473275"/>
                  </a:cubicBezTo>
                  <a:cubicBezTo>
                    <a:pt x="2195624" y="473275"/>
                    <a:pt x="2230299" y="454807"/>
                    <a:pt x="2230299" y="404027"/>
                  </a:cubicBezTo>
                  <a:cubicBezTo>
                    <a:pt x="2230299" y="349256"/>
                    <a:pt x="2196195" y="309406"/>
                    <a:pt x="2010704" y="202081"/>
                  </a:cubicBezTo>
                  <a:cubicBezTo>
                    <a:pt x="2010704" y="190519"/>
                    <a:pt x="2011275" y="167457"/>
                    <a:pt x="2016510" y="138567"/>
                  </a:cubicBezTo>
                  <a:lnTo>
                    <a:pt x="2322807" y="138567"/>
                  </a:lnTo>
                  <a:cubicBezTo>
                    <a:pt x="2331499" y="164543"/>
                    <a:pt x="2337241" y="187605"/>
                    <a:pt x="2340096" y="213580"/>
                  </a:cubicBezTo>
                  <a:lnTo>
                    <a:pt x="2079419" y="213580"/>
                  </a:lnTo>
                  <a:cubicBezTo>
                    <a:pt x="2209615" y="258056"/>
                    <a:pt x="2325630" y="304496"/>
                    <a:pt x="2325630" y="421355"/>
                  </a:cubicBezTo>
                </a:path>
              </a:pathLst>
            </a:custGeom>
            <a:solidFill>
              <a:srgbClr val="FF5A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AEABAB"/>
                </a:solidFill>
                <a:latin typeface="Calibri"/>
                <a:ea typeface="Calibri"/>
                <a:cs typeface="Calibri"/>
                <a:sym typeface="Calibri"/>
              </a:endParaRPr>
            </a:p>
          </p:txBody>
        </p:sp>
        <p:sp>
          <p:nvSpPr>
            <p:cNvPr id="206" name="Google Shape;206;p1"/>
            <p:cNvSpPr/>
            <p:nvPr/>
          </p:nvSpPr>
          <p:spPr>
            <a:xfrm flipH="1" rot="10800000">
              <a:off x="2787507" y="2570004"/>
              <a:ext cx="5752101" cy="593624"/>
            </a:xfrm>
            <a:custGeom>
              <a:rect b="b" l="l" r="r" t="t"/>
              <a:pathLst>
                <a:path extrusionOk="0" h="593624" w="5752101">
                  <a:moveTo>
                    <a:pt x="1257378" y="436291"/>
                  </a:moveTo>
                  <a:lnTo>
                    <a:pt x="1197353" y="197269"/>
                  </a:lnTo>
                  <a:lnTo>
                    <a:pt x="1319576" y="197269"/>
                  </a:lnTo>
                  <a:close/>
                  <a:moveTo>
                    <a:pt x="3870444" y="470284"/>
                  </a:moveTo>
                  <a:lnTo>
                    <a:pt x="3870444" y="123329"/>
                  </a:lnTo>
                  <a:lnTo>
                    <a:pt x="3921960" y="123329"/>
                  </a:lnTo>
                  <a:cubicBezTo>
                    <a:pt x="3972042" y="123329"/>
                    <a:pt x="4010471" y="137830"/>
                    <a:pt x="4037154" y="166938"/>
                  </a:cubicBezTo>
                  <a:cubicBezTo>
                    <a:pt x="4063883" y="195940"/>
                    <a:pt x="4077294" y="239176"/>
                    <a:pt x="4077294" y="296807"/>
                  </a:cubicBezTo>
                  <a:cubicBezTo>
                    <a:pt x="4077294" y="354331"/>
                    <a:pt x="4063606" y="397622"/>
                    <a:pt x="4036414" y="426675"/>
                  </a:cubicBezTo>
                  <a:cubicBezTo>
                    <a:pt x="4009222" y="455730"/>
                    <a:pt x="3971118" y="470284"/>
                    <a:pt x="3921960" y="470284"/>
                  </a:cubicBezTo>
                  <a:close/>
                  <a:moveTo>
                    <a:pt x="5502290" y="475229"/>
                  </a:moveTo>
                  <a:lnTo>
                    <a:pt x="5502290" y="319014"/>
                  </a:lnTo>
                  <a:lnTo>
                    <a:pt x="5536604" y="319014"/>
                  </a:lnTo>
                  <a:cubicBezTo>
                    <a:pt x="5548072" y="319014"/>
                    <a:pt x="5558801" y="320290"/>
                    <a:pt x="5568835" y="322679"/>
                  </a:cubicBezTo>
                  <a:cubicBezTo>
                    <a:pt x="5578825" y="325229"/>
                    <a:pt x="5587565" y="329584"/>
                    <a:pt x="5594918" y="335852"/>
                  </a:cubicBezTo>
                  <a:cubicBezTo>
                    <a:pt x="5602317" y="342119"/>
                    <a:pt x="5608190" y="350406"/>
                    <a:pt x="5612490" y="360550"/>
                  </a:cubicBezTo>
                  <a:cubicBezTo>
                    <a:pt x="5616745" y="370643"/>
                    <a:pt x="5618919" y="383124"/>
                    <a:pt x="5618919" y="397892"/>
                  </a:cubicBezTo>
                  <a:cubicBezTo>
                    <a:pt x="5618919" y="412764"/>
                    <a:pt x="5616745" y="425087"/>
                    <a:pt x="5612490" y="434861"/>
                  </a:cubicBezTo>
                  <a:cubicBezTo>
                    <a:pt x="5608190" y="444740"/>
                    <a:pt x="5602317" y="452706"/>
                    <a:pt x="5594918" y="458763"/>
                  </a:cubicBezTo>
                  <a:cubicBezTo>
                    <a:pt x="5587565" y="464764"/>
                    <a:pt x="5578825" y="469066"/>
                    <a:pt x="5568835" y="471457"/>
                  </a:cubicBezTo>
                  <a:cubicBezTo>
                    <a:pt x="5558801" y="474006"/>
                    <a:pt x="5548072" y="475229"/>
                    <a:pt x="5536604" y="475229"/>
                  </a:cubicBezTo>
                  <a:close/>
                  <a:moveTo>
                    <a:pt x="3005063" y="475229"/>
                  </a:moveTo>
                  <a:lnTo>
                    <a:pt x="3005063" y="345307"/>
                  </a:lnTo>
                  <a:lnTo>
                    <a:pt x="3040070" y="345307"/>
                  </a:lnTo>
                  <a:cubicBezTo>
                    <a:pt x="3050613" y="345307"/>
                    <a:pt x="3061712" y="345733"/>
                    <a:pt x="3073367" y="346583"/>
                  </a:cubicBezTo>
                  <a:cubicBezTo>
                    <a:pt x="3085113" y="347379"/>
                    <a:pt x="3095610" y="349982"/>
                    <a:pt x="3104905" y="354338"/>
                  </a:cubicBezTo>
                  <a:cubicBezTo>
                    <a:pt x="3114200" y="358800"/>
                    <a:pt x="3121969" y="365332"/>
                    <a:pt x="3128119" y="374097"/>
                  </a:cubicBezTo>
                  <a:cubicBezTo>
                    <a:pt x="3134362" y="382913"/>
                    <a:pt x="3137415" y="395448"/>
                    <a:pt x="3137415" y="411968"/>
                  </a:cubicBezTo>
                  <a:cubicBezTo>
                    <a:pt x="3137415" y="425087"/>
                    <a:pt x="3134733" y="435870"/>
                    <a:pt x="3129183" y="444368"/>
                  </a:cubicBezTo>
                  <a:cubicBezTo>
                    <a:pt x="3123726" y="452867"/>
                    <a:pt x="3116605" y="459348"/>
                    <a:pt x="3107771" y="463703"/>
                  </a:cubicBezTo>
                  <a:cubicBezTo>
                    <a:pt x="3098939" y="468059"/>
                    <a:pt x="3088672" y="471033"/>
                    <a:pt x="3076926" y="472732"/>
                  </a:cubicBezTo>
                  <a:cubicBezTo>
                    <a:pt x="3065273" y="474432"/>
                    <a:pt x="3053019" y="475229"/>
                    <a:pt x="3040070" y="475229"/>
                  </a:cubicBezTo>
                  <a:close/>
                  <a:moveTo>
                    <a:pt x="2571331" y="480062"/>
                  </a:moveTo>
                  <a:cubicBezTo>
                    <a:pt x="2551215" y="480062"/>
                    <a:pt x="2534104" y="475228"/>
                    <a:pt x="2519814" y="465349"/>
                  </a:cubicBezTo>
                  <a:cubicBezTo>
                    <a:pt x="2505433" y="455469"/>
                    <a:pt x="2493732" y="442137"/>
                    <a:pt x="2484668" y="425512"/>
                  </a:cubicBezTo>
                  <a:cubicBezTo>
                    <a:pt x="2475559" y="408726"/>
                    <a:pt x="2468945" y="389234"/>
                    <a:pt x="2464692" y="367030"/>
                  </a:cubicBezTo>
                  <a:cubicBezTo>
                    <a:pt x="2460345" y="344882"/>
                    <a:pt x="2458217" y="321404"/>
                    <a:pt x="2458217" y="296811"/>
                  </a:cubicBezTo>
                  <a:cubicBezTo>
                    <a:pt x="2458217" y="273176"/>
                    <a:pt x="2460345" y="250335"/>
                    <a:pt x="2464692" y="228133"/>
                  </a:cubicBezTo>
                  <a:cubicBezTo>
                    <a:pt x="2468945" y="205983"/>
                    <a:pt x="2475559" y="186383"/>
                    <a:pt x="2484668" y="169386"/>
                  </a:cubicBezTo>
                  <a:cubicBezTo>
                    <a:pt x="2493732" y="152390"/>
                    <a:pt x="2505433" y="138846"/>
                    <a:pt x="2519814" y="128700"/>
                  </a:cubicBezTo>
                  <a:cubicBezTo>
                    <a:pt x="2534104" y="118555"/>
                    <a:pt x="2551215" y="113456"/>
                    <a:pt x="2571331" y="113456"/>
                  </a:cubicBezTo>
                  <a:cubicBezTo>
                    <a:pt x="2591307" y="113456"/>
                    <a:pt x="2608603" y="118555"/>
                    <a:pt x="2622892" y="128700"/>
                  </a:cubicBezTo>
                  <a:cubicBezTo>
                    <a:pt x="2637182" y="138846"/>
                    <a:pt x="2648835" y="152390"/>
                    <a:pt x="2657854" y="169386"/>
                  </a:cubicBezTo>
                  <a:cubicBezTo>
                    <a:pt x="2666963" y="186383"/>
                    <a:pt x="2673668" y="205983"/>
                    <a:pt x="2677970" y="228133"/>
                  </a:cubicBezTo>
                  <a:cubicBezTo>
                    <a:pt x="2682223" y="250335"/>
                    <a:pt x="2684397" y="273176"/>
                    <a:pt x="2684397" y="296811"/>
                  </a:cubicBezTo>
                  <a:cubicBezTo>
                    <a:pt x="2684397" y="321404"/>
                    <a:pt x="2682223" y="344882"/>
                    <a:pt x="2677970" y="367030"/>
                  </a:cubicBezTo>
                  <a:cubicBezTo>
                    <a:pt x="2673668" y="389234"/>
                    <a:pt x="2666963" y="408726"/>
                    <a:pt x="2657854" y="425512"/>
                  </a:cubicBezTo>
                  <a:cubicBezTo>
                    <a:pt x="2648835" y="442137"/>
                    <a:pt x="2637182" y="455469"/>
                    <a:pt x="2622892" y="465349"/>
                  </a:cubicBezTo>
                  <a:cubicBezTo>
                    <a:pt x="2608603" y="475228"/>
                    <a:pt x="2591307" y="480062"/>
                    <a:pt x="2571331" y="480062"/>
                  </a:cubicBezTo>
                  <a:close/>
                  <a:moveTo>
                    <a:pt x="431103" y="582528"/>
                  </a:moveTo>
                  <a:lnTo>
                    <a:pt x="586575" y="582528"/>
                  </a:lnTo>
                  <a:lnTo>
                    <a:pt x="586575" y="8662"/>
                  </a:lnTo>
                  <a:lnTo>
                    <a:pt x="431103" y="8662"/>
                  </a:lnTo>
                  <a:close/>
                  <a:moveTo>
                    <a:pt x="3737260" y="583738"/>
                  </a:moveTo>
                  <a:lnTo>
                    <a:pt x="3919046" y="583738"/>
                  </a:lnTo>
                  <a:cubicBezTo>
                    <a:pt x="3962516" y="583738"/>
                    <a:pt x="4002378" y="579278"/>
                    <a:pt x="4038587" y="570566"/>
                  </a:cubicBezTo>
                  <a:cubicBezTo>
                    <a:pt x="4074890" y="561803"/>
                    <a:pt x="4105965" y="546558"/>
                    <a:pt x="4132048" y="524886"/>
                  </a:cubicBezTo>
                  <a:cubicBezTo>
                    <a:pt x="4157990" y="503269"/>
                    <a:pt x="4178338" y="474055"/>
                    <a:pt x="4192858" y="437351"/>
                  </a:cubicBezTo>
                  <a:cubicBezTo>
                    <a:pt x="4207425" y="400702"/>
                    <a:pt x="4214732" y="354598"/>
                    <a:pt x="4214732" y="299250"/>
                  </a:cubicBezTo>
                  <a:cubicBezTo>
                    <a:pt x="4214732" y="245496"/>
                    <a:pt x="4207286" y="200296"/>
                    <a:pt x="4192488" y="163592"/>
                  </a:cubicBezTo>
                  <a:cubicBezTo>
                    <a:pt x="4177691" y="126836"/>
                    <a:pt x="4157204" y="97144"/>
                    <a:pt x="4130937" y="74410"/>
                  </a:cubicBezTo>
                  <a:cubicBezTo>
                    <a:pt x="4104717" y="51677"/>
                    <a:pt x="4073455" y="35265"/>
                    <a:pt x="4037154" y="25118"/>
                  </a:cubicBezTo>
                  <a:cubicBezTo>
                    <a:pt x="4000899" y="14974"/>
                    <a:pt x="3961545" y="9875"/>
                    <a:pt x="3919046" y="9875"/>
                  </a:cubicBezTo>
                  <a:lnTo>
                    <a:pt x="3737260" y="9875"/>
                  </a:lnTo>
                  <a:close/>
                  <a:moveTo>
                    <a:pt x="4864537" y="583741"/>
                  </a:moveTo>
                  <a:lnTo>
                    <a:pt x="4997674" y="583741"/>
                  </a:lnTo>
                  <a:lnTo>
                    <a:pt x="4997674" y="253201"/>
                  </a:lnTo>
                  <a:cubicBezTo>
                    <a:pt x="4997674" y="234025"/>
                    <a:pt x="4998969" y="216126"/>
                    <a:pt x="5001606" y="199395"/>
                  </a:cubicBezTo>
                  <a:cubicBezTo>
                    <a:pt x="5004194" y="182609"/>
                    <a:pt x="5008820" y="167897"/>
                    <a:pt x="5015201" y="154990"/>
                  </a:cubicBezTo>
                  <a:cubicBezTo>
                    <a:pt x="5021628" y="142136"/>
                    <a:pt x="5030369" y="131989"/>
                    <a:pt x="5041329" y="124607"/>
                  </a:cubicBezTo>
                  <a:cubicBezTo>
                    <a:pt x="5052243" y="117170"/>
                    <a:pt x="5066393" y="113453"/>
                    <a:pt x="5083503" y="113453"/>
                  </a:cubicBezTo>
                  <a:cubicBezTo>
                    <a:pt x="5100707" y="113453"/>
                    <a:pt x="5114810" y="117170"/>
                    <a:pt x="5125817" y="124607"/>
                  </a:cubicBezTo>
                  <a:cubicBezTo>
                    <a:pt x="5136823" y="131989"/>
                    <a:pt x="5145471" y="142136"/>
                    <a:pt x="5151945" y="154990"/>
                  </a:cubicBezTo>
                  <a:cubicBezTo>
                    <a:pt x="5158327" y="167897"/>
                    <a:pt x="5162905" y="182609"/>
                    <a:pt x="5165541" y="199395"/>
                  </a:cubicBezTo>
                  <a:cubicBezTo>
                    <a:pt x="5168084" y="216126"/>
                    <a:pt x="5169471" y="234025"/>
                    <a:pt x="5169471" y="253201"/>
                  </a:cubicBezTo>
                  <a:lnTo>
                    <a:pt x="5169471" y="583741"/>
                  </a:lnTo>
                  <a:lnTo>
                    <a:pt x="5302563" y="583741"/>
                  </a:lnTo>
                  <a:lnTo>
                    <a:pt x="5302563" y="227757"/>
                  </a:lnTo>
                  <a:cubicBezTo>
                    <a:pt x="5302563" y="188240"/>
                    <a:pt x="5297290" y="154352"/>
                    <a:pt x="5286793" y="125775"/>
                  </a:cubicBezTo>
                  <a:cubicBezTo>
                    <a:pt x="5276295" y="97306"/>
                    <a:pt x="5261451" y="73722"/>
                    <a:pt x="5242121" y="55132"/>
                  </a:cubicBezTo>
                  <a:cubicBezTo>
                    <a:pt x="5222745" y="36434"/>
                    <a:pt x="5199623" y="22625"/>
                    <a:pt x="5172662" y="13595"/>
                  </a:cubicBezTo>
                  <a:cubicBezTo>
                    <a:pt x="5145702" y="4458"/>
                    <a:pt x="5115967" y="50"/>
                    <a:pt x="5083503" y="50"/>
                  </a:cubicBezTo>
                  <a:cubicBezTo>
                    <a:pt x="5051087" y="50"/>
                    <a:pt x="5021398" y="4458"/>
                    <a:pt x="4994391" y="13595"/>
                  </a:cubicBezTo>
                  <a:cubicBezTo>
                    <a:pt x="4967477" y="22625"/>
                    <a:pt x="4944355" y="36434"/>
                    <a:pt x="4924979" y="55132"/>
                  </a:cubicBezTo>
                  <a:cubicBezTo>
                    <a:pt x="4905648" y="73722"/>
                    <a:pt x="4890803" y="97306"/>
                    <a:pt x="4880306" y="125775"/>
                  </a:cubicBezTo>
                  <a:cubicBezTo>
                    <a:pt x="4869810" y="154352"/>
                    <a:pt x="4864537" y="188240"/>
                    <a:pt x="4864537" y="227757"/>
                  </a:cubicBezTo>
                  <a:close/>
                  <a:moveTo>
                    <a:pt x="1179040" y="583741"/>
                  </a:moveTo>
                  <a:lnTo>
                    <a:pt x="1340710" y="583741"/>
                  </a:lnTo>
                  <a:lnTo>
                    <a:pt x="1522635" y="9877"/>
                  </a:lnTo>
                  <a:lnTo>
                    <a:pt x="1365590" y="9877"/>
                  </a:lnTo>
                  <a:lnTo>
                    <a:pt x="1345288" y="87001"/>
                  </a:lnTo>
                  <a:lnTo>
                    <a:pt x="1169561" y="87001"/>
                  </a:lnTo>
                  <a:lnTo>
                    <a:pt x="1150092" y="9877"/>
                  </a:lnTo>
                  <a:lnTo>
                    <a:pt x="997023" y="9877"/>
                  </a:lnTo>
                  <a:close/>
                  <a:moveTo>
                    <a:pt x="5369108" y="583743"/>
                  </a:moveTo>
                  <a:lnTo>
                    <a:pt x="5528003" y="583743"/>
                  </a:lnTo>
                  <a:cubicBezTo>
                    <a:pt x="5604861" y="583743"/>
                    <a:pt x="5661416" y="568500"/>
                    <a:pt x="5697719" y="538117"/>
                  </a:cubicBezTo>
                  <a:cubicBezTo>
                    <a:pt x="5733928" y="507628"/>
                    <a:pt x="5752101" y="460143"/>
                    <a:pt x="5752101" y="395448"/>
                  </a:cubicBezTo>
                  <a:cubicBezTo>
                    <a:pt x="5752101" y="337339"/>
                    <a:pt x="5734667" y="291978"/>
                    <a:pt x="5699845" y="259418"/>
                  </a:cubicBezTo>
                  <a:cubicBezTo>
                    <a:pt x="5664931" y="226752"/>
                    <a:pt x="5616282" y="210499"/>
                    <a:pt x="5553760" y="210499"/>
                  </a:cubicBezTo>
                  <a:lnTo>
                    <a:pt x="5502290" y="210499"/>
                  </a:lnTo>
                  <a:lnTo>
                    <a:pt x="5502290" y="9932"/>
                  </a:lnTo>
                  <a:lnTo>
                    <a:pt x="5369108" y="9932"/>
                  </a:lnTo>
                  <a:close/>
                  <a:moveTo>
                    <a:pt x="2871973" y="583745"/>
                  </a:moveTo>
                  <a:lnTo>
                    <a:pt x="3109576" y="583745"/>
                  </a:lnTo>
                  <a:cubicBezTo>
                    <a:pt x="3131448" y="583745"/>
                    <a:pt x="3152305" y="580824"/>
                    <a:pt x="3171819" y="575140"/>
                  </a:cubicBezTo>
                  <a:cubicBezTo>
                    <a:pt x="3191382" y="569350"/>
                    <a:pt x="3208584" y="560374"/>
                    <a:pt x="3223382" y="548317"/>
                  </a:cubicBezTo>
                  <a:cubicBezTo>
                    <a:pt x="3238088" y="536259"/>
                    <a:pt x="3249695" y="521281"/>
                    <a:pt x="3258065" y="503220"/>
                  </a:cubicBezTo>
                  <a:cubicBezTo>
                    <a:pt x="3266435" y="485056"/>
                    <a:pt x="3270597" y="463703"/>
                    <a:pt x="3270597" y="439058"/>
                  </a:cubicBezTo>
                  <a:cubicBezTo>
                    <a:pt x="3270597" y="400707"/>
                    <a:pt x="3262736" y="369157"/>
                    <a:pt x="3246921" y="344458"/>
                  </a:cubicBezTo>
                  <a:cubicBezTo>
                    <a:pt x="3231244" y="319865"/>
                    <a:pt x="3207104" y="303133"/>
                    <a:pt x="3174687" y="294317"/>
                  </a:cubicBezTo>
                  <a:lnTo>
                    <a:pt x="3174687" y="292722"/>
                  </a:lnTo>
                  <a:cubicBezTo>
                    <a:pt x="3185185" y="289483"/>
                    <a:pt x="3193647" y="284278"/>
                    <a:pt x="3200122" y="277053"/>
                  </a:cubicBezTo>
                  <a:cubicBezTo>
                    <a:pt x="3206549" y="269937"/>
                    <a:pt x="3212145" y="261065"/>
                    <a:pt x="3216909" y="250389"/>
                  </a:cubicBezTo>
                  <a:cubicBezTo>
                    <a:pt x="3221718" y="239659"/>
                    <a:pt x="3226065" y="227337"/>
                    <a:pt x="3230134" y="213368"/>
                  </a:cubicBezTo>
                  <a:cubicBezTo>
                    <a:pt x="3234249" y="199399"/>
                    <a:pt x="3239337" y="183622"/>
                    <a:pt x="3245625" y="166041"/>
                  </a:cubicBezTo>
                  <a:lnTo>
                    <a:pt x="3294228" y="9934"/>
                  </a:lnTo>
                  <a:lnTo>
                    <a:pt x="3155449" y="9934"/>
                  </a:lnTo>
                  <a:lnTo>
                    <a:pt x="3126731" y="113457"/>
                  </a:lnTo>
                  <a:cubicBezTo>
                    <a:pt x="3120026" y="138155"/>
                    <a:pt x="3113691" y="158446"/>
                    <a:pt x="3107771" y="174328"/>
                  </a:cubicBezTo>
                  <a:cubicBezTo>
                    <a:pt x="3101806" y="190157"/>
                    <a:pt x="3095286" y="202798"/>
                    <a:pt x="3088442" y="212094"/>
                  </a:cubicBezTo>
                  <a:cubicBezTo>
                    <a:pt x="3081505" y="221493"/>
                    <a:pt x="3073644" y="227868"/>
                    <a:pt x="3064765" y="231427"/>
                  </a:cubicBezTo>
                  <a:cubicBezTo>
                    <a:pt x="3055933" y="235038"/>
                    <a:pt x="3045389" y="236792"/>
                    <a:pt x="3032994" y="236792"/>
                  </a:cubicBezTo>
                  <a:lnTo>
                    <a:pt x="3005063" y="236792"/>
                  </a:lnTo>
                  <a:lnTo>
                    <a:pt x="3005063" y="9934"/>
                  </a:lnTo>
                  <a:lnTo>
                    <a:pt x="2871973" y="9934"/>
                  </a:lnTo>
                  <a:close/>
                  <a:moveTo>
                    <a:pt x="3351529" y="583753"/>
                  </a:moveTo>
                  <a:lnTo>
                    <a:pt x="3484619" y="583753"/>
                  </a:lnTo>
                  <a:lnTo>
                    <a:pt x="3484619" y="123345"/>
                  </a:lnTo>
                  <a:lnTo>
                    <a:pt x="3690777" y="123345"/>
                  </a:lnTo>
                  <a:lnTo>
                    <a:pt x="3690777" y="9888"/>
                  </a:lnTo>
                  <a:lnTo>
                    <a:pt x="3351529" y="9888"/>
                  </a:lnTo>
                  <a:close/>
                  <a:moveTo>
                    <a:pt x="1611421" y="583753"/>
                  </a:moveTo>
                  <a:lnTo>
                    <a:pt x="1747425" y="583753"/>
                  </a:lnTo>
                  <a:lnTo>
                    <a:pt x="1811889" y="143051"/>
                  </a:lnTo>
                  <a:lnTo>
                    <a:pt x="1813323" y="143051"/>
                  </a:lnTo>
                  <a:lnTo>
                    <a:pt x="1880516" y="583753"/>
                  </a:lnTo>
                  <a:lnTo>
                    <a:pt x="2049447" y="583753"/>
                  </a:lnTo>
                  <a:lnTo>
                    <a:pt x="2119598" y="143051"/>
                  </a:lnTo>
                  <a:lnTo>
                    <a:pt x="2121078" y="143051"/>
                  </a:lnTo>
                  <a:lnTo>
                    <a:pt x="2186190" y="583753"/>
                  </a:lnTo>
                  <a:lnTo>
                    <a:pt x="2315766" y="583753"/>
                  </a:lnTo>
                  <a:lnTo>
                    <a:pt x="2204041" y="9888"/>
                  </a:lnTo>
                  <a:lnTo>
                    <a:pt x="2033030" y="9888"/>
                  </a:lnTo>
                  <a:lnTo>
                    <a:pt x="1962183" y="450538"/>
                  </a:lnTo>
                  <a:lnTo>
                    <a:pt x="1960704" y="450538"/>
                  </a:lnTo>
                  <a:lnTo>
                    <a:pt x="1894898" y="9888"/>
                  </a:lnTo>
                  <a:lnTo>
                    <a:pt x="1722360" y="9888"/>
                  </a:lnTo>
                  <a:close/>
                  <a:moveTo>
                    <a:pt x="693739" y="583753"/>
                  </a:moveTo>
                  <a:lnTo>
                    <a:pt x="1077427" y="583753"/>
                  </a:lnTo>
                  <a:lnTo>
                    <a:pt x="1037704" y="458771"/>
                  </a:lnTo>
                  <a:lnTo>
                    <a:pt x="849304" y="458771"/>
                  </a:lnTo>
                  <a:lnTo>
                    <a:pt x="849304" y="342554"/>
                  </a:lnTo>
                  <a:lnTo>
                    <a:pt x="1000986" y="342554"/>
                  </a:lnTo>
                  <a:lnTo>
                    <a:pt x="961169" y="217147"/>
                  </a:lnTo>
                  <a:lnTo>
                    <a:pt x="849304" y="217147"/>
                  </a:lnTo>
                  <a:lnTo>
                    <a:pt x="849304" y="9888"/>
                  </a:lnTo>
                  <a:lnTo>
                    <a:pt x="693739" y="9888"/>
                  </a:lnTo>
                  <a:close/>
                  <a:moveTo>
                    <a:pt x="0" y="583753"/>
                  </a:moveTo>
                  <a:lnTo>
                    <a:pt x="383641" y="583753"/>
                  </a:lnTo>
                  <a:lnTo>
                    <a:pt x="343964" y="458771"/>
                  </a:lnTo>
                  <a:lnTo>
                    <a:pt x="155473" y="458771"/>
                  </a:lnTo>
                  <a:lnTo>
                    <a:pt x="155473" y="342554"/>
                  </a:lnTo>
                  <a:lnTo>
                    <a:pt x="307247" y="342554"/>
                  </a:lnTo>
                  <a:lnTo>
                    <a:pt x="267430" y="217147"/>
                  </a:lnTo>
                  <a:lnTo>
                    <a:pt x="155473" y="217147"/>
                  </a:lnTo>
                  <a:lnTo>
                    <a:pt x="155473" y="9888"/>
                  </a:lnTo>
                  <a:lnTo>
                    <a:pt x="0" y="9888"/>
                  </a:lnTo>
                  <a:close/>
                  <a:moveTo>
                    <a:pt x="4674096" y="593509"/>
                  </a:moveTo>
                  <a:cubicBezTo>
                    <a:pt x="4699900" y="593509"/>
                    <a:pt x="4724918" y="590694"/>
                    <a:pt x="4749243" y="584904"/>
                  </a:cubicBezTo>
                  <a:cubicBezTo>
                    <a:pt x="4773614" y="579220"/>
                    <a:pt x="4797937" y="572210"/>
                    <a:pt x="4822217" y="563977"/>
                  </a:cubicBezTo>
                  <a:lnTo>
                    <a:pt x="4811580" y="439791"/>
                  </a:lnTo>
                  <a:cubicBezTo>
                    <a:pt x="4790076" y="453549"/>
                    <a:pt x="4768712" y="463693"/>
                    <a:pt x="4747532" y="470228"/>
                  </a:cubicBezTo>
                  <a:cubicBezTo>
                    <a:pt x="4726213" y="476814"/>
                    <a:pt x="4704155" y="480107"/>
                    <a:pt x="4681310" y="480107"/>
                  </a:cubicBezTo>
                  <a:cubicBezTo>
                    <a:pt x="4657402" y="480107"/>
                    <a:pt x="4635990" y="475486"/>
                    <a:pt x="4616892" y="466084"/>
                  </a:cubicBezTo>
                  <a:cubicBezTo>
                    <a:pt x="4597793" y="456842"/>
                    <a:pt x="4581470" y="443934"/>
                    <a:pt x="4567827" y="427522"/>
                  </a:cubicBezTo>
                  <a:cubicBezTo>
                    <a:pt x="4554184" y="411003"/>
                    <a:pt x="4543688" y="391403"/>
                    <a:pt x="4536288" y="368670"/>
                  </a:cubicBezTo>
                  <a:cubicBezTo>
                    <a:pt x="4528889" y="345988"/>
                    <a:pt x="4525283" y="321184"/>
                    <a:pt x="4525283" y="294307"/>
                  </a:cubicBezTo>
                  <a:cubicBezTo>
                    <a:pt x="4525283" y="266367"/>
                    <a:pt x="4529398" y="241137"/>
                    <a:pt x="4537815" y="218617"/>
                  </a:cubicBezTo>
                  <a:cubicBezTo>
                    <a:pt x="4546093" y="196202"/>
                    <a:pt x="4557561" y="177186"/>
                    <a:pt x="4572127" y="161516"/>
                  </a:cubicBezTo>
                  <a:cubicBezTo>
                    <a:pt x="4586694" y="145954"/>
                    <a:pt x="4604221" y="134003"/>
                    <a:pt x="4624708" y="125770"/>
                  </a:cubicBezTo>
                  <a:cubicBezTo>
                    <a:pt x="4645239" y="117590"/>
                    <a:pt x="4667622" y="113447"/>
                    <a:pt x="4692039" y="113447"/>
                  </a:cubicBezTo>
                  <a:cubicBezTo>
                    <a:pt x="4713958" y="113447"/>
                    <a:pt x="4735694" y="116314"/>
                    <a:pt x="4757151" y="122104"/>
                  </a:cubicBezTo>
                  <a:cubicBezTo>
                    <a:pt x="4778655" y="127788"/>
                    <a:pt x="4798401" y="134799"/>
                    <a:pt x="4816529" y="143032"/>
                  </a:cubicBezTo>
                  <a:lnTo>
                    <a:pt x="4822956" y="23043"/>
                  </a:lnTo>
                  <a:cubicBezTo>
                    <a:pt x="4803857" y="17520"/>
                    <a:pt x="4782862" y="12314"/>
                    <a:pt x="4760064" y="7374"/>
                  </a:cubicBezTo>
                  <a:cubicBezTo>
                    <a:pt x="4737080" y="2434"/>
                    <a:pt x="4708734" y="44"/>
                    <a:pt x="4674836" y="44"/>
                  </a:cubicBezTo>
                  <a:cubicBezTo>
                    <a:pt x="4641448" y="44"/>
                    <a:pt x="4607643" y="5197"/>
                    <a:pt x="4573515" y="15607"/>
                  </a:cubicBezTo>
                  <a:cubicBezTo>
                    <a:pt x="4539387" y="25966"/>
                    <a:pt x="4508634" y="42696"/>
                    <a:pt x="4481257" y="65748"/>
                  </a:cubicBezTo>
                  <a:cubicBezTo>
                    <a:pt x="4453835" y="88749"/>
                    <a:pt x="4431361" y="119078"/>
                    <a:pt x="4413973" y="156577"/>
                  </a:cubicBezTo>
                  <a:cubicBezTo>
                    <a:pt x="4396446" y="194077"/>
                    <a:pt x="4387799" y="240076"/>
                    <a:pt x="4387799" y="294307"/>
                  </a:cubicBezTo>
                  <a:cubicBezTo>
                    <a:pt x="4387799" y="344129"/>
                    <a:pt x="4395013" y="387897"/>
                    <a:pt x="4409301" y="425396"/>
                  </a:cubicBezTo>
                  <a:cubicBezTo>
                    <a:pt x="4423591" y="462950"/>
                    <a:pt x="4443569" y="494130"/>
                    <a:pt x="4469049" y="519199"/>
                  </a:cubicBezTo>
                  <a:cubicBezTo>
                    <a:pt x="4494576" y="544110"/>
                    <a:pt x="4524913" y="562702"/>
                    <a:pt x="4559966" y="575025"/>
                  </a:cubicBezTo>
                  <a:cubicBezTo>
                    <a:pt x="4595019" y="587401"/>
                    <a:pt x="4633078" y="593509"/>
                    <a:pt x="4674096" y="593509"/>
                  </a:cubicBezTo>
                  <a:close/>
                  <a:moveTo>
                    <a:pt x="2571331" y="593624"/>
                  </a:moveTo>
                  <a:cubicBezTo>
                    <a:pt x="2612302" y="593624"/>
                    <a:pt x="2648466" y="586719"/>
                    <a:pt x="2679726" y="573015"/>
                  </a:cubicBezTo>
                  <a:cubicBezTo>
                    <a:pt x="2710988" y="559364"/>
                    <a:pt x="2737116" y="539711"/>
                    <a:pt x="2758111" y="514216"/>
                  </a:cubicBezTo>
                  <a:cubicBezTo>
                    <a:pt x="2779105" y="488773"/>
                    <a:pt x="2794967" y="457647"/>
                    <a:pt x="2805743" y="420943"/>
                  </a:cubicBezTo>
                  <a:cubicBezTo>
                    <a:pt x="2816471" y="384241"/>
                    <a:pt x="2821789" y="342863"/>
                    <a:pt x="2821789" y="296811"/>
                  </a:cubicBezTo>
                  <a:cubicBezTo>
                    <a:pt x="2821789" y="251344"/>
                    <a:pt x="2816471" y="210233"/>
                    <a:pt x="2805743" y="173477"/>
                  </a:cubicBezTo>
                  <a:cubicBezTo>
                    <a:pt x="2794967" y="136721"/>
                    <a:pt x="2778921" y="105488"/>
                    <a:pt x="2757741" y="79780"/>
                  </a:cubicBezTo>
                  <a:cubicBezTo>
                    <a:pt x="2736514" y="54018"/>
                    <a:pt x="2710294" y="34260"/>
                    <a:pt x="2678987" y="20609"/>
                  </a:cubicBezTo>
                  <a:cubicBezTo>
                    <a:pt x="2647818" y="6851"/>
                    <a:pt x="2611793" y="0"/>
                    <a:pt x="2571331" y="0"/>
                  </a:cubicBezTo>
                  <a:cubicBezTo>
                    <a:pt x="2530219" y="0"/>
                    <a:pt x="2494241" y="6851"/>
                    <a:pt x="2463165" y="20609"/>
                  </a:cubicBezTo>
                  <a:cubicBezTo>
                    <a:pt x="2432274" y="34260"/>
                    <a:pt x="2406100" y="54018"/>
                    <a:pt x="2384827" y="79780"/>
                  </a:cubicBezTo>
                  <a:cubicBezTo>
                    <a:pt x="2363602" y="105488"/>
                    <a:pt x="2347554" y="136721"/>
                    <a:pt x="2336872" y="173477"/>
                  </a:cubicBezTo>
                  <a:cubicBezTo>
                    <a:pt x="2326144" y="210233"/>
                    <a:pt x="2320733" y="251344"/>
                    <a:pt x="2320733" y="296811"/>
                  </a:cubicBezTo>
                  <a:cubicBezTo>
                    <a:pt x="2320733" y="342863"/>
                    <a:pt x="2326144" y="384241"/>
                    <a:pt x="2336872" y="420943"/>
                  </a:cubicBezTo>
                  <a:cubicBezTo>
                    <a:pt x="2347554" y="457647"/>
                    <a:pt x="2363462" y="488773"/>
                    <a:pt x="2384457" y="514216"/>
                  </a:cubicBezTo>
                  <a:cubicBezTo>
                    <a:pt x="2405452" y="539711"/>
                    <a:pt x="2431627" y="559364"/>
                    <a:pt x="2462795" y="573015"/>
                  </a:cubicBezTo>
                  <a:cubicBezTo>
                    <a:pt x="2494055" y="586719"/>
                    <a:pt x="2530219" y="593624"/>
                    <a:pt x="2571331" y="593624"/>
                  </a:cubicBezTo>
                  <a:close/>
                </a:path>
              </a:pathLst>
            </a:custGeom>
            <a:solidFill>
              <a:srgbClr val="FF5A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AEABAB"/>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0"/>
          <p:cNvSpPr/>
          <p:nvPr/>
        </p:nvSpPr>
        <p:spPr>
          <a:xfrm>
            <a:off x="-6282364" y="516618"/>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3" name="Google Shape;563;p10"/>
          <p:cNvGrpSpPr/>
          <p:nvPr/>
        </p:nvGrpSpPr>
        <p:grpSpPr>
          <a:xfrm>
            <a:off x="-150773" y="-3"/>
            <a:ext cx="12493540" cy="6858000"/>
            <a:chOff x="-1800315" y="-83774"/>
            <a:chExt cx="11865976" cy="6858000"/>
          </a:xfrm>
        </p:grpSpPr>
        <p:sp>
          <p:nvSpPr>
            <p:cNvPr id="564" name="Google Shape;564;p10"/>
            <p:cNvSpPr/>
            <p:nvPr/>
          </p:nvSpPr>
          <p:spPr>
            <a:xfrm>
              <a:off x="-1800315" y="-83774"/>
              <a:ext cx="1172278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5" name="Google Shape;565;p10"/>
            <p:cNvSpPr/>
            <p:nvPr/>
          </p:nvSpPr>
          <p:spPr>
            <a:xfrm>
              <a:off x="8754068" y="2332314"/>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10"/>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Analyze</a:t>
              </a:r>
              <a:endParaRPr/>
            </a:p>
          </p:txBody>
        </p:sp>
        <p:pic>
          <p:nvPicPr>
            <p:cNvPr id="567" name="Google Shape;567;p10"/>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568" name="Google Shape;568;p10"/>
          <p:cNvGrpSpPr/>
          <p:nvPr/>
        </p:nvGrpSpPr>
        <p:grpSpPr>
          <a:xfrm>
            <a:off x="-7449439" y="-3"/>
            <a:ext cx="8692332" cy="6858000"/>
            <a:chOff x="718505" y="-1"/>
            <a:chExt cx="8692332" cy="6858000"/>
          </a:xfrm>
        </p:grpSpPr>
        <p:sp>
          <p:nvSpPr>
            <p:cNvPr id="569" name="Google Shape;569;p10"/>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10"/>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10"/>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insights</a:t>
              </a:r>
              <a:endParaRPr b="1" sz="3600">
                <a:solidFill>
                  <a:schemeClr val="lt1"/>
                </a:solidFill>
                <a:latin typeface="Twentieth Century"/>
                <a:ea typeface="Twentieth Century"/>
                <a:cs typeface="Twentieth Century"/>
                <a:sym typeface="Twentieth Century"/>
              </a:endParaRPr>
            </a:p>
          </p:txBody>
        </p:sp>
        <p:pic>
          <p:nvPicPr>
            <p:cNvPr id="572" name="Google Shape;572;p10"/>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573" name="Google Shape;573;p10"/>
          <p:cNvGrpSpPr/>
          <p:nvPr/>
        </p:nvGrpSpPr>
        <p:grpSpPr>
          <a:xfrm>
            <a:off x="5776397" y="3945618"/>
            <a:ext cx="1434489" cy="190500"/>
            <a:chOff x="4679586" y="878988"/>
            <a:chExt cx="1434489" cy="190500"/>
          </a:xfrm>
        </p:grpSpPr>
        <p:sp>
          <p:nvSpPr>
            <p:cNvPr id="574" name="Google Shape;574;p10"/>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5" name="Google Shape;575;p10"/>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6" name="Google Shape;576;p10"/>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7" name="Google Shape;577;p10"/>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8" name="Google Shape;578;p10"/>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79" name="Google Shape;579;p10"/>
          <p:cNvSpPr txBox="1"/>
          <p:nvPr/>
        </p:nvSpPr>
        <p:spPr>
          <a:xfrm>
            <a:off x="2854125" y="3128050"/>
            <a:ext cx="7278915"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400"/>
              <a:buFont typeface="Twentieth Century"/>
              <a:buNone/>
            </a:pPr>
            <a:r>
              <a:rPr lang="en-US" sz="4400">
                <a:solidFill>
                  <a:srgbClr val="A5A5A5"/>
                </a:solidFill>
                <a:latin typeface="Twentieth Century"/>
                <a:ea typeface="Twentieth Century"/>
                <a:cs typeface="Twentieth Century"/>
                <a:sym typeface="Twentieth Century"/>
              </a:rPr>
              <a:t>DATA MODELING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583" name="Shape 583"/>
        <p:cNvGrpSpPr/>
        <p:nvPr/>
      </p:nvGrpSpPr>
      <p:grpSpPr>
        <a:xfrm>
          <a:off x="0" y="0"/>
          <a:ext cx="0" cy="0"/>
          <a:chOff x="0" y="0"/>
          <a:chExt cx="0" cy="0"/>
        </a:xfrm>
      </p:grpSpPr>
      <p:pic>
        <p:nvPicPr>
          <p:cNvPr id="584" name="Google Shape;584;p11"/>
          <p:cNvPicPr preferRelativeResize="0"/>
          <p:nvPr/>
        </p:nvPicPr>
        <p:blipFill rotWithShape="1">
          <a:blip r:embed="rId3">
            <a:alphaModFix/>
          </a:blip>
          <a:srcRect b="0" l="4220" r="0" t="-541"/>
          <a:stretch/>
        </p:blipFill>
        <p:spPr>
          <a:xfrm>
            <a:off x="0" y="0"/>
            <a:ext cx="12211549"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88" name="Shape 588"/>
        <p:cNvGrpSpPr/>
        <p:nvPr/>
      </p:nvGrpSpPr>
      <p:grpSpPr>
        <a:xfrm>
          <a:off x="0" y="0"/>
          <a:ext cx="0" cy="0"/>
          <a:chOff x="0" y="0"/>
          <a:chExt cx="0" cy="0"/>
        </a:xfrm>
      </p:grpSpPr>
      <p:pic>
        <p:nvPicPr>
          <p:cNvPr descr="A screenshot of a computer&#10;&#10;Description automatically generated" id="589" name="Google Shape;589;p12"/>
          <p:cNvPicPr preferRelativeResize="0"/>
          <p:nvPr/>
        </p:nvPicPr>
        <p:blipFill rotWithShape="1">
          <a:blip r:embed="rId3">
            <a:alphaModFix/>
          </a:blip>
          <a:srcRect b="0" l="0" r="0" t="0"/>
          <a:stretch/>
        </p:blipFill>
        <p:spPr>
          <a:xfrm>
            <a:off x="311017" y="153605"/>
            <a:ext cx="3772318" cy="6544644"/>
          </a:xfrm>
          <a:prstGeom prst="rect">
            <a:avLst/>
          </a:prstGeom>
          <a:noFill/>
          <a:ln>
            <a:noFill/>
          </a:ln>
        </p:spPr>
      </p:pic>
      <p:cxnSp>
        <p:nvCxnSpPr>
          <p:cNvPr id="590" name="Google Shape;590;p12"/>
          <p:cNvCxnSpPr/>
          <p:nvPr/>
        </p:nvCxnSpPr>
        <p:spPr>
          <a:xfrm>
            <a:off x="4165600" y="1573887"/>
            <a:ext cx="0" cy="3710227"/>
          </a:xfrm>
          <a:prstGeom prst="straightConnector1">
            <a:avLst/>
          </a:prstGeom>
          <a:noFill/>
          <a:ln cap="flat" cmpd="sng" w="19050">
            <a:solidFill>
              <a:srgbClr val="7F7F7F"/>
            </a:solidFill>
            <a:prstDash val="solid"/>
            <a:miter lim="800000"/>
            <a:headEnd len="sm" w="sm" type="none"/>
            <a:tailEnd len="sm" w="sm" type="none"/>
          </a:ln>
        </p:spPr>
      </p:cxnSp>
      <p:pic>
        <p:nvPicPr>
          <p:cNvPr descr="A screenshot of a computer&#10;&#10;Description automatically generated" id="591" name="Google Shape;591;p12"/>
          <p:cNvPicPr preferRelativeResize="0"/>
          <p:nvPr/>
        </p:nvPicPr>
        <p:blipFill rotWithShape="1">
          <a:blip r:embed="rId4">
            <a:alphaModFix/>
          </a:blip>
          <a:srcRect b="0" l="0" r="0" t="0"/>
          <a:stretch/>
        </p:blipFill>
        <p:spPr>
          <a:xfrm>
            <a:off x="4247866" y="2472871"/>
            <a:ext cx="3537345" cy="2363312"/>
          </a:xfrm>
          <a:prstGeom prst="rect">
            <a:avLst/>
          </a:prstGeom>
          <a:noFill/>
          <a:ln>
            <a:noFill/>
          </a:ln>
        </p:spPr>
      </p:pic>
      <p:cxnSp>
        <p:nvCxnSpPr>
          <p:cNvPr id="592" name="Google Shape;592;p12"/>
          <p:cNvCxnSpPr/>
          <p:nvPr/>
        </p:nvCxnSpPr>
        <p:spPr>
          <a:xfrm>
            <a:off x="7995920" y="1573887"/>
            <a:ext cx="0" cy="3710227"/>
          </a:xfrm>
          <a:prstGeom prst="straightConnector1">
            <a:avLst/>
          </a:prstGeom>
          <a:noFill/>
          <a:ln cap="flat" cmpd="sng" w="19050">
            <a:solidFill>
              <a:srgbClr val="7F7F7F"/>
            </a:solidFill>
            <a:prstDash val="solid"/>
            <a:miter lim="800000"/>
            <a:headEnd len="sm" w="sm" type="none"/>
            <a:tailEnd len="sm" w="sm" type="none"/>
          </a:ln>
        </p:spPr>
      </p:cxnSp>
      <p:pic>
        <p:nvPicPr>
          <p:cNvPr id="593" name="Google Shape;593;p12"/>
          <p:cNvPicPr preferRelativeResize="0"/>
          <p:nvPr/>
        </p:nvPicPr>
        <p:blipFill rotWithShape="1">
          <a:blip r:embed="rId5">
            <a:alphaModFix/>
          </a:blip>
          <a:srcRect b="0" l="0" r="0" t="0"/>
          <a:stretch/>
        </p:blipFill>
        <p:spPr>
          <a:xfrm>
            <a:off x="8206630" y="94593"/>
            <a:ext cx="3860183" cy="6544644"/>
          </a:xfrm>
          <a:prstGeom prst="rect">
            <a:avLst/>
          </a:prstGeom>
          <a:noFill/>
          <a:ln>
            <a:noFill/>
          </a:ln>
        </p:spPr>
      </p:pic>
      <p:grpSp>
        <p:nvGrpSpPr>
          <p:cNvPr id="594" name="Google Shape;594;p12"/>
          <p:cNvGrpSpPr/>
          <p:nvPr/>
        </p:nvGrpSpPr>
        <p:grpSpPr>
          <a:xfrm>
            <a:off x="5299293" y="861491"/>
            <a:ext cx="1434489" cy="190500"/>
            <a:chOff x="4679586" y="878988"/>
            <a:chExt cx="1434489" cy="190500"/>
          </a:xfrm>
        </p:grpSpPr>
        <p:sp>
          <p:nvSpPr>
            <p:cNvPr id="595" name="Google Shape;595;p12"/>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6" name="Google Shape;596;p12"/>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7" name="Google Shape;597;p12"/>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8" name="Google Shape;598;p12"/>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9" name="Google Shape;599;p12"/>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600" name="Google Shape;600;p12"/>
          <p:cNvSpPr txBox="1"/>
          <p:nvPr/>
        </p:nvSpPr>
        <p:spPr>
          <a:xfrm>
            <a:off x="3898111" y="153605"/>
            <a:ext cx="428982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Measures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604" name="Shape 604"/>
        <p:cNvGrpSpPr/>
        <p:nvPr/>
      </p:nvGrpSpPr>
      <p:grpSpPr>
        <a:xfrm>
          <a:off x="0" y="0"/>
          <a:ext cx="0" cy="0"/>
          <a:chOff x="0" y="0"/>
          <a:chExt cx="0" cy="0"/>
        </a:xfrm>
      </p:grpSpPr>
      <p:grpSp>
        <p:nvGrpSpPr>
          <p:cNvPr id="605" name="Google Shape;605;p13"/>
          <p:cNvGrpSpPr/>
          <p:nvPr/>
        </p:nvGrpSpPr>
        <p:grpSpPr>
          <a:xfrm>
            <a:off x="3741605" y="1259359"/>
            <a:ext cx="8276896" cy="5413725"/>
            <a:chOff x="0" y="0"/>
            <a:chExt cx="8276896" cy="5413725"/>
          </a:xfrm>
        </p:grpSpPr>
        <p:cxnSp>
          <p:nvCxnSpPr>
            <p:cNvPr id="606" name="Google Shape;606;p13"/>
            <p:cNvCxnSpPr/>
            <p:nvPr/>
          </p:nvCxnSpPr>
          <p:spPr>
            <a:xfrm>
              <a:off x="0" y="0"/>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07" name="Google Shape;607;p13"/>
            <p:cNvSpPr/>
            <p:nvPr/>
          </p:nvSpPr>
          <p:spPr>
            <a:xfrm>
              <a:off x="0" y="0"/>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txBox="1"/>
            <p:nvPr/>
          </p:nvSpPr>
          <p:spPr>
            <a:xfrm>
              <a:off x="0" y="0"/>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Defenders Age AVG: </a:t>
              </a:r>
              <a:r>
                <a:rPr lang="en-US" sz="1500">
                  <a:solidFill>
                    <a:schemeClr val="dk1"/>
                  </a:solidFill>
                  <a:latin typeface="Calibri"/>
                  <a:ea typeface="Calibri"/>
                  <a:cs typeface="Calibri"/>
                  <a:sym typeface="Calibri"/>
                </a:rPr>
                <a:t>Average of wc 2022 Defender players age.</a:t>
              </a:r>
              <a:endParaRPr/>
            </a:p>
          </p:txBody>
        </p:sp>
        <p:cxnSp>
          <p:nvCxnSpPr>
            <p:cNvPr id="609" name="Google Shape;609;p13"/>
            <p:cNvCxnSpPr/>
            <p:nvPr/>
          </p:nvCxnSpPr>
          <p:spPr>
            <a:xfrm>
              <a:off x="0" y="338357"/>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10" name="Google Shape;610;p13"/>
            <p:cNvSpPr/>
            <p:nvPr/>
          </p:nvSpPr>
          <p:spPr>
            <a:xfrm>
              <a:off x="0" y="338357"/>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txBox="1"/>
            <p:nvPr/>
          </p:nvSpPr>
          <p:spPr>
            <a:xfrm>
              <a:off x="0" y="338357"/>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Defenders Count: </a:t>
              </a:r>
              <a:r>
                <a:rPr lang="en-US" sz="1500">
                  <a:solidFill>
                    <a:schemeClr val="dk1"/>
                  </a:solidFill>
                  <a:latin typeface="Calibri"/>
                  <a:ea typeface="Calibri"/>
                  <a:cs typeface="Calibri"/>
                  <a:sym typeface="Calibri"/>
                </a:rPr>
                <a:t>Count of wc 2022 Defender players.</a:t>
              </a:r>
              <a:endParaRPr/>
            </a:p>
          </p:txBody>
        </p:sp>
        <p:cxnSp>
          <p:nvCxnSpPr>
            <p:cNvPr id="612" name="Google Shape;612;p13"/>
            <p:cNvCxnSpPr/>
            <p:nvPr/>
          </p:nvCxnSpPr>
          <p:spPr>
            <a:xfrm>
              <a:off x="0" y="676715"/>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13" name="Google Shape;613;p13"/>
            <p:cNvSpPr/>
            <p:nvPr/>
          </p:nvSpPr>
          <p:spPr>
            <a:xfrm>
              <a:off x="0" y="676715"/>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txBox="1"/>
            <p:nvPr/>
          </p:nvSpPr>
          <p:spPr>
            <a:xfrm>
              <a:off x="0" y="676715"/>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Forwards Age AVG: </a:t>
              </a:r>
              <a:r>
                <a:rPr lang="en-US" sz="1500">
                  <a:solidFill>
                    <a:schemeClr val="dk1"/>
                  </a:solidFill>
                  <a:latin typeface="Calibri"/>
                  <a:ea typeface="Calibri"/>
                  <a:cs typeface="Calibri"/>
                  <a:sym typeface="Calibri"/>
                </a:rPr>
                <a:t>Average of wc 2022 forward players age.</a:t>
              </a:r>
              <a:endParaRPr/>
            </a:p>
          </p:txBody>
        </p:sp>
        <p:cxnSp>
          <p:nvCxnSpPr>
            <p:cNvPr id="615" name="Google Shape;615;p13"/>
            <p:cNvCxnSpPr/>
            <p:nvPr/>
          </p:nvCxnSpPr>
          <p:spPr>
            <a:xfrm>
              <a:off x="0" y="1015073"/>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16" name="Google Shape;616;p13"/>
            <p:cNvSpPr/>
            <p:nvPr/>
          </p:nvSpPr>
          <p:spPr>
            <a:xfrm>
              <a:off x="0" y="1015073"/>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txBox="1"/>
            <p:nvPr/>
          </p:nvSpPr>
          <p:spPr>
            <a:xfrm>
              <a:off x="0" y="1015073"/>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Forwards Count: </a:t>
              </a:r>
              <a:r>
                <a:rPr lang="en-US" sz="1500">
                  <a:solidFill>
                    <a:schemeClr val="dk1"/>
                  </a:solidFill>
                  <a:latin typeface="Calibri"/>
                  <a:ea typeface="Calibri"/>
                  <a:cs typeface="Calibri"/>
                  <a:sym typeface="Calibri"/>
                </a:rPr>
                <a:t>Count of wc 2022 forward players.</a:t>
              </a:r>
              <a:endParaRPr/>
            </a:p>
          </p:txBody>
        </p:sp>
        <p:cxnSp>
          <p:nvCxnSpPr>
            <p:cNvPr id="618" name="Google Shape;618;p13"/>
            <p:cNvCxnSpPr/>
            <p:nvPr/>
          </p:nvCxnSpPr>
          <p:spPr>
            <a:xfrm>
              <a:off x="0" y="1353431"/>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19" name="Google Shape;619;p13"/>
            <p:cNvSpPr/>
            <p:nvPr/>
          </p:nvSpPr>
          <p:spPr>
            <a:xfrm>
              <a:off x="0" y="1353431"/>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txBox="1"/>
            <p:nvPr/>
          </p:nvSpPr>
          <p:spPr>
            <a:xfrm>
              <a:off x="0" y="1353431"/>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Goalkeepers Age AVG: </a:t>
              </a:r>
              <a:r>
                <a:rPr lang="en-US" sz="1500">
                  <a:solidFill>
                    <a:schemeClr val="dk1"/>
                  </a:solidFill>
                  <a:latin typeface="Calibri"/>
                  <a:ea typeface="Calibri"/>
                  <a:cs typeface="Calibri"/>
                  <a:sym typeface="Calibri"/>
                </a:rPr>
                <a:t>Average of wc 2022 Goalkeeper players age.</a:t>
              </a:r>
              <a:endParaRPr/>
            </a:p>
          </p:txBody>
        </p:sp>
        <p:cxnSp>
          <p:nvCxnSpPr>
            <p:cNvPr id="621" name="Google Shape;621;p13"/>
            <p:cNvCxnSpPr/>
            <p:nvPr/>
          </p:nvCxnSpPr>
          <p:spPr>
            <a:xfrm>
              <a:off x="0" y="1691789"/>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22" name="Google Shape;622;p13"/>
            <p:cNvSpPr/>
            <p:nvPr/>
          </p:nvSpPr>
          <p:spPr>
            <a:xfrm>
              <a:off x="0" y="1691789"/>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txBox="1"/>
            <p:nvPr/>
          </p:nvSpPr>
          <p:spPr>
            <a:xfrm>
              <a:off x="0" y="1691789"/>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Goalkeepers Count: </a:t>
              </a:r>
              <a:r>
                <a:rPr lang="en-US" sz="1500">
                  <a:solidFill>
                    <a:schemeClr val="dk1"/>
                  </a:solidFill>
                  <a:latin typeface="Calibri"/>
                  <a:ea typeface="Calibri"/>
                  <a:cs typeface="Calibri"/>
                  <a:sym typeface="Calibri"/>
                </a:rPr>
                <a:t>Count of wc 2022 goalkeeper players.</a:t>
              </a:r>
              <a:endParaRPr/>
            </a:p>
          </p:txBody>
        </p:sp>
        <p:cxnSp>
          <p:nvCxnSpPr>
            <p:cNvPr id="624" name="Google Shape;624;p13"/>
            <p:cNvCxnSpPr/>
            <p:nvPr/>
          </p:nvCxnSpPr>
          <p:spPr>
            <a:xfrm>
              <a:off x="0" y="2030147"/>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25" name="Google Shape;625;p13"/>
            <p:cNvSpPr/>
            <p:nvPr/>
          </p:nvSpPr>
          <p:spPr>
            <a:xfrm>
              <a:off x="0" y="2030147"/>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txBox="1"/>
            <p:nvPr/>
          </p:nvSpPr>
          <p:spPr>
            <a:xfrm>
              <a:off x="0" y="2030147"/>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Max Caps Player: </a:t>
              </a:r>
              <a:r>
                <a:rPr lang="en-US" sz="1500">
                  <a:solidFill>
                    <a:schemeClr val="dk1"/>
                  </a:solidFill>
                  <a:latin typeface="Calibri"/>
                  <a:ea typeface="Calibri"/>
                  <a:cs typeface="Calibri"/>
                  <a:sym typeface="Calibri"/>
                </a:rPr>
                <a:t>Maximum number of matches players played with national team.</a:t>
              </a:r>
              <a:endParaRPr/>
            </a:p>
          </p:txBody>
        </p:sp>
        <p:cxnSp>
          <p:nvCxnSpPr>
            <p:cNvPr id="627" name="Google Shape;627;p13"/>
            <p:cNvCxnSpPr/>
            <p:nvPr/>
          </p:nvCxnSpPr>
          <p:spPr>
            <a:xfrm>
              <a:off x="0" y="2368505"/>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28" name="Google Shape;628;p13"/>
            <p:cNvSpPr/>
            <p:nvPr/>
          </p:nvSpPr>
          <p:spPr>
            <a:xfrm>
              <a:off x="0" y="2368505"/>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txBox="1"/>
            <p:nvPr/>
          </p:nvSpPr>
          <p:spPr>
            <a:xfrm>
              <a:off x="0" y="2368505"/>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Max WC goal Scorer: </a:t>
              </a:r>
              <a:r>
                <a:rPr lang="en-US" sz="1500">
                  <a:solidFill>
                    <a:schemeClr val="dk1"/>
                  </a:solidFill>
                  <a:latin typeface="Calibri"/>
                  <a:ea typeface="Calibri"/>
                  <a:cs typeface="Calibri"/>
                  <a:sym typeface="Calibri"/>
                </a:rPr>
                <a:t>First player in total wc goals.</a:t>
              </a:r>
              <a:endParaRPr/>
            </a:p>
          </p:txBody>
        </p:sp>
        <p:cxnSp>
          <p:nvCxnSpPr>
            <p:cNvPr id="630" name="Google Shape;630;p13"/>
            <p:cNvCxnSpPr/>
            <p:nvPr/>
          </p:nvCxnSpPr>
          <p:spPr>
            <a:xfrm>
              <a:off x="0" y="2706862"/>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31" name="Google Shape;631;p13"/>
            <p:cNvSpPr/>
            <p:nvPr/>
          </p:nvSpPr>
          <p:spPr>
            <a:xfrm>
              <a:off x="0" y="2706863"/>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txBox="1"/>
            <p:nvPr/>
          </p:nvSpPr>
          <p:spPr>
            <a:xfrm>
              <a:off x="0" y="2706863"/>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Midfielders Age AVG: </a:t>
              </a:r>
              <a:r>
                <a:rPr lang="en-US" sz="1500">
                  <a:solidFill>
                    <a:schemeClr val="dk1"/>
                  </a:solidFill>
                  <a:latin typeface="Calibri"/>
                  <a:ea typeface="Calibri"/>
                  <a:cs typeface="Calibri"/>
                  <a:sym typeface="Calibri"/>
                </a:rPr>
                <a:t>Average of wc 2022 Midfielder players age.</a:t>
              </a:r>
              <a:endParaRPr/>
            </a:p>
          </p:txBody>
        </p:sp>
        <p:cxnSp>
          <p:nvCxnSpPr>
            <p:cNvPr id="633" name="Google Shape;633;p13"/>
            <p:cNvCxnSpPr/>
            <p:nvPr/>
          </p:nvCxnSpPr>
          <p:spPr>
            <a:xfrm>
              <a:off x="0" y="3045220"/>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34" name="Google Shape;634;p13"/>
            <p:cNvSpPr/>
            <p:nvPr/>
          </p:nvSpPr>
          <p:spPr>
            <a:xfrm>
              <a:off x="0" y="3045220"/>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txBox="1"/>
            <p:nvPr/>
          </p:nvSpPr>
          <p:spPr>
            <a:xfrm>
              <a:off x="0" y="3045220"/>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Midfielders Count: </a:t>
              </a:r>
              <a:r>
                <a:rPr lang="en-US" sz="1500">
                  <a:solidFill>
                    <a:schemeClr val="dk1"/>
                  </a:solidFill>
                  <a:latin typeface="Calibri"/>
                  <a:ea typeface="Calibri"/>
                  <a:cs typeface="Calibri"/>
                  <a:sym typeface="Calibri"/>
                </a:rPr>
                <a:t>Count of wc 2022 Midfielder players.</a:t>
              </a:r>
              <a:endParaRPr/>
            </a:p>
          </p:txBody>
        </p:sp>
        <p:cxnSp>
          <p:nvCxnSpPr>
            <p:cNvPr id="636" name="Google Shape;636;p13"/>
            <p:cNvCxnSpPr/>
            <p:nvPr/>
          </p:nvCxnSpPr>
          <p:spPr>
            <a:xfrm>
              <a:off x="0" y="3383578"/>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37" name="Google Shape;637;p13"/>
            <p:cNvSpPr/>
            <p:nvPr/>
          </p:nvSpPr>
          <p:spPr>
            <a:xfrm>
              <a:off x="0" y="3383578"/>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txBox="1"/>
            <p:nvPr/>
          </p:nvSpPr>
          <p:spPr>
            <a:xfrm>
              <a:off x="0" y="3383578"/>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Min Caps Player: </a:t>
              </a:r>
              <a:r>
                <a:rPr lang="en-US" sz="1500">
                  <a:solidFill>
                    <a:schemeClr val="dk1"/>
                  </a:solidFill>
                  <a:latin typeface="Calibri"/>
                  <a:ea typeface="Calibri"/>
                  <a:cs typeface="Calibri"/>
                  <a:sym typeface="Calibri"/>
                </a:rPr>
                <a:t>Minimum number of matches players played with national team.</a:t>
              </a:r>
              <a:endParaRPr/>
            </a:p>
          </p:txBody>
        </p:sp>
        <p:cxnSp>
          <p:nvCxnSpPr>
            <p:cNvPr id="639" name="Google Shape;639;p13"/>
            <p:cNvCxnSpPr/>
            <p:nvPr/>
          </p:nvCxnSpPr>
          <p:spPr>
            <a:xfrm>
              <a:off x="0" y="3721936"/>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40" name="Google Shape;640;p13"/>
            <p:cNvSpPr/>
            <p:nvPr/>
          </p:nvSpPr>
          <p:spPr>
            <a:xfrm>
              <a:off x="0" y="3721936"/>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txBox="1"/>
            <p:nvPr/>
          </p:nvSpPr>
          <p:spPr>
            <a:xfrm>
              <a:off x="0" y="3721936"/>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Min WC goal Scorer: </a:t>
              </a:r>
              <a:r>
                <a:rPr lang="en-US" sz="1500">
                  <a:solidFill>
                    <a:schemeClr val="dk1"/>
                  </a:solidFill>
                  <a:latin typeface="Calibri"/>
                  <a:ea typeface="Calibri"/>
                  <a:cs typeface="Calibri"/>
                  <a:sym typeface="Calibri"/>
                </a:rPr>
                <a:t>Last player in total wc goals.</a:t>
              </a:r>
              <a:endParaRPr/>
            </a:p>
          </p:txBody>
        </p:sp>
        <p:cxnSp>
          <p:nvCxnSpPr>
            <p:cNvPr id="642" name="Google Shape;642;p13"/>
            <p:cNvCxnSpPr/>
            <p:nvPr/>
          </p:nvCxnSpPr>
          <p:spPr>
            <a:xfrm>
              <a:off x="0" y="4060294"/>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43" name="Google Shape;643;p13"/>
            <p:cNvSpPr/>
            <p:nvPr/>
          </p:nvSpPr>
          <p:spPr>
            <a:xfrm>
              <a:off x="0" y="4060294"/>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txBox="1"/>
            <p:nvPr/>
          </p:nvSpPr>
          <p:spPr>
            <a:xfrm>
              <a:off x="0" y="4060294"/>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2022 Players Age AVG: </a:t>
              </a:r>
              <a:r>
                <a:rPr lang="en-US" sz="1500">
                  <a:solidFill>
                    <a:schemeClr val="dk1"/>
                  </a:solidFill>
                  <a:latin typeface="Calibri"/>
                  <a:ea typeface="Calibri"/>
                  <a:cs typeface="Calibri"/>
                  <a:sym typeface="Calibri"/>
                </a:rPr>
                <a:t>Average of wc 2022 players ages.</a:t>
              </a:r>
              <a:endParaRPr/>
            </a:p>
          </p:txBody>
        </p:sp>
        <p:cxnSp>
          <p:nvCxnSpPr>
            <p:cNvPr id="645" name="Google Shape;645;p13"/>
            <p:cNvCxnSpPr/>
            <p:nvPr/>
          </p:nvCxnSpPr>
          <p:spPr>
            <a:xfrm>
              <a:off x="0" y="4398652"/>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46" name="Google Shape;646;p13"/>
            <p:cNvSpPr/>
            <p:nvPr/>
          </p:nvSpPr>
          <p:spPr>
            <a:xfrm>
              <a:off x="0" y="4398652"/>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txBox="1"/>
            <p:nvPr/>
          </p:nvSpPr>
          <p:spPr>
            <a:xfrm>
              <a:off x="0" y="4398652"/>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Caps AVG</a:t>
              </a:r>
              <a:endParaRPr sz="1500">
                <a:solidFill>
                  <a:schemeClr val="dk1"/>
                </a:solidFill>
                <a:latin typeface="Calibri"/>
                <a:ea typeface="Calibri"/>
                <a:cs typeface="Calibri"/>
                <a:sym typeface="Calibri"/>
              </a:endParaRPr>
            </a:p>
          </p:txBody>
        </p:sp>
        <p:cxnSp>
          <p:nvCxnSpPr>
            <p:cNvPr id="648" name="Google Shape;648;p13"/>
            <p:cNvCxnSpPr/>
            <p:nvPr/>
          </p:nvCxnSpPr>
          <p:spPr>
            <a:xfrm>
              <a:off x="0" y="4737010"/>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49" name="Google Shape;649;p13"/>
            <p:cNvSpPr/>
            <p:nvPr/>
          </p:nvSpPr>
          <p:spPr>
            <a:xfrm>
              <a:off x="0" y="4737010"/>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txBox="1"/>
            <p:nvPr/>
          </p:nvSpPr>
          <p:spPr>
            <a:xfrm>
              <a:off x="0" y="4737010"/>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Clubs Count</a:t>
              </a:r>
              <a:endParaRPr sz="1500">
                <a:solidFill>
                  <a:schemeClr val="dk1"/>
                </a:solidFill>
                <a:latin typeface="Calibri"/>
                <a:ea typeface="Calibri"/>
                <a:cs typeface="Calibri"/>
                <a:sym typeface="Calibri"/>
              </a:endParaRPr>
            </a:p>
          </p:txBody>
        </p:sp>
        <p:cxnSp>
          <p:nvCxnSpPr>
            <p:cNvPr id="651" name="Google Shape;651;p13"/>
            <p:cNvCxnSpPr/>
            <p:nvPr/>
          </p:nvCxnSpPr>
          <p:spPr>
            <a:xfrm>
              <a:off x="0" y="5075368"/>
              <a:ext cx="827689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52" name="Google Shape;652;p13"/>
            <p:cNvSpPr/>
            <p:nvPr/>
          </p:nvSpPr>
          <p:spPr>
            <a:xfrm>
              <a:off x="0" y="5075368"/>
              <a:ext cx="8276896" cy="338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txBox="1"/>
            <p:nvPr/>
          </p:nvSpPr>
          <p:spPr>
            <a:xfrm>
              <a:off x="0" y="5075368"/>
              <a:ext cx="8276896" cy="338357"/>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Goals AVG per Player</a:t>
              </a:r>
              <a:endParaRPr sz="1500">
                <a:solidFill>
                  <a:schemeClr val="dk1"/>
                </a:solidFill>
                <a:latin typeface="Calibri"/>
                <a:ea typeface="Calibri"/>
                <a:cs typeface="Calibri"/>
                <a:sym typeface="Calibri"/>
              </a:endParaRPr>
            </a:p>
          </p:txBody>
        </p:sp>
      </p:grpSp>
      <p:pic>
        <p:nvPicPr>
          <p:cNvPr descr="A screenshot of a computer&#10;&#10;Description automatically generated" id="654" name="Google Shape;654;p13"/>
          <p:cNvPicPr preferRelativeResize="0"/>
          <p:nvPr/>
        </p:nvPicPr>
        <p:blipFill rotWithShape="1">
          <a:blip r:embed="rId3">
            <a:alphaModFix/>
          </a:blip>
          <a:srcRect b="0" l="0" r="0" t="0"/>
          <a:stretch/>
        </p:blipFill>
        <p:spPr>
          <a:xfrm>
            <a:off x="0" y="1277948"/>
            <a:ext cx="3621793" cy="5413726"/>
          </a:xfrm>
          <a:prstGeom prst="rect">
            <a:avLst/>
          </a:prstGeom>
          <a:solidFill>
            <a:srgbClr val="CCD3EA"/>
          </a:solidFill>
          <a:ln>
            <a:noFill/>
          </a:ln>
        </p:spPr>
      </p:pic>
      <p:sp>
        <p:nvSpPr>
          <p:cNvPr id="655" name="Google Shape;655;p13"/>
          <p:cNvSpPr txBox="1"/>
          <p:nvPr/>
        </p:nvSpPr>
        <p:spPr>
          <a:xfrm>
            <a:off x="3621793" y="184915"/>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Measures extracted from this table  </a:t>
            </a:r>
            <a:endParaRPr/>
          </a:p>
        </p:txBody>
      </p:sp>
      <p:grpSp>
        <p:nvGrpSpPr>
          <p:cNvPr id="656" name="Google Shape;656;p13"/>
          <p:cNvGrpSpPr/>
          <p:nvPr/>
        </p:nvGrpSpPr>
        <p:grpSpPr>
          <a:xfrm>
            <a:off x="702763" y="538858"/>
            <a:ext cx="1434489" cy="190500"/>
            <a:chOff x="4679586" y="878988"/>
            <a:chExt cx="1434489" cy="190500"/>
          </a:xfrm>
        </p:grpSpPr>
        <p:sp>
          <p:nvSpPr>
            <p:cNvPr id="657" name="Google Shape;657;p13"/>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58" name="Google Shape;658;p13"/>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59" name="Google Shape;659;p13"/>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0" name="Google Shape;660;p13"/>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1" name="Google Shape;661;p13"/>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665" name="Shape 665"/>
        <p:cNvGrpSpPr/>
        <p:nvPr/>
      </p:nvGrpSpPr>
      <p:grpSpPr>
        <a:xfrm>
          <a:off x="0" y="0"/>
          <a:ext cx="0" cy="0"/>
          <a:chOff x="0" y="0"/>
          <a:chExt cx="0" cy="0"/>
        </a:xfrm>
      </p:grpSpPr>
      <p:sp>
        <p:nvSpPr>
          <p:cNvPr id="666" name="Google Shape;666;p14"/>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7" name="Google Shape;667;p14"/>
          <p:cNvSpPr txBox="1"/>
          <p:nvPr/>
        </p:nvSpPr>
        <p:spPr>
          <a:xfrm>
            <a:off x="3971499" y="606491"/>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Measures extracted from this table  </a:t>
            </a:r>
            <a:endParaRPr/>
          </a:p>
        </p:txBody>
      </p:sp>
      <p:pic>
        <p:nvPicPr>
          <p:cNvPr descr="A screenshot of a computer&#10;&#10;Description automatically generated" id="668" name="Google Shape;668;p14"/>
          <p:cNvPicPr preferRelativeResize="0"/>
          <p:nvPr/>
        </p:nvPicPr>
        <p:blipFill rotWithShape="1">
          <a:blip r:embed="rId3">
            <a:alphaModFix/>
          </a:blip>
          <a:srcRect b="0" l="0" r="0" t="0"/>
          <a:stretch/>
        </p:blipFill>
        <p:spPr>
          <a:xfrm>
            <a:off x="0" y="1591524"/>
            <a:ext cx="3971499" cy="4879988"/>
          </a:xfrm>
          <a:prstGeom prst="rect">
            <a:avLst/>
          </a:prstGeom>
          <a:noFill/>
          <a:ln>
            <a:noFill/>
          </a:ln>
        </p:spPr>
      </p:pic>
      <p:grpSp>
        <p:nvGrpSpPr>
          <p:cNvPr id="669" name="Google Shape;669;p14"/>
          <p:cNvGrpSpPr/>
          <p:nvPr/>
        </p:nvGrpSpPr>
        <p:grpSpPr>
          <a:xfrm>
            <a:off x="4214388" y="1591940"/>
            <a:ext cx="6093724" cy="4879154"/>
            <a:chOff x="0" y="416"/>
            <a:chExt cx="6093724" cy="4879154"/>
          </a:xfrm>
        </p:grpSpPr>
        <p:sp>
          <p:nvSpPr>
            <p:cNvPr id="670" name="Google Shape;670;p14"/>
            <p:cNvSpPr/>
            <p:nvPr/>
          </p:nvSpPr>
          <p:spPr>
            <a:xfrm>
              <a:off x="0" y="416"/>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173640" y="129571"/>
              <a:ext cx="315709" cy="315709"/>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662990" y="416"/>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txBox="1"/>
            <p:nvPr/>
          </p:nvSpPr>
          <p:spPr>
            <a:xfrm>
              <a:off x="662990" y="416"/>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2022 Groups Count</a:t>
              </a:r>
              <a:endParaRPr sz="1400">
                <a:solidFill>
                  <a:schemeClr val="dk1"/>
                </a:solidFill>
                <a:latin typeface="Calibri"/>
                <a:ea typeface="Calibri"/>
                <a:cs typeface="Calibri"/>
                <a:sym typeface="Calibri"/>
              </a:endParaRPr>
            </a:p>
          </p:txBody>
        </p:sp>
        <p:sp>
          <p:nvSpPr>
            <p:cNvPr id="674" name="Google Shape;674;p14"/>
            <p:cNvSpPr/>
            <p:nvPr/>
          </p:nvSpPr>
          <p:spPr>
            <a:xfrm>
              <a:off x="0" y="717939"/>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73640" y="847093"/>
              <a:ext cx="315709" cy="315709"/>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662990" y="717939"/>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txBox="1"/>
            <p:nvPr/>
          </p:nvSpPr>
          <p:spPr>
            <a:xfrm>
              <a:off x="662990" y="717939"/>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2022 Max Ranked Team: </a:t>
              </a:r>
              <a:r>
                <a:rPr lang="en-US" sz="1400">
                  <a:solidFill>
                    <a:schemeClr val="dk1"/>
                  </a:solidFill>
                  <a:latin typeface="Calibri"/>
                  <a:ea typeface="Calibri"/>
                  <a:cs typeface="Calibri"/>
                  <a:sym typeface="Calibri"/>
                </a:rPr>
                <a:t>First ranked team by FIFA.</a:t>
              </a:r>
              <a:endParaRPr/>
            </a:p>
          </p:txBody>
        </p:sp>
        <p:sp>
          <p:nvSpPr>
            <p:cNvPr id="678" name="Google Shape;678;p14"/>
            <p:cNvSpPr/>
            <p:nvPr/>
          </p:nvSpPr>
          <p:spPr>
            <a:xfrm>
              <a:off x="0" y="1435462"/>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173640" y="1564616"/>
              <a:ext cx="315709" cy="315709"/>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662990" y="1435462"/>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txBox="1"/>
            <p:nvPr/>
          </p:nvSpPr>
          <p:spPr>
            <a:xfrm>
              <a:off x="662990" y="1435462"/>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2022 Min Ranked Team: </a:t>
              </a:r>
              <a:r>
                <a:rPr lang="en-US" sz="1400">
                  <a:solidFill>
                    <a:schemeClr val="dk1"/>
                  </a:solidFill>
                  <a:latin typeface="Calibri"/>
                  <a:ea typeface="Calibri"/>
                  <a:cs typeface="Calibri"/>
                  <a:sym typeface="Calibri"/>
                </a:rPr>
                <a:t>Last ranked team by FIFA.</a:t>
              </a:r>
              <a:endParaRPr/>
            </a:p>
          </p:txBody>
        </p:sp>
        <p:sp>
          <p:nvSpPr>
            <p:cNvPr id="682" name="Google Shape;682;p14"/>
            <p:cNvSpPr/>
            <p:nvPr/>
          </p:nvSpPr>
          <p:spPr>
            <a:xfrm>
              <a:off x="0" y="2152984"/>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73640" y="2282139"/>
              <a:ext cx="315709" cy="315709"/>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662990" y="2152984"/>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txBox="1"/>
            <p:nvPr/>
          </p:nvSpPr>
          <p:spPr>
            <a:xfrm>
              <a:off x="662990" y="2152984"/>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2022 Qualified Teams: </a:t>
              </a:r>
              <a:r>
                <a:rPr lang="en-US" sz="1400">
                  <a:solidFill>
                    <a:schemeClr val="dk1"/>
                  </a:solidFill>
                  <a:latin typeface="Calibri"/>
                  <a:ea typeface="Calibri"/>
                  <a:cs typeface="Calibri"/>
                  <a:sym typeface="Calibri"/>
                </a:rPr>
                <a:t>Total number of qualified teams in wc 2022.</a:t>
              </a:r>
              <a:endParaRPr/>
            </a:p>
          </p:txBody>
        </p:sp>
        <p:sp>
          <p:nvSpPr>
            <p:cNvPr id="686" name="Google Shape;686;p14"/>
            <p:cNvSpPr/>
            <p:nvPr/>
          </p:nvSpPr>
          <p:spPr>
            <a:xfrm>
              <a:off x="0" y="2870507"/>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173640" y="2999661"/>
              <a:ext cx="315709" cy="315709"/>
            </a:xfrm>
            <a:prstGeom prst="rect">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662990" y="2870507"/>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txBox="1"/>
            <p:nvPr/>
          </p:nvSpPr>
          <p:spPr>
            <a:xfrm>
              <a:off x="662990" y="2870507"/>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2022 Total Players Count: </a:t>
              </a:r>
              <a:r>
                <a:rPr lang="en-US" sz="1400">
                  <a:solidFill>
                    <a:schemeClr val="dk1"/>
                  </a:solidFill>
                  <a:latin typeface="Calibri"/>
                  <a:ea typeface="Calibri"/>
                  <a:cs typeface="Calibri"/>
                  <a:sym typeface="Calibri"/>
                </a:rPr>
                <a:t>Total number of participated players in wc 2022.</a:t>
              </a:r>
              <a:endParaRPr/>
            </a:p>
          </p:txBody>
        </p:sp>
        <p:sp>
          <p:nvSpPr>
            <p:cNvPr id="690" name="Google Shape;690;p14"/>
            <p:cNvSpPr/>
            <p:nvPr/>
          </p:nvSpPr>
          <p:spPr>
            <a:xfrm>
              <a:off x="0" y="3588030"/>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173640" y="3717184"/>
              <a:ext cx="315709" cy="315709"/>
            </a:xfrm>
            <a:prstGeom prst="rect">
              <a:avLst/>
            </a:prstGeom>
            <a:blipFill rotWithShape="1">
              <a:blip r:embed="rId9">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662990" y="3588030"/>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txBox="1"/>
            <p:nvPr/>
          </p:nvSpPr>
          <p:spPr>
            <a:xfrm>
              <a:off x="662990" y="3588030"/>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FIFA Ranking</a:t>
              </a:r>
              <a:endParaRPr sz="1400">
                <a:solidFill>
                  <a:schemeClr val="dk1"/>
                </a:solidFill>
                <a:latin typeface="Calibri"/>
                <a:ea typeface="Calibri"/>
                <a:cs typeface="Calibri"/>
                <a:sym typeface="Calibri"/>
              </a:endParaRPr>
            </a:p>
          </p:txBody>
        </p:sp>
        <p:sp>
          <p:nvSpPr>
            <p:cNvPr id="694" name="Google Shape;694;p14"/>
            <p:cNvSpPr/>
            <p:nvPr/>
          </p:nvSpPr>
          <p:spPr>
            <a:xfrm>
              <a:off x="0" y="4305552"/>
              <a:ext cx="6093724" cy="57401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173640" y="4434706"/>
              <a:ext cx="315709" cy="315709"/>
            </a:xfrm>
            <a:prstGeom prst="rect">
              <a:avLst/>
            </a:prstGeom>
            <a:blipFill rotWithShape="1">
              <a:blip r:embed="rId10">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662990" y="4305552"/>
              <a:ext cx="5430733" cy="5740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txBox="1"/>
            <p:nvPr/>
          </p:nvSpPr>
          <p:spPr>
            <a:xfrm>
              <a:off x="662990" y="4305552"/>
              <a:ext cx="5430733" cy="574018"/>
            </a:xfrm>
            <a:prstGeom prst="rect">
              <a:avLst/>
            </a:prstGeom>
            <a:noFill/>
            <a:ln>
              <a:noFill/>
            </a:ln>
          </p:spPr>
          <p:txBody>
            <a:bodyPr anchorCtr="0" anchor="ctr" bIns="60750" lIns="60750" spcFirstLastPara="1" rIns="60750" wrap="square" tIns="60750">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Winners Count</a:t>
              </a:r>
              <a:endParaRPr sz="1400">
                <a:solidFill>
                  <a:schemeClr val="dk1"/>
                </a:solidFill>
                <a:latin typeface="Calibri"/>
                <a:ea typeface="Calibri"/>
                <a:cs typeface="Calibri"/>
                <a:sym typeface="Calibri"/>
              </a:endParaRPr>
            </a:p>
          </p:txBody>
        </p:sp>
      </p:grpSp>
      <p:grpSp>
        <p:nvGrpSpPr>
          <p:cNvPr id="698" name="Google Shape;698;p14"/>
          <p:cNvGrpSpPr/>
          <p:nvPr/>
        </p:nvGrpSpPr>
        <p:grpSpPr>
          <a:xfrm>
            <a:off x="662606" y="865184"/>
            <a:ext cx="1434489" cy="190500"/>
            <a:chOff x="4679586" y="878988"/>
            <a:chExt cx="1434489" cy="190500"/>
          </a:xfrm>
        </p:grpSpPr>
        <p:sp>
          <p:nvSpPr>
            <p:cNvPr id="699" name="Google Shape;699;p14"/>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 name="Google Shape;700;p14"/>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1" name="Google Shape;701;p14"/>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2" name="Google Shape;702;p14"/>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3" name="Google Shape;703;p14"/>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707" name="Shape 707"/>
        <p:cNvGrpSpPr/>
        <p:nvPr/>
      </p:nvGrpSpPr>
      <p:grpSpPr>
        <a:xfrm>
          <a:off x="0" y="0"/>
          <a:ext cx="0" cy="0"/>
          <a:chOff x="0" y="0"/>
          <a:chExt cx="0" cy="0"/>
        </a:xfrm>
      </p:grpSpPr>
      <p:sp>
        <p:nvSpPr>
          <p:cNvPr id="708" name="Google Shape;708;p15"/>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 name="Google Shape;709;p15"/>
          <p:cNvSpPr txBox="1"/>
          <p:nvPr/>
        </p:nvSpPr>
        <p:spPr>
          <a:xfrm>
            <a:off x="3971499" y="606491"/>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Measures extracted from this table  </a:t>
            </a:r>
            <a:endParaRPr/>
          </a:p>
        </p:txBody>
      </p:sp>
      <p:pic>
        <p:nvPicPr>
          <p:cNvPr id="710" name="Google Shape;710;p15"/>
          <p:cNvPicPr preferRelativeResize="0"/>
          <p:nvPr/>
        </p:nvPicPr>
        <p:blipFill rotWithShape="1">
          <a:blip r:embed="rId3">
            <a:alphaModFix/>
          </a:blip>
          <a:srcRect b="0" l="0" r="0" t="0"/>
          <a:stretch/>
        </p:blipFill>
        <p:spPr>
          <a:xfrm>
            <a:off x="310805" y="1674087"/>
            <a:ext cx="3830844" cy="4221746"/>
          </a:xfrm>
          <a:prstGeom prst="rect">
            <a:avLst/>
          </a:prstGeom>
          <a:solidFill>
            <a:srgbClr val="CCD3EA"/>
          </a:solidFill>
          <a:ln>
            <a:noFill/>
          </a:ln>
        </p:spPr>
      </p:pic>
      <p:sp>
        <p:nvSpPr>
          <p:cNvPr id="711" name="Google Shape;711;p15"/>
          <p:cNvSpPr txBox="1"/>
          <p:nvPr/>
        </p:nvSpPr>
        <p:spPr>
          <a:xfrm>
            <a:off x="4564094" y="1990868"/>
            <a:ext cx="6093724" cy="375552"/>
          </a:xfrm>
          <a:prstGeom prst="rect">
            <a:avLst/>
          </a:prstGeom>
          <a:solidFill>
            <a:srgbClr val="CCD3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2022 Matches Count: </a:t>
            </a:r>
            <a:r>
              <a:rPr b="0" i="0" lang="en-US" sz="1800" u="none" cap="none" strike="noStrike">
                <a:solidFill>
                  <a:srgbClr val="000000"/>
                </a:solidFill>
                <a:latin typeface="Calibri"/>
                <a:ea typeface="Calibri"/>
                <a:cs typeface="Calibri"/>
                <a:sym typeface="Calibri"/>
              </a:rPr>
              <a:t>Count of wc 2022 matches.</a:t>
            </a:r>
            <a:endParaRPr b="0" i="0" sz="1600" u="none" cap="none" strike="noStrike">
              <a:solidFill>
                <a:srgbClr val="000000"/>
              </a:solidFill>
              <a:latin typeface="Calibri"/>
              <a:ea typeface="Calibri"/>
              <a:cs typeface="Calibri"/>
              <a:sym typeface="Calibri"/>
            </a:endParaRPr>
          </a:p>
        </p:txBody>
      </p:sp>
      <p:sp>
        <p:nvSpPr>
          <p:cNvPr id="712" name="Google Shape;712;p15"/>
          <p:cNvSpPr txBox="1"/>
          <p:nvPr/>
        </p:nvSpPr>
        <p:spPr>
          <a:xfrm>
            <a:off x="4564094" y="2757085"/>
            <a:ext cx="6093724" cy="671915"/>
          </a:xfrm>
          <a:prstGeom prst="rect">
            <a:avLst/>
          </a:prstGeom>
          <a:solidFill>
            <a:srgbClr val="CCD3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2022 World Cup Duration: </a:t>
            </a:r>
            <a:r>
              <a:rPr b="0" i="0" lang="en-US" sz="1800" u="none" cap="none" strike="noStrike">
                <a:solidFill>
                  <a:srgbClr val="000000"/>
                </a:solidFill>
                <a:latin typeface="Calibri"/>
                <a:ea typeface="Calibri"/>
                <a:cs typeface="Calibri"/>
                <a:sym typeface="Calibri"/>
              </a:rPr>
              <a:t>Duration of wc 2022 tournament in days.</a:t>
            </a:r>
            <a:endParaRPr b="0" i="0" sz="1600" u="none" cap="none" strike="noStrike">
              <a:solidFill>
                <a:srgbClr val="000000"/>
              </a:solidFill>
              <a:latin typeface="Calibri"/>
              <a:ea typeface="Calibri"/>
              <a:cs typeface="Calibri"/>
              <a:sym typeface="Calibri"/>
            </a:endParaRPr>
          </a:p>
        </p:txBody>
      </p:sp>
      <p:grpSp>
        <p:nvGrpSpPr>
          <p:cNvPr id="713" name="Google Shape;713;p15"/>
          <p:cNvGrpSpPr/>
          <p:nvPr/>
        </p:nvGrpSpPr>
        <p:grpSpPr>
          <a:xfrm>
            <a:off x="791738" y="960434"/>
            <a:ext cx="1434489" cy="190500"/>
            <a:chOff x="4679586" y="878988"/>
            <a:chExt cx="1434489" cy="190500"/>
          </a:xfrm>
        </p:grpSpPr>
        <p:sp>
          <p:nvSpPr>
            <p:cNvPr id="714" name="Google Shape;714;p15"/>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5" name="Google Shape;715;p15"/>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6" name="Google Shape;716;p15"/>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7" name="Google Shape;717;p15"/>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8" name="Google Shape;718;p15"/>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722" name="Shape 722"/>
        <p:cNvGrpSpPr/>
        <p:nvPr/>
      </p:nvGrpSpPr>
      <p:grpSpPr>
        <a:xfrm>
          <a:off x="0" y="0"/>
          <a:ext cx="0" cy="0"/>
          <a:chOff x="0" y="0"/>
          <a:chExt cx="0" cy="0"/>
        </a:xfrm>
      </p:grpSpPr>
      <p:sp>
        <p:nvSpPr>
          <p:cNvPr id="723" name="Google Shape;723;p16"/>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4" name="Google Shape;724;p16"/>
          <p:cNvSpPr txBox="1"/>
          <p:nvPr/>
        </p:nvSpPr>
        <p:spPr>
          <a:xfrm>
            <a:off x="3971499" y="272955"/>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Measures extracted from this table  </a:t>
            </a:r>
            <a:endParaRPr/>
          </a:p>
        </p:txBody>
      </p:sp>
      <p:pic>
        <p:nvPicPr>
          <p:cNvPr descr="A screenshot of a computer&#10;&#10;Description automatically generated" id="725" name="Google Shape;725;p16"/>
          <p:cNvPicPr preferRelativeResize="0"/>
          <p:nvPr/>
        </p:nvPicPr>
        <p:blipFill rotWithShape="1">
          <a:blip r:embed="rId3">
            <a:alphaModFix/>
          </a:blip>
          <a:srcRect b="0" l="0" r="0" t="0"/>
          <a:stretch/>
        </p:blipFill>
        <p:spPr>
          <a:xfrm>
            <a:off x="0" y="1163358"/>
            <a:ext cx="3520324" cy="5694642"/>
          </a:xfrm>
          <a:prstGeom prst="rect">
            <a:avLst/>
          </a:prstGeom>
          <a:noFill/>
          <a:ln>
            <a:noFill/>
          </a:ln>
        </p:spPr>
      </p:pic>
      <p:grpSp>
        <p:nvGrpSpPr>
          <p:cNvPr id="726" name="Google Shape;726;p16"/>
          <p:cNvGrpSpPr/>
          <p:nvPr/>
        </p:nvGrpSpPr>
        <p:grpSpPr>
          <a:xfrm>
            <a:off x="3971499" y="1426501"/>
            <a:ext cx="7584744" cy="5157913"/>
            <a:chOff x="0" y="629"/>
            <a:chExt cx="7584744" cy="5157913"/>
          </a:xfrm>
        </p:grpSpPr>
        <p:sp>
          <p:nvSpPr>
            <p:cNvPr id="727" name="Google Shape;727;p16"/>
            <p:cNvSpPr/>
            <p:nvPr/>
          </p:nvSpPr>
          <p:spPr>
            <a:xfrm>
              <a:off x="0" y="629"/>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60027" y="119658"/>
              <a:ext cx="290959" cy="290959"/>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611014" y="629"/>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txBox="1"/>
            <p:nvPr/>
          </p:nvSpPr>
          <p:spPr>
            <a:xfrm>
              <a:off x="611014" y="629"/>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2022 World cup Matches</a:t>
              </a:r>
              <a:endParaRPr sz="1400">
                <a:solidFill>
                  <a:schemeClr val="dk1"/>
                </a:solidFill>
                <a:latin typeface="Calibri"/>
                <a:ea typeface="Calibri"/>
                <a:cs typeface="Calibri"/>
                <a:sym typeface="Calibri"/>
              </a:endParaRPr>
            </a:p>
          </p:txBody>
        </p:sp>
        <p:sp>
          <p:nvSpPr>
            <p:cNvPr id="731" name="Google Shape;731;p16"/>
            <p:cNvSpPr/>
            <p:nvPr/>
          </p:nvSpPr>
          <p:spPr>
            <a:xfrm>
              <a:off x="0" y="661900"/>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160027" y="780929"/>
              <a:ext cx="290959" cy="290959"/>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611014" y="661900"/>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txBox="1"/>
            <p:nvPr/>
          </p:nvSpPr>
          <p:spPr>
            <a:xfrm>
              <a:off x="611014" y="661900"/>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Beginning Qualified Teams: </a:t>
              </a:r>
              <a:r>
                <a:rPr lang="en-US" sz="1400">
                  <a:solidFill>
                    <a:schemeClr val="dk1"/>
                  </a:solidFill>
                  <a:latin typeface="Calibri"/>
                  <a:ea typeface="Calibri"/>
                  <a:cs typeface="Calibri"/>
                  <a:sym typeface="Calibri"/>
                </a:rPr>
                <a:t>Count of team participated in wc form the start of tournament.</a:t>
              </a:r>
              <a:endParaRPr/>
            </a:p>
          </p:txBody>
        </p:sp>
        <p:sp>
          <p:nvSpPr>
            <p:cNvPr id="735" name="Google Shape;735;p16"/>
            <p:cNvSpPr/>
            <p:nvPr/>
          </p:nvSpPr>
          <p:spPr>
            <a:xfrm>
              <a:off x="0" y="1323171"/>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160027" y="1442200"/>
              <a:ext cx="290959" cy="290959"/>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611014" y="1323171"/>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txBox="1"/>
            <p:nvPr/>
          </p:nvSpPr>
          <p:spPr>
            <a:xfrm>
              <a:off x="611014" y="1323171"/>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Beginning Total Goals: </a:t>
              </a:r>
              <a:r>
                <a:rPr lang="en-US" sz="1400">
                  <a:solidFill>
                    <a:schemeClr val="dk1"/>
                  </a:solidFill>
                  <a:latin typeface="Calibri"/>
                  <a:ea typeface="Calibri"/>
                  <a:cs typeface="Calibri"/>
                  <a:sym typeface="Calibri"/>
                </a:rPr>
                <a:t>Total number of goals in wc form the start of tournament.</a:t>
              </a:r>
              <a:endParaRPr/>
            </a:p>
          </p:txBody>
        </p:sp>
        <p:sp>
          <p:nvSpPr>
            <p:cNvPr id="739" name="Google Shape;739;p16"/>
            <p:cNvSpPr/>
            <p:nvPr/>
          </p:nvSpPr>
          <p:spPr>
            <a:xfrm>
              <a:off x="0" y="1984442"/>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160027" y="2103471"/>
              <a:ext cx="290959" cy="290959"/>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611014" y="1984442"/>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txBox="1"/>
            <p:nvPr/>
          </p:nvSpPr>
          <p:spPr>
            <a:xfrm>
              <a:off x="611014" y="1984442"/>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Beginning Total Played Matches: </a:t>
              </a:r>
              <a:r>
                <a:rPr lang="en-US" sz="1400">
                  <a:solidFill>
                    <a:schemeClr val="dk1"/>
                  </a:solidFill>
                  <a:latin typeface="Calibri"/>
                  <a:ea typeface="Calibri"/>
                  <a:cs typeface="Calibri"/>
                  <a:sym typeface="Calibri"/>
                </a:rPr>
                <a:t>Total number of matches in wc form the start of tournament.</a:t>
              </a:r>
              <a:endParaRPr/>
            </a:p>
          </p:txBody>
        </p:sp>
        <p:sp>
          <p:nvSpPr>
            <p:cNvPr id="743" name="Google Shape;743;p16"/>
            <p:cNvSpPr/>
            <p:nvPr/>
          </p:nvSpPr>
          <p:spPr>
            <a:xfrm>
              <a:off x="0" y="2645713"/>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160027" y="2764742"/>
              <a:ext cx="290959" cy="290959"/>
            </a:xfrm>
            <a:prstGeom prst="rect">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611014" y="2645713"/>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txBox="1"/>
            <p:nvPr/>
          </p:nvSpPr>
          <p:spPr>
            <a:xfrm>
              <a:off x="611014" y="2645713"/>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Beginning World Cup Years</a:t>
              </a:r>
              <a:endParaRPr sz="1400">
                <a:solidFill>
                  <a:schemeClr val="dk1"/>
                </a:solidFill>
                <a:latin typeface="Calibri"/>
                <a:ea typeface="Calibri"/>
                <a:cs typeface="Calibri"/>
                <a:sym typeface="Calibri"/>
              </a:endParaRPr>
            </a:p>
          </p:txBody>
        </p:sp>
        <p:sp>
          <p:nvSpPr>
            <p:cNvPr id="747" name="Google Shape;747;p16"/>
            <p:cNvSpPr/>
            <p:nvPr/>
          </p:nvSpPr>
          <p:spPr>
            <a:xfrm>
              <a:off x="0" y="3306984"/>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160027" y="3426013"/>
              <a:ext cx="290959" cy="290959"/>
            </a:xfrm>
            <a:prstGeom prst="rect">
              <a:avLst/>
            </a:prstGeom>
            <a:blipFill rotWithShape="1">
              <a:blip r:embed="rId9">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611014" y="3306984"/>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txBox="1"/>
            <p:nvPr/>
          </p:nvSpPr>
          <p:spPr>
            <a:xfrm>
              <a:off x="611014" y="3306984"/>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Host Count</a:t>
              </a:r>
              <a:endParaRPr sz="1400">
                <a:solidFill>
                  <a:schemeClr val="dk1"/>
                </a:solidFill>
                <a:latin typeface="Calibri"/>
                <a:ea typeface="Calibri"/>
                <a:cs typeface="Calibri"/>
                <a:sym typeface="Calibri"/>
              </a:endParaRPr>
            </a:p>
          </p:txBody>
        </p:sp>
        <p:sp>
          <p:nvSpPr>
            <p:cNvPr id="751" name="Google Shape;751;p16"/>
            <p:cNvSpPr/>
            <p:nvPr/>
          </p:nvSpPr>
          <p:spPr>
            <a:xfrm>
              <a:off x="0" y="3968255"/>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60027" y="4087284"/>
              <a:ext cx="290959" cy="290959"/>
            </a:xfrm>
            <a:prstGeom prst="rect">
              <a:avLst/>
            </a:prstGeom>
            <a:blipFill rotWithShape="1">
              <a:blip r:embed="rId10">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611014" y="3968255"/>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txBox="1"/>
            <p:nvPr/>
          </p:nvSpPr>
          <p:spPr>
            <a:xfrm>
              <a:off x="611014" y="3968255"/>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Total World Cups</a:t>
              </a:r>
              <a:endParaRPr sz="1400">
                <a:solidFill>
                  <a:schemeClr val="dk1"/>
                </a:solidFill>
                <a:latin typeface="Calibri"/>
                <a:ea typeface="Calibri"/>
                <a:cs typeface="Calibri"/>
                <a:sym typeface="Calibri"/>
              </a:endParaRPr>
            </a:p>
          </p:txBody>
        </p:sp>
        <p:sp>
          <p:nvSpPr>
            <p:cNvPr id="755" name="Google Shape;755;p16"/>
            <p:cNvSpPr/>
            <p:nvPr/>
          </p:nvSpPr>
          <p:spPr>
            <a:xfrm>
              <a:off x="0" y="4629526"/>
              <a:ext cx="7584744" cy="529016"/>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160027" y="4748555"/>
              <a:ext cx="290959" cy="290959"/>
            </a:xfrm>
            <a:prstGeom prst="rect">
              <a:avLst/>
            </a:prstGeom>
            <a:blipFill rotWithShape="1">
              <a:blip r:embed="rId11">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611014" y="4629526"/>
              <a:ext cx="6973729" cy="5290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txBox="1"/>
            <p:nvPr/>
          </p:nvSpPr>
          <p:spPr>
            <a:xfrm>
              <a:off x="611014" y="4629526"/>
              <a:ext cx="6973729" cy="529016"/>
            </a:xfrm>
            <a:prstGeom prst="rect">
              <a:avLst/>
            </a:prstGeom>
            <a:noFill/>
            <a:ln>
              <a:noFill/>
            </a:ln>
          </p:spPr>
          <p:txBody>
            <a:bodyPr anchorCtr="0" anchor="ctr" bIns="55975" lIns="55975" spcFirstLastPara="1" rIns="55975" wrap="square" tIns="55975">
              <a:noAutofit/>
            </a:bodyPr>
            <a:lstStyle/>
            <a:p>
              <a:pPr indent="0" lvl="0" marL="0" marR="0" rtl="0" algn="l">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World Cups Winnig Rate</a:t>
              </a:r>
              <a:endParaRPr sz="1400">
                <a:solidFill>
                  <a:schemeClr val="dk1"/>
                </a:solidFill>
                <a:latin typeface="Calibri"/>
                <a:ea typeface="Calibri"/>
                <a:cs typeface="Calibri"/>
                <a:sym typeface="Calibri"/>
              </a:endParaRPr>
            </a:p>
          </p:txBody>
        </p:sp>
      </p:grpSp>
      <p:grpSp>
        <p:nvGrpSpPr>
          <p:cNvPr id="759" name="Google Shape;759;p16"/>
          <p:cNvGrpSpPr/>
          <p:nvPr/>
        </p:nvGrpSpPr>
        <p:grpSpPr>
          <a:xfrm>
            <a:off x="662606" y="655092"/>
            <a:ext cx="1434489" cy="190500"/>
            <a:chOff x="4679586" y="878988"/>
            <a:chExt cx="1434489" cy="190500"/>
          </a:xfrm>
        </p:grpSpPr>
        <p:sp>
          <p:nvSpPr>
            <p:cNvPr id="760" name="Google Shape;760;p16"/>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1" name="Google Shape;761;p16"/>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 name="Google Shape;762;p16"/>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3" name="Google Shape;763;p16"/>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4" name="Google Shape;764;p16"/>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768" name="Shape 768"/>
        <p:cNvGrpSpPr/>
        <p:nvPr/>
      </p:nvGrpSpPr>
      <p:grpSpPr>
        <a:xfrm>
          <a:off x="0" y="0"/>
          <a:ext cx="0" cy="0"/>
          <a:chOff x="0" y="0"/>
          <a:chExt cx="0" cy="0"/>
        </a:xfrm>
      </p:grpSpPr>
      <p:sp>
        <p:nvSpPr>
          <p:cNvPr id="769" name="Google Shape;769;p17"/>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0" name="Google Shape;770;p17"/>
          <p:cNvSpPr txBox="1"/>
          <p:nvPr/>
        </p:nvSpPr>
        <p:spPr>
          <a:xfrm>
            <a:off x="3971498" y="329344"/>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Measures extracted from this table  </a:t>
            </a:r>
            <a:endParaRPr/>
          </a:p>
        </p:txBody>
      </p:sp>
      <p:pic>
        <p:nvPicPr>
          <p:cNvPr descr="A screenshot of a computer&#10;&#10;Description automatically generated" id="771" name="Google Shape;771;p17"/>
          <p:cNvPicPr preferRelativeResize="0"/>
          <p:nvPr/>
        </p:nvPicPr>
        <p:blipFill rotWithShape="1">
          <a:blip r:embed="rId3">
            <a:alphaModFix/>
          </a:blip>
          <a:srcRect b="0" l="0" r="0" t="0"/>
          <a:stretch/>
        </p:blipFill>
        <p:spPr>
          <a:xfrm>
            <a:off x="253619" y="1197846"/>
            <a:ext cx="3226560" cy="5522739"/>
          </a:xfrm>
          <a:prstGeom prst="rect">
            <a:avLst/>
          </a:prstGeom>
          <a:noFill/>
          <a:ln>
            <a:noFill/>
          </a:ln>
        </p:spPr>
      </p:pic>
      <p:grpSp>
        <p:nvGrpSpPr>
          <p:cNvPr id="772" name="Google Shape;772;p17"/>
          <p:cNvGrpSpPr/>
          <p:nvPr/>
        </p:nvGrpSpPr>
        <p:grpSpPr>
          <a:xfrm>
            <a:off x="3971498" y="1649402"/>
            <a:ext cx="7014949" cy="4600616"/>
            <a:chOff x="0" y="1489"/>
            <a:chExt cx="7014949" cy="4600616"/>
          </a:xfrm>
        </p:grpSpPr>
        <p:sp>
          <p:nvSpPr>
            <p:cNvPr id="773" name="Google Shape;773;p17"/>
            <p:cNvSpPr/>
            <p:nvPr/>
          </p:nvSpPr>
          <p:spPr>
            <a:xfrm>
              <a:off x="0" y="1489"/>
              <a:ext cx="7014949" cy="634567"/>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7"/>
            <p:cNvSpPr/>
            <p:nvPr/>
          </p:nvSpPr>
          <p:spPr>
            <a:xfrm>
              <a:off x="191956" y="144266"/>
              <a:ext cx="349012" cy="349012"/>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7"/>
            <p:cNvSpPr/>
            <p:nvPr/>
          </p:nvSpPr>
          <p:spPr>
            <a:xfrm>
              <a:off x="732925" y="1489"/>
              <a:ext cx="6282023" cy="634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7"/>
            <p:cNvSpPr txBox="1"/>
            <p:nvPr/>
          </p:nvSpPr>
          <p:spPr>
            <a:xfrm>
              <a:off x="732925" y="1489"/>
              <a:ext cx="6282023" cy="634567"/>
            </a:xfrm>
            <a:prstGeom prst="rect">
              <a:avLst/>
            </a:prstGeom>
            <a:noFill/>
            <a:ln>
              <a:noFill/>
            </a:ln>
          </p:spPr>
          <p:txBody>
            <a:bodyPr anchorCtr="0" anchor="ctr" bIns="67150" lIns="67150" spcFirstLastPara="1" rIns="67150" wrap="square" tIns="67150">
              <a:noAutofit/>
            </a:bodyPr>
            <a:lstStyle/>
            <a:p>
              <a:pPr indent="0" lvl="0" marL="0" marR="0" rtl="0" algn="l">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Int Away Goals: </a:t>
              </a:r>
              <a:r>
                <a:rPr lang="en-US" sz="1600">
                  <a:solidFill>
                    <a:schemeClr val="dk1"/>
                  </a:solidFill>
                  <a:latin typeface="Calibri"/>
                  <a:ea typeface="Calibri"/>
                  <a:cs typeface="Calibri"/>
                  <a:sym typeface="Calibri"/>
                </a:rPr>
                <a:t>Total number of international goals scored by away teams.</a:t>
              </a:r>
              <a:endParaRPr/>
            </a:p>
          </p:txBody>
        </p:sp>
        <p:sp>
          <p:nvSpPr>
            <p:cNvPr id="777" name="Google Shape;777;p17"/>
            <p:cNvSpPr/>
            <p:nvPr/>
          </p:nvSpPr>
          <p:spPr>
            <a:xfrm>
              <a:off x="0" y="794699"/>
              <a:ext cx="7014949" cy="634567"/>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191956" y="937476"/>
              <a:ext cx="349012" cy="349012"/>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7"/>
            <p:cNvSpPr/>
            <p:nvPr/>
          </p:nvSpPr>
          <p:spPr>
            <a:xfrm>
              <a:off x="732925" y="794699"/>
              <a:ext cx="6282023" cy="634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txBox="1"/>
            <p:nvPr/>
          </p:nvSpPr>
          <p:spPr>
            <a:xfrm>
              <a:off x="732925" y="794699"/>
              <a:ext cx="6282023" cy="634567"/>
            </a:xfrm>
            <a:prstGeom prst="rect">
              <a:avLst/>
            </a:prstGeom>
            <a:noFill/>
            <a:ln>
              <a:noFill/>
            </a:ln>
          </p:spPr>
          <p:txBody>
            <a:bodyPr anchorCtr="0" anchor="ctr" bIns="67150" lIns="67150" spcFirstLastPara="1" rIns="67150" wrap="square" tIns="67150">
              <a:noAutofit/>
            </a:bodyPr>
            <a:lstStyle/>
            <a:p>
              <a:pPr indent="0" lvl="0" marL="0" marR="0" rtl="0" algn="l">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Int Home Goals: </a:t>
              </a:r>
              <a:r>
                <a:rPr lang="en-US" sz="1600">
                  <a:solidFill>
                    <a:schemeClr val="dk1"/>
                  </a:solidFill>
                  <a:latin typeface="Calibri"/>
                  <a:ea typeface="Calibri"/>
                  <a:cs typeface="Calibri"/>
                  <a:sym typeface="Calibri"/>
                </a:rPr>
                <a:t>Total number of international goals scored by home teams.</a:t>
              </a:r>
              <a:endParaRPr/>
            </a:p>
          </p:txBody>
        </p:sp>
        <p:sp>
          <p:nvSpPr>
            <p:cNvPr id="781" name="Google Shape;781;p17"/>
            <p:cNvSpPr/>
            <p:nvPr/>
          </p:nvSpPr>
          <p:spPr>
            <a:xfrm>
              <a:off x="0" y="1587909"/>
              <a:ext cx="7014949" cy="634567"/>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191956" y="1730686"/>
              <a:ext cx="349012" cy="349012"/>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732925" y="1587909"/>
              <a:ext cx="6282023" cy="634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txBox="1"/>
            <p:nvPr/>
          </p:nvSpPr>
          <p:spPr>
            <a:xfrm>
              <a:off x="732925" y="1587909"/>
              <a:ext cx="6282023" cy="634567"/>
            </a:xfrm>
            <a:prstGeom prst="rect">
              <a:avLst/>
            </a:prstGeom>
            <a:noFill/>
            <a:ln>
              <a:noFill/>
            </a:ln>
          </p:spPr>
          <p:txBody>
            <a:bodyPr anchorCtr="0" anchor="ctr" bIns="67150" lIns="67150" spcFirstLastPara="1" rIns="67150" wrap="square" tIns="67150">
              <a:noAutofit/>
            </a:bodyPr>
            <a:lstStyle/>
            <a:p>
              <a:pPr indent="0" lvl="0" marL="0" marR="0" rtl="0" algn="l">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Int Total Goals: </a:t>
              </a:r>
              <a:r>
                <a:rPr lang="en-US" sz="1600">
                  <a:solidFill>
                    <a:schemeClr val="dk1"/>
                  </a:solidFill>
                  <a:latin typeface="Calibri"/>
                  <a:ea typeface="Calibri"/>
                  <a:cs typeface="Calibri"/>
                  <a:sym typeface="Calibri"/>
                </a:rPr>
                <a:t>Total number of international goals.</a:t>
              </a:r>
              <a:endParaRPr/>
            </a:p>
          </p:txBody>
        </p:sp>
        <p:sp>
          <p:nvSpPr>
            <p:cNvPr id="785" name="Google Shape;785;p17"/>
            <p:cNvSpPr/>
            <p:nvPr/>
          </p:nvSpPr>
          <p:spPr>
            <a:xfrm>
              <a:off x="0" y="2381118"/>
              <a:ext cx="7014949" cy="634567"/>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191956" y="2523896"/>
              <a:ext cx="349012" cy="349012"/>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2925" y="2381118"/>
              <a:ext cx="6282023" cy="634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txBox="1"/>
            <p:nvPr/>
          </p:nvSpPr>
          <p:spPr>
            <a:xfrm>
              <a:off x="732925" y="2381118"/>
              <a:ext cx="6282023" cy="634567"/>
            </a:xfrm>
            <a:prstGeom prst="rect">
              <a:avLst/>
            </a:prstGeom>
            <a:noFill/>
            <a:ln>
              <a:noFill/>
            </a:ln>
          </p:spPr>
          <p:txBody>
            <a:bodyPr anchorCtr="0" anchor="ctr" bIns="67150" lIns="67150" spcFirstLastPara="1" rIns="67150" wrap="square" tIns="67150">
              <a:noAutofit/>
            </a:bodyPr>
            <a:lstStyle/>
            <a:p>
              <a:pPr indent="0" lvl="0" marL="0" marR="0" rtl="0" algn="l">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Int Total Matches Count: </a:t>
              </a:r>
              <a:r>
                <a:rPr lang="en-US" sz="1600">
                  <a:solidFill>
                    <a:schemeClr val="dk1"/>
                  </a:solidFill>
                  <a:latin typeface="Calibri"/>
                  <a:ea typeface="Calibri"/>
                  <a:cs typeface="Calibri"/>
                  <a:sym typeface="Calibri"/>
                </a:rPr>
                <a:t>Count of international matches.</a:t>
              </a:r>
              <a:endParaRPr/>
            </a:p>
          </p:txBody>
        </p:sp>
        <p:sp>
          <p:nvSpPr>
            <p:cNvPr id="789" name="Google Shape;789;p17"/>
            <p:cNvSpPr/>
            <p:nvPr/>
          </p:nvSpPr>
          <p:spPr>
            <a:xfrm>
              <a:off x="0" y="3174328"/>
              <a:ext cx="7014949" cy="634567"/>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191956" y="3317106"/>
              <a:ext cx="349012" cy="349012"/>
            </a:xfrm>
            <a:prstGeom prst="rect">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732925" y="3174328"/>
              <a:ext cx="6282023" cy="634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txBox="1"/>
            <p:nvPr/>
          </p:nvSpPr>
          <p:spPr>
            <a:xfrm>
              <a:off x="732925" y="3174328"/>
              <a:ext cx="6282023" cy="634567"/>
            </a:xfrm>
            <a:prstGeom prst="rect">
              <a:avLst/>
            </a:prstGeom>
            <a:noFill/>
            <a:ln>
              <a:noFill/>
            </a:ln>
          </p:spPr>
          <p:txBody>
            <a:bodyPr anchorCtr="0" anchor="ctr" bIns="67150" lIns="67150" spcFirstLastPara="1" rIns="67150" wrap="square" tIns="67150">
              <a:noAutofit/>
            </a:bodyPr>
            <a:lstStyle/>
            <a:p>
              <a:pPr indent="0" lvl="0" marL="0" marR="0" rtl="0" algn="l">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Int Tournaments Count: </a:t>
              </a:r>
              <a:r>
                <a:rPr lang="en-US" sz="1600">
                  <a:solidFill>
                    <a:schemeClr val="dk1"/>
                  </a:solidFill>
                  <a:latin typeface="Calibri"/>
                  <a:ea typeface="Calibri"/>
                  <a:cs typeface="Calibri"/>
                  <a:sym typeface="Calibri"/>
                </a:rPr>
                <a:t>Count of international tournaments.</a:t>
              </a:r>
              <a:endParaRPr/>
            </a:p>
          </p:txBody>
        </p:sp>
        <p:sp>
          <p:nvSpPr>
            <p:cNvPr id="793" name="Google Shape;793;p17"/>
            <p:cNvSpPr/>
            <p:nvPr/>
          </p:nvSpPr>
          <p:spPr>
            <a:xfrm>
              <a:off x="0" y="3967538"/>
              <a:ext cx="7014949" cy="634567"/>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191956" y="4110316"/>
              <a:ext cx="349012" cy="349012"/>
            </a:xfrm>
            <a:prstGeom prst="rect">
              <a:avLst/>
            </a:prstGeom>
            <a:blipFill rotWithShape="1">
              <a:blip r:embed="rId9">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732925" y="3967538"/>
              <a:ext cx="6282023" cy="634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txBox="1"/>
            <p:nvPr/>
          </p:nvSpPr>
          <p:spPr>
            <a:xfrm>
              <a:off x="732925" y="3967538"/>
              <a:ext cx="6282023" cy="634567"/>
            </a:xfrm>
            <a:prstGeom prst="rect">
              <a:avLst/>
            </a:prstGeom>
            <a:noFill/>
            <a:ln>
              <a:noFill/>
            </a:ln>
          </p:spPr>
          <p:txBody>
            <a:bodyPr anchorCtr="0" anchor="ctr" bIns="67150" lIns="67150" spcFirstLastPara="1" rIns="67150" wrap="square" tIns="67150">
              <a:noAutofit/>
            </a:bodyPr>
            <a:lstStyle/>
            <a:p>
              <a:pPr indent="0" lvl="0" marL="0" marR="0" rtl="0" algn="l">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Int Total Matches for team</a:t>
              </a:r>
              <a:endParaRPr sz="1600">
                <a:solidFill>
                  <a:schemeClr val="dk1"/>
                </a:solidFill>
                <a:latin typeface="Calibri"/>
                <a:ea typeface="Calibri"/>
                <a:cs typeface="Calibri"/>
                <a:sym typeface="Calibri"/>
              </a:endParaRPr>
            </a:p>
          </p:txBody>
        </p:sp>
      </p:grpSp>
      <p:grpSp>
        <p:nvGrpSpPr>
          <p:cNvPr id="797" name="Google Shape;797;p17"/>
          <p:cNvGrpSpPr/>
          <p:nvPr/>
        </p:nvGrpSpPr>
        <p:grpSpPr>
          <a:xfrm>
            <a:off x="909741" y="606491"/>
            <a:ext cx="1434489" cy="190500"/>
            <a:chOff x="4679586" y="878988"/>
            <a:chExt cx="1434489" cy="190500"/>
          </a:xfrm>
        </p:grpSpPr>
        <p:sp>
          <p:nvSpPr>
            <p:cNvPr id="798" name="Google Shape;798;p17"/>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9" name="Google Shape;799;p17"/>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0" name="Google Shape;800;p17"/>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1" name="Google Shape;801;p17"/>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2" name="Google Shape;802;p17"/>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806" name="Shape 806"/>
        <p:cNvGrpSpPr/>
        <p:nvPr/>
      </p:nvGrpSpPr>
      <p:grpSpPr>
        <a:xfrm>
          <a:off x="0" y="0"/>
          <a:ext cx="0" cy="0"/>
          <a:chOff x="0" y="0"/>
          <a:chExt cx="0" cy="0"/>
        </a:xfrm>
      </p:grpSpPr>
      <p:sp>
        <p:nvSpPr>
          <p:cNvPr id="807" name="Google Shape;807;p18"/>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8" name="Google Shape;808;p18"/>
          <p:cNvSpPr txBox="1"/>
          <p:nvPr/>
        </p:nvSpPr>
        <p:spPr>
          <a:xfrm>
            <a:off x="3971499" y="606491"/>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Measures extracted from this table  </a:t>
            </a:r>
            <a:endParaRPr/>
          </a:p>
        </p:txBody>
      </p:sp>
      <p:pic>
        <p:nvPicPr>
          <p:cNvPr descr="A screenshot of a computer&#10;&#10;Description automatically generated" id="809" name="Google Shape;809;p18"/>
          <p:cNvPicPr preferRelativeResize="0"/>
          <p:nvPr/>
        </p:nvPicPr>
        <p:blipFill rotWithShape="1">
          <a:blip r:embed="rId3">
            <a:alphaModFix/>
          </a:blip>
          <a:srcRect b="0" l="0" r="0" t="0"/>
          <a:stretch/>
        </p:blipFill>
        <p:spPr>
          <a:xfrm>
            <a:off x="129059" y="1505843"/>
            <a:ext cx="3487598" cy="4922253"/>
          </a:xfrm>
          <a:prstGeom prst="rect">
            <a:avLst/>
          </a:prstGeom>
          <a:noFill/>
          <a:ln>
            <a:noFill/>
          </a:ln>
        </p:spPr>
      </p:pic>
      <p:sp>
        <p:nvSpPr>
          <p:cNvPr id="810" name="Google Shape;810;p18"/>
          <p:cNvSpPr txBox="1"/>
          <p:nvPr/>
        </p:nvSpPr>
        <p:spPr>
          <a:xfrm>
            <a:off x="4379792" y="1806381"/>
            <a:ext cx="6786352" cy="375552"/>
          </a:xfrm>
          <a:prstGeom prst="rect">
            <a:avLst/>
          </a:prstGeom>
          <a:solidFill>
            <a:srgbClr val="CCD3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Total_Goals_Conceded</a:t>
            </a:r>
            <a:endParaRPr/>
          </a:p>
        </p:txBody>
      </p:sp>
      <p:sp>
        <p:nvSpPr>
          <p:cNvPr id="811" name="Google Shape;811;p18"/>
          <p:cNvSpPr txBox="1"/>
          <p:nvPr/>
        </p:nvSpPr>
        <p:spPr>
          <a:xfrm>
            <a:off x="4408225" y="2304055"/>
            <a:ext cx="6757919" cy="375552"/>
          </a:xfrm>
          <a:prstGeom prst="rect">
            <a:avLst/>
          </a:prstGeom>
          <a:solidFill>
            <a:srgbClr val="CFD5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Total_Goals_Scored</a:t>
            </a:r>
            <a:endParaRPr/>
          </a:p>
        </p:txBody>
      </p:sp>
      <p:sp>
        <p:nvSpPr>
          <p:cNvPr id="812" name="Google Shape;812;p18"/>
          <p:cNvSpPr txBox="1"/>
          <p:nvPr/>
        </p:nvSpPr>
        <p:spPr>
          <a:xfrm>
            <a:off x="4408225" y="2922461"/>
            <a:ext cx="6786352" cy="671915"/>
          </a:xfrm>
          <a:prstGeom prst="rect">
            <a:avLst/>
          </a:prstGeom>
          <a:solidFill>
            <a:srgbClr val="CCD3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World Cup Matches Count: Total number of played matches in wc tournaments. </a:t>
            </a:r>
            <a:endParaRPr/>
          </a:p>
        </p:txBody>
      </p:sp>
      <p:sp>
        <p:nvSpPr>
          <p:cNvPr id="813" name="Google Shape;813;p18"/>
          <p:cNvSpPr txBox="1"/>
          <p:nvPr/>
        </p:nvSpPr>
        <p:spPr>
          <a:xfrm>
            <a:off x="4379793" y="3790017"/>
            <a:ext cx="6814784" cy="375552"/>
          </a:xfrm>
          <a:prstGeom prst="rect">
            <a:avLst/>
          </a:prstGeom>
          <a:solidFill>
            <a:srgbClr val="CCD3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World Cup Total Goals: Total number of goals in wc tournaments</a:t>
            </a:r>
            <a:endParaRPr/>
          </a:p>
        </p:txBody>
      </p:sp>
      <p:sp>
        <p:nvSpPr>
          <p:cNvPr id="814" name="Google Shape;814;p18"/>
          <p:cNvSpPr txBox="1"/>
          <p:nvPr/>
        </p:nvSpPr>
        <p:spPr>
          <a:xfrm>
            <a:off x="4394008" y="4361210"/>
            <a:ext cx="6757919" cy="375552"/>
          </a:xfrm>
          <a:prstGeom prst="rect">
            <a:avLst/>
          </a:prstGeom>
          <a:solidFill>
            <a:srgbClr val="CFD5EA"/>
          </a:solid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Calibri"/>
                <a:ea typeface="Calibri"/>
                <a:cs typeface="Calibri"/>
                <a:sym typeface="Calibri"/>
              </a:rPr>
              <a:t>World Cups Won Matches Count</a:t>
            </a:r>
            <a:endParaRPr/>
          </a:p>
        </p:txBody>
      </p:sp>
      <p:grpSp>
        <p:nvGrpSpPr>
          <p:cNvPr id="815" name="Google Shape;815;p18"/>
          <p:cNvGrpSpPr/>
          <p:nvPr/>
        </p:nvGrpSpPr>
        <p:grpSpPr>
          <a:xfrm>
            <a:off x="799083" y="941980"/>
            <a:ext cx="1434489" cy="190500"/>
            <a:chOff x="4679586" y="878988"/>
            <a:chExt cx="1434489" cy="190500"/>
          </a:xfrm>
        </p:grpSpPr>
        <p:sp>
          <p:nvSpPr>
            <p:cNvPr id="816" name="Google Shape;816;p18"/>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7" name="Google Shape;817;p18"/>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8" name="Google Shape;818;p18"/>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9" name="Google Shape;819;p18"/>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0" name="Google Shape;820;p18"/>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824" name="Shape 824"/>
        <p:cNvGrpSpPr/>
        <p:nvPr/>
      </p:nvGrpSpPr>
      <p:grpSpPr>
        <a:xfrm>
          <a:off x="0" y="0"/>
          <a:ext cx="0" cy="0"/>
          <a:chOff x="0" y="0"/>
          <a:chExt cx="0" cy="0"/>
        </a:xfrm>
      </p:grpSpPr>
      <p:sp>
        <p:nvSpPr>
          <p:cNvPr id="825" name="Google Shape;825;p19"/>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6" name="Google Shape;826;p19"/>
          <p:cNvSpPr txBox="1"/>
          <p:nvPr/>
        </p:nvSpPr>
        <p:spPr>
          <a:xfrm>
            <a:off x="2456542" y="272955"/>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Calculated tables</a:t>
            </a:r>
            <a:endParaRPr/>
          </a:p>
        </p:txBody>
      </p:sp>
      <p:grpSp>
        <p:nvGrpSpPr>
          <p:cNvPr id="827" name="Google Shape;827;p19"/>
          <p:cNvGrpSpPr/>
          <p:nvPr/>
        </p:nvGrpSpPr>
        <p:grpSpPr>
          <a:xfrm>
            <a:off x="5343334" y="1037230"/>
            <a:ext cx="1434489" cy="190500"/>
            <a:chOff x="4679586" y="878988"/>
            <a:chExt cx="1434489" cy="190500"/>
          </a:xfrm>
        </p:grpSpPr>
        <p:sp>
          <p:nvSpPr>
            <p:cNvPr id="828" name="Google Shape;828;p19"/>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9" name="Google Shape;829;p19"/>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0" name="Google Shape;830;p19"/>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1" name="Google Shape;831;p19"/>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2" name="Google Shape;832;p19"/>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833" name="Google Shape;833;p19"/>
          <p:cNvPicPr preferRelativeResize="0"/>
          <p:nvPr/>
        </p:nvPicPr>
        <p:blipFill rotWithShape="1">
          <a:blip r:embed="rId3">
            <a:alphaModFix/>
          </a:blip>
          <a:srcRect b="0" l="0" r="0" t="0"/>
          <a:stretch/>
        </p:blipFill>
        <p:spPr>
          <a:xfrm>
            <a:off x="4545678" y="2671029"/>
            <a:ext cx="3029803" cy="2076309"/>
          </a:xfrm>
          <a:prstGeom prst="rect">
            <a:avLst/>
          </a:prstGeom>
          <a:noFill/>
          <a:ln>
            <a:noFill/>
          </a:ln>
        </p:spPr>
      </p:pic>
      <p:pic>
        <p:nvPicPr>
          <p:cNvPr descr="A screenshot of a computer&#10;&#10;Description automatically generated" id="834" name="Google Shape;834;p19"/>
          <p:cNvPicPr preferRelativeResize="0"/>
          <p:nvPr/>
        </p:nvPicPr>
        <p:blipFill rotWithShape="1">
          <a:blip r:embed="rId4">
            <a:alphaModFix/>
          </a:blip>
          <a:srcRect b="1683" l="19" r="3655" t="3260"/>
          <a:stretch/>
        </p:blipFill>
        <p:spPr>
          <a:xfrm>
            <a:off x="0" y="1957527"/>
            <a:ext cx="4435522" cy="3760885"/>
          </a:xfrm>
          <a:prstGeom prst="rect">
            <a:avLst/>
          </a:prstGeom>
          <a:noFill/>
          <a:ln>
            <a:noFill/>
          </a:ln>
        </p:spPr>
      </p:pic>
      <p:pic>
        <p:nvPicPr>
          <p:cNvPr id="835" name="Google Shape;835;p19"/>
          <p:cNvPicPr preferRelativeResize="0"/>
          <p:nvPr/>
        </p:nvPicPr>
        <p:blipFill rotWithShape="1">
          <a:blip r:embed="rId5">
            <a:alphaModFix/>
          </a:blip>
          <a:srcRect b="0" l="0" r="0" t="0"/>
          <a:stretch/>
        </p:blipFill>
        <p:spPr>
          <a:xfrm>
            <a:off x="7641193" y="1957527"/>
            <a:ext cx="4550807" cy="37608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210" name="Shape 210"/>
        <p:cNvGrpSpPr/>
        <p:nvPr/>
      </p:nvGrpSpPr>
      <p:grpSpPr>
        <a:xfrm>
          <a:off x="0" y="0"/>
          <a:ext cx="0" cy="0"/>
          <a:chOff x="0" y="0"/>
          <a:chExt cx="0" cy="0"/>
        </a:xfrm>
      </p:grpSpPr>
      <p:grpSp>
        <p:nvGrpSpPr>
          <p:cNvPr id="211" name="Google Shape;211;p2"/>
          <p:cNvGrpSpPr/>
          <p:nvPr/>
        </p:nvGrpSpPr>
        <p:grpSpPr>
          <a:xfrm>
            <a:off x="1196673" y="123783"/>
            <a:ext cx="2644771" cy="2984556"/>
            <a:chOff x="120515" y="186407"/>
            <a:chExt cx="2644771" cy="2984556"/>
          </a:xfrm>
        </p:grpSpPr>
        <p:sp>
          <p:nvSpPr>
            <p:cNvPr id="212" name="Google Shape;212;p2"/>
            <p:cNvSpPr/>
            <p:nvPr/>
          </p:nvSpPr>
          <p:spPr>
            <a:xfrm>
              <a:off x="419183" y="220621"/>
              <a:ext cx="2017224" cy="2017224"/>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 name="Google Shape;213;p2"/>
            <p:cNvSpPr txBox="1"/>
            <p:nvPr/>
          </p:nvSpPr>
          <p:spPr>
            <a:xfrm>
              <a:off x="120515" y="2709298"/>
              <a:ext cx="264477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969"/>
                </a:buClr>
                <a:buSzPts val="2400"/>
                <a:buFont typeface="Twentieth Century"/>
                <a:buNone/>
              </a:pPr>
              <a:r>
                <a:rPr b="0" i="0" lang="en-US" sz="2400" u="none" cap="none" strike="noStrike">
                  <a:solidFill>
                    <a:srgbClr val="FF5969"/>
                  </a:solidFill>
                  <a:latin typeface="Twentieth Century"/>
                  <a:ea typeface="Twentieth Century"/>
                  <a:cs typeface="Twentieth Century"/>
                  <a:sym typeface="Twentieth Century"/>
                </a:rPr>
                <a:t>Kerolos Reda </a:t>
              </a:r>
              <a:endParaRPr/>
            </a:p>
          </p:txBody>
        </p:sp>
        <p:pic>
          <p:nvPicPr>
            <p:cNvPr descr="A person smiling at the camera&#10;&#10;Description automatically generated" id="214" name="Google Shape;214;p2"/>
            <p:cNvPicPr preferRelativeResize="0"/>
            <p:nvPr/>
          </p:nvPicPr>
          <p:blipFill rotWithShape="1">
            <a:blip r:embed="rId3">
              <a:alphaModFix/>
            </a:blip>
            <a:srcRect b="0" l="0" r="0" t="0"/>
            <a:stretch/>
          </p:blipFill>
          <p:spPr>
            <a:xfrm>
              <a:off x="546940" y="341158"/>
              <a:ext cx="1750078" cy="1755648"/>
            </a:xfrm>
            <a:prstGeom prst="ellipse">
              <a:avLst/>
            </a:prstGeom>
            <a:noFill/>
            <a:ln>
              <a:noFill/>
            </a:ln>
          </p:spPr>
        </p:pic>
        <p:grpSp>
          <p:nvGrpSpPr>
            <p:cNvPr id="215" name="Google Shape;215;p2"/>
            <p:cNvGrpSpPr/>
            <p:nvPr/>
          </p:nvGrpSpPr>
          <p:grpSpPr>
            <a:xfrm>
              <a:off x="500270" y="186407"/>
              <a:ext cx="662608" cy="523220"/>
              <a:chOff x="668600" y="2123782"/>
              <a:chExt cx="662608" cy="523220"/>
            </a:xfrm>
          </p:grpSpPr>
          <p:sp>
            <p:nvSpPr>
              <p:cNvPr id="216" name="Google Shape;216;p2"/>
              <p:cNvSpPr/>
              <p:nvPr/>
            </p:nvSpPr>
            <p:spPr>
              <a:xfrm>
                <a:off x="732304" y="2123782"/>
                <a:ext cx="523220" cy="523220"/>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 name="Google Shape;217;p2"/>
              <p:cNvSpPr txBox="1"/>
              <p:nvPr/>
            </p:nvSpPr>
            <p:spPr>
              <a:xfrm>
                <a:off x="668600" y="2154559"/>
                <a:ext cx="66260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6E7E9"/>
                  </a:buClr>
                  <a:buSzPts val="2400"/>
                  <a:buFont typeface="Twentieth Century"/>
                  <a:buNone/>
                </a:pPr>
                <a:r>
                  <a:rPr b="1" i="0" lang="en-US" sz="2400" u="none" cap="none" strike="noStrike">
                    <a:solidFill>
                      <a:srgbClr val="E6E7E9"/>
                    </a:solidFill>
                    <a:latin typeface="Twentieth Century"/>
                    <a:ea typeface="Twentieth Century"/>
                    <a:cs typeface="Twentieth Century"/>
                    <a:sym typeface="Twentieth Century"/>
                  </a:rPr>
                  <a:t>01</a:t>
                </a:r>
                <a:endParaRPr/>
              </a:p>
            </p:txBody>
          </p:sp>
        </p:grpSp>
      </p:grpSp>
      <p:grpSp>
        <p:nvGrpSpPr>
          <p:cNvPr id="218" name="Google Shape;218;p2"/>
          <p:cNvGrpSpPr/>
          <p:nvPr/>
        </p:nvGrpSpPr>
        <p:grpSpPr>
          <a:xfrm>
            <a:off x="4998882" y="2558011"/>
            <a:ext cx="2644771" cy="2984556"/>
            <a:chOff x="2635776" y="1573586"/>
            <a:chExt cx="2644771" cy="2984556"/>
          </a:xfrm>
        </p:grpSpPr>
        <p:sp>
          <p:nvSpPr>
            <p:cNvPr id="219" name="Google Shape;219;p2"/>
            <p:cNvSpPr/>
            <p:nvPr/>
          </p:nvSpPr>
          <p:spPr>
            <a:xfrm>
              <a:off x="2915795" y="1578737"/>
              <a:ext cx="2075350" cy="2075350"/>
            </a:xfrm>
            <a:prstGeom prst="ellipse">
              <a:avLst/>
            </a:pr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2"/>
            <p:cNvSpPr txBox="1"/>
            <p:nvPr/>
          </p:nvSpPr>
          <p:spPr>
            <a:xfrm>
              <a:off x="2635776" y="4096477"/>
              <a:ext cx="264477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A1A4"/>
                </a:buClr>
                <a:buSzPts val="2400"/>
                <a:buFont typeface="Twentieth Century"/>
                <a:buNone/>
              </a:pPr>
              <a:r>
                <a:rPr b="0" i="0" lang="en-US" sz="2400" u="none" cap="none" strike="noStrike">
                  <a:solidFill>
                    <a:srgbClr val="03A1A4"/>
                  </a:solidFill>
                  <a:latin typeface="Twentieth Century"/>
                  <a:ea typeface="Twentieth Century"/>
                  <a:cs typeface="Twentieth Century"/>
                  <a:sym typeface="Twentieth Century"/>
                </a:rPr>
                <a:t>Menna Mohammed  </a:t>
              </a:r>
              <a:endParaRPr/>
            </a:p>
          </p:txBody>
        </p:sp>
        <p:pic>
          <p:nvPicPr>
            <p:cNvPr descr="A person taking a selfie&#10;&#10;Description automatically generated" id="221" name="Google Shape;221;p2"/>
            <p:cNvPicPr preferRelativeResize="0"/>
            <p:nvPr/>
          </p:nvPicPr>
          <p:blipFill rotWithShape="1">
            <a:blip r:embed="rId4">
              <a:alphaModFix/>
            </a:blip>
            <a:srcRect b="11067" l="11151" r="6036" t="7847"/>
            <a:stretch/>
          </p:blipFill>
          <p:spPr>
            <a:xfrm>
              <a:off x="3091281" y="1738588"/>
              <a:ext cx="1724377" cy="1755648"/>
            </a:xfrm>
            <a:prstGeom prst="flowChartConnector">
              <a:avLst/>
            </a:prstGeom>
            <a:noFill/>
            <a:ln>
              <a:noFill/>
            </a:ln>
          </p:spPr>
        </p:pic>
        <p:grpSp>
          <p:nvGrpSpPr>
            <p:cNvPr id="222" name="Google Shape;222;p2"/>
            <p:cNvGrpSpPr/>
            <p:nvPr/>
          </p:nvGrpSpPr>
          <p:grpSpPr>
            <a:xfrm>
              <a:off x="2987026" y="1573586"/>
              <a:ext cx="662608" cy="523220"/>
              <a:chOff x="662610" y="2123782"/>
              <a:chExt cx="662608" cy="523220"/>
            </a:xfrm>
          </p:grpSpPr>
          <p:sp>
            <p:nvSpPr>
              <p:cNvPr id="223" name="Google Shape;223;p2"/>
              <p:cNvSpPr/>
              <p:nvPr/>
            </p:nvSpPr>
            <p:spPr>
              <a:xfrm>
                <a:off x="732304" y="2123782"/>
                <a:ext cx="523220" cy="52322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2"/>
              <p:cNvSpPr txBox="1"/>
              <p:nvPr/>
            </p:nvSpPr>
            <p:spPr>
              <a:xfrm>
                <a:off x="662610" y="2154559"/>
                <a:ext cx="66260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6E7E9"/>
                  </a:buClr>
                  <a:buSzPts val="2400"/>
                  <a:buFont typeface="Twentieth Century"/>
                  <a:buNone/>
                </a:pPr>
                <a:r>
                  <a:rPr b="1" i="0" lang="en-US" sz="2400" u="none" cap="none" strike="noStrike">
                    <a:solidFill>
                      <a:srgbClr val="E6E7E9"/>
                    </a:solidFill>
                    <a:latin typeface="Twentieth Century"/>
                    <a:ea typeface="Twentieth Century"/>
                    <a:cs typeface="Twentieth Century"/>
                    <a:sym typeface="Twentieth Century"/>
                  </a:rPr>
                  <a:t>04</a:t>
                </a:r>
                <a:endParaRPr/>
              </a:p>
            </p:txBody>
          </p:sp>
        </p:grpSp>
      </p:grpSp>
      <p:grpSp>
        <p:nvGrpSpPr>
          <p:cNvPr id="225" name="Google Shape;225;p2"/>
          <p:cNvGrpSpPr/>
          <p:nvPr/>
        </p:nvGrpSpPr>
        <p:grpSpPr>
          <a:xfrm>
            <a:off x="9068770" y="236599"/>
            <a:ext cx="2644771" cy="2984556"/>
            <a:chOff x="5407683" y="1573586"/>
            <a:chExt cx="2644771" cy="2984556"/>
          </a:xfrm>
        </p:grpSpPr>
        <p:sp>
          <p:nvSpPr>
            <p:cNvPr id="226" name="Google Shape;226;p2"/>
            <p:cNvSpPr/>
            <p:nvPr/>
          </p:nvSpPr>
          <p:spPr>
            <a:xfrm>
              <a:off x="5685228" y="1573586"/>
              <a:ext cx="2085652" cy="2085652"/>
            </a:xfrm>
            <a:prstGeom prst="ellipse">
              <a:avLst/>
            </a:pr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2"/>
            <p:cNvSpPr txBox="1"/>
            <p:nvPr/>
          </p:nvSpPr>
          <p:spPr>
            <a:xfrm>
              <a:off x="5407683" y="4096477"/>
              <a:ext cx="264477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400"/>
                <a:buFont typeface="Twentieth Century"/>
                <a:buNone/>
              </a:pPr>
              <a:r>
                <a:rPr b="0" i="0" lang="en-US" sz="2400" u="none" cap="none" strike="noStrike">
                  <a:solidFill>
                    <a:srgbClr val="5D7373"/>
                  </a:solidFill>
                  <a:latin typeface="Twentieth Century"/>
                  <a:ea typeface="Twentieth Century"/>
                  <a:cs typeface="Twentieth Century"/>
                  <a:sym typeface="Twentieth Century"/>
                </a:rPr>
                <a:t>Michael Alfons</a:t>
              </a:r>
              <a:endParaRPr/>
            </a:p>
          </p:txBody>
        </p:sp>
        <p:pic>
          <p:nvPicPr>
            <p:cNvPr descr="A person smiling for a selfie&#10;&#10;Description automatically generated" id="228" name="Google Shape;228;p2"/>
            <p:cNvPicPr preferRelativeResize="0"/>
            <p:nvPr/>
          </p:nvPicPr>
          <p:blipFill rotWithShape="1">
            <a:blip r:embed="rId5">
              <a:alphaModFix/>
            </a:blip>
            <a:srcRect b="16321" l="0" r="0" t="12184"/>
            <a:stretch/>
          </p:blipFill>
          <p:spPr>
            <a:xfrm>
              <a:off x="5898047" y="1738588"/>
              <a:ext cx="1704194" cy="1755648"/>
            </a:xfrm>
            <a:prstGeom prst="ellipse">
              <a:avLst/>
            </a:prstGeom>
            <a:noFill/>
            <a:ln>
              <a:noFill/>
            </a:ln>
          </p:spPr>
        </p:pic>
        <p:grpSp>
          <p:nvGrpSpPr>
            <p:cNvPr id="229" name="Google Shape;229;p2"/>
            <p:cNvGrpSpPr/>
            <p:nvPr/>
          </p:nvGrpSpPr>
          <p:grpSpPr>
            <a:xfrm>
              <a:off x="5741356" y="1581160"/>
              <a:ext cx="662608" cy="508072"/>
              <a:chOff x="662610" y="2131356"/>
              <a:chExt cx="662608" cy="508072"/>
            </a:xfrm>
          </p:grpSpPr>
          <p:sp>
            <p:nvSpPr>
              <p:cNvPr id="230" name="Google Shape;230;p2"/>
              <p:cNvSpPr/>
              <p:nvPr/>
            </p:nvSpPr>
            <p:spPr>
              <a:xfrm>
                <a:off x="739878" y="2131356"/>
                <a:ext cx="508072" cy="508072"/>
              </a:xfrm>
              <a:prstGeom prst="ellipse">
                <a:avLst/>
              </a:pr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2"/>
              <p:cNvSpPr txBox="1"/>
              <p:nvPr/>
            </p:nvSpPr>
            <p:spPr>
              <a:xfrm>
                <a:off x="662610" y="2154558"/>
                <a:ext cx="66260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6E7E9"/>
                  </a:buClr>
                  <a:buSzPts val="2400"/>
                  <a:buFont typeface="Twentieth Century"/>
                  <a:buNone/>
                </a:pPr>
                <a:r>
                  <a:rPr b="1" i="0" lang="en-US" sz="2400" u="none" cap="none" strike="noStrike">
                    <a:solidFill>
                      <a:srgbClr val="E6E7E9"/>
                    </a:solidFill>
                    <a:latin typeface="Twentieth Century"/>
                    <a:ea typeface="Twentieth Century"/>
                    <a:cs typeface="Twentieth Century"/>
                    <a:sym typeface="Twentieth Century"/>
                  </a:rPr>
                  <a:t>02</a:t>
                </a:r>
                <a:endParaRPr/>
              </a:p>
            </p:txBody>
          </p:sp>
        </p:grpSp>
      </p:grpSp>
      <p:grpSp>
        <p:nvGrpSpPr>
          <p:cNvPr id="232" name="Google Shape;232;p2"/>
          <p:cNvGrpSpPr/>
          <p:nvPr/>
        </p:nvGrpSpPr>
        <p:grpSpPr>
          <a:xfrm>
            <a:off x="1474626" y="3819457"/>
            <a:ext cx="2085652" cy="2085652"/>
            <a:chOff x="8254139" y="1573586"/>
            <a:chExt cx="2085652" cy="2085652"/>
          </a:xfrm>
        </p:grpSpPr>
        <p:sp>
          <p:nvSpPr>
            <p:cNvPr id="233" name="Google Shape;233;p2"/>
            <p:cNvSpPr/>
            <p:nvPr/>
          </p:nvSpPr>
          <p:spPr>
            <a:xfrm>
              <a:off x="8254139" y="1573586"/>
              <a:ext cx="2085652" cy="2085652"/>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person wearing a green scarf&#10;&#10;Description automatically generated" id="234" name="Google Shape;234;p2"/>
            <p:cNvPicPr preferRelativeResize="0"/>
            <p:nvPr/>
          </p:nvPicPr>
          <p:blipFill rotWithShape="1">
            <a:blip r:embed="rId6">
              <a:alphaModFix/>
            </a:blip>
            <a:srcRect b="19267" l="0" r="0" t="0"/>
            <a:stretch/>
          </p:blipFill>
          <p:spPr>
            <a:xfrm>
              <a:off x="8473000" y="1738281"/>
              <a:ext cx="1647930" cy="1755648"/>
            </a:xfrm>
            <a:prstGeom prst="ellipse">
              <a:avLst/>
            </a:prstGeom>
            <a:noFill/>
            <a:ln>
              <a:noFill/>
            </a:ln>
          </p:spPr>
        </p:pic>
        <p:grpSp>
          <p:nvGrpSpPr>
            <p:cNvPr id="235" name="Google Shape;235;p2"/>
            <p:cNvGrpSpPr/>
            <p:nvPr/>
          </p:nvGrpSpPr>
          <p:grpSpPr>
            <a:xfrm>
              <a:off x="8280758" y="1588734"/>
              <a:ext cx="662608" cy="508072"/>
              <a:chOff x="666509" y="2131356"/>
              <a:chExt cx="662608" cy="508072"/>
            </a:xfrm>
          </p:grpSpPr>
          <p:sp>
            <p:nvSpPr>
              <p:cNvPr id="236" name="Google Shape;236;p2"/>
              <p:cNvSpPr/>
              <p:nvPr/>
            </p:nvSpPr>
            <p:spPr>
              <a:xfrm>
                <a:off x="739878" y="2131356"/>
                <a:ext cx="508072" cy="508072"/>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 name="Google Shape;237;p2"/>
              <p:cNvSpPr txBox="1"/>
              <p:nvPr/>
            </p:nvSpPr>
            <p:spPr>
              <a:xfrm>
                <a:off x="666509" y="2173261"/>
                <a:ext cx="66260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6E7E9"/>
                  </a:buClr>
                  <a:buSzPts val="2400"/>
                  <a:buFont typeface="Twentieth Century"/>
                  <a:buNone/>
                </a:pPr>
                <a:r>
                  <a:rPr b="1" i="0" lang="en-US" sz="2400" u="none" cap="none" strike="noStrike">
                    <a:solidFill>
                      <a:srgbClr val="E6E7E9"/>
                    </a:solidFill>
                    <a:latin typeface="Twentieth Century"/>
                    <a:ea typeface="Twentieth Century"/>
                    <a:cs typeface="Twentieth Century"/>
                    <a:sym typeface="Twentieth Century"/>
                  </a:rPr>
                  <a:t>0</a:t>
                </a:r>
                <a:r>
                  <a:rPr b="1" lang="en-US" sz="2400">
                    <a:solidFill>
                      <a:srgbClr val="E6E7E9"/>
                    </a:solidFill>
                    <a:latin typeface="Twentieth Century"/>
                    <a:ea typeface="Twentieth Century"/>
                    <a:cs typeface="Twentieth Century"/>
                    <a:sym typeface="Twentieth Century"/>
                  </a:rPr>
                  <a:t>3</a:t>
                </a:r>
                <a:endParaRPr b="1" i="0" sz="2400" u="none" cap="none" strike="noStrike">
                  <a:solidFill>
                    <a:srgbClr val="E6E7E9"/>
                  </a:solidFill>
                  <a:latin typeface="Twentieth Century"/>
                  <a:ea typeface="Twentieth Century"/>
                  <a:cs typeface="Twentieth Century"/>
                  <a:sym typeface="Twentieth Century"/>
                </a:endParaRPr>
              </a:p>
            </p:txBody>
          </p:sp>
        </p:grpSp>
      </p:grpSp>
      <p:grpSp>
        <p:nvGrpSpPr>
          <p:cNvPr id="238" name="Google Shape;238;p2"/>
          <p:cNvGrpSpPr/>
          <p:nvPr/>
        </p:nvGrpSpPr>
        <p:grpSpPr>
          <a:xfrm>
            <a:off x="9020120" y="3756826"/>
            <a:ext cx="2148260" cy="2085652"/>
            <a:chOff x="9153227" y="4183039"/>
            <a:chExt cx="2148260" cy="2085652"/>
          </a:xfrm>
        </p:grpSpPr>
        <p:sp>
          <p:nvSpPr>
            <p:cNvPr id="239" name="Google Shape;239;p2"/>
            <p:cNvSpPr/>
            <p:nvPr/>
          </p:nvSpPr>
          <p:spPr>
            <a:xfrm>
              <a:off x="9215835" y="4183039"/>
              <a:ext cx="2085652" cy="2085652"/>
            </a:xfrm>
            <a:prstGeom prst="ellipse">
              <a:avLst/>
            </a:prstGeom>
            <a:solidFill>
              <a:srgbClr val="52CB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person wearing a blue head scarf&#10;&#10;Description automatically generated" id="240" name="Google Shape;240;p2"/>
            <p:cNvPicPr preferRelativeResize="0"/>
            <p:nvPr/>
          </p:nvPicPr>
          <p:blipFill rotWithShape="1">
            <a:blip r:embed="rId7">
              <a:alphaModFix/>
            </a:blip>
            <a:srcRect b="15472" l="0" r="0" t="0"/>
            <a:stretch/>
          </p:blipFill>
          <p:spPr>
            <a:xfrm>
              <a:off x="9417520" y="4388846"/>
              <a:ext cx="1647930" cy="1758213"/>
            </a:xfrm>
            <a:prstGeom prst="ellipse">
              <a:avLst/>
            </a:prstGeom>
            <a:noFill/>
            <a:ln>
              <a:noFill/>
            </a:ln>
          </p:spPr>
        </p:pic>
        <p:grpSp>
          <p:nvGrpSpPr>
            <p:cNvPr id="241" name="Google Shape;241;p2"/>
            <p:cNvGrpSpPr/>
            <p:nvPr/>
          </p:nvGrpSpPr>
          <p:grpSpPr>
            <a:xfrm>
              <a:off x="9153227" y="4245670"/>
              <a:ext cx="800783" cy="508072"/>
              <a:chOff x="593522" y="2131356"/>
              <a:chExt cx="800783" cy="508072"/>
            </a:xfrm>
          </p:grpSpPr>
          <p:sp>
            <p:nvSpPr>
              <p:cNvPr id="242" name="Google Shape;242;p2"/>
              <p:cNvSpPr/>
              <p:nvPr/>
            </p:nvSpPr>
            <p:spPr>
              <a:xfrm>
                <a:off x="739878" y="2131356"/>
                <a:ext cx="508072" cy="508072"/>
              </a:xfrm>
              <a:prstGeom prst="ellipse">
                <a:avLst/>
              </a:prstGeom>
              <a:solidFill>
                <a:srgbClr val="52CB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 name="Google Shape;243;p2"/>
              <p:cNvSpPr txBox="1"/>
              <p:nvPr/>
            </p:nvSpPr>
            <p:spPr>
              <a:xfrm>
                <a:off x="593522" y="2138618"/>
                <a:ext cx="80078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6E7E9"/>
                  </a:buClr>
                  <a:buSzPts val="2400"/>
                  <a:buFont typeface="Twentieth Century"/>
                  <a:buNone/>
                </a:pPr>
                <a:r>
                  <a:rPr b="1" i="0" lang="en-US" sz="2400" u="none" cap="none" strike="noStrike">
                    <a:solidFill>
                      <a:srgbClr val="E6E7E9"/>
                    </a:solidFill>
                    <a:latin typeface="Twentieth Century"/>
                    <a:ea typeface="Twentieth Century"/>
                    <a:cs typeface="Twentieth Century"/>
                    <a:sym typeface="Twentieth Century"/>
                  </a:rPr>
                  <a:t>05</a:t>
                </a:r>
                <a:endParaRPr/>
              </a:p>
            </p:txBody>
          </p:sp>
        </p:grpSp>
      </p:grpSp>
      <p:sp>
        <p:nvSpPr>
          <p:cNvPr id="244" name="Google Shape;244;p2"/>
          <p:cNvSpPr txBox="1"/>
          <p:nvPr/>
        </p:nvSpPr>
        <p:spPr>
          <a:xfrm>
            <a:off x="3841444" y="131812"/>
            <a:ext cx="4388156"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OUR TEAM </a:t>
            </a:r>
            <a:endParaRPr/>
          </a:p>
        </p:txBody>
      </p:sp>
      <p:sp>
        <p:nvSpPr>
          <p:cNvPr id="245" name="Google Shape;245;p2"/>
          <p:cNvSpPr txBox="1"/>
          <p:nvPr/>
        </p:nvSpPr>
        <p:spPr>
          <a:xfrm>
            <a:off x="1137703" y="6248940"/>
            <a:ext cx="264477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A1A4"/>
              </a:buClr>
              <a:buSzPts val="2400"/>
              <a:buFont typeface="Twentieth Century"/>
              <a:buNone/>
            </a:pPr>
            <a:r>
              <a:rPr b="0" i="0" lang="en-US" sz="2400" u="none" cap="none" strike="noStrike">
                <a:solidFill>
                  <a:srgbClr val="03A1A4"/>
                </a:solidFill>
                <a:latin typeface="Twentieth Century"/>
                <a:ea typeface="Twentieth Century"/>
                <a:cs typeface="Twentieth Century"/>
                <a:sym typeface="Twentieth Century"/>
              </a:rPr>
              <a:t> </a:t>
            </a:r>
            <a:r>
              <a:rPr b="0" i="0" lang="en-US" sz="2400" u="none" cap="none" strike="noStrike">
                <a:solidFill>
                  <a:srgbClr val="92D050"/>
                </a:solidFill>
                <a:latin typeface="Twentieth Century"/>
                <a:ea typeface="Twentieth Century"/>
                <a:cs typeface="Twentieth Century"/>
                <a:sym typeface="Twentieth Century"/>
              </a:rPr>
              <a:t>Naglaa Fathy  </a:t>
            </a:r>
            <a:endParaRPr/>
          </a:p>
        </p:txBody>
      </p:sp>
      <p:sp>
        <p:nvSpPr>
          <p:cNvPr id="246" name="Google Shape;246;p2"/>
          <p:cNvSpPr txBox="1"/>
          <p:nvPr/>
        </p:nvSpPr>
        <p:spPr>
          <a:xfrm>
            <a:off x="8944553" y="6248940"/>
            <a:ext cx="264477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2CBBE"/>
              </a:buClr>
              <a:buSzPts val="2400"/>
              <a:buFont typeface="Twentieth Century"/>
              <a:buNone/>
            </a:pPr>
            <a:r>
              <a:rPr b="0" i="0" lang="en-US" sz="2400" u="none" cap="none" strike="noStrike">
                <a:solidFill>
                  <a:srgbClr val="52CBBE"/>
                </a:solidFill>
                <a:latin typeface="Twentieth Century"/>
                <a:ea typeface="Twentieth Century"/>
                <a:cs typeface="Twentieth Century"/>
                <a:sym typeface="Twentieth Century"/>
              </a:rPr>
              <a:t>Taghreed Attia  </a:t>
            </a:r>
            <a:endParaRPr/>
          </a:p>
        </p:txBody>
      </p:sp>
      <p:cxnSp>
        <p:nvCxnSpPr>
          <p:cNvPr id="247" name="Google Shape;247;p2"/>
          <p:cNvCxnSpPr/>
          <p:nvPr/>
        </p:nvCxnSpPr>
        <p:spPr>
          <a:xfrm>
            <a:off x="5023246" y="849644"/>
            <a:ext cx="2048865" cy="0"/>
          </a:xfrm>
          <a:prstGeom prst="straightConnector1">
            <a:avLst/>
          </a:prstGeom>
          <a:noFill/>
          <a:ln cap="flat" cmpd="sng" w="9525">
            <a:solidFill>
              <a:schemeClr val="accent3"/>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839" name="Shape 839"/>
        <p:cNvGrpSpPr/>
        <p:nvPr/>
      </p:nvGrpSpPr>
      <p:grpSpPr>
        <a:xfrm>
          <a:off x="0" y="0"/>
          <a:ext cx="0" cy="0"/>
          <a:chOff x="0" y="0"/>
          <a:chExt cx="0" cy="0"/>
        </a:xfrm>
      </p:grpSpPr>
      <p:sp>
        <p:nvSpPr>
          <p:cNvPr id="840" name="Google Shape;840;p20"/>
          <p:cNvSpPr txBox="1"/>
          <p:nvPr/>
        </p:nvSpPr>
        <p:spPr>
          <a:xfrm>
            <a:off x="5158853" y="272955"/>
            <a:ext cx="3029803" cy="76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1" name="Google Shape;841;p20"/>
          <p:cNvSpPr txBox="1"/>
          <p:nvPr/>
        </p:nvSpPr>
        <p:spPr>
          <a:xfrm>
            <a:off x="2456542" y="272955"/>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CALCULATED COLUMNS</a:t>
            </a:r>
            <a:endParaRPr/>
          </a:p>
        </p:txBody>
      </p:sp>
      <p:grpSp>
        <p:nvGrpSpPr>
          <p:cNvPr id="842" name="Google Shape;842;p20"/>
          <p:cNvGrpSpPr/>
          <p:nvPr/>
        </p:nvGrpSpPr>
        <p:grpSpPr>
          <a:xfrm>
            <a:off x="5378754" y="1037230"/>
            <a:ext cx="1434489" cy="190500"/>
            <a:chOff x="4679586" y="878988"/>
            <a:chExt cx="1434489" cy="190500"/>
          </a:xfrm>
        </p:grpSpPr>
        <p:sp>
          <p:nvSpPr>
            <p:cNvPr id="843" name="Google Shape;843;p20"/>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4" name="Google Shape;844;p20"/>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5" name="Google Shape;845;p20"/>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6" name="Google Shape;846;p20"/>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7" name="Google Shape;847;p20"/>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848" name="Google Shape;848;p20"/>
          <p:cNvPicPr preferRelativeResize="0"/>
          <p:nvPr/>
        </p:nvPicPr>
        <p:blipFill rotWithShape="1">
          <a:blip r:embed="rId3">
            <a:alphaModFix/>
          </a:blip>
          <a:srcRect b="0" l="0" r="0" t="0"/>
          <a:stretch/>
        </p:blipFill>
        <p:spPr>
          <a:xfrm>
            <a:off x="375760" y="1546485"/>
            <a:ext cx="5193494" cy="2279758"/>
          </a:xfrm>
          <a:prstGeom prst="rect">
            <a:avLst/>
          </a:prstGeom>
          <a:noFill/>
          <a:ln>
            <a:noFill/>
          </a:ln>
          <a:effectLst>
            <a:outerShdw blurRad="292100" rotWithShape="0" algn="tl" dir="2700000" dist="139700">
              <a:srgbClr val="333333">
                <a:alpha val="64705"/>
              </a:srgbClr>
            </a:outerShdw>
          </a:effectLst>
        </p:spPr>
      </p:pic>
      <p:pic>
        <p:nvPicPr>
          <p:cNvPr id="849" name="Google Shape;849;p20"/>
          <p:cNvPicPr preferRelativeResize="0"/>
          <p:nvPr/>
        </p:nvPicPr>
        <p:blipFill rotWithShape="1">
          <a:blip r:embed="rId4">
            <a:alphaModFix/>
          </a:blip>
          <a:srcRect b="0" l="0" r="0" t="0"/>
          <a:stretch/>
        </p:blipFill>
        <p:spPr>
          <a:xfrm>
            <a:off x="6406726" y="1546485"/>
            <a:ext cx="5264908" cy="2425487"/>
          </a:xfrm>
          <a:prstGeom prst="rect">
            <a:avLst/>
          </a:prstGeom>
          <a:noFill/>
          <a:ln>
            <a:noFill/>
          </a:ln>
          <a:effectLst>
            <a:outerShdw blurRad="292100" rotWithShape="0" algn="tl" dir="2700000" dist="139700">
              <a:srgbClr val="333333">
                <a:alpha val="64705"/>
              </a:srgbClr>
            </a:outerShdw>
          </a:effectLst>
        </p:spPr>
      </p:pic>
      <p:pic>
        <p:nvPicPr>
          <p:cNvPr id="850" name="Google Shape;850;p20"/>
          <p:cNvPicPr preferRelativeResize="0"/>
          <p:nvPr/>
        </p:nvPicPr>
        <p:blipFill rotWithShape="1">
          <a:blip r:embed="rId5">
            <a:alphaModFix/>
          </a:blip>
          <a:srcRect b="0" l="0" r="0" t="0"/>
          <a:stretch/>
        </p:blipFill>
        <p:spPr>
          <a:xfrm>
            <a:off x="1228298" y="4217167"/>
            <a:ext cx="8925635" cy="239110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grpSp>
        <p:nvGrpSpPr>
          <p:cNvPr id="855" name="Google Shape;855;p21"/>
          <p:cNvGrpSpPr/>
          <p:nvPr/>
        </p:nvGrpSpPr>
        <p:grpSpPr>
          <a:xfrm>
            <a:off x="-290920" y="0"/>
            <a:ext cx="12482920" cy="6858000"/>
            <a:chOff x="-290920" y="0"/>
            <a:chExt cx="12482920" cy="6858000"/>
          </a:xfrm>
        </p:grpSpPr>
        <p:sp>
          <p:nvSpPr>
            <p:cNvPr id="856" name="Google Shape;856;p21"/>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21"/>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8" name="Google Shape;858;p21"/>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859" name="Google Shape;859;p21"/>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860" name="Google Shape;860;p21"/>
          <p:cNvGrpSpPr/>
          <p:nvPr/>
        </p:nvGrpSpPr>
        <p:grpSpPr>
          <a:xfrm>
            <a:off x="226788" y="-2"/>
            <a:ext cx="11447503" cy="6858000"/>
            <a:chOff x="213096" y="0"/>
            <a:chExt cx="11447503" cy="6858000"/>
          </a:xfrm>
        </p:grpSpPr>
        <p:sp>
          <p:nvSpPr>
            <p:cNvPr id="861" name="Google Shape;861;p21"/>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Google Shape;862;p21"/>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3" name="Google Shape;863;p21"/>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history</a:t>
              </a:r>
              <a:endParaRPr/>
            </a:p>
          </p:txBody>
        </p:sp>
        <p:pic>
          <p:nvPicPr>
            <p:cNvPr id="864" name="Google Shape;864;p21"/>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865" name="Google Shape;865;p21"/>
          <p:cNvGrpSpPr/>
          <p:nvPr/>
        </p:nvGrpSpPr>
        <p:grpSpPr>
          <a:xfrm>
            <a:off x="1184133" y="0"/>
            <a:ext cx="9961092" cy="6858000"/>
            <a:chOff x="491575" y="0"/>
            <a:chExt cx="9961092" cy="6858000"/>
          </a:xfrm>
        </p:grpSpPr>
        <p:sp>
          <p:nvSpPr>
            <p:cNvPr id="866" name="Google Shape;866;p21"/>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21"/>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21"/>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After edit</a:t>
              </a:r>
              <a:endParaRPr/>
            </a:p>
          </p:txBody>
        </p:sp>
        <p:pic>
          <p:nvPicPr>
            <p:cNvPr id="869" name="Google Shape;869;p21"/>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sp>
        <p:nvSpPr>
          <p:cNvPr id="870" name="Google Shape;870;p21"/>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71" name="Google Shape;871;p21"/>
          <p:cNvGrpSpPr/>
          <p:nvPr/>
        </p:nvGrpSpPr>
        <p:grpSpPr>
          <a:xfrm>
            <a:off x="1049062" y="0"/>
            <a:ext cx="9574094" cy="6858000"/>
            <a:chOff x="491575" y="0"/>
            <a:chExt cx="9574094" cy="6858000"/>
          </a:xfrm>
        </p:grpSpPr>
        <p:sp>
          <p:nvSpPr>
            <p:cNvPr id="872" name="Google Shape;872;p21"/>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Google Shape;873;p21"/>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Google Shape;874;p21"/>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Analyze</a:t>
              </a:r>
              <a:endParaRPr/>
            </a:p>
          </p:txBody>
        </p:sp>
        <p:pic>
          <p:nvPicPr>
            <p:cNvPr id="875" name="Google Shape;875;p21"/>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876" name="Google Shape;876;p21"/>
          <p:cNvGrpSpPr/>
          <p:nvPr/>
        </p:nvGrpSpPr>
        <p:grpSpPr>
          <a:xfrm>
            <a:off x="-1780364" y="-1"/>
            <a:ext cx="11860720" cy="6858000"/>
            <a:chOff x="-2449883" y="-1"/>
            <a:chExt cx="11860720" cy="6858000"/>
          </a:xfrm>
        </p:grpSpPr>
        <p:sp>
          <p:nvSpPr>
            <p:cNvPr id="877" name="Google Shape;877;p21"/>
            <p:cNvSpPr/>
            <p:nvPr/>
          </p:nvSpPr>
          <p:spPr>
            <a:xfrm>
              <a:off x="-2449883" y="-1"/>
              <a:ext cx="118607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8" name="Google Shape;878;p21"/>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9" name="Google Shape;879;p21"/>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insights</a:t>
              </a:r>
              <a:endParaRPr/>
            </a:p>
          </p:txBody>
        </p:sp>
        <p:pic>
          <p:nvPicPr>
            <p:cNvPr id="880" name="Google Shape;880;p21"/>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881" name="Google Shape;881;p21"/>
          <p:cNvGrpSpPr/>
          <p:nvPr/>
        </p:nvGrpSpPr>
        <p:grpSpPr>
          <a:xfrm>
            <a:off x="-9395082" y="-1"/>
            <a:ext cx="9927504" cy="6858000"/>
            <a:chOff x="-9337032" y="-1"/>
            <a:chExt cx="9927504" cy="6858000"/>
          </a:xfrm>
        </p:grpSpPr>
        <p:sp>
          <p:nvSpPr>
            <p:cNvPr id="882" name="Google Shape;882;p21"/>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3" name="Google Shape;883;p21"/>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p21"/>
            <p:cNvSpPr txBox="1"/>
            <p:nvPr/>
          </p:nvSpPr>
          <p:spPr>
            <a:xfrm rot="-5400000">
              <a:off x="-738260" y="3189608"/>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action</a:t>
              </a:r>
              <a:endParaRPr/>
            </a:p>
          </p:txBody>
        </p:sp>
        <p:pic>
          <p:nvPicPr>
            <p:cNvPr id="885" name="Google Shape;885;p21"/>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sp>
        <p:nvSpPr>
          <p:cNvPr id="886" name="Google Shape;886;p21"/>
          <p:cNvSpPr txBox="1"/>
          <p:nvPr/>
        </p:nvSpPr>
        <p:spPr>
          <a:xfrm>
            <a:off x="1517545" y="3247471"/>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Dashboard &amp; insights </a:t>
            </a:r>
            <a:endParaRPr/>
          </a:p>
        </p:txBody>
      </p:sp>
      <p:grpSp>
        <p:nvGrpSpPr>
          <p:cNvPr id="887" name="Google Shape;887;p21"/>
          <p:cNvGrpSpPr/>
          <p:nvPr/>
        </p:nvGrpSpPr>
        <p:grpSpPr>
          <a:xfrm>
            <a:off x="4439758" y="3994647"/>
            <a:ext cx="1434489" cy="190500"/>
            <a:chOff x="4679586" y="878988"/>
            <a:chExt cx="1434489" cy="190500"/>
          </a:xfrm>
        </p:grpSpPr>
        <p:sp>
          <p:nvSpPr>
            <p:cNvPr id="888" name="Google Shape;888;p21"/>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9" name="Google Shape;889;p21"/>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0" name="Google Shape;890;p21"/>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1" name="Google Shape;891;p21"/>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2" name="Google Shape;892;p21"/>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893" name="Google Shape;893;p21"/>
          <p:cNvSpPr txBox="1"/>
          <p:nvPr/>
        </p:nvSpPr>
        <p:spPr>
          <a:xfrm>
            <a:off x="1477064" y="2566182"/>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Visualization and story telling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897" name="Shape 897"/>
        <p:cNvGrpSpPr/>
        <p:nvPr/>
      </p:nvGrpSpPr>
      <p:grpSpPr>
        <a:xfrm>
          <a:off x="0" y="0"/>
          <a:ext cx="0" cy="0"/>
          <a:chOff x="0" y="0"/>
          <a:chExt cx="0" cy="0"/>
        </a:xfrm>
      </p:grpSpPr>
      <p:pic>
        <p:nvPicPr>
          <p:cNvPr id="898" name="Google Shape;898;p22"/>
          <p:cNvPicPr preferRelativeResize="0"/>
          <p:nvPr/>
        </p:nvPicPr>
        <p:blipFill>
          <a:blip r:embed="rId3">
            <a:alphaModFix/>
          </a:blip>
          <a:stretch>
            <a:fillRect/>
          </a:stretch>
        </p:blipFill>
        <p:spPr>
          <a:xfrm>
            <a:off x="610863" y="76200"/>
            <a:ext cx="10970274" cy="6705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902" name="Shape 902"/>
        <p:cNvGrpSpPr/>
        <p:nvPr/>
      </p:nvGrpSpPr>
      <p:grpSpPr>
        <a:xfrm>
          <a:off x="0" y="0"/>
          <a:ext cx="0" cy="0"/>
          <a:chOff x="0" y="0"/>
          <a:chExt cx="0" cy="0"/>
        </a:xfrm>
      </p:grpSpPr>
      <p:pic>
        <p:nvPicPr>
          <p:cNvPr id="903" name="Google Shape;903;p23"/>
          <p:cNvPicPr preferRelativeResize="0"/>
          <p:nvPr/>
        </p:nvPicPr>
        <p:blipFill>
          <a:blip r:embed="rId3">
            <a:alphaModFix/>
          </a:blip>
          <a:stretch>
            <a:fillRect/>
          </a:stretch>
        </p:blipFill>
        <p:spPr>
          <a:xfrm>
            <a:off x="530913" y="0"/>
            <a:ext cx="11130188"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907" name="Shape 907"/>
        <p:cNvGrpSpPr/>
        <p:nvPr/>
      </p:nvGrpSpPr>
      <p:grpSpPr>
        <a:xfrm>
          <a:off x="0" y="0"/>
          <a:ext cx="0" cy="0"/>
          <a:chOff x="0" y="0"/>
          <a:chExt cx="0" cy="0"/>
        </a:xfrm>
      </p:grpSpPr>
      <p:grpSp>
        <p:nvGrpSpPr>
          <p:cNvPr id="908" name="Google Shape;908;p24"/>
          <p:cNvGrpSpPr/>
          <p:nvPr/>
        </p:nvGrpSpPr>
        <p:grpSpPr>
          <a:xfrm>
            <a:off x="-12942394" y="0"/>
            <a:ext cx="12482920" cy="6858000"/>
            <a:chOff x="-290920" y="0"/>
            <a:chExt cx="12482920" cy="6858000"/>
          </a:xfrm>
        </p:grpSpPr>
        <p:sp>
          <p:nvSpPr>
            <p:cNvPr id="909" name="Google Shape;909;p24"/>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0" name="Google Shape;910;p24"/>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1" name="Google Shape;911;p24"/>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912" name="Google Shape;912;p24"/>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913" name="Google Shape;913;p24"/>
          <p:cNvGrpSpPr/>
          <p:nvPr/>
        </p:nvGrpSpPr>
        <p:grpSpPr>
          <a:xfrm>
            <a:off x="-12424686" y="-2"/>
            <a:ext cx="11447503" cy="6858000"/>
            <a:chOff x="213096" y="0"/>
            <a:chExt cx="11447503" cy="6858000"/>
          </a:xfrm>
        </p:grpSpPr>
        <p:sp>
          <p:nvSpPr>
            <p:cNvPr id="914" name="Google Shape;914;p24"/>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5" name="Google Shape;915;p24"/>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24"/>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history</a:t>
              </a:r>
              <a:endParaRPr/>
            </a:p>
          </p:txBody>
        </p:sp>
        <p:pic>
          <p:nvPicPr>
            <p:cNvPr id="917" name="Google Shape;917;p24"/>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918" name="Google Shape;918;p24"/>
          <p:cNvGrpSpPr/>
          <p:nvPr/>
        </p:nvGrpSpPr>
        <p:grpSpPr>
          <a:xfrm>
            <a:off x="-11467341" y="0"/>
            <a:ext cx="9961092" cy="6858000"/>
            <a:chOff x="491575" y="0"/>
            <a:chExt cx="9961092" cy="6858000"/>
          </a:xfrm>
        </p:grpSpPr>
        <p:sp>
          <p:nvSpPr>
            <p:cNvPr id="919" name="Google Shape;919;p24"/>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p24"/>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1" name="Google Shape;921;p24"/>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After edit</a:t>
              </a:r>
              <a:endParaRPr/>
            </a:p>
          </p:txBody>
        </p:sp>
        <p:pic>
          <p:nvPicPr>
            <p:cNvPr id="922" name="Google Shape;922;p24"/>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923" name="Google Shape;923;p24"/>
          <p:cNvGrpSpPr/>
          <p:nvPr/>
        </p:nvGrpSpPr>
        <p:grpSpPr>
          <a:xfrm>
            <a:off x="-11602412" y="0"/>
            <a:ext cx="9574094" cy="6858000"/>
            <a:chOff x="491575" y="0"/>
            <a:chExt cx="9574094" cy="6858000"/>
          </a:xfrm>
        </p:grpSpPr>
        <p:sp>
          <p:nvSpPr>
            <p:cNvPr id="924" name="Google Shape;924;p24"/>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Google Shape;925;p24"/>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24"/>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Analyze</a:t>
              </a:r>
              <a:endParaRPr/>
            </a:p>
          </p:txBody>
        </p:sp>
        <p:pic>
          <p:nvPicPr>
            <p:cNvPr id="927" name="Google Shape;927;p24"/>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pic>
        <p:nvPicPr>
          <p:cNvPr id="928" name="Google Shape;928;p24"/>
          <p:cNvPicPr preferRelativeResize="0"/>
          <p:nvPr/>
        </p:nvPicPr>
        <p:blipFill>
          <a:blip r:embed="rId4">
            <a:alphaModFix/>
          </a:blip>
          <a:stretch>
            <a:fillRect/>
          </a:stretch>
        </p:blipFill>
        <p:spPr>
          <a:xfrm>
            <a:off x="319412" y="0"/>
            <a:ext cx="11553175"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25"/>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934" name="Google Shape;934;p25"/>
          <p:cNvGrpSpPr/>
          <p:nvPr/>
        </p:nvGrpSpPr>
        <p:grpSpPr>
          <a:xfrm>
            <a:off x="2705993" y="-704"/>
            <a:ext cx="9574094" cy="6858000"/>
            <a:chOff x="491575" y="0"/>
            <a:chExt cx="9574094" cy="6858000"/>
          </a:xfrm>
        </p:grpSpPr>
        <p:sp>
          <p:nvSpPr>
            <p:cNvPr id="935" name="Google Shape;935;p25"/>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6" name="Google Shape;936;p25"/>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7" name="Google Shape;937;p25"/>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Analyze</a:t>
              </a:r>
              <a:endParaRPr/>
            </a:p>
          </p:txBody>
        </p:sp>
        <p:pic>
          <p:nvPicPr>
            <p:cNvPr id="938" name="Google Shape;938;p25"/>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939" name="Google Shape;939;p25"/>
          <p:cNvGrpSpPr/>
          <p:nvPr/>
        </p:nvGrpSpPr>
        <p:grpSpPr>
          <a:xfrm>
            <a:off x="-123433" y="-705"/>
            <a:ext cx="11860720" cy="6858000"/>
            <a:chOff x="-2449883" y="-1"/>
            <a:chExt cx="11860720" cy="6858000"/>
          </a:xfrm>
        </p:grpSpPr>
        <p:sp>
          <p:nvSpPr>
            <p:cNvPr id="940" name="Google Shape;940;p25"/>
            <p:cNvSpPr/>
            <p:nvPr/>
          </p:nvSpPr>
          <p:spPr>
            <a:xfrm>
              <a:off x="-2449883" y="-1"/>
              <a:ext cx="118607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1" name="Google Shape;941;p25"/>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2" name="Google Shape;942;p25"/>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insights</a:t>
              </a:r>
              <a:endParaRPr/>
            </a:p>
          </p:txBody>
        </p:sp>
        <p:pic>
          <p:nvPicPr>
            <p:cNvPr id="943" name="Google Shape;943;p25"/>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944" name="Google Shape;944;p25"/>
          <p:cNvGrpSpPr/>
          <p:nvPr/>
        </p:nvGrpSpPr>
        <p:grpSpPr>
          <a:xfrm>
            <a:off x="-9970952" y="-706"/>
            <a:ext cx="9927504" cy="6858000"/>
            <a:chOff x="-9337032" y="-1"/>
            <a:chExt cx="9927504" cy="6858000"/>
          </a:xfrm>
        </p:grpSpPr>
        <p:sp>
          <p:nvSpPr>
            <p:cNvPr id="945" name="Google Shape;945;p25"/>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6" name="Google Shape;946;p25"/>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7" name="Google Shape;947;p25"/>
            <p:cNvSpPr txBox="1"/>
            <p:nvPr/>
          </p:nvSpPr>
          <p:spPr>
            <a:xfrm rot="-5400000">
              <a:off x="-738260" y="3189608"/>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action</a:t>
              </a:r>
              <a:endParaRPr/>
            </a:p>
          </p:txBody>
        </p:sp>
        <p:pic>
          <p:nvPicPr>
            <p:cNvPr id="948" name="Google Shape;948;p25"/>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grpSp>
        <p:nvGrpSpPr>
          <p:cNvPr id="949" name="Google Shape;949;p25"/>
          <p:cNvGrpSpPr/>
          <p:nvPr/>
        </p:nvGrpSpPr>
        <p:grpSpPr>
          <a:xfrm>
            <a:off x="12057" y="1460418"/>
            <a:ext cx="5649550" cy="1298417"/>
            <a:chOff x="764723" y="2142394"/>
            <a:chExt cx="5649550" cy="1298417"/>
          </a:xfrm>
        </p:grpSpPr>
        <p:sp>
          <p:nvSpPr>
            <p:cNvPr id="950" name="Google Shape;950;p25"/>
            <p:cNvSpPr/>
            <p:nvPr/>
          </p:nvSpPr>
          <p:spPr>
            <a:xfrm>
              <a:off x="764723" y="2277144"/>
              <a:ext cx="662056" cy="662056"/>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1" name="Google Shape;951;p25"/>
            <p:cNvSpPr txBox="1"/>
            <p:nvPr/>
          </p:nvSpPr>
          <p:spPr>
            <a:xfrm>
              <a:off x="1435200" y="2142394"/>
              <a:ext cx="15557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wentieth Century"/>
                <a:buNone/>
              </a:pPr>
              <a:r>
                <a:rPr b="0" i="0" lang="en-US" sz="1800" u="none" cap="none" strike="noStrike">
                  <a:solidFill>
                    <a:srgbClr val="3F3F3F"/>
                  </a:solidFill>
                  <a:latin typeface="Twentieth Century"/>
                  <a:ea typeface="Twentieth Century"/>
                  <a:cs typeface="Twentieth Century"/>
                  <a:sym typeface="Twentieth Century"/>
                </a:rPr>
                <a:t>Top Performers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3F3F3F"/>
                </a:solidFill>
                <a:latin typeface="Twentieth Century"/>
                <a:ea typeface="Twentieth Century"/>
                <a:cs typeface="Twentieth Century"/>
                <a:sym typeface="Twentieth Century"/>
              </a:endParaRPr>
            </a:p>
          </p:txBody>
        </p:sp>
        <p:sp>
          <p:nvSpPr>
            <p:cNvPr id="952" name="Google Shape;952;p25"/>
            <p:cNvSpPr txBox="1"/>
            <p:nvPr/>
          </p:nvSpPr>
          <p:spPr>
            <a:xfrm>
              <a:off x="1435200" y="2425148"/>
              <a:ext cx="497907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200"/>
                <a:buFont typeface="Twentieth Century"/>
                <a:buNone/>
              </a:pPr>
              <a:r>
                <a:rPr b="0" i="0" lang="en-US" sz="1200" u="none" cap="none" strike="noStrike">
                  <a:solidFill>
                    <a:srgbClr val="3F3F3F"/>
                  </a:solidFill>
                  <a:latin typeface="Twentieth Century"/>
                  <a:ea typeface="Twentieth Century"/>
                  <a:cs typeface="Twentieth Century"/>
                  <a:sym typeface="Twentieth Century"/>
                </a:rPr>
                <a:t>A few countries, including Brazil, Germany, and Italy, dominate the World Cup in terms of wins and overall performance. These countries consistently reach the advanced stages of the tournament, demonstrating that a combination of player experience, team cohesion, and preparation leads to success.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3F3F3F"/>
                </a:solidFill>
                <a:latin typeface="Twentieth Century"/>
                <a:ea typeface="Twentieth Century"/>
                <a:cs typeface="Twentieth Century"/>
                <a:sym typeface="Twentieth Century"/>
              </a:endParaRPr>
            </a:p>
          </p:txBody>
        </p:sp>
      </p:grpSp>
      <p:grpSp>
        <p:nvGrpSpPr>
          <p:cNvPr id="953" name="Google Shape;953;p25"/>
          <p:cNvGrpSpPr/>
          <p:nvPr/>
        </p:nvGrpSpPr>
        <p:grpSpPr>
          <a:xfrm>
            <a:off x="12057" y="2738439"/>
            <a:ext cx="5781381" cy="1298417"/>
            <a:chOff x="764723" y="3420415"/>
            <a:chExt cx="5781381" cy="1298417"/>
          </a:xfrm>
        </p:grpSpPr>
        <p:sp>
          <p:nvSpPr>
            <p:cNvPr id="954" name="Google Shape;954;p25"/>
            <p:cNvSpPr/>
            <p:nvPr/>
          </p:nvSpPr>
          <p:spPr>
            <a:xfrm>
              <a:off x="764723" y="3555165"/>
              <a:ext cx="662056" cy="662056"/>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5" name="Google Shape;955;p25"/>
            <p:cNvSpPr txBox="1"/>
            <p:nvPr/>
          </p:nvSpPr>
          <p:spPr>
            <a:xfrm>
              <a:off x="1435200" y="3420415"/>
              <a:ext cx="33290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wentieth Century"/>
                <a:buNone/>
              </a:pPr>
              <a:r>
                <a:rPr b="0" i="0" lang="en-US" sz="1800" u="none" cap="none" strike="noStrike">
                  <a:solidFill>
                    <a:srgbClr val="3F3F3F"/>
                  </a:solidFill>
                  <a:latin typeface="Twentieth Century"/>
                  <a:ea typeface="Twentieth Century"/>
                  <a:cs typeface="Twentieth Century"/>
                  <a:sym typeface="Twentieth Century"/>
                </a:rPr>
                <a:t>FIFA Ranking and Success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3F3F3F"/>
                </a:solidFill>
                <a:latin typeface="Twentieth Century"/>
                <a:ea typeface="Twentieth Century"/>
                <a:cs typeface="Twentieth Century"/>
                <a:sym typeface="Twentieth Century"/>
              </a:endParaRPr>
            </a:p>
          </p:txBody>
        </p:sp>
        <p:sp>
          <p:nvSpPr>
            <p:cNvPr id="956" name="Google Shape;956;p25"/>
            <p:cNvSpPr txBox="1"/>
            <p:nvPr/>
          </p:nvSpPr>
          <p:spPr>
            <a:xfrm>
              <a:off x="1435200" y="3703169"/>
              <a:ext cx="5110904"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200"/>
                <a:buFont typeface="Twentieth Century"/>
                <a:buNone/>
              </a:pPr>
              <a:r>
                <a:rPr b="0" i="0" lang="en-US" sz="1200" u="none" cap="none" strike="noStrike">
                  <a:solidFill>
                    <a:srgbClr val="3F3F3F"/>
                  </a:solidFill>
                  <a:latin typeface="Twentieth Century"/>
                  <a:ea typeface="Twentieth Century"/>
                  <a:cs typeface="Twentieth Century"/>
                  <a:sym typeface="Twentieth Century"/>
                </a:rPr>
                <a:t>There is a moderate correlation between a country's FIFA ranking and its success in the World Cup. Top-ranked teams generally perform better, but there are occasional surprises where lower-ranked teams outperform expectations, highlighting the unpredictability of tournament play</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3F3F3F"/>
                </a:solidFill>
                <a:latin typeface="Twentieth Century"/>
                <a:ea typeface="Twentieth Century"/>
                <a:cs typeface="Twentieth Century"/>
                <a:sym typeface="Twentieth Century"/>
              </a:endParaRPr>
            </a:p>
          </p:txBody>
        </p:sp>
        <p:pic>
          <p:nvPicPr>
            <p:cNvPr id="957" name="Google Shape;957;p25"/>
            <p:cNvPicPr preferRelativeResize="0"/>
            <p:nvPr/>
          </p:nvPicPr>
          <p:blipFill rotWithShape="1">
            <a:blip r:embed="rId4">
              <a:alphaModFix/>
            </a:blip>
            <a:srcRect b="0" l="0" r="0" t="0"/>
            <a:stretch/>
          </p:blipFill>
          <p:spPr>
            <a:xfrm>
              <a:off x="922748" y="3713190"/>
              <a:ext cx="346006" cy="346006"/>
            </a:xfrm>
            <a:prstGeom prst="rect">
              <a:avLst/>
            </a:prstGeom>
            <a:noFill/>
            <a:ln>
              <a:noFill/>
            </a:ln>
          </p:spPr>
        </p:pic>
      </p:grpSp>
      <p:grpSp>
        <p:nvGrpSpPr>
          <p:cNvPr id="958" name="Google Shape;958;p25"/>
          <p:cNvGrpSpPr/>
          <p:nvPr/>
        </p:nvGrpSpPr>
        <p:grpSpPr>
          <a:xfrm>
            <a:off x="12057" y="4016460"/>
            <a:ext cx="5571589" cy="1298417"/>
            <a:chOff x="764723" y="4698436"/>
            <a:chExt cx="5571589" cy="1298417"/>
          </a:xfrm>
        </p:grpSpPr>
        <p:sp>
          <p:nvSpPr>
            <p:cNvPr id="959" name="Google Shape;959;p25"/>
            <p:cNvSpPr/>
            <p:nvPr/>
          </p:nvSpPr>
          <p:spPr>
            <a:xfrm>
              <a:off x="764723" y="4833186"/>
              <a:ext cx="662056" cy="662056"/>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0" name="Google Shape;960;p25"/>
            <p:cNvSpPr txBox="1"/>
            <p:nvPr/>
          </p:nvSpPr>
          <p:spPr>
            <a:xfrm>
              <a:off x="1435199" y="4698436"/>
              <a:ext cx="28683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wentieth Century"/>
                <a:buNone/>
              </a:pPr>
              <a:r>
                <a:rPr b="0" i="0" lang="en-US" sz="1800" u="none" cap="none" strike="noStrike">
                  <a:solidFill>
                    <a:srgbClr val="3F3F3F"/>
                  </a:solidFill>
                  <a:latin typeface="Twentieth Century"/>
                  <a:ea typeface="Twentieth Century"/>
                  <a:cs typeface="Twentieth Century"/>
                  <a:sym typeface="Twentieth Century"/>
                </a:rPr>
                <a:t>Average Age of Players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3F3F3F"/>
                </a:solidFill>
                <a:latin typeface="Twentieth Century"/>
                <a:ea typeface="Twentieth Century"/>
                <a:cs typeface="Twentieth Century"/>
                <a:sym typeface="Twentieth Century"/>
              </a:endParaRPr>
            </a:p>
          </p:txBody>
        </p:sp>
        <p:sp>
          <p:nvSpPr>
            <p:cNvPr id="961" name="Google Shape;961;p25"/>
            <p:cNvSpPr txBox="1"/>
            <p:nvPr/>
          </p:nvSpPr>
          <p:spPr>
            <a:xfrm>
              <a:off x="1435199" y="4981190"/>
              <a:ext cx="490111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200"/>
                <a:buFont typeface="Twentieth Century"/>
                <a:buNone/>
              </a:pPr>
              <a:r>
                <a:rPr b="0" i="0" lang="en-US" sz="1200" u="none" cap="none" strike="noStrike">
                  <a:solidFill>
                    <a:srgbClr val="3F3F3F"/>
                  </a:solidFill>
                  <a:latin typeface="Twentieth Century"/>
                  <a:ea typeface="Twentieth Century"/>
                  <a:cs typeface="Twentieth Century"/>
                  <a:sym typeface="Twentieth Century"/>
                </a:rPr>
                <a:t>Teams with a balanced mix of youth and experience tend to perform better. Younger players bring energy and stamina, while older, more experienced players offer strategic thinking and leadership, particularly in knockout stages.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3F3F3F"/>
                </a:solidFill>
                <a:latin typeface="Twentieth Century"/>
                <a:ea typeface="Twentieth Century"/>
                <a:cs typeface="Twentieth Century"/>
                <a:sym typeface="Twentieth Century"/>
              </a:endParaRPr>
            </a:p>
          </p:txBody>
        </p:sp>
      </p:grpSp>
      <p:grpSp>
        <p:nvGrpSpPr>
          <p:cNvPr id="962" name="Google Shape;962;p25"/>
          <p:cNvGrpSpPr/>
          <p:nvPr/>
        </p:nvGrpSpPr>
        <p:grpSpPr>
          <a:xfrm>
            <a:off x="5801860" y="2738439"/>
            <a:ext cx="5081717" cy="1298417"/>
            <a:chOff x="4504627" y="3420415"/>
            <a:chExt cx="5081717" cy="1298417"/>
          </a:xfrm>
        </p:grpSpPr>
        <p:sp>
          <p:nvSpPr>
            <p:cNvPr id="963" name="Google Shape;963;p25"/>
            <p:cNvSpPr/>
            <p:nvPr/>
          </p:nvSpPr>
          <p:spPr>
            <a:xfrm>
              <a:off x="4504627" y="3555165"/>
              <a:ext cx="662056" cy="662056"/>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4" name="Google Shape;964;p25"/>
            <p:cNvSpPr txBox="1"/>
            <p:nvPr/>
          </p:nvSpPr>
          <p:spPr>
            <a:xfrm>
              <a:off x="5175104" y="3420415"/>
              <a:ext cx="44112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wentieth Century"/>
                <a:buNone/>
              </a:pPr>
              <a:r>
                <a:rPr b="0" i="0" lang="en-US" sz="1800" u="none" cap="none" strike="noStrike">
                  <a:solidFill>
                    <a:srgbClr val="3F3F3F"/>
                  </a:solidFill>
                  <a:latin typeface="Twentieth Century"/>
                  <a:ea typeface="Twentieth Century"/>
                  <a:cs typeface="Twentieth Century"/>
                  <a:sym typeface="Twentieth Century"/>
                </a:rPr>
                <a:t>Group Stage Performance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3F3F3F"/>
                </a:solidFill>
                <a:latin typeface="Twentieth Century"/>
                <a:ea typeface="Twentieth Century"/>
                <a:cs typeface="Twentieth Century"/>
                <a:sym typeface="Twentieth Century"/>
              </a:endParaRPr>
            </a:p>
          </p:txBody>
        </p:sp>
        <p:sp>
          <p:nvSpPr>
            <p:cNvPr id="965" name="Google Shape;965;p25"/>
            <p:cNvSpPr txBox="1"/>
            <p:nvPr/>
          </p:nvSpPr>
          <p:spPr>
            <a:xfrm>
              <a:off x="5175103" y="3703169"/>
              <a:ext cx="411456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200"/>
                <a:buFont typeface="Twentieth Century"/>
                <a:buNone/>
              </a:pPr>
              <a:r>
                <a:rPr b="0" i="0" lang="en-US" sz="1200" u="none" cap="none" strike="noStrike">
                  <a:solidFill>
                    <a:srgbClr val="3F3F3F"/>
                  </a:solidFill>
                  <a:latin typeface="Twentieth Century"/>
                  <a:ea typeface="Twentieth Century"/>
                  <a:cs typeface="Twentieth Century"/>
                  <a:sym typeface="Twentieth Century"/>
                </a:rPr>
                <a:t>Teams that perform well in the group stage tend to carry their momentum into the knockout rounds. Consistency in the early stages is a strong indicator of success in the later stages of the tournament.</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3F3F3F"/>
                </a:solidFill>
                <a:latin typeface="Twentieth Century"/>
                <a:ea typeface="Twentieth Century"/>
                <a:cs typeface="Twentieth Century"/>
                <a:sym typeface="Twentieth Century"/>
              </a:endParaRPr>
            </a:p>
          </p:txBody>
        </p:sp>
      </p:grpSp>
      <p:grpSp>
        <p:nvGrpSpPr>
          <p:cNvPr id="966" name="Google Shape;966;p25"/>
          <p:cNvGrpSpPr/>
          <p:nvPr/>
        </p:nvGrpSpPr>
        <p:grpSpPr>
          <a:xfrm>
            <a:off x="5801860" y="4016460"/>
            <a:ext cx="4539377" cy="1298417"/>
            <a:chOff x="4504627" y="4698436"/>
            <a:chExt cx="4539377" cy="1298417"/>
          </a:xfrm>
        </p:grpSpPr>
        <p:sp>
          <p:nvSpPr>
            <p:cNvPr id="967" name="Google Shape;967;p25"/>
            <p:cNvSpPr/>
            <p:nvPr/>
          </p:nvSpPr>
          <p:spPr>
            <a:xfrm>
              <a:off x="4504627" y="4833186"/>
              <a:ext cx="662056" cy="662056"/>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8" name="Google Shape;968;p25"/>
            <p:cNvSpPr txBox="1"/>
            <p:nvPr/>
          </p:nvSpPr>
          <p:spPr>
            <a:xfrm>
              <a:off x="5175104" y="4698436"/>
              <a:ext cx="362324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wentieth Century"/>
                <a:buNone/>
              </a:pPr>
              <a:r>
                <a:rPr b="0" i="0" lang="en-US" sz="1800" u="none" cap="none" strike="noStrike">
                  <a:solidFill>
                    <a:srgbClr val="3F3F3F"/>
                  </a:solidFill>
                  <a:latin typeface="Twentieth Century"/>
                  <a:ea typeface="Twentieth Century"/>
                  <a:cs typeface="Twentieth Century"/>
                  <a:sym typeface="Twentieth Century"/>
                </a:rPr>
                <a:t>Loyal and Experienced Players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3F3F3F"/>
                </a:solidFill>
                <a:latin typeface="Twentieth Century"/>
                <a:ea typeface="Twentieth Century"/>
                <a:cs typeface="Twentieth Century"/>
                <a:sym typeface="Twentieth Century"/>
              </a:endParaRPr>
            </a:p>
          </p:txBody>
        </p:sp>
        <p:sp>
          <p:nvSpPr>
            <p:cNvPr id="969" name="Google Shape;969;p25"/>
            <p:cNvSpPr txBox="1"/>
            <p:nvPr/>
          </p:nvSpPr>
          <p:spPr>
            <a:xfrm>
              <a:off x="5175103" y="4981190"/>
              <a:ext cx="386890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200"/>
                <a:buFont typeface="Twentieth Century"/>
                <a:buNone/>
              </a:pPr>
              <a:r>
                <a:rPr b="0" i="0" lang="en-US" sz="1200" u="none" cap="none" strike="noStrike">
                  <a:solidFill>
                    <a:srgbClr val="3F3F3F"/>
                  </a:solidFill>
                  <a:latin typeface="Twentieth Century"/>
                  <a:ea typeface="Twentieth Century"/>
                  <a:cs typeface="Twentieth Century"/>
                  <a:sym typeface="Twentieth Century"/>
                </a:rPr>
                <a:t>Teams that rely on players who have participated in multiple World Cups (loyal players) tend to perform better, as these players bring invaluable experience and composure to high-pressure matches.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3F3F3F"/>
                </a:solidFill>
                <a:latin typeface="Twentieth Century"/>
                <a:ea typeface="Twentieth Century"/>
                <a:cs typeface="Twentieth Century"/>
                <a:sym typeface="Twentieth Century"/>
              </a:endParaRPr>
            </a:p>
          </p:txBody>
        </p:sp>
      </p:grpSp>
      <p:grpSp>
        <p:nvGrpSpPr>
          <p:cNvPr id="970" name="Google Shape;970;p25"/>
          <p:cNvGrpSpPr/>
          <p:nvPr/>
        </p:nvGrpSpPr>
        <p:grpSpPr>
          <a:xfrm>
            <a:off x="5801859" y="1460418"/>
            <a:ext cx="5269956" cy="1483083"/>
            <a:chOff x="4504627" y="2142394"/>
            <a:chExt cx="4760129" cy="1483083"/>
          </a:xfrm>
        </p:grpSpPr>
        <p:sp>
          <p:nvSpPr>
            <p:cNvPr id="971" name="Google Shape;971;p25"/>
            <p:cNvSpPr/>
            <p:nvPr/>
          </p:nvSpPr>
          <p:spPr>
            <a:xfrm>
              <a:off x="4504627" y="2277144"/>
              <a:ext cx="662056" cy="662056"/>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2" name="Google Shape;972;p25"/>
            <p:cNvSpPr txBox="1"/>
            <p:nvPr/>
          </p:nvSpPr>
          <p:spPr>
            <a:xfrm>
              <a:off x="5175103" y="2142394"/>
              <a:ext cx="398448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wentieth Century"/>
                <a:buNone/>
              </a:pPr>
              <a:r>
                <a:rPr b="0" i="0" lang="en-US" sz="1800" u="none" cap="none" strike="noStrike">
                  <a:solidFill>
                    <a:srgbClr val="3F3F3F"/>
                  </a:solidFill>
                  <a:latin typeface="Twentieth Century"/>
                  <a:ea typeface="Twentieth Century"/>
                  <a:cs typeface="Twentieth Century"/>
                  <a:sym typeface="Twentieth Century"/>
                </a:rPr>
                <a:t>Domestic Leagues and Player Performance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3F3F3F"/>
                </a:solidFill>
                <a:latin typeface="Twentieth Century"/>
                <a:ea typeface="Twentieth Century"/>
                <a:cs typeface="Twentieth Century"/>
                <a:sym typeface="Twentieth Century"/>
              </a:endParaRPr>
            </a:p>
          </p:txBody>
        </p:sp>
        <p:sp>
          <p:nvSpPr>
            <p:cNvPr id="973" name="Google Shape;973;p25"/>
            <p:cNvSpPr txBox="1"/>
            <p:nvPr/>
          </p:nvSpPr>
          <p:spPr>
            <a:xfrm>
              <a:off x="5175103" y="2425148"/>
              <a:ext cx="408965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1200"/>
                <a:buFont typeface="Twentieth Century"/>
                <a:buNone/>
              </a:pPr>
              <a:r>
                <a:rPr b="0" i="0" lang="en-US" sz="1200" u="none" cap="none" strike="noStrike">
                  <a:solidFill>
                    <a:srgbClr val="3F3F3F"/>
                  </a:solidFill>
                  <a:latin typeface="Twentieth Century"/>
                  <a:ea typeface="Twentieth Century"/>
                  <a:cs typeface="Twentieth Century"/>
                  <a:sym typeface="Twentieth Century"/>
                </a:rPr>
                <a:t>Players from stronger domestic leagues tend to perform better in international tournaments. Teams with a higher concentration of players from top-tier clubs (like those in Europe) tend to advance further in the tournament due to better preparation and exposure to high-level competition.</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3F3F3F"/>
                </a:solidFill>
                <a:latin typeface="Twentieth Century"/>
                <a:ea typeface="Twentieth Century"/>
                <a:cs typeface="Twentieth Century"/>
                <a:sym typeface="Twentieth Century"/>
              </a:endParaRPr>
            </a:p>
          </p:txBody>
        </p:sp>
      </p:grpSp>
      <p:pic>
        <p:nvPicPr>
          <p:cNvPr descr="Soccer outline" id="974" name="Google Shape;974;p25"/>
          <p:cNvPicPr preferRelativeResize="0"/>
          <p:nvPr/>
        </p:nvPicPr>
        <p:blipFill rotWithShape="1">
          <a:blip r:embed="rId5">
            <a:alphaModFix/>
          </a:blip>
          <a:srcRect b="0" l="0" r="0" t="0"/>
          <a:stretch/>
        </p:blipFill>
        <p:spPr>
          <a:xfrm>
            <a:off x="139734" y="1714154"/>
            <a:ext cx="402336" cy="402336"/>
          </a:xfrm>
          <a:prstGeom prst="rect">
            <a:avLst/>
          </a:prstGeom>
          <a:noFill/>
          <a:ln>
            <a:noFill/>
          </a:ln>
        </p:spPr>
      </p:pic>
      <p:pic>
        <p:nvPicPr>
          <p:cNvPr descr="Soccer outline" id="975" name="Google Shape;975;p25"/>
          <p:cNvPicPr preferRelativeResize="0"/>
          <p:nvPr/>
        </p:nvPicPr>
        <p:blipFill rotWithShape="1">
          <a:blip r:embed="rId5">
            <a:alphaModFix/>
          </a:blip>
          <a:srcRect b="0" l="0" r="0" t="0"/>
          <a:stretch/>
        </p:blipFill>
        <p:spPr>
          <a:xfrm>
            <a:off x="5964606" y="1743172"/>
            <a:ext cx="402336" cy="442747"/>
          </a:xfrm>
          <a:prstGeom prst="rect">
            <a:avLst/>
          </a:prstGeom>
          <a:noFill/>
          <a:ln>
            <a:noFill/>
          </a:ln>
        </p:spPr>
      </p:pic>
      <p:pic>
        <p:nvPicPr>
          <p:cNvPr id="976" name="Google Shape;976;p25"/>
          <p:cNvPicPr preferRelativeResize="0"/>
          <p:nvPr/>
        </p:nvPicPr>
        <p:blipFill rotWithShape="1">
          <a:blip r:embed="rId4">
            <a:alphaModFix/>
          </a:blip>
          <a:srcRect b="0" l="0" r="0" t="0"/>
          <a:stretch/>
        </p:blipFill>
        <p:spPr>
          <a:xfrm>
            <a:off x="5949490" y="3026666"/>
            <a:ext cx="346006" cy="346006"/>
          </a:xfrm>
          <a:prstGeom prst="rect">
            <a:avLst/>
          </a:prstGeom>
          <a:noFill/>
          <a:ln>
            <a:noFill/>
          </a:ln>
        </p:spPr>
      </p:pic>
      <p:pic>
        <p:nvPicPr>
          <p:cNvPr descr="Clipboard Mixed with solid fill" id="977" name="Google Shape;977;p25"/>
          <p:cNvPicPr preferRelativeResize="0"/>
          <p:nvPr/>
        </p:nvPicPr>
        <p:blipFill rotWithShape="1">
          <a:blip r:embed="rId6">
            <a:alphaModFix/>
          </a:blip>
          <a:srcRect b="0" l="0" r="0" t="0"/>
          <a:stretch/>
        </p:blipFill>
        <p:spPr>
          <a:xfrm>
            <a:off x="144192" y="4281070"/>
            <a:ext cx="402336" cy="402336"/>
          </a:xfrm>
          <a:prstGeom prst="rect">
            <a:avLst/>
          </a:prstGeom>
          <a:noFill/>
          <a:ln>
            <a:noFill/>
          </a:ln>
        </p:spPr>
      </p:pic>
      <p:pic>
        <p:nvPicPr>
          <p:cNvPr descr="Clipboard Mixed with solid fill" id="978" name="Google Shape;978;p25"/>
          <p:cNvPicPr preferRelativeResize="0"/>
          <p:nvPr/>
        </p:nvPicPr>
        <p:blipFill rotWithShape="1">
          <a:blip r:embed="rId6">
            <a:alphaModFix/>
          </a:blip>
          <a:srcRect b="0" l="0" r="0" t="0"/>
          <a:stretch/>
        </p:blipFill>
        <p:spPr>
          <a:xfrm>
            <a:off x="5945507" y="4281070"/>
            <a:ext cx="402336" cy="4023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500"/>
                                        <p:tgtEl>
                                          <p:spTgt spid="9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500"/>
                                        <p:tgtEl>
                                          <p:spTgt spid="95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500"/>
                                        <p:tgtEl>
                                          <p:spTgt spid="9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500"/>
                                        <p:tgtEl>
                                          <p:spTgt spid="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grpSp>
        <p:nvGrpSpPr>
          <p:cNvPr id="983" name="Google Shape;983;p26"/>
          <p:cNvGrpSpPr/>
          <p:nvPr/>
        </p:nvGrpSpPr>
        <p:grpSpPr>
          <a:xfrm>
            <a:off x="2599617" y="1"/>
            <a:ext cx="9961092" cy="6858000"/>
            <a:chOff x="491575" y="0"/>
            <a:chExt cx="9961092" cy="6858000"/>
          </a:xfrm>
        </p:grpSpPr>
        <p:sp>
          <p:nvSpPr>
            <p:cNvPr id="984" name="Google Shape;984;p26"/>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5" name="Google Shape;985;p26"/>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6" name="Google Shape;986;p26"/>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After edit</a:t>
              </a:r>
              <a:endParaRPr/>
            </a:p>
          </p:txBody>
        </p:sp>
        <p:pic>
          <p:nvPicPr>
            <p:cNvPr id="987" name="Google Shape;987;p26"/>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988" name="Google Shape;988;p26"/>
          <p:cNvGrpSpPr/>
          <p:nvPr/>
        </p:nvGrpSpPr>
        <p:grpSpPr>
          <a:xfrm>
            <a:off x="2464546" y="1"/>
            <a:ext cx="9574094" cy="6858000"/>
            <a:chOff x="491575" y="0"/>
            <a:chExt cx="9574094" cy="6858000"/>
          </a:xfrm>
        </p:grpSpPr>
        <p:sp>
          <p:nvSpPr>
            <p:cNvPr id="989" name="Google Shape;989;p26"/>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0" name="Google Shape;990;p26"/>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1" name="Google Shape;991;p26"/>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Analyze</a:t>
              </a:r>
              <a:endParaRPr/>
            </a:p>
          </p:txBody>
        </p:sp>
        <p:pic>
          <p:nvPicPr>
            <p:cNvPr id="992" name="Google Shape;992;p26"/>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993" name="Google Shape;993;p26"/>
          <p:cNvGrpSpPr/>
          <p:nvPr/>
        </p:nvGrpSpPr>
        <p:grpSpPr>
          <a:xfrm>
            <a:off x="-364880" y="0"/>
            <a:ext cx="11860720" cy="6858000"/>
            <a:chOff x="-2449883" y="-1"/>
            <a:chExt cx="11860720" cy="6858000"/>
          </a:xfrm>
        </p:grpSpPr>
        <p:sp>
          <p:nvSpPr>
            <p:cNvPr id="994" name="Google Shape;994;p26"/>
            <p:cNvSpPr/>
            <p:nvPr/>
          </p:nvSpPr>
          <p:spPr>
            <a:xfrm>
              <a:off x="-2449883" y="-1"/>
              <a:ext cx="118607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5" name="Google Shape;995;p26"/>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6" name="Google Shape;996;p26"/>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insights</a:t>
              </a:r>
              <a:endParaRPr/>
            </a:p>
          </p:txBody>
        </p:sp>
        <p:pic>
          <p:nvPicPr>
            <p:cNvPr id="997" name="Google Shape;997;p26"/>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998" name="Google Shape;998;p26"/>
          <p:cNvGrpSpPr/>
          <p:nvPr/>
        </p:nvGrpSpPr>
        <p:grpSpPr>
          <a:xfrm>
            <a:off x="-370880" y="1"/>
            <a:ext cx="11335017" cy="6858000"/>
            <a:chOff x="-10744545" y="-1"/>
            <a:chExt cx="11335017" cy="6858000"/>
          </a:xfrm>
        </p:grpSpPr>
        <p:sp>
          <p:nvSpPr>
            <p:cNvPr id="999" name="Google Shape;999;p26"/>
            <p:cNvSpPr/>
            <p:nvPr/>
          </p:nvSpPr>
          <p:spPr>
            <a:xfrm>
              <a:off x="-10744545" y="-1"/>
              <a:ext cx="11331017"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0" name="Google Shape;1000;p26"/>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1" name="Google Shape;1001;p26"/>
            <p:cNvSpPr txBox="1"/>
            <p:nvPr/>
          </p:nvSpPr>
          <p:spPr>
            <a:xfrm rot="-5400000">
              <a:off x="-738260" y="3189608"/>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action</a:t>
              </a:r>
              <a:endParaRPr/>
            </a:p>
          </p:txBody>
        </p:sp>
        <p:pic>
          <p:nvPicPr>
            <p:cNvPr id="1002" name="Google Shape;1002;p26"/>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sp>
        <p:nvSpPr>
          <p:cNvPr id="1003" name="Google Shape;1003;p26"/>
          <p:cNvSpPr txBox="1"/>
          <p:nvPr/>
        </p:nvSpPr>
        <p:spPr>
          <a:xfrm>
            <a:off x="1474051" y="447647"/>
            <a:ext cx="704781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A1A4"/>
              </a:buClr>
              <a:buSzPts val="3600"/>
              <a:buFont typeface="Twentieth Century"/>
              <a:buNone/>
            </a:pPr>
            <a:r>
              <a:rPr b="0" i="0" lang="en-US" sz="3600" u="none" cap="none" strike="noStrike">
                <a:solidFill>
                  <a:srgbClr val="03A1A4"/>
                </a:solidFill>
                <a:latin typeface="Twentieth Century"/>
                <a:ea typeface="Twentieth Century"/>
                <a:cs typeface="Twentieth Century"/>
                <a:sym typeface="Twentieth Century"/>
              </a:rPr>
              <a:t>Recommendations &amp; Call to Action</a:t>
            </a:r>
            <a:endParaRPr/>
          </a:p>
        </p:txBody>
      </p:sp>
      <p:grpSp>
        <p:nvGrpSpPr>
          <p:cNvPr id="1004" name="Google Shape;1004;p26"/>
          <p:cNvGrpSpPr/>
          <p:nvPr/>
        </p:nvGrpSpPr>
        <p:grpSpPr>
          <a:xfrm>
            <a:off x="-68833" y="-131231"/>
            <a:ext cx="1804087" cy="1804087"/>
            <a:chOff x="-465107" y="-146626"/>
            <a:chExt cx="1804087" cy="1804087"/>
          </a:xfrm>
        </p:grpSpPr>
        <p:grpSp>
          <p:nvGrpSpPr>
            <p:cNvPr id="1005" name="Google Shape;1005;p26"/>
            <p:cNvGrpSpPr/>
            <p:nvPr/>
          </p:nvGrpSpPr>
          <p:grpSpPr>
            <a:xfrm>
              <a:off x="-465107" y="-146626"/>
              <a:ext cx="1804087" cy="1804087"/>
              <a:chOff x="7088979" y="1491712"/>
              <a:chExt cx="1804087" cy="1804087"/>
            </a:xfrm>
          </p:grpSpPr>
          <p:sp>
            <p:nvSpPr>
              <p:cNvPr id="1006" name="Google Shape;1006;p26"/>
              <p:cNvSpPr/>
              <p:nvPr/>
            </p:nvSpPr>
            <p:spPr>
              <a:xfrm rot="8100000">
                <a:off x="7353181" y="1755914"/>
                <a:ext cx="1275682" cy="1275682"/>
              </a:xfrm>
              <a:prstGeom prst="teardrop">
                <a:avLst>
                  <a:gd fmla="val 109962" name="adj"/>
                </a:avLst>
              </a:pr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7" name="Google Shape;1007;p26"/>
              <p:cNvSpPr/>
              <p:nvPr/>
            </p:nvSpPr>
            <p:spPr>
              <a:xfrm>
                <a:off x="754617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Clipboard Mixed with solid fill" id="1008" name="Google Shape;1008;p26"/>
            <p:cNvPicPr preferRelativeResize="0"/>
            <p:nvPr/>
          </p:nvPicPr>
          <p:blipFill rotWithShape="1">
            <a:blip r:embed="rId4">
              <a:alphaModFix/>
            </a:blip>
            <a:srcRect b="0" l="0" r="0" t="0"/>
            <a:stretch/>
          </p:blipFill>
          <p:spPr>
            <a:xfrm>
              <a:off x="129001" y="447647"/>
              <a:ext cx="630936" cy="630936"/>
            </a:xfrm>
            <a:prstGeom prst="rect">
              <a:avLst/>
            </a:prstGeom>
            <a:noFill/>
            <a:ln>
              <a:noFill/>
            </a:ln>
          </p:spPr>
        </p:pic>
      </p:grpSp>
      <p:sp>
        <p:nvSpPr>
          <p:cNvPr id="1009" name="Google Shape;1009;p26"/>
          <p:cNvSpPr txBox="1"/>
          <p:nvPr/>
        </p:nvSpPr>
        <p:spPr>
          <a:xfrm>
            <a:off x="1048812" y="1352728"/>
            <a:ext cx="3439236"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Maintain a Balanced Team</a:t>
            </a:r>
            <a:r>
              <a:rPr b="0" i="0" lang="en-US" sz="1800" u="none" cap="none" strike="noStrike">
                <a:solidFill>
                  <a:srgbClr val="000000"/>
                </a:solidFill>
                <a:latin typeface="Calibri"/>
                <a:ea typeface="Calibri"/>
                <a:cs typeface="Calibri"/>
                <a:sym typeface="Calibri"/>
              </a:rPr>
              <a:t>: Successful teams combine young talent with experienced veterans. </a:t>
            </a:r>
            <a:r>
              <a:rPr b="1" i="0" lang="en-US" sz="1800" u="none" cap="none" strike="noStrike">
                <a:solidFill>
                  <a:srgbClr val="000000"/>
                </a:solidFill>
                <a:latin typeface="Calibri"/>
                <a:ea typeface="Calibri"/>
                <a:cs typeface="Calibri"/>
                <a:sym typeface="Calibri"/>
              </a:rPr>
              <a:t>Actionable Step</a:t>
            </a:r>
            <a:r>
              <a:rPr b="0" i="0" lang="en-US" sz="1800" u="none" cap="none" strike="noStrike">
                <a:solidFill>
                  <a:srgbClr val="000000"/>
                </a:solidFill>
                <a:latin typeface="Calibri"/>
                <a:ea typeface="Calibri"/>
                <a:cs typeface="Calibri"/>
                <a:sym typeface="Calibri"/>
              </a:rPr>
              <a:t>: National teams should aim to scout a balance of promising young players and experienced leaders to maintain this dynamic.</a:t>
            </a:r>
            <a:endParaRPr/>
          </a:p>
        </p:txBody>
      </p:sp>
      <p:sp>
        <p:nvSpPr>
          <p:cNvPr id="1010" name="Google Shape;1010;p26"/>
          <p:cNvSpPr txBox="1"/>
          <p:nvPr/>
        </p:nvSpPr>
        <p:spPr>
          <a:xfrm>
            <a:off x="2874257" y="3938051"/>
            <a:ext cx="3439236"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Strategic Use of Star Players</a:t>
            </a:r>
            <a:r>
              <a:rPr b="0" i="0" lang="en-US" sz="1800" u="none" cap="none" strike="noStrike">
                <a:solidFill>
                  <a:srgbClr val="000000"/>
                </a:solidFill>
                <a:latin typeface="Calibri"/>
                <a:ea typeface="Calibri"/>
                <a:cs typeface="Calibri"/>
                <a:sym typeface="Calibri"/>
              </a:rPr>
              <a:t>: Individual brilliance can be the deciding factor in crucial games. </a:t>
            </a:r>
            <a:r>
              <a:rPr b="1" i="0" lang="en-US" sz="1800" u="none" cap="none" strike="noStrike">
                <a:solidFill>
                  <a:srgbClr val="000000"/>
                </a:solidFill>
                <a:latin typeface="Calibri"/>
                <a:ea typeface="Calibri"/>
                <a:cs typeface="Calibri"/>
                <a:sym typeface="Calibri"/>
              </a:rPr>
              <a:t>Actionable Step</a:t>
            </a:r>
            <a:r>
              <a:rPr b="0" i="0" lang="en-US" sz="1800" u="none" cap="none" strike="noStrike">
                <a:solidFill>
                  <a:srgbClr val="000000"/>
                </a:solidFill>
                <a:latin typeface="Calibri"/>
                <a:ea typeface="Calibri"/>
                <a:cs typeface="Calibri"/>
                <a:sym typeface="Calibri"/>
              </a:rPr>
              <a:t>: Coaches should strategically utilize key players in high-stakes matches, ensuring they are well-rested and physically prepared for knockout games.</a:t>
            </a:r>
            <a:endParaRPr/>
          </a:p>
        </p:txBody>
      </p:sp>
      <p:sp>
        <p:nvSpPr>
          <p:cNvPr id="1011" name="Google Shape;1011;p26"/>
          <p:cNvSpPr txBox="1"/>
          <p:nvPr/>
        </p:nvSpPr>
        <p:spPr>
          <a:xfrm>
            <a:off x="6216759" y="1152097"/>
            <a:ext cx="3439236"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Develop Domestic Leagues</a:t>
            </a:r>
            <a:r>
              <a:rPr b="0" i="0" lang="en-US" sz="1800" u="none" cap="none" strike="noStrike">
                <a:solidFill>
                  <a:srgbClr val="000000"/>
                </a:solidFill>
                <a:latin typeface="Calibri"/>
                <a:ea typeface="Calibri"/>
                <a:cs typeface="Calibri"/>
                <a:sym typeface="Calibri"/>
              </a:rPr>
              <a:t>: Countries should invest in strengthening their domestic leagues, as stronger domestic leagues translate into better international performance. </a:t>
            </a:r>
            <a:r>
              <a:rPr b="1" i="0" lang="en-US" sz="1800" u="none" cap="none" strike="noStrike">
                <a:solidFill>
                  <a:srgbClr val="000000"/>
                </a:solidFill>
                <a:latin typeface="Calibri"/>
                <a:ea typeface="Calibri"/>
                <a:cs typeface="Calibri"/>
                <a:sym typeface="Calibri"/>
              </a:rPr>
              <a:t>Actionable Step: </a:t>
            </a:r>
            <a:r>
              <a:rPr b="0" i="0" lang="en-US" sz="1800" u="none" cap="none" strike="noStrike">
                <a:solidFill>
                  <a:srgbClr val="000000"/>
                </a:solidFill>
                <a:latin typeface="Calibri"/>
                <a:ea typeface="Calibri"/>
                <a:cs typeface="Calibri"/>
                <a:sym typeface="Calibri"/>
              </a:rPr>
              <a:t>Encourage development programs within domestic leagues to produce well-prepared, high-quality players for the national team.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grpSp>
        <p:nvGrpSpPr>
          <p:cNvPr id="1016" name="Google Shape;1016;p27"/>
          <p:cNvGrpSpPr/>
          <p:nvPr/>
        </p:nvGrpSpPr>
        <p:grpSpPr>
          <a:xfrm>
            <a:off x="2599617" y="1"/>
            <a:ext cx="9961092" cy="6858000"/>
            <a:chOff x="491575" y="0"/>
            <a:chExt cx="9961092" cy="6858000"/>
          </a:xfrm>
        </p:grpSpPr>
        <p:sp>
          <p:nvSpPr>
            <p:cNvPr id="1017" name="Google Shape;1017;p27"/>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8" name="Google Shape;1018;p27"/>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9" name="Google Shape;1019;p27"/>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After edit</a:t>
              </a:r>
              <a:endParaRPr/>
            </a:p>
          </p:txBody>
        </p:sp>
        <p:pic>
          <p:nvPicPr>
            <p:cNvPr id="1020" name="Google Shape;1020;p27"/>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1021" name="Google Shape;1021;p27"/>
          <p:cNvGrpSpPr/>
          <p:nvPr/>
        </p:nvGrpSpPr>
        <p:grpSpPr>
          <a:xfrm>
            <a:off x="2464546" y="1"/>
            <a:ext cx="9574094" cy="6858000"/>
            <a:chOff x="491575" y="0"/>
            <a:chExt cx="9574094" cy="6858000"/>
          </a:xfrm>
        </p:grpSpPr>
        <p:sp>
          <p:nvSpPr>
            <p:cNvPr id="1022" name="Google Shape;1022;p27"/>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3" name="Google Shape;1023;p27"/>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4" name="Google Shape;1024;p27"/>
            <p:cNvSpPr txBox="1"/>
            <p:nvPr/>
          </p:nvSpPr>
          <p:spPr>
            <a:xfrm rot="-5400000">
              <a:off x="8746453" y="3189610"/>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Analyze</a:t>
              </a:r>
              <a:endParaRPr/>
            </a:p>
          </p:txBody>
        </p:sp>
        <p:pic>
          <p:nvPicPr>
            <p:cNvPr id="1025" name="Google Shape;1025;p27"/>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grpSp>
        <p:nvGrpSpPr>
          <p:cNvPr id="1026" name="Google Shape;1026;p27"/>
          <p:cNvGrpSpPr/>
          <p:nvPr/>
        </p:nvGrpSpPr>
        <p:grpSpPr>
          <a:xfrm>
            <a:off x="-364880" y="0"/>
            <a:ext cx="11860720" cy="6858000"/>
            <a:chOff x="-2449883" y="-1"/>
            <a:chExt cx="11860720" cy="6858000"/>
          </a:xfrm>
        </p:grpSpPr>
        <p:sp>
          <p:nvSpPr>
            <p:cNvPr id="1027" name="Google Shape;1027;p27"/>
            <p:cNvSpPr/>
            <p:nvPr/>
          </p:nvSpPr>
          <p:spPr>
            <a:xfrm>
              <a:off x="-2449883" y="-1"/>
              <a:ext cx="118607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8" name="Google Shape;1028;p27"/>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9" name="Google Shape;1029;p27"/>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insights</a:t>
              </a:r>
              <a:endParaRPr/>
            </a:p>
          </p:txBody>
        </p:sp>
        <p:pic>
          <p:nvPicPr>
            <p:cNvPr id="1030" name="Google Shape;1030;p27"/>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1031" name="Google Shape;1031;p27"/>
          <p:cNvGrpSpPr/>
          <p:nvPr/>
        </p:nvGrpSpPr>
        <p:grpSpPr>
          <a:xfrm>
            <a:off x="-370880" y="1"/>
            <a:ext cx="11335017" cy="6858000"/>
            <a:chOff x="-10744545" y="-1"/>
            <a:chExt cx="11335017" cy="6858000"/>
          </a:xfrm>
        </p:grpSpPr>
        <p:sp>
          <p:nvSpPr>
            <p:cNvPr id="1032" name="Google Shape;1032;p27"/>
            <p:cNvSpPr/>
            <p:nvPr/>
          </p:nvSpPr>
          <p:spPr>
            <a:xfrm>
              <a:off x="-10744545" y="-1"/>
              <a:ext cx="11331017"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3" name="Google Shape;1033;p27"/>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4" name="Google Shape;1034;p27"/>
            <p:cNvSpPr txBox="1"/>
            <p:nvPr/>
          </p:nvSpPr>
          <p:spPr>
            <a:xfrm rot="-5400000">
              <a:off x="-738260" y="3189608"/>
              <a:ext cx="199208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EEF0"/>
                </a:buClr>
                <a:buSzPts val="3600"/>
                <a:buFont typeface="Twentieth Century"/>
                <a:buNone/>
              </a:pPr>
              <a:r>
                <a:rPr b="1" i="0" lang="en-US" sz="3600" u="none" cap="none" strike="noStrike">
                  <a:solidFill>
                    <a:srgbClr val="F0EEF0"/>
                  </a:solidFill>
                  <a:latin typeface="Twentieth Century"/>
                  <a:ea typeface="Twentieth Century"/>
                  <a:cs typeface="Twentieth Century"/>
                  <a:sym typeface="Twentieth Century"/>
                </a:rPr>
                <a:t>action</a:t>
              </a:r>
              <a:endParaRPr/>
            </a:p>
          </p:txBody>
        </p:sp>
        <p:pic>
          <p:nvPicPr>
            <p:cNvPr id="1035" name="Google Shape;1035;p27"/>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sp>
        <p:nvSpPr>
          <p:cNvPr id="1036" name="Google Shape;1036;p27"/>
          <p:cNvSpPr txBox="1"/>
          <p:nvPr/>
        </p:nvSpPr>
        <p:spPr>
          <a:xfrm>
            <a:off x="1474051" y="447647"/>
            <a:ext cx="704781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A1A4"/>
              </a:buClr>
              <a:buSzPts val="3600"/>
              <a:buFont typeface="Twentieth Century"/>
              <a:buNone/>
            </a:pPr>
            <a:r>
              <a:rPr b="0" i="0" lang="en-US" sz="3600" u="none" cap="none" strike="noStrike">
                <a:solidFill>
                  <a:srgbClr val="03A1A4"/>
                </a:solidFill>
                <a:latin typeface="Twentieth Century"/>
                <a:ea typeface="Twentieth Century"/>
                <a:cs typeface="Twentieth Century"/>
                <a:sym typeface="Twentieth Century"/>
              </a:rPr>
              <a:t>Recommendations &amp; Call to Action</a:t>
            </a:r>
            <a:endParaRPr/>
          </a:p>
        </p:txBody>
      </p:sp>
      <p:grpSp>
        <p:nvGrpSpPr>
          <p:cNvPr id="1037" name="Google Shape;1037;p27"/>
          <p:cNvGrpSpPr/>
          <p:nvPr/>
        </p:nvGrpSpPr>
        <p:grpSpPr>
          <a:xfrm>
            <a:off x="-68833" y="-131231"/>
            <a:ext cx="1804087" cy="1804087"/>
            <a:chOff x="-465107" y="-146626"/>
            <a:chExt cx="1804087" cy="1804087"/>
          </a:xfrm>
        </p:grpSpPr>
        <p:grpSp>
          <p:nvGrpSpPr>
            <p:cNvPr id="1038" name="Google Shape;1038;p27"/>
            <p:cNvGrpSpPr/>
            <p:nvPr/>
          </p:nvGrpSpPr>
          <p:grpSpPr>
            <a:xfrm>
              <a:off x="-465107" y="-146626"/>
              <a:ext cx="1804087" cy="1804087"/>
              <a:chOff x="7088979" y="1491712"/>
              <a:chExt cx="1804087" cy="1804087"/>
            </a:xfrm>
          </p:grpSpPr>
          <p:sp>
            <p:nvSpPr>
              <p:cNvPr id="1039" name="Google Shape;1039;p27"/>
              <p:cNvSpPr/>
              <p:nvPr/>
            </p:nvSpPr>
            <p:spPr>
              <a:xfrm rot="8100000">
                <a:off x="7353181" y="1755914"/>
                <a:ext cx="1275682" cy="1275682"/>
              </a:xfrm>
              <a:prstGeom prst="teardrop">
                <a:avLst>
                  <a:gd fmla="val 109962" name="adj"/>
                </a:avLst>
              </a:pr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0" name="Google Shape;1040;p27"/>
              <p:cNvSpPr/>
              <p:nvPr/>
            </p:nvSpPr>
            <p:spPr>
              <a:xfrm>
                <a:off x="754617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Clipboard Mixed with solid fill" id="1041" name="Google Shape;1041;p27"/>
            <p:cNvPicPr preferRelativeResize="0"/>
            <p:nvPr/>
          </p:nvPicPr>
          <p:blipFill rotWithShape="1">
            <a:blip r:embed="rId4">
              <a:alphaModFix/>
            </a:blip>
            <a:srcRect b="0" l="0" r="0" t="0"/>
            <a:stretch/>
          </p:blipFill>
          <p:spPr>
            <a:xfrm>
              <a:off x="129001" y="447647"/>
              <a:ext cx="630936" cy="630936"/>
            </a:xfrm>
            <a:prstGeom prst="rect">
              <a:avLst/>
            </a:prstGeom>
            <a:noFill/>
            <a:ln>
              <a:noFill/>
            </a:ln>
          </p:spPr>
        </p:pic>
      </p:grpSp>
      <p:sp>
        <p:nvSpPr>
          <p:cNvPr id="1042" name="Google Shape;1042;p27"/>
          <p:cNvSpPr txBox="1"/>
          <p:nvPr/>
        </p:nvSpPr>
        <p:spPr>
          <a:xfrm>
            <a:off x="1278053" y="1215655"/>
            <a:ext cx="3439236"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Capitalize on FIFA Ranking Momentum</a:t>
            </a:r>
            <a:r>
              <a:rPr b="0" i="0" lang="en-US" sz="1800" u="none" cap="none" strike="noStrike">
                <a:solidFill>
                  <a:srgbClr val="000000"/>
                </a:solidFill>
                <a:latin typeface="Calibri"/>
                <a:ea typeface="Calibri"/>
                <a:cs typeface="Calibri"/>
                <a:sym typeface="Calibri"/>
              </a:rPr>
              <a:t>: Teams ranked highly by FIFA should use this as motivation and confidence going into the tournament. </a:t>
            </a:r>
            <a:r>
              <a:rPr b="1" i="0" lang="en-US" sz="1800" u="none" cap="none" strike="noStrike">
                <a:solidFill>
                  <a:srgbClr val="000000"/>
                </a:solidFill>
                <a:latin typeface="Calibri"/>
                <a:ea typeface="Calibri"/>
                <a:cs typeface="Calibri"/>
                <a:sym typeface="Calibri"/>
              </a:rPr>
              <a:t>Actionable Step</a:t>
            </a:r>
            <a:r>
              <a:rPr b="0" i="0" lang="en-US" sz="1800" u="none" cap="none" strike="noStrike">
                <a:solidFill>
                  <a:srgbClr val="000000"/>
                </a:solidFill>
                <a:latin typeface="Calibri"/>
                <a:ea typeface="Calibri"/>
                <a:cs typeface="Calibri"/>
                <a:sym typeface="Calibri"/>
              </a:rPr>
              <a:t>: National teams should plan and execute their strategies with the knowledge that they are among the favorites, reinforcing team confidence.</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27"/>
          <p:cNvSpPr txBox="1"/>
          <p:nvPr/>
        </p:nvSpPr>
        <p:spPr>
          <a:xfrm>
            <a:off x="4230361" y="4038923"/>
            <a:ext cx="3439236"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Focus on Group Stage Performance: </a:t>
            </a:r>
            <a:r>
              <a:rPr b="0" i="0" lang="en-US" sz="1800" u="none" cap="none" strike="noStrike">
                <a:solidFill>
                  <a:srgbClr val="000000"/>
                </a:solidFill>
                <a:latin typeface="Calibri"/>
                <a:ea typeface="Calibri"/>
                <a:cs typeface="Calibri"/>
                <a:sym typeface="Calibri"/>
              </a:rPr>
              <a:t>Success in the group stage is crucial for later success in the tournament. </a:t>
            </a:r>
            <a:r>
              <a:rPr b="1" i="0" lang="en-US" sz="1800" u="none" cap="none" strike="noStrike">
                <a:solidFill>
                  <a:srgbClr val="000000"/>
                </a:solidFill>
                <a:latin typeface="Calibri"/>
                <a:ea typeface="Calibri"/>
                <a:cs typeface="Calibri"/>
                <a:sym typeface="Calibri"/>
              </a:rPr>
              <a:t>Actionable Step: </a:t>
            </a:r>
            <a:r>
              <a:rPr b="0" i="0" lang="en-US" sz="1800" u="none" cap="none" strike="noStrike">
                <a:solidFill>
                  <a:srgbClr val="000000"/>
                </a:solidFill>
                <a:latin typeface="Calibri"/>
                <a:ea typeface="Calibri"/>
                <a:cs typeface="Calibri"/>
                <a:sym typeface="Calibri"/>
              </a:rPr>
              <a:t>Teams should treat group-stage matches with equal importance to knockout matches and aim for consistent performances throughout the tournament.</a:t>
            </a:r>
            <a:endParaRPr/>
          </a:p>
        </p:txBody>
      </p:sp>
      <p:sp>
        <p:nvSpPr>
          <p:cNvPr id="1044" name="Google Shape;1044;p27"/>
          <p:cNvSpPr txBox="1"/>
          <p:nvPr/>
        </p:nvSpPr>
        <p:spPr>
          <a:xfrm>
            <a:off x="6275800" y="1215655"/>
            <a:ext cx="3439236"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Retain Experienced Players</a:t>
            </a:r>
            <a:r>
              <a:rPr b="0" i="0" lang="en-US" sz="1800" u="none" cap="none" strike="noStrike">
                <a:solidFill>
                  <a:srgbClr val="000000"/>
                </a:solidFill>
                <a:latin typeface="Calibri"/>
                <a:ea typeface="Calibri"/>
                <a:cs typeface="Calibri"/>
                <a:sym typeface="Calibri"/>
              </a:rPr>
              <a:t>: Having players who have participated in multiple World Cups is a huge advantage. </a:t>
            </a:r>
            <a:r>
              <a:rPr b="1" i="0" lang="en-US" sz="1800" u="none" cap="none" strike="noStrike">
                <a:solidFill>
                  <a:srgbClr val="000000"/>
                </a:solidFill>
                <a:latin typeface="Calibri"/>
                <a:ea typeface="Calibri"/>
                <a:cs typeface="Calibri"/>
                <a:sym typeface="Calibri"/>
              </a:rPr>
              <a:t>Actionable Step</a:t>
            </a:r>
            <a:r>
              <a:rPr b="0" i="0" lang="en-US" sz="1800" u="none" cap="none" strike="noStrike">
                <a:solidFill>
                  <a:srgbClr val="000000"/>
                </a:solidFill>
                <a:latin typeface="Calibri"/>
                <a:ea typeface="Calibri"/>
                <a:cs typeface="Calibri"/>
                <a:sym typeface="Calibri"/>
              </a:rPr>
              <a:t>: Ensure veteran players are retained in the squad for their leadership and experience, even if their role on the field is reduced.</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1048" name="Shape 1048"/>
        <p:cNvGrpSpPr/>
        <p:nvPr/>
      </p:nvGrpSpPr>
      <p:grpSpPr>
        <a:xfrm>
          <a:off x="0" y="0"/>
          <a:ext cx="0" cy="0"/>
          <a:chOff x="0" y="0"/>
          <a:chExt cx="0" cy="0"/>
        </a:xfrm>
      </p:grpSpPr>
      <p:grpSp>
        <p:nvGrpSpPr>
          <p:cNvPr id="1049" name="Google Shape;1049;p28"/>
          <p:cNvGrpSpPr/>
          <p:nvPr/>
        </p:nvGrpSpPr>
        <p:grpSpPr>
          <a:xfrm>
            <a:off x="4073284" y="3428999"/>
            <a:ext cx="4172082" cy="1613025"/>
            <a:chOff x="4168474" y="3874286"/>
            <a:chExt cx="4172082" cy="1613025"/>
          </a:xfrm>
        </p:grpSpPr>
        <p:sp>
          <p:nvSpPr>
            <p:cNvPr id="1050" name="Google Shape;1050;p28"/>
            <p:cNvSpPr txBox="1"/>
            <p:nvPr/>
          </p:nvSpPr>
          <p:spPr>
            <a:xfrm>
              <a:off x="4168474" y="3874286"/>
              <a:ext cx="404543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A1A4"/>
                </a:buClr>
                <a:buSzPts val="3200"/>
                <a:buFont typeface="Twentieth Century"/>
                <a:buNone/>
              </a:pPr>
              <a:r>
                <a:rPr b="0" i="0" lang="en-US" sz="3200" u="none" cap="none" strike="noStrike">
                  <a:solidFill>
                    <a:srgbClr val="03A1A4"/>
                  </a:solidFill>
                  <a:latin typeface="Twentieth Century"/>
                  <a:ea typeface="Twentieth Century"/>
                  <a:cs typeface="Twentieth Century"/>
                  <a:sym typeface="Twentieth Century"/>
                </a:rPr>
                <a:t>Any questions </a:t>
              </a:r>
              <a:endParaRPr/>
            </a:p>
          </p:txBody>
        </p:sp>
        <p:sp>
          <p:nvSpPr>
            <p:cNvPr id="1051" name="Google Shape;1051;p28"/>
            <p:cNvSpPr txBox="1"/>
            <p:nvPr/>
          </p:nvSpPr>
          <p:spPr>
            <a:xfrm>
              <a:off x="4868805" y="4379315"/>
              <a:ext cx="264477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2400"/>
                <a:buFont typeface="Twentieth Century"/>
                <a:buNone/>
              </a:pPr>
              <a:r>
                <a:rPr b="0" i="0" lang="en-US" sz="2400" u="none" cap="none" strike="noStrike">
                  <a:solidFill>
                    <a:srgbClr val="A5A5A5"/>
                  </a:solidFill>
                  <a:latin typeface="Twentieth Century"/>
                  <a:ea typeface="Twentieth Century"/>
                  <a:cs typeface="Twentieth Century"/>
                  <a:sym typeface="Twentieth Century"/>
                </a:rPr>
                <a:t>2024 OCT</a:t>
              </a:r>
              <a:endParaRPr/>
            </a:p>
          </p:txBody>
        </p:sp>
        <p:sp>
          <p:nvSpPr>
            <p:cNvPr id="1052" name="Google Shape;1052;p28"/>
            <p:cNvSpPr txBox="1"/>
            <p:nvPr/>
          </p:nvSpPr>
          <p:spPr>
            <a:xfrm>
              <a:off x="4168474" y="4840980"/>
              <a:ext cx="417208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800"/>
                <a:buFont typeface="Twentieth Century"/>
                <a:buNone/>
              </a:pPr>
              <a:r>
                <a:rPr b="0" i="0" lang="en-US" sz="1800" u="none" cap="none" strike="noStrike">
                  <a:solidFill>
                    <a:srgbClr val="A5A5A5"/>
                  </a:solidFill>
                  <a:latin typeface="Twentieth Century"/>
                  <a:ea typeface="Twentieth Century"/>
                  <a:cs typeface="Twentieth Century"/>
                  <a:sym typeface="Twentieth Century"/>
                </a:rPr>
                <a:t>Microsoft power bi engineering team</a:t>
              </a:r>
              <a:endParaRPr/>
            </a:p>
            <a:p>
              <a:pPr indent="0" lvl="0" marL="0" marR="0" rtl="0" algn="ctr">
                <a:lnSpc>
                  <a:spcPct val="100000"/>
                </a:lnSpc>
                <a:spcBef>
                  <a:spcPts val="0"/>
                </a:spcBef>
                <a:spcAft>
                  <a:spcPts val="0"/>
                </a:spcAft>
                <a:buClr>
                  <a:srgbClr val="A5A5A5"/>
                </a:buClr>
                <a:buSzPts val="1800"/>
                <a:buFont typeface="Twentieth Century"/>
                <a:buNone/>
              </a:pPr>
              <a:r>
                <a:rPr b="0" i="0" lang="en-US" sz="1800" u="none" cap="none" strike="noStrike">
                  <a:solidFill>
                    <a:srgbClr val="A5A5A5"/>
                  </a:solidFill>
                  <a:latin typeface="Twentieth Century"/>
                  <a:ea typeface="Twentieth Century"/>
                  <a:cs typeface="Twentieth Century"/>
                  <a:sym typeface="Twentieth Century"/>
                </a:rPr>
                <a:t>Under Supervision of Eng/ Amira Shahin</a:t>
              </a:r>
              <a:endParaRPr/>
            </a:p>
          </p:txBody>
        </p:sp>
      </p:grpSp>
      <p:pic>
        <p:nvPicPr>
          <p:cNvPr descr="A black text on a white background&#10;&#10;Description automatically generated" id="1053" name="Google Shape;1053;p28"/>
          <p:cNvPicPr preferRelativeResize="0"/>
          <p:nvPr/>
        </p:nvPicPr>
        <p:blipFill rotWithShape="1">
          <a:blip r:embed="rId3">
            <a:alphaModFix/>
          </a:blip>
          <a:srcRect b="0" l="0" r="0" t="0"/>
          <a:stretch/>
        </p:blipFill>
        <p:spPr>
          <a:xfrm>
            <a:off x="4254313" y="856693"/>
            <a:ext cx="3683371" cy="2606603"/>
          </a:xfrm>
          <a:prstGeom prst="ellipse">
            <a:avLst/>
          </a:prstGeom>
          <a:noFill/>
          <a:ln>
            <a:noFill/>
          </a:ln>
        </p:spPr>
      </p:pic>
      <p:pic>
        <p:nvPicPr>
          <p:cNvPr descr="A logo of a globe with a graduation cap&#10;&#10;Description automatically generated" id="1054" name="Google Shape;1054;p28"/>
          <p:cNvPicPr preferRelativeResize="0"/>
          <p:nvPr/>
        </p:nvPicPr>
        <p:blipFill rotWithShape="1">
          <a:blip r:embed="rId4">
            <a:alphaModFix/>
          </a:blip>
          <a:srcRect b="0" l="0" r="0" t="0"/>
          <a:stretch/>
        </p:blipFill>
        <p:spPr>
          <a:xfrm>
            <a:off x="110359" y="0"/>
            <a:ext cx="1929841" cy="17742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EF0"/>
        </a:solidFill>
      </p:bgPr>
    </p:bg>
    <p:spTree>
      <p:nvGrpSpPr>
        <p:cNvPr id="251" name="Shape 251"/>
        <p:cNvGrpSpPr/>
        <p:nvPr/>
      </p:nvGrpSpPr>
      <p:grpSpPr>
        <a:xfrm>
          <a:off x="0" y="0"/>
          <a:ext cx="0" cy="0"/>
          <a:chOff x="0" y="0"/>
          <a:chExt cx="0" cy="0"/>
        </a:xfrm>
      </p:grpSpPr>
      <p:cxnSp>
        <p:nvCxnSpPr>
          <p:cNvPr id="252" name="Google Shape;252;p3"/>
          <p:cNvCxnSpPr/>
          <p:nvPr/>
        </p:nvCxnSpPr>
        <p:spPr>
          <a:xfrm>
            <a:off x="833720" y="3654784"/>
            <a:ext cx="1966913" cy="0"/>
          </a:xfrm>
          <a:prstGeom prst="straightConnector1">
            <a:avLst/>
          </a:prstGeom>
          <a:noFill/>
          <a:ln cap="flat" cmpd="sng" w="28575">
            <a:solidFill>
              <a:srgbClr val="D8D8D8"/>
            </a:solidFill>
            <a:prstDash val="solid"/>
            <a:miter lim="800000"/>
            <a:headEnd len="sm" w="sm" type="none"/>
            <a:tailEnd len="sm" w="sm" type="none"/>
          </a:ln>
        </p:spPr>
      </p:cxnSp>
      <p:grpSp>
        <p:nvGrpSpPr>
          <p:cNvPr id="253" name="Google Shape;253;p3"/>
          <p:cNvGrpSpPr/>
          <p:nvPr/>
        </p:nvGrpSpPr>
        <p:grpSpPr>
          <a:xfrm>
            <a:off x="622626" y="3549237"/>
            <a:ext cx="211094" cy="211094"/>
            <a:chOff x="1677812" y="4248152"/>
            <a:chExt cx="211094" cy="211094"/>
          </a:xfrm>
        </p:grpSpPr>
        <p:sp>
          <p:nvSpPr>
            <p:cNvPr id="254" name="Google Shape;254;p3"/>
            <p:cNvSpPr/>
            <p:nvPr/>
          </p:nvSpPr>
          <p:spPr>
            <a:xfrm>
              <a:off x="1677812"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 name="Google Shape;255;p3"/>
            <p:cNvSpPr/>
            <p:nvPr/>
          </p:nvSpPr>
          <p:spPr>
            <a:xfrm>
              <a:off x="1708100" y="4278440"/>
              <a:ext cx="150518" cy="150518"/>
            </a:xfrm>
            <a:prstGeom prst="ellipse">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cxnSp>
        <p:nvCxnSpPr>
          <p:cNvPr id="256" name="Google Shape;256;p3"/>
          <p:cNvCxnSpPr/>
          <p:nvPr/>
        </p:nvCxnSpPr>
        <p:spPr>
          <a:xfrm>
            <a:off x="2981439" y="3654784"/>
            <a:ext cx="1966913" cy="0"/>
          </a:xfrm>
          <a:prstGeom prst="straightConnector1">
            <a:avLst/>
          </a:prstGeom>
          <a:noFill/>
          <a:ln cap="flat" cmpd="sng" w="28575">
            <a:solidFill>
              <a:srgbClr val="D8D8D8"/>
            </a:solidFill>
            <a:prstDash val="solid"/>
            <a:miter lim="800000"/>
            <a:headEnd len="sm" w="sm" type="none"/>
            <a:tailEnd len="sm" w="sm" type="none"/>
          </a:ln>
        </p:spPr>
      </p:cxnSp>
      <p:grpSp>
        <p:nvGrpSpPr>
          <p:cNvPr id="257" name="Google Shape;257;p3"/>
          <p:cNvGrpSpPr/>
          <p:nvPr/>
        </p:nvGrpSpPr>
        <p:grpSpPr>
          <a:xfrm>
            <a:off x="2800633" y="3549237"/>
            <a:ext cx="211094" cy="211094"/>
            <a:chOff x="3855819" y="4248152"/>
            <a:chExt cx="211094" cy="211094"/>
          </a:xfrm>
        </p:grpSpPr>
        <p:sp>
          <p:nvSpPr>
            <p:cNvPr id="258" name="Google Shape;258;p3"/>
            <p:cNvSpPr/>
            <p:nvPr/>
          </p:nvSpPr>
          <p:spPr>
            <a:xfrm>
              <a:off x="3855819"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 name="Google Shape;259;p3"/>
            <p:cNvSpPr/>
            <p:nvPr/>
          </p:nvSpPr>
          <p:spPr>
            <a:xfrm>
              <a:off x="3886107" y="4278440"/>
              <a:ext cx="150518" cy="150518"/>
            </a:xfrm>
            <a:prstGeom prst="ellipse">
              <a:avLst/>
            </a:prstGeom>
            <a:solidFill>
              <a:srgbClr val="52CB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60" name="Google Shape;260;p3"/>
          <p:cNvGrpSpPr/>
          <p:nvPr/>
        </p:nvGrpSpPr>
        <p:grpSpPr>
          <a:xfrm>
            <a:off x="4918064" y="3549237"/>
            <a:ext cx="211094" cy="211094"/>
            <a:chOff x="5973250" y="4248152"/>
            <a:chExt cx="211094" cy="211094"/>
          </a:xfrm>
        </p:grpSpPr>
        <p:sp>
          <p:nvSpPr>
            <p:cNvPr id="261" name="Google Shape;261;p3"/>
            <p:cNvSpPr/>
            <p:nvPr/>
          </p:nvSpPr>
          <p:spPr>
            <a:xfrm>
              <a:off x="5973250"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3"/>
            <p:cNvSpPr/>
            <p:nvPr/>
          </p:nvSpPr>
          <p:spPr>
            <a:xfrm>
              <a:off x="6003538" y="4278440"/>
              <a:ext cx="150518" cy="150518"/>
            </a:xfrm>
            <a:prstGeom prst="ellipse">
              <a:avLst/>
            </a:prstGeom>
            <a:solidFill>
              <a:srgbClr val="FEC6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63" name="Google Shape;263;p3"/>
          <p:cNvSpPr txBox="1"/>
          <p:nvPr/>
        </p:nvSpPr>
        <p:spPr>
          <a:xfrm>
            <a:off x="-154128" y="3730043"/>
            <a:ext cx="2345909"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800"/>
              <a:buFont typeface="Twentieth Century"/>
              <a:buNone/>
            </a:pPr>
            <a:r>
              <a:rPr lang="en-US" sz="2800">
                <a:solidFill>
                  <a:srgbClr val="5D7373"/>
                </a:solidFill>
                <a:latin typeface="Twentieth Century"/>
                <a:ea typeface="Twentieth Century"/>
                <a:cs typeface="Twentieth Century"/>
                <a:sym typeface="Twentieth Century"/>
              </a:rPr>
              <a:t>Goal</a:t>
            </a:r>
            <a:r>
              <a:rPr b="0" i="0" lang="en-US" sz="2800" u="none" cap="none" strike="noStrike">
                <a:solidFill>
                  <a:srgbClr val="5D7373"/>
                </a:solidFill>
                <a:latin typeface="Twentieth Century"/>
                <a:ea typeface="Twentieth Century"/>
                <a:cs typeface="Twentieth Century"/>
                <a:sym typeface="Twentieth Century"/>
              </a:rPr>
              <a:t> &amp; business questions</a:t>
            </a:r>
            <a:endParaRPr/>
          </a:p>
        </p:txBody>
      </p:sp>
      <p:sp>
        <p:nvSpPr>
          <p:cNvPr id="264" name="Google Shape;264;p3"/>
          <p:cNvSpPr txBox="1"/>
          <p:nvPr/>
        </p:nvSpPr>
        <p:spPr>
          <a:xfrm>
            <a:off x="1767150" y="3740686"/>
            <a:ext cx="2289049"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Data exploration</a:t>
            </a:r>
            <a:endParaRPr/>
          </a:p>
        </p:txBody>
      </p:sp>
      <p:sp>
        <p:nvSpPr>
          <p:cNvPr id="265" name="Google Shape;265;p3"/>
          <p:cNvSpPr txBox="1"/>
          <p:nvPr/>
        </p:nvSpPr>
        <p:spPr>
          <a:xfrm>
            <a:off x="3896289" y="3740686"/>
            <a:ext cx="2289049"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Cleaning</a:t>
            </a:r>
            <a:endParaRPr/>
          </a:p>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 and preparation</a:t>
            </a:r>
            <a:endParaRPr/>
          </a:p>
        </p:txBody>
      </p:sp>
      <p:grpSp>
        <p:nvGrpSpPr>
          <p:cNvPr id="266" name="Google Shape;266;p3"/>
          <p:cNvGrpSpPr/>
          <p:nvPr/>
        </p:nvGrpSpPr>
        <p:grpSpPr>
          <a:xfrm>
            <a:off x="-179278" y="1523243"/>
            <a:ext cx="1804087" cy="1804087"/>
            <a:chOff x="2798918" y="1491712"/>
            <a:chExt cx="1804087" cy="1804087"/>
          </a:xfrm>
        </p:grpSpPr>
        <p:sp>
          <p:nvSpPr>
            <p:cNvPr id="267" name="Google Shape;267;p3"/>
            <p:cNvSpPr/>
            <p:nvPr/>
          </p:nvSpPr>
          <p:spPr>
            <a:xfrm rot="8100000">
              <a:off x="3063120" y="1755914"/>
              <a:ext cx="1275682" cy="1275682"/>
            </a:xfrm>
            <a:prstGeom prst="teardrop">
              <a:avLst>
                <a:gd fmla="val 109962" name="adj"/>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 name="Google Shape;268;p3"/>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69" name="Google Shape;269;p3"/>
          <p:cNvGrpSpPr/>
          <p:nvPr/>
        </p:nvGrpSpPr>
        <p:grpSpPr>
          <a:xfrm>
            <a:off x="2000042" y="1523243"/>
            <a:ext cx="1804087" cy="1804087"/>
            <a:chOff x="4978238" y="1491712"/>
            <a:chExt cx="1804087" cy="1804087"/>
          </a:xfrm>
        </p:grpSpPr>
        <p:sp>
          <p:nvSpPr>
            <p:cNvPr id="270" name="Google Shape;270;p3"/>
            <p:cNvSpPr/>
            <p:nvPr/>
          </p:nvSpPr>
          <p:spPr>
            <a:xfrm rot="8100000">
              <a:off x="5242440" y="1755914"/>
              <a:ext cx="1275682" cy="1275682"/>
            </a:xfrm>
            <a:prstGeom prst="teardrop">
              <a:avLst>
                <a:gd fmla="val 109962" name="adj"/>
              </a:avLst>
            </a:prstGeom>
            <a:solidFill>
              <a:srgbClr val="52CB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 name="Google Shape;271;p3"/>
            <p:cNvSpPr/>
            <p:nvPr/>
          </p:nvSpPr>
          <p:spPr>
            <a:xfrm>
              <a:off x="543678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72" name="Google Shape;272;p3"/>
          <p:cNvGrpSpPr/>
          <p:nvPr/>
        </p:nvGrpSpPr>
        <p:grpSpPr>
          <a:xfrm>
            <a:off x="4110783" y="1523243"/>
            <a:ext cx="1804087" cy="1804087"/>
            <a:chOff x="7088979" y="1491712"/>
            <a:chExt cx="1804087" cy="1804087"/>
          </a:xfrm>
        </p:grpSpPr>
        <p:sp>
          <p:nvSpPr>
            <p:cNvPr id="273" name="Google Shape;273;p3"/>
            <p:cNvSpPr/>
            <p:nvPr/>
          </p:nvSpPr>
          <p:spPr>
            <a:xfrm rot="8100000">
              <a:off x="7353181" y="1755914"/>
              <a:ext cx="1275682" cy="1275682"/>
            </a:xfrm>
            <a:prstGeom prst="teardrop">
              <a:avLst>
                <a:gd fmla="val 109962" name="adj"/>
              </a:avLst>
            </a:prstGeom>
            <a:solidFill>
              <a:srgbClr val="FEC6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4" name="Google Shape;274;p3"/>
            <p:cNvSpPr/>
            <p:nvPr/>
          </p:nvSpPr>
          <p:spPr>
            <a:xfrm>
              <a:off x="7547530"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cxnSp>
        <p:nvCxnSpPr>
          <p:cNvPr id="275" name="Google Shape;275;p3"/>
          <p:cNvCxnSpPr/>
          <p:nvPr/>
        </p:nvCxnSpPr>
        <p:spPr>
          <a:xfrm>
            <a:off x="7152346" y="3740686"/>
            <a:ext cx="1966913" cy="0"/>
          </a:xfrm>
          <a:prstGeom prst="straightConnector1">
            <a:avLst/>
          </a:prstGeom>
          <a:noFill/>
          <a:ln cap="flat" cmpd="sng" w="28575">
            <a:solidFill>
              <a:srgbClr val="D8D8D8"/>
            </a:solidFill>
            <a:prstDash val="solid"/>
            <a:miter lim="800000"/>
            <a:headEnd len="sm" w="sm" type="none"/>
            <a:tailEnd len="sm" w="sm" type="none"/>
          </a:ln>
        </p:spPr>
      </p:cxnSp>
      <p:grpSp>
        <p:nvGrpSpPr>
          <p:cNvPr id="276" name="Google Shape;276;p3"/>
          <p:cNvGrpSpPr/>
          <p:nvPr/>
        </p:nvGrpSpPr>
        <p:grpSpPr>
          <a:xfrm>
            <a:off x="6941252" y="3635139"/>
            <a:ext cx="211094" cy="211094"/>
            <a:chOff x="1677812" y="4248152"/>
            <a:chExt cx="211094" cy="211094"/>
          </a:xfrm>
        </p:grpSpPr>
        <p:sp>
          <p:nvSpPr>
            <p:cNvPr id="277" name="Google Shape;277;p3"/>
            <p:cNvSpPr/>
            <p:nvPr/>
          </p:nvSpPr>
          <p:spPr>
            <a:xfrm>
              <a:off x="1677812"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 name="Google Shape;278;p3"/>
            <p:cNvSpPr/>
            <p:nvPr/>
          </p:nvSpPr>
          <p:spPr>
            <a:xfrm>
              <a:off x="1708100" y="4278440"/>
              <a:ext cx="150518" cy="150518"/>
            </a:xfrm>
            <a:prstGeom prst="ellipse">
              <a:avLst/>
            </a:pr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cxnSp>
        <p:nvCxnSpPr>
          <p:cNvPr id="279" name="Google Shape;279;p3"/>
          <p:cNvCxnSpPr/>
          <p:nvPr/>
        </p:nvCxnSpPr>
        <p:spPr>
          <a:xfrm>
            <a:off x="9300065" y="3740686"/>
            <a:ext cx="1966913" cy="0"/>
          </a:xfrm>
          <a:prstGeom prst="straightConnector1">
            <a:avLst/>
          </a:prstGeom>
          <a:noFill/>
          <a:ln cap="flat" cmpd="sng" w="28575">
            <a:solidFill>
              <a:srgbClr val="D8D8D8"/>
            </a:solidFill>
            <a:prstDash val="solid"/>
            <a:miter lim="800000"/>
            <a:headEnd len="sm" w="sm" type="none"/>
            <a:tailEnd len="sm" w="sm" type="none"/>
          </a:ln>
        </p:spPr>
      </p:cxnSp>
      <p:grpSp>
        <p:nvGrpSpPr>
          <p:cNvPr id="280" name="Google Shape;280;p3"/>
          <p:cNvGrpSpPr/>
          <p:nvPr/>
        </p:nvGrpSpPr>
        <p:grpSpPr>
          <a:xfrm>
            <a:off x="9119259" y="3635139"/>
            <a:ext cx="211094" cy="211094"/>
            <a:chOff x="3855819" y="4248152"/>
            <a:chExt cx="211094" cy="211094"/>
          </a:xfrm>
        </p:grpSpPr>
        <p:sp>
          <p:nvSpPr>
            <p:cNvPr id="281" name="Google Shape;281;p3"/>
            <p:cNvSpPr/>
            <p:nvPr/>
          </p:nvSpPr>
          <p:spPr>
            <a:xfrm>
              <a:off x="3855819"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3"/>
            <p:cNvSpPr/>
            <p:nvPr/>
          </p:nvSpPr>
          <p:spPr>
            <a:xfrm>
              <a:off x="3886107" y="4278440"/>
              <a:ext cx="150518" cy="150518"/>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83" name="Google Shape;283;p3"/>
          <p:cNvGrpSpPr/>
          <p:nvPr/>
        </p:nvGrpSpPr>
        <p:grpSpPr>
          <a:xfrm>
            <a:off x="11236690" y="3635139"/>
            <a:ext cx="211094" cy="211094"/>
            <a:chOff x="5973250" y="4248152"/>
            <a:chExt cx="211094" cy="211094"/>
          </a:xfrm>
        </p:grpSpPr>
        <p:sp>
          <p:nvSpPr>
            <p:cNvPr id="284" name="Google Shape;284;p3"/>
            <p:cNvSpPr/>
            <p:nvPr/>
          </p:nvSpPr>
          <p:spPr>
            <a:xfrm>
              <a:off x="5973250" y="4248152"/>
              <a:ext cx="211094" cy="211094"/>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 name="Google Shape;285;p3"/>
            <p:cNvSpPr/>
            <p:nvPr/>
          </p:nvSpPr>
          <p:spPr>
            <a:xfrm>
              <a:off x="6003538" y="4278440"/>
              <a:ext cx="150518" cy="150518"/>
            </a:xfrm>
            <a:prstGeom prst="ellipse">
              <a:avLst/>
            </a:pr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52CBBE"/>
                </a:solidFill>
                <a:latin typeface="Calibri"/>
                <a:ea typeface="Calibri"/>
                <a:cs typeface="Calibri"/>
                <a:sym typeface="Calibri"/>
              </a:endParaRPr>
            </a:p>
          </p:txBody>
        </p:sp>
      </p:grpSp>
      <p:sp>
        <p:nvSpPr>
          <p:cNvPr id="286" name="Google Shape;286;p3"/>
          <p:cNvSpPr txBox="1"/>
          <p:nvPr/>
        </p:nvSpPr>
        <p:spPr>
          <a:xfrm>
            <a:off x="6025428" y="3857592"/>
            <a:ext cx="2289049"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Data</a:t>
            </a:r>
            <a:endParaRPr/>
          </a:p>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 analysis</a:t>
            </a:r>
            <a:endParaRPr/>
          </a:p>
        </p:txBody>
      </p:sp>
      <p:sp>
        <p:nvSpPr>
          <p:cNvPr id="287" name="Google Shape;287;p3"/>
          <p:cNvSpPr txBox="1"/>
          <p:nvPr/>
        </p:nvSpPr>
        <p:spPr>
          <a:xfrm>
            <a:off x="8085776" y="3826588"/>
            <a:ext cx="2289049"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present insights</a:t>
            </a:r>
            <a:endParaRPr/>
          </a:p>
        </p:txBody>
      </p:sp>
      <p:sp>
        <p:nvSpPr>
          <p:cNvPr id="288" name="Google Shape;288;p3"/>
          <p:cNvSpPr txBox="1"/>
          <p:nvPr/>
        </p:nvSpPr>
        <p:spPr>
          <a:xfrm>
            <a:off x="10214916" y="3826588"/>
            <a:ext cx="1804088"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D7373"/>
              </a:buClr>
              <a:buSzPts val="2800"/>
              <a:buFont typeface="Twentieth Century"/>
              <a:buNone/>
            </a:pPr>
            <a:r>
              <a:rPr b="0" i="0" lang="en-US" sz="2800" u="none" cap="none" strike="noStrike">
                <a:solidFill>
                  <a:srgbClr val="5D7373"/>
                </a:solidFill>
                <a:latin typeface="Twentieth Century"/>
                <a:ea typeface="Twentieth Century"/>
                <a:cs typeface="Twentieth Century"/>
                <a:sym typeface="Twentieth Century"/>
              </a:rPr>
              <a:t>Recommendations</a:t>
            </a:r>
            <a:endParaRPr/>
          </a:p>
        </p:txBody>
      </p:sp>
      <p:grpSp>
        <p:nvGrpSpPr>
          <p:cNvPr id="289" name="Google Shape;289;p3"/>
          <p:cNvGrpSpPr/>
          <p:nvPr/>
        </p:nvGrpSpPr>
        <p:grpSpPr>
          <a:xfrm>
            <a:off x="6139348" y="1609145"/>
            <a:ext cx="1804087" cy="1804087"/>
            <a:chOff x="2798918" y="1491712"/>
            <a:chExt cx="1804087" cy="1804087"/>
          </a:xfrm>
        </p:grpSpPr>
        <p:sp>
          <p:nvSpPr>
            <p:cNvPr id="290" name="Google Shape;290;p3"/>
            <p:cNvSpPr/>
            <p:nvPr/>
          </p:nvSpPr>
          <p:spPr>
            <a:xfrm rot="8100000">
              <a:off x="3063120" y="1755914"/>
              <a:ext cx="1275682" cy="1275682"/>
            </a:xfrm>
            <a:prstGeom prst="teardrop">
              <a:avLst>
                <a:gd fmla="val 109962" name="adj"/>
              </a:avLst>
            </a:prstGeom>
            <a:solidFill>
              <a:srgbClr val="5D73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 name="Google Shape;291;p3"/>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92" name="Google Shape;292;p3"/>
          <p:cNvGrpSpPr/>
          <p:nvPr/>
        </p:nvGrpSpPr>
        <p:grpSpPr>
          <a:xfrm>
            <a:off x="8318668" y="1609145"/>
            <a:ext cx="1804087" cy="1804087"/>
            <a:chOff x="4978238" y="1491712"/>
            <a:chExt cx="1804087" cy="1804087"/>
          </a:xfrm>
        </p:grpSpPr>
        <p:sp>
          <p:nvSpPr>
            <p:cNvPr id="293" name="Google Shape;293;p3"/>
            <p:cNvSpPr/>
            <p:nvPr/>
          </p:nvSpPr>
          <p:spPr>
            <a:xfrm rot="8100000">
              <a:off x="5242440" y="1755914"/>
              <a:ext cx="1275682" cy="1275682"/>
            </a:xfrm>
            <a:prstGeom prst="teardrop">
              <a:avLst>
                <a:gd fmla="val 109962"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 name="Google Shape;294;p3"/>
            <p:cNvSpPr/>
            <p:nvPr/>
          </p:nvSpPr>
          <p:spPr>
            <a:xfrm>
              <a:off x="543678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95" name="Google Shape;295;p3"/>
          <p:cNvGrpSpPr/>
          <p:nvPr/>
        </p:nvGrpSpPr>
        <p:grpSpPr>
          <a:xfrm>
            <a:off x="10429409" y="1609145"/>
            <a:ext cx="1804087" cy="1804087"/>
            <a:chOff x="7088979" y="1491712"/>
            <a:chExt cx="1804087" cy="1804087"/>
          </a:xfrm>
        </p:grpSpPr>
        <p:sp>
          <p:nvSpPr>
            <p:cNvPr id="296" name="Google Shape;296;p3"/>
            <p:cNvSpPr/>
            <p:nvPr/>
          </p:nvSpPr>
          <p:spPr>
            <a:xfrm rot="8100000">
              <a:off x="7353181" y="1755914"/>
              <a:ext cx="1275682" cy="1275682"/>
            </a:xfrm>
            <a:prstGeom prst="teardrop">
              <a:avLst>
                <a:gd fmla="val 109962" name="adj"/>
              </a:avLst>
            </a:prstGeom>
            <a:solidFill>
              <a:srgbClr val="00A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 name="Google Shape;297;p3"/>
            <p:cNvSpPr/>
            <p:nvPr/>
          </p:nvSpPr>
          <p:spPr>
            <a:xfrm>
              <a:off x="754617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98" name="Google Shape;298;p3"/>
          <p:cNvSpPr txBox="1"/>
          <p:nvPr/>
        </p:nvSpPr>
        <p:spPr>
          <a:xfrm>
            <a:off x="2456543" y="131812"/>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b="0" i="0" lang="en-US" sz="4000" u="none" cap="none" strike="noStrike">
                <a:solidFill>
                  <a:srgbClr val="A5A5A5"/>
                </a:solidFill>
                <a:latin typeface="Twentieth Century"/>
                <a:ea typeface="Twentieth Century"/>
                <a:cs typeface="Twentieth Century"/>
                <a:sym typeface="Twentieth Century"/>
              </a:rPr>
              <a:t>AGENDA T I M E L I N E  </a:t>
            </a:r>
            <a:endParaRPr/>
          </a:p>
        </p:txBody>
      </p:sp>
      <p:grpSp>
        <p:nvGrpSpPr>
          <p:cNvPr id="299" name="Google Shape;299;p3"/>
          <p:cNvGrpSpPr/>
          <p:nvPr/>
        </p:nvGrpSpPr>
        <p:grpSpPr>
          <a:xfrm>
            <a:off x="5378756" y="878988"/>
            <a:ext cx="1434489" cy="190500"/>
            <a:chOff x="4679586" y="878988"/>
            <a:chExt cx="1434489" cy="190500"/>
          </a:xfrm>
        </p:grpSpPr>
        <p:sp>
          <p:nvSpPr>
            <p:cNvPr id="300" name="Google Shape;300;p3"/>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1" name="Google Shape;301;p3"/>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2" name="Google Shape;302;p3"/>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3"/>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 name="Google Shape;304;p3"/>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Bullseye with solid fill" id="305" name="Google Shape;305;p3"/>
          <p:cNvPicPr preferRelativeResize="0"/>
          <p:nvPr/>
        </p:nvPicPr>
        <p:blipFill rotWithShape="1">
          <a:blip r:embed="rId3">
            <a:alphaModFix/>
          </a:blip>
          <a:srcRect b="0" l="0" r="0" t="0"/>
          <a:stretch/>
        </p:blipFill>
        <p:spPr>
          <a:xfrm>
            <a:off x="404963" y="2106799"/>
            <a:ext cx="630936" cy="630936"/>
          </a:xfrm>
          <a:prstGeom prst="rect">
            <a:avLst/>
          </a:prstGeom>
          <a:noFill/>
          <a:ln>
            <a:noFill/>
          </a:ln>
        </p:spPr>
      </p:pic>
      <p:pic>
        <p:nvPicPr>
          <p:cNvPr descr="Clipboard Mixed with solid fill" id="306" name="Google Shape;306;p3"/>
          <p:cNvPicPr preferRelativeResize="0"/>
          <p:nvPr/>
        </p:nvPicPr>
        <p:blipFill rotWithShape="1">
          <a:blip r:embed="rId4">
            <a:alphaModFix/>
          </a:blip>
          <a:srcRect b="0" l="0" r="0" t="0"/>
          <a:stretch/>
        </p:blipFill>
        <p:spPr>
          <a:xfrm>
            <a:off x="11026769" y="2194562"/>
            <a:ext cx="630936" cy="630936"/>
          </a:xfrm>
          <a:prstGeom prst="rect">
            <a:avLst/>
          </a:prstGeom>
          <a:noFill/>
          <a:ln>
            <a:noFill/>
          </a:ln>
        </p:spPr>
      </p:pic>
      <p:pic>
        <p:nvPicPr>
          <p:cNvPr descr="Large paint brush with solid fill" id="307" name="Google Shape;307;p3"/>
          <p:cNvPicPr preferRelativeResize="0"/>
          <p:nvPr/>
        </p:nvPicPr>
        <p:blipFill rotWithShape="1">
          <a:blip r:embed="rId5">
            <a:alphaModFix/>
          </a:blip>
          <a:srcRect b="0" l="0" r="0" t="0"/>
          <a:stretch/>
        </p:blipFill>
        <p:spPr>
          <a:xfrm>
            <a:off x="4725345" y="2130403"/>
            <a:ext cx="630936" cy="630936"/>
          </a:xfrm>
          <a:prstGeom prst="rect">
            <a:avLst/>
          </a:prstGeom>
          <a:noFill/>
          <a:ln>
            <a:noFill/>
          </a:ln>
        </p:spPr>
      </p:pic>
      <p:pic>
        <p:nvPicPr>
          <p:cNvPr descr="Presentation with bar chart with solid fill" id="308" name="Google Shape;308;p3"/>
          <p:cNvPicPr preferRelativeResize="0"/>
          <p:nvPr/>
        </p:nvPicPr>
        <p:blipFill rotWithShape="1">
          <a:blip r:embed="rId6">
            <a:alphaModFix/>
          </a:blip>
          <a:srcRect b="0" l="0" r="0" t="0"/>
          <a:stretch/>
        </p:blipFill>
        <p:spPr>
          <a:xfrm>
            <a:off x="8887477" y="2238228"/>
            <a:ext cx="630936" cy="630936"/>
          </a:xfrm>
          <a:prstGeom prst="rect">
            <a:avLst/>
          </a:prstGeom>
          <a:noFill/>
          <a:ln>
            <a:noFill/>
          </a:ln>
        </p:spPr>
      </p:pic>
      <p:pic>
        <p:nvPicPr>
          <p:cNvPr descr="Single gear with solid fill" id="309" name="Google Shape;309;p3"/>
          <p:cNvPicPr preferRelativeResize="0"/>
          <p:nvPr/>
        </p:nvPicPr>
        <p:blipFill rotWithShape="1">
          <a:blip r:embed="rId7">
            <a:alphaModFix/>
          </a:blip>
          <a:srcRect b="0" l="0" r="0" t="0"/>
          <a:stretch/>
        </p:blipFill>
        <p:spPr>
          <a:xfrm>
            <a:off x="6728797" y="2173354"/>
            <a:ext cx="630936" cy="630936"/>
          </a:xfrm>
          <a:prstGeom prst="rect">
            <a:avLst/>
          </a:prstGeom>
          <a:noFill/>
          <a:ln>
            <a:noFill/>
          </a:ln>
        </p:spPr>
      </p:pic>
      <p:pic>
        <p:nvPicPr>
          <p:cNvPr descr="Magnifying glass with solid fill" id="310" name="Google Shape;310;p3"/>
          <p:cNvPicPr preferRelativeResize="0"/>
          <p:nvPr/>
        </p:nvPicPr>
        <p:blipFill rotWithShape="1">
          <a:blip r:embed="rId8">
            <a:alphaModFix/>
          </a:blip>
          <a:srcRect b="0" l="0" r="0" t="0"/>
          <a:stretch/>
        </p:blipFill>
        <p:spPr>
          <a:xfrm>
            <a:off x="2596206" y="2105720"/>
            <a:ext cx="630936" cy="630936"/>
          </a:xfrm>
          <a:prstGeom prst="rect">
            <a:avLst/>
          </a:prstGeom>
          <a:noFill/>
          <a:ln>
            <a:noFill/>
          </a:ln>
        </p:spPr>
      </p:pic>
      <p:grpSp>
        <p:nvGrpSpPr>
          <p:cNvPr id="311" name="Google Shape;311;p3"/>
          <p:cNvGrpSpPr/>
          <p:nvPr/>
        </p:nvGrpSpPr>
        <p:grpSpPr>
          <a:xfrm>
            <a:off x="-12714569" y="-101670"/>
            <a:ext cx="12482920" cy="6858000"/>
            <a:chOff x="-290920" y="0"/>
            <a:chExt cx="12482920" cy="6858000"/>
          </a:xfrm>
        </p:grpSpPr>
        <p:sp>
          <p:nvSpPr>
            <p:cNvPr id="312" name="Google Shape;312;p3"/>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3"/>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315" name="Google Shape;315;p3"/>
            <p:cNvPicPr preferRelativeResize="0"/>
            <p:nvPr/>
          </p:nvPicPr>
          <p:blipFill rotWithShape="1">
            <a:blip r:embed="rId9">
              <a:alphaModFix/>
            </a:blip>
            <a:srcRect b="0" l="0" r="0" t="0"/>
            <a:stretch/>
          </p:blipFill>
          <p:spPr>
            <a:xfrm rot="-5400000">
              <a:off x="11129999" y="3247473"/>
              <a:ext cx="530600" cy="530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250"/>
                                        <p:tgtEl>
                                          <p:spTgt spid="253"/>
                                        </p:tgtEl>
                                        <p:attrNameLst>
                                          <p:attrName>ppt_w</p:attrName>
                                        </p:attrNameLst>
                                      </p:cBhvr>
                                      <p:tavLst>
                                        <p:tav fmla="" tm="0">
                                          <p:val>
                                            <p:strVal val="0"/>
                                          </p:val>
                                        </p:tav>
                                        <p:tav fmla="" tm="100000">
                                          <p:val>
                                            <p:strVal val="#ppt_w"/>
                                          </p:val>
                                        </p:tav>
                                      </p:tavLst>
                                    </p:anim>
                                    <p:anim calcmode="lin" valueType="num">
                                      <p:cBhvr additive="base">
                                        <p:cTn dur="250"/>
                                        <p:tgtEl>
                                          <p:spTgt spid="253"/>
                                        </p:tgtEl>
                                        <p:attrNameLst>
                                          <p:attrName>ppt_h</p:attrName>
                                        </p:attrNameLst>
                                      </p:cBhvr>
                                      <p:tavLst>
                                        <p:tav fmla="" tm="0">
                                          <p:val>
                                            <p:strVal val="0"/>
                                          </p:val>
                                        </p:tav>
                                        <p:tav fmla="" tm="100000">
                                          <p:val>
                                            <p:strVal val="#ppt_h"/>
                                          </p:val>
                                        </p:tav>
                                      </p:tavLst>
                                    </p:anim>
                                  </p:childTnLst>
                                </p:cTn>
                              </p:par>
                            </p:childTnLst>
                          </p:cTn>
                        </p:par>
                        <p:par>
                          <p:cTn fill="hold">
                            <p:stCondLst>
                              <p:cond delay="250"/>
                            </p:stCondLst>
                            <p:childTnLst>
                              <p:par>
                                <p:cTn fill="hold" nodeType="afterEffect" presetClass="entr" presetID="23" presetSubtype="16">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250"/>
                                        <p:tgtEl>
                                          <p:spTgt spid="263"/>
                                        </p:tgtEl>
                                        <p:attrNameLst>
                                          <p:attrName>ppt_w</p:attrName>
                                        </p:attrNameLst>
                                      </p:cBhvr>
                                      <p:tavLst>
                                        <p:tav fmla="" tm="0">
                                          <p:val>
                                            <p:strVal val="0"/>
                                          </p:val>
                                        </p:tav>
                                        <p:tav fmla="" tm="100000">
                                          <p:val>
                                            <p:strVal val="#ppt_w"/>
                                          </p:val>
                                        </p:tav>
                                      </p:tavLst>
                                    </p:anim>
                                    <p:anim calcmode="lin" valueType="num">
                                      <p:cBhvr additive="base">
                                        <p:cTn dur="250"/>
                                        <p:tgtEl>
                                          <p:spTgt spid="26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250"/>
                                        <p:tgtEl>
                                          <p:spTgt spid="266"/>
                                        </p:tgtEl>
                                        <p:attrNameLst>
                                          <p:attrName>ppt_w</p:attrName>
                                        </p:attrNameLst>
                                      </p:cBhvr>
                                      <p:tavLst>
                                        <p:tav fmla="" tm="0">
                                          <p:val>
                                            <p:strVal val="0"/>
                                          </p:val>
                                        </p:tav>
                                        <p:tav fmla="" tm="100000">
                                          <p:val>
                                            <p:strVal val="#ppt_w"/>
                                          </p:val>
                                        </p:tav>
                                      </p:tavLst>
                                    </p:anim>
                                    <p:anim calcmode="lin" valueType="num">
                                      <p:cBhvr additive="base">
                                        <p:cTn dur="250"/>
                                        <p:tgtEl>
                                          <p:spTgt spid="266"/>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10" presetSubtype="0">
                                  <p:stCondLst>
                                    <p:cond delay="25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250"/>
                                        <p:tgtEl>
                                          <p:spTgt spid="257"/>
                                        </p:tgtEl>
                                        <p:attrNameLst>
                                          <p:attrName>ppt_w</p:attrName>
                                        </p:attrNameLst>
                                      </p:cBhvr>
                                      <p:tavLst>
                                        <p:tav fmla="" tm="0">
                                          <p:val>
                                            <p:strVal val="0"/>
                                          </p:val>
                                        </p:tav>
                                        <p:tav fmla="" tm="100000">
                                          <p:val>
                                            <p:strVal val="#ppt_w"/>
                                          </p:val>
                                        </p:tav>
                                      </p:tavLst>
                                    </p:anim>
                                    <p:anim calcmode="lin" valueType="num">
                                      <p:cBhvr additive="base">
                                        <p:cTn dur="250"/>
                                        <p:tgtEl>
                                          <p:spTgt spid="25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250"/>
                                        <p:tgtEl>
                                          <p:spTgt spid="269"/>
                                        </p:tgtEl>
                                        <p:attrNameLst>
                                          <p:attrName>ppt_w</p:attrName>
                                        </p:attrNameLst>
                                      </p:cBhvr>
                                      <p:tavLst>
                                        <p:tav fmla="" tm="0">
                                          <p:val>
                                            <p:strVal val="0"/>
                                          </p:val>
                                        </p:tav>
                                        <p:tav fmla="" tm="100000">
                                          <p:val>
                                            <p:strVal val="#ppt_w"/>
                                          </p:val>
                                        </p:tav>
                                      </p:tavLst>
                                    </p:anim>
                                    <p:anim calcmode="lin" valueType="num">
                                      <p:cBhvr additive="base">
                                        <p:cTn dur="250"/>
                                        <p:tgtEl>
                                          <p:spTgt spid="269"/>
                                        </p:tgtEl>
                                        <p:attrNameLst>
                                          <p:attrName>ppt_h</p:attrName>
                                        </p:attrNameLst>
                                      </p:cBhvr>
                                      <p:tavLst>
                                        <p:tav fmla="" tm="0">
                                          <p:val>
                                            <p:strVal val="0"/>
                                          </p:val>
                                        </p:tav>
                                        <p:tav fmla="" tm="100000">
                                          <p:val>
                                            <p:strVal val="#ppt_h"/>
                                          </p:val>
                                        </p:tav>
                                      </p:tavLst>
                                    </p:anim>
                                  </p:childTnLst>
                                </p:cTn>
                              </p:par>
                            </p:childTnLst>
                          </p:cTn>
                        </p:par>
                        <p:par>
                          <p:cTn fill="hold">
                            <p:stCondLst>
                              <p:cond delay="1750"/>
                            </p:stCondLst>
                            <p:childTnLst>
                              <p:par>
                                <p:cTn fill="hold" nodeType="afterEffect" presetClass="entr" presetID="23" presetSubtype="16">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250"/>
                                        <p:tgtEl>
                                          <p:spTgt spid="264"/>
                                        </p:tgtEl>
                                        <p:attrNameLst>
                                          <p:attrName>ppt_w</p:attrName>
                                        </p:attrNameLst>
                                      </p:cBhvr>
                                      <p:tavLst>
                                        <p:tav fmla="" tm="0">
                                          <p:val>
                                            <p:strVal val="0"/>
                                          </p:val>
                                        </p:tav>
                                        <p:tav fmla="" tm="100000">
                                          <p:val>
                                            <p:strVal val="#ppt_w"/>
                                          </p:val>
                                        </p:tav>
                                      </p:tavLst>
                                    </p:anim>
                                    <p:anim calcmode="lin" valueType="num">
                                      <p:cBhvr additive="base">
                                        <p:cTn dur="250"/>
                                        <p:tgtEl>
                                          <p:spTgt spid="26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25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250"/>
                                        <p:tgtEl>
                                          <p:spTgt spid="260"/>
                                        </p:tgtEl>
                                        <p:attrNameLst>
                                          <p:attrName>ppt_w</p:attrName>
                                        </p:attrNameLst>
                                      </p:cBhvr>
                                      <p:tavLst>
                                        <p:tav fmla="" tm="0">
                                          <p:val>
                                            <p:strVal val="0"/>
                                          </p:val>
                                        </p:tav>
                                        <p:tav fmla="" tm="100000">
                                          <p:val>
                                            <p:strVal val="#ppt_w"/>
                                          </p:val>
                                        </p:tav>
                                      </p:tavLst>
                                    </p:anim>
                                    <p:anim calcmode="lin" valueType="num">
                                      <p:cBhvr additive="base">
                                        <p:cTn dur="250"/>
                                        <p:tgtEl>
                                          <p:spTgt spid="260"/>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23" presetSubtype="16">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250"/>
                                        <p:tgtEl>
                                          <p:spTgt spid="265"/>
                                        </p:tgtEl>
                                        <p:attrNameLst>
                                          <p:attrName>ppt_w</p:attrName>
                                        </p:attrNameLst>
                                      </p:cBhvr>
                                      <p:tavLst>
                                        <p:tav fmla="" tm="0">
                                          <p:val>
                                            <p:strVal val="0"/>
                                          </p:val>
                                        </p:tav>
                                        <p:tav fmla="" tm="100000">
                                          <p:val>
                                            <p:strVal val="#ppt_w"/>
                                          </p:val>
                                        </p:tav>
                                      </p:tavLst>
                                    </p:anim>
                                    <p:anim calcmode="lin" valueType="num">
                                      <p:cBhvr additive="base">
                                        <p:cTn dur="250"/>
                                        <p:tgtEl>
                                          <p:spTgt spid="265"/>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250"/>
                                        <p:tgtEl>
                                          <p:spTgt spid="272"/>
                                        </p:tgtEl>
                                        <p:attrNameLst>
                                          <p:attrName>ppt_w</p:attrName>
                                        </p:attrNameLst>
                                      </p:cBhvr>
                                      <p:tavLst>
                                        <p:tav fmla="" tm="0">
                                          <p:val>
                                            <p:strVal val="0"/>
                                          </p:val>
                                        </p:tav>
                                        <p:tav fmla="" tm="100000">
                                          <p:val>
                                            <p:strVal val="#ppt_w"/>
                                          </p:val>
                                        </p:tav>
                                      </p:tavLst>
                                    </p:anim>
                                    <p:anim calcmode="lin" valueType="num">
                                      <p:cBhvr additive="base">
                                        <p:cTn dur="250"/>
                                        <p:tgtEl>
                                          <p:spTgt spid="27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250"/>
                                        <p:tgtEl>
                                          <p:spTgt spid="276"/>
                                        </p:tgtEl>
                                        <p:attrNameLst>
                                          <p:attrName>ppt_w</p:attrName>
                                        </p:attrNameLst>
                                      </p:cBhvr>
                                      <p:tavLst>
                                        <p:tav fmla="" tm="0">
                                          <p:val>
                                            <p:strVal val="0"/>
                                          </p:val>
                                        </p:tav>
                                        <p:tav fmla="" tm="100000">
                                          <p:val>
                                            <p:strVal val="#ppt_w"/>
                                          </p:val>
                                        </p:tav>
                                      </p:tavLst>
                                    </p:anim>
                                    <p:anim calcmode="lin" valueType="num">
                                      <p:cBhvr additive="base">
                                        <p:cTn dur="250"/>
                                        <p:tgtEl>
                                          <p:spTgt spid="276"/>
                                        </p:tgtEl>
                                        <p:attrNameLst>
                                          <p:attrName>ppt_h</p:attrName>
                                        </p:attrNameLst>
                                      </p:cBhvr>
                                      <p:tavLst>
                                        <p:tav fmla="" tm="0">
                                          <p:val>
                                            <p:strVal val="0"/>
                                          </p:val>
                                        </p:tav>
                                        <p:tav fmla="" tm="100000">
                                          <p:val>
                                            <p:strVal val="#ppt_h"/>
                                          </p:val>
                                        </p:tav>
                                      </p:tavLst>
                                    </p:anim>
                                  </p:childTnLst>
                                </p:cTn>
                              </p:par>
                            </p:childTnLst>
                          </p:cTn>
                        </p:par>
                        <p:par>
                          <p:cTn fill="hold">
                            <p:stCondLst>
                              <p:cond delay="250"/>
                            </p:stCondLst>
                            <p:childTnLst>
                              <p:par>
                                <p:cTn fill="hold" nodeType="afterEffect" presetClass="entr" presetID="23" presetSubtype="16">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250"/>
                                        <p:tgtEl>
                                          <p:spTgt spid="286"/>
                                        </p:tgtEl>
                                        <p:attrNameLst>
                                          <p:attrName>ppt_w</p:attrName>
                                        </p:attrNameLst>
                                      </p:cBhvr>
                                      <p:tavLst>
                                        <p:tav fmla="" tm="0">
                                          <p:val>
                                            <p:strVal val="0"/>
                                          </p:val>
                                        </p:tav>
                                        <p:tav fmla="" tm="100000">
                                          <p:val>
                                            <p:strVal val="#ppt_w"/>
                                          </p:val>
                                        </p:tav>
                                      </p:tavLst>
                                    </p:anim>
                                    <p:anim calcmode="lin" valueType="num">
                                      <p:cBhvr additive="base">
                                        <p:cTn dur="250"/>
                                        <p:tgtEl>
                                          <p:spTgt spid="28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250"/>
                                        <p:tgtEl>
                                          <p:spTgt spid="289"/>
                                        </p:tgtEl>
                                        <p:attrNameLst>
                                          <p:attrName>ppt_w</p:attrName>
                                        </p:attrNameLst>
                                      </p:cBhvr>
                                      <p:tavLst>
                                        <p:tav fmla="" tm="0">
                                          <p:val>
                                            <p:strVal val="0"/>
                                          </p:val>
                                        </p:tav>
                                        <p:tav fmla="" tm="100000">
                                          <p:val>
                                            <p:strVal val="#ppt_w"/>
                                          </p:val>
                                        </p:tav>
                                      </p:tavLst>
                                    </p:anim>
                                    <p:anim calcmode="lin" valueType="num">
                                      <p:cBhvr additive="base">
                                        <p:cTn dur="250"/>
                                        <p:tgtEl>
                                          <p:spTgt spid="289"/>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10" presetSubtype="0">
                                  <p:stCondLst>
                                    <p:cond delay="25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250"/>
                                        <p:tgtEl>
                                          <p:spTgt spid="280"/>
                                        </p:tgtEl>
                                        <p:attrNameLst>
                                          <p:attrName>ppt_w</p:attrName>
                                        </p:attrNameLst>
                                      </p:cBhvr>
                                      <p:tavLst>
                                        <p:tav fmla="" tm="0">
                                          <p:val>
                                            <p:strVal val="0"/>
                                          </p:val>
                                        </p:tav>
                                        <p:tav fmla="" tm="100000">
                                          <p:val>
                                            <p:strVal val="#ppt_w"/>
                                          </p:val>
                                        </p:tav>
                                      </p:tavLst>
                                    </p:anim>
                                    <p:anim calcmode="lin" valueType="num">
                                      <p:cBhvr additive="base">
                                        <p:cTn dur="250"/>
                                        <p:tgtEl>
                                          <p:spTgt spid="280"/>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250"/>
                                        <p:tgtEl>
                                          <p:spTgt spid="292"/>
                                        </p:tgtEl>
                                        <p:attrNameLst>
                                          <p:attrName>ppt_w</p:attrName>
                                        </p:attrNameLst>
                                      </p:cBhvr>
                                      <p:tavLst>
                                        <p:tav fmla="" tm="0">
                                          <p:val>
                                            <p:strVal val="0"/>
                                          </p:val>
                                        </p:tav>
                                        <p:tav fmla="" tm="100000">
                                          <p:val>
                                            <p:strVal val="#ppt_w"/>
                                          </p:val>
                                        </p:tav>
                                      </p:tavLst>
                                    </p:anim>
                                    <p:anim calcmode="lin" valueType="num">
                                      <p:cBhvr additive="base">
                                        <p:cTn dur="250"/>
                                        <p:tgtEl>
                                          <p:spTgt spid="292"/>
                                        </p:tgtEl>
                                        <p:attrNameLst>
                                          <p:attrName>ppt_h</p:attrName>
                                        </p:attrNameLst>
                                      </p:cBhvr>
                                      <p:tavLst>
                                        <p:tav fmla="" tm="0">
                                          <p:val>
                                            <p:strVal val="0"/>
                                          </p:val>
                                        </p:tav>
                                        <p:tav fmla="" tm="100000">
                                          <p:val>
                                            <p:strVal val="#ppt_h"/>
                                          </p:val>
                                        </p:tav>
                                      </p:tavLst>
                                    </p:anim>
                                  </p:childTnLst>
                                </p:cTn>
                              </p:par>
                            </p:childTnLst>
                          </p:cTn>
                        </p:par>
                        <p:par>
                          <p:cTn fill="hold">
                            <p:stCondLst>
                              <p:cond delay="1750"/>
                            </p:stCondLst>
                            <p:childTnLst>
                              <p:par>
                                <p:cTn fill="hold" nodeType="afterEffect" presetClass="entr" presetID="23" presetSubtype="16">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250"/>
                                        <p:tgtEl>
                                          <p:spTgt spid="287"/>
                                        </p:tgtEl>
                                        <p:attrNameLst>
                                          <p:attrName>ppt_w</p:attrName>
                                        </p:attrNameLst>
                                      </p:cBhvr>
                                      <p:tavLst>
                                        <p:tav fmla="" tm="0">
                                          <p:val>
                                            <p:strVal val="0"/>
                                          </p:val>
                                        </p:tav>
                                        <p:tav fmla="" tm="100000">
                                          <p:val>
                                            <p:strVal val="#ppt_w"/>
                                          </p:val>
                                        </p:tav>
                                      </p:tavLst>
                                    </p:anim>
                                    <p:anim calcmode="lin" valueType="num">
                                      <p:cBhvr additive="base">
                                        <p:cTn dur="250"/>
                                        <p:tgtEl>
                                          <p:spTgt spid="287"/>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25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250"/>
                                        <p:tgtEl>
                                          <p:spTgt spid="283"/>
                                        </p:tgtEl>
                                        <p:attrNameLst>
                                          <p:attrName>ppt_w</p:attrName>
                                        </p:attrNameLst>
                                      </p:cBhvr>
                                      <p:tavLst>
                                        <p:tav fmla="" tm="0">
                                          <p:val>
                                            <p:strVal val="0"/>
                                          </p:val>
                                        </p:tav>
                                        <p:tav fmla="" tm="100000">
                                          <p:val>
                                            <p:strVal val="#ppt_w"/>
                                          </p:val>
                                        </p:tav>
                                      </p:tavLst>
                                    </p:anim>
                                    <p:anim calcmode="lin" valueType="num">
                                      <p:cBhvr additive="base">
                                        <p:cTn dur="250"/>
                                        <p:tgtEl>
                                          <p:spTgt spid="283"/>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23" presetSubtype="16">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250"/>
                                        <p:tgtEl>
                                          <p:spTgt spid="288"/>
                                        </p:tgtEl>
                                        <p:attrNameLst>
                                          <p:attrName>ppt_w</p:attrName>
                                        </p:attrNameLst>
                                      </p:cBhvr>
                                      <p:tavLst>
                                        <p:tav fmla="" tm="0">
                                          <p:val>
                                            <p:strVal val="0"/>
                                          </p:val>
                                        </p:tav>
                                        <p:tav fmla="" tm="100000">
                                          <p:val>
                                            <p:strVal val="#ppt_w"/>
                                          </p:val>
                                        </p:tav>
                                      </p:tavLst>
                                    </p:anim>
                                    <p:anim calcmode="lin" valueType="num">
                                      <p:cBhvr additive="base">
                                        <p:cTn dur="250"/>
                                        <p:tgtEl>
                                          <p:spTgt spid="288"/>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250"/>
                                        <p:tgtEl>
                                          <p:spTgt spid="295"/>
                                        </p:tgtEl>
                                        <p:attrNameLst>
                                          <p:attrName>ppt_w</p:attrName>
                                        </p:attrNameLst>
                                      </p:cBhvr>
                                      <p:tavLst>
                                        <p:tav fmla="" tm="0">
                                          <p:val>
                                            <p:strVal val="0"/>
                                          </p:val>
                                        </p:tav>
                                        <p:tav fmla="" tm="100000">
                                          <p:val>
                                            <p:strVal val="#ppt_w"/>
                                          </p:val>
                                        </p:tav>
                                      </p:tavLst>
                                    </p:anim>
                                    <p:anim calcmode="lin" valueType="num">
                                      <p:cBhvr additive="base">
                                        <p:cTn dur="250"/>
                                        <p:tgtEl>
                                          <p:spTgt spid="2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4"/>
          <p:cNvGrpSpPr/>
          <p:nvPr/>
        </p:nvGrpSpPr>
        <p:grpSpPr>
          <a:xfrm>
            <a:off x="-284662" y="-2"/>
            <a:ext cx="12482920" cy="6858000"/>
            <a:chOff x="-290920" y="0"/>
            <a:chExt cx="12482920" cy="6858000"/>
          </a:xfrm>
        </p:grpSpPr>
        <p:sp>
          <p:nvSpPr>
            <p:cNvPr id="321" name="Google Shape;321;p4"/>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4"/>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4"/>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324" name="Google Shape;324;p4"/>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325" name="Google Shape;325;p4"/>
          <p:cNvGrpSpPr/>
          <p:nvPr/>
        </p:nvGrpSpPr>
        <p:grpSpPr>
          <a:xfrm>
            <a:off x="-8798784" y="0"/>
            <a:ext cx="11447503" cy="6858000"/>
            <a:chOff x="213096" y="0"/>
            <a:chExt cx="11447503" cy="6858000"/>
          </a:xfrm>
        </p:grpSpPr>
        <p:sp>
          <p:nvSpPr>
            <p:cNvPr id="326" name="Google Shape;326;p4"/>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4"/>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4"/>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history</a:t>
              </a:r>
              <a:endParaRPr/>
            </a:p>
          </p:txBody>
        </p:sp>
        <p:pic>
          <p:nvPicPr>
            <p:cNvPr id="329" name="Google Shape;329;p4"/>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330" name="Google Shape;330;p4"/>
          <p:cNvGrpSpPr/>
          <p:nvPr/>
        </p:nvGrpSpPr>
        <p:grpSpPr>
          <a:xfrm>
            <a:off x="-7847639" y="0"/>
            <a:ext cx="9961092" cy="6858000"/>
            <a:chOff x="491575" y="0"/>
            <a:chExt cx="9961092" cy="6858000"/>
          </a:xfrm>
        </p:grpSpPr>
        <p:sp>
          <p:nvSpPr>
            <p:cNvPr id="331" name="Google Shape;331;p4"/>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4"/>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4"/>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After edit</a:t>
              </a:r>
              <a:endParaRPr/>
            </a:p>
          </p:txBody>
        </p:sp>
        <p:pic>
          <p:nvPicPr>
            <p:cNvPr id="334" name="Google Shape;334;p4"/>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grpSp>
        <p:nvGrpSpPr>
          <p:cNvPr id="335" name="Google Shape;335;p4"/>
          <p:cNvGrpSpPr/>
          <p:nvPr/>
        </p:nvGrpSpPr>
        <p:grpSpPr>
          <a:xfrm>
            <a:off x="-7985197" y="0"/>
            <a:ext cx="9574094" cy="6858000"/>
            <a:chOff x="491575" y="0"/>
            <a:chExt cx="9574094" cy="6858000"/>
          </a:xfrm>
        </p:grpSpPr>
        <p:sp>
          <p:nvSpPr>
            <p:cNvPr id="336" name="Google Shape;336;p4"/>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4"/>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4"/>
            <p:cNvSpPr txBox="1"/>
            <p:nvPr/>
          </p:nvSpPr>
          <p:spPr>
            <a:xfrm rot="-5400000">
              <a:off x="8746452" y="3189607"/>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Analyze</a:t>
              </a:r>
              <a:endParaRPr/>
            </a:p>
          </p:txBody>
        </p:sp>
        <p:pic>
          <p:nvPicPr>
            <p:cNvPr id="339" name="Google Shape;339;p4"/>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
        <p:nvSpPr>
          <p:cNvPr id="340" name="Google Shape;340;p4"/>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1" name="Google Shape;341;p4"/>
          <p:cNvGrpSpPr/>
          <p:nvPr/>
        </p:nvGrpSpPr>
        <p:grpSpPr>
          <a:xfrm>
            <a:off x="-7638543" y="-1"/>
            <a:ext cx="8692332" cy="6858000"/>
            <a:chOff x="718505" y="-1"/>
            <a:chExt cx="8692332" cy="6858000"/>
          </a:xfrm>
        </p:grpSpPr>
        <p:sp>
          <p:nvSpPr>
            <p:cNvPr id="342" name="Google Shape;342;p4"/>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4"/>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4"/>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insights</a:t>
              </a:r>
              <a:endParaRPr/>
            </a:p>
          </p:txBody>
        </p:sp>
        <p:pic>
          <p:nvPicPr>
            <p:cNvPr id="345" name="Google Shape;345;p4"/>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346" name="Google Shape;346;p4"/>
          <p:cNvGrpSpPr/>
          <p:nvPr/>
        </p:nvGrpSpPr>
        <p:grpSpPr>
          <a:xfrm>
            <a:off x="-9395082" y="-1"/>
            <a:ext cx="9927504" cy="6858000"/>
            <a:chOff x="-9337032" y="-1"/>
            <a:chExt cx="9927504" cy="6858000"/>
          </a:xfrm>
        </p:grpSpPr>
        <p:sp>
          <p:nvSpPr>
            <p:cNvPr id="347" name="Google Shape;347;p4"/>
            <p:cNvSpPr/>
            <p:nvPr/>
          </p:nvSpPr>
          <p:spPr>
            <a:xfrm>
              <a:off x="-9337032" y="-1"/>
              <a:ext cx="992350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4"/>
            <p:cNvSpPr/>
            <p:nvPr/>
          </p:nvSpPr>
          <p:spPr>
            <a:xfrm>
              <a:off x="-577928" y="2337438"/>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4"/>
            <p:cNvSpPr txBox="1"/>
            <p:nvPr/>
          </p:nvSpPr>
          <p:spPr>
            <a:xfrm rot="-5400000">
              <a:off x="-738260" y="3189608"/>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action</a:t>
              </a:r>
              <a:endParaRPr/>
            </a:p>
          </p:txBody>
        </p:sp>
        <p:pic>
          <p:nvPicPr>
            <p:cNvPr id="350" name="Google Shape;350;p4"/>
            <p:cNvPicPr preferRelativeResize="0"/>
            <p:nvPr/>
          </p:nvPicPr>
          <p:blipFill rotWithShape="1">
            <a:blip r:embed="rId3">
              <a:alphaModFix/>
            </a:blip>
            <a:srcRect b="0" l="0" r="0" t="0"/>
            <a:stretch/>
          </p:blipFill>
          <p:spPr>
            <a:xfrm rot="-5400000">
              <a:off x="-491912" y="3247473"/>
              <a:ext cx="530600" cy="530600"/>
            </a:xfrm>
            <a:prstGeom prst="rect">
              <a:avLst/>
            </a:prstGeom>
            <a:noFill/>
            <a:ln>
              <a:noFill/>
            </a:ln>
          </p:spPr>
        </p:pic>
      </p:grpSp>
      <p:grpSp>
        <p:nvGrpSpPr>
          <p:cNvPr id="351" name="Google Shape;351;p4"/>
          <p:cNvGrpSpPr/>
          <p:nvPr/>
        </p:nvGrpSpPr>
        <p:grpSpPr>
          <a:xfrm>
            <a:off x="3811346" y="2731682"/>
            <a:ext cx="6791601" cy="3101112"/>
            <a:chOff x="2965367" y="3176969"/>
            <a:chExt cx="6791601" cy="3101112"/>
          </a:xfrm>
        </p:grpSpPr>
        <p:sp>
          <p:nvSpPr>
            <p:cNvPr id="352" name="Google Shape;352;p4"/>
            <p:cNvSpPr txBox="1"/>
            <p:nvPr/>
          </p:nvSpPr>
          <p:spPr>
            <a:xfrm>
              <a:off x="4248417" y="3176969"/>
              <a:ext cx="404543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3A1A4"/>
                  </a:solidFill>
                  <a:latin typeface="Twentieth Century"/>
                  <a:ea typeface="Twentieth Century"/>
                  <a:cs typeface="Twentieth Century"/>
                  <a:sym typeface="Twentieth Century"/>
                </a:rPr>
                <a:t>Project goal</a:t>
              </a:r>
              <a:endParaRPr/>
            </a:p>
          </p:txBody>
        </p:sp>
        <p:sp>
          <p:nvSpPr>
            <p:cNvPr id="353" name="Google Shape;353;p4"/>
            <p:cNvSpPr txBox="1"/>
            <p:nvPr/>
          </p:nvSpPr>
          <p:spPr>
            <a:xfrm>
              <a:off x="2965367" y="3692758"/>
              <a:ext cx="679160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project aims to analyze the performance of countries in the FIFA World Cup, focusing on key metrics such as match outcomes, goals scored, player performance, and group stage rankings. It will track World Cup tournaments over the years, examining trends such as how host countries perform, factors influencing team success, and the relationship between FIFA rankings and match outcomes. The project will also delve into individual player statistics like caps, goals scored, and the influence of domestic clubs on international performance.</a:t>
              </a:r>
              <a:endParaRPr/>
            </a:p>
            <a:p>
              <a:pPr indent="0" lvl="0" marL="0" marR="0" rtl="0" algn="ctr">
                <a:spcBef>
                  <a:spcPts val="0"/>
                </a:spcBef>
                <a:spcAft>
                  <a:spcPts val="0"/>
                </a:spcAft>
                <a:buNone/>
              </a:pPr>
              <a:r>
                <a:t/>
              </a:r>
              <a:endParaRPr sz="1800">
                <a:solidFill>
                  <a:srgbClr val="A5A5A5"/>
                </a:solidFill>
                <a:latin typeface="Twentieth Century"/>
                <a:ea typeface="Twentieth Century"/>
                <a:cs typeface="Twentieth Century"/>
                <a:sym typeface="Twentieth Century"/>
              </a:endParaRPr>
            </a:p>
          </p:txBody>
        </p:sp>
      </p:grpSp>
      <p:grpSp>
        <p:nvGrpSpPr>
          <p:cNvPr id="354" name="Google Shape;354;p4"/>
          <p:cNvGrpSpPr/>
          <p:nvPr/>
        </p:nvGrpSpPr>
        <p:grpSpPr>
          <a:xfrm>
            <a:off x="6130836" y="801239"/>
            <a:ext cx="1804087" cy="1804087"/>
            <a:chOff x="2798918" y="1491712"/>
            <a:chExt cx="1804087" cy="1804087"/>
          </a:xfrm>
        </p:grpSpPr>
        <p:sp>
          <p:nvSpPr>
            <p:cNvPr id="355" name="Google Shape;355;p4"/>
            <p:cNvSpPr/>
            <p:nvPr/>
          </p:nvSpPr>
          <p:spPr>
            <a:xfrm rot="8100000">
              <a:off x="3063120" y="1755914"/>
              <a:ext cx="1275682" cy="1275682"/>
            </a:xfrm>
            <a:prstGeom prst="teardrop">
              <a:avLst>
                <a:gd fmla="val 109962" name="adj"/>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 name="Google Shape;356;p4"/>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Bullseye with solid fill" id="357" name="Google Shape;357;p4"/>
          <p:cNvPicPr preferRelativeResize="0"/>
          <p:nvPr/>
        </p:nvPicPr>
        <p:blipFill rotWithShape="1">
          <a:blip r:embed="rId4">
            <a:alphaModFix/>
          </a:blip>
          <a:srcRect b="0" l="0" r="0" t="0"/>
          <a:stretch/>
        </p:blipFill>
        <p:spPr>
          <a:xfrm>
            <a:off x="6715077" y="1384795"/>
            <a:ext cx="630936" cy="6309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250"/>
                                        <p:tgtEl>
                                          <p:spTgt spid="354"/>
                                        </p:tgtEl>
                                        <p:attrNameLst>
                                          <p:attrName>ppt_w</p:attrName>
                                        </p:attrNameLst>
                                      </p:cBhvr>
                                      <p:tavLst>
                                        <p:tav fmla="" tm="0">
                                          <p:val>
                                            <p:strVal val="0"/>
                                          </p:val>
                                        </p:tav>
                                        <p:tav fmla="" tm="100000">
                                          <p:val>
                                            <p:strVal val="#ppt_w"/>
                                          </p:val>
                                        </p:tav>
                                      </p:tavLst>
                                    </p:anim>
                                    <p:anim calcmode="lin" valueType="num">
                                      <p:cBhvr additive="base">
                                        <p:cTn dur="250"/>
                                        <p:tgtEl>
                                          <p:spTgt spid="3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5"/>
          <p:cNvGrpSpPr/>
          <p:nvPr/>
        </p:nvGrpSpPr>
        <p:grpSpPr>
          <a:xfrm>
            <a:off x="-290920" y="0"/>
            <a:ext cx="12482920" cy="6858000"/>
            <a:chOff x="-290920" y="0"/>
            <a:chExt cx="12482920" cy="6858000"/>
          </a:xfrm>
        </p:grpSpPr>
        <p:sp>
          <p:nvSpPr>
            <p:cNvPr id="363" name="Google Shape;363;p5"/>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5"/>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5"/>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366" name="Google Shape;366;p5"/>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sp>
        <p:nvSpPr>
          <p:cNvPr id="367" name="Google Shape;367;p5"/>
          <p:cNvSpPr txBox="1"/>
          <p:nvPr/>
        </p:nvSpPr>
        <p:spPr>
          <a:xfrm>
            <a:off x="1062002" y="831726"/>
            <a:ext cx="404543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3A1A4"/>
                </a:solidFill>
                <a:latin typeface="Twentieth Century"/>
                <a:ea typeface="Twentieth Century"/>
                <a:cs typeface="Twentieth Century"/>
                <a:sym typeface="Twentieth Century"/>
              </a:rPr>
              <a:t>Business Questions</a:t>
            </a:r>
            <a:endParaRPr/>
          </a:p>
        </p:txBody>
      </p:sp>
      <p:grpSp>
        <p:nvGrpSpPr>
          <p:cNvPr id="368" name="Google Shape;368;p5"/>
          <p:cNvGrpSpPr/>
          <p:nvPr/>
        </p:nvGrpSpPr>
        <p:grpSpPr>
          <a:xfrm>
            <a:off x="-264202" y="131171"/>
            <a:ext cx="1804087" cy="1804087"/>
            <a:chOff x="2798918" y="1491712"/>
            <a:chExt cx="1804087" cy="1804087"/>
          </a:xfrm>
        </p:grpSpPr>
        <p:sp>
          <p:nvSpPr>
            <p:cNvPr id="369" name="Google Shape;369;p5"/>
            <p:cNvSpPr/>
            <p:nvPr/>
          </p:nvSpPr>
          <p:spPr>
            <a:xfrm rot="8100000">
              <a:off x="3063120" y="1755914"/>
              <a:ext cx="1275682" cy="1275682"/>
            </a:xfrm>
            <a:prstGeom prst="teardrop">
              <a:avLst>
                <a:gd fmla="val 109962" name="adj"/>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 name="Google Shape;370;p5"/>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Bullseye with solid fill" id="371" name="Google Shape;371;p5"/>
          <p:cNvPicPr preferRelativeResize="0"/>
          <p:nvPr/>
        </p:nvPicPr>
        <p:blipFill rotWithShape="1">
          <a:blip r:embed="rId4">
            <a:alphaModFix/>
          </a:blip>
          <a:srcRect b="0" l="0" r="0" t="0"/>
          <a:stretch/>
        </p:blipFill>
        <p:spPr>
          <a:xfrm>
            <a:off x="320039" y="714727"/>
            <a:ext cx="630936" cy="630936"/>
          </a:xfrm>
          <a:prstGeom prst="rect">
            <a:avLst/>
          </a:prstGeom>
          <a:noFill/>
          <a:ln>
            <a:noFill/>
          </a:ln>
        </p:spPr>
      </p:pic>
      <p:sp>
        <p:nvSpPr>
          <p:cNvPr id="372" name="Google Shape;372;p5"/>
          <p:cNvSpPr txBox="1"/>
          <p:nvPr/>
        </p:nvSpPr>
        <p:spPr>
          <a:xfrm>
            <a:off x="811423" y="1753728"/>
            <a:ext cx="10153972" cy="701730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Total Goals Scored by Country</a:t>
            </a:r>
            <a:r>
              <a:rPr lang="en-US" sz="1800">
                <a:solidFill>
                  <a:schemeClr val="dk1"/>
                </a:solidFill>
                <a:latin typeface="Calibri"/>
                <a:ea typeface="Calibri"/>
                <a:cs typeface="Calibri"/>
                <a:sym typeface="Calibri"/>
              </a:rPr>
              <a:t>: What is the total number of goals scored by each country across all World Cup tournaments?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Total Matches Played by Country</a:t>
            </a:r>
            <a:r>
              <a:rPr lang="en-US" sz="1800">
                <a:solidFill>
                  <a:schemeClr val="dk1"/>
                </a:solidFill>
                <a:latin typeface="Calibri"/>
                <a:ea typeface="Calibri"/>
                <a:cs typeface="Calibri"/>
                <a:sym typeface="Calibri"/>
              </a:rPr>
              <a:t>: How many matches have been played by each country in World Cup tournaments?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Average Goals per Match</a:t>
            </a:r>
            <a:r>
              <a:rPr lang="en-US" sz="1800">
                <a:solidFill>
                  <a:schemeClr val="dk1"/>
                </a:solidFill>
                <a:latin typeface="Calibri"/>
                <a:ea typeface="Calibri"/>
                <a:cs typeface="Calibri"/>
                <a:sym typeface="Calibri"/>
              </a:rPr>
              <a:t>: What is the average number of goals scored per match for each team?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Top 5 Goal Scorers</a:t>
            </a:r>
            <a:r>
              <a:rPr lang="en-US" sz="1800">
                <a:solidFill>
                  <a:schemeClr val="dk1"/>
                </a:solidFill>
                <a:latin typeface="Calibri"/>
                <a:ea typeface="Calibri"/>
                <a:cs typeface="Calibri"/>
                <a:sym typeface="Calibri"/>
              </a:rPr>
              <a:t>: Who are the top 5 goal scorers across all World Cup tournaments? How many goals did they score?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Performance of Host Countries</a:t>
            </a:r>
            <a:r>
              <a:rPr lang="en-US" sz="1800">
                <a:solidFill>
                  <a:schemeClr val="dk1"/>
                </a:solidFill>
                <a:latin typeface="Calibri"/>
                <a:ea typeface="Calibri"/>
                <a:cs typeface="Calibri"/>
                <a:sym typeface="Calibri"/>
              </a:rPr>
              <a:t>: How do host countries perform compared to non-host countries? What is the win/loss ratio of host countries?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Impact of Domestic League on Player Performance</a:t>
            </a:r>
            <a:r>
              <a:rPr lang="en-US" sz="1800">
                <a:solidFill>
                  <a:schemeClr val="dk1"/>
                </a:solidFill>
                <a:latin typeface="Calibri"/>
                <a:ea typeface="Calibri"/>
                <a:cs typeface="Calibri"/>
                <a:sym typeface="Calibri"/>
              </a:rPr>
              <a:t>: What is the relationship between the strength of domestic leagues (based on club rankings) and player performance (goals, assists, etc.) in the World Cup?</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Average Age of Players by Stage</a:t>
            </a:r>
            <a:r>
              <a:rPr lang="en-US" sz="1800">
                <a:solidFill>
                  <a:schemeClr val="dk1"/>
                </a:solidFill>
                <a:latin typeface="Calibri"/>
                <a:ea typeface="Calibri"/>
                <a:cs typeface="Calibri"/>
                <a:sym typeface="Calibri"/>
              </a:rPr>
              <a:t>: What is the average age of players in the group stage, knockout stage, and finals of the tournament?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Total Caps by Country</a:t>
            </a:r>
            <a:r>
              <a:rPr lang="en-US" sz="1800">
                <a:solidFill>
                  <a:schemeClr val="dk1"/>
                </a:solidFill>
                <a:latin typeface="Calibri"/>
                <a:ea typeface="Calibri"/>
                <a:cs typeface="Calibri"/>
                <a:sym typeface="Calibri"/>
              </a:rPr>
              <a:t>: What is the total number of international caps (matches played) for players in each country during World Cup tournaments?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250"/>
                                        <p:tgtEl>
                                          <p:spTgt spid="368"/>
                                        </p:tgtEl>
                                        <p:attrNameLst>
                                          <p:attrName>ppt_w</p:attrName>
                                        </p:attrNameLst>
                                      </p:cBhvr>
                                      <p:tavLst>
                                        <p:tav fmla="" tm="0">
                                          <p:val>
                                            <p:strVal val="0"/>
                                          </p:val>
                                        </p:tav>
                                        <p:tav fmla="" tm="100000">
                                          <p:val>
                                            <p:strVal val="#ppt_w"/>
                                          </p:val>
                                        </p:tav>
                                      </p:tavLst>
                                    </p:anim>
                                    <p:anim calcmode="lin" valueType="num">
                                      <p:cBhvr additive="base">
                                        <p:cTn dur="250"/>
                                        <p:tgtEl>
                                          <p:spTgt spid="3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pSp>
        <p:nvGrpSpPr>
          <p:cNvPr id="377" name="Google Shape;377;p6"/>
          <p:cNvGrpSpPr/>
          <p:nvPr/>
        </p:nvGrpSpPr>
        <p:grpSpPr>
          <a:xfrm>
            <a:off x="-290920" y="0"/>
            <a:ext cx="12482920" cy="6858000"/>
            <a:chOff x="-290920" y="0"/>
            <a:chExt cx="12482920" cy="6858000"/>
          </a:xfrm>
        </p:grpSpPr>
        <p:sp>
          <p:nvSpPr>
            <p:cNvPr id="378" name="Google Shape;378;p6"/>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6"/>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6"/>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381" name="Google Shape;381;p6"/>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sp>
        <p:nvSpPr>
          <p:cNvPr id="382" name="Google Shape;382;p6"/>
          <p:cNvSpPr txBox="1"/>
          <p:nvPr/>
        </p:nvSpPr>
        <p:spPr>
          <a:xfrm>
            <a:off x="1084035" y="1021663"/>
            <a:ext cx="404543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3A1A4"/>
                </a:solidFill>
                <a:latin typeface="Twentieth Century"/>
                <a:ea typeface="Twentieth Century"/>
                <a:cs typeface="Twentieth Century"/>
                <a:sym typeface="Twentieth Century"/>
              </a:rPr>
              <a:t>Business Questions</a:t>
            </a:r>
            <a:endParaRPr/>
          </a:p>
        </p:txBody>
      </p:sp>
      <p:grpSp>
        <p:nvGrpSpPr>
          <p:cNvPr id="383" name="Google Shape;383;p6"/>
          <p:cNvGrpSpPr/>
          <p:nvPr/>
        </p:nvGrpSpPr>
        <p:grpSpPr>
          <a:xfrm>
            <a:off x="-264202" y="131171"/>
            <a:ext cx="1804087" cy="1804087"/>
            <a:chOff x="2798918" y="1491712"/>
            <a:chExt cx="1804087" cy="1804087"/>
          </a:xfrm>
        </p:grpSpPr>
        <p:sp>
          <p:nvSpPr>
            <p:cNvPr id="384" name="Google Shape;384;p6"/>
            <p:cNvSpPr/>
            <p:nvPr/>
          </p:nvSpPr>
          <p:spPr>
            <a:xfrm rot="8100000">
              <a:off x="3063120" y="1755914"/>
              <a:ext cx="1275682" cy="1275682"/>
            </a:xfrm>
            <a:prstGeom prst="teardrop">
              <a:avLst>
                <a:gd fmla="val 109962" name="adj"/>
              </a:avLst>
            </a:prstGeom>
            <a:solidFill>
              <a:srgbClr val="FF59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 name="Google Shape;385;p6"/>
            <p:cNvSpPr/>
            <p:nvPr/>
          </p:nvSpPr>
          <p:spPr>
            <a:xfrm>
              <a:off x="3257469" y="1948912"/>
              <a:ext cx="889686" cy="8896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Bullseye with solid fill" id="386" name="Google Shape;386;p6"/>
          <p:cNvPicPr preferRelativeResize="0"/>
          <p:nvPr/>
        </p:nvPicPr>
        <p:blipFill rotWithShape="1">
          <a:blip r:embed="rId4">
            <a:alphaModFix/>
          </a:blip>
          <a:srcRect b="0" l="0" r="0" t="0"/>
          <a:stretch/>
        </p:blipFill>
        <p:spPr>
          <a:xfrm>
            <a:off x="320039" y="714727"/>
            <a:ext cx="630936" cy="630936"/>
          </a:xfrm>
          <a:prstGeom prst="rect">
            <a:avLst/>
          </a:prstGeom>
          <a:noFill/>
          <a:ln>
            <a:noFill/>
          </a:ln>
        </p:spPr>
      </p:pic>
      <p:sp>
        <p:nvSpPr>
          <p:cNvPr id="387" name="Google Shape;387;p6"/>
          <p:cNvSpPr/>
          <p:nvPr/>
        </p:nvSpPr>
        <p:spPr>
          <a:xfrm>
            <a:off x="1055347" y="2096851"/>
            <a:ext cx="9790385" cy="3416320"/>
          </a:xfrm>
          <a:prstGeom prst="rect">
            <a:avLst/>
          </a:prstGeom>
          <a:no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Top 5 Countries by Goals Conceded</a:t>
            </a:r>
            <a:r>
              <a:rPr b="0" i="0" lang="en-US" sz="1800" u="none" cap="none" strike="noStrike">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Which countries have conceded the most goals during the World Cup?</a:t>
            </a:r>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Success Rate of Teams in Group Stage</a:t>
            </a:r>
            <a:r>
              <a:rPr b="0" i="0" lang="en-US" sz="1800" u="none" cap="none" strike="noStrike">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What percentage of teams from each group advance to the knockout stage?</a:t>
            </a:r>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Correlation between FIFA Ranking and Goals Scored</a:t>
            </a:r>
            <a:r>
              <a:rPr b="0" i="0" lang="en-US" sz="1800" u="none" cap="none" strike="noStrike">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Is there a significant correlation between a country's FIFA ranking and the number of goals it scores?</a:t>
            </a:r>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Player Performance by Domestic Club</a:t>
            </a:r>
            <a:r>
              <a:rPr b="0" i="0" lang="en-US" sz="1800" u="none" cap="none" strike="noStrike">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Which domestic clubs contribute the most players to the World Cup, and how do those players perform (goals, assists, match wins)?</a:t>
            </a:r>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Loyal Players</a:t>
            </a:r>
            <a:r>
              <a:rPr b="0" i="0" lang="en-US" sz="1800" u="none" cap="none" strike="noStrike">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Which players have participated in more than one World Cup tournament? How many such players exist for each country?</a:t>
            </a:r>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Goals by Position</a:t>
            </a:r>
            <a:r>
              <a:rPr b="0" i="0" lang="en-US" sz="1800" u="none" cap="none" strike="noStrike">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What is the total number of goals scored by defenders, midfielders, and forwards for each country?</a:t>
            </a:r>
            <a:endParaRPr/>
          </a:p>
        </p:txBody>
      </p:sp>
      <p:grpSp>
        <p:nvGrpSpPr>
          <p:cNvPr id="388" name="Google Shape;388;p6"/>
          <p:cNvGrpSpPr/>
          <p:nvPr/>
        </p:nvGrpSpPr>
        <p:grpSpPr>
          <a:xfrm>
            <a:off x="-11889574" y="0"/>
            <a:ext cx="11447503" cy="6858000"/>
            <a:chOff x="213096" y="0"/>
            <a:chExt cx="11447503" cy="6858000"/>
          </a:xfrm>
        </p:grpSpPr>
        <p:sp>
          <p:nvSpPr>
            <p:cNvPr id="389" name="Google Shape;389;p6"/>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6"/>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6"/>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history</a:t>
              </a:r>
              <a:endParaRPr/>
            </a:p>
          </p:txBody>
        </p:sp>
        <p:pic>
          <p:nvPicPr>
            <p:cNvPr id="392" name="Google Shape;392;p6"/>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250"/>
                                        <p:tgtEl>
                                          <p:spTgt spid="383"/>
                                        </p:tgtEl>
                                        <p:attrNameLst>
                                          <p:attrName>ppt_w</p:attrName>
                                        </p:attrNameLst>
                                      </p:cBhvr>
                                      <p:tavLst>
                                        <p:tav fmla="" tm="0">
                                          <p:val>
                                            <p:strVal val="0"/>
                                          </p:val>
                                        </p:tav>
                                        <p:tav fmla="" tm="100000">
                                          <p:val>
                                            <p:strVal val="#ppt_w"/>
                                          </p:val>
                                        </p:tav>
                                      </p:tavLst>
                                    </p:anim>
                                    <p:anim calcmode="lin" valueType="num">
                                      <p:cBhvr additive="base">
                                        <p:cTn dur="250"/>
                                        <p:tgtEl>
                                          <p:spTgt spid="3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pSp>
        <p:nvGrpSpPr>
          <p:cNvPr id="397" name="Google Shape;397;p7"/>
          <p:cNvGrpSpPr/>
          <p:nvPr/>
        </p:nvGrpSpPr>
        <p:grpSpPr>
          <a:xfrm>
            <a:off x="-290920" y="0"/>
            <a:ext cx="12482920" cy="6858000"/>
            <a:chOff x="-290920" y="0"/>
            <a:chExt cx="12482920" cy="6858000"/>
          </a:xfrm>
        </p:grpSpPr>
        <p:sp>
          <p:nvSpPr>
            <p:cNvPr id="398" name="Google Shape;398;p7"/>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7"/>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7"/>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401" name="Google Shape;401;p7"/>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402" name="Google Shape;402;p7"/>
          <p:cNvGrpSpPr/>
          <p:nvPr/>
        </p:nvGrpSpPr>
        <p:grpSpPr>
          <a:xfrm>
            <a:off x="239680" y="36277"/>
            <a:ext cx="11447503" cy="6858000"/>
            <a:chOff x="213096" y="0"/>
            <a:chExt cx="11447503" cy="6858000"/>
          </a:xfrm>
        </p:grpSpPr>
        <p:sp>
          <p:nvSpPr>
            <p:cNvPr id="403" name="Google Shape;403;p7"/>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7"/>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7"/>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history</a:t>
              </a:r>
              <a:endParaRPr/>
            </a:p>
          </p:txBody>
        </p:sp>
        <p:pic>
          <p:nvPicPr>
            <p:cNvPr id="406" name="Google Shape;406;p7"/>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407" name="Google Shape;407;p7"/>
          <p:cNvGrpSpPr/>
          <p:nvPr/>
        </p:nvGrpSpPr>
        <p:grpSpPr>
          <a:xfrm>
            <a:off x="-9409783" y="-4"/>
            <a:ext cx="9961092" cy="6858000"/>
            <a:chOff x="491575" y="0"/>
            <a:chExt cx="9961092" cy="6858000"/>
          </a:xfrm>
        </p:grpSpPr>
        <p:sp>
          <p:nvSpPr>
            <p:cNvPr id="408" name="Google Shape;408;p7"/>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7"/>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7"/>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After edit</a:t>
              </a:r>
              <a:endParaRPr/>
            </a:p>
          </p:txBody>
        </p:sp>
        <p:pic>
          <p:nvPicPr>
            <p:cNvPr id="411" name="Google Shape;411;p7"/>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sp>
        <p:nvSpPr>
          <p:cNvPr id="412" name="Google Shape;412;p7"/>
          <p:cNvSpPr txBox="1"/>
          <p:nvPr/>
        </p:nvSpPr>
        <p:spPr>
          <a:xfrm>
            <a:off x="2456543" y="131812"/>
            <a:ext cx="7278915"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Row data summary before editing</a:t>
            </a:r>
            <a:endParaRPr/>
          </a:p>
          <a:p>
            <a:pPr indent="0" lvl="0" marL="0" marR="0" rtl="0" algn="ctr">
              <a:lnSpc>
                <a:spcPct val="100000"/>
              </a:lnSpc>
              <a:spcBef>
                <a:spcPts val="0"/>
              </a:spcBef>
              <a:spcAft>
                <a:spcPts val="0"/>
              </a:spcAft>
              <a:buClr>
                <a:srgbClr val="A5A5A5"/>
              </a:buClr>
              <a:buSzPts val="2000"/>
              <a:buFont typeface="Twentieth Century"/>
              <a:buNone/>
            </a:pPr>
            <a:r>
              <a:rPr lang="en-US" sz="2000">
                <a:solidFill>
                  <a:srgbClr val="A5A5A5"/>
                </a:solidFill>
                <a:latin typeface="Twentieth Century"/>
                <a:ea typeface="Twentieth Century"/>
                <a:cs typeface="Twentieth Century"/>
                <a:sym typeface="Twentieth Century"/>
              </a:rPr>
              <a:t>Extent of variability and diversity of the dataset</a:t>
            </a:r>
            <a:endParaRPr sz="2000">
              <a:solidFill>
                <a:srgbClr val="A5A5A5"/>
              </a:solidFill>
              <a:latin typeface="Twentieth Century"/>
              <a:ea typeface="Twentieth Century"/>
              <a:cs typeface="Twentieth Century"/>
              <a:sym typeface="Twentieth Century"/>
            </a:endParaRPr>
          </a:p>
        </p:txBody>
      </p:sp>
      <p:grpSp>
        <p:nvGrpSpPr>
          <p:cNvPr id="413" name="Google Shape;413;p7"/>
          <p:cNvGrpSpPr/>
          <p:nvPr/>
        </p:nvGrpSpPr>
        <p:grpSpPr>
          <a:xfrm>
            <a:off x="5395554" y="1147475"/>
            <a:ext cx="1434489" cy="201404"/>
            <a:chOff x="4679586" y="868084"/>
            <a:chExt cx="1434489" cy="201404"/>
          </a:xfrm>
        </p:grpSpPr>
        <p:sp>
          <p:nvSpPr>
            <p:cNvPr id="414" name="Google Shape;414;p7"/>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 name="Google Shape;415;p7"/>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 name="Google Shape;416;p7"/>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 name="Google Shape;417;p7"/>
            <p:cNvSpPr/>
            <p:nvPr/>
          </p:nvSpPr>
          <p:spPr>
            <a:xfrm>
              <a:off x="5569990" y="868084"/>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 name="Google Shape;418;p7"/>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19" name="Google Shape;419;p7"/>
          <p:cNvGrpSpPr/>
          <p:nvPr/>
        </p:nvGrpSpPr>
        <p:grpSpPr>
          <a:xfrm>
            <a:off x="3929614" y="2247374"/>
            <a:ext cx="886968" cy="886968"/>
            <a:chOff x="3944128" y="2741815"/>
            <a:chExt cx="886968" cy="886968"/>
          </a:xfrm>
        </p:grpSpPr>
        <p:sp>
          <p:nvSpPr>
            <p:cNvPr id="420" name="Google Shape;420;p7"/>
            <p:cNvSpPr/>
            <p:nvPr/>
          </p:nvSpPr>
          <p:spPr>
            <a:xfrm>
              <a:off x="3944128" y="2741815"/>
              <a:ext cx="886968" cy="886968"/>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bacus with solid fill" id="421" name="Google Shape;421;p7"/>
            <p:cNvPicPr preferRelativeResize="0"/>
            <p:nvPr/>
          </p:nvPicPr>
          <p:blipFill rotWithShape="1">
            <a:blip r:embed="rId4">
              <a:alphaModFix/>
            </a:blip>
            <a:srcRect b="0" l="0" r="0" t="0"/>
            <a:stretch/>
          </p:blipFill>
          <p:spPr>
            <a:xfrm>
              <a:off x="4113292" y="2910979"/>
              <a:ext cx="548640" cy="548640"/>
            </a:xfrm>
            <a:prstGeom prst="rect">
              <a:avLst/>
            </a:prstGeom>
            <a:noFill/>
            <a:ln>
              <a:noFill/>
            </a:ln>
          </p:spPr>
        </p:pic>
      </p:grpSp>
      <p:grpSp>
        <p:nvGrpSpPr>
          <p:cNvPr id="422" name="Google Shape;422;p7"/>
          <p:cNvGrpSpPr/>
          <p:nvPr/>
        </p:nvGrpSpPr>
        <p:grpSpPr>
          <a:xfrm>
            <a:off x="6331455" y="2233296"/>
            <a:ext cx="896112" cy="896112"/>
            <a:chOff x="6538182" y="2791025"/>
            <a:chExt cx="896112" cy="896112"/>
          </a:xfrm>
        </p:grpSpPr>
        <p:sp>
          <p:nvSpPr>
            <p:cNvPr id="423" name="Google Shape;423;p7"/>
            <p:cNvSpPr/>
            <p:nvPr/>
          </p:nvSpPr>
          <p:spPr>
            <a:xfrm>
              <a:off x="6538182" y="2791025"/>
              <a:ext cx="896112" cy="896112"/>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bacus with solid fill" id="424" name="Google Shape;424;p7"/>
            <p:cNvPicPr preferRelativeResize="0"/>
            <p:nvPr/>
          </p:nvPicPr>
          <p:blipFill rotWithShape="1">
            <a:blip r:embed="rId4">
              <a:alphaModFix/>
            </a:blip>
            <a:srcRect b="0" l="0" r="0" t="0"/>
            <a:stretch/>
          </p:blipFill>
          <p:spPr>
            <a:xfrm>
              <a:off x="6711918" y="2962722"/>
              <a:ext cx="548640" cy="548640"/>
            </a:xfrm>
            <a:prstGeom prst="rect">
              <a:avLst/>
            </a:prstGeom>
            <a:noFill/>
            <a:ln>
              <a:noFill/>
            </a:ln>
          </p:spPr>
        </p:pic>
      </p:grpSp>
      <p:grpSp>
        <p:nvGrpSpPr>
          <p:cNvPr id="425" name="Google Shape;425;p7"/>
          <p:cNvGrpSpPr/>
          <p:nvPr/>
        </p:nvGrpSpPr>
        <p:grpSpPr>
          <a:xfrm>
            <a:off x="3142173" y="2298764"/>
            <a:ext cx="7472452" cy="4081784"/>
            <a:chOff x="3142173" y="2298764"/>
            <a:chExt cx="7472452" cy="4081784"/>
          </a:xfrm>
        </p:grpSpPr>
        <p:grpSp>
          <p:nvGrpSpPr>
            <p:cNvPr id="426" name="Google Shape;426;p7"/>
            <p:cNvGrpSpPr/>
            <p:nvPr/>
          </p:nvGrpSpPr>
          <p:grpSpPr>
            <a:xfrm>
              <a:off x="3142173" y="3394131"/>
              <a:ext cx="7472452" cy="2133672"/>
              <a:chOff x="3142173" y="3394131"/>
              <a:chExt cx="7472452" cy="2133672"/>
            </a:xfrm>
          </p:grpSpPr>
          <p:grpSp>
            <p:nvGrpSpPr>
              <p:cNvPr id="427" name="Google Shape;427;p7"/>
              <p:cNvGrpSpPr/>
              <p:nvPr/>
            </p:nvGrpSpPr>
            <p:grpSpPr>
              <a:xfrm>
                <a:off x="3142173" y="3394131"/>
                <a:ext cx="7472452" cy="2095330"/>
                <a:chOff x="3510954" y="3535933"/>
                <a:chExt cx="7481644" cy="2095330"/>
              </a:xfrm>
            </p:grpSpPr>
            <p:sp>
              <p:nvSpPr>
                <p:cNvPr id="428" name="Google Shape;428;p7"/>
                <p:cNvSpPr txBox="1"/>
                <p:nvPr/>
              </p:nvSpPr>
              <p:spPr>
                <a:xfrm>
                  <a:off x="3603730" y="4307824"/>
                  <a:ext cx="23368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F3078"/>
                      </a:solidFill>
                      <a:latin typeface="Twentieth Century"/>
                      <a:ea typeface="Twentieth Century"/>
                      <a:cs typeface="Twentieth Century"/>
                      <a:sym typeface="Twentieth Century"/>
                    </a:rPr>
                    <a:t>COLUMNS</a:t>
                  </a:r>
                  <a:endParaRPr/>
                </a:p>
                <a:p>
                  <a:pPr indent="0" lvl="0" marL="0" marR="0" rtl="0" algn="ctr">
                    <a:spcBef>
                      <a:spcPts val="0"/>
                    </a:spcBef>
                    <a:spcAft>
                      <a:spcPts val="0"/>
                    </a:spcAft>
                    <a:buNone/>
                  </a:pPr>
                  <a:r>
                    <a:t/>
                  </a:r>
                  <a:endParaRPr b="1" sz="4400">
                    <a:solidFill>
                      <a:srgbClr val="EF3078"/>
                    </a:solidFill>
                    <a:latin typeface="Twentieth Century"/>
                    <a:ea typeface="Twentieth Century"/>
                    <a:cs typeface="Twentieth Century"/>
                    <a:sym typeface="Twentieth Century"/>
                  </a:endParaRPr>
                </a:p>
              </p:txBody>
            </p:sp>
            <p:sp>
              <p:nvSpPr>
                <p:cNvPr id="429" name="Google Shape;429;p7"/>
                <p:cNvSpPr txBox="1"/>
                <p:nvPr/>
              </p:nvSpPr>
              <p:spPr>
                <a:xfrm>
                  <a:off x="3510954" y="3574014"/>
                  <a:ext cx="2336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EF3078"/>
                      </a:solidFill>
                      <a:latin typeface="Twentieth Century"/>
                      <a:ea typeface="Twentieth Century"/>
                      <a:cs typeface="Twentieth Century"/>
                      <a:sym typeface="Twentieth Century"/>
                    </a:rPr>
                    <a:t>32</a:t>
                  </a:r>
                  <a:endParaRPr/>
                </a:p>
              </p:txBody>
            </p:sp>
            <p:sp>
              <p:nvSpPr>
                <p:cNvPr id="430" name="Google Shape;430;p7"/>
                <p:cNvSpPr txBox="1"/>
                <p:nvPr/>
              </p:nvSpPr>
              <p:spPr>
                <a:xfrm>
                  <a:off x="6066277" y="3618904"/>
                  <a:ext cx="2336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92D050"/>
                      </a:solidFill>
                      <a:latin typeface="Twentieth Century"/>
                      <a:ea typeface="Twentieth Century"/>
                      <a:cs typeface="Twentieth Century"/>
                      <a:sym typeface="Twentieth Century"/>
                    </a:rPr>
                    <a:t>19,619</a:t>
                  </a:r>
                  <a:endParaRPr/>
                </a:p>
              </p:txBody>
            </p:sp>
            <p:sp>
              <p:nvSpPr>
                <p:cNvPr id="431" name="Google Shape;431;p7"/>
                <p:cNvSpPr txBox="1"/>
                <p:nvPr/>
              </p:nvSpPr>
              <p:spPr>
                <a:xfrm>
                  <a:off x="8655798" y="3535933"/>
                  <a:ext cx="2336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00A0A8"/>
                      </a:solidFill>
                      <a:latin typeface="Twentieth Century"/>
                      <a:ea typeface="Twentieth Century"/>
                      <a:cs typeface="Twentieth Century"/>
                      <a:sym typeface="Twentieth Century"/>
                    </a:rPr>
                    <a:t>5</a:t>
                  </a:r>
                  <a:endParaRPr/>
                </a:p>
              </p:txBody>
            </p:sp>
          </p:grpSp>
          <p:sp>
            <p:nvSpPr>
              <p:cNvPr id="432" name="Google Shape;432;p7"/>
              <p:cNvSpPr txBox="1"/>
              <p:nvPr/>
            </p:nvSpPr>
            <p:spPr>
              <a:xfrm>
                <a:off x="5779538" y="4204364"/>
                <a:ext cx="23368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92D050"/>
                    </a:solidFill>
                    <a:latin typeface="Twentieth Century"/>
                    <a:ea typeface="Twentieth Century"/>
                    <a:cs typeface="Twentieth Century"/>
                    <a:sym typeface="Twentieth Century"/>
                  </a:rPr>
                  <a:t>ROWS</a:t>
                </a:r>
                <a:endParaRPr/>
              </a:p>
              <a:p>
                <a:pPr indent="0" lvl="0" marL="0" marR="0" rtl="0" algn="ctr">
                  <a:spcBef>
                    <a:spcPts val="0"/>
                  </a:spcBef>
                  <a:spcAft>
                    <a:spcPts val="0"/>
                  </a:spcAft>
                  <a:buNone/>
                </a:pPr>
                <a:r>
                  <a:t/>
                </a:r>
                <a:endParaRPr b="1" sz="4400">
                  <a:solidFill>
                    <a:srgbClr val="92D050"/>
                  </a:solidFill>
                  <a:latin typeface="Twentieth Century"/>
                  <a:ea typeface="Twentieth Century"/>
                  <a:cs typeface="Twentieth Century"/>
                  <a:sym typeface="Twentieth Century"/>
                </a:endParaRPr>
              </a:p>
            </p:txBody>
          </p:sp>
        </p:grpSp>
        <p:grpSp>
          <p:nvGrpSpPr>
            <p:cNvPr id="433" name="Google Shape;433;p7"/>
            <p:cNvGrpSpPr/>
            <p:nvPr/>
          </p:nvGrpSpPr>
          <p:grpSpPr>
            <a:xfrm>
              <a:off x="8165078" y="4146259"/>
              <a:ext cx="2400545" cy="2234289"/>
              <a:chOff x="6216109" y="4524285"/>
              <a:chExt cx="2400545" cy="2234289"/>
            </a:xfrm>
          </p:grpSpPr>
          <p:sp>
            <p:nvSpPr>
              <p:cNvPr id="434" name="Google Shape;434;p7"/>
              <p:cNvSpPr txBox="1"/>
              <p:nvPr/>
            </p:nvSpPr>
            <p:spPr>
              <a:xfrm>
                <a:off x="6216109" y="4524285"/>
                <a:ext cx="23368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A0A8"/>
                    </a:solidFill>
                    <a:latin typeface="Twentieth Century"/>
                    <a:ea typeface="Twentieth Century"/>
                    <a:cs typeface="Twentieth Century"/>
                    <a:sym typeface="Twentieth Century"/>
                  </a:rPr>
                  <a:t>Data types</a:t>
                </a:r>
                <a:endParaRPr/>
              </a:p>
              <a:p>
                <a:pPr indent="0" lvl="0" marL="0" marR="0" rtl="0" algn="ctr">
                  <a:spcBef>
                    <a:spcPts val="0"/>
                  </a:spcBef>
                  <a:spcAft>
                    <a:spcPts val="0"/>
                  </a:spcAft>
                  <a:buNone/>
                </a:pPr>
                <a:r>
                  <a:t/>
                </a:r>
                <a:endParaRPr b="1" sz="4400">
                  <a:solidFill>
                    <a:srgbClr val="92D050"/>
                  </a:solidFill>
                  <a:latin typeface="Twentieth Century"/>
                  <a:ea typeface="Twentieth Century"/>
                  <a:cs typeface="Twentieth Century"/>
                  <a:sym typeface="Twentieth Century"/>
                </a:endParaRPr>
              </a:p>
            </p:txBody>
          </p:sp>
          <p:sp>
            <p:nvSpPr>
              <p:cNvPr id="435" name="Google Shape;435;p7"/>
              <p:cNvSpPr txBox="1"/>
              <p:nvPr/>
            </p:nvSpPr>
            <p:spPr>
              <a:xfrm>
                <a:off x="6279854" y="5127358"/>
                <a:ext cx="2336800" cy="16312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A6A6A6"/>
                    </a:solidFill>
                    <a:latin typeface="Twentieth Century"/>
                    <a:ea typeface="Twentieth Century"/>
                    <a:cs typeface="Twentieth Century"/>
                    <a:sym typeface="Twentieth Century"/>
                  </a:rPr>
                  <a:t>Nominal </a:t>
                </a:r>
                <a:endParaRPr/>
              </a:p>
              <a:p>
                <a:pPr indent="0" lvl="0" marL="0" marR="0" rtl="0" algn="ctr">
                  <a:spcBef>
                    <a:spcPts val="0"/>
                  </a:spcBef>
                  <a:spcAft>
                    <a:spcPts val="0"/>
                  </a:spcAft>
                  <a:buNone/>
                </a:pPr>
                <a:r>
                  <a:rPr lang="en-US" sz="2000">
                    <a:solidFill>
                      <a:srgbClr val="A6A6A6"/>
                    </a:solidFill>
                    <a:latin typeface="Twentieth Century"/>
                    <a:ea typeface="Twentieth Century"/>
                    <a:cs typeface="Twentieth Century"/>
                    <a:sym typeface="Twentieth Century"/>
                  </a:rPr>
                  <a:t>Ordinary </a:t>
                </a:r>
                <a:endParaRPr/>
              </a:p>
              <a:p>
                <a:pPr indent="0" lvl="0" marL="0" marR="0" rtl="0" algn="ctr">
                  <a:spcBef>
                    <a:spcPts val="0"/>
                  </a:spcBef>
                  <a:spcAft>
                    <a:spcPts val="0"/>
                  </a:spcAft>
                  <a:buNone/>
                </a:pPr>
                <a:r>
                  <a:rPr lang="en-US" sz="2000">
                    <a:solidFill>
                      <a:srgbClr val="A6A6A6"/>
                    </a:solidFill>
                    <a:latin typeface="Twentieth Century"/>
                    <a:ea typeface="Twentieth Century"/>
                    <a:cs typeface="Twentieth Century"/>
                    <a:sym typeface="Twentieth Century"/>
                  </a:rPr>
                  <a:t>Numerical</a:t>
                </a:r>
                <a:endParaRPr/>
              </a:p>
              <a:p>
                <a:pPr indent="0" lvl="0" marL="0" marR="0" rtl="0" algn="ctr">
                  <a:spcBef>
                    <a:spcPts val="0"/>
                  </a:spcBef>
                  <a:spcAft>
                    <a:spcPts val="0"/>
                  </a:spcAft>
                  <a:buNone/>
                </a:pPr>
                <a:r>
                  <a:rPr lang="en-US" sz="2000">
                    <a:solidFill>
                      <a:srgbClr val="A6A6A6"/>
                    </a:solidFill>
                    <a:latin typeface="Twentieth Century"/>
                    <a:ea typeface="Twentieth Century"/>
                    <a:cs typeface="Twentieth Century"/>
                    <a:sym typeface="Twentieth Century"/>
                  </a:rPr>
                  <a:t> Date </a:t>
                </a:r>
                <a:endParaRPr/>
              </a:p>
              <a:p>
                <a:pPr indent="0" lvl="0" marL="0" marR="0" rtl="0" algn="ctr">
                  <a:spcBef>
                    <a:spcPts val="0"/>
                  </a:spcBef>
                  <a:spcAft>
                    <a:spcPts val="0"/>
                  </a:spcAft>
                  <a:buNone/>
                </a:pPr>
                <a:r>
                  <a:rPr lang="en-US" sz="2000">
                    <a:solidFill>
                      <a:srgbClr val="A6A6A6"/>
                    </a:solidFill>
                    <a:latin typeface="Twentieth Century"/>
                    <a:ea typeface="Twentieth Century"/>
                    <a:cs typeface="Twentieth Century"/>
                    <a:sym typeface="Twentieth Century"/>
                  </a:rPr>
                  <a:t>String</a:t>
                </a:r>
                <a:endParaRPr/>
              </a:p>
            </p:txBody>
          </p:sp>
        </p:grpSp>
        <p:grpSp>
          <p:nvGrpSpPr>
            <p:cNvPr id="436" name="Google Shape;436;p7"/>
            <p:cNvGrpSpPr/>
            <p:nvPr/>
          </p:nvGrpSpPr>
          <p:grpSpPr>
            <a:xfrm>
              <a:off x="8928992" y="2298764"/>
              <a:ext cx="896112" cy="896112"/>
              <a:chOff x="8936718" y="2764516"/>
              <a:chExt cx="896112" cy="896112"/>
            </a:xfrm>
          </p:grpSpPr>
          <p:sp>
            <p:nvSpPr>
              <p:cNvPr id="437" name="Google Shape;437;p7"/>
              <p:cNvSpPr/>
              <p:nvPr/>
            </p:nvSpPr>
            <p:spPr>
              <a:xfrm>
                <a:off x="8936718" y="2764516"/>
                <a:ext cx="896112" cy="896112"/>
              </a:xfrm>
              <a:prstGeom prst="ellipse">
                <a:avLst/>
              </a:prstGeom>
              <a:solidFill>
                <a:srgbClr val="00A0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alculator with solid fill" id="438" name="Google Shape;438;p7"/>
              <p:cNvPicPr preferRelativeResize="0"/>
              <p:nvPr/>
            </p:nvPicPr>
            <p:blipFill rotWithShape="1">
              <a:blip r:embed="rId5">
                <a:alphaModFix/>
              </a:blip>
              <a:srcRect b="0" l="0" r="0" t="0"/>
              <a:stretch/>
            </p:blipFill>
            <p:spPr>
              <a:xfrm>
                <a:off x="9100028" y="2967537"/>
                <a:ext cx="575292" cy="548640"/>
              </a:xfrm>
              <a:prstGeom prst="rect">
                <a:avLst/>
              </a:prstGeom>
              <a:noFill/>
              <a:ln>
                <a:noFill/>
              </a:ln>
            </p:spPr>
          </p:pic>
        </p:grpSp>
      </p:grpSp>
      <p:grpSp>
        <p:nvGrpSpPr>
          <p:cNvPr id="439" name="Google Shape;439;p7"/>
          <p:cNvGrpSpPr/>
          <p:nvPr/>
        </p:nvGrpSpPr>
        <p:grpSpPr>
          <a:xfrm>
            <a:off x="758700" y="2247374"/>
            <a:ext cx="2396118" cy="4373036"/>
            <a:chOff x="758700" y="2247374"/>
            <a:chExt cx="2396118" cy="4373036"/>
          </a:xfrm>
        </p:grpSpPr>
        <p:grpSp>
          <p:nvGrpSpPr>
            <p:cNvPr id="440" name="Google Shape;440;p7"/>
            <p:cNvGrpSpPr/>
            <p:nvPr/>
          </p:nvGrpSpPr>
          <p:grpSpPr>
            <a:xfrm>
              <a:off x="758700" y="3415548"/>
              <a:ext cx="2396118" cy="1934216"/>
              <a:chOff x="920396" y="3593252"/>
              <a:chExt cx="2396118" cy="1934216"/>
            </a:xfrm>
          </p:grpSpPr>
          <p:sp>
            <p:nvSpPr>
              <p:cNvPr id="441" name="Google Shape;441;p7"/>
              <p:cNvSpPr txBox="1"/>
              <p:nvPr/>
            </p:nvSpPr>
            <p:spPr>
              <a:xfrm>
                <a:off x="952474" y="4285274"/>
                <a:ext cx="2336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0A0A8"/>
                    </a:solidFill>
                    <a:latin typeface="Twentieth Century"/>
                    <a:ea typeface="Twentieth Century"/>
                    <a:cs typeface="Twentieth Century"/>
                    <a:sym typeface="Twentieth Century"/>
                  </a:rPr>
                  <a:t>FILES</a:t>
                </a:r>
                <a:endParaRPr/>
              </a:p>
            </p:txBody>
          </p:sp>
          <p:sp>
            <p:nvSpPr>
              <p:cNvPr id="442" name="Google Shape;442;p7"/>
              <p:cNvSpPr txBox="1"/>
              <p:nvPr/>
            </p:nvSpPr>
            <p:spPr>
              <a:xfrm>
                <a:off x="979714" y="5127358"/>
                <a:ext cx="2336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000">
                  <a:solidFill>
                    <a:srgbClr val="A6A6A6"/>
                  </a:solidFill>
                  <a:latin typeface="Twentieth Century"/>
                  <a:ea typeface="Twentieth Century"/>
                  <a:cs typeface="Twentieth Century"/>
                  <a:sym typeface="Twentieth Century"/>
                </a:endParaRPr>
              </a:p>
            </p:txBody>
          </p:sp>
          <p:sp>
            <p:nvSpPr>
              <p:cNvPr id="443" name="Google Shape;443;p7"/>
              <p:cNvSpPr txBox="1"/>
              <p:nvPr/>
            </p:nvSpPr>
            <p:spPr>
              <a:xfrm>
                <a:off x="920396" y="3593252"/>
                <a:ext cx="2336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00A0A8"/>
                    </a:solidFill>
                    <a:latin typeface="Twentieth Century"/>
                    <a:ea typeface="Twentieth Century"/>
                    <a:cs typeface="Twentieth Century"/>
                    <a:sym typeface="Twentieth Century"/>
                  </a:rPr>
                  <a:t>6</a:t>
                </a:r>
                <a:endParaRPr/>
              </a:p>
            </p:txBody>
          </p:sp>
        </p:grpSp>
        <p:grpSp>
          <p:nvGrpSpPr>
            <p:cNvPr id="444" name="Google Shape;444;p7"/>
            <p:cNvGrpSpPr/>
            <p:nvPr/>
          </p:nvGrpSpPr>
          <p:grpSpPr>
            <a:xfrm>
              <a:off x="1527773" y="2247374"/>
              <a:ext cx="886968" cy="886968"/>
              <a:chOff x="1240947" y="2699069"/>
              <a:chExt cx="886968" cy="886968"/>
            </a:xfrm>
          </p:grpSpPr>
          <p:sp>
            <p:nvSpPr>
              <p:cNvPr id="445" name="Google Shape;445;p7"/>
              <p:cNvSpPr/>
              <p:nvPr/>
            </p:nvSpPr>
            <p:spPr>
              <a:xfrm>
                <a:off x="1240947" y="2699069"/>
                <a:ext cx="886968" cy="886968"/>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alculator with solid fill" id="446" name="Google Shape;446;p7"/>
              <p:cNvPicPr preferRelativeResize="0"/>
              <p:nvPr/>
            </p:nvPicPr>
            <p:blipFill rotWithShape="1">
              <a:blip r:embed="rId5">
                <a:alphaModFix/>
              </a:blip>
              <a:srcRect b="0" l="0" r="0" t="0"/>
              <a:stretch/>
            </p:blipFill>
            <p:spPr>
              <a:xfrm>
                <a:off x="1389099" y="2895506"/>
                <a:ext cx="548640" cy="548640"/>
              </a:xfrm>
              <a:prstGeom prst="rect">
                <a:avLst/>
              </a:prstGeom>
              <a:noFill/>
              <a:ln>
                <a:noFill/>
              </a:ln>
            </p:spPr>
          </p:pic>
        </p:grpSp>
        <p:sp>
          <p:nvSpPr>
            <p:cNvPr id="447" name="Google Shape;447;p7"/>
            <p:cNvSpPr txBox="1"/>
            <p:nvPr/>
          </p:nvSpPr>
          <p:spPr>
            <a:xfrm>
              <a:off x="1007034" y="4866084"/>
              <a:ext cx="2074008"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A6A6A6"/>
                  </a:solidFill>
                  <a:latin typeface="Twentieth Century"/>
                  <a:ea typeface="Twentieth Century"/>
                  <a:cs typeface="Twentieth Century"/>
                  <a:sym typeface="Twentieth Century"/>
                </a:rPr>
                <a:t>World_cups</a:t>
              </a:r>
              <a:endParaRPr/>
            </a:p>
            <a:p>
              <a:pPr indent="0" lvl="0" marL="0" marR="0" rtl="0" algn="ctr">
                <a:spcBef>
                  <a:spcPts val="0"/>
                </a:spcBef>
                <a:spcAft>
                  <a:spcPts val="0"/>
                </a:spcAft>
                <a:buNone/>
              </a:pPr>
              <a:r>
                <a:rPr lang="en-US" sz="1800">
                  <a:solidFill>
                    <a:srgbClr val="A6A6A6"/>
                  </a:solidFill>
                  <a:latin typeface="Twentieth Century"/>
                  <a:ea typeface="Twentieth Century"/>
                  <a:cs typeface="Twentieth Century"/>
                  <a:sym typeface="Twentieth Century"/>
                </a:rPr>
                <a:t>World_cup_groups</a:t>
              </a:r>
              <a:endParaRPr/>
            </a:p>
            <a:p>
              <a:pPr indent="0" lvl="0" marL="0" marR="0" rtl="0" algn="ctr">
                <a:spcBef>
                  <a:spcPts val="0"/>
                </a:spcBef>
                <a:spcAft>
                  <a:spcPts val="0"/>
                </a:spcAft>
                <a:buNone/>
              </a:pPr>
              <a:r>
                <a:rPr lang="en-US" sz="1800">
                  <a:solidFill>
                    <a:srgbClr val="A6A6A6"/>
                  </a:solidFill>
                  <a:latin typeface="Twentieth Century"/>
                  <a:ea typeface="Twentieth Century"/>
                  <a:cs typeface="Twentieth Century"/>
                  <a:sym typeface="Twentieth Century"/>
                </a:rPr>
                <a:t>Wc_squads</a:t>
              </a:r>
              <a:endParaRPr/>
            </a:p>
            <a:p>
              <a:pPr indent="0" lvl="0" marL="0" marR="0" rtl="0" algn="ctr">
                <a:spcBef>
                  <a:spcPts val="0"/>
                </a:spcBef>
                <a:spcAft>
                  <a:spcPts val="0"/>
                </a:spcAft>
                <a:buNone/>
              </a:pPr>
              <a:r>
                <a:rPr lang="en-US" sz="1800">
                  <a:solidFill>
                    <a:srgbClr val="A6A6A6"/>
                  </a:solidFill>
                  <a:latin typeface="Twentieth Century"/>
                  <a:ea typeface="Twentieth Century"/>
                  <a:cs typeface="Twentieth Century"/>
                  <a:sym typeface="Twentieth Century"/>
                </a:rPr>
                <a:t>2022_Wc_matches</a:t>
              </a:r>
              <a:endParaRPr/>
            </a:p>
            <a:p>
              <a:pPr indent="0" lvl="0" marL="0" marR="0" rtl="0" algn="ctr">
                <a:spcBef>
                  <a:spcPts val="0"/>
                </a:spcBef>
                <a:spcAft>
                  <a:spcPts val="0"/>
                </a:spcAft>
                <a:buNone/>
              </a:pPr>
              <a:r>
                <a:rPr lang="en-US" sz="1800">
                  <a:solidFill>
                    <a:srgbClr val="A6A6A6"/>
                  </a:solidFill>
                  <a:latin typeface="Twentieth Century"/>
                  <a:ea typeface="Twentieth Century"/>
                  <a:cs typeface="Twentieth Century"/>
                  <a:sym typeface="Twentieth Century"/>
                </a:rPr>
                <a:t>Wc_matches</a:t>
              </a:r>
              <a:endParaRPr/>
            </a:p>
            <a:p>
              <a:pPr indent="0" lvl="0" marL="0" marR="0" rtl="0" algn="ctr">
                <a:spcBef>
                  <a:spcPts val="0"/>
                </a:spcBef>
                <a:spcAft>
                  <a:spcPts val="0"/>
                </a:spcAft>
                <a:buNone/>
              </a:pPr>
              <a:r>
                <a:rPr lang="en-US" sz="1800">
                  <a:solidFill>
                    <a:srgbClr val="A6A6A6"/>
                  </a:solidFill>
                  <a:latin typeface="Twentieth Century"/>
                  <a:ea typeface="Twentieth Century"/>
                  <a:cs typeface="Twentieth Century"/>
                  <a:sym typeface="Twentieth Century"/>
                </a:rPr>
                <a:t>intern_matches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7E9"/>
        </a:solidFill>
      </p:bgPr>
    </p:bg>
    <p:spTree>
      <p:nvGrpSpPr>
        <p:cNvPr id="451" name="Shape 451"/>
        <p:cNvGrpSpPr/>
        <p:nvPr/>
      </p:nvGrpSpPr>
      <p:grpSpPr>
        <a:xfrm>
          <a:off x="0" y="0"/>
          <a:ext cx="0" cy="0"/>
          <a:chOff x="0" y="0"/>
          <a:chExt cx="0" cy="0"/>
        </a:xfrm>
      </p:grpSpPr>
      <p:grpSp>
        <p:nvGrpSpPr>
          <p:cNvPr id="452" name="Google Shape;452;p8"/>
          <p:cNvGrpSpPr/>
          <p:nvPr/>
        </p:nvGrpSpPr>
        <p:grpSpPr>
          <a:xfrm>
            <a:off x="8404" y="0"/>
            <a:ext cx="12195995" cy="6858000"/>
            <a:chOff x="498172" y="-78267"/>
            <a:chExt cx="9574094" cy="6858000"/>
          </a:xfrm>
        </p:grpSpPr>
        <p:sp>
          <p:nvSpPr>
            <p:cNvPr id="453" name="Google Shape;453;p8"/>
            <p:cNvSpPr/>
            <p:nvPr/>
          </p:nvSpPr>
          <p:spPr>
            <a:xfrm>
              <a:off x="498172" y="-78267"/>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8"/>
            <p:cNvSpPr txBox="1"/>
            <p:nvPr/>
          </p:nvSpPr>
          <p:spPr>
            <a:xfrm rot="-5400000">
              <a:off x="8746452" y="3189607"/>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teams</a:t>
              </a:r>
              <a:endParaRPr/>
            </a:p>
          </p:txBody>
        </p:sp>
      </p:grpSp>
      <p:cxnSp>
        <p:nvCxnSpPr>
          <p:cNvPr id="455" name="Google Shape;455;p8"/>
          <p:cNvCxnSpPr/>
          <p:nvPr/>
        </p:nvCxnSpPr>
        <p:spPr>
          <a:xfrm>
            <a:off x="6175088" y="3995319"/>
            <a:ext cx="2252870" cy="0"/>
          </a:xfrm>
          <a:prstGeom prst="straightConnector1">
            <a:avLst/>
          </a:prstGeom>
          <a:noFill/>
          <a:ln cap="flat" cmpd="sng" w="19050">
            <a:solidFill>
              <a:srgbClr val="A5A5A5"/>
            </a:solidFill>
            <a:prstDash val="solid"/>
            <a:miter lim="800000"/>
            <a:headEnd len="sm" w="sm" type="none"/>
            <a:tailEnd len="sm" w="sm" type="none"/>
          </a:ln>
        </p:spPr>
      </p:cxnSp>
      <p:cxnSp>
        <p:nvCxnSpPr>
          <p:cNvPr id="456" name="Google Shape;456;p8"/>
          <p:cNvCxnSpPr/>
          <p:nvPr/>
        </p:nvCxnSpPr>
        <p:spPr>
          <a:xfrm>
            <a:off x="8413015" y="3995319"/>
            <a:ext cx="2252870" cy="0"/>
          </a:xfrm>
          <a:prstGeom prst="straightConnector1">
            <a:avLst/>
          </a:prstGeom>
          <a:noFill/>
          <a:ln cap="flat" cmpd="sng" w="19050">
            <a:solidFill>
              <a:srgbClr val="A5A5A5"/>
            </a:solidFill>
            <a:prstDash val="solid"/>
            <a:miter lim="800000"/>
            <a:headEnd len="sm" w="sm" type="none"/>
            <a:tailEnd len="sm" w="sm" type="none"/>
          </a:ln>
        </p:spPr>
      </p:cxnSp>
      <p:cxnSp>
        <p:nvCxnSpPr>
          <p:cNvPr id="457" name="Google Shape;457;p8"/>
          <p:cNvCxnSpPr/>
          <p:nvPr/>
        </p:nvCxnSpPr>
        <p:spPr>
          <a:xfrm>
            <a:off x="10665885" y="3995319"/>
            <a:ext cx="1538514" cy="0"/>
          </a:xfrm>
          <a:prstGeom prst="straightConnector1">
            <a:avLst/>
          </a:prstGeom>
          <a:noFill/>
          <a:ln cap="flat" cmpd="sng" w="19050">
            <a:solidFill>
              <a:srgbClr val="A5A5A5"/>
            </a:solidFill>
            <a:prstDash val="solid"/>
            <a:miter lim="800000"/>
            <a:headEnd len="sm" w="sm" type="none"/>
            <a:tailEnd len="sm" w="sm" type="none"/>
          </a:ln>
        </p:spPr>
      </p:cxnSp>
      <p:cxnSp>
        <p:nvCxnSpPr>
          <p:cNvPr id="458" name="Google Shape;458;p8"/>
          <p:cNvCxnSpPr/>
          <p:nvPr/>
        </p:nvCxnSpPr>
        <p:spPr>
          <a:xfrm>
            <a:off x="3911339" y="3995319"/>
            <a:ext cx="2252870" cy="0"/>
          </a:xfrm>
          <a:prstGeom prst="straightConnector1">
            <a:avLst/>
          </a:prstGeom>
          <a:noFill/>
          <a:ln cap="flat" cmpd="sng" w="19050">
            <a:solidFill>
              <a:srgbClr val="A5A5A5"/>
            </a:solidFill>
            <a:prstDash val="solid"/>
            <a:miter lim="800000"/>
            <a:headEnd len="sm" w="sm" type="none"/>
            <a:tailEnd len="sm" w="sm" type="none"/>
          </a:ln>
        </p:spPr>
      </p:cxnSp>
      <p:cxnSp>
        <p:nvCxnSpPr>
          <p:cNvPr id="459" name="Google Shape;459;p8"/>
          <p:cNvCxnSpPr/>
          <p:nvPr/>
        </p:nvCxnSpPr>
        <p:spPr>
          <a:xfrm>
            <a:off x="1657906" y="3995319"/>
            <a:ext cx="2252870" cy="0"/>
          </a:xfrm>
          <a:prstGeom prst="straightConnector1">
            <a:avLst/>
          </a:prstGeom>
          <a:noFill/>
          <a:ln cap="flat" cmpd="sng" w="19050">
            <a:solidFill>
              <a:srgbClr val="A5A5A5"/>
            </a:solidFill>
            <a:prstDash val="solid"/>
            <a:miter lim="800000"/>
            <a:headEnd len="sm" w="sm" type="none"/>
            <a:tailEnd len="sm" w="sm" type="none"/>
          </a:ln>
        </p:spPr>
      </p:cxnSp>
      <p:sp>
        <p:nvSpPr>
          <p:cNvPr id="460" name="Google Shape;460;p8"/>
          <p:cNvSpPr/>
          <p:nvPr/>
        </p:nvSpPr>
        <p:spPr>
          <a:xfrm>
            <a:off x="1150597"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61" name="Google Shape;461;p8"/>
          <p:cNvCxnSpPr/>
          <p:nvPr/>
        </p:nvCxnSpPr>
        <p:spPr>
          <a:xfrm>
            <a:off x="0" y="3995319"/>
            <a:ext cx="1538514" cy="0"/>
          </a:xfrm>
          <a:prstGeom prst="straightConnector1">
            <a:avLst/>
          </a:prstGeom>
          <a:noFill/>
          <a:ln cap="flat" cmpd="sng" w="19050">
            <a:solidFill>
              <a:srgbClr val="A5A5A5"/>
            </a:solidFill>
            <a:prstDash val="solid"/>
            <a:miter lim="800000"/>
            <a:headEnd len="sm" w="sm" type="none"/>
            <a:tailEnd len="sm" w="sm" type="none"/>
          </a:ln>
        </p:spPr>
      </p:cxnSp>
      <p:sp>
        <p:nvSpPr>
          <p:cNvPr id="462" name="Google Shape;462;p8"/>
          <p:cNvSpPr/>
          <p:nvPr/>
        </p:nvSpPr>
        <p:spPr>
          <a:xfrm>
            <a:off x="1514928" y="3900069"/>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 name="Google Shape;463;p8"/>
          <p:cNvSpPr/>
          <p:nvPr/>
        </p:nvSpPr>
        <p:spPr>
          <a:xfrm>
            <a:off x="1395865" y="3781006"/>
            <a:ext cx="428626" cy="428626"/>
          </a:xfrm>
          <a:prstGeom prst="donut">
            <a:avLst>
              <a:gd fmla="val 5281" name="adj"/>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4" name="Google Shape;464;p8"/>
          <p:cNvSpPr/>
          <p:nvPr/>
        </p:nvSpPr>
        <p:spPr>
          <a:xfrm>
            <a:off x="1262993"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65" name="Google Shape;465;p8"/>
          <p:cNvCxnSpPr/>
          <p:nvPr/>
        </p:nvCxnSpPr>
        <p:spPr>
          <a:xfrm rot="10800000">
            <a:off x="1610179" y="4342505"/>
            <a:ext cx="0" cy="1033387"/>
          </a:xfrm>
          <a:prstGeom prst="straightConnector1">
            <a:avLst/>
          </a:prstGeom>
          <a:noFill/>
          <a:ln cap="flat" cmpd="sng" w="19050">
            <a:solidFill>
              <a:srgbClr val="03A1A4"/>
            </a:solidFill>
            <a:prstDash val="solid"/>
            <a:miter lim="800000"/>
            <a:headEnd len="sm" w="sm" type="none"/>
            <a:tailEnd len="sm" w="sm" type="none"/>
          </a:ln>
        </p:spPr>
      </p:cxnSp>
      <p:sp>
        <p:nvSpPr>
          <p:cNvPr id="466" name="Google Shape;466;p8"/>
          <p:cNvSpPr/>
          <p:nvPr/>
        </p:nvSpPr>
        <p:spPr>
          <a:xfrm>
            <a:off x="1548058" y="5350759"/>
            <a:ext cx="124240" cy="12424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 name="Google Shape;467;p8"/>
          <p:cNvSpPr txBox="1"/>
          <p:nvPr/>
        </p:nvSpPr>
        <p:spPr>
          <a:xfrm>
            <a:off x="756988" y="2961829"/>
            <a:ext cx="170638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 </a:t>
            </a:r>
            <a:r>
              <a:rPr lang="en-US" sz="2400">
                <a:solidFill>
                  <a:srgbClr val="03A1A4"/>
                </a:solidFill>
                <a:latin typeface="Century Gothic"/>
                <a:ea typeface="Century Gothic"/>
                <a:cs typeface="Century Gothic"/>
                <a:sym typeface="Century Gothic"/>
              </a:rPr>
              <a:t>Duplicate</a:t>
            </a:r>
            <a:endParaRPr/>
          </a:p>
        </p:txBody>
      </p:sp>
      <p:sp>
        <p:nvSpPr>
          <p:cNvPr id="468" name="Google Shape;468;p8"/>
          <p:cNvSpPr txBox="1"/>
          <p:nvPr/>
        </p:nvSpPr>
        <p:spPr>
          <a:xfrm>
            <a:off x="547906" y="5602985"/>
            <a:ext cx="32010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57070"/>
                </a:solidFill>
                <a:latin typeface="Century Gothic"/>
                <a:ea typeface="Century Gothic"/>
                <a:cs typeface="Century Gothic"/>
                <a:sym typeface="Century Gothic"/>
              </a:rPr>
              <a:t>No duplicates found </a:t>
            </a:r>
            <a:endParaRPr/>
          </a:p>
        </p:txBody>
      </p:sp>
      <p:sp>
        <p:nvSpPr>
          <p:cNvPr id="469" name="Google Shape;469;p8"/>
          <p:cNvSpPr/>
          <p:nvPr/>
        </p:nvSpPr>
        <p:spPr>
          <a:xfrm rot="5400000">
            <a:off x="3389075"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0" name="Google Shape;470;p8"/>
          <p:cNvSpPr/>
          <p:nvPr/>
        </p:nvSpPr>
        <p:spPr>
          <a:xfrm>
            <a:off x="3753406" y="3900069"/>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 name="Google Shape;471;p8"/>
          <p:cNvSpPr/>
          <p:nvPr/>
        </p:nvSpPr>
        <p:spPr>
          <a:xfrm>
            <a:off x="3634343" y="3781006"/>
            <a:ext cx="428626" cy="428626"/>
          </a:xfrm>
          <a:prstGeom prst="donut">
            <a:avLst>
              <a:gd fmla="val 5281" name="adj"/>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2" name="Google Shape;472;p8"/>
          <p:cNvSpPr/>
          <p:nvPr/>
        </p:nvSpPr>
        <p:spPr>
          <a:xfrm>
            <a:off x="3501471"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73" name="Google Shape;473;p8"/>
          <p:cNvCxnSpPr/>
          <p:nvPr/>
        </p:nvCxnSpPr>
        <p:spPr>
          <a:xfrm rot="10800000">
            <a:off x="3848657" y="2614747"/>
            <a:ext cx="0" cy="1033387"/>
          </a:xfrm>
          <a:prstGeom prst="straightConnector1">
            <a:avLst/>
          </a:prstGeom>
          <a:noFill/>
          <a:ln cap="flat" cmpd="sng" w="19050">
            <a:solidFill>
              <a:srgbClr val="EE9524"/>
            </a:solidFill>
            <a:prstDash val="solid"/>
            <a:miter lim="800000"/>
            <a:headEnd len="sm" w="sm" type="none"/>
            <a:tailEnd len="sm" w="sm" type="none"/>
          </a:ln>
        </p:spPr>
      </p:cxnSp>
      <p:sp>
        <p:nvSpPr>
          <p:cNvPr id="474" name="Google Shape;474;p8"/>
          <p:cNvSpPr/>
          <p:nvPr/>
        </p:nvSpPr>
        <p:spPr>
          <a:xfrm>
            <a:off x="3786536" y="2568391"/>
            <a:ext cx="124240" cy="12424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 name="Google Shape;475;p8"/>
          <p:cNvSpPr txBox="1"/>
          <p:nvPr/>
        </p:nvSpPr>
        <p:spPr>
          <a:xfrm>
            <a:off x="3090962" y="4382612"/>
            <a:ext cx="165073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 </a:t>
            </a:r>
            <a:r>
              <a:rPr lang="en-US" sz="2400">
                <a:solidFill>
                  <a:srgbClr val="EE9524"/>
                </a:solidFill>
                <a:latin typeface="Century Gothic"/>
                <a:ea typeface="Century Gothic"/>
                <a:cs typeface="Century Gothic"/>
                <a:sym typeface="Century Gothic"/>
              </a:rPr>
              <a:t>Missing Values</a:t>
            </a:r>
            <a:endParaRPr/>
          </a:p>
        </p:txBody>
      </p:sp>
      <p:sp>
        <p:nvSpPr>
          <p:cNvPr id="476" name="Google Shape;476;p8"/>
          <p:cNvSpPr txBox="1"/>
          <p:nvPr/>
        </p:nvSpPr>
        <p:spPr>
          <a:xfrm>
            <a:off x="2700522" y="1926108"/>
            <a:ext cx="32010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757070"/>
                </a:solidFill>
                <a:latin typeface="Century Gothic"/>
                <a:ea typeface="Century Gothic"/>
                <a:cs typeface="Century Gothic"/>
                <a:sym typeface="Century Gothic"/>
              </a:rPr>
              <a:t>All missing values were handled by AI and have been validated</a:t>
            </a:r>
            <a:endParaRPr/>
          </a:p>
        </p:txBody>
      </p:sp>
      <p:sp>
        <p:nvSpPr>
          <p:cNvPr id="477" name="Google Shape;477;p8"/>
          <p:cNvSpPr/>
          <p:nvPr/>
        </p:nvSpPr>
        <p:spPr>
          <a:xfrm>
            <a:off x="5642508"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8" name="Google Shape;478;p8"/>
          <p:cNvSpPr/>
          <p:nvPr/>
        </p:nvSpPr>
        <p:spPr>
          <a:xfrm>
            <a:off x="6006839" y="3900069"/>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 name="Google Shape;479;p8"/>
          <p:cNvSpPr/>
          <p:nvPr/>
        </p:nvSpPr>
        <p:spPr>
          <a:xfrm>
            <a:off x="5887776" y="3781006"/>
            <a:ext cx="428626" cy="428626"/>
          </a:xfrm>
          <a:prstGeom prst="donut">
            <a:avLst>
              <a:gd fmla="val 5281" name="adj"/>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0" name="Google Shape;480;p8"/>
          <p:cNvSpPr/>
          <p:nvPr/>
        </p:nvSpPr>
        <p:spPr>
          <a:xfrm>
            <a:off x="5754904"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81" name="Google Shape;481;p8"/>
          <p:cNvCxnSpPr/>
          <p:nvPr/>
        </p:nvCxnSpPr>
        <p:spPr>
          <a:xfrm rot="10800000">
            <a:off x="6102090" y="4342505"/>
            <a:ext cx="0" cy="1033387"/>
          </a:xfrm>
          <a:prstGeom prst="straightConnector1">
            <a:avLst/>
          </a:prstGeom>
          <a:noFill/>
          <a:ln cap="flat" cmpd="sng" w="19050">
            <a:solidFill>
              <a:srgbClr val="EF3078"/>
            </a:solidFill>
            <a:prstDash val="solid"/>
            <a:miter lim="800000"/>
            <a:headEnd len="sm" w="sm" type="none"/>
            <a:tailEnd len="sm" w="sm" type="none"/>
          </a:ln>
        </p:spPr>
      </p:cxnSp>
      <p:sp>
        <p:nvSpPr>
          <p:cNvPr id="482" name="Google Shape;482;p8"/>
          <p:cNvSpPr/>
          <p:nvPr/>
        </p:nvSpPr>
        <p:spPr>
          <a:xfrm>
            <a:off x="6039969" y="5350759"/>
            <a:ext cx="124240" cy="12424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 name="Google Shape;483;p8"/>
          <p:cNvSpPr txBox="1"/>
          <p:nvPr/>
        </p:nvSpPr>
        <p:spPr>
          <a:xfrm>
            <a:off x="5344396" y="2961830"/>
            <a:ext cx="151538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EF3078"/>
                </a:solidFill>
                <a:latin typeface="Century Gothic"/>
                <a:ea typeface="Century Gothic"/>
                <a:cs typeface="Century Gothic"/>
                <a:sym typeface="Century Gothic"/>
              </a:rPr>
              <a:t>Formatting errors </a:t>
            </a:r>
            <a:endParaRPr/>
          </a:p>
        </p:txBody>
      </p:sp>
      <p:sp>
        <p:nvSpPr>
          <p:cNvPr id="484" name="Google Shape;484;p8"/>
          <p:cNvSpPr txBox="1"/>
          <p:nvPr/>
        </p:nvSpPr>
        <p:spPr>
          <a:xfrm>
            <a:off x="4098429" y="5444799"/>
            <a:ext cx="461459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757070"/>
                </a:solidFill>
                <a:latin typeface="Century Gothic"/>
                <a:ea typeface="Century Gothic"/>
                <a:cs typeface="Century Gothic"/>
                <a:sym typeface="Century Gothic"/>
              </a:rPr>
              <a:t>“2022_world_cup_matches” Rows 50 : 65 corrected to the actual team names. Corrected typos and syntax errors in players’ names and club names</a:t>
            </a:r>
            <a:endParaRPr/>
          </a:p>
        </p:txBody>
      </p:sp>
      <p:sp>
        <p:nvSpPr>
          <p:cNvPr id="485" name="Google Shape;485;p8"/>
          <p:cNvSpPr/>
          <p:nvPr/>
        </p:nvSpPr>
        <p:spPr>
          <a:xfrm rot="5400000">
            <a:off x="7906257"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6" name="Google Shape;486;p8"/>
          <p:cNvSpPr/>
          <p:nvPr/>
        </p:nvSpPr>
        <p:spPr>
          <a:xfrm>
            <a:off x="8270588" y="3900069"/>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 name="Google Shape;487;p8"/>
          <p:cNvSpPr/>
          <p:nvPr/>
        </p:nvSpPr>
        <p:spPr>
          <a:xfrm>
            <a:off x="8151525" y="3781006"/>
            <a:ext cx="428626" cy="428626"/>
          </a:xfrm>
          <a:prstGeom prst="donut">
            <a:avLst>
              <a:gd fmla="val 5281" name="adj"/>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8" name="Google Shape;488;p8"/>
          <p:cNvSpPr/>
          <p:nvPr/>
        </p:nvSpPr>
        <p:spPr>
          <a:xfrm>
            <a:off x="8018653"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89" name="Google Shape;489;p8"/>
          <p:cNvCxnSpPr/>
          <p:nvPr/>
        </p:nvCxnSpPr>
        <p:spPr>
          <a:xfrm rot="10800000">
            <a:off x="8365839" y="2614747"/>
            <a:ext cx="0" cy="1033387"/>
          </a:xfrm>
          <a:prstGeom prst="straightConnector1">
            <a:avLst/>
          </a:prstGeom>
          <a:noFill/>
          <a:ln cap="flat" cmpd="sng" w="19050">
            <a:solidFill>
              <a:srgbClr val="1C7CBB"/>
            </a:solidFill>
            <a:prstDash val="solid"/>
            <a:miter lim="800000"/>
            <a:headEnd len="sm" w="sm" type="none"/>
            <a:tailEnd len="sm" w="sm" type="none"/>
          </a:ln>
        </p:spPr>
      </p:cxnSp>
      <p:sp>
        <p:nvSpPr>
          <p:cNvPr id="490" name="Google Shape;490;p8"/>
          <p:cNvSpPr/>
          <p:nvPr/>
        </p:nvSpPr>
        <p:spPr>
          <a:xfrm>
            <a:off x="8303718" y="2568391"/>
            <a:ext cx="124240" cy="12424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 name="Google Shape;491;p8"/>
          <p:cNvSpPr txBox="1"/>
          <p:nvPr/>
        </p:nvSpPr>
        <p:spPr>
          <a:xfrm>
            <a:off x="7608145" y="4382611"/>
            <a:ext cx="151538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lang="en-US" sz="2000">
                <a:solidFill>
                  <a:srgbClr val="1C7CBB"/>
                </a:solidFill>
                <a:latin typeface="Century Gothic"/>
                <a:ea typeface="Century Gothic"/>
                <a:cs typeface="Century Gothic"/>
                <a:sym typeface="Century Gothic"/>
              </a:rPr>
              <a:t>Enhance</a:t>
            </a:r>
            <a:endParaRPr/>
          </a:p>
        </p:txBody>
      </p:sp>
      <p:sp>
        <p:nvSpPr>
          <p:cNvPr id="492" name="Google Shape;492;p8"/>
          <p:cNvSpPr txBox="1"/>
          <p:nvPr/>
        </p:nvSpPr>
        <p:spPr>
          <a:xfrm>
            <a:off x="7217704" y="1926108"/>
            <a:ext cx="421730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757070"/>
                </a:solidFill>
                <a:latin typeface="Century Gothic"/>
                <a:ea typeface="Century Gothic"/>
                <a:cs typeface="Century Gothic"/>
                <a:sym typeface="Century Gothic"/>
              </a:rPr>
              <a:t>added a new columns</a:t>
            </a:r>
            <a:endParaRPr/>
          </a:p>
          <a:p>
            <a:pPr indent="0" lvl="0" marL="0" marR="0" rtl="0" algn="l">
              <a:spcBef>
                <a:spcPts val="0"/>
              </a:spcBef>
              <a:spcAft>
                <a:spcPts val="0"/>
              </a:spcAft>
              <a:buNone/>
            </a:pPr>
            <a:r>
              <a:rPr lang="en-US" sz="1400">
                <a:solidFill>
                  <a:srgbClr val="757070"/>
                </a:solidFill>
                <a:latin typeface="Century Gothic"/>
                <a:ea typeface="Century Gothic"/>
                <a:cs typeface="Century Gothic"/>
                <a:sym typeface="Century Gothic"/>
              </a:rPr>
              <a:t>winner team, Host country win ,home team win</a:t>
            </a:r>
            <a:endParaRPr b="0" i="0" sz="1400" u="none" cap="none" strike="noStrike">
              <a:solidFill>
                <a:srgbClr val="757070"/>
              </a:solidFill>
              <a:latin typeface="Century Gothic"/>
              <a:ea typeface="Century Gothic"/>
              <a:cs typeface="Century Gothic"/>
              <a:sym typeface="Century Gothic"/>
            </a:endParaRPr>
          </a:p>
        </p:txBody>
      </p:sp>
      <p:sp>
        <p:nvSpPr>
          <p:cNvPr id="493" name="Google Shape;493;p8"/>
          <p:cNvSpPr/>
          <p:nvPr/>
        </p:nvSpPr>
        <p:spPr>
          <a:xfrm>
            <a:off x="10144184"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4" name="Google Shape;494;p8"/>
          <p:cNvSpPr/>
          <p:nvPr/>
        </p:nvSpPr>
        <p:spPr>
          <a:xfrm>
            <a:off x="10508515" y="3900069"/>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 name="Google Shape;495;p8"/>
          <p:cNvSpPr/>
          <p:nvPr/>
        </p:nvSpPr>
        <p:spPr>
          <a:xfrm>
            <a:off x="10389452" y="3781006"/>
            <a:ext cx="428626" cy="428626"/>
          </a:xfrm>
          <a:prstGeom prst="donut">
            <a:avLst>
              <a:gd fmla="val 5281" name="adj"/>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6" name="Google Shape;496;p8"/>
          <p:cNvSpPr/>
          <p:nvPr/>
        </p:nvSpPr>
        <p:spPr>
          <a:xfrm>
            <a:off x="10256580"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97" name="Google Shape;497;p8"/>
          <p:cNvCxnSpPr/>
          <p:nvPr/>
        </p:nvCxnSpPr>
        <p:spPr>
          <a:xfrm rot="10800000">
            <a:off x="10603766" y="4342505"/>
            <a:ext cx="0" cy="1033387"/>
          </a:xfrm>
          <a:prstGeom prst="straightConnector1">
            <a:avLst/>
          </a:prstGeom>
          <a:noFill/>
          <a:ln cap="flat" cmpd="sng" w="19050">
            <a:solidFill>
              <a:srgbClr val="385623"/>
            </a:solidFill>
            <a:prstDash val="solid"/>
            <a:miter lim="800000"/>
            <a:headEnd len="sm" w="sm" type="none"/>
            <a:tailEnd len="sm" w="sm" type="none"/>
          </a:ln>
        </p:spPr>
      </p:cxnSp>
      <p:sp>
        <p:nvSpPr>
          <p:cNvPr id="498" name="Google Shape;498;p8"/>
          <p:cNvSpPr/>
          <p:nvPr/>
        </p:nvSpPr>
        <p:spPr>
          <a:xfrm>
            <a:off x="10541645" y="5350759"/>
            <a:ext cx="124240" cy="12424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 name="Google Shape;499;p8"/>
          <p:cNvSpPr txBox="1"/>
          <p:nvPr/>
        </p:nvSpPr>
        <p:spPr>
          <a:xfrm>
            <a:off x="9568482" y="2743501"/>
            <a:ext cx="1866529"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 </a:t>
            </a:r>
            <a:r>
              <a:rPr lang="en-US" sz="2000">
                <a:solidFill>
                  <a:srgbClr val="385623"/>
                </a:solidFill>
                <a:latin typeface="Century Gothic"/>
                <a:ea typeface="Century Gothic"/>
                <a:cs typeface="Century Gothic"/>
                <a:sym typeface="Century Gothic"/>
              </a:rPr>
              <a:t>Normalization</a:t>
            </a:r>
            <a:endParaRPr/>
          </a:p>
        </p:txBody>
      </p:sp>
      <p:sp>
        <p:nvSpPr>
          <p:cNvPr id="500" name="Google Shape;500;p8"/>
          <p:cNvSpPr txBox="1"/>
          <p:nvPr/>
        </p:nvSpPr>
        <p:spPr>
          <a:xfrm>
            <a:off x="8873330" y="5453264"/>
            <a:ext cx="320104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757070"/>
                </a:solidFill>
                <a:latin typeface="Century Gothic"/>
                <a:ea typeface="Century Gothic"/>
                <a:cs typeface="Century Gothic"/>
                <a:sym typeface="Century Gothic"/>
              </a:rPr>
              <a:t>Dealing with columns containing binary data, highlight the team captain for each squad</a:t>
            </a:r>
            <a:endParaRPr b="0" i="0" sz="1400" u="none" cap="none" strike="noStrike">
              <a:solidFill>
                <a:srgbClr val="757070"/>
              </a:solidFill>
              <a:latin typeface="Century Gothic"/>
              <a:ea typeface="Century Gothic"/>
              <a:cs typeface="Century Gothic"/>
              <a:sym typeface="Century Gothic"/>
            </a:endParaRPr>
          </a:p>
        </p:txBody>
      </p:sp>
      <p:cxnSp>
        <p:nvCxnSpPr>
          <p:cNvPr id="501" name="Google Shape;501;p8"/>
          <p:cNvCxnSpPr/>
          <p:nvPr/>
        </p:nvCxnSpPr>
        <p:spPr>
          <a:xfrm>
            <a:off x="651657" y="6212376"/>
            <a:ext cx="2048865" cy="0"/>
          </a:xfrm>
          <a:prstGeom prst="straightConnector1">
            <a:avLst/>
          </a:prstGeom>
          <a:noFill/>
          <a:ln cap="flat" cmpd="sng" w="19050">
            <a:solidFill>
              <a:srgbClr val="03A1A4"/>
            </a:solidFill>
            <a:prstDash val="solid"/>
            <a:miter lim="800000"/>
            <a:headEnd len="sm" w="sm" type="none"/>
            <a:tailEnd len="sm" w="sm" type="none"/>
          </a:ln>
        </p:spPr>
      </p:cxnSp>
      <p:cxnSp>
        <p:nvCxnSpPr>
          <p:cNvPr id="502" name="Google Shape;502;p8"/>
          <p:cNvCxnSpPr/>
          <p:nvPr/>
        </p:nvCxnSpPr>
        <p:spPr>
          <a:xfrm>
            <a:off x="5131605" y="6212376"/>
            <a:ext cx="2048865" cy="0"/>
          </a:xfrm>
          <a:prstGeom prst="straightConnector1">
            <a:avLst/>
          </a:prstGeom>
          <a:noFill/>
          <a:ln cap="flat" cmpd="sng" w="19050">
            <a:solidFill>
              <a:srgbClr val="EF3078"/>
            </a:solidFill>
            <a:prstDash val="solid"/>
            <a:miter lim="800000"/>
            <a:headEnd len="sm" w="sm" type="none"/>
            <a:tailEnd len="sm" w="sm" type="none"/>
          </a:ln>
        </p:spPr>
      </p:cxnSp>
      <p:cxnSp>
        <p:nvCxnSpPr>
          <p:cNvPr id="503" name="Google Shape;503;p8"/>
          <p:cNvCxnSpPr/>
          <p:nvPr/>
        </p:nvCxnSpPr>
        <p:spPr>
          <a:xfrm>
            <a:off x="9655100" y="6212376"/>
            <a:ext cx="2048865" cy="0"/>
          </a:xfrm>
          <a:prstGeom prst="straightConnector1">
            <a:avLst/>
          </a:prstGeom>
          <a:noFill/>
          <a:ln cap="flat" cmpd="sng" w="19050">
            <a:solidFill>
              <a:srgbClr val="385623"/>
            </a:solidFill>
            <a:prstDash val="solid"/>
            <a:miter lim="800000"/>
            <a:headEnd len="sm" w="sm" type="none"/>
            <a:tailEnd len="sm" w="sm" type="none"/>
          </a:ln>
        </p:spPr>
      </p:cxnSp>
      <p:cxnSp>
        <p:nvCxnSpPr>
          <p:cNvPr id="504" name="Google Shape;504;p8"/>
          <p:cNvCxnSpPr/>
          <p:nvPr/>
        </p:nvCxnSpPr>
        <p:spPr>
          <a:xfrm>
            <a:off x="2807969" y="1835312"/>
            <a:ext cx="2048865" cy="0"/>
          </a:xfrm>
          <a:prstGeom prst="straightConnector1">
            <a:avLst/>
          </a:prstGeom>
          <a:noFill/>
          <a:ln cap="flat" cmpd="sng" w="19050">
            <a:solidFill>
              <a:srgbClr val="EE9524"/>
            </a:solidFill>
            <a:prstDash val="solid"/>
            <a:miter lim="800000"/>
            <a:headEnd len="sm" w="sm" type="none"/>
            <a:tailEnd len="sm" w="sm" type="none"/>
          </a:ln>
        </p:spPr>
      </p:cxnSp>
      <p:cxnSp>
        <p:nvCxnSpPr>
          <p:cNvPr id="505" name="Google Shape;505;p8"/>
          <p:cNvCxnSpPr/>
          <p:nvPr/>
        </p:nvCxnSpPr>
        <p:spPr>
          <a:xfrm>
            <a:off x="7328027" y="1835312"/>
            <a:ext cx="2048865" cy="0"/>
          </a:xfrm>
          <a:prstGeom prst="straightConnector1">
            <a:avLst/>
          </a:prstGeom>
          <a:noFill/>
          <a:ln cap="flat" cmpd="sng" w="19050">
            <a:solidFill>
              <a:srgbClr val="1C7CBB"/>
            </a:solidFill>
            <a:prstDash val="solid"/>
            <a:miter lim="800000"/>
            <a:headEnd len="sm" w="sm" type="none"/>
            <a:tailEnd len="sm" w="sm" type="none"/>
          </a:ln>
        </p:spPr>
      </p:cxnSp>
      <p:sp>
        <p:nvSpPr>
          <p:cNvPr id="506" name="Google Shape;506;p8"/>
          <p:cNvSpPr txBox="1"/>
          <p:nvPr/>
        </p:nvSpPr>
        <p:spPr>
          <a:xfrm>
            <a:off x="2456543" y="131812"/>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Cleaning and preparation</a:t>
            </a:r>
            <a:endParaRPr/>
          </a:p>
        </p:txBody>
      </p:sp>
      <p:grpSp>
        <p:nvGrpSpPr>
          <p:cNvPr id="507" name="Google Shape;507;p8"/>
          <p:cNvGrpSpPr/>
          <p:nvPr/>
        </p:nvGrpSpPr>
        <p:grpSpPr>
          <a:xfrm>
            <a:off x="5378756" y="878988"/>
            <a:ext cx="1434489" cy="190500"/>
            <a:chOff x="4679586" y="878988"/>
            <a:chExt cx="1434489" cy="190500"/>
          </a:xfrm>
        </p:grpSpPr>
        <p:sp>
          <p:nvSpPr>
            <p:cNvPr id="508" name="Google Shape;508;p8"/>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 name="Google Shape;509;p8"/>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0" name="Google Shape;510;p8"/>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1" name="Google Shape;511;p8"/>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2" name="Google Shape;512;p8"/>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13" name="Google Shape;513;p8"/>
          <p:cNvSpPr/>
          <p:nvPr/>
        </p:nvSpPr>
        <p:spPr>
          <a:xfrm>
            <a:off x="11578141" y="2814859"/>
            <a:ext cx="646332"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8"/>
          <p:cNvSpPr txBox="1"/>
          <p:nvPr/>
        </p:nvSpPr>
        <p:spPr>
          <a:xfrm rot="-5400000">
            <a:off x="10738753" y="3607931"/>
            <a:ext cx="255045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After edit</a:t>
            </a:r>
            <a:endParaRPr/>
          </a:p>
        </p:txBody>
      </p:sp>
      <p:grpSp>
        <p:nvGrpSpPr>
          <p:cNvPr id="515" name="Google Shape;515;p8"/>
          <p:cNvGrpSpPr/>
          <p:nvPr/>
        </p:nvGrpSpPr>
        <p:grpSpPr>
          <a:xfrm>
            <a:off x="-9853100" y="-5505"/>
            <a:ext cx="9574094" cy="6858000"/>
            <a:chOff x="491575" y="0"/>
            <a:chExt cx="9574094" cy="6858000"/>
          </a:xfrm>
        </p:grpSpPr>
        <p:sp>
          <p:nvSpPr>
            <p:cNvPr id="516" name="Google Shape;516;p8"/>
            <p:cNvSpPr/>
            <p:nvPr/>
          </p:nvSpPr>
          <p:spPr>
            <a:xfrm>
              <a:off x="491575" y="0"/>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8"/>
            <p:cNvSpPr/>
            <p:nvPr/>
          </p:nvSpPr>
          <p:spPr>
            <a:xfrm>
              <a:off x="8897260"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8"/>
            <p:cNvSpPr txBox="1"/>
            <p:nvPr/>
          </p:nvSpPr>
          <p:spPr>
            <a:xfrm rot="-5400000">
              <a:off x="8746452" y="3189607"/>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Analyze</a:t>
              </a:r>
              <a:endParaRPr/>
            </a:p>
          </p:txBody>
        </p:sp>
        <p:pic>
          <p:nvPicPr>
            <p:cNvPr id="519" name="Google Shape;519;p8"/>
            <p:cNvPicPr preferRelativeResize="0"/>
            <p:nvPr/>
          </p:nvPicPr>
          <p:blipFill rotWithShape="1">
            <a:blip r:embed="rId3">
              <a:alphaModFix/>
            </a:blip>
            <a:srcRect b="0" l="0" r="0" t="0"/>
            <a:stretch/>
          </p:blipFill>
          <p:spPr>
            <a:xfrm rot="-5400000">
              <a:off x="8992269" y="3247473"/>
              <a:ext cx="530600" cy="530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500"/>
                                        <p:tgtEl>
                                          <p:spTgt spid="462"/>
                                        </p:tgtEl>
                                        <p:attrNameLst>
                                          <p:attrName>ppt_w</p:attrName>
                                        </p:attrNameLst>
                                      </p:cBhvr>
                                      <p:tavLst>
                                        <p:tav fmla="" tm="0">
                                          <p:val>
                                            <p:strVal val="0"/>
                                          </p:val>
                                        </p:tav>
                                        <p:tav fmla="" tm="100000">
                                          <p:val>
                                            <p:strVal val="#ppt_w"/>
                                          </p:val>
                                        </p:tav>
                                      </p:tavLst>
                                    </p:anim>
                                    <p:anim calcmode="lin" valueType="num">
                                      <p:cBhvr additive="base">
                                        <p:cTn dur="500"/>
                                        <p:tgtEl>
                                          <p:spTgt spid="46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500"/>
                                        <p:tgtEl>
                                          <p:spTgt spid="463"/>
                                        </p:tgtEl>
                                        <p:attrNameLst>
                                          <p:attrName>ppt_w</p:attrName>
                                        </p:attrNameLst>
                                      </p:cBhvr>
                                      <p:tavLst>
                                        <p:tav fmla="" tm="0">
                                          <p:val>
                                            <p:strVal val="0"/>
                                          </p:val>
                                        </p:tav>
                                        <p:tav fmla="" tm="100000">
                                          <p:val>
                                            <p:strVal val="#ppt_w"/>
                                          </p:val>
                                        </p:tav>
                                      </p:tavLst>
                                    </p:anim>
                                    <p:anim calcmode="lin" valueType="num">
                                      <p:cBhvr additive="base">
                                        <p:cTn dur="500"/>
                                        <p:tgtEl>
                                          <p:spTgt spid="463"/>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500"/>
                                        <p:tgtEl>
                                          <p:spTgt spid="464"/>
                                        </p:tgtEl>
                                        <p:attrNameLst>
                                          <p:attrName>ppt_w</p:attrName>
                                        </p:attrNameLst>
                                      </p:cBhvr>
                                      <p:tavLst>
                                        <p:tav fmla="" tm="0">
                                          <p:val>
                                            <p:strVal val="0"/>
                                          </p:val>
                                        </p:tav>
                                        <p:tav fmla="" tm="100000">
                                          <p:val>
                                            <p:strVal val="#ppt_w"/>
                                          </p:val>
                                        </p:tav>
                                      </p:tavLst>
                                    </p:anim>
                                    <p:anim calcmode="lin" valueType="num">
                                      <p:cBhvr additive="base">
                                        <p:cTn dur="500"/>
                                        <p:tgtEl>
                                          <p:spTgt spid="46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ppt_w</p:attrName>
                                        </p:attrNameLst>
                                      </p:cBhvr>
                                      <p:tavLst>
                                        <p:tav fmla="" tm="0">
                                          <p:val>
                                            <p:strVal val="0"/>
                                          </p:val>
                                        </p:tav>
                                        <p:tav fmla="" tm="100000">
                                          <p:val>
                                            <p:strVal val="#ppt_w"/>
                                          </p:val>
                                        </p:tav>
                                      </p:tavLst>
                                    </p:anim>
                                    <p:anim calcmode="lin" valueType="num">
                                      <p:cBhvr additive="base">
                                        <p:cTn dur="500"/>
                                        <p:tgtEl>
                                          <p:spTgt spid="466"/>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ppt_w</p:attrName>
                                        </p:attrNameLst>
                                      </p:cBhvr>
                                      <p:tavLst>
                                        <p:tav fmla="" tm="0">
                                          <p:val>
                                            <p:strVal val="0"/>
                                          </p:val>
                                        </p:tav>
                                        <p:tav fmla="" tm="100000">
                                          <p:val>
                                            <p:strVal val="#ppt_w"/>
                                          </p:val>
                                        </p:tav>
                                      </p:tavLst>
                                    </p:anim>
                                    <p:anim calcmode="lin" valueType="num">
                                      <p:cBhvr additive="base">
                                        <p:cTn dur="500"/>
                                        <p:tgtEl>
                                          <p:spTgt spid="46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ppt_w</p:attrName>
                                        </p:attrNameLst>
                                      </p:cBhvr>
                                      <p:tavLst>
                                        <p:tav fmla="" tm="0">
                                          <p:val>
                                            <p:strVal val="0"/>
                                          </p:val>
                                        </p:tav>
                                        <p:tav fmla="" tm="100000">
                                          <p:val>
                                            <p:strVal val="#ppt_w"/>
                                          </p:val>
                                        </p:tav>
                                      </p:tavLst>
                                    </p:anim>
                                    <p:anim calcmode="lin" valueType="num">
                                      <p:cBhvr additive="base">
                                        <p:cTn dur="500"/>
                                        <p:tgtEl>
                                          <p:spTgt spid="470"/>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ppt_w</p:attrName>
                                        </p:attrNameLst>
                                      </p:cBhvr>
                                      <p:tavLst>
                                        <p:tav fmla="" tm="0">
                                          <p:val>
                                            <p:strVal val="0"/>
                                          </p:val>
                                        </p:tav>
                                        <p:tav fmla="" tm="100000">
                                          <p:val>
                                            <p:strVal val="#ppt_w"/>
                                          </p:val>
                                        </p:tav>
                                      </p:tavLst>
                                    </p:anim>
                                    <p:anim calcmode="lin" valueType="num">
                                      <p:cBhvr additive="base">
                                        <p:cTn dur="500"/>
                                        <p:tgtEl>
                                          <p:spTgt spid="471"/>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ppt_w</p:attrName>
                                        </p:attrNameLst>
                                      </p:cBhvr>
                                      <p:tavLst>
                                        <p:tav fmla="" tm="0">
                                          <p:val>
                                            <p:strVal val="0"/>
                                          </p:val>
                                        </p:tav>
                                        <p:tav fmla="" tm="100000">
                                          <p:val>
                                            <p:strVal val="#ppt_w"/>
                                          </p:val>
                                        </p:tav>
                                      </p:tavLst>
                                    </p:anim>
                                    <p:anim calcmode="lin" valueType="num">
                                      <p:cBhvr additive="base">
                                        <p:cTn dur="500"/>
                                        <p:tgtEl>
                                          <p:spTgt spid="472"/>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ppt_w</p:attrName>
                                        </p:attrNameLst>
                                      </p:cBhvr>
                                      <p:tavLst>
                                        <p:tav fmla="" tm="0">
                                          <p:val>
                                            <p:strVal val="0"/>
                                          </p:val>
                                        </p:tav>
                                        <p:tav fmla="" tm="100000">
                                          <p:val>
                                            <p:strVal val="#ppt_w"/>
                                          </p:val>
                                        </p:tav>
                                      </p:tavLst>
                                    </p:anim>
                                    <p:anim calcmode="lin" valueType="num">
                                      <p:cBhvr additive="base">
                                        <p:cTn dur="500"/>
                                        <p:tgtEl>
                                          <p:spTgt spid="474"/>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500"/>
                                        <p:tgtEl>
                                          <p:spTgt spid="469"/>
                                        </p:tgtEl>
                                        <p:attrNameLst>
                                          <p:attrName>ppt_w</p:attrName>
                                        </p:attrNameLst>
                                      </p:cBhvr>
                                      <p:tavLst>
                                        <p:tav fmla="" tm="0">
                                          <p:val>
                                            <p:strVal val="0"/>
                                          </p:val>
                                        </p:tav>
                                        <p:tav fmla="" tm="100000">
                                          <p:val>
                                            <p:strVal val="#ppt_w"/>
                                          </p:val>
                                        </p:tav>
                                      </p:tavLst>
                                    </p:anim>
                                    <p:anim calcmode="lin" valueType="num">
                                      <p:cBhvr additive="base">
                                        <p:cTn dur="500"/>
                                        <p:tgtEl>
                                          <p:spTgt spid="46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par>
                          <p:cTn fill="hold">
                            <p:stCondLst>
                              <p:cond delay="8500"/>
                            </p:stCondLst>
                            <p:childTnLst>
                              <p:par>
                                <p:cTn fill="hold" nodeType="afterEffect" presetClass="entr" presetID="23" presetSubtype="16">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500"/>
                                        <p:tgtEl>
                                          <p:spTgt spid="478"/>
                                        </p:tgtEl>
                                        <p:attrNameLst>
                                          <p:attrName>ppt_w</p:attrName>
                                        </p:attrNameLst>
                                      </p:cBhvr>
                                      <p:tavLst>
                                        <p:tav fmla="" tm="0">
                                          <p:val>
                                            <p:strVal val="0"/>
                                          </p:val>
                                        </p:tav>
                                        <p:tav fmla="" tm="100000">
                                          <p:val>
                                            <p:strVal val="#ppt_w"/>
                                          </p:val>
                                        </p:tav>
                                      </p:tavLst>
                                    </p:anim>
                                    <p:anim calcmode="lin" valueType="num">
                                      <p:cBhvr additive="base">
                                        <p:cTn dur="500"/>
                                        <p:tgtEl>
                                          <p:spTgt spid="478"/>
                                        </p:tgtEl>
                                        <p:attrNameLst>
                                          <p:attrName>ppt_h</p:attrName>
                                        </p:attrNameLst>
                                      </p:cBhvr>
                                      <p:tavLst>
                                        <p:tav fmla="" tm="0">
                                          <p:val>
                                            <p:strVal val="0"/>
                                          </p:val>
                                        </p:tav>
                                        <p:tav fmla="" tm="100000">
                                          <p:val>
                                            <p:strVal val="#ppt_h"/>
                                          </p:val>
                                        </p:tav>
                                      </p:tavLst>
                                    </p:anim>
                                  </p:childTnLst>
                                </p:cTn>
                              </p:par>
                            </p:childTnLst>
                          </p:cTn>
                        </p:par>
                        <p:par>
                          <p:cTn fill="hold">
                            <p:stCondLst>
                              <p:cond delay="9000"/>
                            </p:stCondLst>
                            <p:childTnLst>
                              <p:par>
                                <p:cTn fill="hold" nodeType="afterEffect" presetClass="entr" presetID="23" presetSubtype="16">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500"/>
                                        <p:tgtEl>
                                          <p:spTgt spid="479"/>
                                        </p:tgtEl>
                                        <p:attrNameLst>
                                          <p:attrName>ppt_w</p:attrName>
                                        </p:attrNameLst>
                                      </p:cBhvr>
                                      <p:tavLst>
                                        <p:tav fmla="" tm="0">
                                          <p:val>
                                            <p:strVal val="0"/>
                                          </p:val>
                                        </p:tav>
                                        <p:tav fmla="" tm="100000">
                                          <p:val>
                                            <p:strVal val="#ppt_w"/>
                                          </p:val>
                                        </p:tav>
                                      </p:tavLst>
                                    </p:anim>
                                    <p:anim calcmode="lin" valueType="num">
                                      <p:cBhvr additive="base">
                                        <p:cTn dur="500"/>
                                        <p:tgtEl>
                                          <p:spTgt spid="479"/>
                                        </p:tgtEl>
                                        <p:attrNameLst>
                                          <p:attrName>ppt_h</p:attrName>
                                        </p:attrNameLst>
                                      </p:cBhvr>
                                      <p:tavLst>
                                        <p:tav fmla="" tm="0">
                                          <p:val>
                                            <p:strVal val="0"/>
                                          </p:val>
                                        </p:tav>
                                        <p:tav fmla="" tm="100000">
                                          <p:val>
                                            <p:strVal val="#ppt_h"/>
                                          </p:val>
                                        </p:tav>
                                      </p:tavLst>
                                    </p:anim>
                                  </p:childTnLst>
                                </p:cTn>
                              </p:par>
                            </p:childTnLst>
                          </p:cTn>
                        </p:par>
                        <p:par>
                          <p:cTn fill="hold">
                            <p:stCondLst>
                              <p:cond delay="9500"/>
                            </p:stCondLst>
                            <p:childTnLst>
                              <p:par>
                                <p:cTn fill="hold" nodeType="afterEffect" presetClass="entr" presetID="23" presetSubtype="16">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ppt_w</p:attrName>
                                        </p:attrNameLst>
                                      </p:cBhvr>
                                      <p:tavLst>
                                        <p:tav fmla="" tm="0">
                                          <p:val>
                                            <p:strVal val="0"/>
                                          </p:val>
                                        </p:tav>
                                        <p:tav fmla="" tm="100000">
                                          <p:val>
                                            <p:strVal val="#ppt_w"/>
                                          </p:val>
                                        </p:tav>
                                      </p:tavLst>
                                    </p:anim>
                                    <p:anim calcmode="lin" valueType="num">
                                      <p:cBhvr additive="base">
                                        <p:cTn dur="500"/>
                                        <p:tgtEl>
                                          <p:spTgt spid="480"/>
                                        </p:tgtEl>
                                        <p:attrNameLst>
                                          <p:attrName>ppt_h</p:attrName>
                                        </p:attrNameLst>
                                      </p:cBhvr>
                                      <p:tavLst>
                                        <p:tav fmla="" tm="0">
                                          <p:val>
                                            <p:strVal val="0"/>
                                          </p:val>
                                        </p:tav>
                                        <p:tav fmla="" tm="100000">
                                          <p:val>
                                            <p:strVal val="#ppt_h"/>
                                          </p:val>
                                        </p:tav>
                                      </p:tavLst>
                                    </p:anim>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par>
                          <p:cTn fill="hold">
                            <p:stCondLst>
                              <p:cond delay="10500"/>
                            </p:stCondLst>
                            <p:childTnLst>
                              <p:par>
                                <p:cTn fill="hold" nodeType="afterEffect" presetClass="entr" presetID="23" presetSubtype="16">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500"/>
                                        <p:tgtEl>
                                          <p:spTgt spid="482"/>
                                        </p:tgtEl>
                                        <p:attrNameLst>
                                          <p:attrName>ppt_w</p:attrName>
                                        </p:attrNameLst>
                                      </p:cBhvr>
                                      <p:tavLst>
                                        <p:tav fmla="" tm="0">
                                          <p:val>
                                            <p:strVal val="0"/>
                                          </p:val>
                                        </p:tav>
                                        <p:tav fmla="" tm="100000">
                                          <p:val>
                                            <p:strVal val="#ppt_w"/>
                                          </p:val>
                                        </p:tav>
                                      </p:tavLst>
                                    </p:anim>
                                    <p:anim calcmode="lin" valueType="num">
                                      <p:cBhvr additive="base">
                                        <p:cTn dur="500"/>
                                        <p:tgtEl>
                                          <p:spTgt spid="482"/>
                                        </p:tgtEl>
                                        <p:attrNameLst>
                                          <p:attrName>ppt_h</p:attrName>
                                        </p:attrNameLst>
                                      </p:cBhvr>
                                      <p:tavLst>
                                        <p:tav fmla="" tm="0">
                                          <p:val>
                                            <p:strVal val="0"/>
                                          </p:val>
                                        </p:tav>
                                        <p:tav fmla="" tm="100000">
                                          <p:val>
                                            <p:strVal val="#ppt_h"/>
                                          </p:val>
                                        </p:tav>
                                      </p:tavLst>
                                    </p:anim>
                                  </p:childTnLst>
                                </p:cTn>
                              </p:par>
                            </p:childTnLst>
                          </p:cTn>
                        </p:par>
                        <p:par>
                          <p:cTn fill="hold">
                            <p:stCondLst>
                              <p:cond delay="11000"/>
                            </p:stCondLst>
                            <p:childTnLst>
                              <p:par>
                                <p:cTn fill="hold" nodeType="afterEffect" presetClass="entr" presetID="23" presetSubtype="16">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ppt_w</p:attrName>
                                        </p:attrNameLst>
                                      </p:cBhvr>
                                      <p:tavLst>
                                        <p:tav fmla="" tm="0">
                                          <p:val>
                                            <p:strVal val="0"/>
                                          </p:val>
                                        </p:tav>
                                        <p:tav fmla="" tm="100000">
                                          <p:val>
                                            <p:strVal val="#ppt_w"/>
                                          </p:val>
                                        </p:tav>
                                      </p:tavLst>
                                    </p:anim>
                                    <p:anim calcmode="lin" valueType="num">
                                      <p:cBhvr additive="base">
                                        <p:cTn dur="500"/>
                                        <p:tgtEl>
                                          <p:spTgt spid="47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childTnLst>
                          </p:cTn>
                        </p:par>
                        <p:par>
                          <p:cTn fill="hold">
                            <p:stCondLst>
                              <p:cond delay="12500"/>
                            </p:stCondLst>
                            <p:childTnLst>
                              <p:par>
                                <p:cTn fill="hold" nodeType="afterEffect" presetClass="entr" presetID="23" presetSubtype="16">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ppt_w</p:attrName>
                                        </p:attrNameLst>
                                      </p:cBhvr>
                                      <p:tavLst>
                                        <p:tav fmla="" tm="0">
                                          <p:val>
                                            <p:strVal val="0"/>
                                          </p:val>
                                        </p:tav>
                                        <p:tav fmla="" tm="100000">
                                          <p:val>
                                            <p:strVal val="#ppt_w"/>
                                          </p:val>
                                        </p:tav>
                                      </p:tavLst>
                                    </p:anim>
                                    <p:anim calcmode="lin" valueType="num">
                                      <p:cBhvr additive="base">
                                        <p:cTn dur="500"/>
                                        <p:tgtEl>
                                          <p:spTgt spid="486"/>
                                        </p:tgtEl>
                                        <p:attrNameLst>
                                          <p:attrName>ppt_h</p:attrName>
                                        </p:attrNameLst>
                                      </p:cBhvr>
                                      <p:tavLst>
                                        <p:tav fmla="" tm="0">
                                          <p:val>
                                            <p:strVal val="0"/>
                                          </p:val>
                                        </p:tav>
                                        <p:tav fmla="" tm="100000">
                                          <p:val>
                                            <p:strVal val="#ppt_h"/>
                                          </p:val>
                                        </p:tav>
                                      </p:tavLst>
                                    </p:anim>
                                  </p:childTnLst>
                                </p:cTn>
                              </p:par>
                            </p:childTnLst>
                          </p:cTn>
                        </p:par>
                        <p:par>
                          <p:cTn fill="hold">
                            <p:stCondLst>
                              <p:cond delay="13000"/>
                            </p:stCondLst>
                            <p:childTnLst>
                              <p:par>
                                <p:cTn fill="hold" nodeType="afterEffect" presetClass="entr" presetID="23" presetSubtype="16">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ppt_w</p:attrName>
                                        </p:attrNameLst>
                                      </p:cBhvr>
                                      <p:tavLst>
                                        <p:tav fmla="" tm="0">
                                          <p:val>
                                            <p:strVal val="0"/>
                                          </p:val>
                                        </p:tav>
                                        <p:tav fmla="" tm="100000">
                                          <p:val>
                                            <p:strVal val="#ppt_w"/>
                                          </p:val>
                                        </p:tav>
                                      </p:tavLst>
                                    </p:anim>
                                    <p:anim calcmode="lin" valueType="num">
                                      <p:cBhvr additive="base">
                                        <p:cTn dur="500"/>
                                        <p:tgtEl>
                                          <p:spTgt spid="487"/>
                                        </p:tgtEl>
                                        <p:attrNameLst>
                                          <p:attrName>ppt_h</p:attrName>
                                        </p:attrNameLst>
                                      </p:cBhvr>
                                      <p:tavLst>
                                        <p:tav fmla="" tm="0">
                                          <p:val>
                                            <p:strVal val="0"/>
                                          </p:val>
                                        </p:tav>
                                        <p:tav fmla="" tm="100000">
                                          <p:val>
                                            <p:strVal val="#ppt_h"/>
                                          </p:val>
                                        </p:tav>
                                      </p:tavLst>
                                    </p:anim>
                                  </p:childTnLst>
                                </p:cTn>
                              </p:par>
                            </p:childTnLst>
                          </p:cTn>
                        </p:par>
                        <p:par>
                          <p:cTn fill="hold">
                            <p:stCondLst>
                              <p:cond delay="13500"/>
                            </p:stCondLst>
                            <p:childTnLst>
                              <p:par>
                                <p:cTn fill="hold" nodeType="afterEffect" presetClass="entr" presetID="23" presetSubtype="16">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ppt_w</p:attrName>
                                        </p:attrNameLst>
                                      </p:cBhvr>
                                      <p:tavLst>
                                        <p:tav fmla="" tm="0">
                                          <p:val>
                                            <p:strVal val="0"/>
                                          </p:val>
                                        </p:tav>
                                        <p:tav fmla="" tm="100000">
                                          <p:val>
                                            <p:strVal val="#ppt_w"/>
                                          </p:val>
                                        </p:tav>
                                      </p:tavLst>
                                    </p:anim>
                                    <p:anim calcmode="lin" valueType="num">
                                      <p:cBhvr additive="base">
                                        <p:cTn dur="500"/>
                                        <p:tgtEl>
                                          <p:spTgt spid="488"/>
                                        </p:tgtEl>
                                        <p:attrNameLst>
                                          <p:attrName>ppt_h</p:attrName>
                                        </p:attrNameLst>
                                      </p:cBhvr>
                                      <p:tavLst>
                                        <p:tav fmla="" tm="0">
                                          <p:val>
                                            <p:strVal val="0"/>
                                          </p:val>
                                        </p:tav>
                                        <p:tav fmla="" tm="100000">
                                          <p:val>
                                            <p:strVal val="#ppt_h"/>
                                          </p:val>
                                        </p:tav>
                                      </p:tavLst>
                                    </p:anim>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par>
                          <p:cTn fill="hold">
                            <p:stCondLst>
                              <p:cond delay="14500"/>
                            </p:stCondLst>
                            <p:childTnLst>
                              <p:par>
                                <p:cTn fill="hold" nodeType="afterEffect" presetClass="entr" presetID="23" presetSubtype="16">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ppt_w</p:attrName>
                                        </p:attrNameLst>
                                      </p:cBhvr>
                                      <p:tavLst>
                                        <p:tav fmla="" tm="0">
                                          <p:val>
                                            <p:strVal val="0"/>
                                          </p:val>
                                        </p:tav>
                                        <p:tav fmla="" tm="100000">
                                          <p:val>
                                            <p:strVal val="#ppt_w"/>
                                          </p:val>
                                        </p:tav>
                                      </p:tavLst>
                                    </p:anim>
                                    <p:anim calcmode="lin" valueType="num">
                                      <p:cBhvr additive="base">
                                        <p:cTn dur="500"/>
                                        <p:tgtEl>
                                          <p:spTgt spid="490"/>
                                        </p:tgtEl>
                                        <p:attrNameLst>
                                          <p:attrName>ppt_h</p:attrName>
                                        </p:attrNameLst>
                                      </p:cBhvr>
                                      <p:tavLst>
                                        <p:tav fmla="" tm="0">
                                          <p:val>
                                            <p:strVal val="0"/>
                                          </p:val>
                                        </p:tav>
                                        <p:tav fmla="" tm="100000">
                                          <p:val>
                                            <p:strVal val="#ppt_h"/>
                                          </p:val>
                                        </p:tav>
                                      </p:tavLst>
                                    </p:anim>
                                  </p:childTnLst>
                                </p:cTn>
                              </p:par>
                            </p:childTnLst>
                          </p:cTn>
                        </p:par>
                        <p:par>
                          <p:cTn fill="hold">
                            <p:stCondLst>
                              <p:cond delay="15000"/>
                            </p:stCondLst>
                            <p:childTnLst>
                              <p:par>
                                <p:cTn fill="hold" nodeType="afterEffect" presetClass="entr" presetID="23" presetSubtype="16">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ppt_w</p:attrName>
                                        </p:attrNameLst>
                                      </p:cBhvr>
                                      <p:tavLst>
                                        <p:tav fmla="" tm="0">
                                          <p:val>
                                            <p:strVal val="0"/>
                                          </p:val>
                                        </p:tav>
                                        <p:tav fmla="" tm="100000">
                                          <p:val>
                                            <p:strVal val="#ppt_w"/>
                                          </p:val>
                                        </p:tav>
                                      </p:tavLst>
                                    </p:anim>
                                    <p:anim calcmode="lin" valueType="num">
                                      <p:cBhvr additive="base">
                                        <p:cTn dur="500"/>
                                        <p:tgtEl>
                                          <p:spTgt spid="48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childTnLst>
                          </p:cTn>
                        </p:par>
                        <p:par>
                          <p:cTn fill="hold">
                            <p:stCondLst>
                              <p:cond delay="16500"/>
                            </p:stCondLst>
                            <p:childTnLst>
                              <p:par>
                                <p:cTn fill="hold" nodeType="afterEffect" presetClass="entr" presetID="23" presetSubtype="16">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ppt_w</p:attrName>
                                        </p:attrNameLst>
                                      </p:cBhvr>
                                      <p:tavLst>
                                        <p:tav fmla="" tm="0">
                                          <p:val>
                                            <p:strVal val="0"/>
                                          </p:val>
                                        </p:tav>
                                        <p:tav fmla="" tm="100000">
                                          <p:val>
                                            <p:strVal val="#ppt_w"/>
                                          </p:val>
                                        </p:tav>
                                      </p:tavLst>
                                    </p:anim>
                                    <p:anim calcmode="lin" valueType="num">
                                      <p:cBhvr additive="base">
                                        <p:cTn dur="500"/>
                                        <p:tgtEl>
                                          <p:spTgt spid="494"/>
                                        </p:tgtEl>
                                        <p:attrNameLst>
                                          <p:attrName>ppt_h</p:attrName>
                                        </p:attrNameLst>
                                      </p:cBhvr>
                                      <p:tavLst>
                                        <p:tav fmla="" tm="0">
                                          <p:val>
                                            <p:strVal val="0"/>
                                          </p:val>
                                        </p:tav>
                                        <p:tav fmla="" tm="100000">
                                          <p:val>
                                            <p:strVal val="#ppt_h"/>
                                          </p:val>
                                        </p:tav>
                                      </p:tavLst>
                                    </p:anim>
                                  </p:childTnLst>
                                </p:cTn>
                              </p:par>
                            </p:childTnLst>
                          </p:cTn>
                        </p:par>
                        <p:par>
                          <p:cTn fill="hold">
                            <p:stCondLst>
                              <p:cond delay="17000"/>
                            </p:stCondLst>
                            <p:childTnLst>
                              <p:par>
                                <p:cTn fill="hold" nodeType="afterEffect" presetClass="entr" presetID="23" presetSubtype="16">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ppt_w</p:attrName>
                                        </p:attrNameLst>
                                      </p:cBhvr>
                                      <p:tavLst>
                                        <p:tav fmla="" tm="0">
                                          <p:val>
                                            <p:strVal val="0"/>
                                          </p:val>
                                        </p:tav>
                                        <p:tav fmla="" tm="100000">
                                          <p:val>
                                            <p:strVal val="#ppt_w"/>
                                          </p:val>
                                        </p:tav>
                                      </p:tavLst>
                                    </p:anim>
                                    <p:anim calcmode="lin" valueType="num">
                                      <p:cBhvr additive="base">
                                        <p:cTn dur="500"/>
                                        <p:tgtEl>
                                          <p:spTgt spid="495"/>
                                        </p:tgtEl>
                                        <p:attrNameLst>
                                          <p:attrName>ppt_h</p:attrName>
                                        </p:attrNameLst>
                                      </p:cBhvr>
                                      <p:tavLst>
                                        <p:tav fmla="" tm="0">
                                          <p:val>
                                            <p:strVal val="0"/>
                                          </p:val>
                                        </p:tav>
                                        <p:tav fmla="" tm="100000">
                                          <p:val>
                                            <p:strVal val="#ppt_h"/>
                                          </p:val>
                                        </p:tav>
                                      </p:tavLst>
                                    </p:anim>
                                  </p:childTnLst>
                                </p:cTn>
                              </p:par>
                            </p:childTnLst>
                          </p:cTn>
                        </p:par>
                        <p:par>
                          <p:cTn fill="hold">
                            <p:stCondLst>
                              <p:cond delay="17500"/>
                            </p:stCondLst>
                            <p:childTnLst>
                              <p:par>
                                <p:cTn fill="hold" nodeType="afterEffect" presetClass="entr" presetID="23" presetSubtype="16">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ppt_w</p:attrName>
                                        </p:attrNameLst>
                                      </p:cBhvr>
                                      <p:tavLst>
                                        <p:tav fmla="" tm="0">
                                          <p:val>
                                            <p:strVal val="0"/>
                                          </p:val>
                                        </p:tav>
                                        <p:tav fmla="" tm="100000">
                                          <p:val>
                                            <p:strVal val="#ppt_w"/>
                                          </p:val>
                                        </p:tav>
                                      </p:tavLst>
                                    </p:anim>
                                    <p:anim calcmode="lin" valueType="num">
                                      <p:cBhvr additive="base">
                                        <p:cTn dur="500"/>
                                        <p:tgtEl>
                                          <p:spTgt spid="496"/>
                                        </p:tgtEl>
                                        <p:attrNameLst>
                                          <p:attrName>ppt_h</p:attrName>
                                        </p:attrNameLst>
                                      </p:cBhvr>
                                      <p:tavLst>
                                        <p:tav fmla="" tm="0">
                                          <p:val>
                                            <p:strVal val="0"/>
                                          </p:val>
                                        </p:tav>
                                        <p:tav fmla="" tm="100000">
                                          <p:val>
                                            <p:strVal val="#ppt_h"/>
                                          </p:val>
                                        </p:tav>
                                      </p:tavLst>
                                    </p:anim>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par>
                          <p:cTn fill="hold">
                            <p:stCondLst>
                              <p:cond delay="18500"/>
                            </p:stCondLst>
                            <p:childTnLst>
                              <p:par>
                                <p:cTn fill="hold" nodeType="afterEffect" presetClass="entr" presetID="23" presetSubtype="16">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ppt_w</p:attrName>
                                        </p:attrNameLst>
                                      </p:cBhvr>
                                      <p:tavLst>
                                        <p:tav fmla="" tm="0">
                                          <p:val>
                                            <p:strVal val="0"/>
                                          </p:val>
                                        </p:tav>
                                        <p:tav fmla="" tm="100000">
                                          <p:val>
                                            <p:strVal val="#ppt_w"/>
                                          </p:val>
                                        </p:tav>
                                      </p:tavLst>
                                    </p:anim>
                                    <p:anim calcmode="lin" valueType="num">
                                      <p:cBhvr additive="base">
                                        <p:cTn dur="500"/>
                                        <p:tgtEl>
                                          <p:spTgt spid="498"/>
                                        </p:tgtEl>
                                        <p:attrNameLst>
                                          <p:attrName>ppt_h</p:attrName>
                                        </p:attrNameLst>
                                      </p:cBhvr>
                                      <p:tavLst>
                                        <p:tav fmla="" tm="0">
                                          <p:val>
                                            <p:strVal val="0"/>
                                          </p:val>
                                        </p:tav>
                                        <p:tav fmla="" tm="100000">
                                          <p:val>
                                            <p:strVal val="#ppt_h"/>
                                          </p:val>
                                        </p:tav>
                                      </p:tavLst>
                                    </p:anim>
                                  </p:childTnLst>
                                </p:cTn>
                              </p:par>
                            </p:childTnLst>
                          </p:cTn>
                        </p:par>
                        <p:par>
                          <p:cTn fill="hold">
                            <p:stCondLst>
                              <p:cond delay="19000"/>
                            </p:stCondLst>
                            <p:childTnLst>
                              <p:par>
                                <p:cTn fill="hold" nodeType="afterEffect" presetClass="entr" presetID="23" presetSubtype="16">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ppt_w</p:attrName>
                                        </p:attrNameLst>
                                      </p:cBhvr>
                                      <p:tavLst>
                                        <p:tav fmla="" tm="0">
                                          <p:val>
                                            <p:strVal val="0"/>
                                          </p:val>
                                        </p:tav>
                                        <p:tav fmla="" tm="100000">
                                          <p:val>
                                            <p:strVal val="#ppt_w"/>
                                          </p:val>
                                        </p:tav>
                                      </p:tavLst>
                                    </p:anim>
                                    <p:anim calcmode="lin" valueType="num">
                                      <p:cBhvr additive="base">
                                        <p:cTn dur="500"/>
                                        <p:tgtEl>
                                          <p:spTgt spid="49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grpSp>
        <p:nvGrpSpPr>
          <p:cNvPr id="524" name="Google Shape;524;p9"/>
          <p:cNvGrpSpPr/>
          <p:nvPr/>
        </p:nvGrpSpPr>
        <p:grpSpPr>
          <a:xfrm>
            <a:off x="-290920" y="0"/>
            <a:ext cx="12482920" cy="6858000"/>
            <a:chOff x="-290920" y="0"/>
            <a:chExt cx="12482920" cy="6858000"/>
          </a:xfrm>
        </p:grpSpPr>
        <p:sp>
          <p:nvSpPr>
            <p:cNvPr id="525" name="Google Shape;525;p9"/>
            <p:cNvSpPr/>
            <p:nvPr/>
          </p:nvSpPr>
          <p:spPr>
            <a:xfrm>
              <a:off x="-290920" y="0"/>
              <a:ext cx="12482920"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9"/>
            <p:cNvSpPr/>
            <p:nvPr/>
          </p:nvSpPr>
          <p:spPr>
            <a:xfrm>
              <a:off x="11023600"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9"/>
            <p:cNvSpPr txBox="1"/>
            <p:nvPr/>
          </p:nvSpPr>
          <p:spPr>
            <a:xfrm rot="-5400000">
              <a:off x="10872792" y="31947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about</a:t>
              </a:r>
              <a:endParaRPr/>
            </a:p>
          </p:txBody>
        </p:sp>
        <p:pic>
          <p:nvPicPr>
            <p:cNvPr id="528" name="Google Shape;528;p9"/>
            <p:cNvPicPr preferRelativeResize="0"/>
            <p:nvPr/>
          </p:nvPicPr>
          <p:blipFill rotWithShape="1">
            <a:blip r:embed="rId3">
              <a:alphaModFix/>
            </a:blip>
            <a:srcRect b="0" l="0" r="0" t="0"/>
            <a:stretch/>
          </p:blipFill>
          <p:spPr>
            <a:xfrm rot="-5400000">
              <a:off x="11129999" y="3247473"/>
              <a:ext cx="530600" cy="530600"/>
            </a:xfrm>
            <a:prstGeom prst="rect">
              <a:avLst/>
            </a:prstGeom>
            <a:noFill/>
            <a:ln>
              <a:noFill/>
            </a:ln>
          </p:spPr>
        </p:pic>
      </p:grpSp>
      <p:grpSp>
        <p:nvGrpSpPr>
          <p:cNvPr id="529" name="Google Shape;529;p9"/>
          <p:cNvGrpSpPr/>
          <p:nvPr/>
        </p:nvGrpSpPr>
        <p:grpSpPr>
          <a:xfrm>
            <a:off x="226788" y="-2"/>
            <a:ext cx="11447503" cy="6858000"/>
            <a:chOff x="213096" y="0"/>
            <a:chExt cx="11447503" cy="6858000"/>
          </a:xfrm>
        </p:grpSpPr>
        <p:sp>
          <p:nvSpPr>
            <p:cNvPr id="530" name="Google Shape;530;p9"/>
            <p:cNvSpPr/>
            <p:nvPr/>
          </p:nvSpPr>
          <p:spPr>
            <a:xfrm>
              <a:off x="213096" y="0"/>
              <a:ext cx="1144750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9"/>
            <p:cNvSpPr/>
            <p:nvPr/>
          </p:nvSpPr>
          <p:spPr>
            <a:xfrm>
              <a:off x="10492197" y="2337441"/>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9"/>
            <p:cNvSpPr txBox="1"/>
            <p:nvPr/>
          </p:nvSpPr>
          <p:spPr>
            <a:xfrm rot="-5400000">
              <a:off x="10341391" y="3105834"/>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history</a:t>
              </a:r>
              <a:endParaRPr/>
            </a:p>
          </p:txBody>
        </p:sp>
        <p:pic>
          <p:nvPicPr>
            <p:cNvPr id="533" name="Google Shape;533;p9"/>
            <p:cNvPicPr preferRelativeResize="0"/>
            <p:nvPr/>
          </p:nvPicPr>
          <p:blipFill rotWithShape="1">
            <a:blip r:embed="rId3">
              <a:alphaModFix/>
            </a:blip>
            <a:srcRect b="0" l="0" r="0" t="0"/>
            <a:stretch/>
          </p:blipFill>
          <p:spPr>
            <a:xfrm rot="-5400000">
              <a:off x="10600933" y="3247473"/>
              <a:ext cx="530600" cy="530600"/>
            </a:xfrm>
            <a:prstGeom prst="rect">
              <a:avLst/>
            </a:prstGeom>
            <a:noFill/>
            <a:ln>
              <a:noFill/>
            </a:ln>
          </p:spPr>
        </p:pic>
      </p:grpSp>
      <p:grpSp>
        <p:nvGrpSpPr>
          <p:cNvPr id="534" name="Google Shape;534;p9"/>
          <p:cNvGrpSpPr/>
          <p:nvPr/>
        </p:nvGrpSpPr>
        <p:grpSpPr>
          <a:xfrm>
            <a:off x="1184133" y="0"/>
            <a:ext cx="9961092" cy="6858000"/>
            <a:chOff x="491575" y="0"/>
            <a:chExt cx="9961092" cy="6858000"/>
          </a:xfrm>
        </p:grpSpPr>
        <p:sp>
          <p:nvSpPr>
            <p:cNvPr id="535" name="Google Shape;535;p9"/>
            <p:cNvSpPr/>
            <p:nvPr/>
          </p:nvSpPr>
          <p:spPr>
            <a:xfrm>
              <a:off x="491575" y="0"/>
              <a:ext cx="9961092"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9"/>
            <p:cNvSpPr/>
            <p:nvPr/>
          </p:nvSpPr>
          <p:spPr>
            <a:xfrm>
              <a:off x="9284267" y="2337440"/>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9"/>
            <p:cNvSpPr txBox="1"/>
            <p:nvPr/>
          </p:nvSpPr>
          <p:spPr>
            <a:xfrm rot="-5400000">
              <a:off x="9117129" y="3189611"/>
              <a:ext cx="19920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0EEF0"/>
                  </a:solidFill>
                  <a:latin typeface="Twentieth Century"/>
                  <a:ea typeface="Twentieth Century"/>
                  <a:cs typeface="Twentieth Century"/>
                  <a:sym typeface="Twentieth Century"/>
                </a:rPr>
                <a:t>After edit</a:t>
              </a:r>
              <a:endParaRPr/>
            </a:p>
          </p:txBody>
        </p:sp>
        <p:pic>
          <p:nvPicPr>
            <p:cNvPr id="538" name="Google Shape;538;p9"/>
            <p:cNvPicPr preferRelativeResize="0"/>
            <p:nvPr/>
          </p:nvPicPr>
          <p:blipFill rotWithShape="1">
            <a:blip r:embed="rId3">
              <a:alphaModFix/>
            </a:blip>
            <a:srcRect b="0" l="0" r="0" t="0"/>
            <a:stretch/>
          </p:blipFill>
          <p:spPr>
            <a:xfrm rot="-5400000">
              <a:off x="9385467" y="3247473"/>
              <a:ext cx="530600" cy="530600"/>
            </a:xfrm>
            <a:prstGeom prst="rect">
              <a:avLst/>
            </a:prstGeom>
            <a:noFill/>
            <a:ln>
              <a:noFill/>
            </a:ln>
          </p:spPr>
        </p:pic>
      </p:grpSp>
      <p:sp>
        <p:nvSpPr>
          <p:cNvPr id="539" name="Google Shape;539;p9"/>
          <p:cNvSpPr/>
          <p:nvPr/>
        </p:nvSpPr>
        <p:spPr>
          <a:xfrm>
            <a:off x="-7962177" y="-1"/>
            <a:ext cx="5781368"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0" name="Google Shape;540;p9"/>
          <p:cNvGrpSpPr/>
          <p:nvPr/>
        </p:nvGrpSpPr>
        <p:grpSpPr>
          <a:xfrm>
            <a:off x="500669" y="0"/>
            <a:ext cx="10161063" cy="6858000"/>
            <a:chOff x="475248" y="349073"/>
            <a:chExt cx="9650663" cy="6858000"/>
          </a:xfrm>
        </p:grpSpPr>
        <p:sp>
          <p:nvSpPr>
            <p:cNvPr id="541" name="Google Shape;541;p9"/>
            <p:cNvSpPr/>
            <p:nvPr/>
          </p:nvSpPr>
          <p:spPr>
            <a:xfrm>
              <a:off x="475248" y="349073"/>
              <a:ext cx="9574094"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9"/>
            <p:cNvSpPr/>
            <p:nvPr/>
          </p:nvSpPr>
          <p:spPr>
            <a:xfrm>
              <a:off x="8881026" y="2681384"/>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9"/>
            <p:cNvSpPr txBox="1"/>
            <p:nvPr/>
          </p:nvSpPr>
          <p:spPr>
            <a:xfrm rot="-5400000">
              <a:off x="8806702" y="3496941"/>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Analyze</a:t>
              </a:r>
              <a:endParaRPr/>
            </a:p>
          </p:txBody>
        </p:sp>
        <p:pic>
          <p:nvPicPr>
            <p:cNvPr id="544" name="Google Shape;544;p9"/>
            <p:cNvPicPr preferRelativeResize="0"/>
            <p:nvPr/>
          </p:nvPicPr>
          <p:blipFill rotWithShape="1">
            <a:blip r:embed="rId3">
              <a:alphaModFix/>
            </a:blip>
            <a:srcRect b="0" l="0" r="0" t="0"/>
            <a:stretch/>
          </p:blipFill>
          <p:spPr>
            <a:xfrm rot="-5400000">
              <a:off x="8980669" y="3554807"/>
              <a:ext cx="530600" cy="530600"/>
            </a:xfrm>
            <a:prstGeom prst="rect">
              <a:avLst/>
            </a:prstGeom>
            <a:noFill/>
            <a:ln>
              <a:noFill/>
            </a:ln>
          </p:spPr>
        </p:pic>
      </p:grpSp>
      <p:grpSp>
        <p:nvGrpSpPr>
          <p:cNvPr id="545" name="Google Shape;545;p9"/>
          <p:cNvGrpSpPr/>
          <p:nvPr/>
        </p:nvGrpSpPr>
        <p:grpSpPr>
          <a:xfrm>
            <a:off x="-8149620" y="-4"/>
            <a:ext cx="8692332" cy="6858000"/>
            <a:chOff x="718505" y="-1"/>
            <a:chExt cx="8692332" cy="6858000"/>
          </a:xfrm>
        </p:grpSpPr>
        <p:sp>
          <p:nvSpPr>
            <p:cNvPr id="546" name="Google Shape;546;p9"/>
            <p:cNvSpPr/>
            <p:nvPr/>
          </p:nvSpPr>
          <p:spPr>
            <a:xfrm>
              <a:off x="718505" y="-1"/>
              <a:ext cx="8692331" cy="6858000"/>
            </a:xfrm>
            <a:prstGeom prst="rect">
              <a:avLst/>
            </a:prstGeom>
            <a:solidFill>
              <a:srgbClr val="F0EEF0"/>
            </a:solidFill>
            <a:ln>
              <a:noFill/>
            </a:ln>
            <a:effectLst>
              <a:outerShdw blurRad="215900" sx="101000" rotWithShape="0" algn="l" dist="38100" sy="101000">
                <a:srgbClr val="595959">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7" name="Google Shape;547;p9"/>
            <p:cNvSpPr/>
            <p:nvPr/>
          </p:nvSpPr>
          <p:spPr>
            <a:xfrm>
              <a:off x="8242436" y="2337439"/>
              <a:ext cx="1168400" cy="2360918"/>
            </a:xfrm>
            <a:custGeom>
              <a:rect b="b" l="l" r="r" t="t"/>
              <a:pathLst>
                <a:path extrusionOk="0" h="2360918" w="116840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9"/>
            <p:cNvSpPr txBox="1"/>
            <p:nvPr/>
          </p:nvSpPr>
          <p:spPr>
            <a:xfrm rot="-5400000">
              <a:off x="8091629" y="3189609"/>
              <a:ext cx="19920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0EEF0"/>
                  </a:solidFill>
                  <a:latin typeface="Twentieth Century"/>
                  <a:ea typeface="Twentieth Century"/>
                  <a:cs typeface="Twentieth Century"/>
                  <a:sym typeface="Twentieth Century"/>
                </a:rPr>
                <a:t>insights</a:t>
              </a:r>
              <a:endParaRPr b="1" sz="3600">
                <a:solidFill>
                  <a:schemeClr val="lt1"/>
                </a:solidFill>
                <a:latin typeface="Twentieth Century"/>
                <a:ea typeface="Twentieth Century"/>
                <a:cs typeface="Twentieth Century"/>
                <a:sym typeface="Twentieth Century"/>
              </a:endParaRPr>
            </a:p>
          </p:txBody>
        </p:sp>
        <p:pic>
          <p:nvPicPr>
            <p:cNvPr id="549" name="Google Shape;549;p9"/>
            <p:cNvPicPr preferRelativeResize="0"/>
            <p:nvPr/>
          </p:nvPicPr>
          <p:blipFill rotWithShape="1">
            <a:blip r:embed="rId3">
              <a:alphaModFix/>
            </a:blip>
            <a:srcRect b="0" l="0" r="0" t="0"/>
            <a:stretch/>
          </p:blipFill>
          <p:spPr>
            <a:xfrm rot="-5400000">
              <a:off x="8340472" y="3247473"/>
              <a:ext cx="530600" cy="530600"/>
            </a:xfrm>
            <a:prstGeom prst="rect">
              <a:avLst/>
            </a:prstGeom>
            <a:noFill/>
            <a:ln>
              <a:noFill/>
            </a:ln>
          </p:spPr>
        </p:pic>
      </p:grpSp>
      <p:grpSp>
        <p:nvGrpSpPr>
          <p:cNvPr id="550" name="Google Shape;550;p9"/>
          <p:cNvGrpSpPr/>
          <p:nvPr/>
        </p:nvGrpSpPr>
        <p:grpSpPr>
          <a:xfrm>
            <a:off x="4661511" y="5161721"/>
            <a:ext cx="1434489" cy="190500"/>
            <a:chOff x="4679586" y="878988"/>
            <a:chExt cx="1434489" cy="190500"/>
          </a:xfrm>
        </p:grpSpPr>
        <p:sp>
          <p:nvSpPr>
            <p:cNvPr id="551" name="Google Shape;551;p9"/>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2" name="Google Shape;552;p9"/>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3" name="Google Shape;553;p9"/>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4" name="Google Shape;554;p9"/>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5" name="Google Shape;555;p9"/>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56" name="Google Shape;556;p9"/>
          <p:cNvSpPr txBox="1"/>
          <p:nvPr/>
        </p:nvSpPr>
        <p:spPr>
          <a:xfrm>
            <a:off x="1582482" y="1738085"/>
            <a:ext cx="727891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C4043"/>
              </a:buClr>
              <a:buSzPts val="4000"/>
              <a:buFont typeface="Roboto"/>
              <a:buNone/>
            </a:pPr>
            <a:r>
              <a:rPr b="0" i="0" lang="en-US" sz="4000">
                <a:solidFill>
                  <a:srgbClr val="3C4043"/>
                </a:solidFill>
                <a:latin typeface="Roboto"/>
                <a:ea typeface="Roboto"/>
                <a:cs typeface="Roboto"/>
                <a:sym typeface="Roboto"/>
              </a:rPr>
              <a:t>Analysis using Excel and DAX</a:t>
            </a:r>
            <a:endParaRPr sz="4000">
              <a:solidFill>
                <a:srgbClr val="A5A5A5"/>
              </a:solidFill>
              <a:latin typeface="Twentieth Century"/>
              <a:ea typeface="Twentieth Century"/>
              <a:cs typeface="Twentieth Century"/>
              <a:sym typeface="Twentieth Century"/>
            </a:endParaRPr>
          </a:p>
        </p:txBody>
      </p:sp>
      <p:sp>
        <p:nvSpPr>
          <p:cNvPr id="557" name="Google Shape;557;p9"/>
          <p:cNvSpPr txBox="1"/>
          <p:nvPr/>
        </p:nvSpPr>
        <p:spPr>
          <a:xfrm>
            <a:off x="1682516" y="2516728"/>
            <a:ext cx="7278915"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Data modeling</a:t>
            </a:r>
            <a:endParaRPr/>
          </a:p>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Measures </a:t>
            </a:r>
            <a:endParaRPr sz="4000">
              <a:solidFill>
                <a:srgbClr val="A5A5A5"/>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Calculated tables </a:t>
            </a:r>
            <a:endParaRPr sz="4000">
              <a:solidFill>
                <a:srgbClr val="A5A5A5"/>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A5A5A5"/>
              </a:buClr>
              <a:buSzPts val="4000"/>
              <a:buFont typeface="Twentieth Century"/>
              <a:buNone/>
            </a:pPr>
            <a:r>
              <a:rPr lang="en-US" sz="4000">
                <a:solidFill>
                  <a:srgbClr val="A5A5A5"/>
                </a:solidFill>
                <a:latin typeface="Twentieth Century"/>
                <a:ea typeface="Twentieth Century"/>
                <a:cs typeface="Twentieth Century"/>
                <a:sym typeface="Twentieth Century"/>
              </a:rPr>
              <a:t>Calculated columns</a:t>
            </a:r>
            <a:endParaRPr sz="4000">
              <a:solidFill>
                <a:srgbClr val="A5A5A5"/>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2017-01-05T13:17:27Z</dcterms:created>
  <dc:creator>Zähringer</dc:creator>
</cp:coreProperties>
</file>