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Libre Baskerville"/>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j6qVbzRHb842SQd5QEV7X1HmuW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Baskerville-regular.fntdata"/><Relationship Id="rId14" Type="http://schemas.openxmlformats.org/officeDocument/2006/relationships/slide" Target="slides/slide10.xml"/><Relationship Id="rId17" Type="http://schemas.openxmlformats.org/officeDocument/2006/relationships/font" Target="fonts/LibreBaskerville-italic.fntdata"/><Relationship Id="rId16" Type="http://schemas.openxmlformats.org/officeDocument/2006/relationships/font" Target="fonts/LibreBaskerville-bold.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57" name="Google Shape;1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a4abc9e9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a4abc9e9b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6a4abc9e9b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b88cfa3b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2bb88cfa3bc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2bb88cfa3bc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a4abc9e9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a4abc9e9b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6a4abc9e9b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a4abc9e9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a4abc9e9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6a4abc9e9b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a4abc9e9b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a4abc9e9b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6a4abc9e9b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a4abc9e9b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a4abc9e9b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6a4abc9e9b_2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b88cfa3bc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bb88cfa3bc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2bb88cfa3bc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3" cy="6856113"/>
          </a:xfrm>
          <a:prstGeom prst="rect">
            <a:avLst/>
          </a:prstGeom>
          <a:noFill/>
          <a:ln>
            <a:noFill/>
          </a:ln>
        </p:spPr>
      </p:pic>
      <p:sp>
        <p:nvSpPr>
          <p:cNvPr id="99" name="Google Shape;99;p1"/>
          <p:cNvSpPr txBox="1"/>
          <p:nvPr/>
        </p:nvSpPr>
        <p:spPr>
          <a:xfrm>
            <a:off x="2599900" y="3844981"/>
            <a:ext cx="7246200" cy="10221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chemeClr val="dk1"/>
              </a:buClr>
              <a:buSzPts val="1100"/>
              <a:buFont typeface="Arial"/>
              <a:buNone/>
            </a:pPr>
            <a:r>
              <a:rPr b="1" lang="en-IN" sz="3100">
                <a:solidFill>
                  <a:schemeClr val="dk1"/>
                </a:solidFill>
                <a:latin typeface="Calibri"/>
                <a:ea typeface="Calibri"/>
                <a:cs typeface="Calibri"/>
                <a:sym typeface="Calibri"/>
              </a:rPr>
              <a:t>Code Refactoring and Bug Fixing</a:t>
            </a:r>
            <a:endParaRPr b="1" i="0" sz="4050" u="none" cap="none" strike="noStrike">
              <a:solidFill>
                <a:srgbClr val="FFFFFF"/>
              </a:solidFill>
              <a:highlight>
                <a:srgbClr val="3070B6"/>
              </a:highlight>
              <a:latin typeface="Calibri"/>
              <a:ea typeface="Calibri"/>
              <a:cs typeface="Calibri"/>
              <a:sym typeface="Calibri"/>
            </a:endParaRPr>
          </a:p>
          <a:p>
            <a:pPr indent="0" lvl="0" marL="0" marR="0" rtl="0" algn="l">
              <a:lnSpc>
                <a:spcPct val="142857"/>
              </a:lnSpc>
              <a:spcBef>
                <a:spcPts val="0"/>
              </a:spcBef>
              <a:spcAft>
                <a:spcPts val="0"/>
              </a:spcAft>
              <a:buClr>
                <a:schemeClr val="dk1"/>
              </a:buClr>
              <a:buSzPts val="1100"/>
              <a:buFont typeface="Arial"/>
              <a:buNone/>
            </a:pPr>
            <a:r>
              <a:t/>
            </a:r>
            <a:endParaRPr b="0" i="0" sz="1350" u="none" cap="none" strike="noStrike">
              <a:solidFill>
                <a:srgbClr val="FFFFFF"/>
              </a:solidFill>
              <a:highlight>
                <a:srgbClr val="3070B6"/>
              </a:highlight>
              <a:latin typeface="Arial"/>
              <a:ea typeface="Arial"/>
              <a:cs typeface="Arial"/>
              <a:sym typeface="Arial"/>
            </a:endParaRPr>
          </a:p>
          <a:p>
            <a:pPr indent="0" lvl="0" marL="0" marR="0" rtl="0" algn="l">
              <a:lnSpc>
                <a:spcPct val="142857"/>
              </a:lnSpc>
              <a:spcBef>
                <a:spcPts val="0"/>
              </a:spcBef>
              <a:spcAft>
                <a:spcPts val="0"/>
              </a:spcAft>
              <a:buClr>
                <a:schemeClr val="dk1"/>
              </a:buClr>
              <a:buSzPts val="1100"/>
              <a:buFont typeface="Arial"/>
              <a:buNone/>
            </a:pPr>
            <a:r>
              <a:t/>
            </a:r>
            <a:endParaRPr b="0" i="0" sz="100" u="none" cap="none" strike="noStrike">
              <a:solidFill>
                <a:srgbClr val="FFFFFF"/>
              </a:solidFill>
              <a:highlight>
                <a:srgbClr val="3070B6"/>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160" name="Google Shape;160;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6a4abc9e9b_0_5"/>
          <p:cNvSpPr txBox="1"/>
          <p:nvPr/>
        </p:nvSpPr>
        <p:spPr>
          <a:xfrm>
            <a:off x="359400" y="248825"/>
            <a:ext cx="11542200" cy="58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300">
                <a:solidFill>
                  <a:srgbClr val="C00000"/>
                </a:solidFill>
                <a:highlight>
                  <a:schemeClr val="lt1"/>
                </a:highlight>
                <a:latin typeface="Calibri"/>
                <a:ea typeface="Calibri"/>
                <a:cs typeface="Calibri"/>
                <a:sym typeface="Calibri"/>
              </a:rPr>
              <a:t>About Me</a:t>
            </a:r>
            <a:endParaRPr b="1" sz="3300">
              <a:solidFill>
                <a:srgbClr val="C00000"/>
              </a:solidFill>
              <a:highlight>
                <a:schemeClr val="lt1"/>
              </a:highlight>
              <a:latin typeface="Calibri"/>
              <a:ea typeface="Calibri"/>
              <a:cs typeface="Calibri"/>
              <a:sym typeface="Calibri"/>
            </a:endParaRPr>
          </a:p>
          <a:p>
            <a:pPr indent="0" lvl="0" marL="0" rtl="0" algn="just">
              <a:lnSpc>
                <a:spcPct val="115000"/>
              </a:lnSpc>
              <a:spcBef>
                <a:spcPts val="1000"/>
              </a:spcBef>
              <a:spcAft>
                <a:spcPts val="0"/>
              </a:spcAft>
              <a:buNone/>
            </a:pPr>
            <a:r>
              <a:rPr lang="en-IN" sz="2200">
                <a:solidFill>
                  <a:schemeClr val="dk1"/>
                </a:solidFill>
                <a:latin typeface="Calibri"/>
                <a:ea typeface="Calibri"/>
                <a:cs typeface="Calibri"/>
                <a:sym typeface="Calibri"/>
              </a:rPr>
              <a:t>Coming from a B.Sc. Agriculture background, I've recently completed a rigorous data science course at AlmaBetter. This program equipped me with essential skills in Python, machine learning, and data analysis, fostering my transition into the dynamic field of data science. Now, I'm eager to apply my diverse background and newfound expertise to drive insights and innovation in data-driven environments.</a:t>
            </a:r>
            <a:endParaRPr sz="2200">
              <a:solidFill>
                <a:schemeClr val="dk1"/>
              </a:solidFill>
              <a:latin typeface="Calibri"/>
              <a:ea typeface="Calibri"/>
              <a:cs typeface="Calibri"/>
              <a:sym typeface="Calibri"/>
            </a:endParaRPr>
          </a:p>
          <a:p>
            <a:pPr indent="0" lvl="0" marL="12700" rtl="0" algn="just">
              <a:lnSpc>
                <a:spcPct val="115000"/>
              </a:lnSpc>
              <a:spcBef>
                <a:spcPts val="1000"/>
              </a:spcBef>
              <a:spcAft>
                <a:spcPts val="0"/>
              </a:spcAft>
              <a:buClr>
                <a:schemeClr val="dk1"/>
              </a:buClr>
              <a:buSzPts val="1100"/>
              <a:buFont typeface="Arial"/>
              <a:buNone/>
            </a:pPr>
            <a:r>
              <a:rPr lang="en-IN" sz="2200">
                <a:solidFill>
                  <a:schemeClr val="dk1"/>
                </a:solidFill>
                <a:latin typeface="Calibri"/>
                <a:ea typeface="Calibri"/>
                <a:cs typeface="Calibri"/>
                <a:sym typeface="Calibri"/>
              </a:rPr>
              <a:t>Currently, I am interning at Innomatics Research Labs, where I am gaining practical experience in data science methodologies and techniques. This hands-on opportunity allows me to further enhance my skills and apply theoretical knowledge to real-world projects in a professional setting.</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114300" y="142875"/>
            <a:ext cx="11973300" cy="607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IN" sz="2200">
                <a:solidFill>
                  <a:schemeClr val="dk1"/>
                </a:solidFill>
                <a:latin typeface="Calibri"/>
                <a:ea typeface="Calibri"/>
                <a:cs typeface="Calibri"/>
                <a:sym typeface="Calibri"/>
              </a:rPr>
              <a:t>Scenario:</a:t>
            </a:r>
            <a:endParaRPr b="1" sz="2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IN" sz="2200">
                <a:solidFill>
                  <a:schemeClr val="dk1"/>
                </a:solidFill>
                <a:latin typeface="Calibri"/>
                <a:ea typeface="Calibri"/>
                <a:cs typeface="Calibri"/>
                <a:sym typeface="Calibri"/>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endParaRPr sz="2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en-IN" sz="2200">
                <a:solidFill>
                  <a:schemeClr val="dk1"/>
                </a:solidFill>
                <a:latin typeface="Calibri"/>
                <a:ea typeface="Calibri"/>
                <a:cs typeface="Calibri"/>
                <a:sym typeface="Calibri"/>
              </a:rPr>
              <a:t>Task:</a:t>
            </a:r>
            <a:endParaRPr b="1" sz="2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IN" sz="2200">
                <a:solidFill>
                  <a:schemeClr val="dk1"/>
                </a:solidFill>
                <a:latin typeface="Calibri"/>
                <a:ea typeface="Calibri"/>
                <a:cs typeface="Calibri"/>
                <a:sym typeface="Calibri"/>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endParaRPr sz="2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t/>
            </a:r>
            <a:endParaRPr b="1" sz="2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b="1" lang="en-IN" sz="2200">
                <a:solidFill>
                  <a:schemeClr val="dk1"/>
                </a:solidFill>
                <a:latin typeface="Calibri"/>
                <a:ea typeface="Calibri"/>
                <a:cs typeface="Calibri"/>
                <a:sym typeface="Calibri"/>
              </a:rPr>
              <a:t>More Details:</a:t>
            </a:r>
            <a:endParaRPr b="1" sz="2200">
              <a:solidFill>
                <a:schemeClr val="dk1"/>
              </a:solidFill>
              <a:latin typeface="Calibri"/>
              <a:ea typeface="Calibri"/>
              <a:cs typeface="Calibri"/>
              <a:sym typeface="Calibri"/>
            </a:endParaRPr>
          </a:p>
          <a:p>
            <a:pPr indent="0" lvl="0" marL="0" rtl="0" algn="just">
              <a:lnSpc>
                <a:spcPct val="115000"/>
              </a:lnSpc>
              <a:spcBef>
                <a:spcPts val="0"/>
              </a:spcBef>
              <a:spcAft>
                <a:spcPts val="0"/>
              </a:spcAft>
              <a:buClr>
                <a:schemeClr val="dk1"/>
              </a:buClr>
              <a:buSzPts val="1100"/>
              <a:buFont typeface="Arial"/>
              <a:buNone/>
            </a:pPr>
            <a:r>
              <a:rPr lang="en-IN" sz="2200">
                <a:solidFill>
                  <a:schemeClr val="dk1"/>
                </a:solidFill>
                <a:latin typeface="Calibri"/>
                <a:ea typeface="Calibri"/>
                <a:cs typeface="Calibri"/>
                <a:sym typeface="Calibri"/>
              </a:rPr>
              <a:t>The application's home route contains a text field and a button. Users can add a note, and all the notes should be displayed as an unordered list below the text field on the same page.</a:t>
            </a:r>
            <a:endParaRPr sz="31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bb88cfa3bc_0_1"/>
          <p:cNvSpPr txBox="1"/>
          <p:nvPr/>
        </p:nvSpPr>
        <p:spPr>
          <a:xfrm>
            <a:off x="197300" y="156475"/>
            <a:ext cx="11779200" cy="60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a:latin typeface="Calibri"/>
                <a:ea typeface="Calibri"/>
                <a:cs typeface="Calibri"/>
                <a:sym typeface="Calibri"/>
              </a:rPr>
              <a:t>Bug Fix 01</a:t>
            </a:r>
            <a:endParaRPr b="1" sz="3000">
              <a:latin typeface="Calibri"/>
              <a:ea typeface="Calibri"/>
              <a:cs typeface="Calibri"/>
              <a:sym typeface="Calibri"/>
            </a:endParaRPr>
          </a:p>
          <a:p>
            <a:pPr indent="0" lvl="0" marL="0" rtl="0" algn="l">
              <a:spcBef>
                <a:spcPts val="0"/>
              </a:spcBef>
              <a:spcAft>
                <a:spcPts val="0"/>
              </a:spcAft>
              <a:buNone/>
            </a:pPr>
            <a:r>
              <a:t/>
            </a:r>
            <a:endParaRPr b="1" sz="2600">
              <a:latin typeface="Calibri"/>
              <a:ea typeface="Calibri"/>
              <a:cs typeface="Calibri"/>
              <a:sym typeface="Calibri"/>
            </a:endParaRPr>
          </a:p>
          <a:p>
            <a:pPr indent="0" lvl="0" marL="0" rtl="0" algn="l">
              <a:spcBef>
                <a:spcPts val="0"/>
              </a:spcBef>
              <a:spcAft>
                <a:spcPts val="0"/>
              </a:spcAft>
              <a:buNone/>
            </a:pPr>
            <a:r>
              <a:rPr b="1" lang="en-IN" sz="2600">
                <a:latin typeface="Calibri"/>
                <a:ea typeface="Calibri"/>
                <a:cs typeface="Calibri"/>
                <a:sym typeface="Calibri"/>
              </a:rPr>
              <a:t>Identification:</a:t>
            </a:r>
            <a:endParaRPr b="1" sz="2600">
              <a:latin typeface="Calibri"/>
              <a:ea typeface="Calibri"/>
              <a:cs typeface="Calibri"/>
              <a:sym typeface="Calibri"/>
            </a:endParaRPr>
          </a:p>
          <a:p>
            <a:pPr indent="0" lvl="0" marL="0" rtl="0" algn="l">
              <a:spcBef>
                <a:spcPts val="0"/>
              </a:spcBef>
              <a:spcAft>
                <a:spcPts val="0"/>
              </a:spcAft>
              <a:buNone/>
            </a:pPr>
            <a:r>
              <a:rPr lang="en-IN" sz="2600">
                <a:latin typeface="Calibri"/>
                <a:ea typeface="Calibri"/>
                <a:cs typeface="Calibri"/>
                <a:sym typeface="Calibri"/>
              </a:rPr>
              <a:t>The HTML form on the home page lacked a specified action attribute, leading to a default empty action. Additionally, the form button in the HTML template lacked a specified type attribute.</a:t>
            </a:r>
            <a:endParaRPr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a:p>
            <a:pPr indent="0" lvl="0" marL="0" rtl="0" algn="l">
              <a:spcBef>
                <a:spcPts val="0"/>
              </a:spcBef>
              <a:spcAft>
                <a:spcPts val="0"/>
              </a:spcAft>
              <a:buNone/>
            </a:pPr>
            <a:r>
              <a:rPr b="1" lang="en-IN" sz="2600">
                <a:latin typeface="Calibri"/>
                <a:ea typeface="Calibri"/>
                <a:cs typeface="Calibri"/>
                <a:sym typeface="Calibri"/>
              </a:rPr>
              <a:t>Solution:</a:t>
            </a:r>
            <a:endParaRPr b="1" sz="2600">
              <a:latin typeface="Calibri"/>
              <a:ea typeface="Calibri"/>
              <a:cs typeface="Calibri"/>
              <a:sym typeface="Calibri"/>
            </a:endParaRPr>
          </a:p>
          <a:p>
            <a:pPr indent="0" lvl="0" marL="0" rtl="0" algn="l">
              <a:spcBef>
                <a:spcPts val="0"/>
              </a:spcBef>
              <a:spcAft>
                <a:spcPts val="0"/>
              </a:spcAft>
              <a:buNone/>
            </a:pPr>
            <a:r>
              <a:rPr lang="en-IN" sz="2600">
                <a:latin typeface="Calibri"/>
                <a:ea typeface="Calibri"/>
                <a:cs typeface="Calibri"/>
                <a:sym typeface="Calibri"/>
              </a:rPr>
              <a:t>1. Updated the form tag in the HTML template to include action="/" method="post".</a:t>
            </a:r>
            <a:endParaRPr sz="2600">
              <a:latin typeface="Calibri"/>
              <a:ea typeface="Calibri"/>
              <a:cs typeface="Calibri"/>
              <a:sym typeface="Calibri"/>
            </a:endParaRPr>
          </a:p>
          <a:p>
            <a:pPr indent="0" lvl="0" marL="0" rtl="0" algn="l">
              <a:spcBef>
                <a:spcPts val="0"/>
              </a:spcBef>
              <a:spcAft>
                <a:spcPts val="0"/>
              </a:spcAft>
              <a:buNone/>
            </a:pPr>
            <a:r>
              <a:rPr lang="en-IN" sz="2600">
                <a:latin typeface="Calibri"/>
                <a:ea typeface="Calibri"/>
                <a:cs typeface="Calibri"/>
                <a:sym typeface="Calibri"/>
              </a:rPr>
              <a:t>2. Added type="submit" attribute to the form button in the HTML template.</a:t>
            </a:r>
            <a:endParaRPr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a:p>
            <a:pPr indent="0" lvl="0" marL="0" rtl="0" algn="l">
              <a:spcBef>
                <a:spcPts val="0"/>
              </a:spcBef>
              <a:spcAft>
                <a:spcPts val="0"/>
              </a:spcAft>
              <a:buNone/>
            </a:pPr>
            <a:r>
              <a:rPr b="1" lang="en-IN" sz="2600">
                <a:latin typeface="Calibri"/>
                <a:ea typeface="Calibri"/>
                <a:cs typeface="Calibri"/>
                <a:sym typeface="Calibri"/>
              </a:rPr>
              <a:t>Outcome:</a:t>
            </a:r>
            <a:endParaRPr b="1" sz="2600">
              <a:latin typeface="Calibri"/>
              <a:ea typeface="Calibri"/>
              <a:cs typeface="Calibri"/>
              <a:sym typeface="Calibri"/>
            </a:endParaRPr>
          </a:p>
          <a:p>
            <a:pPr indent="0" lvl="0" marL="0" rtl="0" algn="l">
              <a:spcBef>
                <a:spcPts val="0"/>
              </a:spcBef>
              <a:spcAft>
                <a:spcPts val="0"/>
              </a:spcAft>
              <a:buNone/>
            </a:pPr>
            <a:r>
              <a:rPr lang="en-IN" sz="2600">
                <a:latin typeface="Calibri"/>
                <a:ea typeface="Calibri"/>
                <a:cs typeface="Calibri"/>
                <a:sym typeface="Calibri"/>
              </a:rPr>
              <a:t>These modifications ensured proper form submission behavior. Users can now successfully submit notes through the form on the home page without encountering any difficulties.</a:t>
            </a:r>
            <a:endParaRPr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26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6a4abc9e9b_0_11"/>
          <p:cNvSpPr txBox="1"/>
          <p:nvPr/>
        </p:nvSpPr>
        <p:spPr>
          <a:xfrm>
            <a:off x="290275" y="179700"/>
            <a:ext cx="11611500" cy="60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3000">
                <a:solidFill>
                  <a:schemeClr val="dk1"/>
                </a:solidFill>
                <a:latin typeface="Calibri"/>
                <a:ea typeface="Calibri"/>
                <a:cs typeface="Calibri"/>
                <a:sym typeface="Calibri"/>
              </a:rPr>
              <a:t>Bug Fix 02</a:t>
            </a:r>
            <a:endParaRPr b="1"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5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600">
                <a:solidFill>
                  <a:schemeClr val="dk1"/>
                </a:solidFill>
                <a:latin typeface="Calibri"/>
                <a:ea typeface="Calibri"/>
                <a:cs typeface="Calibri"/>
                <a:sym typeface="Calibri"/>
              </a:rPr>
              <a:t>Identification:</a:t>
            </a:r>
            <a:endParaRPr b="1"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600">
                <a:solidFill>
                  <a:schemeClr val="dk1"/>
                </a:solidFill>
                <a:latin typeface="Calibri"/>
                <a:ea typeface="Calibri"/>
                <a:cs typeface="Calibri"/>
                <a:sym typeface="Calibri"/>
              </a:rPr>
              <a:t>The Flask route failed to verify whether the submitted note was empty before adding it to the notes list.</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600">
                <a:solidFill>
                  <a:schemeClr val="dk1"/>
                </a:solidFill>
                <a:latin typeface="Calibri"/>
                <a:ea typeface="Calibri"/>
                <a:cs typeface="Calibri"/>
                <a:sym typeface="Calibri"/>
              </a:rPr>
              <a:t>Solution:</a:t>
            </a:r>
            <a:endParaRPr b="1"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600">
                <a:solidFill>
                  <a:schemeClr val="dk1"/>
                </a:solidFill>
                <a:latin typeface="Calibri"/>
                <a:ea typeface="Calibri"/>
                <a:cs typeface="Calibri"/>
                <a:sym typeface="Calibri"/>
              </a:rPr>
              <a:t>Implemented a validation check within the Flask route by adding if note: before appending the note to the list. This ensures that only non-empty notes are included in the list.</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2600">
                <a:solidFill>
                  <a:schemeClr val="dk1"/>
                </a:solidFill>
                <a:latin typeface="Calibri"/>
                <a:ea typeface="Calibri"/>
                <a:cs typeface="Calibri"/>
                <a:sym typeface="Calibri"/>
              </a:rPr>
              <a:t>Outcome:</a:t>
            </a:r>
            <a:endParaRPr b="1" sz="2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600">
                <a:solidFill>
                  <a:schemeClr val="dk1"/>
                </a:solidFill>
                <a:latin typeface="Calibri"/>
                <a:ea typeface="Calibri"/>
                <a:cs typeface="Calibri"/>
                <a:sym typeface="Calibri"/>
              </a:rPr>
              <a:t>Empty notes are now effectively filtered out, preserving the integrity of the notes list.</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a4abc9e9b_0_16"/>
          <p:cNvSpPr txBox="1"/>
          <p:nvPr/>
        </p:nvSpPr>
        <p:spPr>
          <a:xfrm>
            <a:off x="133800" y="108850"/>
            <a:ext cx="118905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000">
                <a:solidFill>
                  <a:srgbClr val="C00000"/>
                </a:solidFill>
                <a:latin typeface="Calibri"/>
                <a:ea typeface="Calibri"/>
                <a:cs typeface="Calibri"/>
                <a:sym typeface="Calibri"/>
              </a:rPr>
              <a:t>Before Debugging</a:t>
            </a:r>
            <a:endParaRPr b="1" sz="3000">
              <a:solidFill>
                <a:srgbClr val="C00000"/>
              </a:solidFill>
              <a:latin typeface="Calibri"/>
              <a:ea typeface="Calibri"/>
              <a:cs typeface="Calibri"/>
              <a:sym typeface="Calibri"/>
            </a:endParaRPr>
          </a:p>
        </p:txBody>
      </p:sp>
      <p:pic>
        <p:nvPicPr>
          <p:cNvPr id="129" name="Google Shape;129;g26a4abc9e9b_0_16"/>
          <p:cNvPicPr preferRelativeResize="0"/>
          <p:nvPr/>
        </p:nvPicPr>
        <p:blipFill>
          <a:blip r:embed="rId3">
            <a:alphaModFix/>
          </a:blip>
          <a:stretch>
            <a:fillRect/>
          </a:stretch>
        </p:blipFill>
        <p:spPr>
          <a:xfrm>
            <a:off x="152400" y="928150"/>
            <a:ext cx="6188524" cy="5197324"/>
          </a:xfrm>
          <a:prstGeom prst="rect">
            <a:avLst/>
          </a:prstGeom>
          <a:noFill/>
          <a:ln>
            <a:noFill/>
          </a:ln>
        </p:spPr>
      </p:pic>
      <p:sp>
        <p:nvSpPr>
          <p:cNvPr id="130" name="Google Shape;130;g26a4abc9e9b_0_16"/>
          <p:cNvSpPr txBox="1"/>
          <p:nvPr/>
        </p:nvSpPr>
        <p:spPr>
          <a:xfrm>
            <a:off x="9214300" y="3490225"/>
            <a:ext cx="299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31" name="Google Shape;131;g26a4abc9e9b_0_16"/>
          <p:cNvPicPr preferRelativeResize="0"/>
          <p:nvPr/>
        </p:nvPicPr>
        <p:blipFill>
          <a:blip r:embed="rId4">
            <a:alphaModFix/>
          </a:blip>
          <a:stretch>
            <a:fillRect/>
          </a:stretch>
        </p:blipFill>
        <p:spPr>
          <a:xfrm>
            <a:off x="6493325" y="928150"/>
            <a:ext cx="5410050" cy="519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6a4abc9e9b_1_4"/>
          <p:cNvSpPr txBox="1"/>
          <p:nvPr/>
        </p:nvSpPr>
        <p:spPr>
          <a:xfrm>
            <a:off x="86175" y="156475"/>
            <a:ext cx="118428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a:solidFill>
                  <a:srgbClr val="C00000"/>
                </a:solidFill>
                <a:latin typeface="Calibri"/>
                <a:ea typeface="Calibri"/>
                <a:cs typeface="Calibri"/>
                <a:sym typeface="Calibri"/>
              </a:rPr>
              <a:t>After Debugging</a:t>
            </a:r>
            <a:endParaRPr b="1" sz="2800">
              <a:solidFill>
                <a:srgbClr val="C00000"/>
              </a:solidFill>
              <a:latin typeface="Calibri"/>
              <a:ea typeface="Calibri"/>
              <a:cs typeface="Calibri"/>
              <a:sym typeface="Calibri"/>
            </a:endParaRPr>
          </a:p>
        </p:txBody>
      </p:sp>
      <p:pic>
        <p:nvPicPr>
          <p:cNvPr id="138" name="Google Shape;138;g26a4abc9e9b_1_4"/>
          <p:cNvPicPr preferRelativeResize="0"/>
          <p:nvPr/>
        </p:nvPicPr>
        <p:blipFill>
          <a:blip r:embed="rId3">
            <a:alphaModFix/>
          </a:blip>
          <a:stretch>
            <a:fillRect/>
          </a:stretch>
        </p:blipFill>
        <p:spPr>
          <a:xfrm>
            <a:off x="6248450" y="1007274"/>
            <a:ext cx="5680526" cy="5270900"/>
          </a:xfrm>
          <a:prstGeom prst="rect">
            <a:avLst/>
          </a:prstGeom>
          <a:noFill/>
          <a:ln>
            <a:noFill/>
          </a:ln>
        </p:spPr>
      </p:pic>
      <p:pic>
        <p:nvPicPr>
          <p:cNvPr id="139" name="Google Shape;139;g26a4abc9e9b_1_4"/>
          <p:cNvPicPr preferRelativeResize="0"/>
          <p:nvPr/>
        </p:nvPicPr>
        <p:blipFill>
          <a:blip r:embed="rId4">
            <a:alphaModFix/>
          </a:blip>
          <a:stretch>
            <a:fillRect/>
          </a:stretch>
        </p:blipFill>
        <p:spPr>
          <a:xfrm>
            <a:off x="152400" y="1007275"/>
            <a:ext cx="5943650" cy="527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26a4abc9e9b_2_1"/>
          <p:cNvPicPr preferRelativeResize="0"/>
          <p:nvPr/>
        </p:nvPicPr>
        <p:blipFill>
          <a:blip r:embed="rId3">
            <a:alphaModFix/>
          </a:blip>
          <a:stretch>
            <a:fillRect/>
          </a:stretch>
        </p:blipFill>
        <p:spPr>
          <a:xfrm>
            <a:off x="197300" y="807500"/>
            <a:ext cx="8829675" cy="2190750"/>
          </a:xfrm>
          <a:prstGeom prst="rect">
            <a:avLst/>
          </a:prstGeom>
          <a:noFill/>
          <a:ln>
            <a:noFill/>
          </a:ln>
        </p:spPr>
      </p:pic>
      <p:pic>
        <p:nvPicPr>
          <p:cNvPr id="146" name="Google Shape;146;g26a4abc9e9b_2_1"/>
          <p:cNvPicPr preferRelativeResize="0"/>
          <p:nvPr/>
        </p:nvPicPr>
        <p:blipFill>
          <a:blip r:embed="rId4">
            <a:alphaModFix/>
          </a:blip>
          <a:stretch>
            <a:fillRect/>
          </a:stretch>
        </p:blipFill>
        <p:spPr>
          <a:xfrm>
            <a:off x="279400" y="4245050"/>
            <a:ext cx="8210550" cy="2047875"/>
          </a:xfrm>
          <a:prstGeom prst="rect">
            <a:avLst/>
          </a:prstGeom>
          <a:noFill/>
          <a:ln>
            <a:noFill/>
          </a:ln>
        </p:spPr>
      </p:pic>
      <p:sp>
        <p:nvSpPr>
          <p:cNvPr id="147" name="Google Shape;147;g26a4abc9e9b_2_1"/>
          <p:cNvSpPr txBox="1"/>
          <p:nvPr/>
        </p:nvSpPr>
        <p:spPr>
          <a:xfrm>
            <a:off x="197300" y="140600"/>
            <a:ext cx="44925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3000">
                <a:solidFill>
                  <a:srgbClr val="C00000"/>
                </a:solidFill>
                <a:latin typeface="Calibri"/>
                <a:ea typeface="Calibri"/>
                <a:cs typeface="Calibri"/>
                <a:sym typeface="Calibri"/>
              </a:rPr>
              <a:t>Before</a:t>
            </a:r>
            <a:r>
              <a:rPr b="1" lang="en-IN" sz="3000">
                <a:solidFill>
                  <a:srgbClr val="C00000"/>
                </a:solidFill>
                <a:latin typeface="Calibri"/>
                <a:ea typeface="Calibri"/>
                <a:cs typeface="Calibri"/>
                <a:sym typeface="Calibri"/>
              </a:rPr>
              <a:t> Debugging</a:t>
            </a:r>
            <a:endParaRPr sz="3000">
              <a:solidFill>
                <a:schemeClr val="dk1"/>
              </a:solidFill>
              <a:latin typeface="Calibri"/>
              <a:ea typeface="Calibri"/>
              <a:cs typeface="Calibri"/>
              <a:sym typeface="Calibri"/>
            </a:endParaRPr>
          </a:p>
        </p:txBody>
      </p:sp>
      <p:sp>
        <p:nvSpPr>
          <p:cNvPr id="148" name="Google Shape;148;g26a4abc9e9b_2_1"/>
          <p:cNvSpPr txBox="1"/>
          <p:nvPr/>
        </p:nvSpPr>
        <p:spPr>
          <a:xfrm>
            <a:off x="197300" y="3578150"/>
            <a:ext cx="5270400" cy="6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3000">
                <a:solidFill>
                  <a:srgbClr val="C00000"/>
                </a:solidFill>
                <a:latin typeface="Calibri"/>
                <a:ea typeface="Calibri"/>
                <a:cs typeface="Calibri"/>
                <a:sym typeface="Calibri"/>
              </a:rPr>
              <a:t>After Debugging</a:t>
            </a:r>
            <a:endParaRPr sz="3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bb88cfa3bc_0_57"/>
          <p:cNvSpPr txBox="1"/>
          <p:nvPr/>
        </p:nvSpPr>
        <p:spPr>
          <a:xfrm>
            <a:off x="260800" y="67700"/>
            <a:ext cx="11620500" cy="615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IN" sz="3000" u="none" cap="none" strike="noStrike">
                <a:solidFill>
                  <a:srgbClr val="C00000"/>
                </a:solidFill>
                <a:latin typeface="Calibri"/>
                <a:ea typeface="Calibri"/>
                <a:cs typeface="Calibri"/>
                <a:sym typeface="Calibri"/>
              </a:rPr>
              <a:t>Conclusion</a:t>
            </a:r>
            <a:endParaRPr b="1" i="0" sz="3000" u="none" cap="none" strike="noStrike">
              <a:solidFill>
                <a:srgbClr val="C00000"/>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2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The bug was successfully resolved by updating the Flask route to handle both GET and POST requests and adjusting the logic to retrieve the note from the form data for POST requests. This modification allows the application to function as intended, enabling users to seamlessly add notes through the text field. All entered notes are now displayed as an unordered list below the text field on the same page.</a:t>
            </a:r>
            <a:endParaRPr sz="24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The refactoring process involved addressing issues related to the handling of HTTP requests, ensuring proper data extraction, and enhancing the overall functionality of the Note Taking Application. This collaborative effort, coupled with the utilization of online resources, significantly contributed to the successful resolution of identified bugs.</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C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