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Inter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Merriweather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books_and_ratings = ratings.merge(books, on='ISBN')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print(f"Books and Ratings shape after merge: {books_and_ratings.shape}")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Book from the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base: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merge all the different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</a:t>
            </a:r>
            <a:r>
              <a:rPr lang="en-US"/>
              <a:t>based</a:t>
            </a:r>
            <a:r>
              <a:rPr lang="en-US"/>
              <a:t> </a:t>
            </a:r>
            <a:r>
              <a:rPr lang="en-US"/>
              <a:t>collaborative</a:t>
            </a:r>
            <a:r>
              <a:rPr lang="en-US"/>
              <a:t> filtering: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merge we only merge books and ratings and books</a:t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91ac76db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191ac76db_3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SVD: decomposes user-item interaction matrix into latent factors - better for scalability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k - NN: Directly measures the similarity between users and items for recommendation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Why CBF is better performing than CF:</a:t>
            </a:r>
            <a:b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Books have more diverse information: 5 columns of info </a:t>
            </a: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while users 2 valuable (location and age)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b="1" lang="en-US" sz="1200">
                <a:solidFill>
                  <a:srgbClr val="000F1E"/>
                </a:solidFill>
                <a:highlight>
                  <a:srgbClr val="FFFFFF"/>
                </a:highlight>
              </a:rPr>
              <a:t>Out of all the positive predictions we made, how many were true?”</a:t>
            </a:r>
            <a:endParaRPr b="1" sz="1200">
              <a:solidFill>
                <a:srgbClr val="000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F1E"/>
                </a:solidFill>
                <a:highlight>
                  <a:srgbClr val="FFFFFF"/>
                </a:highlight>
              </a:rPr>
              <a:t>Recall: Out of all the data points that should be predicted as true, how many did we correctly predict as true?</a:t>
            </a:r>
            <a:r>
              <a:rPr lang="en-US" sz="1200">
                <a:solidFill>
                  <a:srgbClr val="000F1E"/>
                </a:solidFill>
                <a:highlight>
                  <a:srgbClr val="FFFFFF"/>
                </a:highlight>
              </a:rPr>
              <a:t>”</a:t>
            </a:r>
            <a:endParaRPr b="1" sz="1200">
              <a:solidFill>
                <a:srgbClr val="000F1E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91ac76db_6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e191ac76db_6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91ac76db_8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91ac76db_8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191ac76db_8_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191ac76db_8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191ac76db_8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191ac76db_8_1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BC1E3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91725" y="615244"/>
            <a:ext cx="8760550" cy="62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700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91725" y="1331099"/>
            <a:ext cx="8760550" cy="4911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82025" y="52387"/>
            <a:ext cx="498475" cy="4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012112" y="52387"/>
            <a:ext cx="498475" cy="498475"/>
            <a:chOff x="10163606" y="138204"/>
            <a:chExt cx="450528" cy="450532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10163606" y="138204"/>
              <a:ext cx="450528" cy="450532"/>
            </a:xfrm>
            <a:custGeom>
              <a:rect b="b" l="l" r="r" t="t"/>
              <a:pathLst>
                <a:path extrusionOk="0" h="450532" w="450528">
                  <a:moveTo>
                    <a:pt x="450283" y="-455"/>
                  </a:moveTo>
                  <a:lnTo>
                    <a:pt x="-246" y="-455"/>
                  </a:lnTo>
                  <a:lnTo>
                    <a:pt x="-246" y="450078"/>
                  </a:lnTo>
                  <a:lnTo>
                    <a:pt x="450283" y="450078"/>
                  </a:lnTo>
                  <a:lnTo>
                    <a:pt x="450283" y="-455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10336024" y="160791"/>
              <a:ext cx="105698" cy="105704"/>
            </a:xfrm>
            <a:custGeom>
              <a:rect b="b" l="l" r="r" t="t"/>
              <a:pathLst>
                <a:path extrusionOk="0" h="105704" w="105698">
                  <a:moveTo>
                    <a:pt x="18584" y="-668"/>
                  </a:moveTo>
                  <a:lnTo>
                    <a:pt x="52607" y="33354"/>
                  </a:lnTo>
                  <a:lnTo>
                    <a:pt x="86635" y="-668"/>
                  </a:lnTo>
                  <a:lnTo>
                    <a:pt x="105453" y="18156"/>
                  </a:lnTo>
                  <a:lnTo>
                    <a:pt x="71440" y="52190"/>
                  </a:lnTo>
                  <a:lnTo>
                    <a:pt x="105453" y="86200"/>
                  </a:lnTo>
                  <a:lnTo>
                    <a:pt x="86635" y="105037"/>
                  </a:lnTo>
                  <a:lnTo>
                    <a:pt x="52607" y="71018"/>
                  </a:lnTo>
                  <a:lnTo>
                    <a:pt x="18584" y="105037"/>
                  </a:lnTo>
                  <a:lnTo>
                    <a:pt x="-246" y="86200"/>
                  </a:lnTo>
                  <a:lnTo>
                    <a:pt x="33783" y="52190"/>
                  </a:lnTo>
                  <a:lnTo>
                    <a:pt x="-246" y="18156"/>
                  </a:lnTo>
                  <a:lnTo>
                    <a:pt x="18584" y="-6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10800000">
              <a:off x="10336024" y="285999"/>
              <a:ext cx="105698" cy="105705"/>
            </a:xfrm>
            <a:custGeom>
              <a:rect b="b" l="l" r="r" t="t"/>
              <a:pathLst>
                <a:path extrusionOk="0" h="105705" w="105698">
                  <a:moveTo>
                    <a:pt x="18584" y="-490"/>
                  </a:moveTo>
                  <a:lnTo>
                    <a:pt x="52607" y="33533"/>
                  </a:lnTo>
                  <a:lnTo>
                    <a:pt x="86635" y="-490"/>
                  </a:lnTo>
                  <a:lnTo>
                    <a:pt x="105453" y="18332"/>
                  </a:lnTo>
                  <a:lnTo>
                    <a:pt x="71440" y="52370"/>
                  </a:lnTo>
                  <a:lnTo>
                    <a:pt x="105453" y="86380"/>
                  </a:lnTo>
                  <a:lnTo>
                    <a:pt x="86635" y="105216"/>
                  </a:lnTo>
                  <a:lnTo>
                    <a:pt x="52607" y="71196"/>
                  </a:lnTo>
                  <a:lnTo>
                    <a:pt x="18584" y="105216"/>
                  </a:lnTo>
                  <a:lnTo>
                    <a:pt x="-246" y="86380"/>
                  </a:lnTo>
                  <a:lnTo>
                    <a:pt x="33783" y="52370"/>
                  </a:lnTo>
                  <a:lnTo>
                    <a:pt x="-246" y="18332"/>
                  </a:lnTo>
                  <a:lnTo>
                    <a:pt x="18584" y="-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flipH="1" rot="10800000">
              <a:off x="10336024" y="460268"/>
              <a:ext cx="105698" cy="105699"/>
            </a:xfrm>
            <a:custGeom>
              <a:rect b="b" l="l" r="r" t="t"/>
              <a:pathLst>
                <a:path extrusionOk="0" h="105699" w="105698">
                  <a:moveTo>
                    <a:pt x="18584" y="-241"/>
                  </a:moveTo>
                  <a:lnTo>
                    <a:pt x="52607" y="33782"/>
                  </a:lnTo>
                  <a:lnTo>
                    <a:pt x="86635" y="-241"/>
                  </a:lnTo>
                  <a:lnTo>
                    <a:pt x="105453" y="18586"/>
                  </a:lnTo>
                  <a:lnTo>
                    <a:pt x="71440" y="52615"/>
                  </a:lnTo>
                  <a:lnTo>
                    <a:pt x="105453" y="86631"/>
                  </a:lnTo>
                  <a:lnTo>
                    <a:pt x="86635" y="105458"/>
                  </a:lnTo>
                  <a:lnTo>
                    <a:pt x="52607" y="71442"/>
                  </a:lnTo>
                  <a:lnTo>
                    <a:pt x="18584" y="105458"/>
                  </a:lnTo>
                  <a:lnTo>
                    <a:pt x="-246" y="86631"/>
                  </a:lnTo>
                  <a:lnTo>
                    <a:pt x="33783" y="52615"/>
                  </a:lnTo>
                  <a:lnTo>
                    <a:pt x="-246" y="18586"/>
                  </a:lnTo>
                  <a:lnTo>
                    <a:pt x="18584" y="-2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 flipH="1" rot="10800000">
              <a:off x="10284112" y="265999"/>
              <a:ext cx="209519" cy="184202"/>
            </a:xfrm>
            <a:custGeom>
              <a:rect b="b" l="l" r="r" t="t"/>
              <a:pathLst>
                <a:path extrusionOk="0" h="184202" w="209519">
                  <a:moveTo>
                    <a:pt x="206917" y="183740"/>
                  </a:moveTo>
                  <a:lnTo>
                    <a:pt x="167773" y="181939"/>
                  </a:lnTo>
                  <a:cubicBezTo>
                    <a:pt x="167773" y="181939"/>
                    <a:pt x="173361" y="140606"/>
                    <a:pt x="170995" y="98854"/>
                  </a:cubicBezTo>
                  <a:cubicBezTo>
                    <a:pt x="168720" y="58990"/>
                    <a:pt x="162437" y="51984"/>
                    <a:pt x="162437" y="51984"/>
                  </a:cubicBezTo>
                  <a:cubicBezTo>
                    <a:pt x="153594" y="35382"/>
                    <a:pt x="126211" y="31337"/>
                    <a:pt x="112210" y="30260"/>
                  </a:cubicBezTo>
                  <a:cubicBezTo>
                    <a:pt x="98167" y="29158"/>
                    <a:pt x="91897" y="29919"/>
                    <a:pt x="91897" y="29919"/>
                  </a:cubicBezTo>
                  <a:cubicBezTo>
                    <a:pt x="91897" y="29919"/>
                    <a:pt x="51498" y="31471"/>
                    <a:pt x="42437" y="50282"/>
                  </a:cubicBezTo>
                  <a:cubicBezTo>
                    <a:pt x="37274" y="60999"/>
                    <a:pt x="36185" y="82039"/>
                    <a:pt x="36185" y="82039"/>
                  </a:cubicBezTo>
                  <a:cubicBezTo>
                    <a:pt x="36185" y="82039"/>
                    <a:pt x="35947" y="180626"/>
                    <a:pt x="35589" y="182852"/>
                  </a:cubicBezTo>
                  <a:cubicBezTo>
                    <a:pt x="35362" y="184044"/>
                    <a:pt x="27416" y="181983"/>
                    <a:pt x="18212" y="182039"/>
                  </a:cubicBezTo>
                  <a:cubicBezTo>
                    <a:pt x="10719" y="182060"/>
                    <a:pt x="-246" y="182551"/>
                    <a:pt x="-246" y="182551"/>
                  </a:cubicBezTo>
                  <a:lnTo>
                    <a:pt x="3001" y="110129"/>
                  </a:lnTo>
                  <a:lnTo>
                    <a:pt x="2564" y="67325"/>
                  </a:lnTo>
                  <a:cubicBezTo>
                    <a:pt x="2564" y="67325"/>
                    <a:pt x="2564" y="44360"/>
                    <a:pt x="8455" y="35202"/>
                  </a:cubicBezTo>
                  <a:cubicBezTo>
                    <a:pt x="18395" y="19659"/>
                    <a:pt x="29461" y="14103"/>
                    <a:pt x="35745" y="11160"/>
                  </a:cubicBezTo>
                  <a:cubicBezTo>
                    <a:pt x="42015" y="8180"/>
                    <a:pt x="51982" y="5215"/>
                    <a:pt x="63059" y="3005"/>
                  </a:cubicBezTo>
                  <a:cubicBezTo>
                    <a:pt x="74125" y="770"/>
                    <a:pt x="92604" y="-363"/>
                    <a:pt x="116951" y="5876"/>
                  </a:cubicBezTo>
                  <a:cubicBezTo>
                    <a:pt x="141313" y="12153"/>
                    <a:pt x="152084" y="23198"/>
                    <a:pt x="152084" y="23198"/>
                  </a:cubicBezTo>
                  <a:lnTo>
                    <a:pt x="170549" y="40551"/>
                  </a:lnTo>
                  <a:lnTo>
                    <a:pt x="170492" y="-462"/>
                  </a:lnTo>
                  <a:lnTo>
                    <a:pt x="209274" y="10952"/>
                  </a:lnTo>
                  <a:cubicBezTo>
                    <a:pt x="209274" y="10952"/>
                    <a:pt x="204155" y="43454"/>
                    <a:pt x="204211" y="98830"/>
                  </a:cubicBezTo>
                  <a:cubicBezTo>
                    <a:pt x="204266" y="154225"/>
                    <a:pt x="206917" y="183740"/>
                    <a:pt x="206917" y="1837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37" y="57150"/>
            <a:ext cx="3929062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b="0" i="0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0" y="522287"/>
            <a:ext cx="9144000" cy="5964237"/>
          </a:xfrm>
          <a:prstGeom prst="rect">
            <a:avLst/>
          </a:prstGeom>
          <a:solidFill>
            <a:srgbClr val="F2F2F2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62987" y="52387"/>
            <a:ext cx="417512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8183562" y="52387"/>
            <a:ext cx="417512" cy="415925"/>
            <a:chOff x="10163606" y="138204"/>
            <a:chExt cx="450528" cy="450532"/>
          </a:xfrm>
        </p:grpSpPr>
        <p:sp>
          <p:nvSpPr>
            <p:cNvPr id="33" name="Google Shape;33;p3"/>
            <p:cNvSpPr/>
            <p:nvPr/>
          </p:nvSpPr>
          <p:spPr>
            <a:xfrm flipH="1" rot="10800000">
              <a:off x="10163606" y="138204"/>
              <a:ext cx="450528" cy="450532"/>
            </a:xfrm>
            <a:custGeom>
              <a:rect b="b" l="l" r="r" t="t"/>
              <a:pathLst>
                <a:path extrusionOk="0" h="450532" w="450528">
                  <a:moveTo>
                    <a:pt x="450283" y="-455"/>
                  </a:moveTo>
                  <a:lnTo>
                    <a:pt x="-246" y="-455"/>
                  </a:lnTo>
                  <a:lnTo>
                    <a:pt x="-246" y="450078"/>
                  </a:lnTo>
                  <a:lnTo>
                    <a:pt x="450283" y="450078"/>
                  </a:lnTo>
                  <a:lnTo>
                    <a:pt x="450283" y="-455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 rot="10800000">
              <a:off x="10336024" y="160791"/>
              <a:ext cx="105698" cy="105704"/>
            </a:xfrm>
            <a:custGeom>
              <a:rect b="b" l="l" r="r" t="t"/>
              <a:pathLst>
                <a:path extrusionOk="0" h="105704" w="105698">
                  <a:moveTo>
                    <a:pt x="18584" y="-668"/>
                  </a:moveTo>
                  <a:lnTo>
                    <a:pt x="52607" y="33354"/>
                  </a:lnTo>
                  <a:lnTo>
                    <a:pt x="86635" y="-668"/>
                  </a:lnTo>
                  <a:lnTo>
                    <a:pt x="105453" y="18156"/>
                  </a:lnTo>
                  <a:lnTo>
                    <a:pt x="71440" y="52190"/>
                  </a:lnTo>
                  <a:lnTo>
                    <a:pt x="105453" y="86200"/>
                  </a:lnTo>
                  <a:lnTo>
                    <a:pt x="86635" y="105037"/>
                  </a:lnTo>
                  <a:lnTo>
                    <a:pt x="52607" y="71018"/>
                  </a:lnTo>
                  <a:lnTo>
                    <a:pt x="18584" y="105037"/>
                  </a:lnTo>
                  <a:lnTo>
                    <a:pt x="-246" y="86200"/>
                  </a:lnTo>
                  <a:lnTo>
                    <a:pt x="33783" y="52190"/>
                  </a:lnTo>
                  <a:lnTo>
                    <a:pt x="-246" y="18156"/>
                  </a:lnTo>
                  <a:lnTo>
                    <a:pt x="18584" y="-6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10336024" y="285999"/>
              <a:ext cx="105698" cy="105705"/>
            </a:xfrm>
            <a:custGeom>
              <a:rect b="b" l="l" r="r" t="t"/>
              <a:pathLst>
                <a:path extrusionOk="0" h="105705" w="105698">
                  <a:moveTo>
                    <a:pt x="18584" y="-490"/>
                  </a:moveTo>
                  <a:lnTo>
                    <a:pt x="52607" y="33533"/>
                  </a:lnTo>
                  <a:lnTo>
                    <a:pt x="86635" y="-490"/>
                  </a:lnTo>
                  <a:lnTo>
                    <a:pt x="105453" y="18332"/>
                  </a:lnTo>
                  <a:lnTo>
                    <a:pt x="71440" y="52370"/>
                  </a:lnTo>
                  <a:lnTo>
                    <a:pt x="105453" y="86380"/>
                  </a:lnTo>
                  <a:lnTo>
                    <a:pt x="86635" y="105216"/>
                  </a:lnTo>
                  <a:lnTo>
                    <a:pt x="52607" y="71196"/>
                  </a:lnTo>
                  <a:lnTo>
                    <a:pt x="18584" y="105216"/>
                  </a:lnTo>
                  <a:lnTo>
                    <a:pt x="-246" y="86380"/>
                  </a:lnTo>
                  <a:lnTo>
                    <a:pt x="33783" y="52370"/>
                  </a:lnTo>
                  <a:lnTo>
                    <a:pt x="-246" y="18332"/>
                  </a:lnTo>
                  <a:lnTo>
                    <a:pt x="18584" y="-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10336024" y="460268"/>
              <a:ext cx="105698" cy="105699"/>
            </a:xfrm>
            <a:custGeom>
              <a:rect b="b" l="l" r="r" t="t"/>
              <a:pathLst>
                <a:path extrusionOk="0" h="105699" w="105698">
                  <a:moveTo>
                    <a:pt x="18584" y="-241"/>
                  </a:moveTo>
                  <a:lnTo>
                    <a:pt x="52607" y="33782"/>
                  </a:lnTo>
                  <a:lnTo>
                    <a:pt x="86635" y="-241"/>
                  </a:lnTo>
                  <a:lnTo>
                    <a:pt x="105453" y="18586"/>
                  </a:lnTo>
                  <a:lnTo>
                    <a:pt x="71440" y="52615"/>
                  </a:lnTo>
                  <a:lnTo>
                    <a:pt x="105453" y="86631"/>
                  </a:lnTo>
                  <a:lnTo>
                    <a:pt x="86635" y="105458"/>
                  </a:lnTo>
                  <a:lnTo>
                    <a:pt x="52607" y="71442"/>
                  </a:lnTo>
                  <a:lnTo>
                    <a:pt x="18584" y="105458"/>
                  </a:lnTo>
                  <a:lnTo>
                    <a:pt x="-246" y="86631"/>
                  </a:lnTo>
                  <a:lnTo>
                    <a:pt x="33783" y="52615"/>
                  </a:lnTo>
                  <a:lnTo>
                    <a:pt x="-246" y="18586"/>
                  </a:lnTo>
                  <a:lnTo>
                    <a:pt x="18584" y="-2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10284112" y="265999"/>
              <a:ext cx="209519" cy="184202"/>
            </a:xfrm>
            <a:custGeom>
              <a:rect b="b" l="l" r="r" t="t"/>
              <a:pathLst>
                <a:path extrusionOk="0" h="184202" w="209519">
                  <a:moveTo>
                    <a:pt x="206917" y="183740"/>
                  </a:moveTo>
                  <a:lnTo>
                    <a:pt x="167773" y="181939"/>
                  </a:lnTo>
                  <a:cubicBezTo>
                    <a:pt x="167773" y="181939"/>
                    <a:pt x="173361" y="140606"/>
                    <a:pt x="170995" y="98854"/>
                  </a:cubicBezTo>
                  <a:cubicBezTo>
                    <a:pt x="168720" y="58990"/>
                    <a:pt x="162437" y="51984"/>
                    <a:pt x="162437" y="51984"/>
                  </a:cubicBezTo>
                  <a:cubicBezTo>
                    <a:pt x="153594" y="35382"/>
                    <a:pt x="126211" y="31337"/>
                    <a:pt x="112210" y="30260"/>
                  </a:cubicBezTo>
                  <a:cubicBezTo>
                    <a:pt x="98167" y="29158"/>
                    <a:pt x="91897" y="29919"/>
                    <a:pt x="91897" y="29919"/>
                  </a:cubicBezTo>
                  <a:cubicBezTo>
                    <a:pt x="91897" y="29919"/>
                    <a:pt x="51498" y="31471"/>
                    <a:pt x="42437" y="50282"/>
                  </a:cubicBezTo>
                  <a:cubicBezTo>
                    <a:pt x="37274" y="60999"/>
                    <a:pt x="36185" y="82039"/>
                    <a:pt x="36185" y="82039"/>
                  </a:cubicBezTo>
                  <a:cubicBezTo>
                    <a:pt x="36185" y="82039"/>
                    <a:pt x="35947" y="180626"/>
                    <a:pt x="35589" y="182852"/>
                  </a:cubicBezTo>
                  <a:cubicBezTo>
                    <a:pt x="35362" y="184044"/>
                    <a:pt x="27416" y="181983"/>
                    <a:pt x="18212" y="182039"/>
                  </a:cubicBezTo>
                  <a:cubicBezTo>
                    <a:pt x="10719" y="182060"/>
                    <a:pt x="-246" y="182551"/>
                    <a:pt x="-246" y="182551"/>
                  </a:cubicBezTo>
                  <a:lnTo>
                    <a:pt x="3001" y="110129"/>
                  </a:lnTo>
                  <a:lnTo>
                    <a:pt x="2564" y="67325"/>
                  </a:lnTo>
                  <a:cubicBezTo>
                    <a:pt x="2564" y="67325"/>
                    <a:pt x="2564" y="44360"/>
                    <a:pt x="8455" y="35202"/>
                  </a:cubicBezTo>
                  <a:cubicBezTo>
                    <a:pt x="18395" y="19659"/>
                    <a:pt x="29461" y="14103"/>
                    <a:pt x="35745" y="11160"/>
                  </a:cubicBezTo>
                  <a:cubicBezTo>
                    <a:pt x="42015" y="8180"/>
                    <a:pt x="51982" y="5215"/>
                    <a:pt x="63059" y="3005"/>
                  </a:cubicBezTo>
                  <a:cubicBezTo>
                    <a:pt x="74125" y="770"/>
                    <a:pt x="92604" y="-363"/>
                    <a:pt x="116951" y="5876"/>
                  </a:cubicBezTo>
                  <a:cubicBezTo>
                    <a:pt x="141313" y="12153"/>
                    <a:pt x="152084" y="23198"/>
                    <a:pt x="152084" y="23198"/>
                  </a:cubicBezTo>
                  <a:lnTo>
                    <a:pt x="170549" y="40551"/>
                  </a:lnTo>
                  <a:lnTo>
                    <a:pt x="170492" y="-462"/>
                  </a:lnTo>
                  <a:lnTo>
                    <a:pt x="209274" y="10952"/>
                  </a:lnTo>
                  <a:cubicBezTo>
                    <a:pt x="209274" y="10952"/>
                    <a:pt x="204155" y="43454"/>
                    <a:pt x="204211" y="98830"/>
                  </a:cubicBezTo>
                  <a:cubicBezTo>
                    <a:pt x="204266" y="154225"/>
                    <a:pt x="206917" y="183740"/>
                    <a:pt x="206917" y="1837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pic>
        <p:nvPicPr>
          <p:cNvPr id="38" name="Google Shape;3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37" y="57150"/>
            <a:ext cx="31083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b="0" i="0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code/alnourabdalrahman9/collaborative-filtering-books-recommendation" TargetMode="External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598487" y="2174875"/>
            <a:ext cx="7575550" cy="3327400"/>
          </a:xfrm>
          <a:prstGeom prst="rect">
            <a:avLst/>
          </a:prstGeom>
          <a:solidFill>
            <a:srgbClr val="F2F2F2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5"/>
          <p:cNvSpPr txBox="1"/>
          <p:nvPr>
            <p:ph type="ctrTitle"/>
          </p:nvPr>
        </p:nvSpPr>
        <p:spPr>
          <a:xfrm>
            <a:off x="763600" y="2234575"/>
            <a:ext cx="72453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3600"/>
              <a:buFont typeface="Merriweather"/>
              <a:buNone/>
            </a:pPr>
            <a:r>
              <a:rPr b="1" i="0" lang="en-US" sz="36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Book Recommender System with Graph Neural Networks</a:t>
            </a:r>
            <a:endParaRPr/>
          </a:p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842412" y="4110400"/>
            <a:ext cx="6858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Naglis, Linka, Bartolomeo, Jules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1" lang="en-US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Mining– Recommender Systems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Amsterdam University College</a:t>
            </a:r>
            <a:endParaRPr/>
          </a:p>
        </p:txBody>
      </p:sp>
      <p:cxnSp>
        <p:nvCxnSpPr>
          <p:cNvPr id="61" name="Google Shape;61;p5"/>
          <p:cNvCxnSpPr/>
          <p:nvPr/>
        </p:nvCxnSpPr>
        <p:spPr>
          <a:xfrm>
            <a:off x="918612" y="3978637"/>
            <a:ext cx="3454500" cy="0"/>
          </a:xfrm>
          <a:prstGeom prst="straightConnector1">
            <a:avLst/>
          </a:prstGeom>
          <a:noFill/>
          <a:ln cap="flat" cmpd="sng" w="19050">
            <a:solidFill>
              <a:srgbClr val="BC1E3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BOOK RECOMMENDER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Kaggle.com. Retrieved May 31, 2024, from https://www.kaggle.com/code/hilalmleykeyuksel/book-recommender#CONTENT-BASED-COLLABORATIVE-FILTERING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AUC_TM_2024/slides/AUC_9_Recommender_Systems.pdf at main · bloemj/AUC_TM_2024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GitHub. Retrieved May 31, 2024, from https://github.com/bloemj/AUC_TM_2024/blob/main/slides/AUC_9_Recommender_Systems.pdf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Collaborative Filtering Books Recommendation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Kaggle.com. Retrieved May 31, 2024, from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https://www.kaggle.com/code/alnourabdalrahman9/collaborative-filtering-books-recommendation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Emami. “History of Graph Neural Networks (GNN).” </a:t>
            </a: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12 Mar. 2023, medium.com/@saluem/graph-neural-networks-gnn-93b32567a6d9.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GNNRecommender/PyTorch_Boostrapped_GNN_Recommendationsipynb.ipynb at main · josephlewisjgl/GNNRecommender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GitHub. Retrieved May 31, 2024, from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https://github.com/josephlewisjgl/GNNRecommender/blob/main/PyTorch_Boostrapped_GNN_Recommendationsipynb.ipynb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Jérémi DeBlois-Beaucage. “Recommendation with Graph Neural Networks | Decathlon Digital.” </a:t>
            </a:r>
            <a:r>
              <a:rPr i="1" lang="en-US" sz="1200"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Decathlon Digital, 31 Mar. 2021, medium.com/decathlondigital/building-a-recommender-system-using-graph-neural-networks-2ee5fc4e706d.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Book Recommender Systems</a:t>
            </a:r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6986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 Predicting the relationship between users and items </a:t>
            </a:r>
            <a:endParaRPr sz="2000"/>
          </a:p>
          <a:p>
            <a:pPr indent="-146046" lvl="1" marL="51433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Implicitly or Explicitly depicting preferences</a:t>
            </a:r>
            <a:endParaRPr sz="2000"/>
          </a:p>
          <a:p>
            <a:pPr indent="-127000" lvl="0" marL="17144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 High relevance of RecSys in social media</a:t>
            </a:r>
            <a:endParaRPr sz="2000"/>
          </a:p>
        </p:txBody>
      </p:sp>
      <p:sp>
        <p:nvSpPr>
          <p:cNvPr id="69" name="Google Shape;69;p6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" y="2704375"/>
            <a:ext cx="8151375" cy="343273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456338" y="5789700"/>
            <a:ext cx="15654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Graph taken from the Text Mining lecture on Recommender Systems </a:t>
            </a:r>
            <a:endParaRPr sz="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1675175"/>
            <a:ext cx="2478075" cy="363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350" y="1675175"/>
            <a:ext cx="2556550" cy="363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961" y="1659050"/>
            <a:ext cx="2556539" cy="3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192087" y="615950"/>
            <a:ext cx="8759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Data </a:t>
            </a:r>
            <a:r>
              <a:rPr lang="en-US"/>
              <a:t>example</a:t>
            </a: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6824662" y="6492875"/>
            <a:ext cx="166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0" y="6492875"/>
            <a:ext cx="24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8585200" y="6492875"/>
            <a:ext cx="55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550"/>
            <a:ext cx="7854725" cy="4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CBF vs CF</a:t>
            </a:r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▪"/>
            </a:pPr>
            <a:r>
              <a:rPr b="1" lang="en-US" sz="1800"/>
              <a:t>Singular Value Decomposition</a:t>
            </a:r>
            <a:r>
              <a:rPr lang="en-US" sz="1800"/>
              <a:t> (model based) - </a:t>
            </a:r>
            <a:r>
              <a:rPr lang="en-US" sz="1800">
                <a:solidFill>
                  <a:srgbClr val="0D0D0D"/>
                </a:solidFill>
              </a:rPr>
              <a:t>D</a:t>
            </a:r>
            <a:r>
              <a:rPr lang="en-US" sz="1800">
                <a:solidFill>
                  <a:srgbClr val="0D0D0D"/>
                </a:solidFill>
              </a:rPr>
              <a:t>ecomposes user-item interaction matrix into latent factors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▪"/>
            </a:pPr>
            <a:r>
              <a:rPr b="1" lang="en-US" sz="1800"/>
              <a:t>k -NN </a:t>
            </a:r>
            <a:r>
              <a:rPr lang="en-US" sz="1800"/>
              <a:t>(memory based) - </a:t>
            </a:r>
            <a:r>
              <a:rPr lang="en-US" sz="1800">
                <a:solidFill>
                  <a:srgbClr val="0D0D0D"/>
                </a:solidFill>
              </a:rPr>
              <a:t>Directly measures the similarity between users and items for recommendation</a:t>
            </a:r>
            <a:endParaRPr sz="1800">
              <a:solidFill>
                <a:srgbClr val="0D0D0D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User-Based Collaboration</a:t>
            </a:r>
            <a:r>
              <a:rPr lang="en-US" sz="1800"/>
              <a:t>: recommends a book for a given user matching its preferences with other similar users</a:t>
            </a:r>
            <a:endParaRPr sz="18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 sz="1800"/>
              <a:t>Content-based</a:t>
            </a:r>
            <a:r>
              <a:rPr lang="en-US" sz="1800"/>
              <a:t>: recommends books which the user considered positively before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5" y="4055975"/>
            <a:ext cx="8636275" cy="2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/>
          <p:nvPr/>
        </p:nvSpPr>
        <p:spPr>
          <a:xfrm>
            <a:off x="7081200" y="5409700"/>
            <a:ext cx="242400" cy="190500"/>
          </a:xfrm>
          <a:prstGeom prst="triangle">
            <a:avLst>
              <a:gd fmla="val 50000" name="adj"/>
            </a:avLst>
          </a:prstGeom>
          <a:solidFill>
            <a:srgbClr val="BC1E31"/>
          </a:solidFill>
          <a:ln cap="flat" cmpd="sng" w="9525">
            <a:solidFill>
              <a:srgbClr val="BC1E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C1E31"/>
              </a:solidFill>
              <a:highlight>
                <a:srgbClr val="BC1E3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Why a </a:t>
            </a: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GNN?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92087" y="1330325"/>
            <a:ext cx="8759700" cy="49116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1" name="Google Shape;111;p10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262125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3403575" y="1549925"/>
            <a:ext cx="23367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Natural fit for data</a:t>
            </a:r>
            <a:endParaRPr b="1"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92075" y="2512550"/>
            <a:ext cx="31770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Enhanced personalization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context understanding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577050" y="4499050"/>
            <a:ext cx="28974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Dynamic adaptation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easily handles new data points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5774950" y="2505225"/>
            <a:ext cx="3177000" cy="5670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Robust to </a:t>
            </a: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sparse</a:t>
            </a: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data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handle better presence of few or missing information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5774950" y="4499050"/>
            <a:ext cx="27150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Scalable and efficient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idea of locality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92087" y="615950"/>
            <a:ext cx="8759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Constructing the </a:t>
            </a:r>
            <a:r>
              <a:rPr b="1" i="0" lang="en-US" sz="270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GNN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92087" y="1330325"/>
            <a:ext cx="87597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▪"/>
            </a:pPr>
            <a:r>
              <a:rPr lang="en-US" sz="7200"/>
              <a:t>Graph construction</a:t>
            </a:r>
            <a:endParaRPr sz="72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Embedding data into a </a:t>
            </a:r>
            <a:endParaRPr sz="7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heterogeneous graph</a:t>
            </a:r>
            <a:endParaRPr sz="72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Two node types: user and </a:t>
            </a:r>
            <a:endParaRPr sz="7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book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▪"/>
            </a:pPr>
            <a:r>
              <a:rPr lang="en-US" sz="7200"/>
              <a:t>Edges: ratings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Metadata of users:</a:t>
            </a:r>
            <a:endParaRPr sz="72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Location</a:t>
            </a:r>
            <a:endParaRPr sz="72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Age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Build GNN architecture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Hyperparameter optimization </a:t>
            </a:r>
            <a:endParaRPr sz="7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Test final model and compare with baseline methods</a:t>
            </a:r>
            <a:endParaRPr sz="72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6824662" y="6492875"/>
            <a:ext cx="166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0" y="6492875"/>
            <a:ext cx="24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8585200" y="6492875"/>
            <a:ext cx="55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b="0" i="0" lang="en-US" sz="120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100" y="1238150"/>
            <a:ext cx="4430676" cy="38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585200" y="6492875"/>
            <a:ext cx="558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938"/>
            <a:ext cx="6336125" cy="47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6410850" y="1870600"/>
            <a:ext cx="26433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Defines GNN Encoder using SAGEConv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Generates a layer which retrieves book embeddings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51750" y="5984050"/>
            <a:ext cx="597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Taken and a</a:t>
            </a:r>
            <a:r>
              <a:rPr lang="en-US" sz="1100"/>
              <a:t>dapted from: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https://github.com/josephlewisjgl/GNNRecommender/blob/main/PyTorch_Boostrapped_GNN_Recommendationsipynb.ipynb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585200" y="6492875"/>
            <a:ext cx="558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" y="1194475"/>
            <a:ext cx="5632501" cy="425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6164800" y="1362600"/>
            <a:ext cx="26433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Decodes ratings between users and books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Combines the encoder, book embedding, edge decoder.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Outputs a list of predicted ratings for a user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214550" y="6032500"/>
            <a:ext cx="597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Taken and a</a:t>
            </a:r>
            <a:r>
              <a:rPr lang="en-US" sz="1100"/>
              <a:t>dapted from: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https://github.com/josephlewisjgl/GNNRecommender/blob/main/PyTorch_Boostrapped_GNN_Recommendationsipynb.ipynb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