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 id="2147483714" r:id="rId5"/>
    <p:sldMasterId id="2147483731" r:id="rId6"/>
  </p:sldMasterIdLst>
  <p:notesMasterIdLst>
    <p:notesMasterId r:id="rId17"/>
  </p:notesMasterIdLst>
  <p:sldIdLst>
    <p:sldId id="573" r:id="rId7"/>
    <p:sldId id="620" r:id="rId8"/>
    <p:sldId id="574" r:id="rId9"/>
    <p:sldId id="621" r:id="rId10"/>
    <p:sldId id="578" r:id="rId11"/>
    <p:sldId id="619" r:id="rId12"/>
    <p:sldId id="616" r:id="rId13"/>
    <p:sldId id="617" r:id="rId14"/>
    <p:sldId id="622" r:id="rId15"/>
    <p:sldId id="5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128"/>
    <a:srgbClr val="16068C"/>
    <a:srgbClr val="00863D"/>
    <a:srgbClr val="00B050"/>
    <a:srgbClr val="FDBC5F"/>
    <a:srgbClr val="A7A9AC"/>
    <a:srgbClr val="6D6E71"/>
    <a:srgbClr val="E31837"/>
    <a:srgbClr val="7C3520"/>
    <a:srgbClr val="F39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6" autoAdjust="0"/>
    <p:restoredTop sz="96869" autoAdjust="0"/>
  </p:normalViewPr>
  <p:slideViewPr>
    <p:cSldViewPr snapToGrid="0" showGuides="1">
      <p:cViewPr>
        <p:scale>
          <a:sx n="70" d="100"/>
          <a:sy n="70" d="100"/>
        </p:scale>
        <p:origin x="-1332" y="-126"/>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11/17/2014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51073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10</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9770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4149151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196239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62535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9213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875415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58056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762088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0816581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96831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044988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0377407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103449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3891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12956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569572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966217" y="2717226"/>
            <a:ext cx="5399349" cy="1491023"/>
          </a:xfrm>
          <a:prstGeom prst="rect">
            <a:avLst/>
          </a:prstGeom>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35428" y="6247805"/>
            <a:ext cx="2134810" cy="458391"/>
          </a:xfrm>
          <a:prstGeom prst="rect">
            <a:avLst/>
          </a:prstGeom>
          <a:ln/>
        </p:spPr>
        <p:txBody>
          <a:bodyPr lIns="86493" tIns="43247" rIns="86493" bIns="43247"/>
          <a:lstStyle>
            <a:lvl1pPr>
              <a:defRPr/>
            </a:lvl1pPr>
          </a:lstStyle>
          <a:p>
            <a:pPr>
              <a:defRPr/>
            </a:pPr>
            <a:fld id="{79A81BB6-B236-4880-8D39-B41F368E2CCB}" type="datetime1">
              <a:rPr lang="en-US">
                <a:solidFill>
                  <a:prstClr val="black"/>
                </a:solidFill>
              </a:rPr>
              <a:pPr>
                <a:defRPr/>
              </a:pPr>
              <a:t>11/17/2014</a:t>
            </a:fld>
            <a:endParaRPr lang="en-US" dirty="0">
              <a:solidFill>
                <a:prstClr val="black"/>
              </a:solidFill>
            </a:endParaRPr>
          </a:p>
        </p:txBody>
      </p:sp>
      <p:sp>
        <p:nvSpPr>
          <p:cNvPr id="3" name="Rectangle 5"/>
          <p:cNvSpPr>
            <a:spLocks noGrp="1" noChangeArrowheads="1"/>
          </p:cNvSpPr>
          <p:nvPr>
            <p:ph type="ftr" sz="quarter" idx="11"/>
          </p:nvPr>
        </p:nvSpPr>
        <p:spPr>
          <a:xfrm>
            <a:off x="7692571" y="6247805"/>
            <a:ext cx="1143000" cy="458391"/>
          </a:xfrm>
          <a:prstGeom prst="rect">
            <a:avLst/>
          </a:prstGeom>
          <a:ln/>
        </p:spPr>
        <p:txBody>
          <a:bodyPr lIns="86493" tIns="43247" rIns="86493" bIns="43247"/>
          <a:lstStyle>
            <a:lvl1pPr>
              <a:defRPr/>
            </a:lvl1pPr>
          </a:lstStyle>
          <a:p>
            <a:pPr>
              <a:defRPr/>
            </a:pPr>
            <a:endParaRPr lang="en-US" dirty="0">
              <a:solidFill>
                <a:prstClr val="black"/>
              </a:solidFill>
            </a:endParaRPr>
          </a:p>
        </p:txBody>
      </p:sp>
      <p:sp>
        <p:nvSpPr>
          <p:cNvPr id="4" name="Rectangle 6"/>
          <p:cNvSpPr>
            <a:spLocks noGrp="1" noChangeArrowheads="1"/>
          </p:cNvSpPr>
          <p:nvPr>
            <p:ph type="sldNum" sz="quarter" idx="12"/>
          </p:nvPr>
        </p:nvSpPr>
        <p:spPr>
          <a:xfrm>
            <a:off x="3581703" y="6247805"/>
            <a:ext cx="2133297" cy="458391"/>
          </a:xfrm>
          <a:prstGeom prst="rect">
            <a:avLst/>
          </a:prstGeom>
          <a:ln/>
        </p:spPr>
        <p:txBody>
          <a:bodyPr lIns="86493" tIns="43247" rIns="86493" bIns="43247"/>
          <a:lstStyle>
            <a:lvl1pPr>
              <a:defRPr/>
            </a:lvl1pPr>
          </a:lstStyle>
          <a:p>
            <a:pPr>
              <a:defRPr/>
            </a:pPr>
            <a:r>
              <a:rPr lang="en-US" dirty="0">
                <a:solidFill>
                  <a:prstClr val="black"/>
                </a:solidFill>
              </a:rPr>
              <a:t>Page </a:t>
            </a:r>
            <a:fld id="{EBEF7F0A-F20D-4CD3-8094-58F54529D8C0}" type="slidenum">
              <a:rPr lang="en-US">
                <a:solidFill>
                  <a:prstClr val="black"/>
                </a:solidFill>
              </a:rPr>
              <a:pPr>
                <a:defRPr/>
              </a:pPr>
              <a:t>‹#›</a:t>
            </a:fld>
            <a:endParaRPr lang="en-US" dirty="0">
              <a:solidFill>
                <a:prstClr val="black"/>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a:xfrm>
            <a:off x="8174736" y="2272"/>
            <a:ext cx="762000" cy="302528"/>
          </a:xfrm>
          <a:prstGeom prst="rect">
            <a:avLst/>
          </a:prstGeom>
        </p:spPr>
        <p:txBody>
          <a:bodyPr/>
          <a:lstStyle/>
          <a:p>
            <a:fld id="{A3DCDF73-85D2-4237-9B32-053DBDB0C312}"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427276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977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31" y="1465507"/>
            <a:ext cx="8544207" cy="1938992"/>
          </a:xfrm>
          <a:prstGeom prst="rect">
            <a:avLst/>
          </a:prstGeo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
        <p:nvSpPr>
          <p:cNvPr id="4" name="Title 1"/>
          <p:cNvSpPr>
            <a:spLocks noGrp="1"/>
          </p:cNvSpPr>
          <p:nvPr>
            <p:ph type="title"/>
          </p:nvPr>
        </p:nvSpPr>
        <p:spPr>
          <a:xfrm>
            <a:off x="304799" y="469484"/>
            <a:ext cx="8539163" cy="338554"/>
          </a:xfrm>
          <a:prstGeom prst="rect">
            <a:avLst/>
          </a:prstGeom>
        </p:spPr>
        <p:txBody>
          <a:bodyPr/>
          <a:lstStyle>
            <a:lvl1pPr>
              <a:defRPr lang="en-US" sz="2400" b="0" kern="1200" baseline="0" dirty="0">
                <a:solidFill>
                  <a:schemeClr val="tx1"/>
                </a:solidFill>
                <a:latin typeface="Arial Black" pitchFamily="34" charset="0"/>
                <a:ea typeface="+mn-ea"/>
                <a:cs typeface="+mn-cs"/>
              </a:defRPr>
            </a:lvl1pPr>
          </a:lstStyle>
          <a:p>
            <a:pPr marL="0" lvl="0" indent="0" algn="l" defTabSz="914400" rtl="0" eaLnBrk="1" fontAlgn="base" latinLnBrk="0" hangingPunct="1">
              <a:spcBef>
                <a:spcPts val="0"/>
              </a:spcBef>
              <a:spcAft>
                <a:spcPct val="0"/>
              </a:spcAft>
              <a:buFont typeface="Arial" pitchFamily="34" charset="0"/>
              <a:buNone/>
            </a:pPr>
            <a:r>
              <a:rPr lang="en-US" dirty="0" smtClean="0"/>
              <a:t>Click to edit Master title style</a:t>
            </a:r>
            <a:endParaRPr lang="en-US" dirty="0"/>
          </a:p>
        </p:txBody>
      </p:sp>
    </p:spTree>
    <p:extLst>
      <p:ext uri="{BB962C8B-B14F-4D97-AF65-F5344CB8AC3E}">
        <p14:creationId xmlns:p14="http://schemas.microsoft.com/office/powerpoint/2010/main" val="15826862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6237" y="469484"/>
            <a:ext cx="8462963" cy="673516"/>
          </a:xfrm>
          <a:prstGeom prst="rect">
            <a:avLst/>
          </a:prstGeom>
        </p:spPr>
        <p:txBody>
          <a:bodyPr/>
          <a:lstStyle>
            <a:lvl1pPr>
              <a:defRPr kumimoji="0" lang="en-US" sz="2200" b="1" i="0" u="none" strike="noStrike" kern="1200" cap="none" spc="0" normalizeH="0" baseline="0" noProof="0" dirty="0">
                <a:ln>
                  <a:noFill/>
                </a:ln>
                <a:solidFill>
                  <a:schemeClr val="tx1"/>
                </a:solidFill>
                <a:effectLst/>
                <a:uLnTx/>
                <a:uFillTx/>
                <a:latin typeface="Arial Black"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Tree>
    <p:extLst>
      <p:ext uri="{BB962C8B-B14F-4D97-AF65-F5344CB8AC3E}">
        <p14:creationId xmlns:p14="http://schemas.microsoft.com/office/powerpoint/2010/main" val="2430582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381000"/>
          </a:xfrm>
          <a:prstGeom prst="rect">
            <a:avLst/>
          </a:prstGeom>
        </p:spPr>
        <p:txBody>
          <a:bodyPr/>
          <a:lstStyle>
            <a:lvl1pPr>
              <a:defRPr sz="2400" b="1" cap="small" baseline="0">
                <a:solidFill>
                  <a:schemeClr val="tx1"/>
                </a:solidFill>
                <a:latin typeface="Cambria"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9597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8102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Full width">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614400" y="1773238"/>
            <a:ext cx="7920000" cy="39600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3" name="Group 9"/>
          <p:cNvGrpSpPr/>
          <p:nvPr userDrawn="1"/>
        </p:nvGrpSpPr>
        <p:grpSpPr>
          <a:xfrm>
            <a:off x="-1694063" y="1808163"/>
            <a:ext cx="1619738" cy="1836861"/>
            <a:chOff x="-1694063" y="1808163"/>
            <a:chExt cx="1619738" cy="1836861"/>
          </a:xfrm>
        </p:grpSpPr>
        <p:pic>
          <p:nvPicPr>
            <p:cNvPr id="11" name="Picture 10"/>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12576" y="3281933"/>
              <a:ext cx="4762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 name="TextBox 15"/>
            <p:cNvSpPr txBox="1"/>
            <p:nvPr userDrawn="1"/>
          </p:nvSpPr>
          <p:spPr>
            <a:xfrm>
              <a:off x="-1694063" y="1808163"/>
              <a:ext cx="1619738" cy="1836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a:defRPr/>
              </a:pPr>
              <a:r>
                <a:rPr lang="en-US" sz="1000" b="1" i="1" dirty="0" smtClean="0">
                  <a:solidFill>
                    <a:prstClr val="white"/>
                  </a:solidFill>
                </a:rPr>
                <a:t>To add bullets (use only circular bullets), use Home/Paragraph/Increase Indent List Level or Decrease Indent List Level – or use the context-sensitive shortcut menu that appears above highlighted text when you move the cursor upwards.</a:t>
              </a:r>
            </a:p>
            <a:p>
              <a:pPr algn="r">
                <a:defRPr/>
              </a:pPr>
              <a:endParaRPr lang="en-US" sz="1000" b="1" i="1" dirty="0" smtClean="0">
                <a:solidFill>
                  <a:prstClr val="white"/>
                </a:solidFill>
              </a:endParaRPr>
            </a:p>
            <a:p>
              <a:pPr algn="r">
                <a:defRPr/>
              </a:pPr>
              <a:endParaRPr lang="en-US" sz="1000" b="1" i="1" dirty="0" smtClean="0">
                <a:solidFill>
                  <a:prstClr val="white"/>
                </a:solidFill>
              </a:endParaRPr>
            </a:p>
            <a:p>
              <a:pPr algn="r">
                <a:defRPr/>
              </a:pPr>
              <a:endParaRPr lang="en-US" sz="1000" b="1" i="1" dirty="0" smtClean="0">
                <a:solidFill>
                  <a:prstClr val="white"/>
                </a:solidFill>
              </a:endParaRPr>
            </a:p>
            <a:p>
              <a:pPr algn="r">
                <a:defRPr/>
              </a:pPr>
              <a:r>
                <a:rPr lang="en-US" sz="1000" b="1" i="1" dirty="0" smtClean="0">
                  <a:solidFill>
                    <a:prstClr val="white"/>
                  </a:solidFill>
                </a:rPr>
                <a:t>To remove bullets:</a:t>
              </a:r>
            </a:p>
            <a:p>
              <a:pPr algn="r">
                <a:defRPr/>
              </a:pPr>
              <a:r>
                <a:rPr lang="en-US" sz="1000" b="1" i="1" dirty="0" smtClean="0">
                  <a:solidFill>
                    <a:prstClr val="white"/>
                  </a:solidFill>
                </a:rPr>
                <a:t>Use backspace.</a:t>
              </a:r>
            </a:p>
            <a:p>
              <a:pPr algn="r">
                <a:defRPr/>
              </a:pPr>
              <a:endParaRPr lang="en-US" sz="1000" b="1" i="1" dirty="0" smtClean="0">
                <a:solidFill>
                  <a:prstClr val="white"/>
                </a:solidFill>
              </a:endParaRPr>
            </a:p>
            <a:p>
              <a:pPr algn="r"/>
              <a:endParaRPr lang="en-US" sz="1000" b="1" i="1" dirty="0" smtClean="0">
                <a:solidFill>
                  <a:prstClr val="white"/>
                </a:solidFill>
              </a:endParaRPr>
            </a:p>
          </p:txBody>
        </p:sp>
      </p:gr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5127692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5.pn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image" Target="../media/image1.png"/><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 id="2147483672" r:id="rId16"/>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2013 Tech Mahindra. All rights reserved.</a:t>
            </a:r>
            <a:endParaRPr lang="en-US" sz="800" dirty="0">
              <a:solidFill>
                <a:srgbClr val="6D6E71"/>
              </a:solidFill>
              <a:cs typeface="Arial" pitchFamily="34" charset="0"/>
            </a:endParaRPr>
          </a:p>
        </p:txBody>
      </p:sp>
    </p:spTree>
    <p:extLst>
      <p:ext uri="{BB962C8B-B14F-4D97-AF65-F5344CB8AC3E}">
        <p14:creationId xmlns:p14="http://schemas.microsoft.com/office/powerpoint/2010/main" val="24512841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2013 Tech Mahindra. All rights reserved.</a:t>
            </a:r>
            <a:endParaRPr lang="en-US" sz="800" dirty="0">
              <a:solidFill>
                <a:srgbClr val="6D6E71"/>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Clustering%20Mod-cluster.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Clustering%20Mod-cluster.pdf"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Clustering%20Mod-jk.pdf"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Picture 4" descr="CWCS Baselin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25187" y="3537180"/>
            <a:ext cx="3864744" cy="314696"/>
          </a:xfrm>
          <a:prstGeom prst="rect">
            <a:avLst/>
          </a:prstGeom>
        </p:spPr>
      </p:pic>
      <p:sp>
        <p:nvSpPr>
          <p:cNvPr id="7" name="TextBox 6"/>
          <p:cNvSpPr txBox="1"/>
          <p:nvPr/>
        </p:nvSpPr>
        <p:spPr bwMode="gray">
          <a:xfrm>
            <a:off x="269661" y="5046722"/>
            <a:ext cx="7042244" cy="49244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buNone/>
            </a:pPr>
            <a:r>
              <a:rPr lang="en-US" sz="3200" b="1" dirty="0" smtClean="0">
                <a:solidFill>
                  <a:srgbClr val="E31837"/>
                </a:solidFill>
              </a:rPr>
              <a:t>JBOSS EAP 6.2 -CLUSTERING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4"/>
          </p:nvPr>
        </p:nvSpPr>
        <p:spPr/>
        <p:txBody>
          <a:bodyPr/>
          <a:lstStyle/>
          <a:p>
            <a:r>
              <a:rPr lang="en-US" dirty="0"/>
              <a:t>Visit us at </a:t>
            </a:r>
            <a:r>
              <a:rPr lang="en-US" dirty="0" smtClean="0"/>
              <a:t>www.techmahindra.com</a:t>
            </a:r>
            <a:endParaRPr lang="en-US" dirty="0"/>
          </a:p>
        </p:txBody>
      </p:sp>
    </p:spTree>
    <p:extLst>
      <p:ext uri="{BB962C8B-B14F-4D97-AF65-F5344CB8AC3E}">
        <p14:creationId xmlns:p14="http://schemas.microsoft.com/office/powerpoint/2010/main" val="2392879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8313" y="711200"/>
            <a:ext cx="8212137" cy="2893100"/>
          </a:xfrm>
        </p:spPr>
        <p:txBody>
          <a:bodyPr/>
          <a:lstStyle/>
          <a:p>
            <a:r>
              <a:rPr lang="en-IN" u="sng" dirty="0">
                <a:solidFill>
                  <a:schemeClr val="tx1"/>
                </a:solidFill>
              </a:rPr>
              <a:t>Required:</a:t>
            </a:r>
            <a:br>
              <a:rPr lang="en-IN" u="sng" dirty="0">
                <a:solidFill>
                  <a:schemeClr val="tx1"/>
                </a:solidFill>
              </a:rPr>
            </a:br>
            <a:r>
              <a:rPr lang="en-IN" u="sng" dirty="0">
                <a:solidFill>
                  <a:schemeClr val="tx1"/>
                </a:solidFill>
              </a:rPr>
              <a:t/>
            </a:r>
            <a:br>
              <a:rPr lang="en-IN" u="sng" dirty="0">
                <a:solidFill>
                  <a:schemeClr val="tx1"/>
                </a:solidFill>
              </a:rPr>
            </a:br>
            <a:r>
              <a:rPr lang="en-IN" sz="1800" b="0" dirty="0">
                <a:solidFill>
                  <a:schemeClr val="tx1"/>
                </a:solidFill>
              </a:rPr>
              <a:t>1.Jboss EAP 6.2</a:t>
            </a:r>
            <a:br>
              <a:rPr lang="en-IN" sz="1800" b="0" dirty="0">
                <a:solidFill>
                  <a:schemeClr val="tx1"/>
                </a:solidFill>
              </a:rPr>
            </a:br>
            <a:r>
              <a:rPr lang="en-IN" sz="1800" b="0" dirty="0">
                <a:solidFill>
                  <a:schemeClr val="tx1"/>
                </a:solidFill>
              </a:rPr>
              <a:t>2.Apache Webserver 2.x</a:t>
            </a:r>
            <a:br>
              <a:rPr lang="en-IN" sz="1800" b="0" dirty="0">
                <a:solidFill>
                  <a:schemeClr val="tx1"/>
                </a:solidFill>
              </a:rPr>
            </a:br>
            <a:r>
              <a:rPr lang="en-IN" sz="1800" b="0" dirty="0">
                <a:solidFill>
                  <a:schemeClr val="tx1"/>
                </a:solidFill>
              </a:rPr>
              <a:t>3.Mod-cluster/</a:t>
            </a:r>
            <a:r>
              <a:rPr lang="en-IN" sz="1800" b="0" dirty="0" err="1">
                <a:solidFill>
                  <a:schemeClr val="tx1"/>
                </a:solidFill>
              </a:rPr>
              <a:t>Mod_jk</a:t>
            </a:r>
            <a:r>
              <a:rPr lang="en-IN" sz="1800" b="0" dirty="0">
                <a:solidFill>
                  <a:schemeClr val="tx1"/>
                </a:solidFill>
              </a:rPr>
              <a:t> (version as required).</a:t>
            </a:r>
            <a:r>
              <a:rPr lang="en-IN" sz="1800" b="0" dirty="0"/>
              <a:t/>
            </a:r>
            <a:br>
              <a:rPr lang="en-IN" sz="1800" b="0" dirty="0"/>
            </a:br>
            <a:r>
              <a:rPr lang="en-IN" dirty="0"/>
              <a:t/>
            </a:r>
            <a:br>
              <a:rPr lang="en-IN" dirty="0"/>
            </a:br>
            <a:endParaRPr lang="en-IN" dirty="0"/>
          </a:p>
        </p:txBody>
      </p:sp>
    </p:spTree>
    <p:extLst>
      <p:ext uri="{BB962C8B-B14F-4D97-AF65-F5344CB8AC3E}">
        <p14:creationId xmlns:p14="http://schemas.microsoft.com/office/powerpoint/2010/main" val="1379205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11" y="113486"/>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Introduction to JBOSS Clustering</a:t>
            </a:r>
            <a:endParaRPr lang="en-US" sz="2400" dirty="0" smtClean="0">
              <a:latin typeface="Arial" pitchFamily="34" charset="0"/>
              <a:cs typeface="Arial" pitchFamily="34" charset="0"/>
            </a:endParaRPr>
          </a:p>
        </p:txBody>
      </p:sp>
      <p:sp>
        <p:nvSpPr>
          <p:cNvPr id="4" name="TextBox 3"/>
          <p:cNvSpPr txBox="1"/>
          <p:nvPr/>
        </p:nvSpPr>
        <p:spPr>
          <a:xfrm>
            <a:off x="382362" y="1050878"/>
            <a:ext cx="8434091" cy="66479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lvl="1" fontAlgn="base">
              <a:lnSpc>
                <a:spcPct val="150000"/>
              </a:lnSpc>
              <a:buClr>
                <a:srgbClr val="C00000"/>
              </a:buClr>
              <a:buFont typeface="Wingdings" pitchFamily="2" charset="2"/>
              <a:buChar char="§"/>
              <a:defRPr/>
            </a:pP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cluster is a set of nodes. In a JBoss cluster, a node is a JBoss server instance. Thus, to build a cluster, several JBoss instances have to be grouped together (known as a "partition"). On a same network, we may have different clusters. In order to differentiate them, each cluster must have an individual name</a:t>
            </a:r>
            <a:r>
              <a:rPr lang="en-IN" dirty="0" smtClean="0">
                <a:latin typeface="Times New Roman" pitchFamily="18" charset="0"/>
                <a:cs typeface="Times New Roman" pitchFamily="18" charset="0"/>
              </a:rPr>
              <a:t>.</a:t>
            </a:r>
          </a:p>
          <a:p>
            <a:pPr lvl="1" fontAlgn="base">
              <a:lnSpc>
                <a:spcPct val="150000"/>
              </a:lnSpc>
              <a:buClr>
                <a:srgbClr val="C00000"/>
              </a:buClr>
              <a:buFont typeface="Wingdings" pitchFamily="2" charset="2"/>
              <a:buChar char="§"/>
              <a:defRPr/>
            </a:pPr>
            <a:r>
              <a:rPr lang="en-IN" dirty="0">
                <a:latin typeface="Times New Roman" pitchFamily="18" charset="0"/>
                <a:cs typeface="Times New Roman" pitchFamily="18" charset="0"/>
              </a:rPr>
              <a:t>Clustering allows us to run an applications on several parallel servers </a:t>
            </a:r>
            <a:r>
              <a:rPr lang="en-IN" dirty="0" smtClean="0">
                <a:latin typeface="Times New Roman" pitchFamily="18" charset="0"/>
                <a:cs typeface="Times New Roman" pitchFamily="18" charset="0"/>
              </a:rPr>
              <a:t>(cluster </a:t>
            </a:r>
            <a:r>
              <a:rPr lang="en-IN" dirty="0">
                <a:latin typeface="Times New Roman" pitchFamily="18" charset="0"/>
                <a:cs typeface="Times New Roman" pitchFamily="18" charset="0"/>
              </a:rPr>
              <a:t>nodes). The load is distributed across different servers, and even if any of the servers fails, the application is still accessible via other cluster nodes</a:t>
            </a:r>
            <a:r>
              <a:rPr lang="en-IN" dirty="0" smtClean="0">
                <a:latin typeface="Times New Roman" pitchFamily="18" charset="0"/>
                <a:cs typeface="Times New Roman" pitchFamily="18" charset="0"/>
              </a:rPr>
              <a:t>.</a:t>
            </a:r>
          </a:p>
          <a:p>
            <a:pPr lvl="1" fontAlgn="base">
              <a:lnSpc>
                <a:spcPct val="150000"/>
              </a:lnSpc>
              <a:buClr>
                <a:srgbClr val="C00000"/>
              </a:buClr>
              <a:buFont typeface="Wingdings" pitchFamily="2" charset="2"/>
              <a:buChar char="§"/>
              <a:defRPr/>
            </a:pPr>
            <a:r>
              <a:rPr lang="en-IN" dirty="0">
                <a:latin typeface="Times New Roman" pitchFamily="18" charset="0"/>
                <a:cs typeface="Times New Roman" pitchFamily="18" charset="0"/>
              </a:rPr>
              <a:t>EAP 6 uses </a:t>
            </a:r>
            <a:r>
              <a:rPr lang="en-IN" dirty="0" err="1">
                <a:latin typeface="Times New Roman" pitchFamily="18" charset="0"/>
                <a:cs typeface="Times New Roman" pitchFamily="18" charset="0"/>
              </a:rPr>
              <a:t>Infinispan</a:t>
            </a:r>
            <a:r>
              <a:rPr lang="en-IN" dirty="0">
                <a:latin typeface="Times New Roman" pitchFamily="18" charset="0"/>
                <a:cs typeface="Times New Roman" pitchFamily="18" charset="0"/>
              </a:rPr>
              <a:t> as the distributed cache technology on which clustering services are built. To transmit replicated data between the cluster nodes, </a:t>
            </a:r>
            <a:r>
              <a:rPr lang="en-IN" dirty="0" err="1">
                <a:latin typeface="Times New Roman" pitchFamily="18" charset="0"/>
                <a:cs typeface="Times New Roman" pitchFamily="18" charset="0"/>
              </a:rPr>
              <a:t>Infinispan</a:t>
            </a:r>
            <a:r>
              <a:rPr lang="en-IN" dirty="0">
                <a:latin typeface="Times New Roman" pitchFamily="18" charset="0"/>
                <a:cs typeface="Times New Roman" pitchFamily="18" charset="0"/>
              </a:rPr>
              <a:t> uses </a:t>
            </a:r>
            <a:r>
              <a:rPr lang="en-IN" dirty="0" err="1">
                <a:latin typeface="Times New Roman" pitchFamily="18" charset="0"/>
                <a:cs typeface="Times New Roman" pitchFamily="18" charset="0"/>
              </a:rPr>
              <a:t>JGroups</a:t>
            </a:r>
            <a:r>
              <a:rPr lang="en-IN" dirty="0">
                <a:latin typeface="Times New Roman" pitchFamily="18" charset="0"/>
                <a:cs typeface="Times New Roman" pitchFamily="18" charset="0"/>
              </a:rPr>
              <a:t> as the underlying subsystem</a:t>
            </a:r>
            <a:endParaRPr lang="en-IN" dirty="0" smtClean="0">
              <a:latin typeface="Times New Roman" pitchFamily="18" charset="0"/>
              <a:cs typeface="Times New Roman" pitchFamily="18" charset="0"/>
            </a:endParaRPr>
          </a:p>
          <a:p>
            <a:pPr lvl="0" fontAlgn="base">
              <a:lnSpc>
                <a:spcPct val="150000"/>
              </a:lnSpc>
              <a:buClr>
                <a:srgbClr val="C00000"/>
              </a:buClr>
              <a:defRPr/>
            </a:pPr>
            <a:endParaRPr lang="en-IN" dirty="0">
              <a:latin typeface="Times New Roman" pitchFamily="18" charset="0"/>
              <a:cs typeface="Times New Roman" pitchFamily="18" charset="0"/>
            </a:endParaRPr>
          </a:p>
          <a:p>
            <a:pPr lvl="0" fontAlgn="base">
              <a:lnSpc>
                <a:spcPct val="150000"/>
              </a:lnSpc>
              <a:buClr>
                <a:srgbClr val="C00000"/>
              </a:buClr>
              <a:buFont typeface="Wingdings" pitchFamily="2" charset="2"/>
              <a:buChar char="§"/>
              <a:defRPr/>
            </a:pPr>
            <a:endParaRPr lang="en-IN" dirty="0" smtClean="0">
              <a:latin typeface="Times New Roman" pitchFamily="18" charset="0"/>
              <a:cs typeface="Times New Roman" pitchFamily="18" charset="0"/>
            </a:endParaRPr>
          </a:p>
          <a:p>
            <a:pPr fontAlgn="base">
              <a:lnSpc>
                <a:spcPct val="150000"/>
              </a:lnSpc>
              <a:buClr>
                <a:srgbClr val="C00000"/>
              </a:buClr>
              <a:defRPr/>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fontAlgn="base">
              <a:lnSpc>
                <a:spcPct val="150000"/>
              </a:lnSpc>
              <a:buClr>
                <a:srgbClr val="C00000"/>
              </a:buClr>
              <a:buFont typeface="Wingdings" pitchFamily="2" charset="2"/>
              <a:buChar char="§"/>
              <a:defRPr/>
            </a:pPr>
            <a:endParaRPr lang="en-US" dirty="0">
              <a:latin typeface="Times New Roman" pitchFamily="18" charset="0"/>
              <a:cs typeface="Times New Roman" pitchFamily="18" charset="0"/>
            </a:endParaRPr>
          </a:p>
          <a:p>
            <a:pPr lvl="0" fontAlgn="base">
              <a:lnSpc>
                <a:spcPct val="150000"/>
              </a:lnSpc>
              <a:buClr>
                <a:srgbClr val="C00000"/>
              </a:buClr>
              <a:buFont typeface="Wingdings" pitchFamily="2" charset="2"/>
              <a:buChar char="§"/>
              <a:defRPr/>
            </a:pPr>
            <a:endParaRPr lang="en-US" dirty="0" smtClean="0">
              <a:latin typeface="Times New Roman" pitchFamily="18" charset="0"/>
              <a:cs typeface="Times New Roman" pitchFamily="18" charset="0"/>
            </a:endParaRPr>
          </a:p>
          <a:p>
            <a:pPr fontAlgn="base">
              <a:lnSpc>
                <a:spcPct val="150000"/>
              </a:lnSpc>
              <a:buClr>
                <a:srgbClr val="C00000"/>
              </a:buClr>
              <a:defRPr/>
            </a:pPr>
            <a:endParaRPr kumimoji="0" lang="en-US"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sp>
        <p:nvSpPr>
          <p:cNvPr id="5" name="Rectangle 4"/>
          <p:cNvSpPr/>
          <p:nvPr/>
        </p:nvSpPr>
        <p:spPr bwMode="gray">
          <a:xfrm>
            <a:off x="849644" y="559655"/>
            <a:ext cx="4087813" cy="347663"/>
          </a:xfrm>
          <a:prstGeom prst="rect">
            <a:avLst/>
          </a:prstGeom>
          <a:solidFill>
            <a:srgbClr val="BE3A3A"/>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What is </a:t>
            </a:r>
            <a:r>
              <a:rPr lang="en-US" sz="1400" b="1" kern="0" noProof="0" dirty="0" smtClean="0">
                <a:solidFill>
                  <a:prstClr val="white"/>
                </a:solidFill>
                <a:latin typeface="Arial"/>
                <a:cs typeface="Arial" pitchFamily="34" charset="0"/>
              </a:rPr>
              <a:t> </a:t>
            </a:r>
            <a:r>
              <a:rPr lang="en-US" sz="1400" b="1" kern="0" dirty="0" smtClean="0">
                <a:solidFill>
                  <a:prstClr val="white"/>
                </a:solidFill>
                <a:latin typeface="Arial"/>
                <a:cs typeface="Arial" pitchFamily="34" charset="0"/>
              </a:rPr>
              <a:t>Clustering </a:t>
            </a:r>
            <a:r>
              <a:rPr kumimoji="0" lang="en-US" sz="1400" b="1" i="0" u="none" strike="noStrike" kern="0" cap="none" spc="0" normalizeH="0" baseline="0" noProof="0" dirty="0" smtClean="0">
                <a:ln>
                  <a:noFill/>
                </a:ln>
                <a:solidFill>
                  <a:prstClr val="white"/>
                </a:solidFill>
                <a:effectLst/>
                <a:uLnTx/>
                <a:uFillTx/>
                <a:latin typeface="Arial"/>
                <a:ea typeface="+mn-ea"/>
                <a:cs typeface="Arial" pitchFamily="34" charset="0"/>
              </a:rPr>
              <a:t> : </a:t>
            </a:r>
            <a:endParaRPr kumimoji="0" lang="en-US" sz="1400" b="1" i="0" u="none" strike="noStrike" kern="0" cap="none" spc="0" normalizeH="0" baseline="0" noProof="0" dirty="0">
              <a:ln>
                <a:noFill/>
              </a:ln>
              <a:solidFill>
                <a:prstClr val="white"/>
              </a:solidFill>
              <a:effectLst/>
              <a:uLnTx/>
              <a:uFillTx/>
              <a:latin typeface="Arial"/>
              <a:ea typeface="+mn-ea"/>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6647974"/>
          </a:xfrm>
        </p:spPr>
        <p:txBody>
          <a:bodyPr/>
          <a:lstStyle/>
          <a:p>
            <a:pPr marL="285750" lvl="1" indent="-285750" algn="l" fontAlgn="base">
              <a:lnSpc>
                <a:spcPct val="150000"/>
              </a:lnSpc>
              <a:buFont typeface="Arial" pitchFamily="34" charset="0"/>
              <a:buChar char="•"/>
              <a:defRPr/>
            </a:pPr>
            <a:r>
              <a:rPr lang="en-IN" dirty="0" smtClean="0">
                <a:solidFill>
                  <a:schemeClr val="tx1"/>
                </a:solidFill>
                <a:latin typeface="Times New Roman" pitchFamily="18" charset="0"/>
                <a:cs typeface="Times New Roman" pitchFamily="18" charset="0"/>
              </a:rPr>
              <a:t>There </a:t>
            </a:r>
            <a:r>
              <a:rPr lang="en-IN" dirty="0" smtClean="0">
                <a:latin typeface="Times New Roman" pitchFamily="18" charset="0"/>
                <a:cs typeface="Times New Roman" pitchFamily="18" charset="0"/>
              </a:rPr>
              <a:t> are more than one available choice to connect a Web server in front of JBoss EAP  cluster.</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1. Mod-cluster</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2. Mod-</a:t>
            </a:r>
            <a:r>
              <a:rPr lang="en-IN" dirty="0" err="1" smtClean="0">
                <a:latin typeface="Times New Roman" pitchFamily="18" charset="0"/>
                <a:cs typeface="Times New Roman" pitchFamily="18" charset="0"/>
              </a:rPr>
              <a:t>jk</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Mod-cluster is advantageous compared to mod-</a:t>
            </a:r>
            <a:r>
              <a:rPr lang="en-IN" dirty="0" err="1" smtClean="0">
                <a:latin typeface="Times New Roman" pitchFamily="18" charset="0"/>
                <a:cs typeface="Times New Roman" pitchFamily="18" charset="0"/>
              </a:rPr>
              <a:t>jk</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sz="1800" u="sng" dirty="0" err="1" smtClean="0">
                <a:solidFill>
                  <a:schemeClr val="tx1"/>
                </a:solidFill>
                <a:latin typeface="Times New Roman" pitchFamily="18" charset="0"/>
                <a:cs typeface="Times New Roman" pitchFamily="18" charset="0"/>
              </a:rPr>
              <a:t>Jboss</a:t>
            </a:r>
            <a:r>
              <a:rPr lang="en-IN" sz="1800" u="sng" dirty="0" smtClean="0">
                <a:solidFill>
                  <a:schemeClr val="tx1"/>
                </a:solidFill>
                <a:latin typeface="Times New Roman" pitchFamily="18" charset="0"/>
                <a:cs typeface="Times New Roman" pitchFamily="18" charset="0"/>
              </a:rPr>
              <a:t> EAP  modes:</a:t>
            </a:r>
            <a:r>
              <a:rPr lang="en-IN" u="sng" dirty="0" smtClean="0">
                <a:solidFill>
                  <a:schemeClr val="tx1"/>
                </a:solidFill>
                <a:latin typeface="Times New Roman" pitchFamily="18" charset="0"/>
                <a:cs typeface="Times New Roman" pitchFamily="18" charset="0"/>
              </a:rPr>
              <a:t/>
            </a:r>
            <a:br>
              <a:rPr lang="en-IN" u="sng" dirty="0" smtClean="0">
                <a:solidFill>
                  <a:schemeClr val="tx1"/>
                </a:solidFill>
                <a:latin typeface="Times New Roman" pitchFamily="18" charset="0"/>
                <a:cs typeface="Times New Roman" pitchFamily="18" charset="0"/>
              </a:rPr>
            </a:br>
            <a:r>
              <a:rPr lang="en-IN" sz="1800" b="0" dirty="0" err="1" smtClean="0">
                <a:solidFill>
                  <a:schemeClr val="tx1"/>
                </a:solidFill>
                <a:latin typeface="Times New Roman" pitchFamily="18" charset="0"/>
                <a:cs typeface="Times New Roman" pitchFamily="18" charset="0"/>
              </a:rPr>
              <a:t>Jboss</a:t>
            </a:r>
            <a:r>
              <a:rPr lang="en-IN" sz="1800" b="0" dirty="0" smtClean="0">
                <a:solidFill>
                  <a:schemeClr val="tx1"/>
                </a:solidFill>
                <a:latin typeface="Times New Roman" pitchFamily="18" charset="0"/>
                <a:cs typeface="Times New Roman" pitchFamily="18" charset="0"/>
              </a:rPr>
              <a:t> EAP runs in two modes:</a:t>
            </a:r>
            <a:br>
              <a:rPr lang="en-IN" sz="1800" b="0" dirty="0" smtClean="0">
                <a:solidFill>
                  <a:schemeClr val="tx1"/>
                </a:solidFill>
                <a:latin typeface="Times New Roman" pitchFamily="18" charset="0"/>
                <a:cs typeface="Times New Roman" pitchFamily="18" charset="0"/>
              </a:rPr>
            </a:br>
            <a:r>
              <a:rPr lang="en-IN" sz="1800" b="0" dirty="0" smtClean="0">
                <a:solidFill>
                  <a:schemeClr val="tx1"/>
                </a:solidFill>
                <a:latin typeface="Times New Roman" pitchFamily="18" charset="0"/>
                <a:cs typeface="Times New Roman" pitchFamily="18" charset="0"/>
              </a:rPr>
              <a:t>1. Standalone mode.</a:t>
            </a:r>
            <a:br>
              <a:rPr lang="en-IN" sz="1800" b="0" dirty="0" smtClean="0">
                <a:solidFill>
                  <a:schemeClr val="tx1"/>
                </a:solidFill>
                <a:latin typeface="Times New Roman" pitchFamily="18" charset="0"/>
                <a:cs typeface="Times New Roman" pitchFamily="18" charset="0"/>
              </a:rPr>
            </a:br>
            <a:r>
              <a:rPr lang="en-IN" dirty="0" smtClean="0">
                <a:solidFill>
                  <a:schemeClr val="tx1"/>
                </a:solidFill>
                <a:latin typeface="Times New Roman" pitchFamily="18" charset="0"/>
                <a:cs typeface="Times New Roman" pitchFamily="18" charset="0"/>
              </a:rPr>
              <a:t>It is an independent process or says about a configuration of a single server.</a:t>
            </a:r>
            <a:r>
              <a:rPr lang="en-IN" sz="1800" b="0" dirty="0" smtClean="0">
                <a:solidFill>
                  <a:schemeClr val="tx1"/>
                </a:solidFill>
                <a:latin typeface="Times New Roman" pitchFamily="18" charset="0"/>
                <a:cs typeface="Times New Roman" pitchFamily="18" charset="0"/>
              </a:rPr>
              <a:t/>
            </a:r>
            <a:br>
              <a:rPr lang="en-IN" sz="1800" b="0" dirty="0" smtClean="0">
                <a:solidFill>
                  <a:schemeClr val="tx1"/>
                </a:solidFill>
                <a:latin typeface="Times New Roman" pitchFamily="18" charset="0"/>
                <a:cs typeface="Times New Roman" pitchFamily="18" charset="0"/>
              </a:rPr>
            </a:br>
            <a:r>
              <a:rPr lang="en-IN" sz="1800" b="0" dirty="0" smtClean="0">
                <a:solidFill>
                  <a:schemeClr val="tx1"/>
                </a:solidFill>
                <a:latin typeface="Times New Roman" pitchFamily="18" charset="0"/>
                <a:cs typeface="Times New Roman" pitchFamily="18" charset="0"/>
              </a:rPr>
              <a:t>2. Domain mode</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 a mode to manage multiple instances of JBoss EAP from a single point of control.</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A collection of servers that are centrally managed are known as members of a domain. All the JBoss EAP instances in the domain share a common management policy.</a:t>
            </a:r>
            <a:r>
              <a:rPr lang="en-IN" sz="1800" b="0" dirty="0" smtClean="0">
                <a:solidFill>
                  <a:schemeClr val="tx1"/>
                </a:solidFill>
                <a:latin typeface="Times New Roman" pitchFamily="18" charset="0"/>
                <a:cs typeface="Times New Roman" pitchFamily="18" charset="0"/>
              </a:rPr>
              <a:t/>
            </a:r>
            <a:br>
              <a:rPr lang="en-IN" sz="1800" b="0" dirty="0" smtClean="0">
                <a:solidFill>
                  <a:schemeClr val="tx1"/>
                </a:solidFill>
                <a:latin typeface="Times New Roman" pitchFamily="18" charset="0"/>
                <a:cs typeface="Times New Roman" pitchFamily="18" charset="0"/>
              </a:rPr>
            </a:br>
            <a:r>
              <a:rPr lang="en-IN" sz="1800" b="0" dirty="0" smtClean="0">
                <a:solidFill>
                  <a:schemeClr val="tx1"/>
                </a:solidFill>
                <a:latin typeface="Times New Roman" pitchFamily="18" charset="0"/>
                <a:cs typeface="Times New Roman" pitchFamily="18" charset="0"/>
              </a:rPr>
              <a:t/>
            </a:r>
            <a:br>
              <a:rPr lang="en-IN" sz="1800" b="0" dirty="0" smtClean="0">
                <a:solidFill>
                  <a:schemeClr val="tx1"/>
                </a:solidFill>
                <a:latin typeface="Times New Roman" pitchFamily="18" charset="0"/>
                <a:cs typeface="Times New Roman" pitchFamily="18" charset="0"/>
              </a:rPr>
            </a:br>
            <a:r>
              <a:rPr lang="en-IN" sz="1800" b="0" dirty="0" smtClean="0">
                <a:solidFill>
                  <a:schemeClr val="tx1"/>
                </a:solidFill>
                <a:latin typeface="Times New Roman" pitchFamily="18" charset="0"/>
                <a:cs typeface="Times New Roman" pitchFamily="18" charset="0"/>
              </a:rPr>
              <a:t/>
            </a:r>
            <a:br>
              <a:rPr lang="en-IN" sz="1800" b="0" dirty="0" smtClean="0">
                <a:solidFill>
                  <a:schemeClr val="tx1"/>
                </a:solidFill>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144648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a:xfrm>
            <a:off x="573206" y="1760562"/>
            <a:ext cx="8352430" cy="4162566"/>
          </a:xfrm>
        </p:spPr>
        <p:txBody>
          <a:bodyPr/>
          <a:lstStyle/>
          <a:p>
            <a:r>
              <a:rPr lang="en-IN" b="0" dirty="0" smtClean="0">
                <a:solidFill>
                  <a:schemeClr val="tx1"/>
                </a:solidFill>
              </a:rPr>
              <a:t>Four </a:t>
            </a:r>
            <a:r>
              <a:rPr lang="en-IN" b="0" dirty="0">
                <a:solidFill>
                  <a:schemeClr val="tx1"/>
                </a:solidFill>
              </a:rPr>
              <a:t>profiles are defined by default. (default, ha, full, full-ha) </a:t>
            </a:r>
            <a:r>
              <a:rPr lang="en-IN" b="0" dirty="0" smtClean="0">
                <a:solidFill>
                  <a:schemeClr val="tx1"/>
                </a:solidFill>
              </a:rPr>
              <a:t>For standalone-mode</a:t>
            </a:r>
            <a:r>
              <a:rPr lang="en-IN" b="0" dirty="0">
                <a:solidFill>
                  <a:schemeClr val="tx1"/>
                </a:solidFill>
              </a:rPr>
              <a:t>, an un-named profile is set</a:t>
            </a:r>
            <a:r>
              <a:rPr lang="en-IN" b="0" dirty="0" smtClean="0">
                <a:solidFill>
                  <a:schemeClr val="tx1"/>
                </a:solidFill>
              </a:rPr>
              <a:t>.</a:t>
            </a:r>
          </a:p>
          <a:p>
            <a:endParaRPr lang="en-IN" b="0" dirty="0" smtClean="0">
              <a:solidFill>
                <a:schemeClr val="tx1"/>
              </a:solidFill>
            </a:endParaRPr>
          </a:p>
          <a:p>
            <a:r>
              <a:rPr lang="en-IN" b="0" u="sng" dirty="0" smtClean="0">
                <a:solidFill>
                  <a:schemeClr val="tx1"/>
                </a:solidFill>
              </a:rPr>
              <a:t>1.Default Profile(standalone.xml)</a:t>
            </a:r>
            <a:endParaRPr lang="en-IN" b="0" u="sng" dirty="0">
              <a:solidFill>
                <a:schemeClr val="tx1"/>
              </a:solidFill>
            </a:endParaRPr>
          </a:p>
          <a:p>
            <a:r>
              <a:rPr lang="en-IN" b="0" dirty="0">
                <a:solidFill>
                  <a:schemeClr val="tx1"/>
                </a:solidFill>
              </a:rPr>
              <a:t>Includes the ff. subsystems – logging, configadmin, security, datasources, inifinispan, jpa, weld, webservices, ee, ejb3, transactions, mail</a:t>
            </a:r>
          </a:p>
          <a:p>
            <a:endParaRPr lang="en-IN" b="0" dirty="0">
              <a:solidFill>
                <a:schemeClr val="tx1"/>
              </a:solidFill>
            </a:endParaRPr>
          </a:p>
          <a:p>
            <a:r>
              <a:rPr lang="en-IN" b="0" u="sng" dirty="0" smtClean="0">
                <a:solidFill>
                  <a:schemeClr val="tx1"/>
                </a:solidFill>
              </a:rPr>
              <a:t>2.Full Profile(standalone-full.xml</a:t>
            </a:r>
            <a:r>
              <a:rPr lang="en-IN" b="0" u="sng" dirty="0">
                <a:solidFill>
                  <a:schemeClr val="tx1"/>
                </a:solidFill>
              </a:rPr>
              <a:t>)</a:t>
            </a:r>
          </a:p>
          <a:p>
            <a:r>
              <a:rPr lang="en-IN" b="0" dirty="0" smtClean="0">
                <a:solidFill>
                  <a:schemeClr val="tx1"/>
                </a:solidFill>
              </a:rPr>
              <a:t>All </a:t>
            </a:r>
            <a:r>
              <a:rPr lang="en-IN" b="0" dirty="0">
                <a:solidFill>
                  <a:schemeClr val="tx1"/>
                </a:solidFill>
              </a:rPr>
              <a:t>subsystems from default profile plus – cmp, jacorb, jaxr, messaging.</a:t>
            </a:r>
          </a:p>
          <a:p>
            <a:endParaRPr lang="en-IN" b="0" dirty="0">
              <a:solidFill>
                <a:schemeClr val="tx1"/>
              </a:solidFill>
            </a:endParaRPr>
          </a:p>
          <a:p>
            <a:r>
              <a:rPr lang="en-IN" u="sng" dirty="0" smtClean="0">
                <a:solidFill>
                  <a:schemeClr val="bg2"/>
                </a:solidFill>
              </a:rPr>
              <a:t>3.HA Profile(standalone-ha.xml)</a:t>
            </a:r>
            <a:endParaRPr lang="en-IN" u="sng" dirty="0">
              <a:solidFill>
                <a:schemeClr val="bg2"/>
              </a:solidFill>
            </a:endParaRPr>
          </a:p>
          <a:p>
            <a:r>
              <a:rPr lang="en-IN" b="0" dirty="0">
                <a:solidFill>
                  <a:schemeClr val="tx1"/>
                </a:solidFill>
              </a:rPr>
              <a:t>All subsystems from default profile plus – jgroups, modcluster</a:t>
            </a:r>
          </a:p>
          <a:p>
            <a:endParaRPr lang="en-IN" b="0" dirty="0">
              <a:solidFill>
                <a:schemeClr val="tx1"/>
              </a:solidFill>
            </a:endParaRPr>
          </a:p>
          <a:p>
            <a:r>
              <a:rPr lang="en-IN" u="sng" dirty="0" smtClean="0">
                <a:solidFill>
                  <a:schemeClr val="bg2"/>
                </a:solidFill>
              </a:rPr>
              <a:t>4.Full-HA Profile(standalone-full-ha.xml</a:t>
            </a:r>
            <a:r>
              <a:rPr lang="en-IN" u="sng" dirty="0">
                <a:solidFill>
                  <a:schemeClr val="bg2"/>
                </a:solidFill>
              </a:rPr>
              <a:t>)</a:t>
            </a:r>
          </a:p>
          <a:p>
            <a:r>
              <a:rPr lang="en-IN" b="0" dirty="0" smtClean="0">
                <a:solidFill>
                  <a:schemeClr val="tx1"/>
                </a:solidFill>
              </a:rPr>
              <a:t>All </a:t>
            </a:r>
            <a:r>
              <a:rPr lang="en-IN" b="0" dirty="0">
                <a:solidFill>
                  <a:schemeClr val="tx1"/>
                </a:solidFill>
              </a:rPr>
              <a:t>subsystems from full profile plus – jgroups, modcluster</a:t>
            </a:r>
            <a:endParaRPr lang="en-IN" b="0" dirty="0" smtClean="0">
              <a:solidFill>
                <a:schemeClr val="tx1"/>
              </a:solidFill>
            </a:endParaRPr>
          </a:p>
        </p:txBody>
      </p:sp>
      <p:sp>
        <p:nvSpPr>
          <p:cNvPr id="14" name="Title 13"/>
          <p:cNvSpPr>
            <a:spLocks noGrp="1"/>
          </p:cNvSpPr>
          <p:nvPr>
            <p:ph type="title"/>
          </p:nvPr>
        </p:nvSpPr>
        <p:spPr>
          <a:xfrm>
            <a:off x="395786" y="1288725"/>
            <a:ext cx="8434316" cy="369332"/>
          </a:xfrm>
        </p:spPr>
        <p:txBody>
          <a:bodyPr/>
          <a:lstStyle/>
          <a:p>
            <a:pPr algn="ctr"/>
            <a:r>
              <a:rPr lang="en-IN" sz="2400" dirty="0" smtClean="0">
                <a:solidFill>
                  <a:schemeClr val="tx1"/>
                </a:solidFill>
              </a:rPr>
              <a:t>Clustering in </a:t>
            </a:r>
            <a:r>
              <a:rPr lang="en-IN" sz="2000" dirty="0" smtClean="0">
                <a:solidFill>
                  <a:schemeClr val="tx1"/>
                </a:solidFill>
              </a:rPr>
              <a:t>Standalone </a:t>
            </a:r>
            <a:r>
              <a:rPr lang="en-IN" sz="2400" dirty="0" smtClean="0">
                <a:solidFill>
                  <a:schemeClr val="tx1"/>
                </a:solidFill>
              </a:rPr>
              <a:t>Mode</a:t>
            </a:r>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1012" y="719138"/>
            <a:ext cx="8224837" cy="359035"/>
          </a:xfrm>
        </p:spPr>
        <p:txBody>
          <a:bodyPr/>
          <a:lstStyle/>
          <a:p>
            <a:r>
              <a:rPr lang="en-IN" sz="1600" u="sng" dirty="0">
                <a:solidFill>
                  <a:schemeClr val="tx1"/>
                </a:solidFill>
              </a:rPr>
              <a:t>Steps to configure clustering in standalone mode:</a:t>
            </a:r>
            <a:r>
              <a:rPr lang="en-IN" u="sng" dirty="0">
                <a:solidFill>
                  <a:schemeClr val="tx1"/>
                </a:solidFill>
              </a:rPr>
              <a:t/>
            </a:r>
            <a:br>
              <a:rPr lang="en-IN" u="sng" dirty="0">
                <a:solidFill>
                  <a:schemeClr val="tx1"/>
                </a:solidFill>
              </a:rPr>
            </a:br>
            <a:endParaRPr lang="en-IN" dirty="0"/>
          </a:p>
        </p:txBody>
      </p:sp>
      <p:sp>
        <p:nvSpPr>
          <p:cNvPr id="6" name="Text Placeholder 2"/>
          <p:cNvSpPr>
            <a:spLocks noGrp="1"/>
          </p:cNvSpPr>
          <p:nvPr>
            <p:ph type="body" sz="quarter" idx="10"/>
          </p:nvPr>
        </p:nvSpPr>
        <p:spPr>
          <a:xfrm>
            <a:off x="412773" y="1173707"/>
            <a:ext cx="8224838" cy="2215991"/>
          </a:xfrm>
        </p:spPr>
        <p:txBody>
          <a:bodyPr/>
          <a:lstStyle/>
          <a:p>
            <a:r>
              <a:rPr lang="en-IN" dirty="0" smtClean="0"/>
              <a:t>Please refer the below link for the configuration of clustering in standalone mode using mod-cluster technique and the configuration of apache webserver:</a:t>
            </a:r>
          </a:p>
          <a:p>
            <a:pPr marL="0" indent="0">
              <a:buNone/>
            </a:pPr>
            <a:r>
              <a:rPr lang="en-IN" dirty="0" smtClean="0"/>
              <a:t>     </a:t>
            </a:r>
            <a:r>
              <a:rPr lang="en-IN" dirty="0" smtClean="0">
                <a:solidFill>
                  <a:schemeClr val="bg2"/>
                </a:solidFill>
              </a:rPr>
              <a:t> Link: </a:t>
            </a:r>
            <a:r>
              <a:rPr lang="en-IN" dirty="0" smtClean="0">
                <a:solidFill>
                  <a:schemeClr val="bg2"/>
                </a:solidFill>
                <a:hlinkClick r:id="rId2" action="ppaction://hlinkfile"/>
              </a:rPr>
              <a:t>Clustering </a:t>
            </a:r>
            <a:r>
              <a:rPr lang="en-IN" dirty="0" smtClean="0">
                <a:solidFill>
                  <a:schemeClr val="bg2"/>
                </a:solidFill>
                <a:hlinkClick r:id="rId2" action="ppaction://hlinkfile"/>
              </a:rPr>
              <a:t>Mod-cluster.pdf</a:t>
            </a:r>
            <a:r>
              <a:rPr lang="en-IN" dirty="0" smtClean="0">
                <a:solidFill>
                  <a:schemeClr val="bg2"/>
                </a:solidFill>
              </a:rPr>
              <a:t>(pg:1-2) </a:t>
            </a:r>
            <a:r>
              <a:rPr lang="en-IN" dirty="0" smtClean="0">
                <a:solidFill>
                  <a:schemeClr val="bg2"/>
                </a:solidFill>
              </a:rPr>
              <a:t>&amp; Apache Configuration(</a:t>
            </a:r>
            <a:r>
              <a:rPr lang="en-IN" dirty="0" err="1" smtClean="0">
                <a:solidFill>
                  <a:schemeClr val="bg2"/>
                </a:solidFill>
              </a:rPr>
              <a:t>pg</a:t>
            </a:r>
            <a:r>
              <a:rPr lang="en-IN" dirty="0" smtClean="0">
                <a:solidFill>
                  <a:schemeClr val="bg2"/>
                </a:solidFill>
              </a:rPr>
              <a:t>: 11-12</a:t>
            </a:r>
            <a:r>
              <a:rPr lang="en-IN" dirty="0" smtClean="0">
                <a:solidFill>
                  <a:schemeClr val="bg2"/>
                </a:solidFill>
              </a:rPr>
              <a:t>)</a:t>
            </a:r>
          </a:p>
          <a:p>
            <a:pPr marL="0" indent="0">
              <a:buNone/>
            </a:pPr>
            <a:endParaRPr lang="en-IN" dirty="0" smtClean="0">
              <a:solidFill>
                <a:schemeClr val="bg2"/>
              </a:solidFill>
            </a:endParaRPr>
          </a:p>
          <a:p>
            <a:pPr marL="0" indent="0">
              <a:buNone/>
            </a:pPr>
            <a:endParaRPr lang="en-IN" dirty="0" smtClean="0">
              <a:solidFill>
                <a:schemeClr val="bg2"/>
              </a:solidFill>
            </a:endParaRPr>
          </a:p>
          <a:p>
            <a:endParaRPr lang="en-IN" dirty="0" smtClean="0">
              <a:solidFill>
                <a:schemeClr val="bg2"/>
              </a:solidFill>
            </a:endParaRPr>
          </a:p>
          <a:p>
            <a:pPr marL="0" indent="0">
              <a:buNone/>
            </a:pPr>
            <a:endParaRPr lang="en-IN" dirty="0">
              <a:solidFill>
                <a:schemeClr val="bg2"/>
              </a:solidFill>
            </a:endParaRPr>
          </a:p>
        </p:txBody>
      </p:sp>
    </p:spTree>
    <p:extLst>
      <p:ext uri="{BB962C8B-B14F-4D97-AF65-F5344CB8AC3E}">
        <p14:creationId xmlns:p14="http://schemas.microsoft.com/office/powerpoint/2010/main" val="1939199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07777"/>
          </a:xfrm>
        </p:spPr>
        <p:txBody>
          <a:bodyPr/>
          <a:lstStyle/>
          <a:p>
            <a:pPr algn="ctr"/>
            <a:r>
              <a:rPr lang="en-IN" sz="2000" dirty="0" smtClean="0">
                <a:solidFill>
                  <a:schemeClr val="tx1"/>
                </a:solidFill>
              </a:rPr>
              <a:t>Clustering  in Domain Mode</a:t>
            </a:r>
            <a:endParaRPr lang="en-IN" sz="2000" dirty="0">
              <a:solidFill>
                <a:schemeClr val="tx1"/>
              </a:solidFill>
            </a:endParaRPr>
          </a:p>
        </p:txBody>
      </p:sp>
      <p:sp>
        <p:nvSpPr>
          <p:cNvPr id="3" name="Text Placeholder 2"/>
          <p:cNvSpPr>
            <a:spLocks noGrp="1"/>
          </p:cNvSpPr>
          <p:nvPr>
            <p:ph type="body" sz="quarter" idx="10"/>
          </p:nvPr>
        </p:nvSpPr>
        <p:spPr>
          <a:xfrm>
            <a:off x="481012" y="1201003"/>
            <a:ext cx="8224838" cy="5539978"/>
          </a:xfrm>
        </p:spPr>
        <p:txBody>
          <a:bodyPr/>
          <a:lstStyle/>
          <a:p>
            <a:pPr marL="285750" indent="-285750">
              <a:buFont typeface="Arial" pitchFamily="34" charset="0"/>
              <a:buChar char="•"/>
            </a:pPr>
            <a:r>
              <a:rPr lang="en-IN" dirty="0" smtClean="0"/>
              <a:t>Domain Mode: It </a:t>
            </a:r>
            <a:r>
              <a:rPr lang="en-IN" dirty="0"/>
              <a:t>is a mode to manage multiple instances of JBoss EAP from a single point of control.</a:t>
            </a:r>
          </a:p>
          <a:p>
            <a:pPr marL="285750" indent="-285750">
              <a:buFont typeface="Arial" pitchFamily="34" charset="0"/>
              <a:buChar char="•"/>
            </a:pPr>
            <a:r>
              <a:rPr lang="en-IN" dirty="0"/>
              <a:t>A collection of servers that are centrally managed are known as members of a domain. All the JBoss EAP instances in the domain share a common management </a:t>
            </a:r>
            <a:r>
              <a:rPr lang="en-IN" dirty="0" smtClean="0"/>
              <a:t>policy.</a:t>
            </a:r>
          </a:p>
          <a:p>
            <a:pPr marL="285750" indent="-285750">
              <a:buFont typeface="Arial" pitchFamily="34" charset="0"/>
              <a:buChar char="•"/>
            </a:pPr>
            <a:r>
              <a:rPr lang="en-IN" dirty="0" smtClean="0"/>
              <a:t>As in standalone mode we do not have separate xml files for each profile. Instead in a single xml we have all profiles configured and the particular  profile is chosen when assigning the server-groups.</a:t>
            </a:r>
          </a:p>
          <a:p>
            <a:pPr marL="285750" indent="-285750">
              <a:buFont typeface="Arial" pitchFamily="34" charset="0"/>
              <a:buChar char="•"/>
            </a:pPr>
            <a:r>
              <a:rPr lang="en-IN" dirty="0" smtClean="0"/>
              <a:t> We have Domain.xml,Host.xml,Host-Master.xml and Host-slave.xml files.</a:t>
            </a:r>
          </a:p>
          <a:p>
            <a:pPr>
              <a:buFont typeface="Arial" pitchFamily="34" charset="0"/>
              <a:buChar char="•"/>
            </a:pPr>
            <a:r>
              <a:rPr lang="en-IN" u="sng" dirty="0" smtClean="0"/>
              <a:t>Domain.xm</a:t>
            </a:r>
            <a:r>
              <a:rPr lang="en-IN" dirty="0" smtClean="0"/>
              <a:t>l: </a:t>
            </a:r>
            <a:r>
              <a:rPr lang="en-IN" dirty="0"/>
              <a:t>This is the main </a:t>
            </a:r>
            <a:r>
              <a:rPr lang="en-IN" dirty="0" smtClean="0"/>
              <a:t>configuration file </a:t>
            </a:r>
            <a:r>
              <a:rPr lang="en-IN" dirty="0"/>
              <a:t>for a managed </a:t>
            </a:r>
            <a:r>
              <a:rPr lang="en-IN" dirty="0" smtClean="0"/>
              <a:t>domain. Only the </a:t>
            </a:r>
            <a:r>
              <a:rPr lang="en-IN" dirty="0"/>
              <a:t>domain master reads </a:t>
            </a:r>
            <a:r>
              <a:rPr lang="en-IN" dirty="0" smtClean="0"/>
              <a:t>this file</a:t>
            </a:r>
            <a:r>
              <a:rPr lang="en-IN" dirty="0"/>
              <a:t>. On other domain </a:t>
            </a:r>
            <a:r>
              <a:rPr lang="en-IN" dirty="0" smtClean="0"/>
              <a:t>members, it </a:t>
            </a:r>
            <a:r>
              <a:rPr lang="en-IN" dirty="0"/>
              <a:t>can be removed</a:t>
            </a:r>
            <a:r>
              <a:rPr lang="en-IN" dirty="0" smtClean="0"/>
              <a:t>.</a:t>
            </a:r>
          </a:p>
          <a:p>
            <a:pPr>
              <a:buFont typeface="Arial" pitchFamily="34" charset="0"/>
              <a:buChar char="•"/>
            </a:pPr>
            <a:r>
              <a:rPr lang="en-IN" u="sng" dirty="0" smtClean="0"/>
              <a:t>Host.xml</a:t>
            </a:r>
            <a:r>
              <a:rPr lang="en-IN" dirty="0" smtClean="0"/>
              <a:t>: </a:t>
            </a:r>
            <a:r>
              <a:rPr lang="en-IN" dirty="0"/>
              <a:t>This file includes configuration details specific to a physical host in a managed domain such as network interfaces ,socket bindings, name of the host and the other host specific </a:t>
            </a:r>
            <a:r>
              <a:rPr lang="en-IN" dirty="0" smtClean="0"/>
              <a:t>details. </a:t>
            </a:r>
            <a:r>
              <a:rPr lang="en-IN" dirty="0"/>
              <a:t>The </a:t>
            </a:r>
            <a:r>
              <a:rPr lang="en-IN" dirty="0" smtClean="0"/>
              <a:t>host.xml </a:t>
            </a:r>
            <a:r>
              <a:rPr lang="en-IN" dirty="0"/>
              <a:t>file includes all of the features of both hostmaster.xml and </a:t>
            </a:r>
            <a:r>
              <a:rPr lang="en-IN" dirty="0" smtClean="0"/>
              <a:t>hostslave.xml.</a:t>
            </a:r>
          </a:p>
          <a:p>
            <a:pPr>
              <a:buFont typeface="Arial" pitchFamily="34" charset="0"/>
              <a:buChar char="•"/>
            </a:pPr>
            <a:r>
              <a:rPr lang="en-IN" u="sng" dirty="0" smtClean="0"/>
              <a:t>Host-master.xml and Host-slave.xml</a:t>
            </a:r>
            <a:r>
              <a:rPr lang="en-IN" dirty="0" smtClean="0"/>
              <a:t>: This </a:t>
            </a:r>
            <a:r>
              <a:rPr lang="en-IN" dirty="0"/>
              <a:t>file includes only </a:t>
            </a:r>
            <a:r>
              <a:rPr lang="en-IN" dirty="0" smtClean="0"/>
              <a:t>the configuration </a:t>
            </a:r>
            <a:r>
              <a:rPr lang="en-IN" dirty="0"/>
              <a:t>details </a:t>
            </a:r>
            <a:r>
              <a:rPr lang="en-IN" dirty="0" smtClean="0"/>
              <a:t>necessary to </a:t>
            </a:r>
            <a:r>
              <a:rPr lang="en-IN" dirty="0"/>
              <a:t>run a server as a </a:t>
            </a:r>
            <a:r>
              <a:rPr lang="en-IN" dirty="0" smtClean="0"/>
              <a:t>managed domain </a:t>
            </a:r>
            <a:r>
              <a:rPr lang="en-IN" dirty="0"/>
              <a:t>master </a:t>
            </a:r>
            <a:r>
              <a:rPr lang="en-IN" dirty="0" smtClean="0"/>
              <a:t>server.</a:t>
            </a:r>
          </a:p>
          <a:p>
            <a:pPr marL="0" indent="0">
              <a:buNone/>
            </a:pPr>
            <a:endParaRPr lang="en-IN" dirty="0"/>
          </a:p>
          <a:p>
            <a:pPr marL="285750" indent="-285750">
              <a:buFont typeface="Arial" pitchFamily="34" charset="0"/>
              <a:buChar char="•"/>
            </a:pPr>
            <a:endParaRPr lang="en-IN" dirty="0"/>
          </a:p>
        </p:txBody>
      </p:sp>
    </p:spTree>
    <p:extLst>
      <p:ext uri="{BB962C8B-B14F-4D97-AF65-F5344CB8AC3E}">
        <p14:creationId xmlns:p14="http://schemas.microsoft.com/office/powerpoint/2010/main" val="2993498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553998"/>
          </a:xfrm>
        </p:spPr>
        <p:txBody>
          <a:bodyPr/>
          <a:lstStyle/>
          <a:p>
            <a:r>
              <a:rPr lang="en-IN" sz="1800" dirty="0" smtClean="0">
                <a:solidFill>
                  <a:schemeClr val="tx1"/>
                </a:solidFill>
              </a:rPr>
              <a:t>Configuring domain controller and host </a:t>
            </a:r>
            <a:r>
              <a:rPr lang="en-IN" sz="1800" dirty="0" smtClean="0">
                <a:solidFill>
                  <a:schemeClr val="tx1"/>
                </a:solidFill>
              </a:rPr>
              <a:t>controller using MOD-CLUSTER:</a:t>
            </a:r>
            <a:r>
              <a:rPr lang="en-IN" sz="1800" dirty="0" smtClean="0">
                <a:solidFill>
                  <a:schemeClr val="tx1"/>
                </a:solidFill>
              </a:rPr>
              <a:t/>
            </a:r>
            <a:br>
              <a:rPr lang="en-IN" sz="1800" dirty="0" smtClean="0">
                <a:solidFill>
                  <a:schemeClr val="tx1"/>
                </a:solidFill>
              </a:rPr>
            </a:br>
            <a:endParaRPr lang="en-IN" sz="1800" dirty="0">
              <a:solidFill>
                <a:schemeClr val="tx1"/>
              </a:solidFill>
            </a:endParaRPr>
          </a:p>
        </p:txBody>
      </p:sp>
      <p:sp>
        <p:nvSpPr>
          <p:cNvPr id="3" name="Text Placeholder 2"/>
          <p:cNvSpPr>
            <a:spLocks noGrp="1"/>
          </p:cNvSpPr>
          <p:nvPr>
            <p:ph type="body" sz="quarter" idx="10"/>
          </p:nvPr>
        </p:nvSpPr>
        <p:spPr>
          <a:xfrm>
            <a:off x="440069" y="1310184"/>
            <a:ext cx="8224838" cy="5539978"/>
          </a:xfrm>
        </p:spPr>
        <p:txBody>
          <a:bodyPr/>
          <a:lstStyle/>
          <a:p>
            <a:r>
              <a:rPr lang="en-IN" dirty="0" smtClean="0"/>
              <a:t>Please </a:t>
            </a:r>
            <a:r>
              <a:rPr lang="en-IN" dirty="0"/>
              <a:t>refer to the below link </a:t>
            </a:r>
            <a:r>
              <a:rPr lang="en-IN" dirty="0" smtClean="0"/>
              <a:t>for the configuration of domain and host controller in same </a:t>
            </a:r>
            <a:r>
              <a:rPr lang="en-IN" dirty="0" smtClean="0"/>
              <a:t>machine using mod-cluster.</a:t>
            </a:r>
          </a:p>
          <a:p>
            <a:pPr marL="0" indent="0">
              <a:buNone/>
            </a:pPr>
            <a:r>
              <a:rPr lang="en-IN" b="1" dirty="0" smtClean="0"/>
              <a:t>     Link: </a:t>
            </a:r>
            <a:r>
              <a:rPr lang="en-IN" b="1" dirty="0" smtClean="0">
                <a:hlinkClick r:id="rId2" action="ppaction://hlinkfile"/>
              </a:rPr>
              <a:t>Clustering Mod-cluster.pdf</a:t>
            </a:r>
            <a:r>
              <a:rPr lang="en-IN" dirty="0"/>
              <a:t>(pg:2-6)</a:t>
            </a:r>
          </a:p>
          <a:p>
            <a:pPr marL="0" indent="0">
              <a:buNone/>
            </a:pPr>
            <a:endParaRPr lang="en-IN" b="1" dirty="0"/>
          </a:p>
          <a:p>
            <a:r>
              <a:rPr lang="en-IN" dirty="0"/>
              <a:t>Please refer to the below link for the configuration of domain and host controller in </a:t>
            </a:r>
            <a:r>
              <a:rPr lang="en-IN" dirty="0" smtClean="0"/>
              <a:t>different </a:t>
            </a:r>
            <a:r>
              <a:rPr lang="en-IN" dirty="0"/>
              <a:t>machines using </a:t>
            </a:r>
            <a:r>
              <a:rPr lang="en-IN" dirty="0" smtClean="0"/>
              <a:t>mod-cluster.</a:t>
            </a:r>
            <a:endParaRPr lang="en-IN" dirty="0" smtClean="0"/>
          </a:p>
          <a:p>
            <a:pPr marL="0" indent="0">
              <a:buNone/>
            </a:pPr>
            <a:endParaRPr lang="en-IN" dirty="0" smtClean="0"/>
          </a:p>
          <a:p>
            <a:pPr marL="0" indent="0">
              <a:buNone/>
            </a:pPr>
            <a:r>
              <a:rPr lang="en-IN" b="1" dirty="0" smtClean="0"/>
              <a:t>     Link: </a:t>
            </a:r>
            <a:r>
              <a:rPr lang="en-IN" b="1" dirty="0" smtClean="0">
                <a:hlinkClick r:id="rId2" action="ppaction://hlinkfile"/>
              </a:rPr>
              <a:t>Clustering Mod-cluster.pdf</a:t>
            </a:r>
            <a:r>
              <a:rPr lang="en-IN" dirty="0"/>
              <a:t>(pg:6-10</a:t>
            </a:r>
            <a:r>
              <a:rPr lang="en-IN" dirty="0" smtClean="0"/>
              <a:t>)</a:t>
            </a:r>
          </a:p>
          <a:p>
            <a:pPr marL="0" indent="0">
              <a:buNone/>
            </a:pPr>
            <a:endParaRPr lang="en-IN" dirty="0"/>
          </a:p>
          <a:p>
            <a:r>
              <a:rPr lang="en-IN" dirty="0"/>
              <a:t>Please refer to the below link for the configuration </a:t>
            </a:r>
            <a:r>
              <a:rPr lang="en-IN" dirty="0" smtClean="0"/>
              <a:t>of Apache webserver</a:t>
            </a:r>
          </a:p>
          <a:p>
            <a:pPr marL="0" indent="0">
              <a:buNone/>
            </a:pPr>
            <a:r>
              <a:rPr lang="en-IN" dirty="0"/>
              <a:t> </a:t>
            </a:r>
            <a:endParaRPr lang="en-IN" dirty="0" smtClean="0"/>
          </a:p>
          <a:p>
            <a:pPr marL="0" indent="0">
              <a:buNone/>
            </a:pPr>
            <a:r>
              <a:rPr lang="en-IN" b="1" dirty="0" smtClean="0"/>
              <a:t>     Link: </a:t>
            </a:r>
            <a:r>
              <a:rPr lang="en-IN" b="1" dirty="0">
                <a:hlinkClick r:id="rId2" action="ppaction://hlinkfile"/>
              </a:rPr>
              <a:t>Clustering </a:t>
            </a:r>
            <a:r>
              <a:rPr lang="en-IN" b="1" dirty="0" smtClean="0">
                <a:hlinkClick r:id="rId2" action="ppaction://hlinkfile"/>
              </a:rPr>
              <a:t>Mod-cluster.pdf</a:t>
            </a:r>
            <a:r>
              <a:rPr lang="en-IN" dirty="0" smtClean="0"/>
              <a:t>(pg:11-12)</a:t>
            </a:r>
          </a:p>
          <a:p>
            <a:pPr marL="0" indent="0">
              <a:buNone/>
            </a:pPr>
            <a:endParaRPr lang="en-IN" dirty="0"/>
          </a:p>
          <a:p>
            <a:pPr marL="0" indent="0">
              <a:buNone/>
            </a:pPr>
            <a:endParaRPr lang="en-IN" dirty="0"/>
          </a:p>
          <a:p>
            <a:endParaRPr lang="en-IN" dirty="0" smtClean="0"/>
          </a:p>
          <a:p>
            <a:endParaRPr lang="en-IN" dirty="0"/>
          </a:p>
          <a:p>
            <a:endParaRPr lang="en-IN" b="1" dirty="0" smtClean="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89844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553998"/>
          </a:xfrm>
        </p:spPr>
        <p:txBody>
          <a:bodyPr/>
          <a:lstStyle/>
          <a:p>
            <a:r>
              <a:rPr lang="en-IN" sz="1800" dirty="0" smtClean="0">
                <a:solidFill>
                  <a:schemeClr val="tx1"/>
                </a:solidFill>
              </a:rPr>
              <a:t>Configuring domain controller and host </a:t>
            </a:r>
            <a:r>
              <a:rPr lang="en-IN" sz="1800" dirty="0" smtClean="0">
                <a:solidFill>
                  <a:schemeClr val="tx1"/>
                </a:solidFill>
              </a:rPr>
              <a:t>controller using MOD-JK:</a:t>
            </a:r>
            <a:r>
              <a:rPr lang="en-IN" sz="1800" dirty="0" smtClean="0">
                <a:solidFill>
                  <a:schemeClr val="tx1"/>
                </a:solidFill>
              </a:rPr>
              <a:t/>
            </a:r>
            <a:br>
              <a:rPr lang="en-IN" sz="1800" dirty="0" smtClean="0">
                <a:solidFill>
                  <a:schemeClr val="tx1"/>
                </a:solidFill>
              </a:rPr>
            </a:br>
            <a:endParaRPr lang="en-IN" sz="1800" dirty="0">
              <a:solidFill>
                <a:schemeClr val="tx1"/>
              </a:solidFill>
            </a:endParaRPr>
          </a:p>
        </p:txBody>
      </p:sp>
      <p:sp>
        <p:nvSpPr>
          <p:cNvPr id="3" name="Text Placeholder 2"/>
          <p:cNvSpPr>
            <a:spLocks noGrp="1"/>
          </p:cNvSpPr>
          <p:nvPr>
            <p:ph type="body" sz="quarter" idx="10"/>
          </p:nvPr>
        </p:nvSpPr>
        <p:spPr>
          <a:xfrm>
            <a:off x="440069" y="1310184"/>
            <a:ext cx="8224838" cy="5539978"/>
          </a:xfrm>
        </p:spPr>
        <p:txBody>
          <a:bodyPr/>
          <a:lstStyle/>
          <a:p>
            <a:r>
              <a:rPr lang="en-IN" dirty="0" smtClean="0"/>
              <a:t>Please </a:t>
            </a:r>
            <a:r>
              <a:rPr lang="en-IN" dirty="0"/>
              <a:t>refer to the below link </a:t>
            </a:r>
            <a:r>
              <a:rPr lang="en-IN" dirty="0" smtClean="0"/>
              <a:t>for the configuration of domain and host controller in same </a:t>
            </a:r>
            <a:r>
              <a:rPr lang="en-IN" dirty="0" smtClean="0"/>
              <a:t>machine using mod-</a:t>
            </a:r>
            <a:r>
              <a:rPr lang="en-IN" dirty="0" err="1" smtClean="0"/>
              <a:t>jk</a:t>
            </a:r>
            <a:r>
              <a:rPr lang="en-IN" dirty="0" smtClean="0"/>
              <a:t>.</a:t>
            </a:r>
          </a:p>
          <a:p>
            <a:pPr marL="0" indent="0">
              <a:buNone/>
            </a:pPr>
            <a:r>
              <a:rPr lang="en-IN" b="1" dirty="0" smtClean="0"/>
              <a:t>     Link: </a:t>
            </a:r>
            <a:r>
              <a:rPr lang="en-IN" b="1" dirty="0" smtClean="0">
                <a:hlinkClick r:id="rId2" action="ppaction://hlinkfile"/>
              </a:rPr>
              <a:t>Clustering Mod-jk.pdf</a:t>
            </a:r>
            <a:r>
              <a:rPr lang="en-IN" b="1" dirty="0" smtClean="0"/>
              <a:t> </a:t>
            </a:r>
            <a:r>
              <a:rPr lang="en-IN" dirty="0" smtClean="0"/>
              <a:t>(pg:4-7)</a:t>
            </a:r>
            <a:endParaRPr lang="en-IN" dirty="0"/>
          </a:p>
          <a:p>
            <a:pPr marL="0" indent="0">
              <a:buNone/>
            </a:pPr>
            <a:endParaRPr lang="en-IN" b="1" dirty="0"/>
          </a:p>
          <a:p>
            <a:r>
              <a:rPr lang="en-IN" dirty="0"/>
              <a:t>Please refer to the below link for the configuration of domain and host controller in </a:t>
            </a:r>
            <a:r>
              <a:rPr lang="en-IN" dirty="0" smtClean="0"/>
              <a:t>different </a:t>
            </a:r>
            <a:r>
              <a:rPr lang="en-IN" dirty="0"/>
              <a:t>machines using </a:t>
            </a:r>
            <a:r>
              <a:rPr lang="en-IN" dirty="0" smtClean="0"/>
              <a:t>mod-</a:t>
            </a:r>
            <a:r>
              <a:rPr lang="en-IN" dirty="0" err="1" smtClean="0"/>
              <a:t>jk</a:t>
            </a:r>
            <a:r>
              <a:rPr lang="en-IN" dirty="0" smtClean="0"/>
              <a:t>.</a:t>
            </a:r>
            <a:endParaRPr lang="en-IN" dirty="0" smtClean="0"/>
          </a:p>
          <a:p>
            <a:pPr marL="0" indent="0">
              <a:buNone/>
            </a:pPr>
            <a:endParaRPr lang="en-IN" dirty="0" smtClean="0"/>
          </a:p>
          <a:p>
            <a:pPr marL="0" indent="0">
              <a:buNone/>
            </a:pPr>
            <a:r>
              <a:rPr lang="en-IN" b="1" dirty="0" smtClean="0"/>
              <a:t>     Link: </a:t>
            </a:r>
            <a:r>
              <a:rPr lang="en-IN" b="1" dirty="0" smtClean="0">
                <a:hlinkClick r:id="rId2" action="ppaction://hlinkfile"/>
              </a:rPr>
              <a:t>Clustering Mod-jk.pdf</a:t>
            </a:r>
            <a:r>
              <a:rPr lang="en-IN" b="1" dirty="0" smtClean="0"/>
              <a:t> </a:t>
            </a:r>
            <a:r>
              <a:rPr lang="en-IN" dirty="0" smtClean="0"/>
              <a:t>(pg:7-11)</a:t>
            </a:r>
          </a:p>
          <a:p>
            <a:pPr marL="0" indent="0">
              <a:buNone/>
            </a:pPr>
            <a:endParaRPr lang="en-IN" dirty="0"/>
          </a:p>
          <a:p>
            <a:r>
              <a:rPr lang="en-IN" dirty="0"/>
              <a:t>Please refer to the below link for the configuration </a:t>
            </a:r>
            <a:r>
              <a:rPr lang="en-IN" dirty="0" smtClean="0"/>
              <a:t>of Apache webserver</a:t>
            </a:r>
          </a:p>
          <a:p>
            <a:pPr marL="0" indent="0">
              <a:buNone/>
            </a:pPr>
            <a:r>
              <a:rPr lang="en-IN" dirty="0"/>
              <a:t> </a:t>
            </a:r>
            <a:endParaRPr lang="en-IN" dirty="0" smtClean="0"/>
          </a:p>
          <a:p>
            <a:pPr marL="0" indent="0">
              <a:buNone/>
            </a:pPr>
            <a:r>
              <a:rPr lang="en-IN" b="1" dirty="0" smtClean="0"/>
              <a:t>     Link: </a:t>
            </a:r>
            <a:r>
              <a:rPr lang="en-IN" b="1" dirty="0" smtClean="0">
                <a:hlinkClick r:id="rId2" action="ppaction://hlinkfile"/>
              </a:rPr>
              <a:t>Clustering </a:t>
            </a:r>
            <a:r>
              <a:rPr lang="en-IN" b="1" dirty="0">
                <a:hlinkClick r:id="rId2" action="ppaction://hlinkfile"/>
              </a:rPr>
              <a:t>Mod-jk.pdf</a:t>
            </a:r>
            <a:r>
              <a:rPr lang="en-IN" b="1" dirty="0"/>
              <a:t> </a:t>
            </a:r>
            <a:r>
              <a:rPr lang="en-IN" b="1" dirty="0" smtClean="0"/>
              <a:t> </a:t>
            </a:r>
            <a:r>
              <a:rPr lang="en-IN" dirty="0" smtClean="0"/>
              <a:t>pg:1-3)</a:t>
            </a:r>
          </a:p>
          <a:p>
            <a:pPr marL="0" indent="0">
              <a:buNone/>
            </a:pPr>
            <a:endParaRPr lang="en-IN" dirty="0"/>
          </a:p>
          <a:p>
            <a:pPr marL="0" indent="0">
              <a:buNone/>
            </a:pPr>
            <a:endParaRPr lang="en-IN" dirty="0"/>
          </a:p>
          <a:p>
            <a:endParaRPr lang="en-IN" dirty="0" smtClean="0"/>
          </a:p>
          <a:p>
            <a:endParaRPr lang="en-IN" dirty="0"/>
          </a:p>
          <a:p>
            <a:endParaRPr lang="en-IN" b="1" dirty="0" smtClean="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1772338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Tech_Mahindra_Powerpoint_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PreSales Kit</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53E0E9-BBAC-4E77-B03C-F4757A7347B6}">
  <ds:schemaRefs>
    <ds:schemaRef ds:uri="b6ae8028-3361-4878-ad09-deb2e128b95c"/>
    <ds:schemaRef ds:uri="http://schemas.microsoft.com/office/2006/metadata/properties"/>
    <ds:schemaRef ds:uri="http://purl.org/dc/terms/"/>
    <ds:schemaRef ds:uri="http://schemas.microsoft.com/sharepoint/v3"/>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fcfb129d-2c4d-4bcd-afb5-a92980dfa96d"/>
    <ds:schemaRef ds:uri="http://www.w3.org/XML/1998/namespace"/>
    <ds:schemaRef ds:uri="http://purl.org/dc/dcmitype/"/>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702</Words>
  <Application>Microsoft Office PowerPoint</Application>
  <PresentationFormat>On-screen Show (4:3)</PresentationFormat>
  <Paragraphs>79</Paragraphs>
  <Slides>10</Slides>
  <Notes>4</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Tech Mahindra Powerpoint Template</vt:lpstr>
      <vt:lpstr>Tech_Mahindra_Powerpoint_Template</vt:lpstr>
      <vt:lpstr>1_Tech Mahindra Powerpoint Template</vt:lpstr>
      <vt:lpstr>PowerPoint Presentation</vt:lpstr>
      <vt:lpstr>Required:  1.Jboss EAP 6.2 2.Apache Webserver 2.x 3.Mod-cluster/Mod_jk (version as required).  </vt:lpstr>
      <vt:lpstr>Introduction to JBOSS Clustering</vt:lpstr>
      <vt:lpstr>There  are more than one available choice to connect a Web server in front of JBoss EAP  cluster. 1. Mod-cluster 2. Mod-jk Mod-cluster is advantageous compared to mod-jk. Jboss EAP  modes: Jboss EAP runs in two modes: 1. Standalone mode. It is an independent process or says about a configuration of a single server. 2. Domain mode  It is a mode to manage multiple instances of JBoss EAP from a single point of control. A collection of servers that are centrally managed are known as members of a domain. All the JBoss EAP instances in the domain share a common management policy.   </vt:lpstr>
      <vt:lpstr>Clustering in Standalone Mode</vt:lpstr>
      <vt:lpstr>Steps to configure clustering in standalone mode: </vt:lpstr>
      <vt:lpstr>Clustering  in Domain Mode</vt:lpstr>
      <vt:lpstr>Configuring domain controller and host controller using MOD-CLUSTER: </vt:lpstr>
      <vt:lpstr>Configuring domain controller and host controller using MOD-JK: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2013-06-25T11:33:37Z</dcterms:created>
  <dcterms:modified xsi:type="dcterms:W3CDTF">2014-11-17T11:30:48Z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