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4" r:id="rId5"/>
    <p:sldMasterId id="2147483674" r:id="rId6"/>
  </p:sldMasterIdLst>
  <p:notesMasterIdLst>
    <p:notesMasterId r:id="rId32"/>
  </p:notesMasterIdLst>
  <p:sldIdLst>
    <p:sldId id="291" r:id="rId7"/>
    <p:sldId id="451" r:id="rId8"/>
    <p:sldId id="482" r:id="rId9"/>
    <p:sldId id="462" r:id="rId10"/>
    <p:sldId id="498" r:id="rId11"/>
    <p:sldId id="499" r:id="rId12"/>
    <p:sldId id="461" r:id="rId13"/>
    <p:sldId id="459" r:id="rId14"/>
    <p:sldId id="458" r:id="rId15"/>
    <p:sldId id="456" r:id="rId16"/>
    <p:sldId id="484" r:id="rId17"/>
    <p:sldId id="485" r:id="rId18"/>
    <p:sldId id="486" r:id="rId19"/>
    <p:sldId id="495" r:id="rId20"/>
    <p:sldId id="496" r:id="rId21"/>
    <p:sldId id="497" r:id="rId22"/>
    <p:sldId id="480" r:id="rId23"/>
    <p:sldId id="500" r:id="rId24"/>
    <p:sldId id="501" r:id="rId25"/>
    <p:sldId id="502" r:id="rId26"/>
    <p:sldId id="503" r:id="rId27"/>
    <p:sldId id="504" r:id="rId28"/>
    <p:sldId id="505" r:id="rId29"/>
    <p:sldId id="506" r:id="rId30"/>
    <p:sldId id="54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A092B4"/>
    <a:srgbClr val="00B050"/>
    <a:srgbClr val="FFC000"/>
    <a:srgbClr val="BE3A3A"/>
    <a:srgbClr val="625753"/>
    <a:srgbClr val="E6E3E2"/>
    <a:srgbClr val="968A86"/>
    <a:srgbClr val="B4ABA8"/>
    <a:srgbClr val="6157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29" autoAdjust="0"/>
    <p:restoredTop sz="94533" autoAdjust="0"/>
  </p:normalViewPr>
  <p:slideViewPr>
    <p:cSldViewPr snapToGrid="0" showGuides="1">
      <p:cViewPr varScale="1">
        <p:scale>
          <a:sx n="109" d="100"/>
          <a:sy n="109" d="100"/>
        </p:scale>
        <p:origin x="-72" y="-90"/>
      </p:cViewPr>
      <p:guideLst>
        <p:guide orient="horz" pos="4090"/>
        <p:guide pos="5576"/>
        <p:guide pos="206"/>
      </p:guideLst>
    </p:cSldViewPr>
  </p:slideViewPr>
  <p:notesTextViewPr>
    <p:cViewPr>
      <p:scale>
        <a:sx n="100" d="100"/>
        <a:sy n="100" d="100"/>
      </p:scale>
      <p:origin x="0" y="0"/>
    </p:cViewPr>
  </p:notesTextViewPr>
  <p:sorterViewPr>
    <p:cViewPr>
      <p:scale>
        <a:sx n="83" d="100"/>
        <a:sy n="83"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7/29/2013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163165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E012BF6B-40B4-4C2A-9504-0394674FF510}"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685800"/>
            <a:ext cx="4573587" cy="3429000"/>
          </a:xfrm>
          <a:ln/>
        </p:spPr>
      </p:sp>
      <p:sp>
        <p:nvSpPr>
          <p:cNvPr id="63491" name="Rectangle 3"/>
          <p:cNvSpPr>
            <a:spLocks noGrp="1" noChangeArrowheads="1"/>
          </p:cNvSpPr>
          <p:nvPr>
            <p:ph type="body" idx="1"/>
          </p:nvPr>
        </p:nvSpPr>
        <p:spPr>
          <a:xfrm>
            <a:off x="913438" y="4343144"/>
            <a:ext cx="5031126" cy="4115019"/>
          </a:xfrm>
        </p:spPr>
        <p:txBody>
          <a:bodyPr/>
          <a:lstStyle/>
          <a:p>
            <a:r>
              <a:rPr lang="en-US"/>
              <a:t>Slide timing: 3-5 minutes</a:t>
            </a:r>
          </a:p>
          <a:p>
            <a:endParaRPr lang="en-US"/>
          </a:p>
          <a:p>
            <a:r>
              <a:rPr lang="en-US"/>
              <a:t>Instructor’s notes: </a:t>
            </a:r>
          </a:p>
          <a:p>
            <a:endParaRPr lang="en-US"/>
          </a:p>
          <a:p>
            <a:r>
              <a:rPr lang="en-US"/>
              <a:t>This diagram illustrates the typical technical infrastructure that underlies successful SOA implementations. Point out that the terminology here isn’t what’s important; “SOA Fabric” might be a “Service Network” or even an “Enterprise Service Bus.” 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endParaRPr lang="en-US"/>
          </a:p>
          <a:p>
            <a:r>
              <a:rPr lang="en-US" altLang="zh-TW" b="1"/>
              <a:t>Key Concepts: </a:t>
            </a:r>
            <a:endParaRPr lang="en-US" altLang="zh-TW"/>
          </a:p>
          <a:p>
            <a:r>
              <a:rPr lang="en-US" altLang="zh-TW"/>
              <a:t>This diagram illustrates the typical technical infrastructure that underlies successful SOA implementations. Point out that the terminology here isn</a:t>
            </a:r>
            <a:r>
              <a:rPr lang="en-US" altLang="zh-TW">
                <a:latin typeface="Times"/>
              </a:rPr>
              <a:t>’</a:t>
            </a:r>
            <a:r>
              <a:rPr lang="en-US" altLang="zh-TW"/>
              <a:t>t what</a:t>
            </a:r>
            <a:r>
              <a:rPr lang="en-US" altLang="zh-TW">
                <a:latin typeface="Times"/>
              </a:rPr>
              <a:t>’</a:t>
            </a:r>
            <a:r>
              <a:rPr lang="en-US" altLang="zh-TW"/>
              <a:t>s important; </a:t>
            </a:r>
            <a:r>
              <a:rPr lang="en-US" altLang="zh-TW">
                <a:latin typeface="Times"/>
              </a:rPr>
              <a:t>“</a:t>
            </a:r>
            <a:r>
              <a:rPr lang="en-US" altLang="zh-TW"/>
              <a:t>SOA Fabric</a:t>
            </a:r>
            <a:r>
              <a:rPr lang="en-US" altLang="zh-TW">
                <a:latin typeface="Times"/>
              </a:rPr>
              <a:t>”</a:t>
            </a:r>
            <a:r>
              <a:rPr lang="en-US" altLang="zh-TW"/>
              <a:t> might be a </a:t>
            </a:r>
            <a:r>
              <a:rPr lang="en-US" altLang="zh-TW">
                <a:latin typeface="Times"/>
              </a:rPr>
              <a:t>“</a:t>
            </a:r>
            <a:r>
              <a:rPr lang="en-US" altLang="zh-TW"/>
              <a:t>Service Network</a:t>
            </a:r>
            <a:r>
              <a:rPr lang="en-US" altLang="zh-TW">
                <a:latin typeface="Times"/>
              </a:rPr>
              <a:t>”</a:t>
            </a:r>
            <a:r>
              <a:rPr lang="en-US" altLang="zh-TW"/>
              <a:t> or even an </a:t>
            </a:r>
            <a:r>
              <a:rPr lang="en-US" altLang="zh-TW">
                <a:latin typeface="Times"/>
              </a:rPr>
              <a:t>“</a:t>
            </a:r>
            <a:r>
              <a:rPr lang="en-US" altLang="zh-TW"/>
              <a:t>Enterprise Service Bus.</a:t>
            </a:r>
            <a:r>
              <a:rPr lang="en-US" altLang="zh-TW">
                <a:latin typeface="Times"/>
              </a:rPr>
              <a:t>”</a:t>
            </a:r>
            <a:r>
              <a:rPr lang="en-US" altLang="zh-TW"/>
              <a:t> </a:t>
            </a:r>
          </a:p>
          <a:p>
            <a:r>
              <a:rPr lang="en-US" altLang="zh-TW"/>
              <a:t>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r>
              <a:rPr lang="en-US" altLang="zh-TW"/>
              <a:t>Explain in detail what the Service Network and composition layers are</a:t>
            </a:r>
          </a:p>
          <a:p>
            <a:r>
              <a:rPr lang="en-US" altLang="zh-TW"/>
              <a:t>Show how SOA doesn</a:t>
            </a:r>
            <a:r>
              <a:rPr lang="en-US" altLang="zh-TW">
                <a:latin typeface="Times"/>
              </a:rPr>
              <a:t>’</a:t>
            </a:r>
            <a:r>
              <a:rPr lang="en-US" altLang="zh-TW"/>
              <a:t>t remove the need for different technology layers</a:t>
            </a:r>
          </a:p>
          <a:p>
            <a:r>
              <a:rPr lang="en-US" altLang="zh-TW"/>
              <a:t>Explore how SOA is an abstraction and still requires ways to access business logic and data</a:t>
            </a:r>
          </a:p>
          <a:p>
            <a:r>
              <a:rPr lang="en-US" altLang="zh-TW" b="1"/>
              <a:t>Questions to Address:</a:t>
            </a:r>
            <a:endParaRPr lang="en-US" altLang="zh-TW"/>
          </a:p>
          <a:p>
            <a:r>
              <a:rPr lang="en-US" altLang="zh-TW"/>
              <a:t>What aspects of this infrastructure do you already have in place? What</a:t>
            </a:r>
            <a:r>
              <a:rPr lang="en-US" altLang="zh-TW">
                <a:latin typeface="Times"/>
              </a:rPr>
              <a:t>’</a:t>
            </a:r>
            <a:r>
              <a:rPr lang="en-US" altLang="zh-TW"/>
              <a:t>s missing?</a:t>
            </a:r>
          </a:p>
          <a:p>
            <a:r>
              <a:rPr lang="en-US" altLang="zh-TW"/>
              <a:t>Why is security represented twice on this slide? (Put answer here)</a:t>
            </a:r>
          </a:p>
          <a:p>
            <a:r>
              <a:rPr lang="en-US" altLang="zh-TW"/>
              <a:t>Why are there two kinds of Services represented on this slide?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685800"/>
            <a:ext cx="4573587" cy="3429000"/>
          </a:xfrm>
          <a:ln/>
        </p:spPr>
      </p:sp>
      <p:sp>
        <p:nvSpPr>
          <p:cNvPr id="63491" name="Rectangle 3"/>
          <p:cNvSpPr>
            <a:spLocks noGrp="1" noChangeArrowheads="1"/>
          </p:cNvSpPr>
          <p:nvPr>
            <p:ph type="body" idx="1"/>
          </p:nvPr>
        </p:nvSpPr>
        <p:spPr>
          <a:xfrm>
            <a:off x="913438" y="4343144"/>
            <a:ext cx="5031126" cy="4115019"/>
          </a:xfrm>
        </p:spPr>
        <p:txBody>
          <a:bodyPr/>
          <a:lstStyle/>
          <a:p>
            <a:r>
              <a:rPr lang="en-US"/>
              <a:t>Slide timing: 3-5 minutes</a:t>
            </a:r>
          </a:p>
          <a:p>
            <a:endParaRPr lang="en-US"/>
          </a:p>
          <a:p>
            <a:r>
              <a:rPr lang="en-US"/>
              <a:t>Instructor’s notes: </a:t>
            </a:r>
          </a:p>
          <a:p>
            <a:endParaRPr lang="en-US"/>
          </a:p>
          <a:p>
            <a:r>
              <a:rPr lang="en-US"/>
              <a:t>This diagram illustrates the typical technical infrastructure that underlies successful SOA implementations. Point out that the terminology here isn’t what’s important; “SOA Fabric” might be a “Service Network” or even an “Enterprise Service Bus.” 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endParaRPr lang="en-US"/>
          </a:p>
          <a:p>
            <a:r>
              <a:rPr lang="en-US" altLang="zh-TW" b="1"/>
              <a:t>Key Concepts: </a:t>
            </a:r>
            <a:endParaRPr lang="en-US" altLang="zh-TW"/>
          </a:p>
          <a:p>
            <a:r>
              <a:rPr lang="en-US" altLang="zh-TW"/>
              <a:t>This diagram illustrates the typical technical infrastructure that underlies successful SOA implementations. Point out that the terminology here isn</a:t>
            </a:r>
            <a:r>
              <a:rPr lang="en-US" altLang="zh-TW">
                <a:latin typeface="Times"/>
              </a:rPr>
              <a:t>’</a:t>
            </a:r>
            <a:r>
              <a:rPr lang="en-US" altLang="zh-TW"/>
              <a:t>t what</a:t>
            </a:r>
            <a:r>
              <a:rPr lang="en-US" altLang="zh-TW">
                <a:latin typeface="Times"/>
              </a:rPr>
              <a:t>’</a:t>
            </a:r>
            <a:r>
              <a:rPr lang="en-US" altLang="zh-TW"/>
              <a:t>s important; </a:t>
            </a:r>
            <a:r>
              <a:rPr lang="en-US" altLang="zh-TW">
                <a:latin typeface="Times"/>
              </a:rPr>
              <a:t>“</a:t>
            </a:r>
            <a:r>
              <a:rPr lang="en-US" altLang="zh-TW"/>
              <a:t>SOA Fabric</a:t>
            </a:r>
            <a:r>
              <a:rPr lang="en-US" altLang="zh-TW">
                <a:latin typeface="Times"/>
              </a:rPr>
              <a:t>”</a:t>
            </a:r>
            <a:r>
              <a:rPr lang="en-US" altLang="zh-TW"/>
              <a:t> might be a </a:t>
            </a:r>
            <a:r>
              <a:rPr lang="en-US" altLang="zh-TW">
                <a:latin typeface="Times"/>
              </a:rPr>
              <a:t>“</a:t>
            </a:r>
            <a:r>
              <a:rPr lang="en-US" altLang="zh-TW"/>
              <a:t>Service Network</a:t>
            </a:r>
            <a:r>
              <a:rPr lang="en-US" altLang="zh-TW">
                <a:latin typeface="Times"/>
              </a:rPr>
              <a:t>”</a:t>
            </a:r>
            <a:r>
              <a:rPr lang="en-US" altLang="zh-TW"/>
              <a:t> or even an </a:t>
            </a:r>
            <a:r>
              <a:rPr lang="en-US" altLang="zh-TW">
                <a:latin typeface="Times"/>
              </a:rPr>
              <a:t>“</a:t>
            </a:r>
            <a:r>
              <a:rPr lang="en-US" altLang="zh-TW"/>
              <a:t>Enterprise Service Bus.</a:t>
            </a:r>
            <a:r>
              <a:rPr lang="en-US" altLang="zh-TW">
                <a:latin typeface="Times"/>
              </a:rPr>
              <a:t>”</a:t>
            </a:r>
            <a:r>
              <a:rPr lang="en-US" altLang="zh-TW"/>
              <a:t> </a:t>
            </a:r>
          </a:p>
          <a:p>
            <a:r>
              <a:rPr lang="en-US" altLang="zh-TW"/>
              <a:t>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r>
              <a:rPr lang="en-US" altLang="zh-TW"/>
              <a:t>Explain in detail what the Service Network and composition layers are</a:t>
            </a:r>
          </a:p>
          <a:p>
            <a:r>
              <a:rPr lang="en-US" altLang="zh-TW"/>
              <a:t>Show how SOA doesn</a:t>
            </a:r>
            <a:r>
              <a:rPr lang="en-US" altLang="zh-TW">
                <a:latin typeface="Times"/>
              </a:rPr>
              <a:t>’</a:t>
            </a:r>
            <a:r>
              <a:rPr lang="en-US" altLang="zh-TW"/>
              <a:t>t remove the need for different technology layers</a:t>
            </a:r>
          </a:p>
          <a:p>
            <a:r>
              <a:rPr lang="en-US" altLang="zh-TW"/>
              <a:t>Explore how SOA is an abstraction and still requires ways to access business logic and data</a:t>
            </a:r>
          </a:p>
          <a:p>
            <a:r>
              <a:rPr lang="en-US" altLang="zh-TW" b="1"/>
              <a:t>Questions to Address:</a:t>
            </a:r>
            <a:endParaRPr lang="en-US" altLang="zh-TW"/>
          </a:p>
          <a:p>
            <a:r>
              <a:rPr lang="en-US" altLang="zh-TW"/>
              <a:t>What aspects of this infrastructure do you already have in place? What</a:t>
            </a:r>
            <a:r>
              <a:rPr lang="en-US" altLang="zh-TW">
                <a:latin typeface="Times"/>
              </a:rPr>
              <a:t>’</a:t>
            </a:r>
            <a:r>
              <a:rPr lang="en-US" altLang="zh-TW"/>
              <a:t>s missing?</a:t>
            </a:r>
          </a:p>
          <a:p>
            <a:r>
              <a:rPr lang="en-US" altLang="zh-TW"/>
              <a:t>Why is security represented twice on this slide? (Put answer here)</a:t>
            </a:r>
          </a:p>
          <a:p>
            <a:r>
              <a:rPr lang="en-US" altLang="zh-TW"/>
              <a:t>Why are there two kinds of Services represented on this slide?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685800"/>
            <a:ext cx="4573587" cy="3429000"/>
          </a:xfrm>
          <a:ln/>
        </p:spPr>
      </p:sp>
      <p:sp>
        <p:nvSpPr>
          <p:cNvPr id="63491" name="Rectangle 3"/>
          <p:cNvSpPr>
            <a:spLocks noGrp="1" noChangeArrowheads="1"/>
          </p:cNvSpPr>
          <p:nvPr>
            <p:ph type="body" idx="1"/>
          </p:nvPr>
        </p:nvSpPr>
        <p:spPr>
          <a:xfrm>
            <a:off x="913438" y="4343144"/>
            <a:ext cx="5031126" cy="4115019"/>
          </a:xfrm>
        </p:spPr>
        <p:txBody>
          <a:bodyPr/>
          <a:lstStyle/>
          <a:p>
            <a:r>
              <a:rPr lang="en-US"/>
              <a:t>Slide timing: 3-5 minutes</a:t>
            </a:r>
          </a:p>
          <a:p>
            <a:endParaRPr lang="en-US"/>
          </a:p>
          <a:p>
            <a:r>
              <a:rPr lang="en-US"/>
              <a:t>Instructor’s notes: </a:t>
            </a:r>
          </a:p>
          <a:p>
            <a:endParaRPr lang="en-US"/>
          </a:p>
          <a:p>
            <a:r>
              <a:rPr lang="en-US"/>
              <a:t>This diagram illustrates the typical technical infrastructure that underlies successful SOA implementations. Point out that the terminology here isn’t what’s important; “SOA Fabric” might be a “Service Network” or even an “Enterprise Service Bus.” 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endParaRPr lang="en-US"/>
          </a:p>
          <a:p>
            <a:r>
              <a:rPr lang="en-US" altLang="zh-TW" b="1"/>
              <a:t>Key Concepts: </a:t>
            </a:r>
            <a:endParaRPr lang="en-US" altLang="zh-TW"/>
          </a:p>
          <a:p>
            <a:r>
              <a:rPr lang="en-US" altLang="zh-TW"/>
              <a:t>This diagram illustrates the typical technical infrastructure that underlies successful SOA implementations. Point out that the terminology here isn</a:t>
            </a:r>
            <a:r>
              <a:rPr lang="en-US" altLang="zh-TW">
                <a:latin typeface="Times"/>
              </a:rPr>
              <a:t>’</a:t>
            </a:r>
            <a:r>
              <a:rPr lang="en-US" altLang="zh-TW"/>
              <a:t>t what</a:t>
            </a:r>
            <a:r>
              <a:rPr lang="en-US" altLang="zh-TW">
                <a:latin typeface="Times"/>
              </a:rPr>
              <a:t>’</a:t>
            </a:r>
            <a:r>
              <a:rPr lang="en-US" altLang="zh-TW"/>
              <a:t>s important; </a:t>
            </a:r>
            <a:r>
              <a:rPr lang="en-US" altLang="zh-TW">
                <a:latin typeface="Times"/>
              </a:rPr>
              <a:t>“</a:t>
            </a:r>
            <a:r>
              <a:rPr lang="en-US" altLang="zh-TW"/>
              <a:t>SOA Fabric</a:t>
            </a:r>
            <a:r>
              <a:rPr lang="en-US" altLang="zh-TW">
                <a:latin typeface="Times"/>
              </a:rPr>
              <a:t>”</a:t>
            </a:r>
            <a:r>
              <a:rPr lang="en-US" altLang="zh-TW"/>
              <a:t> might be a </a:t>
            </a:r>
            <a:r>
              <a:rPr lang="en-US" altLang="zh-TW">
                <a:latin typeface="Times"/>
              </a:rPr>
              <a:t>“</a:t>
            </a:r>
            <a:r>
              <a:rPr lang="en-US" altLang="zh-TW"/>
              <a:t>Service Network</a:t>
            </a:r>
            <a:r>
              <a:rPr lang="en-US" altLang="zh-TW">
                <a:latin typeface="Times"/>
              </a:rPr>
              <a:t>”</a:t>
            </a:r>
            <a:r>
              <a:rPr lang="en-US" altLang="zh-TW"/>
              <a:t> or even an </a:t>
            </a:r>
            <a:r>
              <a:rPr lang="en-US" altLang="zh-TW">
                <a:latin typeface="Times"/>
              </a:rPr>
              <a:t>“</a:t>
            </a:r>
            <a:r>
              <a:rPr lang="en-US" altLang="zh-TW"/>
              <a:t>Enterprise Service Bus.</a:t>
            </a:r>
            <a:r>
              <a:rPr lang="en-US" altLang="zh-TW">
                <a:latin typeface="Times"/>
              </a:rPr>
              <a:t>”</a:t>
            </a:r>
            <a:r>
              <a:rPr lang="en-US" altLang="zh-TW"/>
              <a:t> </a:t>
            </a:r>
          </a:p>
          <a:p>
            <a:r>
              <a:rPr lang="en-US" altLang="zh-TW"/>
              <a:t>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r>
              <a:rPr lang="en-US" altLang="zh-TW"/>
              <a:t>Explain in detail what the Service Network and composition layers are</a:t>
            </a:r>
          </a:p>
          <a:p>
            <a:r>
              <a:rPr lang="en-US" altLang="zh-TW"/>
              <a:t>Show how SOA doesn</a:t>
            </a:r>
            <a:r>
              <a:rPr lang="en-US" altLang="zh-TW">
                <a:latin typeface="Times"/>
              </a:rPr>
              <a:t>’</a:t>
            </a:r>
            <a:r>
              <a:rPr lang="en-US" altLang="zh-TW"/>
              <a:t>t remove the need for different technology layers</a:t>
            </a:r>
          </a:p>
          <a:p>
            <a:r>
              <a:rPr lang="en-US" altLang="zh-TW"/>
              <a:t>Explore how SOA is an abstraction and still requires ways to access business logic and data</a:t>
            </a:r>
          </a:p>
          <a:p>
            <a:r>
              <a:rPr lang="en-US" altLang="zh-TW" b="1"/>
              <a:t>Questions to Address:</a:t>
            </a:r>
            <a:endParaRPr lang="en-US" altLang="zh-TW"/>
          </a:p>
          <a:p>
            <a:r>
              <a:rPr lang="en-US" altLang="zh-TW"/>
              <a:t>What aspects of this infrastructure do you already have in place? What</a:t>
            </a:r>
            <a:r>
              <a:rPr lang="en-US" altLang="zh-TW">
                <a:latin typeface="Times"/>
              </a:rPr>
              <a:t>’</a:t>
            </a:r>
            <a:r>
              <a:rPr lang="en-US" altLang="zh-TW"/>
              <a:t>s missing?</a:t>
            </a:r>
          </a:p>
          <a:p>
            <a:r>
              <a:rPr lang="en-US" altLang="zh-TW"/>
              <a:t>Why is security represented twice on this slide? (Put answer here)</a:t>
            </a:r>
          </a:p>
          <a:p>
            <a:r>
              <a:rPr lang="en-US" altLang="zh-TW"/>
              <a:t>Why are there two kinds of Services represented on this slide?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84E8F3-1AD1-4795-AAE0-747473A68EA5}" type="slidenum">
              <a:rPr lang="en-US" smtClean="0">
                <a:latin typeface="Arial" charset="0"/>
              </a:rPr>
              <a:pPr fontAlgn="base">
                <a:spcBef>
                  <a:spcPct val="0"/>
                </a:spcBef>
                <a:spcAft>
                  <a:spcPct val="0"/>
                </a:spcAft>
              </a:pPr>
              <a:t>3</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685800"/>
            <a:ext cx="4573587" cy="3429000"/>
          </a:xfrm>
          <a:ln/>
        </p:spPr>
      </p:sp>
      <p:sp>
        <p:nvSpPr>
          <p:cNvPr id="63491" name="Rectangle 3"/>
          <p:cNvSpPr>
            <a:spLocks noGrp="1" noChangeArrowheads="1"/>
          </p:cNvSpPr>
          <p:nvPr>
            <p:ph type="body" idx="1"/>
          </p:nvPr>
        </p:nvSpPr>
        <p:spPr>
          <a:xfrm>
            <a:off x="913438" y="4343144"/>
            <a:ext cx="5031126" cy="4115019"/>
          </a:xfrm>
        </p:spPr>
        <p:txBody>
          <a:bodyPr/>
          <a:lstStyle/>
          <a:p>
            <a:r>
              <a:rPr lang="en-US"/>
              <a:t>Slide timing: 3-5 minutes</a:t>
            </a:r>
          </a:p>
          <a:p>
            <a:endParaRPr lang="en-US"/>
          </a:p>
          <a:p>
            <a:r>
              <a:rPr lang="en-US"/>
              <a:t>Instructor’s notes: </a:t>
            </a:r>
          </a:p>
          <a:p>
            <a:endParaRPr lang="en-US"/>
          </a:p>
          <a:p>
            <a:r>
              <a:rPr lang="en-US"/>
              <a:t>This diagram illustrates the typical technical infrastructure that underlies successful SOA implementations. Point out that the terminology here isn’t what’s important; “SOA Fabric” might be a “Service Network” or even an “Enterprise Service Bus.” 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endParaRPr lang="en-US"/>
          </a:p>
          <a:p>
            <a:r>
              <a:rPr lang="en-US" altLang="zh-TW" b="1"/>
              <a:t>Key Concepts: </a:t>
            </a:r>
            <a:endParaRPr lang="en-US" altLang="zh-TW"/>
          </a:p>
          <a:p>
            <a:r>
              <a:rPr lang="en-US" altLang="zh-TW"/>
              <a:t>This diagram illustrates the typical technical infrastructure that underlies successful SOA implementations. Point out that the terminology here isn</a:t>
            </a:r>
            <a:r>
              <a:rPr lang="en-US" altLang="zh-TW">
                <a:latin typeface="Times"/>
              </a:rPr>
              <a:t>’</a:t>
            </a:r>
            <a:r>
              <a:rPr lang="en-US" altLang="zh-TW"/>
              <a:t>t what</a:t>
            </a:r>
            <a:r>
              <a:rPr lang="en-US" altLang="zh-TW">
                <a:latin typeface="Times"/>
              </a:rPr>
              <a:t>’</a:t>
            </a:r>
            <a:r>
              <a:rPr lang="en-US" altLang="zh-TW"/>
              <a:t>s important; </a:t>
            </a:r>
            <a:r>
              <a:rPr lang="en-US" altLang="zh-TW">
                <a:latin typeface="Times"/>
              </a:rPr>
              <a:t>“</a:t>
            </a:r>
            <a:r>
              <a:rPr lang="en-US" altLang="zh-TW"/>
              <a:t>SOA Fabric</a:t>
            </a:r>
            <a:r>
              <a:rPr lang="en-US" altLang="zh-TW">
                <a:latin typeface="Times"/>
              </a:rPr>
              <a:t>”</a:t>
            </a:r>
            <a:r>
              <a:rPr lang="en-US" altLang="zh-TW"/>
              <a:t> might be a </a:t>
            </a:r>
            <a:r>
              <a:rPr lang="en-US" altLang="zh-TW">
                <a:latin typeface="Times"/>
              </a:rPr>
              <a:t>“</a:t>
            </a:r>
            <a:r>
              <a:rPr lang="en-US" altLang="zh-TW"/>
              <a:t>Service Network</a:t>
            </a:r>
            <a:r>
              <a:rPr lang="en-US" altLang="zh-TW">
                <a:latin typeface="Times"/>
              </a:rPr>
              <a:t>”</a:t>
            </a:r>
            <a:r>
              <a:rPr lang="en-US" altLang="zh-TW"/>
              <a:t> or even an </a:t>
            </a:r>
            <a:r>
              <a:rPr lang="en-US" altLang="zh-TW">
                <a:latin typeface="Times"/>
              </a:rPr>
              <a:t>“</a:t>
            </a:r>
            <a:r>
              <a:rPr lang="en-US" altLang="zh-TW"/>
              <a:t>Enterprise Service Bus.</a:t>
            </a:r>
            <a:r>
              <a:rPr lang="en-US" altLang="zh-TW">
                <a:latin typeface="Times"/>
              </a:rPr>
              <a:t>”</a:t>
            </a:r>
            <a:r>
              <a:rPr lang="en-US" altLang="zh-TW"/>
              <a:t> </a:t>
            </a:r>
          </a:p>
          <a:p>
            <a:r>
              <a:rPr lang="en-US" altLang="zh-TW"/>
              <a:t>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r>
              <a:rPr lang="en-US" altLang="zh-TW"/>
              <a:t>Explain in detail what the Service Network and composition layers are</a:t>
            </a:r>
          </a:p>
          <a:p>
            <a:r>
              <a:rPr lang="en-US" altLang="zh-TW"/>
              <a:t>Show how SOA doesn</a:t>
            </a:r>
            <a:r>
              <a:rPr lang="en-US" altLang="zh-TW">
                <a:latin typeface="Times"/>
              </a:rPr>
              <a:t>’</a:t>
            </a:r>
            <a:r>
              <a:rPr lang="en-US" altLang="zh-TW"/>
              <a:t>t remove the need for different technology layers</a:t>
            </a:r>
          </a:p>
          <a:p>
            <a:r>
              <a:rPr lang="en-US" altLang="zh-TW"/>
              <a:t>Explore how SOA is an abstraction and still requires ways to access business logic and data</a:t>
            </a:r>
          </a:p>
          <a:p>
            <a:r>
              <a:rPr lang="en-US" altLang="zh-TW" b="1"/>
              <a:t>Questions to Address:</a:t>
            </a:r>
            <a:endParaRPr lang="en-US" altLang="zh-TW"/>
          </a:p>
          <a:p>
            <a:r>
              <a:rPr lang="en-US" altLang="zh-TW"/>
              <a:t>What aspects of this infrastructure do you already have in place? What</a:t>
            </a:r>
            <a:r>
              <a:rPr lang="en-US" altLang="zh-TW">
                <a:latin typeface="Times"/>
              </a:rPr>
              <a:t>’</a:t>
            </a:r>
            <a:r>
              <a:rPr lang="en-US" altLang="zh-TW"/>
              <a:t>s missing?</a:t>
            </a:r>
          </a:p>
          <a:p>
            <a:r>
              <a:rPr lang="en-US" altLang="zh-TW"/>
              <a:t>Why is security represented twice on this slide? (Put answer here)</a:t>
            </a:r>
          </a:p>
          <a:p>
            <a:r>
              <a:rPr lang="en-US" altLang="zh-TW"/>
              <a:t>Why are there two kinds of Services represented on this slide? </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charset="0"/>
            </a:endParaRPr>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C84E8F3-1AD1-4795-AAE0-747473A68EA5}" type="slidenum">
              <a:rPr lang="en-US" smtClean="0">
                <a:solidFill>
                  <a:prstClr val="black"/>
                </a:solidFill>
              </a:rPr>
              <a:pPr/>
              <a:t>5</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charset="0"/>
            </a:endParaRPr>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C84E8F3-1AD1-4795-AAE0-747473A68EA5}" type="slidenum">
              <a:rPr lang="en-US" smtClean="0">
                <a:solidFill>
                  <a:prstClr val="black"/>
                </a:solidFill>
              </a:rPr>
              <a:pPr/>
              <a:t>6</a:t>
            </a:fld>
            <a:endParaRPr lang="en-US" dirty="0"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685800"/>
            <a:ext cx="4573587" cy="3429000"/>
          </a:xfrm>
          <a:ln/>
        </p:spPr>
      </p:sp>
      <p:sp>
        <p:nvSpPr>
          <p:cNvPr id="63491" name="Rectangle 3"/>
          <p:cNvSpPr>
            <a:spLocks noGrp="1" noChangeArrowheads="1"/>
          </p:cNvSpPr>
          <p:nvPr>
            <p:ph type="body" idx="1"/>
          </p:nvPr>
        </p:nvSpPr>
        <p:spPr>
          <a:xfrm>
            <a:off x="913438" y="4343144"/>
            <a:ext cx="5031126" cy="4115019"/>
          </a:xfrm>
        </p:spPr>
        <p:txBody>
          <a:bodyPr/>
          <a:lstStyle/>
          <a:p>
            <a:r>
              <a:rPr lang="en-US"/>
              <a:t>Slide timing: 3-5 minutes</a:t>
            </a:r>
          </a:p>
          <a:p>
            <a:endParaRPr lang="en-US"/>
          </a:p>
          <a:p>
            <a:r>
              <a:rPr lang="en-US"/>
              <a:t>Instructor’s notes: </a:t>
            </a:r>
          </a:p>
          <a:p>
            <a:endParaRPr lang="en-US"/>
          </a:p>
          <a:p>
            <a:r>
              <a:rPr lang="en-US"/>
              <a:t>This diagram illustrates the typical technical infrastructure that underlies successful SOA implementations. Point out that the terminology here isn’t what’s important; “SOA Fabric” might be a “Service Network” or even an “Enterprise Service Bus.” 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endParaRPr lang="en-US"/>
          </a:p>
          <a:p>
            <a:r>
              <a:rPr lang="en-US" altLang="zh-TW" b="1"/>
              <a:t>Key Concepts: </a:t>
            </a:r>
            <a:endParaRPr lang="en-US" altLang="zh-TW"/>
          </a:p>
          <a:p>
            <a:r>
              <a:rPr lang="en-US" altLang="zh-TW"/>
              <a:t>This diagram illustrates the typical technical infrastructure that underlies successful SOA implementations. Point out that the terminology here isn</a:t>
            </a:r>
            <a:r>
              <a:rPr lang="en-US" altLang="zh-TW">
                <a:latin typeface="Times"/>
              </a:rPr>
              <a:t>’</a:t>
            </a:r>
            <a:r>
              <a:rPr lang="en-US" altLang="zh-TW"/>
              <a:t>t what</a:t>
            </a:r>
            <a:r>
              <a:rPr lang="en-US" altLang="zh-TW">
                <a:latin typeface="Times"/>
              </a:rPr>
              <a:t>’</a:t>
            </a:r>
            <a:r>
              <a:rPr lang="en-US" altLang="zh-TW"/>
              <a:t>s important; </a:t>
            </a:r>
            <a:r>
              <a:rPr lang="en-US" altLang="zh-TW">
                <a:latin typeface="Times"/>
              </a:rPr>
              <a:t>“</a:t>
            </a:r>
            <a:r>
              <a:rPr lang="en-US" altLang="zh-TW"/>
              <a:t>SOA Fabric</a:t>
            </a:r>
            <a:r>
              <a:rPr lang="en-US" altLang="zh-TW">
                <a:latin typeface="Times"/>
              </a:rPr>
              <a:t>”</a:t>
            </a:r>
            <a:r>
              <a:rPr lang="en-US" altLang="zh-TW"/>
              <a:t> might be a </a:t>
            </a:r>
            <a:r>
              <a:rPr lang="en-US" altLang="zh-TW">
                <a:latin typeface="Times"/>
              </a:rPr>
              <a:t>“</a:t>
            </a:r>
            <a:r>
              <a:rPr lang="en-US" altLang="zh-TW"/>
              <a:t>Service Network</a:t>
            </a:r>
            <a:r>
              <a:rPr lang="en-US" altLang="zh-TW">
                <a:latin typeface="Times"/>
              </a:rPr>
              <a:t>”</a:t>
            </a:r>
            <a:r>
              <a:rPr lang="en-US" altLang="zh-TW"/>
              <a:t> or even an </a:t>
            </a:r>
            <a:r>
              <a:rPr lang="en-US" altLang="zh-TW">
                <a:latin typeface="Times"/>
              </a:rPr>
              <a:t>“</a:t>
            </a:r>
            <a:r>
              <a:rPr lang="en-US" altLang="zh-TW"/>
              <a:t>Enterprise Service Bus.</a:t>
            </a:r>
            <a:r>
              <a:rPr lang="en-US" altLang="zh-TW">
                <a:latin typeface="Times"/>
              </a:rPr>
              <a:t>”</a:t>
            </a:r>
            <a:r>
              <a:rPr lang="en-US" altLang="zh-TW"/>
              <a:t> </a:t>
            </a:r>
          </a:p>
          <a:p>
            <a:r>
              <a:rPr lang="en-US" altLang="zh-TW"/>
              <a:t>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r>
              <a:rPr lang="en-US" altLang="zh-TW"/>
              <a:t>Explain in detail what the Service Network and composition layers are</a:t>
            </a:r>
          </a:p>
          <a:p>
            <a:r>
              <a:rPr lang="en-US" altLang="zh-TW"/>
              <a:t>Show how SOA doesn</a:t>
            </a:r>
            <a:r>
              <a:rPr lang="en-US" altLang="zh-TW">
                <a:latin typeface="Times"/>
              </a:rPr>
              <a:t>’</a:t>
            </a:r>
            <a:r>
              <a:rPr lang="en-US" altLang="zh-TW"/>
              <a:t>t remove the need for different technology layers</a:t>
            </a:r>
          </a:p>
          <a:p>
            <a:r>
              <a:rPr lang="en-US" altLang="zh-TW"/>
              <a:t>Explore how SOA is an abstraction and still requires ways to access business logic and data</a:t>
            </a:r>
          </a:p>
          <a:p>
            <a:r>
              <a:rPr lang="en-US" altLang="zh-TW" b="1"/>
              <a:t>Questions to Address:</a:t>
            </a:r>
            <a:endParaRPr lang="en-US" altLang="zh-TW"/>
          </a:p>
          <a:p>
            <a:r>
              <a:rPr lang="en-US" altLang="zh-TW"/>
              <a:t>What aspects of this infrastructure do you already have in place? What</a:t>
            </a:r>
            <a:r>
              <a:rPr lang="en-US" altLang="zh-TW">
                <a:latin typeface="Times"/>
              </a:rPr>
              <a:t>’</a:t>
            </a:r>
            <a:r>
              <a:rPr lang="en-US" altLang="zh-TW"/>
              <a:t>s missing?</a:t>
            </a:r>
          </a:p>
          <a:p>
            <a:r>
              <a:rPr lang="en-US" altLang="zh-TW"/>
              <a:t>Why is security represented twice on this slide? (Put answer here)</a:t>
            </a:r>
          </a:p>
          <a:p>
            <a:r>
              <a:rPr lang="en-US" altLang="zh-TW"/>
              <a:t>Why are there two kinds of Services represented on this slide?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685800"/>
            <a:ext cx="4573587" cy="3429000"/>
          </a:xfrm>
          <a:ln/>
        </p:spPr>
      </p:sp>
      <p:sp>
        <p:nvSpPr>
          <p:cNvPr id="63491" name="Rectangle 3"/>
          <p:cNvSpPr>
            <a:spLocks noGrp="1" noChangeArrowheads="1"/>
          </p:cNvSpPr>
          <p:nvPr>
            <p:ph type="body" idx="1"/>
          </p:nvPr>
        </p:nvSpPr>
        <p:spPr>
          <a:xfrm>
            <a:off x="913438" y="4343144"/>
            <a:ext cx="5031126" cy="4115019"/>
          </a:xfrm>
        </p:spPr>
        <p:txBody>
          <a:bodyPr/>
          <a:lstStyle/>
          <a:p>
            <a:r>
              <a:rPr lang="en-US"/>
              <a:t>Slide timing: 3-5 minutes</a:t>
            </a:r>
          </a:p>
          <a:p>
            <a:endParaRPr lang="en-US"/>
          </a:p>
          <a:p>
            <a:r>
              <a:rPr lang="en-US"/>
              <a:t>Instructor’s notes: </a:t>
            </a:r>
          </a:p>
          <a:p>
            <a:endParaRPr lang="en-US"/>
          </a:p>
          <a:p>
            <a:r>
              <a:rPr lang="en-US"/>
              <a:t>This diagram illustrates the typical technical infrastructure that underlies successful SOA implementations. Point out that the terminology here isn’t what’s important; “SOA Fabric” might be a “Service Network” or even an “Enterprise Service Bus.” 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endParaRPr lang="en-US"/>
          </a:p>
          <a:p>
            <a:r>
              <a:rPr lang="en-US" altLang="zh-TW" b="1"/>
              <a:t>Key Concepts: </a:t>
            </a:r>
            <a:endParaRPr lang="en-US" altLang="zh-TW"/>
          </a:p>
          <a:p>
            <a:r>
              <a:rPr lang="en-US" altLang="zh-TW"/>
              <a:t>This diagram illustrates the typical technical infrastructure that underlies successful SOA implementations. Point out that the terminology here isn</a:t>
            </a:r>
            <a:r>
              <a:rPr lang="en-US" altLang="zh-TW">
                <a:latin typeface="Times"/>
              </a:rPr>
              <a:t>’</a:t>
            </a:r>
            <a:r>
              <a:rPr lang="en-US" altLang="zh-TW"/>
              <a:t>t what</a:t>
            </a:r>
            <a:r>
              <a:rPr lang="en-US" altLang="zh-TW">
                <a:latin typeface="Times"/>
              </a:rPr>
              <a:t>’</a:t>
            </a:r>
            <a:r>
              <a:rPr lang="en-US" altLang="zh-TW"/>
              <a:t>s important; </a:t>
            </a:r>
            <a:r>
              <a:rPr lang="en-US" altLang="zh-TW">
                <a:latin typeface="Times"/>
              </a:rPr>
              <a:t>“</a:t>
            </a:r>
            <a:r>
              <a:rPr lang="en-US" altLang="zh-TW"/>
              <a:t>SOA Fabric</a:t>
            </a:r>
            <a:r>
              <a:rPr lang="en-US" altLang="zh-TW">
                <a:latin typeface="Times"/>
              </a:rPr>
              <a:t>”</a:t>
            </a:r>
            <a:r>
              <a:rPr lang="en-US" altLang="zh-TW"/>
              <a:t> might be a </a:t>
            </a:r>
            <a:r>
              <a:rPr lang="en-US" altLang="zh-TW">
                <a:latin typeface="Times"/>
              </a:rPr>
              <a:t>“</a:t>
            </a:r>
            <a:r>
              <a:rPr lang="en-US" altLang="zh-TW"/>
              <a:t>Service Network</a:t>
            </a:r>
            <a:r>
              <a:rPr lang="en-US" altLang="zh-TW">
                <a:latin typeface="Times"/>
              </a:rPr>
              <a:t>”</a:t>
            </a:r>
            <a:r>
              <a:rPr lang="en-US" altLang="zh-TW"/>
              <a:t> or even an </a:t>
            </a:r>
            <a:r>
              <a:rPr lang="en-US" altLang="zh-TW">
                <a:latin typeface="Times"/>
              </a:rPr>
              <a:t>“</a:t>
            </a:r>
            <a:r>
              <a:rPr lang="en-US" altLang="zh-TW"/>
              <a:t>Enterprise Service Bus.</a:t>
            </a:r>
            <a:r>
              <a:rPr lang="en-US" altLang="zh-TW">
                <a:latin typeface="Times"/>
              </a:rPr>
              <a:t>”</a:t>
            </a:r>
            <a:r>
              <a:rPr lang="en-US" altLang="zh-TW"/>
              <a:t> </a:t>
            </a:r>
          </a:p>
          <a:p>
            <a:r>
              <a:rPr lang="en-US" altLang="zh-TW"/>
              <a:t>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r>
              <a:rPr lang="en-US" altLang="zh-TW"/>
              <a:t>Explain in detail what the Service Network and composition layers are</a:t>
            </a:r>
          </a:p>
          <a:p>
            <a:r>
              <a:rPr lang="en-US" altLang="zh-TW"/>
              <a:t>Show how SOA doesn</a:t>
            </a:r>
            <a:r>
              <a:rPr lang="en-US" altLang="zh-TW">
                <a:latin typeface="Times"/>
              </a:rPr>
              <a:t>’</a:t>
            </a:r>
            <a:r>
              <a:rPr lang="en-US" altLang="zh-TW"/>
              <a:t>t remove the need for different technology layers</a:t>
            </a:r>
          </a:p>
          <a:p>
            <a:r>
              <a:rPr lang="en-US" altLang="zh-TW"/>
              <a:t>Explore how SOA is an abstraction and still requires ways to access business logic and data</a:t>
            </a:r>
          </a:p>
          <a:p>
            <a:r>
              <a:rPr lang="en-US" altLang="zh-TW" b="1"/>
              <a:t>Questions to Address:</a:t>
            </a:r>
            <a:endParaRPr lang="en-US" altLang="zh-TW"/>
          </a:p>
          <a:p>
            <a:r>
              <a:rPr lang="en-US" altLang="zh-TW"/>
              <a:t>What aspects of this infrastructure do you already have in place? What</a:t>
            </a:r>
            <a:r>
              <a:rPr lang="en-US" altLang="zh-TW">
                <a:latin typeface="Times"/>
              </a:rPr>
              <a:t>’</a:t>
            </a:r>
            <a:r>
              <a:rPr lang="en-US" altLang="zh-TW"/>
              <a:t>s missing?</a:t>
            </a:r>
          </a:p>
          <a:p>
            <a:r>
              <a:rPr lang="en-US" altLang="zh-TW"/>
              <a:t>Why is security represented twice on this slide? (Put answer here)</a:t>
            </a:r>
          </a:p>
          <a:p>
            <a:r>
              <a:rPr lang="en-US" altLang="zh-TW"/>
              <a:t>Why are there two kinds of Services represented on this slide?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685800"/>
            <a:ext cx="4573587" cy="3429000"/>
          </a:xfrm>
          <a:ln/>
        </p:spPr>
      </p:sp>
      <p:sp>
        <p:nvSpPr>
          <p:cNvPr id="63491" name="Rectangle 3"/>
          <p:cNvSpPr>
            <a:spLocks noGrp="1" noChangeArrowheads="1"/>
          </p:cNvSpPr>
          <p:nvPr>
            <p:ph type="body" idx="1"/>
          </p:nvPr>
        </p:nvSpPr>
        <p:spPr>
          <a:xfrm>
            <a:off x="913438" y="4343144"/>
            <a:ext cx="5031126" cy="4115019"/>
          </a:xfrm>
        </p:spPr>
        <p:txBody>
          <a:bodyPr/>
          <a:lstStyle/>
          <a:p>
            <a:r>
              <a:rPr lang="en-US"/>
              <a:t>Slide timing: 3-5 minutes</a:t>
            </a:r>
          </a:p>
          <a:p>
            <a:endParaRPr lang="en-US"/>
          </a:p>
          <a:p>
            <a:r>
              <a:rPr lang="en-US"/>
              <a:t>Instructor’s notes: </a:t>
            </a:r>
          </a:p>
          <a:p>
            <a:endParaRPr lang="en-US"/>
          </a:p>
          <a:p>
            <a:r>
              <a:rPr lang="en-US"/>
              <a:t>This diagram illustrates the typical technical infrastructure that underlies successful SOA implementations. Point out that the terminology here isn’t what’s important; “SOA Fabric” might be a “Service Network” or even an “Enterprise Service Bus.” 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endParaRPr lang="en-US"/>
          </a:p>
          <a:p>
            <a:r>
              <a:rPr lang="en-US" altLang="zh-TW" b="1"/>
              <a:t>Key Concepts: </a:t>
            </a:r>
            <a:endParaRPr lang="en-US" altLang="zh-TW"/>
          </a:p>
          <a:p>
            <a:r>
              <a:rPr lang="en-US" altLang="zh-TW"/>
              <a:t>This diagram illustrates the typical technical infrastructure that underlies successful SOA implementations. Point out that the terminology here isn</a:t>
            </a:r>
            <a:r>
              <a:rPr lang="en-US" altLang="zh-TW">
                <a:latin typeface="Times"/>
              </a:rPr>
              <a:t>’</a:t>
            </a:r>
            <a:r>
              <a:rPr lang="en-US" altLang="zh-TW"/>
              <a:t>t what</a:t>
            </a:r>
            <a:r>
              <a:rPr lang="en-US" altLang="zh-TW">
                <a:latin typeface="Times"/>
              </a:rPr>
              <a:t>’</a:t>
            </a:r>
            <a:r>
              <a:rPr lang="en-US" altLang="zh-TW"/>
              <a:t>s important; </a:t>
            </a:r>
            <a:r>
              <a:rPr lang="en-US" altLang="zh-TW">
                <a:latin typeface="Times"/>
              </a:rPr>
              <a:t>“</a:t>
            </a:r>
            <a:r>
              <a:rPr lang="en-US" altLang="zh-TW"/>
              <a:t>SOA Fabric</a:t>
            </a:r>
            <a:r>
              <a:rPr lang="en-US" altLang="zh-TW">
                <a:latin typeface="Times"/>
              </a:rPr>
              <a:t>”</a:t>
            </a:r>
            <a:r>
              <a:rPr lang="en-US" altLang="zh-TW"/>
              <a:t> might be a </a:t>
            </a:r>
            <a:r>
              <a:rPr lang="en-US" altLang="zh-TW">
                <a:latin typeface="Times"/>
              </a:rPr>
              <a:t>“</a:t>
            </a:r>
            <a:r>
              <a:rPr lang="en-US" altLang="zh-TW"/>
              <a:t>Service Network</a:t>
            </a:r>
            <a:r>
              <a:rPr lang="en-US" altLang="zh-TW">
                <a:latin typeface="Times"/>
              </a:rPr>
              <a:t>”</a:t>
            </a:r>
            <a:r>
              <a:rPr lang="en-US" altLang="zh-TW"/>
              <a:t> or even an </a:t>
            </a:r>
            <a:r>
              <a:rPr lang="en-US" altLang="zh-TW">
                <a:latin typeface="Times"/>
              </a:rPr>
              <a:t>“</a:t>
            </a:r>
            <a:r>
              <a:rPr lang="en-US" altLang="zh-TW"/>
              <a:t>Enterprise Service Bus.</a:t>
            </a:r>
            <a:r>
              <a:rPr lang="en-US" altLang="zh-TW">
                <a:latin typeface="Times"/>
              </a:rPr>
              <a:t>”</a:t>
            </a:r>
            <a:r>
              <a:rPr lang="en-US" altLang="zh-TW"/>
              <a:t> </a:t>
            </a:r>
          </a:p>
          <a:p>
            <a:r>
              <a:rPr lang="en-US" altLang="zh-TW"/>
              <a:t>Point out the difference between atomic Services and business Services. Also emphasize the business Service/business process loop that represents the ongoing composition of Services. Finally, direct attention to the governance and security infrastructure, which should interact with every part of the SOA infrastructure. </a:t>
            </a:r>
          </a:p>
          <a:p>
            <a:r>
              <a:rPr lang="en-US" altLang="zh-TW"/>
              <a:t>Explain in detail what the Service Network and composition layers are</a:t>
            </a:r>
          </a:p>
          <a:p>
            <a:r>
              <a:rPr lang="en-US" altLang="zh-TW"/>
              <a:t>Show how SOA doesn</a:t>
            </a:r>
            <a:r>
              <a:rPr lang="en-US" altLang="zh-TW">
                <a:latin typeface="Times"/>
              </a:rPr>
              <a:t>’</a:t>
            </a:r>
            <a:r>
              <a:rPr lang="en-US" altLang="zh-TW"/>
              <a:t>t remove the need for different technology layers</a:t>
            </a:r>
          </a:p>
          <a:p>
            <a:r>
              <a:rPr lang="en-US" altLang="zh-TW"/>
              <a:t>Explore how SOA is an abstraction and still requires ways to access business logic and data</a:t>
            </a:r>
          </a:p>
          <a:p>
            <a:r>
              <a:rPr lang="en-US" altLang="zh-TW" b="1"/>
              <a:t>Questions to Address:</a:t>
            </a:r>
            <a:endParaRPr lang="en-US" altLang="zh-TW"/>
          </a:p>
          <a:p>
            <a:r>
              <a:rPr lang="en-US" altLang="zh-TW"/>
              <a:t>What aspects of this infrastructure do you already have in place? What</a:t>
            </a:r>
            <a:r>
              <a:rPr lang="en-US" altLang="zh-TW">
                <a:latin typeface="Times"/>
              </a:rPr>
              <a:t>’</a:t>
            </a:r>
            <a:r>
              <a:rPr lang="en-US" altLang="zh-TW"/>
              <a:t>s missing?</a:t>
            </a:r>
          </a:p>
          <a:p>
            <a:r>
              <a:rPr lang="en-US" altLang="zh-TW"/>
              <a:t>Why is security represented twice on this slide? (Put answer here)</a:t>
            </a:r>
          </a:p>
          <a:p>
            <a:r>
              <a:rPr lang="en-US" altLang="zh-TW"/>
              <a:t>Why are there two kinds of Services represented on this slide?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12" name="Picture 11"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6675438"/>
            <a:ext cx="7315200" cy="1825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cs typeface="Arial" pitchFamily="34" charset="0"/>
            </a:endParaRPr>
          </a:p>
        </p:txBody>
      </p:sp>
      <p:sp>
        <p:nvSpPr>
          <p:cNvPr id="5" name="TextBox 20"/>
          <p:cNvSpPr txBox="1">
            <a:spLocks noChangeArrowheads="1"/>
          </p:cNvSpPr>
          <p:nvPr userDrawn="1"/>
        </p:nvSpPr>
        <p:spPr bwMode="auto">
          <a:xfrm>
            <a:off x="304800" y="6516688"/>
            <a:ext cx="1412875" cy="123825"/>
          </a:xfrm>
          <a:prstGeom prst="rect">
            <a:avLst/>
          </a:prstGeom>
          <a:noFill/>
          <a:ln w="9525">
            <a:noFill/>
            <a:miter lim="800000"/>
            <a:headEnd/>
            <a:tailEnd/>
          </a:ln>
        </p:spPr>
        <p:txBody>
          <a:bodyPr lIns="0" tIns="0" rIns="0" bIns="0">
            <a:spAutoFit/>
          </a:bodyPr>
          <a:lstStyle/>
          <a:p>
            <a:pPr>
              <a:defRPr/>
            </a:pPr>
            <a:r>
              <a:rPr lang="en-US" sz="800" dirty="0">
                <a:solidFill>
                  <a:srgbClr val="625753"/>
                </a:solidFill>
                <a:cs typeface="Arial" charset="0"/>
              </a:rPr>
              <a:t>© Mahindra Satyam 2010</a:t>
            </a:r>
          </a:p>
        </p:txBody>
      </p:sp>
      <p:pic>
        <p:nvPicPr>
          <p:cNvPr id="6" name="Picture 13" descr="small.png"/>
          <p:cNvPicPr>
            <a:picLocks noChangeAspect="1"/>
          </p:cNvPicPr>
          <p:nvPr userDrawn="1"/>
        </p:nvPicPr>
        <p:blipFill>
          <a:blip r:embed="rId2"/>
          <a:srcRect/>
          <a:stretch>
            <a:fillRect/>
          </a:stretch>
        </p:blipFill>
        <p:spPr bwMode="auto">
          <a:xfrm>
            <a:off x="5499100" y="404813"/>
            <a:ext cx="3048000" cy="246062"/>
          </a:xfrm>
          <a:prstGeom prst="rect">
            <a:avLst/>
          </a:prstGeom>
          <a:noFill/>
          <a:ln w="9525">
            <a:noFill/>
            <a:miter lim="800000"/>
            <a:headEnd/>
            <a:tailEnd/>
          </a:ln>
        </p:spPr>
      </p:pic>
      <p:sp>
        <p:nvSpPr>
          <p:cNvPr id="3" name="Subtitle 2"/>
          <p:cNvSpPr>
            <a:spLocks noGrp="1"/>
          </p:cNvSpPr>
          <p:nvPr>
            <p:ph type="subTitle" idx="1"/>
          </p:nvPr>
        </p:nvSpPr>
        <p:spPr>
          <a:xfrm>
            <a:off x="1366839" y="4580751"/>
            <a:ext cx="5341936"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366839" y="2214563"/>
            <a:ext cx="5341936" cy="1231106"/>
          </a:xfrm>
        </p:spPr>
        <p:txBody>
          <a:bodyPr/>
          <a:lstStyle>
            <a:lvl1pPr algn="l">
              <a:defRPr sz="4000">
                <a:solidFill>
                  <a:schemeClr val="tx2"/>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p:nvPr>
        </p:nvSpPr>
        <p:spPr>
          <a:xfrm>
            <a:off x="302931" y="1465507"/>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4" name="Rectangle 3"/>
          <p:cNvSpPr/>
          <p:nvPr userDrawn="1"/>
        </p:nvSpPr>
        <p:spPr>
          <a:xfrm>
            <a:off x="0" y="6675438"/>
            <a:ext cx="7315200" cy="1825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cs typeface="Arial" pitchFamily="34" charset="0"/>
            </a:endParaRPr>
          </a:p>
        </p:txBody>
      </p:sp>
      <p:pic>
        <p:nvPicPr>
          <p:cNvPr id="5" name="Picture 12" descr="PPT.jpg"/>
          <p:cNvPicPr>
            <a:picLocks noChangeAspect="1"/>
          </p:cNvPicPr>
          <p:nvPr userDrawn="1"/>
        </p:nvPicPr>
        <p:blipFill>
          <a:blip r:embed="rId2"/>
          <a:srcRect b="89034"/>
          <a:stretch>
            <a:fillRect/>
          </a:stretch>
        </p:blipFill>
        <p:spPr bwMode="auto">
          <a:xfrm>
            <a:off x="0" y="0"/>
            <a:ext cx="9144000" cy="752475"/>
          </a:xfrm>
          <a:prstGeom prst="rect">
            <a:avLst/>
          </a:prstGeom>
          <a:noFill/>
          <a:ln w="9525">
            <a:noFill/>
            <a:miter lim="800000"/>
            <a:headEnd/>
            <a:tailEnd/>
          </a:ln>
        </p:spPr>
      </p:pic>
      <p:sp>
        <p:nvSpPr>
          <p:cNvPr id="6" name="TextBox 20"/>
          <p:cNvSpPr txBox="1">
            <a:spLocks noChangeArrowheads="1"/>
          </p:cNvSpPr>
          <p:nvPr userDrawn="1"/>
        </p:nvSpPr>
        <p:spPr bwMode="auto">
          <a:xfrm>
            <a:off x="304800" y="6516688"/>
            <a:ext cx="1412875" cy="123825"/>
          </a:xfrm>
          <a:prstGeom prst="rect">
            <a:avLst/>
          </a:prstGeom>
          <a:noFill/>
          <a:ln w="9525">
            <a:noFill/>
            <a:miter lim="800000"/>
            <a:headEnd/>
            <a:tailEnd/>
          </a:ln>
        </p:spPr>
        <p:txBody>
          <a:bodyPr lIns="0" tIns="0" rIns="0" bIns="0">
            <a:spAutoFit/>
          </a:bodyPr>
          <a:lstStyle/>
          <a:p>
            <a:pPr>
              <a:defRPr/>
            </a:pPr>
            <a:r>
              <a:rPr lang="en-US" sz="800" dirty="0">
                <a:solidFill>
                  <a:srgbClr val="625753"/>
                </a:solidFill>
                <a:cs typeface="Arial" charset="0"/>
              </a:rPr>
              <a:t>© Mahindra Satyam 2010</a:t>
            </a:r>
          </a:p>
        </p:txBody>
      </p:sp>
      <p:sp>
        <p:nvSpPr>
          <p:cNvPr id="3" name="Subtitle 2"/>
          <p:cNvSpPr>
            <a:spLocks noGrp="1"/>
          </p:cNvSpPr>
          <p:nvPr>
            <p:ph type="subTitle" idx="1"/>
          </p:nvPr>
        </p:nvSpPr>
        <p:spPr>
          <a:xfrm>
            <a:off x="1366839" y="4580751"/>
            <a:ext cx="5341936"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366839" y="2214563"/>
            <a:ext cx="5341936" cy="1231106"/>
          </a:xfrm>
        </p:spPr>
        <p:txBody>
          <a:bodyPr/>
          <a:lstStyle>
            <a:lvl1pPr algn="l">
              <a:defRPr sz="4000">
                <a:solidFill>
                  <a:schemeClr val="tx2"/>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p:nvPr>
        </p:nvSpPr>
        <p:spPr>
          <a:xfrm>
            <a:off x="302931" y="960438"/>
            <a:ext cx="4170595"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a:xfrm>
            <a:off x="4648200" y="960438"/>
            <a:ext cx="4170595"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a:xfrm>
            <a:off x="302931" y="96043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a:xfrm>
            <a:off x="4648200" y="96043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p:nvPr>
        </p:nvSpPr>
        <p:spPr>
          <a:xfrm>
            <a:off x="302931"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4648200"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302931"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4648200"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302931"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4648200"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02931"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4648200"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extBox 2"/>
          <p:cNvSpPr txBox="1">
            <a:spLocks noChangeArrowheads="1"/>
          </p:cNvSpPr>
          <p:nvPr userDrawn="1"/>
        </p:nvSpPr>
        <p:spPr bwMode="gray">
          <a:xfrm>
            <a:off x="1366838" y="3517900"/>
            <a:ext cx="2371725" cy="276225"/>
          </a:xfrm>
          <a:prstGeom prst="rect">
            <a:avLst/>
          </a:prstGeom>
          <a:noFill/>
          <a:ln w="9525">
            <a:noFill/>
            <a:miter lim="800000"/>
            <a:headEnd/>
            <a:tailEnd/>
          </a:ln>
        </p:spPr>
        <p:txBody>
          <a:bodyPr wrap="none" lIns="0" tIns="0" rIns="0" bIns="0" anchor="b">
            <a:spAutoFit/>
          </a:bodyPr>
          <a:lstStyle/>
          <a:p>
            <a:pPr>
              <a:defRPr/>
            </a:pPr>
            <a:r>
              <a:rPr lang="en-US" b="1" dirty="0">
                <a:solidFill>
                  <a:srgbClr val="625756"/>
                </a:solidFill>
                <a:cs typeface="Arial" pitchFamily="34" charset="0"/>
              </a:rPr>
              <a:t>mahindrasatyam.com</a:t>
            </a:r>
          </a:p>
        </p:txBody>
      </p:sp>
      <p:sp>
        <p:nvSpPr>
          <p:cNvPr id="4" name="TextBox 3"/>
          <p:cNvSpPr txBox="1">
            <a:spLocks noChangeArrowheads="1"/>
          </p:cNvSpPr>
          <p:nvPr userDrawn="1"/>
        </p:nvSpPr>
        <p:spPr bwMode="gray">
          <a:xfrm>
            <a:off x="1366838" y="4233863"/>
            <a:ext cx="6729412" cy="1184275"/>
          </a:xfrm>
          <a:prstGeom prst="rect">
            <a:avLst/>
          </a:prstGeom>
          <a:noFill/>
          <a:ln w="9525">
            <a:noFill/>
            <a:miter lim="800000"/>
            <a:headEnd/>
            <a:tailEnd/>
          </a:ln>
        </p:spPr>
        <p:txBody>
          <a:bodyPr lIns="0" tIns="0" rIns="0" bIns="0">
            <a:spAutoFit/>
          </a:bodyPr>
          <a:lstStyle/>
          <a:p>
            <a:pPr algn="just" fontAlgn="base">
              <a:spcBef>
                <a:spcPts val="600"/>
              </a:spcBef>
              <a:spcAft>
                <a:spcPct val="0"/>
              </a:spcAft>
              <a:defRPr/>
            </a:pPr>
            <a:r>
              <a:rPr lang="en-US" sz="900" b="1">
                <a:solidFill>
                  <a:srgbClr val="625756"/>
                </a:solidFill>
                <a:cs typeface="Arial" pitchFamily="34" charset="0"/>
              </a:rPr>
              <a:t>Safe Harbor</a:t>
            </a:r>
          </a:p>
          <a:p>
            <a:pPr algn="just" fontAlgn="base">
              <a:spcBef>
                <a:spcPts val="600"/>
              </a:spcBef>
              <a:spcAft>
                <a:spcPct val="0"/>
              </a:spcAft>
              <a:defRPr/>
            </a:pPr>
            <a:r>
              <a:rPr lang="en-US" sz="900">
                <a:solidFill>
                  <a:srgbClr val="625756"/>
                </a:solidFill>
                <a:cs typeface="Arial" pitchFamily="34" charset="0"/>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Mahindra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a:solidFill>
                <a:srgbClr val="625756"/>
              </a:solidFill>
              <a:cs typeface="Arial" pitchFamily="34" charset="0"/>
            </a:endParaRPr>
          </a:p>
        </p:txBody>
      </p:sp>
      <p:sp>
        <p:nvSpPr>
          <p:cNvPr id="2" name="Title 1"/>
          <p:cNvSpPr>
            <a:spLocks noGrp="1"/>
          </p:cNvSpPr>
          <p:nvPr>
            <p:ph type="title"/>
          </p:nvPr>
        </p:nvSpPr>
        <p:spPr>
          <a:xfrm>
            <a:off x="1366838" y="1367641"/>
            <a:ext cx="6729984" cy="338554"/>
          </a:xfrm>
        </p:spPr>
        <p:txBody>
          <a:bodyPr/>
          <a:lstStyle>
            <a:lvl1pPr algn="l">
              <a:defRPr/>
            </a:lvl1p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0040" y="76200"/>
            <a:ext cx="8229600" cy="334963"/>
          </a:xfrm>
        </p:spPr>
        <p:txBody>
          <a:bodyPr/>
          <a:lstStyle/>
          <a:p>
            <a:r>
              <a:rPr lang="en-US"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6675438"/>
            <a:ext cx="7315200" cy="1825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cs typeface="Arial" pitchFamily="34" charset="0"/>
            </a:endParaRPr>
          </a:p>
        </p:txBody>
      </p:sp>
      <p:sp>
        <p:nvSpPr>
          <p:cNvPr id="5" name="TextBox 20"/>
          <p:cNvSpPr txBox="1">
            <a:spLocks noChangeArrowheads="1"/>
          </p:cNvSpPr>
          <p:nvPr userDrawn="1"/>
        </p:nvSpPr>
        <p:spPr bwMode="auto">
          <a:xfrm>
            <a:off x="304800" y="6516688"/>
            <a:ext cx="1412875" cy="123825"/>
          </a:xfrm>
          <a:prstGeom prst="rect">
            <a:avLst/>
          </a:prstGeom>
          <a:noFill/>
          <a:ln w="9525">
            <a:noFill/>
            <a:miter lim="800000"/>
            <a:headEnd/>
            <a:tailEnd/>
          </a:ln>
        </p:spPr>
        <p:txBody>
          <a:bodyPr lIns="0" tIns="0" rIns="0" bIns="0">
            <a:spAutoFit/>
          </a:bodyPr>
          <a:lstStyle/>
          <a:p>
            <a:pPr>
              <a:defRPr/>
            </a:pPr>
            <a:r>
              <a:rPr lang="en-US" sz="800" dirty="0">
                <a:solidFill>
                  <a:srgbClr val="625753"/>
                </a:solidFill>
                <a:cs typeface="Arial" charset="0"/>
              </a:rPr>
              <a:t>© Mahindra Satyam 2010</a:t>
            </a:r>
          </a:p>
        </p:txBody>
      </p:sp>
      <p:pic>
        <p:nvPicPr>
          <p:cNvPr id="6" name="Picture 13" descr="small.png"/>
          <p:cNvPicPr>
            <a:picLocks noChangeAspect="1"/>
          </p:cNvPicPr>
          <p:nvPr userDrawn="1"/>
        </p:nvPicPr>
        <p:blipFill>
          <a:blip r:embed="rId2"/>
          <a:srcRect/>
          <a:stretch>
            <a:fillRect/>
          </a:stretch>
        </p:blipFill>
        <p:spPr bwMode="auto">
          <a:xfrm>
            <a:off x="5499100" y="404813"/>
            <a:ext cx="3048000" cy="246062"/>
          </a:xfrm>
          <a:prstGeom prst="rect">
            <a:avLst/>
          </a:prstGeom>
          <a:noFill/>
          <a:ln w="9525">
            <a:noFill/>
            <a:miter lim="800000"/>
            <a:headEnd/>
            <a:tailEnd/>
          </a:ln>
        </p:spPr>
      </p:pic>
      <p:sp>
        <p:nvSpPr>
          <p:cNvPr id="3" name="Subtitle 2"/>
          <p:cNvSpPr>
            <a:spLocks noGrp="1"/>
          </p:cNvSpPr>
          <p:nvPr>
            <p:ph type="subTitle" idx="1"/>
          </p:nvPr>
        </p:nvSpPr>
        <p:spPr>
          <a:xfrm>
            <a:off x="1366839" y="4580751"/>
            <a:ext cx="5341936"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366839" y="2214563"/>
            <a:ext cx="5341936" cy="1231106"/>
          </a:xfrm>
        </p:spPr>
        <p:txBody>
          <a:bodyPr/>
          <a:lstStyle>
            <a:lvl1pPr algn="l">
              <a:defRPr sz="4000">
                <a:solidFill>
                  <a:schemeClr val="tx2"/>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p:nvPr>
        </p:nvSpPr>
        <p:spPr>
          <a:xfrm>
            <a:off x="302931" y="1465507"/>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4" name="Rectangle 3"/>
          <p:cNvSpPr/>
          <p:nvPr userDrawn="1"/>
        </p:nvSpPr>
        <p:spPr>
          <a:xfrm>
            <a:off x="0" y="6675438"/>
            <a:ext cx="7315200" cy="1825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cs typeface="Arial" pitchFamily="34" charset="0"/>
            </a:endParaRPr>
          </a:p>
        </p:txBody>
      </p:sp>
      <p:pic>
        <p:nvPicPr>
          <p:cNvPr id="5" name="Picture 12" descr="PPT.jpg"/>
          <p:cNvPicPr>
            <a:picLocks noChangeAspect="1"/>
          </p:cNvPicPr>
          <p:nvPr userDrawn="1"/>
        </p:nvPicPr>
        <p:blipFill>
          <a:blip r:embed="rId2"/>
          <a:srcRect b="89034"/>
          <a:stretch>
            <a:fillRect/>
          </a:stretch>
        </p:blipFill>
        <p:spPr bwMode="auto">
          <a:xfrm>
            <a:off x="0" y="0"/>
            <a:ext cx="9144000" cy="752475"/>
          </a:xfrm>
          <a:prstGeom prst="rect">
            <a:avLst/>
          </a:prstGeom>
          <a:noFill/>
          <a:ln w="9525">
            <a:noFill/>
            <a:miter lim="800000"/>
            <a:headEnd/>
            <a:tailEnd/>
          </a:ln>
        </p:spPr>
      </p:pic>
      <p:sp>
        <p:nvSpPr>
          <p:cNvPr id="6" name="TextBox 20"/>
          <p:cNvSpPr txBox="1">
            <a:spLocks noChangeArrowheads="1"/>
          </p:cNvSpPr>
          <p:nvPr userDrawn="1"/>
        </p:nvSpPr>
        <p:spPr bwMode="auto">
          <a:xfrm>
            <a:off x="304800" y="6516688"/>
            <a:ext cx="1412875" cy="123825"/>
          </a:xfrm>
          <a:prstGeom prst="rect">
            <a:avLst/>
          </a:prstGeom>
          <a:noFill/>
          <a:ln w="9525">
            <a:noFill/>
            <a:miter lim="800000"/>
            <a:headEnd/>
            <a:tailEnd/>
          </a:ln>
        </p:spPr>
        <p:txBody>
          <a:bodyPr lIns="0" tIns="0" rIns="0" bIns="0">
            <a:spAutoFit/>
          </a:bodyPr>
          <a:lstStyle/>
          <a:p>
            <a:pPr>
              <a:defRPr/>
            </a:pPr>
            <a:r>
              <a:rPr lang="en-US" sz="800" dirty="0">
                <a:solidFill>
                  <a:srgbClr val="625753"/>
                </a:solidFill>
                <a:cs typeface="Arial" charset="0"/>
              </a:rPr>
              <a:t>© Mahindra Satyam 2010</a:t>
            </a:r>
          </a:p>
        </p:txBody>
      </p:sp>
      <p:sp>
        <p:nvSpPr>
          <p:cNvPr id="3" name="Subtitle 2"/>
          <p:cNvSpPr>
            <a:spLocks noGrp="1"/>
          </p:cNvSpPr>
          <p:nvPr>
            <p:ph type="subTitle" idx="1"/>
          </p:nvPr>
        </p:nvSpPr>
        <p:spPr>
          <a:xfrm>
            <a:off x="1366839" y="4580751"/>
            <a:ext cx="5341936"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366839" y="2214563"/>
            <a:ext cx="5341936" cy="1231106"/>
          </a:xfrm>
        </p:spPr>
        <p:txBody>
          <a:bodyPr/>
          <a:lstStyle>
            <a:lvl1pPr algn="l">
              <a:defRPr sz="4000">
                <a:solidFill>
                  <a:schemeClr val="tx2"/>
                </a:solidFill>
              </a:defRPr>
            </a:lvl1pPr>
          </a:lstStyle>
          <a:p>
            <a:r>
              <a:rPr lang="en-US"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p:nvPr>
        </p:nvSpPr>
        <p:spPr>
          <a:xfrm>
            <a:off x="302931" y="960438"/>
            <a:ext cx="4170595"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a:xfrm>
            <a:off x="4648200" y="960438"/>
            <a:ext cx="4170595"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a:xfrm>
            <a:off x="302931" y="96043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a:xfrm>
            <a:off x="4648200" y="96043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p:nvPr>
        </p:nvSpPr>
        <p:spPr>
          <a:xfrm>
            <a:off x="302931"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4648200"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302931"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4648200"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302931"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4648200"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02931"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4648200"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extBox 2"/>
          <p:cNvSpPr txBox="1">
            <a:spLocks noChangeArrowheads="1"/>
          </p:cNvSpPr>
          <p:nvPr userDrawn="1"/>
        </p:nvSpPr>
        <p:spPr bwMode="gray">
          <a:xfrm>
            <a:off x="1366838" y="3517900"/>
            <a:ext cx="2371725" cy="276225"/>
          </a:xfrm>
          <a:prstGeom prst="rect">
            <a:avLst/>
          </a:prstGeom>
          <a:noFill/>
          <a:ln w="9525">
            <a:noFill/>
            <a:miter lim="800000"/>
            <a:headEnd/>
            <a:tailEnd/>
          </a:ln>
        </p:spPr>
        <p:txBody>
          <a:bodyPr wrap="none" lIns="0" tIns="0" rIns="0" bIns="0" anchor="b">
            <a:spAutoFit/>
          </a:bodyPr>
          <a:lstStyle/>
          <a:p>
            <a:pPr>
              <a:defRPr/>
            </a:pPr>
            <a:r>
              <a:rPr lang="en-US" b="1" dirty="0">
                <a:solidFill>
                  <a:srgbClr val="625756"/>
                </a:solidFill>
                <a:cs typeface="Arial" pitchFamily="34" charset="0"/>
              </a:rPr>
              <a:t>mahindrasatyam.com</a:t>
            </a:r>
          </a:p>
        </p:txBody>
      </p:sp>
      <p:sp>
        <p:nvSpPr>
          <p:cNvPr id="4" name="TextBox 3"/>
          <p:cNvSpPr txBox="1">
            <a:spLocks noChangeArrowheads="1"/>
          </p:cNvSpPr>
          <p:nvPr userDrawn="1"/>
        </p:nvSpPr>
        <p:spPr bwMode="gray">
          <a:xfrm>
            <a:off x="1366838" y="4233863"/>
            <a:ext cx="6729412" cy="1184275"/>
          </a:xfrm>
          <a:prstGeom prst="rect">
            <a:avLst/>
          </a:prstGeom>
          <a:noFill/>
          <a:ln w="9525">
            <a:noFill/>
            <a:miter lim="800000"/>
            <a:headEnd/>
            <a:tailEnd/>
          </a:ln>
        </p:spPr>
        <p:txBody>
          <a:bodyPr lIns="0" tIns="0" rIns="0" bIns="0">
            <a:spAutoFit/>
          </a:bodyPr>
          <a:lstStyle/>
          <a:p>
            <a:pPr algn="just" fontAlgn="base">
              <a:spcBef>
                <a:spcPts val="600"/>
              </a:spcBef>
              <a:spcAft>
                <a:spcPct val="0"/>
              </a:spcAft>
              <a:defRPr/>
            </a:pPr>
            <a:r>
              <a:rPr lang="en-US" sz="900" b="1">
                <a:solidFill>
                  <a:srgbClr val="625756"/>
                </a:solidFill>
                <a:cs typeface="Arial" pitchFamily="34" charset="0"/>
              </a:rPr>
              <a:t>Safe Harbor</a:t>
            </a:r>
          </a:p>
          <a:p>
            <a:pPr algn="just" fontAlgn="base">
              <a:spcBef>
                <a:spcPts val="600"/>
              </a:spcBef>
              <a:spcAft>
                <a:spcPct val="0"/>
              </a:spcAft>
              <a:defRPr/>
            </a:pPr>
            <a:r>
              <a:rPr lang="en-US" sz="900">
                <a:solidFill>
                  <a:srgbClr val="625756"/>
                </a:solidFill>
                <a:cs typeface="Arial" pitchFamily="34" charset="0"/>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Mahindra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a:solidFill>
                <a:srgbClr val="625756"/>
              </a:solidFill>
              <a:cs typeface="Arial" pitchFamily="34" charset="0"/>
            </a:endParaRPr>
          </a:p>
        </p:txBody>
      </p:sp>
      <p:sp>
        <p:nvSpPr>
          <p:cNvPr id="2" name="Title 1"/>
          <p:cNvSpPr>
            <a:spLocks noGrp="1"/>
          </p:cNvSpPr>
          <p:nvPr>
            <p:ph type="title"/>
          </p:nvPr>
        </p:nvSpPr>
        <p:spPr>
          <a:xfrm>
            <a:off x="1366838" y="1367641"/>
            <a:ext cx="6729984" cy="338554"/>
          </a:xfrm>
        </p:spPr>
        <p:txBody>
          <a:bodyPr/>
          <a:lstStyle>
            <a:lvl1pPr algn="l">
              <a:defRPr/>
            </a:lvl1pPr>
          </a:lstStyle>
          <a:p>
            <a:r>
              <a:rPr lang="en-US"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0040" y="76200"/>
            <a:ext cx="8229600" cy="334963"/>
          </a:xfrm>
        </p:spPr>
        <p:txBody>
          <a:bodyPr/>
          <a:lstStyle/>
          <a:p>
            <a:r>
              <a:rPr lang="en-US" smtClean="0"/>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3" name="TextBox 2"/>
          <p:cNvSpPr txBox="1">
            <a:spLocks noChangeArrowheads="1"/>
          </p:cNvSpPr>
          <p:nvPr userDrawn="1"/>
        </p:nvSpPr>
        <p:spPr bwMode="gray">
          <a:xfrm>
            <a:off x="1189038" y="3517126"/>
            <a:ext cx="2359620" cy="276999"/>
          </a:xfrm>
          <a:prstGeom prst="rect">
            <a:avLst/>
          </a:prstGeom>
          <a:noFill/>
          <a:ln w="9525">
            <a:noFill/>
            <a:miter lim="800000"/>
            <a:headEnd/>
            <a:tailEnd/>
          </a:ln>
        </p:spPr>
        <p:txBody>
          <a:bodyPr wrap="none" lIns="0" tIns="0" rIns="0" bIns="0" anchor="b">
            <a:spAutoFit/>
          </a:bodyPr>
          <a:lstStyle/>
          <a:p>
            <a:pPr fontAlgn="auto">
              <a:spcBef>
                <a:spcPts val="0"/>
              </a:spcBef>
              <a:spcAft>
                <a:spcPts val="0"/>
              </a:spcAft>
              <a:defRPr/>
            </a:pPr>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4" name="TextBox 3"/>
          <p:cNvSpPr txBox="1">
            <a:spLocks noChangeArrowheads="1"/>
          </p:cNvSpPr>
          <p:nvPr userDrawn="1"/>
        </p:nvSpPr>
        <p:spPr bwMode="gray">
          <a:xfrm>
            <a:off x="1189038" y="4233863"/>
            <a:ext cx="6729412" cy="1184275"/>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900" b="1" dirty="0">
                <a:solidFill>
                  <a:schemeClr val="bg2"/>
                </a:solidFill>
                <a:latin typeface="+mn-lt"/>
              </a:rPr>
              <a:t>Safe Harbor</a:t>
            </a:r>
          </a:p>
          <a:p>
            <a:pPr algn="just" fontAlgn="auto">
              <a:spcBef>
                <a:spcPts val="600"/>
              </a:spcBef>
              <a:spcAft>
                <a:spcPts val="0"/>
              </a:spcAft>
              <a:defRPr/>
            </a:pPr>
            <a:r>
              <a:rPr lang="en-US" sz="900" dirty="0">
                <a:solidFill>
                  <a:schemeClr val="bg2"/>
                </a:solidFill>
                <a:latin typeface="+mn-lt"/>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latin typeface="+mn-lt"/>
            </a:endParaRPr>
          </a:p>
        </p:txBody>
      </p:sp>
      <p:sp>
        <p:nvSpPr>
          <p:cNvPr id="2" name="Title 1"/>
          <p:cNvSpPr>
            <a:spLocks noGrp="1"/>
          </p:cNvSpPr>
          <p:nvPr>
            <p:ph type="title"/>
          </p:nvPr>
        </p:nvSpPr>
        <p:spPr>
          <a:xfrm>
            <a:off x="1189038" y="1367641"/>
            <a:ext cx="6729984" cy="338554"/>
          </a:xfrm>
        </p:spPr>
        <p:txBody>
          <a:bodyPr/>
          <a:lstStyle>
            <a:lvl1pPr algn="l">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pic>
        <p:nvPicPr>
          <p:cNvPr id="10" name="Picture 9" descr="small.png"/>
          <p:cNvPicPr>
            <a:picLocks noChangeAspect="1"/>
          </p:cNvPicPr>
          <p:nvPr userDrawn="1"/>
        </p:nvPicPr>
        <p:blipFill>
          <a:blip r:embed="rId2"/>
          <a:stretch>
            <a:fillRect/>
          </a:stretch>
        </p:blipFill>
        <p:spPr>
          <a:xfrm>
            <a:off x="5498630" y="404815"/>
            <a:ext cx="3048000" cy="24648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20000" cy="79216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1143000"/>
            <a:ext cx="86868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0040" y="76200"/>
            <a:ext cx="8229600" cy="334963"/>
          </a:xfrm>
        </p:spPr>
        <p:txBody>
          <a:body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1.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theme" Target="../theme/theme3.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userDrawn="1"/>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pic>
        <p:nvPicPr>
          <p:cNvPr id="11" name="Picture 10" descr="small.png"/>
          <p:cNvPicPr>
            <a:picLocks noChangeAspect="1"/>
          </p:cNvPicPr>
          <p:nvPr userDrawn="1"/>
        </p:nvPicPr>
        <p:blipFill>
          <a:blip r:embed="rId11"/>
          <a:stretch>
            <a:fillRect/>
          </a:stretch>
        </p:blipFill>
        <p:spPr>
          <a:xfrm>
            <a:off x="6749430" y="153990"/>
            <a:ext cx="2061195" cy="16668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61" r:id="rId7"/>
    <p:sldLayoutId id="2147483662" r:id="rId8"/>
    <p:sldLayoutId id="2147483663" r:id="rId9"/>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10" descr="small.png"/>
          <p:cNvPicPr>
            <a:picLocks noChangeAspect="1"/>
          </p:cNvPicPr>
          <p:nvPr userDrawn="1"/>
        </p:nvPicPr>
        <p:blipFill>
          <a:blip r:embed="rId11"/>
          <a:srcRect/>
          <a:stretch>
            <a:fillRect/>
          </a:stretch>
        </p:blipFill>
        <p:spPr bwMode="auto">
          <a:xfrm>
            <a:off x="6750050" y="153988"/>
            <a:ext cx="2060575" cy="166687"/>
          </a:xfrm>
          <a:prstGeom prst="rect">
            <a:avLst/>
          </a:prstGeom>
          <a:noFill/>
          <a:ln w="9525">
            <a:noFill/>
            <a:miter lim="800000"/>
            <a:headEnd/>
            <a:tailEnd/>
          </a:ln>
        </p:spPr>
      </p:pic>
      <p:sp>
        <p:nvSpPr>
          <p:cNvPr id="9" name="Rectangle 8"/>
          <p:cNvSpPr/>
          <p:nvPr userDrawn="1"/>
        </p:nvSpPr>
        <p:spPr>
          <a:xfrm>
            <a:off x="0" y="6675438"/>
            <a:ext cx="7315200" cy="1825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cs typeface="Arial" pitchFamily="34" charset="0"/>
            </a:endParaRPr>
          </a:p>
        </p:txBody>
      </p:sp>
      <p:sp>
        <p:nvSpPr>
          <p:cNvPr id="2052" name="Title Placeholder 1"/>
          <p:cNvSpPr>
            <a:spLocks noGrp="1"/>
          </p:cNvSpPr>
          <p:nvPr>
            <p:ph type="title"/>
          </p:nvPr>
        </p:nvSpPr>
        <p:spPr bwMode="auto">
          <a:xfrm>
            <a:off x="304800" y="469900"/>
            <a:ext cx="8539163" cy="33813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2053" name="Text Placeholder 2"/>
          <p:cNvSpPr>
            <a:spLocks noGrp="1"/>
          </p:cNvSpPr>
          <p:nvPr>
            <p:ph type="body" idx="1"/>
          </p:nvPr>
        </p:nvSpPr>
        <p:spPr bwMode="auto">
          <a:xfrm>
            <a:off x="304800" y="1262063"/>
            <a:ext cx="8539163" cy="1385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First level</a:t>
            </a:r>
          </a:p>
          <a:p>
            <a:pPr lvl="2"/>
            <a:r>
              <a:rPr lang="en-US" smtClean="0"/>
              <a:t>Second level</a:t>
            </a:r>
          </a:p>
          <a:p>
            <a:pPr lvl="3"/>
            <a:r>
              <a:rPr lang="en-US" smtClean="0"/>
              <a:t>Third level</a:t>
            </a:r>
          </a:p>
          <a:p>
            <a:pPr lvl="4"/>
            <a:r>
              <a:rPr lang="en-US" smtClean="0"/>
              <a:t>Fifth level</a:t>
            </a:r>
          </a:p>
        </p:txBody>
      </p:sp>
      <p:sp>
        <p:nvSpPr>
          <p:cNvPr id="10" name="Slide Number Placeholder 5"/>
          <p:cNvSpPr txBox="1">
            <a:spLocks/>
          </p:cNvSpPr>
          <p:nvPr userDrawn="1"/>
        </p:nvSpPr>
        <p:spPr bwMode="auto">
          <a:xfrm>
            <a:off x="8718550" y="6705600"/>
            <a:ext cx="125413" cy="122238"/>
          </a:xfrm>
          <a:prstGeom prst="rect">
            <a:avLst/>
          </a:prstGeom>
          <a:noFill/>
          <a:ln w="9525">
            <a:noFill/>
            <a:miter lim="800000"/>
            <a:headEnd/>
            <a:tailEnd/>
          </a:ln>
        </p:spPr>
        <p:txBody>
          <a:bodyPr wrap="none" lIns="0" tIns="0" rIns="0" bIns="0" anchor="ctr">
            <a:spAutoFit/>
          </a:bodyPr>
          <a:lstStyle/>
          <a:p>
            <a:pPr algn="r" fontAlgn="base">
              <a:spcBef>
                <a:spcPct val="0"/>
              </a:spcBef>
              <a:spcAft>
                <a:spcPct val="0"/>
              </a:spcAft>
              <a:defRPr/>
            </a:pPr>
            <a:fld id="{6F9C7554-5277-4F6B-B6CD-7713B1CF614C}" type="slidenum">
              <a:rPr lang="en-US" sz="800">
                <a:solidFill>
                  <a:srgbClr val="625753"/>
                </a:solidFill>
                <a:cs typeface="Arial" pitchFamily="34" charset="0"/>
              </a:rPr>
              <a:pPr algn="r" fontAlgn="base">
                <a:spcBef>
                  <a:spcPct val="0"/>
                </a:spcBef>
                <a:spcAft>
                  <a:spcPct val="0"/>
                </a:spcAft>
                <a:defRPr/>
              </a:pPr>
              <a:t>‹#›</a:t>
            </a:fld>
            <a:endParaRPr lang="en-US" sz="800">
              <a:solidFill>
                <a:srgbClr val="625753"/>
              </a:solidFill>
              <a:cs typeface="Arial" pitchFamily="34" charset="0"/>
            </a:endParaRPr>
          </a:p>
        </p:txBody>
      </p:sp>
      <p:sp>
        <p:nvSpPr>
          <p:cNvPr id="8" name="TextBox 20"/>
          <p:cNvSpPr txBox="1">
            <a:spLocks noChangeArrowheads="1"/>
          </p:cNvSpPr>
          <p:nvPr userDrawn="1"/>
        </p:nvSpPr>
        <p:spPr bwMode="auto">
          <a:xfrm>
            <a:off x="304800" y="6516688"/>
            <a:ext cx="1412875" cy="123825"/>
          </a:xfrm>
          <a:prstGeom prst="rect">
            <a:avLst/>
          </a:prstGeom>
          <a:noFill/>
          <a:ln w="9525">
            <a:noFill/>
            <a:miter lim="800000"/>
            <a:headEnd/>
            <a:tailEnd/>
          </a:ln>
        </p:spPr>
        <p:txBody>
          <a:bodyPr lIns="0" tIns="0" rIns="0" bIns="0">
            <a:spAutoFit/>
          </a:bodyPr>
          <a:lstStyle/>
          <a:p>
            <a:pPr>
              <a:defRPr/>
            </a:pPr>
            <a:r>
              <a:rPr lang="en-US" sz="800" dirty="0">
                <a:solidFill>
                  <a:srgbClr val="625753"/>
                </a:solidFill>
                <a:cs typeface="Arial" charset="0"/>
              </a:rPr>
              <a:t>© Mahindra Satyam 2010</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Lst>
  <p:txStyles>
    <p:titleStyle>
      <a:lvl1pPr algn="l" rtl="0" eaLnBrk="0" fontAlgn="base" hangingPunct="0">
        <a:spcBef>
          <a:spcPct val="0"/>
        </a:spcBef>
        <a:spcAft>
          <a:spcPct val="0"/>
        </a:spcAft>
        <a:defRPr lang="en-US" sz="2200" b="1" kern="1200" dirty="0">
          <a:solidFill>
            <a:schemeClr val="tx2"/>
          </a:solidFill>
          <a:latin typeface="Arial" pitchFamily="34" charset="0"/>
          <a:ea typeface="+mj-ea"/>
          <a:cs typeface="+mj-cs"/>
        </a:defRPr>
      </a:lvl1pPr>
      <a:lvl2pPr algn="l" rtl="0" eaLnBrk="0" fontAlgn="base" hangingPunct="0">
        <a:spcBef>
          <a:spcPct val="0"/>
        </a:spcBef>
        <a:spcAft>
          <a:spcPct val="0"/>
        </a:spcAft>
        <a:defRPr sz="2200" b="1">
          <a:solidFill>
            <a:schemeClr val="tx2"/>
          </a:solidFill>
          <a:latin typeface="Arial" pitchFamily="34" charset="0"/>
        </a:defRPr>
      </a:lvl2pPr>
      <a:lvl3pPr algn="l" rtl="0" eaLnBrk="0" fontAlgn="base" hangingPunct="0">
        <a:spcBef>
          <a:spcPct val="0"/>
        </a:spcBef>
        <a:spcAft>
          <a:spcPct val="0"/>
        </a:spcAft>
        <a:defRPr sz="2200" b="1">
          <a:solidFill>
            <a:schemeClr val="tx2"/>
          </a:solidFill>
          <a:latin typeface="Arial" pitchFamily="34" charset="0"/>
        </a:defRPr>
      </a:lvl3pPr>
      <a:lvl4pPr algn="l" rtl="0" eaLnBrk="0" fontAlgn="base" hangingPunct="0">
        <a:spcBef>
          <a:spcPct val="0"/>
        </a:spcBef>
        <a:spcAft>
          <a:spcPct val="0"/>
        </a:spcAft>
        <a:defRPr sz="2200" b="1">
          <a:solidFill>
            <a:schemeClr val="tx2"/>
          </a:solidFill>
          <a:latin typeface="Arial" pitchFamily="34" charset="0"/>
        </a:defRPr>
      </a:lvl4pPr>
      <a:lvl5pPr algn="l" rtl="0" eaLnBrk="0" fontAlgn="base" hangingPunct="0">
        <a:spcBef>
          <a:spcPct val="0"/>
        </a:spcBef>
        <a:spcAft>
          <a:spcPct val="0"/>
        </a:spcAft>
        <a:defRPr sz="2200" b="1">
          <a:solidFill>
            <a:schemeClr val="tx2"/>
          </a:solidFill>
          <a:latin typeface="Arial" pitchFamily="34" charset="0"/>
        </a:defRPr>
      </a:lvl5pPr>
      <a:lvl6pPr marL="457200" algn="l" rtl="0" fontAlgn="base">
        <a:spcBef>
          <a:spcPct val="0"/>
        </a:spcBef>
        <a:spcAft>
          <a:spcPct val="0"/>
        </a:spcAft>
        <a:defRPr sz="2200" b="1">
          <a:solidFill>
            <a:schemeClr val="tx2"/>
          </a:solidFill>
          <a:latin typeface="Arial" pitchFamily="34" charset="0"/>
        </a:defRPr>
      </a:lvl6pPr>
      <a:lvl7pPr marL="914400" algn="l" rtl="0" fontAlgn="base">
        <a:spcBef>
          <a:spcPct val="0"/>
        </a:spcBef>
        <a:spcAft>
          <a:spcPct val="0"/>
        </a:spcAft>
        <a:defRPr sz="2200" b="1">
          <a:solidFill>
            <a:schemeClr val="tx2"/>
          </a:solidFill>
          <a:latin typeface="Arial" pitchFamily="34" charset="0"/>
        </a:defRPr>
      </a:lvl7pPr>
      <a:lvl8pPr marL="1371600" algn="l" rtl="0" fontAlgn="base">
        <a:spcBef>
          <a:spcPct val="0"/>
        </a:spcBef>
        <a:spcAft>
          <a:spcPct val="0"/>
        </a:spcAft>
        <a:defRPr sz="2200" b="1">
          <a:solidFill>
            <a:schemeClr val="tx2"/>
          </a:solidFill>
          <a:latin typeface="Arial" pitchFamily="34" charset="0"/>
        </a:defRPr>
      </a:lvl8pPr>
      <a:lvl9pPr marL="1828800" algn="l" rtl="0" fontAlgn="base">
        <a:spcBef>
          <a:spcPct val="0"/>
        </a:spcBef>
        <a:spcAft>
          <a:spcPct val="0"/>
        </a:spcAft>
        <a:defRPr sz="2200" b="1">
          <a:solidFill>
            <a:schemeClr val="tx2"/>
          </a:solidFill>
          <a:latin typeface="Arial" pitchFamily="34" charset="0"/>
        </a:defRPr>
      </a:lvl9pPr>
    </p:titleStyle>
    <p:bodyStyle>
      <a:lvl1pPr marL="342900" indent="-342900" algn="l" rtl="0" eaLnBrk="0" fontAlgn="base" hangingPunct="0">
        <a:spcBef>
          <a:spcPct val="0"/>
        </a:spcBef>
        <a:spcAft>
          <a:spcPct val="0"/>
        </a:spcAft>
        <a:buFont typeface="Arial" charset="0"/>
        <a:defRPr lang="en-US" kern="1200" dirty="0">
          <a:solidFill>
            <a:schemeClr val="tx1"/>
          </a:solidFill>
          <a:latin typeface="Arial" pitchFamily="34" charset="0"/>
          <a:ea typeface="+mn-ea"/>
          <a:cs typeface="+mn-cs"/>
        </a:defRPr>
      </a:lvl1pPr>
      <a:lvl2pPr marL="285750" indent="-285750" algn="l" rtl="0" eaLnBrk="0" fontAlgn="base" hangingPunct="0">
        <a:spcBef>
          <a:spcPct val="0"/>
        </a:spcBef>
        <a:spcAft>
          <a:spcPct val="0"/>
        </a:spcAft>
        <a:buClr>
          <a:schemeClr val="tx2"/>
        </a:buClr>
        <a:buSzPct val="120000"/>
        <a:buFont typeface="Wingdings" pitchFamily="2" charset="2"/>
        <a:buChar char="§"/>
        <a:defRPr lang="en-US" kern="1200" dirty="0">
          <a:solidFill>
            <a:schemeClr val="tx1"/>
          </a:solidFill>
          <a:latin typeface="Arial" pitchFamily="34" charset="0"/>
          <a:ea typeface="+mn-ea"/>
          <a:cs typeface="+mn-cs"/>
        </a:defRPr>
      </a:lvl2pPr>
      <a:lvl3pPr marL="571500" indent="-279400" algn="l" rtl="0" eaLnBrk="0" fontAlgn="base" hangingPunct="0">
        <a:spcBef>
          <a:spcPct val="0"/>
        </a:spcBef>
        <a:spcAft>
          <a:spcPct val="0"/>
        </a:spcAft>
        <a:buClr>
          <a:schemeClr val="tx2"/>
        </a:buClr>
        <a:buSzPct val="110000"/>
        <a:buFont typeface="Arial" charset="0"/>
        <a:buChar char="–"/>
        <a:defRPr lang="en-US" kern="1200" dirty="0">
          <a:solidFill>
            <a:schemeClr val="tx1"/>
          </a:solidFill>
          <a:latin typeface="Arial" pitchFamily="34" charset="0"/>
          <a:ea typeface="+mn-ea"/>
          <a:cs typeface="+mn-cs"/>
        </a:defRPr>
      </a:lvl3pPr>
      <a:lvl4pPr marL="850900" indent="-279400" algn="l" rtl="0" eaLnBrk="0" fontAlgn="base" hangingPunct="0">
        <a:spcBef>
          <a:spcPct val="0"/>
        </a:spcBef>
        <a:spcAft>
          <a:spcPct val="0"/>
        </a:spcAft>
        <a:buClr>
          <a:schemeClr val="tx2"/>
        </a:buClr>
        <a:buSzPct val="80000"/>
        <a:buFont typeface="Wingdings" pitchFamily="2" charset="2"/>
        <a:buChar char="§"/>
        <a:defRPr lang="en-US" kern="1200" dirty="0">
          <a:solidFill>
            <a:schemeClr val="tx1"/>
          </a:solidFill>
          <a:latin typeface="Arial" pitchFamily="34" charset="0"/>
          <a:ea typeface="+mn-ea"/>
          <a:cs typeface="+mn-cs"/>
        </a:defRPr>
      </a:lvl4pPr>
      <a:lvl5pPr marL="1136650" indent="-285750" algn="l" defTabSz="933450" rtl="0" eaLnBrk="0" fontAlgn="base" hangingPunct="0">
        <a:spcBef>
          <a:spcPct val="0"/>
        </a:spcBef>
        <a:spcAft>
          <a:spcPct val="0"/>
        </a:spcAft>
        <a:buClr>
          <a:schemeClr val="tx2"/>
        </a:buClr>
        <a:buSzPct val="80000"/>
        <a:buFont typeface="Arial" charset="0"/>
        <a:buChar char="–"/>
        <a:defRPr lang="en-US" kern="1200" dirty="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10" descr="small.png"/>
          <p:cNvPicPr>
            <a:picLocks noChangeAspect="1"/>
          </p:cNvPicPr>
          <p:nvPr userDrawn="1"/>
        </p:nvPicPr>
        <p:blipFill>
          <a:blip r:embed="rId12"/>
          <a:srcRect/>
          <a:stretch>
            <a:fillRect/>
          </a:stretch>
        </p:blipFill>
        <p:spPr bwMode="auto">
          <a:xfrm>
            <a:off x="6750050" y="153988"/>
            <a:ext cx="2060575" cy="166687"/>
          </a:xfrm>
          <a:prstGeom prst="rect">
            <a:avLst/>
          </a:prstGeom>
          <a:noFill/>
          <a:ln w="9525">
            <a:noFill/>
            <a:miter lim="800000"/>
            <a:headEnd/>
            <a:tailEnd/>
          </a:ln>
        </p:spPr>
      </p:pic>
      <p:sp>
        <p:nvSpPr>
          <p:cNvPr id="9" name="Rectangle 8"/>
          <p:cNvSpPr/>
          <p:nvPr userDrawn="1"/>
        </p:nvSpPr>
        <p:spPr>
          <a:xfrm>
            <a:off x="0" y="6675438"/>
            <a:ext cx="7315200" cy="1825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cs typeface="Arial" pitchFamily="34" charset="0"/>
            </a:endParaRPr>
          </a:p>
        </p:txBody>
      </p:sp>
      <p:sp>
        <p:nvSpPr>
          <p:cNvPr id="2052" name="Title Placeholder 1"/>
          <p:cNvSpPr>
            <a:spLocks noGrp="1"/>
          </p:cNvSpPr>
          <p:nvPr>
            <p:ph type="title"/>
          </p:nvPr>
        </p:nvSpPr>
        <p:spPr bwMode="auto">
          <a:xfrm>
            <a:off x="304800" y="469900"/>
            <a:ext cx="8539163" cy="33813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2053" name="Text Placeholder 2"/>
          <p:cNvSpPr>
            <a:spLocks noGrp="1"/>
          </p:cNvSpPr>
          <p:nvPr>
            <p:ph type="body" idx="1"/>
          </p:nvPr>
        </p:nvSpPr>
        <p:spPr bwMode="auto">
          <a:xfrm>
            <a:off x="304800" y="1262063"/>
            <a:ext cx="8539163" cy="1385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First level</a:t>
            </a:r>
          </a:p>
          <a:p>
            <a:pPr lvl="2"/>
            <a:r>
              <a:rPr lang="en-US" smtClean="0"/>
              <a:t>Second level</a:t>
            </a:r>
          </a:p>
          <a:p>
            <a:pPr lvl="3"/>
            <a:r>
              <a:rPr lang="en-US" smtClean="0"/>
              <a:t>Third level</a:t>
            </a:r>
          </a:p>
          <a:p>
            <a:pPr lvl="4"/>
            <a:r>
              <a:rPr lang="en-US" smtClean="0"/>
              <a:t>Fifth level</a:t>
            </a:r>
          </a:p>
        </p:txBody>
      </p:sp>
      <p:sp>
        <p:nvSpPr>
          <p:cNvPr id="10" name="Slide Number Placeholder 5"/>
          <p:cNvSpPr txBox="1">
            <a:spLocks/>
          </p:cNvSpPr>
          <p:nvPr userDrawn="1"/>
        </p:nvSpPr>
        <p:spPr bwMode="auto">
          <a:xfrm>
            <a:off x="8718550" y="6705600"/>
            <a:ext cx="125413" cy="122238"/>
          </a:xfrm>
          <a:prstGeom prst="rect">
            <a:avLst/>
          </a:prstGeom>
          <a:noFill/>
          <a:ln w="9525">
            <a:noFill/>
            <a:miter lim="800000"/>
            <a:headEnd/>
            <a:tailEnd/>
          </a:ln>
        </p:spPr>
        <p:txBody>
          <a:bodyPr wrap="none" lIns="0" tIns="0" rIns="0" bIns="0" anchor="ctr">
            <a:spAutoFit/>
          </a:bodyPr>
          <a:lstStyle/>
          <a:p>
            <a:pPr algn="r" fontAlgn="base">
              <a:spcBef>
                <a:spcPct val="0"/>
              </a:spcBef>
              <a:spcAft>
                <a:spcPct val="0"/>
              </a:spcAft>
              <a:defRPr/>
            </a:pPr>
            <a:fld id="{6F9C7554-5277-4F6B-B6CD-7713B1CF614C}" type="slidenum">
              <a:rPr lang="en-US" sz="800">
                <a:solidFill>
                  <a:srgbClr val="625753"/>
                </a:solidFill>
                <a:cs typeface="Arial" pitchFamily="34" charset="0"/>
              </a:rPr>
              <a:pPr algn="r" fontAlgn="base">
                <a:spcBef>
                  <a:spcPct val="0"/>
                </a:spcBef>
                <a:spcAft>
                  <a:spcPct val="0"/>
                </a:spcAft>
                <a:defRPr/>
              </a:pPr>
              <a:t>‹#›</a:t>
            </a:fld>
            <a:endParaRPr lang="en-US" sz="800">
              <a:solidFill>
                <a:srgbClr val="625753"/>
              </a:solidFill>
              <a:cs typeface="Arial" pitchFamily="34" charset="0"/>
            </a:endParaRPr>
          </a:p>
        </p:txBody>
      </p:sp>
      <p:sp>
        <p:nvSpPr>
          <p:cNvPr id="8" name="TextBox 20"/>
          <p:cNvSpPr txBox="1">
            <a:spLocks noChangeArrowheads="1"/>
          </p:cNvSpPr>
          <p:nvPr userDrawn="1"/>
        </p:nvSpPr>
        <p:spPr bwMode="auto">
          <a:xfrm>
            <a:off x="304800" y="6516688"/>
            <a:ext cx="1412875" cy="123825"/>
          </a:xfrm>
          <a:prstGeom prst="rect">
            <a:avLst/>
          </a:prstGeom>
          <a:noFill/>
          <a:ln w="9525">
            <a:noFill/>
            <a:miter lim="800000"/>
            <a:headEnd/>
            <a:tailEnd/>
          </a:ln>
        </p:spPr>
        <p:txBody>
          <a:bodyPr lIns="0" tIns="0" rIns="0" bIns="0">
            <a:spAutoFit/>
          </a:bodyPr>
          <a:lstStyle/>
          <a:p>
            <a:pPr>
              <a:defRPr/>
            </a:pPr>
            <a:r>
              <a:rPr lang="en-US" sz="800" dirty="0">
                <a:solidFill>
                  <a:srgbClr val="625753"/>
                </a:solidFill>
                <a:cs typeface="Arial" charset="0"/>
              </a:rPr>
              <a:t>© Mahindra Satyam 2010</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Lst>
  <p:txStyles>
    <p:titleStyle>
      <a:lvl1pPr algn="l" rtl="0" eaLnBrk="0" fontAlgn="base" hangingPunct="0">
        <a:spcBef>
          <a:spcPct val="0"/>
        </a:spcBef>
        <a:spcAft>
          <a:spcPct val="0"/>
        </a:spcAft>
        <a:defRPr lang="en-US" sz="2200" b="1" kern="1200" dirty="0">
          <a:solidFill>
            <a:schemeClr val="tx2"/>
          </a:solidFill>
          <a:latin typeface="Arial" pitchFamily="34" charset="0"/>
          <a:ea typeface="+mj-ea"/>
          <a:cs typeface="+mj-cs"/>
        </a:defRPr>
      </a:lvl1pPr>
      <a:lvl2pPr algn="l" rtl="0" eaLnBrk="0" fontAlgn="base" hangingPunct="0">
        <a:spcBef>
          <a:spcPct val="0"/>
        </a:spcBef>
        <a:spcAft>
          <a:spcPct val="0"/>
        </a:spcAft>
        <a:defRPr sz="2200" b="1">
          <a:solidFill>
            <a:schemeClr val="tx2"/>
          </a:solidFill>
          <a:latin typeface="Arial" pitchFamily="34" charset="0"/>
        </a:defRPr>
      </a:lvl2pPr>
      <a:lvl3pPr algn="l" rtl="0" eaLnBrk="0" fontAlgn="base" hangingPunct="0">
        <a:spcBef>
          <a:spcPct val="0"/>
        </a:spcBef>
        <a:spcAft>
          <a:spcPct val="0"/>
        </a:spcAft>
        <a:defRPr sz="2200" b="1">
          <a:solidFill>
            <a:schemeClr val="tx2"/>
          </a:solidFill>
          <a:latin typeface="Arial" pitchFamily="34" charset="0"/>
        </a:defRPr>
      </a:lvl3pPr>
      <a:lvl4pPr algn="l" rtl="0" eaLnBrk="0" fontAlgn="base" hangingPunct="0">
        <a:spcBef>
          <a:spcPct val="0"/>
        </a:spcBef>
        <a:spcAft>
          <a:spcPct val="0"/>
        </a:spcAft>
        <a:defRPr sz="2200" b="1">
          <a:solidFill>
            <a:schemeClr val="tx2"/>
          </a:solidFill>
          <a:latin typeface="Arial" pitchFamily="34" charset="0"/>
        </a:defRPr>
      </a:lvl4pPr>
      <a:lvl5pPr algn="l" rtl="0" eaLnBrk="0" fontAlgn="base" hangingPunct="0">
        <a:spcBef>
          <a:spcPct val="0"/>
        </a:spcBef>
        <a:spcAft>
          <a:spcPct val="0"/>
        </a:spcAft>
        <a:defRPr sz="2200" b="1">
          <a:solidFill>
            <a:schemeClr val="tx2"/>
          </a:solidFill>
          <a:latin typeface="Arial" pitchFamily="34" charset="0"/>
        </a:defRPr>
      </a:lvl5pPr>
      <a:lvl6pPr marL="457200" algn="l" rtl="0" fontAlgn="base">
        <a:spcBef>
          <a:spcPct val="0"/>
        </a:spcBef>
        <a:spcAft>
          <a:spcPct val="0"/>
        </a:spcAft>
        <a:defRPr sz="2200" b="1">
          <a:solidFill>
            <a:schemeClr val="tx2"/>
          </a:solidFill>
          <a:latin typeface="Arial" pitchFamily="34" charset="0"/>
        </a:defRPr>
      </a:lvl6pPr>
      <a:lvl7pPr marL="914400" algn="l" rtl="0" fontAlgn="base">
        <a:spcBef>
          <a:spcPct val="0"/>
        </a:spcBef>
        <a:spcAft>
          <a:spcPct val="0"/>
        </a:spcAft>
        <a:defRPr sz="2200" b="1">
          <a:solidFill>
            <a:schemeClr val="tx2"/>
          </a:solidFill>
          <a:latin typeface="Arial" pitchFamily="34" charset="0"/>
        </a:defRPr>
      </a:lvl7pPr>
      <a:lvl8pPr marL="1371600" algn="l" rtl="0" fontAlgn="base">
        <a:spcBef>
          <a:spcPct val="0"/>
        </a:spcBef>
        <a:spcAft>
          <a:spcPct val="0"/>
        </a:spcAft>
        <a:defRPr sz="2200" b="1">
          <a:solidFill>
            <a:schemeClr val="tx2"/>
          </a:solidFill>
          <a:latin typeface="Arial" pitchFamily="34" charset="0"/>
        </a:defRPr>
      </a:lvl8pPr>
      <a:lvl9pPr marL="1828800" algn="l" rtl="0" fontAlgn="base">
        <a:spcBef>
          <a:spcPct val="0"/>
        </a:spcBef>
        <a:spcAft>
          <a:spcPct val="0"/>
        </a:spcAft>
        <a:defRPr sz="2200" b="1">
          <a:solidFill>
            <a:schemeClr val="tx2"/>
          </a:solidFill>
          <a:latin typeface="Arial" pitchFamily="34" charset="0"/>
        </a:defRPr>
      </a:lvl9pPr>
    </p:titleStyle>
    <p:bodyStyle>
      <a:lvl1pPr marL="342900" indent="-342900" algn="l" rtl="0" eaLnBrk="0" fontAlgn="base" hangingPunct="0">
        <a:spcBef>
          <a:spcPct val="0"/>
        </a:spcBef>
        <a:spcAft>
          <a:spcPct val="0"/>
        </a:spcAft>
        <a:buFont typeface="Arial" charset="0"/>
        <a:defRPr lang="en-US" kern="1200" dirty="0">
          <a:solidFill>
            <a:schemeClr val="tx1"/>
          </a:solidFill>
          <a:latin typeface="Arial" pitchFamily="34" charset="0"/>
          <a:ea typeface="+mn-ea"/>
          <a:cs typeface="+mn-cs"/>
        </a:defRPr>
      </a:lvl1pPr>
      <a:lvl2pPr marL="285750" indent="-285750" algn="l" rtl="0" eaLnBrk="0" fontAlgn="base" hangingPunct="0">
        <a:spcBef>
          <a:spcPct val="0"/>
        </a:spcBef>
        <a:spcAft>
          <a:spcPct val="0"/>
        </a:spcAft>
        <a:buClr>
          <a:schemeClr val="tx2"/>
        </a:buClr>
        <a:buSzPct val="120000"/>
        <a:buFont typeface="Wingdings" pitchFamily="2" charset="2"/>
        <a:buChar char="§"/>
        <a:defRPr lang="en-US" kern="1200" dirty="0">
          <a:solidFill>
            <a:schemeClr val="tx1"/>
          </a:solidFill>
          <a:latin typeface="Arial" pitchFamily="34" charset="0"/>
          <a:ea typeface="+mn-ea"/>
          <a:cs typeface="+mn-cs"/>
        </a:defRPr>
      </a:lvl2pPr>
      <a:lvl3pPr marL="571500" indent="-279400" algn="l" rtl="0" eaLnBrk="0" fontAlgn="base" hangingPunct="0">
        <a:spcBef>
          <a:spcPct val="0"/>
        </a:spcBef>
        <a:spcAft>
          <a:spcPct val="0"/>
        </a:spcAft>
        <a:buClr>
          <a:schemeClr val="tx2"/>
        </a:buClr>
        <a:buSzPct val="110000"/>
        <a:buFont typeface="Arial" charset="0"/>
        <a:buChar char="–"/>
        <a:defRPr lang="en-US" kern="1200" dirty="0">
          <a:solidFill>
            <a:schemeClr val="tx1"/>
          </a:solidFill>
          <a:latin typeface="Arial" pitchFamily="34" charset="0"/>
          <a:ea typeface="+mn-ea"/>
          <a:cs typeface="+mn-cs"/>
        </a:defRPr>
      </a:lvl3pPr>
      <a:lvl4pPr marL="850900" indent="-279400" algn="l" rtl="0" eaLnBrk="0" fontAlgn="base" hangingPunct="0">
        <a:spcBef>
          <a:spcPct val="0"/>
        </a:spcBef>
        <a:spcAft>
          <a:spcPct val="0"/>
        </a:spcAft>
        <a:buClr>
          <a:schemeClr val="tx2"/>
        </a:buClr>
        <a:buSzPct val="80000"/>
        <a:buFont typeface="Wingdings" pitchFamily="2" charset="2"/>
        <a:buChar char="§"/>
        <a:defRPr lang="en-US" kern="1200" dirty="0">
          <a:solidFill>
            <a:schemeClr val="tx1"/>
          </a:solidFill>
          <a:latin typeface="Arial" pitchFamily="34" charset="0"/>
          <a:ea typeface="+mn-ea"/>
          <a:cs typeface="+mn-cs"/>
        </a:defRPr>
      </a:lvl4pPr>
      <a:lvl5pPr marL="1136650" indent="-285750" algn="l" defTabSz="933450" rtl="0" eaLnBrk="0" fontAlgn="base" hangingPunct="0">
        <a:spcBef>
          <a:spcPct val="0"/>
        </a:spcBef>
        <a:spcAft>
          <a:spcPct val="0"/>
        </a:spcAft>
        <a:buClr>
          <a:schemeClr val="tx2"/>
        </a:buClr>
        <a:buSzPct val="80000"/>
        <a:buFont typeface="Arial" charset="0"/>
        <a:buChar char="–"/>
        <a:defRPr lang="en-US" kern="1200" dirty="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en.wikipedia.org/wiki/Subscription" TargetMode="External"/><Relationship Id="rId5" Type="http://schemas.openxmlformats.org/officeDocument/2006/relationships/hyperlink" Target="http://en.wikipedia.org/wiki/Utility_computing" TargetMode="External"/><Relationship Id="rId4" Type="http://schemas.openxmlformats.org/officeDocument/2006/relationships/hyperlink" Target="http://en.wikipedia.org/wiki/Capital_expenditur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889716" y="2545187"/>
            <a:ext cx="7593105" cy="1477328"/>
          </a:xfrm>
        </p:spPr>
        <p:txBody>
          <a:bodyPr/>
          <a:lstStyle/>
          <a:p>
            <a:pPr algn="ctr">
              <a:lnSpc>
                <a:spcPct val="150000"/>
              </a:lnSpc>
            </a:pPr>
            <a:r>
              <a:rPr lang="en-US" sz="2800" dirty="0" smtClean="0">
                <a:solidFill>
                  <a:schemeClr val="tx1"/>
                </a:solidFill>
              </a:rPr>
              <a:t>An Introduction to Cloud  </a:t>
            </a:r>
            <a:r>
              <a:rPr lang="en-US" sz="2800" smtClean="0">
                <a:solidFill>
                  <a:schemeClr val="tx1"/>
                </a:solidFill>
              </a:rPr>
              <a:t>Computing </a:t>
            </a:r>
            <a:r>
              <a:rPr lang="en-US" sz="2800" dirty="0" smtClean="0">
                <a:solidFill>
                  <a:schemeClr val="tx1"/>
                </a:solidFill>
              </a:rPr>
              <a:t/>
            </a:r>
            <a:br>
              <a:rPr lang="en-US" sz="2800" dirty="0" smtClean="0">
                <a:solidFill>
                  <a:schemeClr val="tx1"/>
                </a:solidFill>
              </a:rPr>
            </a:br>
            <a:endParaRPr lang="en-US" sz="36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p:cNvSpPr>
          <p:nvPr/>
        </p:nvSpPr>
        <p:spPr>
          <a:xfrm>
            <a:off x="191448" y="104776"/>
            <a:ext cx="6452240" cy="338554"/>
          </a:xfrm>
          <a:prstGeom prst="rect">
            <a:avLst/>
          </a:prstGeom>
        </p:spPr>
        <p:txBody>
          <a:bodyPr/>
          <a:lstStyle/>
          <a:p>
            <a:pPr lvl="0">
              <a:spcBef>
                <a:spcPct val="0"/>
              </a:spcBef>
              <a:defRPr/>
            </a:pPr>
            <a:r>
              <a:rPr lang="en-US" sz="2200" b="1" dirty="0" smtClean="0">
                <a:solidFill>
                  <a:schemeClr val="tx2"/>
                </a:solidFill>
                <a:latin typeface="Arial" pitchFamily="34" charset="0"/>
                <a:ea typeface="+mj-ea"/>
                <a:cs typeface="+mj-cs"/>
              </a:rPr>
              <a:t>Cloud – Key Characteristics</a:t>
            </a:r>
            <a:endParaRPr lang="en-US" sz="2200" b="1" dirty="0">
              <a:solidFill>
                <a:schemeClr val="tx2"/>
              </a:solidFill>
              <a:latin typeface="Arial" pitchFamily="34" charset="0"/>
              <a:ea typeface="+mj-ea"/>
              <a:cs typeface="+mj-cs"/>
            </a:endParaRPr>
          </a:p>
        </p:txBody>
      </p:sp>
      <p:sp>
        <p:nvSpPr>
          <p:cNvPr id="5" name="TextBox 4"/>
          <p:cNvSpPr txBox="1"/>
          <p:nvPr/>
        </p:nvSpPr>
        <p:spPr>
          <a:xfrm>
            <a:off x="193538" y="509635"/>
            <a:ext cx="8601328" cy="62478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buChar char="•"/>
            </a:pPr>
            <a:r>
              <a:rPr lang="en-US" sz="1400" b="1" dirty="0" smtClean="0"/>
              <a:t>Incremental Scalability</a:t>
            </a:r>
            <a:r>
              <a:rPr lang="en-US" sz="1400" dirty="0" smtClean="0"/>
              <a:t>. Cloud environments allow users to access additional compute resources on-demand in response to increased application loads</a:t>
            </a:r>
          </a:p>
          <a:p>
            <a:pPr fontAlgn="base">
              <a:buFont typeface="Arial" pitchFamily="34" charset="0"/>
              <a:buChar char="•"/>
            </a:pPr>
            <a:endParaRPr lang="en-US" sz="1400" dirty="0" smtClean="0">
              <a:latin typeface="+mj-lt"/>
            </a:endParaRPr>
          </a:p>
          <a:p>
            <a:pPr fontAlgn="base">
              <a:buFont typeface="Arial" pitchFamily="34" charset="0"/>
              <a:buChar char="•"/>
            </a:pPr>
            <a:r>
              <a:rPr lang="en-US" sz="1400" b="1" dirty="0" smtClean="0"/>
              <a:t>Agility</a:t>
            </a:r>
            <a:r>
              <a:rPr lang="en-US" sz="1400" dirty="0" smtClean="0"/>
              <a:t>. As a shared resource, the cloud provides flexible, automated management to distribute the computing resources among the cloud's users. </a:t>
            </a:r>
          </a:p>
          <a:p>
            <a:pPr fontAlgn="base">
              <a:buFont typeface="Arial" pitchFamily="34" charset="0"/>
              <a:buChar char="•"/>
            </a:pPr>
            <a:endParaRPr lang="en-US" sz="1400" dirty="0" smtClean="0">
              <a:latin typeface="+mj-lt"/>
            </a:endParaRPr>
          </a:p>
          <a:p>
            <a:pPr fontAlgn="base">
              <a:buFont typeface="Arial" pitchFamily="34" charset="0"/>
              <a:buChar char="•"/>
            </a:pPr>
            <a:r>
              <a:rPr lang="en-US" sz="1400" b="1" dirty="0" smtClean="0"/>
              <a:t>Reliability</a:t>
            </a:r>
            <a:r>
              <a:rPr lang="en-US" sz="1400" dirty="0" smtClean="0"/>
              <a:t> </a:t>
            </a:r>
            <a:r>
              <a:rPr lang="en-US" sz="1400" b="1" dirty="0" smtClean="0"/>
              <a:t>and Fault-Tolerance</a:t>
            </a:r>
            <a:r>
              <a:rPr lang="en-US" sz="1400" dirty="0" smtClean="0"/>
              <a:t>. Cloud environments take advantage of the built-in redundancy of the large numbers of servers that make them up by enabling high levels of availability and reliability for applications that can take advantage of this</a:t>
            </a:r>
          </a:p>
          <a:p>
            <a:pPr fontAlgn="base"/>
            <a:endParaRPr lang="en-US" sz="1400" dirty="0" smtClean="0"/>
          </a:p>
          <a:p>
            <a:pPr fontAlgn="base">
              <a:buFont typeface="Arial" pitchFamily="34" charset="0"/>
              <a:buChar char="•"/>
            </a:pPr>
            <a:r>
              <a:rPr lang="en-US" sz="1400" b="1" dirty="0" smtClean="0"/>
              <a:t>Cost</a:t>
            </a:r>
            <a:r>
              <a:rPr lang="en-US" sz="1400" dirty="0" smtClean="0"/>
              <a:t> is claimed to be greatly reduced and Capital Expenditure is converted to Operational Expenditure.</a:t>
            </a:r>
          </a:p>
          <a:p>
            <a:pPr fontAlgn="base">
              <a:buFont typeface="Arial" pitchFamily="34" charset="0"/>
              <a:buChar char="•"/>
            </a:pPr>
            <a:endParaRPr lang="en-US" sz="1400" dirty="0" smtClean="0"/>
          </a:p>
          <a:p>
            <a:pPr fontAlgn="base">
              <a:buFont typeface="Arial" pitchFamily="34" charset="0"/>
              <a:buChar char="•"/>
            </a:pPr>
            <a:r>
              <a:rPr lang="en-US" sz="1400" b="1" dirty="0" smtClean="0"/>
              <a:t>Device and location independence </a:t>
            </a:r>
            <a:r>
              <a:rPr lang="en-US" sz="1400" dirty="0" smtClean="0"/>
              <a:t>enable users to access systems using a web browser regardless of their location or what device they are using (e.g., PC, mobile). As infrastructure is off-site  and accessed via the Internet, users can connect from anywhere</a:t>
            </a:r>
          </a:p>
          <a:p>
            <a:pPr fontAlgn="base">
              <a:buFont typeface="Arial" pitchFamily="34" charset="0"/>
              <a:buChar char="•"/>
            </a:pPr>
            <a:endParaRPr lang="en-US" sz="1400" dirty="0" smtClean="0"/>
          </a:p>
          <a:p>
            <a:pPr fontAlgn="base">
              <a:buFont typeface="Arial" pitchFamily="34" charset="0"/>
              <a:buChar char="•"/>
            </a:pPr>
            <a:r>
              <a:rPr lang="en-US" sz="1400" b="1" dirty="0" smtClean="0"/>
              <a:t>Multi-Tenancy </a:t>
            </a:r>
            <a:r>
              <a:rPr lang="en-US" sz="1400" dirty="0" smtClean="0"/>
              <a:t>enables sharing of resources and costs across a large pool of users thus allowing for</a:t>
            </a:r>
          </a:p>
          <a:p>
            <a:pPr fontAlgn="base"/>
            <a:endParaRPr lang="en-US" sz="1400" dirty="0" smtClean="0">
              <a:latin typeface="+mj-lt"/>
            </a:endParaRPr>
          </a:p>
          <a:p>
            <a:pPr fontAlgn="base">
              <a:buFont typeface="Arial" pitchFamily="34" charset="0"/>
              <a:buChar char="•"/>
            </a:pPr>
            <a:r>
              <a:rPr lang="en-US" sz="1400" b="1" dirty="0" smtClean="0"/>
              <a:t>SLA-driven. </a:t>
            </a:r>
            <a:r>
              <a:rPr lang="en-US" sz="1400" dirty="0" smtClean="0"/>
              <a:t>Clouds are managed dynamically based on service-level agreements that define policies like delivery parameters, costs, and other factors. </a:t>
            </a:r>
          </a:p>
          <a:p>
            <a:pPr fontAlgn="base">
              <a:buFont typeface="Arial" pitchFamily="34" charset="0"/>
              <a:buChar char="•"/>
            </a:pPr>
            <a:endParaRPr lang="en-US" sz="1400" dirty="0" smtClean="0">
              <a:latin typeface="+mj-lt"/>
            </a:endParaRPr>
          </a:p>
          <a:p>
            <a:pPr fontAlgn="base">
              <a:buFont typeface="Arial" pitchFamily="34" charset="0"/>
              <a:buChar char="•"/>
            </a:pPr>
            <a:r>
              <a:rPr lang="en-US" sz="1400" b="1" dirty="0" smtClean="0"/>
              <a:t>Reliability </a:t>
            </a:r>
            <a:r>
              <a:rPr lang="en-US" sz="1400" dirty="0" smtClean="0"/>
              <a:t>improves through the use of multiple redundant sites, which makes cloud computing suitable for Business Continuity and Disaster Recovery.</a:t>
            </a:r>
          </a:p>
          <a:p>
            <a:pPr fontAlgn="base">
              <a:buFont typeface="Arial" pitchFamily="34" charset="0"/>
              <a:buChar char="•"/>
            </a:pPr>
            <a:endParaRPr lang="en-US" sz="1400" dirty="0" smtClean="0"/>
          </a:p>
          <a:p>
            <a:pPr fontAlgn="base">
              <a:buFont typeface="Arial" pitchFamily="34" charset="0"/>
              <a:buChar char="•"/>
            </a:pPr>
            <a:r>
              <a:rPr lang="en-US" sz="1400" b="1" dirty="0" smtClean="0"/>
              <a:t>Scalability </a:t>
            </a:r>
            <a:r>
              <a:rPr lang="en-US" sz="1400" dirty="0" smtClean="0"/>
              <a:t>via dynamic ("on-demand") provisioning of resources on a fine-grained, self-service basis near real-time, without users having to engineer for peak loads. Performance is monitored, and consistent and loosely-coupled architectures are constructed using Web </a:t>
            </a:r>
            <a:r>
              <a:rPr lang="en-US" sz="1400" dirty="0" err="1" smtClean="0"/>
              <a:t>Serivces</a:t>
            </a:r>
            <a:r>
              <a:rPr lang="en-US" sz="1400" dirty="0" smtClean="0"/>
              <a:t> as the system interface</a:t>
            </a:r>
          </a:p>
          <a:p>
            <a:pPr fontAlgn="base">
              <a:buFont typeface="Arial" pitchFamily="34" charset="0"/>
              <a:buChar char="•"/>
            </a:pPr>
            <a:endParaRPr lang="en-US" sz="1400" dirty="0" smtClean="0">
              <a:latin typeface="+mj-lt"/>
            </a:endParaRPr>
          </a:p>
          <a:p>
            <a:pPr fontAlgn="base">
              <a:buFont typeface="Arial" pitchFamily="34" charset="0"/>
              <a:buChar char="•"/>
            </a:pPr>
            <a:endParaRPr lang="en-US" sz="1400" dirty="0" smtClean="0">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76200"/>
            <a:ext cx="8229600" cy="338554"/>
          </a:xfrm>
        </p:spPr>
        <p:txBody>
          <a:bodyPr/>
          <a:lstStyle/>
          <a:p>
            <a:r>
              <a:rPr lang="en-US" dirty="0" smtClean="0"/>
              <a:t>Cloud </a:t>
            </a:r>
            <a:r>
              <a:rPr lang="en-US" dirty="0"/>
              <a:t>Offerings at the Peak</a:t>
            </a:r>
          </a:p>
        </p:txBody>
      </p:sp>
      <p:sp>
        <p:nvSpPr>
          <p:cNvPr id="4" name="Content Placeholder 2"/>
          <p:cNvSpPr txBox="1">
            <a:spLocks/>
          </p:cNvSpPr>
          <p:nvPr/>
        </p:nvSpPr>
        <p:spPr>
          <a:xfrm>
            <a:off x="381000" y="627744"/>
            <a:ext cx="8001000" cy="5849256"/>
          </a:xfrm>
          <a:prstGeom prst="rect">
            <a:avLst/>
          </a:prstGeom>
        </p:spPr>
        <p:txBody>
          <a:bodyPr/>
          <a:lstStyle/>
          <a:p>
            <a:pPr indent="-228600" algn="l">
              <a:spcBef>
                <a:spcPct val="20000"/>
              </a:spcBef>
              <a:buFont typeface="Arial" pitchFamily="34" charset="0"/>
              <a:buChar char="•"/>
            </a:pPr>
            <a:r>
              <a:rPr lang="en-US" sz="1600" b="1" dirty="0" smtClean="0"/>
              <a:t>Elasticity</a:t>
            </a:r>
          </a:p>
          <a:p>
            <a:pPr lvl="1" indent="-228600" algn="l">
              <a:spcBef>
                <a:spcPct val="20000"/>
              </a:spcBef>
              <a:buFont typeface="Arial" pitchFamily="34" charset="0"/>
              <a:buChar char="•"/>
            </a:pPr>
            <a:r>
              <a:rPr lang="en-US" sz="1600" dirty="0" smtClean="0"/>
              <a:t>Cloud service elasticity is the </a:t>
            </a:r>
            <a:r>
              <a:rPr lang="en-US" sz="1600" b="1" dirty="0" smtClean="0">
                <a:solidFill>
                  <a:srgbClr val="7DB2FF"/>
                </a:solidFill>
              </a:rPr>
              <a:t>ability to increase or decrease the amount of system capacity</a:t>
            </a:r>
            <a:r>
              <a:rPr lang="en-US" sz="1600" dirty="0" smtClean="0"/>
              <a:t> (for example, CPU, storage, memory and input/output [I/O] bandwidth) that is available to a given cloud service on demand in an automated fashion</a:t>
            </a:r>
          </a:p>
          <a:p>
            <a:pPr lvl="2" indent="-228600" algn="l">
              <a:spcBef>
                <a:spcPct val="20000"/>
              </a:spcBef>
              <a:buFont typeface="Arial" pitchFamily="34" charset="0"/>
              <a:buChar char="•"/>
            </a:pPr>
            <a:r>
              <a:rPr lang="en-US" sz="1600" dirty="0" smtClean="0"/>
              <a:t>Amazon, </a:t>
            </a:r>
            <a:r>
              <a:rPr lang="en-US" sz="1600" dirty="0" err="1" smtClean="0"/>
              <a:t>Enomaly</a:t>
            </a:r>
            <a:r>
              <a:rPr lang="en-US" sz="1600" dirty="0" smtClean="0"/>
              <a:t>, salesforce.com, VMware</a:t>
            </a:r>
          </a:p>
          <a:p>
            <a:pPr indent="-228600" algn="l">
              <a:spcBef>
                <a:spcPct val="20000"/>
              </a:spcBef>
              <a:buFont typeface="Arial" pitchFamily="34" charset="0"/>
              <a:buChar char="•"/>
            </a:pPr>
            <a:r>
              <a:rPr lang="en-US" sz="1600" b="1" dirty="0" smtClean="0"/>
              <a:t>Enterprise Portals as a Service</a:t>
            </a:r>
          </a:p>
          <a:p>
            <a:pPr lvl="1" indent="-228600" algn="l">
              <a:spcBef>
                <a:spcPct val="20000"/>
              </a:spcBef>
              <a:buFont typeface="Arial" pitchFamily="34" charset="0"/>
              <a:buChar char="•"/>
            </a:pPr>
            <a:r>
              <a:rPr lang="en-US" sz="1600" dirty="0" smtClean="0"/>
              <a:t>Portal-as-a-service offering is a horizontal enterprise portal delivered via software as a service (</a:t>
            </a:r>
            <a:r>
              <a:rPr lang="en-US" sz="1600" dirty="0" err="1" smtClean="0"/>
              <a:t>SaaS</a:t>
            </a:r>
            <a:r>
              <a:rPr lang="en-US" sz="1600" dirty="0" smtClean="0"/>
              <a:t>) to multiple client enterprises from the same, multitenant architecture</a:t>
            </a:r>
          </a:p>
          <a:p>
            <a:pPr lvl="2" indent="-228600" algn="l">
              <a:spcBef>
                <a:spcPct val="20000"/>
              </a:spcBef>
              <a:buFont typeface="Arial" pitchFamily="34" charset="0"/>
              <a:buChar char="•"/>
            </a:pPr>
            <a:r>
              <a:rPr lang="en-US" sz="1600" dirty="0" err="1" smtClean="0"/>
              <a:t>Covisint</a:t>
            </a:r>
            <a:r>
              <a:rPr lang="en-US" sz="1600" dirty="0" smtClean="0"/>
              <a:t>, Microsoft</a:t>
            </a:r>
          </a:p>
          <a:p>
            <a:pPr indent="-228600" algn="l">
              <a:spcBef>
                <a:spcPct val="20000"/>
              </a:spcBef>
              <a:buFont typeface="Arial" pitchFamily="34" charset="0"/>
              <a:buChar char="•"/>
            </a:pPr>
            <a:r>
              <a:rPr lang="en-US" sz="1600" b="1" dirty="0" smtClean="0"/>
              <a:t>Cloud/Web Platforms</a:t>
            </a:r>
          </a:p>
          <a:p>
            <a:pPr lvl="1" indent="-228600" algn="l">
              <a:spcBef>
                <a:spcPct val="20000"/>
              </a:spcBef>
              <a:buFont typeface="Arial" pitchFamily="34" charset="0"/>
              <a:buChar char="•"/>
            </a:pPr>
            <a:r>
              <a:rPr lang="en-US" sz="1600" dirty="0" smtClean="0">
                <a:latin typeface="Arial" pitchFamily="34" charset="0"/>
              </a:rPr>
              <a:t>Cloud/Web platforms use </a:t>
            </a:r>
            <a:r>
              <a:rPr lang="en-US" sz="1600" b="1" dirty="0" smtClean="0">
                <a:solidFill>
                  <a:srgbClr val="7DB2FF"/>
                </a:solidFill>
                <a:latin typeface="Arial" pitchFamily="34" charset="0"/>
              </a:rPr>
              <a:t>Web technologies to provide programmatic access to functionality on the Web</a:t>
            </a:r>
            <a:r>
              <a:rPr lang="en-US" sz="1600" dirty="0" smtClean="0">
                <a:latin typeface="Arial" pitchFamily="34" charset="0"/>
              </a:rPr>
              <a:t>, including capabilities enabled not only by technology but  a</a:t>
            </a:r>
            <a:r>
              <a:rPr lang="en-US" sz="1600" dirty="0" smtClean="0"/>
              <a:t>lso by community and business aspects - storage and computing power</a:t>
            </a:r>
          </a:p>
          <a:p>
            <a:pPr lvl="1" indent="-228600" algn="l">
              <a:spcBef>
                <a:spcPct val="20000"/>
              </a:spcBef>
              <a:buFont typeface="Arial" pitchFamily="34" charset="0"/>
              <a:buChar char="•"/>
            </a:pPr>
            <a:r>
              <a:rPr lang="en-US" sz="1600" b="1" dirty="0" smtClean="0">
                <a:solidFill>
                  <a:srgbClr val="7DB2FF"/>
                </a:solidFill>
              </a:rPr>
              <a:t>Web-oriented architecture (WOA) interfaces</a:t>
            </a:r>
            <a:r>
              <a:rPr lang="en-US" sz="1600" dirty="0" smtClean="0"/>
              <a:t>, such as representational state transfer (REST), plain old XML (POX) and Really Simple Syndication (RSS). In addition to the capabilities of Web 2.0, these platforms provide programmatic access to cloud-computing capabilities.</a:t>
            </a:r>
          </a:p>
          <a:p>
            <a:pPr lvl="2" indent="-228600" algn="l">
              <a:spcBef>
                <a:spcPct val="20000"/>
              </a:spcBef>
              <a:buFont typeface="Arial" pitchFamily="34" charset="0"/>
              <a:buChar char="•"/>
            </a:pPr>
            <a:r>
              <a:rPr lang="en-US" sz="1600" dirty="0" smtClean="0"/>
              <a:t>Amazon, Google, Microsoft, salesforce.com</a:t>
            </a:r>
          </a:p>
        </p:txBody>
      </p:sp>
      <p:sp>
        <p:nvSpPr>
          <p:cNvPr id="5" name="TextBox 4"/>
          <p:cNvSpPr txBox="1"/>
          <p:nvPr/>
        </p:nvSpPr>
        <p:spPr>
          <a:xfrm>
            <a:off x="3297006" y="6675844"/>
            <a:ext cx="2450992" cy="16927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sz="1100" dirty="0" smtClean="0">
                <a:solidFill>
                  <a:schemeClr val="bg1"/>
                </a:solidFill>
                <a:latin typeface="+mj-lt"/>
              </a:rPr>
              <a:t>Source: Gartner 2009 Hype Cycle Data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76200"/>
            <a:ext cx="8229600" cy="338554"/>
          </a:xfrm>
        </p:spPr>
        <p:txBody>
          <a:bodyPr/>
          <a:lstStyle/>
          <a:p>
            <a:r>
              <a:rPr lang="en-US" dirty="0" smtClean="0"/>
              <a:t>Cloud </a:t>
            </a:r>
            <a:r>
              <a:rPr lang="en-US" dirty="0"/>
              <a:t>Offerings at the Peak</a:t>
            </a:r>
          </a:p>
        </p:txBody>
      </p:sp>
      <p:sp>
        <p:nvSpPr>
          <p:cNvPr id="4" name="Content Placeholder 2"/>
          <p:cNvSpPr txBox="1">
            <a:spLocks/>
          </p:cNvSpPr>
          <p:nvPr/>
        </p:nvSpPr>
        <p:spPr>
          <a:xfrm>
            <a:off x="381000" y="627744"/>
            <a:ext cx="8001000" cy="5849256"/>
          </a:xfrm>
          <a:prstGeom prst="rect">
            <a:avLst/>
          </a:prstGeom>
        </p:spPr>
        <p:txBody>
          <a:bodyPr/>
          <a:lstStyle/>
          <a:p>
            <a:pPr indent="-228600" algn="l">
              <a:spcBef>
                <a:spcPct val="20000"/>
              </a:spcBef>
              <a:buFont typeface="Arial" pitchFamily="34" charset="0"/>
              <a:buChar char="•"/>
            </a:pPr>
            <a:r>
              <a:rPr lang="en-US" sz="1600" b="1" dirty="0" smtClean="0"/>
              <a:t>Compute Infrastructure Services</a:t>
            </a:r>
          </a:p>
          <a:p>
            <a:pPr lvl="1" indent="-228600" algn="l">
              <a:spcBef>
                <a:spcPct val="20000"/>
              </a:spcBef>
              <a:buFont typeface="Arial" pitchFamily="34" charset="0"/>
              <a:buChar char="•"/>
            </a:pPr>
            <a:r>
              <a:rPr lang="en-US" sz="1600" dirty="0" smtClean="0">
                <a:latin typeface="Arial" pitchFamily="34" charset="0"/>
              </a:rPr>
              <a:t>On-demand computing capacity from a service provider</a:t>
            </a:r>
          </a:p>
          <a:p>
            <a:pPr lvl="2" indent="-228600" algn="l">
              <a:spcBef>
                <a:spcPct val="20000"/>
              </a:spcBef>
              <a:buFont typeface="Arial" pitchFamily="34" charset="0"/>
              <a:buChar char="•"/>
            </a:pPr>
            <a:r>
              <a:rPr lang="en-US" sz="1600" dirty="0" smtClean="0"/>
              <a:t>Amazon, </a:t>
            </a:r>
            <a:r>
              <a:rPr lang="en-US" sz="1600" dirty="0" err="1" smtClean="0"/>
              <a:t>Rackspace</a:t>
            </a:r>
            <a:r>
              <a:rPr lang="en-US" sz="1600" dirty="0" smtClean="0"/>
              <a:t>, </a:t>
            </a:r>
            <a:r>
              <a:rPr lang="en-US" sz="1600" dirty="0" err="1" smtClean="0"/>
              <a:t>ServePath</a:t>
            </a:r>
            <a:endParaRPr lang="en-US" sz="1600" dirty="0" smtClean="0"/>
          </a:p>
          <a:p>
            <a:pPr indent="-228600" algn="l">
              <a:spcBef>
                <a:spcPct val="20000"/>
              </a:spcBef>
              <a:buFont typeface="Arial" pitchFamily="34" charset="0"/>
              <a:buChar char="•"/>
            </a:pPr>
            <a:r>
              <a:rPr lang="en-US" sz="1600" b="1" dirty="0" smtClean="0"/>
              <a:t>'In the Cloud' Security Services </a:t>
            </a:r>
          </a:p>
          <a:p>
            <a:pPr lvl="1" indent="-228600" algn="l">
              <a:spcBef>
                <a:spcPct val="20000"/>
              </a:spcBef>
              <a:buFont typeface="Arial" pitchFamily="34" charset="0"/>
              <a:buChar char="•"/>
            </a:pPr>
            <a:r>
              <a:rPr lang="en-US" sz="1600" dirty="0" smtClean="0"/>
              <a:t>Internet-fabric-based managed firewalls, intrusion detection systems, intrusion prevention systems, antivirus services, distributed denial-of-service protection services, messaging security and Web gateway security services</a:t>
            </a:r>
          </a:p>
          <a:p>
            <a:pPr lvl="2" indent="-228600" algn="l">
              <a:spcBef>
                <a:spcPct val="20000"/>
              </a:spcBef>
              <a:buFont typeface="Arial" pitchFamily="34" charset="0"/>
              <a:buChar char="•"/>
            </a:pPr>
            <a:r>
              <a:rPr lang="en-US" sz="1600" dirty="0" err="1" smtClean="0"/>
              <a:t>Savvis</a:t>
            </a:r>
            <a:r>
              <a:rPr lang="en-US" sz="1600" dirty="0" smtClean="0"/>
              <a:t>, </a:t>
            </a:r>
            <a:r>
              <a:rPr lang="en-US" sz="1600" dirty="0" err="1" smtClean="0"/>
              <a:t>MessageLabs</a:t>
            </a:r>
            <a:r>
              <a:rPr lang="en-US" sz="1600" dirty="0" smtClean="0"/>
              <a:t>, Perimeter Internetworking, </a:t>
            </a:r>
            <a:r>
              <a:rPr lang="en-US" sz="1600" dirty="0" err="1" smtClean="0"/>
              <a:t>Prolexic</a:t>
            </a:r>
            <a:r>
              <a:rPr lang="en-US" sz="1600" dirty="0" smtClean="0"/>
              <a:t> Technologies, </a:t>
            </a:r>
            <a:r>
              <a:rPr lang="en-US" sz="1600" dirty="0" err="1" smtClean="0"/>
              <a:t>Purewire</a:t>
            </a:r>
            <a:r>
              <a:rPr lang="en-US" sz="1600" dirty="0" smtClean="0"/>
              <a:t>, </a:t>
            </a:r>
            <a:r>
              <a:rPr lang="en-US" sz="1600" dirty="0" err="1" smtClean="0"/>
              <a:t>Qualys</a:t>
            </a:r>
            <a:r>
              <a:rPr lang="en-US" sz="1600" dirty="0" smtClean="0"/>
              <a:t>, </a:t>
            </a:r>
            <a:r>
              <a:rPr lang="en-US" sz="1600" dirty="0" err="1" smtClean="0"/>
              <a:t>Savvis</a:t>
            </a:r>
            <a:r>
              <a:rPr lang="en-US" sz="1600" dirty="0" smtClean="0"/>
              <a:t>, </a:t>
            </a:r>
            <a:r>
              <a:rPr lang="en-US" sz="1600" dirty="0" err="1" smtClean="0"/>
              <a:t>ScanSafe</a:t>
            </a:r>
            <a:r>
              <a:rPr lang="en-US" sz="1600" dirty="0" smtClean="0"/>
              <a:t>, Verizon Business, </a:t>
            </a:r>
            <a:r>
              <a:rPr lang="en-US" sz="1600" dirty="0" err="1" smtClean="0"/>
              <a:t>Webroot</a:t>
            </a:r>
            <a:r>
              <a:rPr lang="en-US" sz="1600" dirty="0" smtClean="0"/>
              <a:t>, </a:t>
            </a:r>
            <a:r>
              <a:rPr lang="en-US" sz="1600" dirty="0" err="1" smtClean="0"/>
              <a:t>Websense</a:t>
            </a:r>
            <a:r>
              <a:rPr lang="en-US" sz="1600" dirty="0" smtClean="0"/>
              <a:t>, </a:t>
            </a:r>
            <a:r>
              <a:rPr lang="en-US" sz="1600" dirty="0" err="1" smtClean="0"/>
              <a:t>WhiteHat</a:t>
            </a:r>
            <a:r>
              <a:rPr lang="en-US" sz="1600" dirty="0" smtClean="0"/>
              <a:t> Security, </a:t>
            </a:r>
            <a:r>
              <a:rPr lang="en-US" sz="1600" dirty="0" err="1" smtClean="0"/>
              <a:t>Zscaler</a:t>
            </a:r>
            <a:endParaRPr lang="en-US" sz="1600" dirty="0" smtClean="0"/>
          </a:p>
          <a:p>
            <a:pPr indent="-228600" algn="l">
              <a:spcBef>
                <a:spcPct val="20000"/>
              </a:spcBef>
              <a:buFont typeface="Arial" pitchFamily="34" charset="0"/>
              <a:buChar char="•"/>
            </a:pPr>
            <a:r>
              <a:rPr lang="en-US" sz="1600" b="1" dirty="0" smtClean="0"/>
              <a:t>Cloud Computing</a:t>
            </a:r>
          </a:p>
          <a:p>
            <a:pPr lvl="1" indent="-228600" algn="l">
              <a:spcBef>
                <a:spcPct val="20000"/>
              </a:spcBef>
              <a:buFont typeface="Arial" pitchFamily="34" charset="0"/>
              <a:buChar char="•"/>
            </a:pPr>
            <a:r>
              <a:rPr lang="en-US" sz="1600" dirty="0" smtClean="0">
                <a:latin typeface="Arial" pitchFamily="34" charset="0"/>
              </a:rPr>
              <a:t>Style of computing where </a:t>
            </a:r>
            <a:r>
              <a:rPr lang="en-US" sz="1600" b="1" dirty="0" smtClean="0">
                <a:solidFill>
                  <a:srgbClr val="7DB2FF"/>
                </a:solidFill>
                <a:latin typeface="Arial" pitchFamily="34" charset="0"/>
              </a:rPr>
              <a:t>scalable and elastic IT-enabled capabilities are delivered as a service</a:t>
            </a:r>
            <a:r>
              <a:rPr lang="en-US" sz="1600" dirty="0" smtClean="0">
                <a:latin typeface="Arial" pitchFamily="34" charset="0"/>
              </a:rPr>
              <a:t> to external customers using Internet technologies</a:t>
            </a:r>
          </a:p>
          <a:p>
            <a:pPr lvl="2" indent="-228600" algn="l">
              <a:spcBef>
                <a:spcPct val="20000"/>
              </a:spcBef>
              <a:buFont typeface="Arial" pitchFamily="34" charset="0"/>
              <a:buChar char="•"/>
            </a:pPr>
            <a:r>
              <a:rPr lang="en-US" sz="1600" dirty="0" smtClean="0"/>
              <a:t>Amazon.com; Google; Microsoft; salesforce.com</a:t>
            </a:r>
          </a:p>
          <a:p>
            <a:pPr indent="-228600" algn="l">
              <a:spcBef>
                <a:spcPct val="20000"/>
              </a:spcBef>
              <a:buFont typeface="Arial" pitchFamily="34" charset="0"/>
              <a:buChar char="•"/>
            </a:pPr>
            <a:r>
              <a:rPr lang="en-US" sz="1600" b="1" dirty="0" smtClean="0"/>
              <a:t>Public Cloud Computing/the Cloud</a:t>
            </a:r>
          </a:p>
          <a:p>
            <a:pPr lvl="1" indent="-228600" algn="l">
              <a:spcBef>
                <a:spcPct val="20000"/>
              </a:spcBef>
              <a:buFont typeface="Arial" pitchFamily="34" charset="0"/>
              <a:buChar char="•"/>
            </a:pPr>
            <a:r>
              <a:rPr lang="en-US" sz="1600" dirty="0" smtClean="0">
                <a:latin typeface="Arial" pitchFamily="34" charset="0"/>
              </a:rPr>
              <a:t>Style of computing where scalable and elastic IT-enabled capabilities are provided "as a service" to external customers using Internet technologies</a:t>
            </a:r>
          </a:p>
          <a:p>
            <a:pPr lvl="2" indent="-228600" algn="l">
              <a:spcBef>
                <a:spcPct val="20000"/>
              </a:spcBef>
              <a:buFont typeface="Arial" pitchFamily="34" charset="0"/>
              <a:buChar char="•"/>
            </a:pPr>
            <a:r>
              <a:rPr lang="en-US" sz="1600" dirty="0" err="1" smtClean="0"/>
              <a:t>Flickr</a:t>
            </a:r>
            <a:r>
              <a:rPr lang="en-US" sz="1600" dirty="0" smtClean="0"/>
              <a:t>, </a:t>
            </a:r>
            <a:r>
              <a:rPr lang="en-US" sz="1600" dirty="0" err="1" smtClean="0"/>
              <a:t>Facebook</a:t>
            </a:r>
            <a:endParaRPr lang="en-US" sz="1600" dirty="0" smtClean="0"/>
          </a:p>
        </p:txBody>
      </p:sp>
      <p:sp>
        <p:nvSpPr>
          <p:cNvPr id="5" name="TextBox 4"/>
          <p:cNvSpPr txBox="1"/>
          <p:nvPr/>
        </p:nvSpPr>
        <p:spPr>
          <a:xfrm>
            <a:off x="3297006" y="6675844"/>
            <a:ext cx="2450992" cy="16927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sz="1100" dirty="0" smtClean="0">
                <a:solidFill>
                  <a:schemeClr val="bg1"/>
                </a:solidFill>
                <a:latin typeface="+mj-lt"/>
              </a:rPr>
              <a:t>Source: Gartner 2009 Hype Cycle Data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76200"/>
            <a:ext cx="8229600" cy="338554"/>
          </a:xfrm>
        </p:spPr>
        <p:txBody>
          <a:bodyPr/>
          <a:lstStyle/>
          <a:p>
            <a:r>
              <a:rPr lang="en-US" dirty="0" smtClean="0"/>
              <a:t>Cloud Computing Issues</a:t>
            </a:r>
            <a:endParaRPr lang="en-US" dirty="0"/>
          </a:p>
        </p:txBody>
      </p:sp>
      <p:sp>
        <p:nvSpPr>
          <p:cNvPr id="3" name="Content Placeholder 2"/>
          <p:cNvSpPr txBox="1">
            <a:spLocks/>
          </p:cNvSpPr>
          <p:nvPr/>
        </p:nvSpPr>
        <p:spPr>
          <a:xfrm>
            <a:off x="289559" y="469233"/>
            <a:ext cx="8458200" cy="5849256"/>
          </a:xfrm>
          <a:prstGeom prst="rect">
            <a:avLst/>
          </a:prstGeom>
        </p:spPr>
        <p:txBody>
          <a:bodyPr/>
          <a:lstStyle/>
          <a:p>
            <a:pPr indent="-228600" algn="l">
              <a:spcBef>
                <a:spcPct val="20000"/>
              </a:spcBef>
              <a:buFont typeface="Arial" pitchFamily="34" charset="0"/>
              <a:buChar char="•"/>
            </a:pPr>
            <a:r>
              <a:rPr lang="en-US" sz="1600" b="1" dirty="0" smtClean="0"/>
              <a:t>Security</a:t>
            </a:r>
          </a:p>
          <a:p>
            <a:pPr lvl="1" indent="-228600" algn="l">
              <a:spcBef>
                <a:spcPct val="20000"/>
              </a:spcBef>
              <a:buFont typeface="Arial" pitchFamily="34" charset="0"/>
              <a:buChar char="•"/>
            </a:pPr>
            <a:r>
              <a:rPr lang="en-US" sz="1600" dirty="0" smtClean="0"/>
              <a:t>Are my business transactions and user information safe?</a:t>
            </a:r>
          </a:p>
          <a:p>
            <a:pPr indent="-228600" algn="l">
              <a:spcBef>
                <a:spcPct val="20000"/>
              </a:spcBef>
              <a:buFont typeface="Arial" pitchFamily="34" charset="0"/>
              <a:buChar char="•"/>
            </a:pPr>
            <a:r>
              <a:rPr lang="en-US" sz="1600" b="1" dirty="0" smtClean="0"/>
              <a:t>Data</a:t>
            </a:r>
          </a:p>
          <a:p>
            <a:pPr lvl="1" indent="-228600" algn="l">
              <a:spcBef>
                <a:spcPct val="20000"/>
              </a:spcBef>
              <a:buFont typeface="Arial" pitchFamily="34" charset="0"/>
              <a:buChar char="•"/>
            </a:pPr>
            <a:r>
              <a:rPr lang="en-US" sz="1600" dirty="0" smtClean="0"/>
              <a:t>Is my data safe? Is it recoverable within an acceptable time frame? Is it portable?</a:t>
            </a:r>
          </a:p>
          <a:p>
            <a:pPr lvl="1" indent="-228600" algn="l">
              <a:spcBef>
                <a:spcPct val="20000"/>
              </a:spcBef>
              <a:buFont typeface="Arial" pitchFamily="34" charset="0"/>
              <a:buChar char="•"/>
            </a:pPr>
            <a:r>
              <a:rPr lang="en-US" sz="1600" dirty="0" smtClean="0"/>
              <a:t>Is it located in a region that I'm comfortable with?</a:t>
            </a:r>
          </a:p>
          <a:p>
            <a:pPr indent="-228600" algn="l">
              <a:spcBef>
                <a:spcPct val="20000"/>
              </a:spcBef>
              <a:buFont typeface="Arial" pitchFamily="34" charset="0"/>
              <a:buChar char="•"/>
            </a:pPr>
            <a:r>
              <a:rPr lang="en-US" sz="1600" b="1" dirty="0" smtClean="0"/>
              <a:t>Reliability</a:t>
            </a:r>
          </a:p>
          <a:p>
            <a:pPr lvl="1" indent="-228600" algn="l">
              <a:spcBef>
                <a:spcPct val="20000"/>
              </a:spcBef>
              <a:buFont typeface="Arial" pitchFamily="34" charset="0"/>
              <a:buChar char="•"/>
            </a:pPr>
            <a:r>
              <a:rPr lang="en-US" sz="1600" dirty="0" smtClean="0"/>
              <a:t>Will the service be available when I need it? Are the service-level agreements (SLAs) acceptable, and are they being met?</a:t>
            </a:r>
          </a:p>
          <a:p>
            <a:pPr indent="-228600" algn="l">
              <a:spcBef>
                <a:spcPct val="20000"/>
              </a:spcBef>
              <a:buFont typeface="Arial" pitchFamily="34" charset="0"/>
              <a:buChar char="•"/>
            </a:pPr>
            <a:r>
              <a:rPr lang="en-US" sz="1600" b="1" dirty="0" smtClean="0"/>
              <a:t>Cost</a:t>
            </a:r>
          </a:p>
          <a:p>
            <a:pPr lvl="1" indent="-228600" algn="l">
              <a:spcBef>
                <a:spcPct val="20000"/>
              </a:spcBef>
              <a:buFont typeface="Arial" pitchFamily="34" charset="0"/>
              <a:buChar char="•"/>
            </a:pPr>
            <a:r>
              <a:rPr lang="en-US" sz="1600" dirty="0" smtClean="0"/>
              <a:t>Are the promised cost savings being realized?</a:t>
            </a:r>
          </a:p>
          <a:p>
            <a:pPr indent="-228600" algn="l">
              <a:spcBef>
                <a:spcPct val="20000"/>
              </a:spcBef>
              <a:buFont typeface="Arial" pitchFamily="34" charset="0"/>
              <a:buChar char="•"/>
            </a:pPr>
            <a:r>
              <a:rPr lang="en-US" sz="1600" b="1" dirty="0" smtClean="0"/>
              <a:t>Integration</a:t>
            </a:r>
          </a:p>
          <a:p>
            <a:pPr lvl="1" indent="-228600" algn="l">
              <a:spcBef>
                <a:spcPct val="20000"/>
              </a:spcBef>
              <a:buFont typeface="Arial" pitchFamily="34" charset="0"/>
              <a:buChar char="•"/>
            </a:pPr>
            <a:r>
              <a:rPr lang="en-US" sz="1600" dirty="0" smtClean="0"/>
              <a:t>How will I integrate my on-premises services with cloud-based services?</a:t>
            </a:r>
          </a:p>
          <a:p>
            <a:pPr lvl="1" indent="-228600" algn="l">
              <a:spcBef>
                <a:spcPct val="20000"/>
              </a:spcBef>
              <a:buFont typeface="Arial" pitchFamily="34" charset="0"/>
              <a:buChar char="•"/>
            </a:pPr>
            <a:r>
              <a:rPr lang="en-US" sz="1600" dirty="0" smtClean="0"/>
              <a:t>How will I integrate multiple cloud-based services with each other?</a:t>
            </a:r>
          </a:p>
          <a:p>
            <a:pPr indent="-228600" algn="l">
              <a:spcBef>
                <a:spcPct val="20000"/>
              </a:spcBef>
              <a:buFont typeface="Arial" pitchFamily="34" charset="0"/>
              <a:buChar char="•"/>
            </a:pPr>
            <a:r>
              <a:rPr lang="en-US" sz="1600" b="1" dirty="0" smtClean="0"/>
              <a:t>End-to-end process control</a:t>
            </a:r>
          </a:p>
          <a:p>
            <a:pPr lvl="1" indent="-228600" algn="l">
              <a:spcBef>
                <a:spcPct val="20000"/>
              </a:spcBef>
              <a:buFont typeface="Arial" pitchFamily="34" charset="0"/>
              <a:buChar char="•"/>
            </a:pPr>
            <a:r>
              <a:rPr lang="en-US" sz="1600" dirty="0" smtClean="0"/>
              <a:t>How will I control my business process when a mix of on premises and cloud-based services is involved?</a:t>
            </a:r>
          </a:p>
          <a:p>
            <a:pPr indent="-228600" algn="l">
              <a:spcBef>
                <a:spcPct val="20000"/>
              </a:spcBef>
              <a:buFont typeface="Arial" pitchFamily="34" charset="0"/>
              <a:buChar char="•"/>
            </a:pPr>
            <a:r>
              <a:rPr lang="en-US" sz="1600" b="1" dirty="0" smtClean="0"/>
              <a:t>Vendor</a:t>
            </a:r>
          </a:p>
          <a:p>
            <a:pPr lvl="1" indent="-228600" algn="l">
              <a:spcBef>
                <a:spcPct val="20000"/>
              </a:spcBef>
              <a:buFont typeface="Arial" pitchFamily="34" charset="0"/>
              <a:buChar char="•"/>
            </a:pPr>
            <a:r>
              <a:rPr lang="en-US" sz="1600" dirty="0" smtClean="0"/>
              <a:t>Is the vendor going to survive the eventual industry consolidation? Is the vendor trustworthy? Is there a possibility of vendor lock-in?</a:t>
            </a:r>
          </a:p>
          <a:p>
            <a:pPr indent="-228600" algn="l">
              <a:spcBef>
                <a:spcPct val="20000"/>
              </a:spcBef>
              <a:buFont typeface="Arial" pitchFamily="34" charset="0"/>
              <a:buChar char="•"/>
            </a:pPr>
            <a:r>
              <a:rPr lang="en-US" sz="1600" b="1" dirty="0" smtClean="0"/>
              <a:t>Culture</a:t>
            </a:r>
          </a:p>
          <a:p>
            <a:pPr lvl="1" indent="-228600" algn="l">
              <a:spcBef>
                <a:spcPct val="20000"/>
              </a:spcBef>
              <a:buFont typeface="Arial" pitchFamily="34" charset="0"/>
              <a:buChar char="•"/>
            </a:pPr>
            <a:r>
              <a:rPr lang="en-US" sz="1600" dirty="0" smtClean="0"/>
              <a:t>Can IT adjust to not owning the computing resources and people necessary to provide services to their customers?</a:t>
            </a:r>
            <a:endParaRPr lang="en-US" sz="1600" dirty="0" smtClean="0">
              <a:latin typeface="Arial" pitchFamily="34" charset="0"/>
            </a:endParaRPr>
          </a:p>
          <a:p>
            <a:pPr marL="463242" indent="-170072" algn="l">
              <a:lnSpc>
                <a:spcPct val="120000"/>
              </a:lnSpc>
              <a:buFontTx/>
              <a:buChar char="•"/>
            </a:pPr>
            <a:endParaRPr lang="en-US" sz="1600" dirty="0" smtClean="0">
              <a:latin typeface="Arial" pitchFamily="34" charset="0"/>
            </a:endParaRPr>
          </a:p>
        </p:txBody>
      </p:sp>
      <p:sp>
        <p:nvSpPr>
          <p:cNvPr id="4" name="TextBox 3"/>
          <p:cNvSpPr txBox="1"/>
          <p:nvPr/>
        </p:nvSpPr>
        <p:spPr>
          <a:xfrm>
            <a:off x="3297006" y="6675844"/>
            <a:ext cx="1038746" cy="16927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sz="1100" dirty="0" smtClean="0">
                <a:solidFill>
                  <a:schemeClr val="bg1"/>
                </a:solidFill>
                <a:latin typeface="+mj-lt"/>
              </a:rPr>
              <a:t>Source: Gartner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76200"/>
            <a:ext cx="8229600" cy="338554"/>
          </a:xfrm>
        </p:spPr>
        <p:txBody>
          <a:bodyPr/>
          <a:lstStyle/>
          <a:p>
            <a:r>
              <a:rPr lang="en-US" dirty="0" smtClean="0"/>
              <a:t>Typical Applications for </a:t>
            </a:r>
            <a:r>
              <a:rPr lang="en-US" dirty="0"/>
              <a:t>Cloud Computing</a:t>
            </a:r>
          </a:p>
        </p:txBody>
      </p:sp>
      <p:sp>
        <p:nvSpPr>
          <p:cNvPr id="4" name="Content Placeholder 2"/>
          <p:cNvSpPr txBox="1">
            <a:spLocks/>
          </p:cNvSpPr>
          <p:nvPr/>
        </p:nvSpPr>
        <p:spPr>
          <a:xfrm>
            <a:off x="381000" y="627744"/>
            <a:ext cx="8001000" cy="5849256"/>
          </a:xfrm>
          <a:prstGeom prst="rect">
            <a:avLst/>
          </a:prstGeom>
        </p:spPr>
        <p:txBody>
          <a:bodyPr/>
          <a:lstStyle/>
          <a:p>
            <a:pPr indent="-228600">
              <a:spcBef>
                <a:spcPct val="20000"/>
              </a:spcBef>
              <a:buFont typeface="Arial" pitchFamily="34" charset="0"/>
              <a:buChar char="•"/>
            </a:pPr>
            <a:r>
              <a:rPr lang="en-US" sz="1600" b="1" dirty="0" smtClean="0"/>
              <a:t>Compute Intensive</a:t>
            </a:r>
          </a:p>
          <a:p>
            <a:pPr lvl="1" indent="-228600">
              <a:spcBef>
                <a:spcPct val="20000"/>
              </a:spcBef>
              <a:buFont typeface="Arial" pitchFamily="34" charset="0"/>
              <a:buChar char="•"/>
            </a:pPr>
            <a:r>
              <a:rPr lang="en-US" sz="1600" dirty="0" smtClean="0"/>
              <a:t>Simulation, computation and analysis</a:t>
            </a:r>
          </a:p>
          <a:p>
            <a:pPr lvl="1" indent="-228600">
              <a:spcBef>
                <a:spcPct val="20000"/>
              </a:spcBef>
              <a:buFont typeface="Arial" pitchFamily="34" charset="0"/>
              <a:buChar char="•"/>
            </a:pPr>
            <a:r>
              <a:rPr lang="en-US" sz="1600" dirty="0" smtClean="0"/>
              <a:t>Stored media streaming distribution (e.g. pod-cast)</a:t>
            </a:r>
          </a:p>
          <a:p>
            <a:pPr lvl="1" indent="-228600">
              <a:spcBef>
                <a:spcPct val="20000"/>
              </a:spcBef>
              <a:buFont typeface="Arial" pitchFamily="34" charset="0"/>
              <a:buChar char="•"/>
            </a:pPr>
            <a:r>
              <a:rPr lang="en-US" sz="1600" dirty="0" smtClean="0"/>
              <a:t>Ad-hoc computer power for analytics (e.g. e-Discovery)</a:t>
            </a:r>
          </a:p>
          <a:p>
            <a:pPr lvl="1" indent="-228600">
              <a:spcBef>
                <a:spcPct val="20000"/>
              </a:spcBef>
              <a:buFont typeface="Arial" pitchFamily="34" charset="0"/>
              <a:buChar char="•"/>
            </a:pPr>
            <a:r>
              <a:rPr lang="en-US" sz="1600" dirty="0" smtClean="0"/>
              <a:t>Digitalization of media, Real-time media streaming</a:t>
            </a:r>
          </a:p>
          <a:p>
            <a:pPr lvl="1" indent="-228600">
              <a:spcBef>
                <a:spcPct val="20000"/>
              </a:spcBef>
              <a:buFont typeface="Arial" pitchFamily="34" charset="0"/>
              <a:buChar char="•"/>
            </a:pPr>
            <a:r>
              <a:rPr lang="en-US" sz="1600" dirty="0" smtClean="0"/>
              <a:t>Content Delivery</a:t>
            </a:r>
          </a:p>
          <a:p>
            <a:pPr lvl="1" indent="-228600">
              <a:spcBef>
                <a:spcPct val="20000"/>
              </a:spcBef>
              <a:buFont typeface="Arial" pitchFamily="34" charset="0"/>
              <a:buChar char="•"/>
            </a:pPr>
            <a:r>
              <a:rPr lang="en-US" sz="1600" dirty="0" smtClean="0"/>
              <a:t>Search Engine</a:t>
            </a:r>
          </a:p>
          <a:p>
            <a:pPr lvl="1" indent="-228600">
              <a:spcBef>
                <a:spcPct val="20000"/>
              </a:spcBef>
              <a:buFont typeface="Arial" pitchFamily="34" charset="0"/>
              <a:buChar char="•"/>
            </a:pPr>
            <a:r>
              <a:rPr lang="en-US" sz="1600" dirty="0" smtClean="0"/>
              <a:t>Backup and Storage</a:t>
            </a:r>
          </a:p>
          <a:p>
            <a:pPr lvl="1" indent="-228600">
              <a:spcBef>
                <a:spcPct val="20000"/>
              </a:spcBef>
              <a:buFont typeface="Arial" pitchFamily="34" charset="0"/>
              <a:buChar char="•"/>
            </a:pPr>
            <a:endParaRPr lang="en-US" sz="1600" dirty="0" smtClean="0"/>
          </a:p>
          <a:p>
            <a:pPr indent="-228600">
              <a:spcBef>
                <a:spcPct val="20000"/>
              </a:spcBef>
              <a:buFont typeface="Arial" pitchFamily="34" charset="0"/>
              <a:buChar char="•"/>
            </a:pPr>
            <a:r>
              <a:rPr lang="en-US" sz="1600" b="1" dirty="0" smtClean="0"/>
              <a:t>Domain Focused</a:t>
            </a:r>
            <a:endParaRPr lang="en-US" sz="1600" dirty="0" smtClean="0"/>
          </a:p>
          <a:p>
            <a:pPr lvl="1" indent="-228600">
              <a:spcBef>
                <a:spcPct val="20000"/>
              </a:spcBef>
              <a:buFont typeface="Wingdings" pitchFamily="2" charset="2"/>
              <a:buChar char="§"/>
            </a:pPr>
            <a:r>
              <a:rPr lang="en-US" sz="1600" dirty="0" smtClean="0"/>
              <a:t>Electronic payment platform for Financial Services</a:t>
            </a:r>
          </a:p>
          <a:p>
            <a:pPr lvl="1" indent="-228600">
              <a:spcBef>
                <a:spcPct val="20000"/>
              </a:spcBef>
              <a:buFont typeface="Wingdings" pitchFamily="2" charset="2"/>
              <a:buChar char="§"/>
            </a:pPr>
            <a:r>
              <a:rPr lang="en-US" sz="1600" dirty="0" smtClean="0"/>
              <a:t>Supply and distribution for transportation</a:t>
            </a:r>
          </a:p>
          <a:p>
            <a:pPr lvl="1" indent="-228600">
              <a:spcBef>
                <a:spcPct val="20000"/>
              </a:spcBef>
              <a:buFont typeface="Wingdings" pitchFamily="2" charset="2"/>
              <a:buChar char="§"/>
            </a:pPr>
            <a:r>
              <a:rPr lang="en-US" sz="1600" dirty="0" smtClean="0"/>
              <a:t>Financial simulations, risk management and/or compliance applications</a:t>
            </a:r>
          </a:p>
          <a:p>
            <a:pPr lvl="1" indent="-228600">
              <a:spcBef>
                <a:spcPct val="20000"/>
              </a:spcBef>
              <a:buFont typeface="Wingdings" pitchFamily="2" charset="2"/>
              <a:buChar char="§"/>
            </a:pPr>
            <a:r>
              <a:rPr lang="en-US" sz="1600" dirty="0" smtClean="0"/>
              <a:t>Securities extranet services for financial services</a:t>
            </a:r>
          </a:p>
          <a:p>
            <a:pPr lvl="1" indent="-228600">
              <a:spcBef>
                <a:spcPct val="20000"/>
              </a:spcBef>
              <a:buFont typeface="Wingdings" pitchFamily="2" charset="2"/>
              <a:buChar char="§"/>
            </a:pPr>
            <a:r>
              <a:rPr lang="en-US" sz="1600" dirty="0" smtClean="0"/>
              <a:t>Collaborative R&amp;D environment for manufacturing/pharmaceutical</a:t>
            </a:r>
          </a:p>
          <a:p>
            <a:pPr lvl="1" indent="-228600">
              <a:spcBef>
                <a:spcPct val="20000"/>
              </a:spcBef>
              <a:buFont typeface="Wingdings" pitchFamily="2" charset="2"/>
              <a:buChar char="§"/>
            </a:pPr>
            <a:r>
              <a:rPr lang="en-US" sz="1600" dirty="0" smtClean="0"/>
              <a:t>Electrical Medical Record exchange platform for healthcare</a:t>
            </a:r>
          </a:p>
          <a:p>
            <a:pPr lvl="1" indent="-228600">
              <a:spcBef>
                <a:spcPct val="20000"/>
              </a:spcBef>
              <a:buFont typeface="Wingdings" pitchFamily="2" charset="2"/>
              <a:buChar char="§"/>
            </a:pPr>
            <a:r>
              <a:rPr lang="en-US" sz="1600" dirty="0" smtClean="0"/>
              <a:t>Channel integration and customer management for Retail</a:t>
            </a:r>
          </a:p>
          <a:p>
            <a:pPr lvl="1" indent="-228600">
              <a:spcBef>
                <a:spcPct val="20000"/>
              </a:spcBef>
              <a:buFont typeface="Wingdings" pitchFamily="2" charset="2"/>
              <a:buChar char="§"/>
            </a:pPr>
            <a:r>
              <a:rPr lang="en-US" sz="1600" dirty="0" smtClean="0"/>
              <a:t>e-Procurement and e-Commerce</a:t>
            </a:r>
          </a:p>
          <a:p>
            <a:pPr lvl="1" indent="-228600">
              <a:spcBef>
                <a:spcPct val="20000"/>
              </a:spcBef>
              <a:buFont typeface="Wingdings" pitchFamily="2" charset="2"/>
              <a:buChar char="§"/>
            </a:pPr>
            <a:r>
              <a:rPr lang="en-US" sz="1600" dirty="0" smtClean="0"/>
              <a:t>Gaming platforms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0040" y="76200"/>
            <a:ext cx="8229600" cy="338554"/>
          </a:xfrm>
        </p:spPr>
        <p:txBody>
          <a:bodyPr/>
          <a:lstStyle/>
          <a:p>
            <a:r>
              <a:rPr lang="en-US" dirty="0" smtClean="0"/>
              <a:t>Cloud Platforms Comparison</a:t>
            </a:r>
            <a:endParaRPr lang="en-US" dirty="0"/>
          </a:p>
        </p:txBody>
      </p:sp>
      <p:graphicFrame>
        <p:nvGraphicFramePr>
          <p:cNvPr id="5" name="Table 4"/>
          <p:cNvGraphicFramePr>
            <a:graphicFrameLocks noGrp="1"/>
          </p:cNvGraphicFramePr>
          <p:nvPr/>
        </p:nvGraphicFramePr>
        <p:xfrm>
          <a:off x="247426" y="573716"/>
          <a:ext cx="8552328" cy="5919320"/>
        </p:xfrm>
        <a:graphic>
          <a:graphicData uri="http://schemas.openxmlformats.org/drawingml/2006/table">
            <a:tbl>
              <a:tblPr/>
              <a:tblGrid>
                <a:gridCol w="1556865"/>
                <a:gridCol w="1459561"/>
                <a:gridCol w="1820974"/>
                <a:gridCol w="1890477"/>
                <a:gridCol w="1824451"/>
              </a:tblGrid>
              <a:tr h="214431">
                <a:tc>
                  <a:txBody>
                    <a:bodyPr/>
                    <a:lstStyle/>
                    <a:p>
                      <a:pPr algn="ctr" fontAlgn="b"/>
                      <a:r>
                        <a:rPr lang="en-US" sz="1100" b="1" i="0" u="none" strike="noStrike" dirty="0">
                          <a:solidFill>
                            <a:srgbClr val="FFFFFF"/>
                          </a:solidFill>
                          <a:latin typeface="Calibri"/>
                        </a:rPr>
                        <a:t> </a:t>
                      </a:r>
                    </a:p>
                  </a:txBody>
                  <a:tcPr marL="6021" marR="6021" marT="6021"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38ED5"/>
                    </a:solidFill>
                  </a:tcPr>
                </a:tc>
                <a:tc>
                  <a:txBody>
                    <a:bodyPr/>
                    <a:lstStyle/>
                    <a:p>
                      <a:pPr algn="ctr" fontAlgn="b"/>
                      <a:r>
                        <a:rPr lang="en-US" sz="1100" b="1" i="0" u="none" strike="noStrike">
                          <a:solidFill>
                            <a:srgbClr val="000000"/>
                          </a:solidFill>
                          <a:latin typeface="Calibri"/>
                        </a:rPr>
                        <a:t>Amazon </a:t>
                      </a:r>
                    </a:p>
                  </a:txBody>
                  <a:tcPr marL="6021" marR="6021" marT="6021"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latin typeface="Calibri"/>
                        </a:rPr>
                        <a:t>Google </a:t>
                      </a:r>
                    </a:p>
                  </a:txBody>
                  <a:tcPr marL="6021" marR="6021" marT="6021"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C000"/>
                    </a:solidFill>
                  </a:tcPr>
                </a:tc>
                <a:tc>
                  <a:txBody>
                    <a:bodyPr/>
                    <a:lstStyle/>
                    <a:p>
                      <a:pPr algn="ctr" fontAlgn="b"/>
                      <a:r>
                        <a:rPr lang="en-US" sz="1100" b="1" i="0" u="none" strike="noStrike" dirty="0" smtClean="0">
                          <a:solidFill>
                            <a:srgbClr val="000000"/>
                          </a:solidFill>
                          <a:latin typeface="Calibri"/>
                        </a:rPr>
                        <a:t>Force.com</a:t>
                      </a:r>
                      <a:endParaRPr lang="en-US" sz="1100" b="1" i="0" u="none" strike="noStrike" dirty="0">
                        <a:solidFill>
                          <a:srgbClr val="000000"/>
                        </a:solidFill>
                        <a:latin typeface="Calibri"/>
                      </a:endParaRPr>
                    </a:p>
                  </a:txBody>
                  <a:tcPr marL="6021" marR="6021" marT="6021"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latin typeface="Calibri"/>
                        </a:rPr>
                        <a:t>Microsoft </a:t>
                      </a:r>
                    </a:p>
                  </a:txBody>
                  <a:tcPr marL="6021" marR="6021" marT="6021"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C000"/>
                    </a:solidFill>
                  </a:tcPr>
                </a:tc>
              </a:tr>
              <a:tr h="171370">
                <a:tc>
                  <a:txBody>
                    <a:bodyPr/>
                    <a:lstStyle/>
                    <a:p>
                      <a:pPr algn="ctr" fontAlgn="t"/>
                      <a:r>
                        <a:rPr lang="en-US" sz="1100" b="1" i="0" u="none" strike="noStrike" dirty="0">
                          <a:solidFill>
                            <a:schemeClr val="bg1"/>
                          </a:solidFill>
                          <a:latin typeface="Calibri"/>
                        </a:rPr>
                        <a:t>Cloud Offering</a:t>
                      </a:r>
                    </a:p>
                  </a:txBody>
                  <a:tcPr marL="6021"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0000"/>
                    </a:solidFill>
                  </a:tcPr>
                </a:tc>
                <a:tc>
                  <a:txBody>
                    <a:bodyPr/>
                    <a:lstStyle/>
                    <a:p>
                      <a:pPr algn="ctr" fontAlgn="t"/>
                      <a:r>
                        <a:rPr lang="en-US" sz="1100" b="1" i="0" u="none" strike="noStrike" dirty="0">
                          <a:solidFill>
                            <a:schemeClr val="bg1"/>
                          </a:solidFill>
                          <a:latin typeface="Calibri"/>
                        </a:rPr>
                        <a:t>EC2</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0000"/>
                    </a:solidFill>
                  </a:tcPr>
                </a:tc>
                <a:tc>
                  <a:txBody>
                    <a:bodyPr/>
                    <a:lstStyle/>
                    <a:p>
                      <a:pPr algn="ctr" fontAlgn="t"/>
                      <a:r>
                        <a:rPr lang="en-US" sz="1100" b="1" i="0" u="none" strike="noStrike" dirty="0">
                          <a:solidFill>
                            <a:schemeClr val="bg1"/>
                          </a:solidFill>
                          <a:latin typeface="Calibri"/>
                        </a:rPr>
                        <a:t>Google App Engine</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0000"/>
                    </a:solidFill>
                  </a:tcPr>
                </a:tc>
                <a:tc>
                  <a:txBody>
                    <a:bodyPr/>
                    <a:lstStyle/>
                    <a:p>
                      <a:pPr algn="ctr" fontAlgn="t"/>
                      <a:r>
                        <a:rPr lang="en-US" sz="1100" b="1" i="0" u="none" strike="noStrike" dirty="0">
                          <a:solidFill>
                            <a:schemeClr val="bg1"/>
                          </a:solidFill>
                          <a:latin typeface="Calibri"/>
                        </a:rPr>
                        <a:t>Force.com</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0000"/>
                    </a:solidFill>
                  </a:tcPr>
                </a:tc>
                <a:tc>
                  <a:txBody>
                    <a:bodyPr/>
                    <a:lstStyle/>
                    <a:p>
                      <a:pPr algn="ctr" fontAlgn="t"/>
                      <a:r>
                        <a:rPr lang="en-US" sz="1100" b="1" i="0" u="none" strike="noStrike" dirty="0">
                          <a:solidFill>
                            <a:schemeClr val="bg1"/>
                          </a:solidFill>
                          <a:latin typeface="Calibri"/>
                        </a:rPr>
                        <a:t>Azure</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0000"/>
                    </a:solidFill>
                  </a:tcPr>
                </a:tc>
              </a:tr>
              <a:tr h="1163943">
                <a:tc>
                  <a:txBody>
                    <a:bodyPr/>
                    <a:lstStyle/>
                    <a:p>
                      <a:pPr algn="l" fontAlgn="t"/>
                      <a:r>
                        <a:rPr lang="en-US" sz="1100" b="1" i="0" u="none" strike="noStrike" dirty="0">
                          <a:solidFill>
                            <a:srgbClr val="000000"/>
                          </a:solidFill>
                          <a:latin typeface="Calibri"/>
                        </a:rPr>
                        <a:t>Description</a:t>
                      </a:r>
                    </a:p>
                  </a:txBody>
                  <a:tcPr marL="6021"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dirty="0">
                          <a:solidFill>
                            <a:srgbClr val="000000"/>
                          </a:solidFill>
                          <a:latin typeface="Calibri"/>
                        </a:rPr>
                        <a:t>Collection of remote computing services (also called web services) offered over the Internet </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dirty="0">
                          <a:solidFill>
                            <a:srgbClr val="000000"/>
                          </a:solidFill>
                          <a:latin typeface="Calibri"/>
                        </a:rPr>
                        <a:t>Platform for developing and hosting web applications in Google-managed data centers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rPr>
                        <a:t>Force.com  as  a platform exposes  set of integrated of tools and services to build applications and run on the same infrastructure that delivers the current </a:t>
                      </a:r>
                      <a:r>
                        <a:rPr kumimoji="0" lang="en-US" sz="1100" b="0" i="0" u="none" strike="noStrike" cap="none" normalizeH="0" baseline="0" dirty="0" err="1" smtClean="0">
                          <a:ln>
                            <a:noFill/>
                          </a:ln>
                          <a:solidFill>
                            <a:srgbClr val="000000"/>
                          </a:solidFill>
                          <a:effectLst/>
                          <a:latin typeface="Calibri" pitchFamily="34" charset="0"/>
                        </a:rPr>
                        <a:t>Salesforce</a:t>
                      </a:r>
                      <a:r>
                        <a:rPr kumimoji="0" lang="en-US" sz="1100" b="0" i="0" u="none" strike="noStrike" cap="none" normalizeH="0" baseline="0" dirty="0" smtClean="0">
                          <a:ln>
                            <a:noFill/>
                          </a:ln>
                          <a:solidFill>
                            <a:srgbClr val="000000"/>
                          </a:solidFill>
                          <a:effectLst/>
                          <a:latin typeface="Calibri" pitchFamily="34" charset="0"/>
                        </a:rPr>
                        <a:t> CRM applications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dirty="0">
                          <a:solidFill>
                            <a:srgbClr val="000000"/>
                          </a:solidFill>
                          <a:latin typeface="Calibri"/>
                        </a:rPr>
                        <a:t>Internet-scale cloud services platform hosted in Microsoft data centers, which provides an operating system and a set of developer services that can be used individually or together</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171370">
                <a:tc>
                  <a:txBody>
                    <a:bodyPr/>
                    <a:lstStyle/>
                    <a:p>
                      <a:pPr algn="l" fontAlgn="t"/>
                      <a:r>
                        <a:rPr lang="en-US" sz="1100" b="1" i="0" u="none" strike="noStrike">
                          <a:solidFill>
                            <a:srgbClr val="000000"/>
                          </a:solidFill>
                          <a:latin typeface="Calibri"/>
                        </a:rPr>
                        <a:t>Cloud Service Types</a:t>
                      </a:r>
                    </a:p>
                  </a:txBody>
                  <a:tcPr marL="6021"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IaaS, SaaS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IaaS, SaaS, PaaS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IaaS, SaaS, PaaS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 SaaS, PaaS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998514">
                <a:tc>
                  <a:txBody>
                    <a:bodyPr/>
                    <a:lstStyle/>
                    <a:p>
                      <a:pPr algn="l" fontAlgn="t"/>
                      <a:r>
                        <a:rPr lang="en-US" sz="1100" b="1" i="0" u="none" strike="noStrike">
                          <a:solidFill>
                            <a:srgbClr val="000000"/>
                          </a:solidFill>
                          <a:latin typeface="Calibri"/>
                        </a:rPr>
                        <a:t>Services</a:t>
                      </a:r>
                    </a:p>
                  </a:txBody>
                  <a:tcPr marL="6021"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Only Infrastructure Services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Cloud platform but lacks enterprise capabilities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rPr>
                        <a:t>Complete, state-of-the-art </a:t>
                      </a:r>
                      <a:r>
                        <a:rPr kumimoji="0" lang="en-US" sz="1100" b="0" i="0" u="none" strike="noStrike" cap="none" normalizeH="0" baseline="0" dirty="0" err="1" smtClean="0">
                          <a:ln>
                            <a:noFill/>
                          </a:ln>
                          <a:solidFill>
                            <a:srgbClr val="000000"/>
                          </a:solidFill>
                          <a:effectLst/>
                          <a:latin typeface="Calibri" pitchFamily="34" charset="0"/>
                        </a:rPr>
                        <a:t>PaaS</a:t>
                      </a:r>
                      <a:r>
                        <a:rPr kumimoji="0" lang="en-US" sz="1100" b="0" i="0" u="none" strike="noStrike" cap="none" normalizeH="0" baseline="0" dirty="0" smtClean="0">
                          <a:ln>
                            <a:noFill/>
                          </a:ln>
                          <a:solidFill>
                            <a:srgbClr val="000000"/>
                          </a:solidFill>
                          <a:effectLst/>
                          <a:latin typeface="Calibri" pitchFamily="34" charset="0"/>
                        </a:rPr>
                        <a:t>; large variety of  Enterprise applications including CRM and ERP already available</a:t>
                      </a:r>
                    </a:p>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rPr>
                        <a:t>Close partnership with Google</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dirty="0">
                          <a:solidFill>
                            <a:srgbClr val="000000"/>
                          </a:solidFill>
                          <a:latin typeface="Calibri"/>
                        </a:rPr>
                        <a:t>Most complete offerings, has all the offerings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502228">
                <a:tc>
                  <a:txBody>
                    <a:bodyPr/>
                    <a:lstStyle/>
                    <a:p>
                      <a:pPr algn="l" fontAlgn="t"/>
                      <a:r>
                        <a:rPr lang="en-US" sz="1100" b="1" i="0" u="none" strike="noStrike">
                          <a:solidFill>
                            <a:srgbClr val="000000"/>
                          </a:solidFill>
                          <a:latin typeface="Calibri"/>
                        </a:rPr>
                        <a:t>Target Users</a:t>
                      </a:r>
                    </a:p>
                  </a:txBody>
                  <a:tcPr marL="6021"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Individual User, Enterprise Customers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Mostly Individual Users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rPr>
                        <a:t>Enterprise Customers, SME</a:t>
                      </a:r>
                    </a:p>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rPr>
                        <a:t>Large installed base with big scale enterprise users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Enterprise Customers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336799">
                <a:tc>
                  <a:txBody>
                    <a:bodyPr/>
                    <a:lstStyle/>
                    <a:p>
                      <a:pPr algn="l" fontAlgn="t"/>
                      <a:r>
                        <a:rPr lang="en-US" sz="1100" b="1" i="0" u="none" strike="noStrike">
                          <a:solidFill>
                            <a:srgbClr val="000000"/>
                          </a:solidFill>
                          <a:latin typeface="Calibri"/>
                        </a:rPr>
                        <a:t>Target Applications</a:t>
                      </a:r>
                    </a:p>
                  </a:txBody>
                  <a:tcPr marL="6021"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Not Applicable</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Only Web Applications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100" b="0" i="0" u="none" strike="noStrike" cap="none" normalizeH="0" baseline="0" dirty="0" smtClean="0">
                          <a:ln>
                            <a:noFill/>
                          </a:ln>
                          <a:solidFill>
                            <a:srgbClr val="000000"/>
                          </a:solidFill>
                          <a:effectLst/>
                          <a:latin typeface="Calibri" pitchFamily="34" charset="0"/>
                        </a:rPr>
                        <a:t>Web, full range of Enterprise applications like ERP, CRM</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dirty="0">
                          <a:solidFill>
                            <a:srgbClr val="000000"/>
                          </a:solidFill>
                          <a:latin typeface="Calibri"/>
                        </a:rPr>
                        <a:t>Web, Windows, CRM, CMS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1267426">
                <a:tc>
                  <a:txBody>
                    <a:bodyPr/>
                    <a:lstStyle/>
                    <a:p>
                      <a:pPr algn="l" fontAlgn="t"/>
                      <a:r>
                        <a:rPr lang="en-US" sz="1100" b="1" i="0" u="none" strike="noStrike">
                          <a:solidFill>
                            <a:srgbClr val="000000"/>
                          </a:solidFill>
                          <a:latin typeface="Calibri"/>
                        </a:rPr>
                        <a:t>Stability</a:t>
                      </a:r>
                    </a:p>
                  </a:txBody>
                  <a:tcPr marL="6021"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One of the most mature solutions in the market today</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Google App Engine is a very web-server-centric offering perfect to develop server-side applications. It is based on the experince from Google in developing and managing large scale web deployments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rPr>
                        <a:t>Force.com exploits the established and widely used Salesforce.com application architecture </a:t>
                      </a:r>
                    </a:p>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rPr>
                        <a:t>Big scale users like Japan Post (65000 users)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 Azure is evolving and in CTP. Microsoft supports Azure Storage, Compute, SQL Azure (full-blown SQL Server database) and .Net Services. In future, they intend to support SharePoint and CRM services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707236">
                <a:tc>
                  <a:txBody>
                    <a:bodyPr/>
                    <a:lstStyle/>
                    <a:p>
                      <a:pPr algn="l" fontAlgn="t"/>
                      <a:r>
                        <a:rPr lang="en-US" sz="1100" b="1" i="0" u="none" strike="noStrike" dirty="0">
                          <a:solidFill>
                            <a:srgbClr val="000000"/>
                          </a:solidFill>
                          <a:latin typeface="Calibri"/>
                        </a:rPr>
                        <a:t>Scalability and Failover</a:t>
                      </a:r>
                    </a:p>
                  </a:txBody>
                  <a:tcPr marL="6021"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dirty="0" smtClean="0">
                          <a:solidFill>
                            <a:srgbClr val="000000"/>
                          </a:solidFill>
                          <a:latin typeface="Calibri"/>
                        </a:rPr>
                        <a:t>Supports</a:t>
                      </a:r>
                      <a:r>
                        <a:rPr lang="en-US" sz="1100" b="0" i="0" u="none" strike="noStrike" baseline="0" dirty="0" smtClean="0">
                          <a:solidFill>
                            <a:srgbClr val="000000"/>
                          </a:solidFill>
                          <a:latin typeface="Calibri"/>
                        </a:rPr>
                        <a:t> Auto Scaling/Provisioning</a:t>
                      </a:r>
                      <a:endParaRPr lang="en-US" sz="1100" b="0" i="0" u="none" strike="noStrike" dirty="0">
                        <a:solidFill>
                          <a:srgbClr val="000000"/>
                        </a:solidFill>
                        <a:latin typeface="Calibri"/>
                      </a:endParaRP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Supports Auto Scaling/Provisioning</a:t>
                      </a:r>
                      <a:br>
                        <a:rPr lang="en-US" sz="1100" b="0" i="0" u="none" strike="noStrike">
                          <a:solidFill>
                            <a:srgbClr val="000000"/>
                          </a:solidFill>
                          <a:latin typeface="Calibri"/>
                        </a:rPr>
                      </a:br>
                      <a:endParaRPr lang="en-US" sz="1100" b="0" i="0" u="none" strike="noStrike">
                        <a:solidFill>
                          <a:srgbClr val="000000"/>
                        </a:solidFill>
                        <a:latin typeface="Calibri"/>
                      </a:endParaRP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kumimoji="0" lang="en-US" sz="1100" b="0" i="0" u="none" strike="noStrike" cap="none" normalizeH="0" baseline="0" dirty="0" smtClean="0">
                          <a:ln>
                            <a:noFill/>
                          </a:ln>
                          <a:solidFill>
                            <a:srgbClr val="000000"/>
                          </a:solidFill>
                          <a:effectLst/>
                          <a:latin typeface="Calibri" pitchFamily="34" charset="0"/>
                        </a:rPr>
                        <a:t>Supports Auto Scaling/Provisioning</a:t>
                      </a:r>
                      <a:r>
                        <a:rPr lang="en-US" sz="1100" b="0" i="0" u="none" strike="noStrike" dirty="0">
                          <a:solidFill>
                            <a:srgbClr val="000000"/>
                          </a:solidFill>
                          <a:latin typeface="Calibri"/>
                        </a:rPr>
                        <a:t/>
                      </a:r>
                      <a:br>
                        <a:rPr lang="en-US" sz="1100" b="0" i="0" u="none" strike="noStrike" dirty="0">
                          <a:solidFill>
                            <a:srgbClr val="000000"/>
                          </a:solidFill>
                          <a:latin typeface="Calibri"/>
                        </a:rPr>
                      </a:br>
                      <a:endParaRPr lang="en-US" sz="1100" b="0" i="0" u="none" strike="noStrike" dirty="0">
                        <a:solidFill>
                          <a:srgbClr val="000000"/>
                        </a:solidFill>
                        <a:latin typeface="Calibri"/>
                      </a:endParaRP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dirty="0">
                          <a:solidFill>
                            <a:srgbClr val="000000"/>
                          </a:solidFill>
                          <a:latin typeface="Calibri"/>
                        </a:rPr>
                        <a:t>Supports some Auto Failover/Scale (but needs declarative application properties)</a:t>
                      </a: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336799">
                <a:tc>
                  <a:txBody>
                    <a:bodyPr/>
                    <a:lstStyle/>
                    <a:p>
                      <a:pPr algn="l" fontAlgn="t"/>
                      <a:r>
                        <a:rPr lang="en-US" sz="1100" b="1" i="0" u="none" strike="noStrike" dirty="0" smtClean="0">
                          <a:solidFill>
                            <a:srgbClr val="000000"/>
                          </a:solidFill>
                          <a:latin typeface="Calibri"/>
                        </a:rPr>
                        <a:t>Site Monitoring</a:t>
                      </a:r>
                      <a:endParaRPr lang="en-US" sz="1100" b="1" i="0" u="none" strike="noStrike" dirty="0">
                        <a:solidFill>
                          <a:srgbClr val="000000"/>
                        </a:solidFill>
                        <a:latin typeface="Calibri"/>
                      </a:endParaRPr>
                    </a:p>
                  </a:txBody>
                  <a:tcPr marL="6021"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dirty="0" smtClean="0">
                          <a:solidFill>
                            <a:srgbClr val="000000"/>
                          </a:solidFill>
                          <a:latin typeface="Calibri"/>
                        </a:rPr>
                        <a:t>Amazon </a:t>
                      </a:r>
                      <a:r>
                        <a:rPr lang="en-US" sz="1100" b="0" i="0" u="none" strike="noStrike" dirty="0" err="1" smtClean="0">
                          <a:solidFill>
                            <a:srgbClr val="000000"/>
                          </a:solidFill>
                          <a:latin typeface="Calibri"/>
                        </a:rPr>
                        <a:t>CloudWatch</a:t>
                      </a:r>
                      <a:r>
                        <a:rPr lang="en-US" sz="1100" b="0" i="0" u="none" strike="noStrike" dirty="0" smtClean="0">
                          <a:solidFill>
                            <a:srgbClr val="000000"/>
                          </a:solidFill>
                          <a:latin typeface="Calibri"/>
                        </a:rPr>
                        <a:t> Service</a:t>
                      </a:r>
                      <a:endParaRPr lang="en-US" sz="1100" b="0" i="0" u="none" strike="noStrike" dirty="0">
                        <a:solidFill>
                          <a:srgbClr val="000000"/>
                        </a:solidFill>
                        <a:latin typeface="Calibri"/>
                      </a:endParaRP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dirty="0" err="1" smtClean="0">
                          <a:solidFill>
                            <a:srgbClr val="000000"/>
                          </a:solidFill>
                          <a:latin typeface="Calibri"/>
                        </a:rPr>
                        <a:t>Hyperic</a:t>
                      </a:r>
                      <a:r>
                        <a:rPr lang="en-US" sz="1100" b="0" i="0" u="none" strike="noStrike" dirty="0" smtClean="0">
                          <a:solidFill>
                            <a:srgbClr val="000000"/>
                          </a:solidFill>
                          <a:latin typeface="Calibri"/>
                        </a:rPr>
                        <a:t> </a:t>
                      </a:r>
                      <a:r>
                        <a:rPr lang="en-US" sz="1100" b="0" i="0" u="none" strike="noStrike" dirty="0" err="1" smtClean="0">
                          <a:solidFill>
                            <a:srgbClr val="000000"/>
                          </a:solidFill>
                          <a:latin typeface="Calibri"/>
                        </a:rPr>
                        <a:t>CloudStatus</a:t>
                      </a:r>
                      <a:r>
                        <a:rPr lang="en-US" sz="1100" b="0" i="0" u="none" strike="noStrike" dirty="0" smtClean="0">
                          <a:solidFill>
                            <a:srgbClr val="000000"/>
                          </a:solidFill>
                          <a:latin typeface="Calibri"/>
                        </a:rPr>
                        <a:t> Service</a:t>
                      </a:r>
                      <a:endParaRPr lang="en-US" sz="1100" b="0" i="0" u="none" strike="noStrike" dirty="0">
                        <a:solidFill>
                          <a:srgbClr val="000000"/>
                        </a:solidFill>
                        <a:latin typeface="Calibri"/>
                      </a:endParaRP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dirty="0" smtClean="0">
                          <a:solidFill>
                            <a:srgbClr val="000000"/>
                          </a:solidFill>
                          <a:latin typeface="Calibri"/>
                        </a:rPr>
                        <a:t>Force.com Site Usage managed package</a:t>
                      </a:r>
                      <a:endParaRPr lang="en-US" sz="1100" b="0" i="0" u="none" strike="noStrike" dirty="0">
                        <a:solidFill>
                          <a:srgbClr val="000000"/>
                        </a:solidFill>
                        <a:latin typeface="Calibri"/>
                      </a:endParaRP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dirty="0" smtClean="0">
                          <a:solidFill>
                            <a:srgbClr val="000000"/>
                          </a:solidFill>
                          <a:latin typeface="Calibri"/>
                        </a:rPr>
                        <a:t>Azure Platform Services</a:t>
                      </a:r>
                      <a:endParaRPr lang="en-US" sz="1100" b="0" i="0" u="none" strike="noStrike" dirty="0">
                        <a:solidFill>
                          <a:srgbClr val="000000"/>
                        </a:solidFill>
                        <a:latin typeface="Calibri"/>
                      </a:endParaRPr>
                    </a:p>
                  </a:txBody>
                  <a:tcPr marL="54187" marR="6021" marT="6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0040" y="76200"/>
            <a:ext cx="8229600" cy="338554"/>
          </a:xfrm>
        </p:spPr>
        <p:txBody>
          <a:bodyPr/>
          <a:lstStyle/>
          <a:p>
            <a:r>
              <a:rPr lang="en-US" dirty="0" smtClean="0"/>
              <a:t>Cloud Platforms Comparison</a:t>
            </a:r>
            <a:endParaRPr lang="en-US" dirty="0"/>
          </a:p>
        </p:txBody>
      </p:sp>
      <p:graphicFrame>
        <p:nvGraphicFramePr>
          <p:cNvPr id="5" name="Table 4"/>
          <p:cNvGraphicFramePr>
            <a:graphicFrameLocks noGrp="1"/>
          </p:cNvGraphicFramePr>
          <p:nvPr/>
        </p:nvGraphicFramePr>
        <p:xfrm>
          <a:off x="247426" y="593386"/>
          <a:ext cx="8692179" cy="5909546"/>
        </p:xfrm>
        <a:graphic>
          <a:graphicData uri="http://schemas.openxmlformats.org/drawingml/2006/table">
            <a:tbl>
              <a:tblPr/>
              <a:tblGrid>
                <a:gridCol w="1582322"/>
                <a:gridCol w="1483427"/>
                <a:gridCol w="1850753"/>
                <a:gridCol w="1921391"/>
                <a:gridCol w="1854286"/>
              </a:tblGrid>
              <a:tr h="166763">
                <a:tc>
                  <a:txBody>
                    <a:bodyPr/>
                    <a:lstStyle/>
                    <a:p>
                      <a:pPr algn="ctr" fontAlgn="b"/>
                      <a:r>
                        <a:rPr lang="en-US" sz="1100" b="1" i="0" u="none" strike="noStrike" dirty="0">
                          <a:solidFill>
                            <a:srgbClr val="FFFFFF"/>
                          </a:solidFill>
                          <a:latin typeface="Calibri"/>
                        </a:rPr>
                        <a:t> </a:t>
                      </a:r>
                    </a:p>
                  </a:txBody>
                  <a:tcPr marL="6291" marR="6291" marT="6291"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38ED5"/>
                    </a:solidFill>
                  </a:tcPr>
                </a:tc>
                <a:tc>
                  <a:txBody>
                    <a:bodyPr/>
                    <a:lstStyle/>
                    <a:p>
                      <a:pPr algn="ctr" fontAlgn="b"/>
                      <a:r>
                        <a:rPr lang="en-US" sz="1100" b="1" i="0" u="none" strike="noStrike">
                          <a:solidFill>
                            <a:srgbClr val="000000"/>
                          </a:solidFill>
                          <a:latin typeface="Calibri"/>
                        </a:rPr>
                        <a:t>Amazon </a:t>
                      </a:r>
                    </a:p>
                  </a:txBody>
                  <a:tcPr marL="6291" marR="6291" marT="6291"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latin typeface="Calibri"/>
                        </a:rPr>
                        <a:t>Google </a:t>
                      </a:r>
                    </a:p>
                  </a:txBody>
                  <a:tcPr marL="6291" marR="6291" marT="6291"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C000"/>
                    </a:solidFill>
                  </a:tcPr>
                </a:tc>
                <a:tc>
                  <a:txBody>
                    <a:bodyPr/>
                    <a:lstStyle/>
                    <a:p>
                      <a:pPr algn="ctr" fontAlgn="b"/>
                      <a:r>
                        <a:rPr lang="en-US" sz="1100" b="1" i="0" u="none" strike="noStrike" dirty="0" smtClean="0">
                          <a:solidFill>
                            <a:srgbClr val="000000"/>
                          </a:solidFill>
                          <a:latin typeface="Calibri"/>
                        </a:rPr>
                        <a:t>Force.com</a:t>
                      </a:r>
                      <a:endParaRPr lang="en-US" sz="1100" b="1" i="0" u="none" strike="noStrike" dirty="0">
                        <a:solidFill>
                          <a:srgbClr val="000000"/>
                        </a:solidFill>
                        <a:latin typeface="Calibri"/>
                      </a:endParaRPr>
                    </a:p>
                  </a:txBody>
                  <a:tcPr marL="6291" marR="6291" marT="6291"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latin typeface="Calibri"/>
                        </a:rPr>
                        <a:t>Microsoft </a:t>
                      </a:r>
                    </a:p>
                  </a:txBody>
                  <a:tcPr marL="6291" marR="6291" marT="6291"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C000"/>
                    </a:solidFill>
                  </a:tcPr>
                </a:tc>
              </a:tr>
              <a:tr h="1131149">
                <a:tc>
                  <a:txBody>
                    <a:bodyPr/>
                    <a:lstStyle/>
                    <a:p>
                      <a:pPr algn="l" fontAlgn="t"/>
                      <a:r>
                        <a:rPr lang="en-US" sz="1100" b="1" i="0" u="none" strike="noStrike">
                          <a:solidFill>
                            <a:srgbClr val="000000"/>
                          </a:solidFill>
                          <a:latin typeface="Calibri"/>
                        </a:rPr>
                        <a:t>Development Platform</a:t>
                      </a:r>
                    </a:p>
                  </a:txBody>
                  <a:tcPr marL="6291"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dirty="0">
                          <a:solidFill>
                            <a:srgbClr val="000000"/>
                          </a:solidFill>
                          <a:latin typeface="Calibri"/>
                        </a:rPr>
                        <a:t>None. Amazon runs virtual machines and does not</a:t>
                      </a:r>
                      <a:br>
                        <a:rPr lang="en-US" sz="1100" b="0" i="0" u="none" strike="noStrike" dirty="0">
                          <a:solidFill>
                            <a:srgbClr val="000000"/>
                          </a:solidFill>
                          <a:latin typeface="Calibri"/>
                        </a:rPr>
                      </a:br>
                      <a:r>
                        <a:rPr lang="en-US" sz="1100" b="0" i="0" u="none" strike="noStrike" dirty="0">
                          <a:solidFill>
                            <a:srgbClr val="000000"/>
                          </a:solidFill>
                          <a:latin typeface="Calibri"/>
                        </a:rPr>
                        <a:t>care which development platform is used</a:t>
                      </a:r>
                      <a:br>
                        <a:rPr lang="en-US" sz="1100" b="0" i="0" u="none" strike="noStrike" dirty="0">
                          <a:solidFill>
                            <a:srgbClr val="000000"/>
                          </a:solidFill>
                          <a:latin typeface="Calibri"/>
                        </a:rPr>
                      </a:br>
                      <a:endParaRPr lang="en-US" sz="1100" b="0" i="0" u="none" strike="noStrike" dirty="0">
                        <a:solidFill>
                          <a:srgbClr val="000000"/>
                        </a:solidFill>
                        <a:latin typeface="Calibri"/>
                      </a:endParaRP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 Provides support for basic editing, local simulation, and deployment tools with plug-ins for Eclipse IDE</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rPr>
                        <a:t>Provides a component-based user interface framework . </a:t>
                      </a:r>
                      <a:r>
                        <a:rPr kumimoji="0" lang="en-US" sz="1100" b="0" i="0" u="none" strike="noStrike" cap="none" normalizeH="0" baseline="0" dirty="0" err="1" smtClean="0">
                          <a:ln>
                            <a:noFill/>
                          </a:ln>
                          <a:solidFill>
                            <a:schemeClr val="tx1"/>
                          </a:solidFill>
                          <a:effectLst/>
                          <a:latin typeface="Calibri" pitchFamily="34" charset="0"/>
                        </a:rPr>
                        <a:t>Visualforce</a:t>
                      </a:r>
                      <a:r>
                        <a:rPr kumimoji="0" lang="en-US" sz="1100" b="0" i="0" u="none" strike="noStrike" cap="none" normalizeH="0" baseline="0" dirty="0" smtClean="0">
                          <a:ln>
                            <a:noFill/>
                          </a:ln>
                          <a:solidFill>
                            <a:schemeClr val="tx1"/>
                          </a:solidFill>
                          <a:effectLst/>
                          <a:latin typeface="Calibri" pitchFamily="34" charset="0"/>
                        </a:rPr>
                        <a:t>  can be utilized for rich UI development - it also allows use of JavaScript, AJAX and Flex.</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Integration into Visual Studio IDE</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166763">
                <a:tc>
                  <a:txBody>
                    <a:bodyPr/>
                    <a:lstStyle/>
                    <a:p>
                      <a:pPr algn="l" fontAlgn="t"/>
                      <a:r>
                        <a:rPr lang="en-US" sz="1100" b="1" i="0" u="none" strike="noStrike">
                          <a:solidFill>
                            <a:srgbClr val="000000"/>
                          </a:solidFill>
                          <a:latin typeface="Calibri"/>
                        </a:rPr>
                        <a:t>Languages supported</a:t>
                      </a:r>
                    </a:p>
                  </a:txBody>
                  <a:tcPr marL="6291"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Not Applicable</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Python/Java </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Apex</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.Net/PHP</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459764">
                <a:tc>
                  <a:txBody>
                    <a:bodyPr/>
                    <a:lstStyle/>
                    <a:p>
                      <a:pPr algn="l" fontAlgn="t"/>
                      <a:r>
                        <a:rPr lang="en-US" sz="1100" b="1" i="0" u="none" strike="noStrike">
                          <a:solidFill>
                            <a:srgbClr val="000000"/>
                          </a:solidFill>
                          <a:latin typeface="Calibri"/>
                        </a:rPr>
                        <a:t>Storage support</a:t>
                      </a:r>
                    </a:p>
                  </a:txBody>
                  <a:tcPr marL="6291"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Simple Storage Service (S3) and SimpleDB</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BigTable, Datastore APIs</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rPr>
                        <a:t>Force.com </a:t>
                      </a:r>
                      <a:r>
                        <a:rPr kumimoji="0" lang="en-US" sz="1100" b="0" i="0" u="none" strike="noStrike" cap="none" normalizeH="0" baseline="0" dirty="0" smtClean="0">
                          <a:ln>
                            <a:noFill/>
                          </a:ln>
                          <a:solidFill>
                            <a:schemeClr val="tx1"/>
                          </a:solidFill>
                          <a:effectLst/>
                          <a:latin typeface="Calibri" pitchFamily="34" charset="0"/>
                        </a:rPr>
                        <a:t>open standard</a:t>
                      </a:r>
                      <a:r>
                        <a:rPr kumimoji="0" lang="en-US" sz="1100" b="0" i="0" u="none" strike="noStrike" cap="none" normalizeH="0" baseline="0" dirty="0" smtClean="0">
                          <a:ln>
                            <a:noFill/>
                          </a:ln>
                          <a:solidFill>
                            <a:srgbClr val="FF0000"/>
                          </a:solidFill>
                          <a:effectLst/>
                          <a:latin typeface="Calibri" pitchFamily="34" charset="0"/>
                        </a:rPr>
                        <a:t> </a:t>
                      </a:r>
                      <a:r>
                        <a:rPr kumimoji="0" lang="en-US" sz="1100" b="0" i="0" u="none" strike="noStrike" cap="none" normalizeH="0" baseline="0" dirty="0" smtClean="0">
                          <a:ln>
                            <a:noFill/>
                          </a:ln>
                          <a:solidFill>
                            <a:srgbClr val="000000"/>
                          </a:solidFill>
                          <a:effectLst/>
                          <a:latin typeface="Calibri" pitchFamily="34" charset="0"/>
                        </a:rPr>
                        <a:t>Database APIs</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Azure Storage and SQL Azure</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327494">
                <a:tc>
                  <a:txBody>
                    <a:bodyPr/>
                    <a:lstStyle/>
                    <a:p>
                      <a:pPr algn="l" fontAlgn="t"/>
                      <a:r>
                        <a:rPr lang="en-US" sz="1100" b="1" i="0" u="none" strike="noStrike">
                          <a:solidFill>
                            <a:srgbClr val="000000"/>
                          </a:solidFill>
                          <a:latin typeface="Calibri"/>
                        </a:rPr>
                        <a:t>Messaging and Queuing support</a:t>
                      </a:r>
                    </a:p>
                  </a:txBody>
                  <a:tcPr marL="6291"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Simple Queue Service (SQS)</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Not supported</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Not supported</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Azure SDK</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327494">
                <a:tc>
                  <a:txBody>
                    <a:bodyPr/>
                    <a:lstStyle/>
                    <a:p>
                      <a:pPr algn="l" fontAlgn="t"/>
                      <a:r>
                        <a:rPr lang="en-US" sz="1100" b="1" i="0" u="none" strike="noStrike">
                          <a:solidFill>
                            <a:srgbClr val="000000"/>
                          </a:solidFill>
                          <a:latin typeface="Calibri"/>
                        </a:rPr>
                        <a:t>Workflow support</a:t>
                      </a:r>
                    </a:p>
                  </a:txBody>
                  <a:tcPr marL="6291"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Not supported</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Not supported</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Force.com's workflow and approvals engine</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.NET Framework 4.0</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488225">
                <a:tc>
                  <a:txBody>
                    <a:bodyPr/>
                    <a:lstStyle/>
                    <a:p>
                      <a:pPr algn="l" fontAlgn="t"/>
                      <a:r>
                        <a:rPr lang="en-US" sz="1100" b="1" i="0" u="none" strike="noStrike">
                          <a:solidFill>
                            <a:srgbClr val="000000"/>
                          </a:solidFill>
                          <a:latin typeface="Calibri"/>
                        </a:rPr>
                        <a:t>Service Integration support</a:t>
                      </a:r>
                    </a:p>
                  </a:txBody>
                  <a:tcPr marL="6291"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None </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None </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Services can be build using APEX and exposed for integration</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.Net Service Bus</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809687">
                <a:tc>
                  <a:txBody>
                    <a:bodyPr/>
                    <a:lstStyle/>
                    <a:p>
                      <a:pPr algn="l" fontAlgn="t"/>
                      <a:r>
                        <a:rPr lang="en-US" sz="1100" b="1" i="0" u="none" strike="noStrike">
                          <a:solidFill>
                            <a:srgbClr val="000000"/>
                          </a:solidFill>
                          <a:latin typeface="Calibri"/>
                        </a:rPr>
                        <a:t>On-premise Integration</a:t>
                      </a:r>
                    </a:p>
                  </a:txBody>
                  <a:tcPr marL="6291"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No support from vendor. Developers can still build custom integration solutions</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None </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rPr>
                        <a:t>Developers can build custom integration solutions. In addition, </a:t>
                      </a:r>
                      <a:r>
                        <a:rPr kumimoji="0" lang="en-US" sz="1100" b="0" i="0" u="none" strike="noStrike" cap="none" normalizeH="0" baseline="0" dirty="0" err="1" smtClean="0">
                          <a:ln>
                            <a:noFill/>
                          </a:ln>
                          <a:solidFill>
                            <a:srgbClr val="000000"/>
                          </a:solidFill>
                          <a:effectLst/>
                          <a:latin typeface="Calibri" pitchFamily="34" charset="0"/>
                        </a:rPr>
                        <a:t>Appexchange</a:t>
                      </a:r>
                      <a:r>
                        <a:rPr kumimoji="0" lang="en-US" sz="1100" b="0" i="0" u="none" strike="noStrike" cap="none" normalizeH="0" baseline="0" dirty="0" smtClean="0">
                          <a:ln>
                            <a:noFill/>
                          </a:ln>
                          <a:solidFill>
                            <a:srgbClr val="000000"/>
                          </a:solidFill>
                          <a:effectLst/>
                          <a:latin typeface="Calibri" pitchFamily="34" charset="0"/>
                        </a:rPr>
                        <a:t> has partner developed apps for integration.</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.NET Service Bus enables to integrate on-premise services with ease</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327494">
                <a:tc>
                  <a:txBody>
                    <a:bodyPr/>
                    <a:lstStyle/>
                    <a:p>
                      <a:pPr algn="l" fontAlgn="t"/>
                      <a:r>
                        <a:rPr lang="en-US" sz="1100" b="1" i="0" u="none" strike="noStrike">
                          <a:solidFill>
                            <a:srgbClr val="000000"/>
                          </a:solidFill>
                          <a:latin typeface="Calibri"/>
                        </a:rPr>
                        <a:t>Commercial Availability</a:t>
                      </a:r>
                    </a:p>
                  </a:txBody>
                  <a:tcPr marL="6291"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Commercially Available</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Open for public use (beta)</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Commercially Available</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1100" b="0" i="0" u="none" strike="noStrike">
                          <a:solidFill>
                            <a:srgbClr val="000000"/>
                          </a:solidFill>
                          <a:latin typeface="Calibri"/>
                        </a:rPr>
                        <a:t>CTP phase, commercial launch likely in 2009</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1613342">
                <a:tc>
                  <a:txBody>
                    <a:bodyPr/>
                    <a:lstStyle/>
                    <a:p>
                      <a:pPr algn="l" fontAlgn="t"/>
                      <a:r>
                        <a:rPr lang="en-US" sz="1100" b="1" i="0" u="none" strike="noStrike" dirty="0">
                          <a:solidFill>
                            <a:srgbClr val="000000"/>
                          </a:solidFill>
                          <a:latin typeface="Calibri"/>
                        </a:rPr>
                        <a:t>Pricing</a:t>
                      </a:r>
                    </a:p>
                  </a:txBody>
                  <a:tcPr marL="6291"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EF3"/>
                    </a:solidFill>
                  </a:tcPr>
                </a:tc>
                <a:tc>
                  <a:txBody>
                    <a:bodyPr/>
                    <a:lstStyle/>
                    <a:p>
                      <a:pPr algn="l" fontAlgn="t"/>
                      <a:r>
                        <a:rPr lang="en-US" sz="1100" b="0" i="0" u="none" strike="noStrike">
                          <a:solidFill>
                            <a:srgbClr val="000000"/>
                          </a:solidFill>
                          <a:latin typeface="Calibri"/>
                        </a:rPr>
                        <a:t>10 cents/hour for small instance of AMI (1.7GB memory/160GB storage), 15 cents/GB storage, and 10-17 cents per GB data transfer</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a:solidFill>
                            <a:srgbClr val="000000"/>
                          </a:solidFill>
                          <a:latin typeface="Calibri"/>
                        </a:rPr>
                        <a:t>5 million page views free. After that, 10-12 cents/hour of a CPU core, 15-18 cents/GB storage and 9-13 cents for per GB data transfer </a:t>
                      </a: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Free Developer Accounts (for developer community)</a:t>
                      </a:r>
                    </a:p>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For customers/prospects</a:t>
                      </a:r>
                    </a:p>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1 free application with </a:t>
                      </a:r>
                      <a:r>
                        <a:rPr kumimoji="0" lang="en-US" sz="1100" b="0" i="0" u="none" strike="noStrike" cap="none" normalizeH="0" baseline="0" dirty="0" err="1" smtClean="0">
                          <a:ln>
                            <a:noFill/>
                          </a:ln>
                          <a:solidFill>
                            <a:schemeClr val="tx1"/>
                          </a:solidFill>
                          <a:effectLst/>
                          <a:latin typeface="Calibri" pitchFamily="34" charset="0"/>
                        </a:rPr>
                        <a:t>upto</a:t>
                      </a:r>
                      <a:r>
                        <a:rPr kumimoji="0" lang="en-US" sz="1100" b="0" i="0" u="none" strike="noStrike" cap="none" normalizeH="0" baseline="0" dirty="0" smtClean="0">
                          <a:ln>
                            <a:noFill/>
                          </a:ln>
                          <a:solidFill>
                            <a:schemeClr val="tx1"/>
                          </a:solidFill>
                          <a:effectLst/>
                          <a:latin typeface="Calibri" pitchFamily="34" charset="0"/>
                        </a:rPr>
                        <a:t> 100 free users and 1 GB storage</a:t>
                      </a:r>
                    </a:p>
                    <a:p>
                      <a:pPr marL="0" marR="0" lvl="0" indent="0" algn="l" defTabSz="914400" rtl="0" eaLnBrk="1" fontAlgn="t"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rPr>
                        <a:t>Enterprise Edition - $50/user/month</a:t>
                      </a:r>
                      <a:br>
                        <a:rPr kumimoji="0" lang="en-US" sz="1100" b="0" i="0" u="none" strike="noStrike" cap="none" normalizeH="0" baseline="0" dirty="0" smtClean="0">
                          <a:ln>
                            <a:noFill/>
                          </a:ln>
                          <a:solidFill>
                            <a:srgbClr val="000000"/>
                          </a:solidFill>
                          <a:effectLst/>
                          <a:latin typeface="Calibri" pitchFamily="34" charset="0"/>
                        </a:rPr>
                      </a:br>
                      <a:r>
                        <a:rPr kumimoji="0" lang="en-US" sz="1100" b="0" i="0" u="none" strike="noStrike" cap="none" normalizeH="0" baseline="0" dirty="0" smtClean="0">
                          <a:ln>
                            <a:noFill/>
                          </a:ln>
                          <a:solidFill>
                            <a:srgbClr val="000000"/>
                          </a:solidFill>
                          <a:effectLst/>
                          <a:latin typeface="Calibri" pitchFamily="34" charset="0"/>
                        </a:rPr>
                        <a:t>Unlimited Edition - $75/user/month</a:t>
                      </a:r>
                      <a:endParaRPr lang="en-US" sz="1100" b="0" i="0" u="none" strike="noStrike" dirty="0">
                        <a:solidFill>
                          <a:srgbClr val="000000"/>
                        </a:solidFill>
                        <a:latin typeface="Calibri"/>
                      </a:endParaRP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1100" b="0" i="0" u="none" strike="noStrike" dirty="0">
                          <a:solidFill>
                            <a:srgbClr val="000000"/>
                          </a:solidFill>
                          <a:latin typeface="Calibri"/>
                        </a:rPr>
                        <a:t>Compute = $0.12/hour </a:t>
                      </a:r>
                      <a:br>
                        <a:rPr lang="en-US" sz="1100" b="0" i="0" u="none" strike="noStrike" dirty="0">
                          <a:solidFill>
                            <a:srgbClr val="000000"/>
                          </a:solidFill>
                          <a:latin typeface="Calibri"/>
                        </a:rPr>
                      </a:br>
                      <a:r>
                        <a:rPr lang="en-US" sz="1100" b="0" i="0" u="none" strike="noStrike" dirty="0">
                          <a:solidFill>
                            <a:srgbClr val="000000"/>
                          </a:solidFill>
                          <a:latin typeface="Calibri"/>
                        </a:rPr>
                        <a:t>Storage = $0.15/GB stored </a:t>
                      </a:r>
                      <a:br>
                        <a:rPr lang="en-US" sz="1100" b="0" i="0" u="none" strike="noStrike" dirty="0">
                          <a:solidFill>
                            <a:srgbClr val="000000"/>
                          </a:solidFill>
                          <a:latin typeface="Calibri"/>
                        </a:rPr>
                      </a:br>
                      <a:r>
                        <a:rPr lang="en-US" sz="1100" b="0" i="0" u="none" strike="noStrike" dirty="0">
                          <a:solidFill>
                            <a:srgbClr val="000000"/>
                          </a:solidFill>
                          <a:latin typeface="Calibri"/>
                        </a:rPr>
                        <a:t>Storage Transactions = $0.01/10K </a:t>
                      </a:r>
                      <a:br>
                        <a:rPr lang="en-US" sz="1100" b="0" i="0" u="none" strike="noStrike" dirty="0">
                          <a:solidFill>
                            <a:srgbClr val="000000"/>
                          </a:solidFill>
                          <a:latin typeface="Calibri"/>
                        </a:rPr>
                      </a:br>
                      <a:r>
                        <a:rPr lang="en-US" sz="1100" b="0" i="0" u="none" strike="noStrike" dirty="0">
                          <a:solidFill>
                            <a:srgbClr val="000000"/>
                          </a:solidFill>
                          <a:latin typeface="Calibri"/>
                        </a:rPr>
                        <a:t>Bandwidth = $0.10 in/$0.15 out/GB </a:t>
                      </a:r>
                      <a:br>
                        <a:rPr lang="en-US" sz="1100" b="0" i="0" u="none" strike="noStrike" dirty="0">
                          <a:solidFill>
                            <a:srgbClr val="000000"/>
                          </a:solidFill>
                          <a:latin typeface="Calibri"/>
                        </a:rPr>
                      </a:br>
                      <a:endParaRPr lang="en-US" sz="1100" b="0" i="0" u="none" strike="noStrike" dirty="0">
                        <a:solidFill>
                          <a:srgbClr val="000000"/>
                        </a:solidFill>
                        <a:latin typeface="Calibri"/>
                      </a:endParaRPr>
                    </a:p>
                  </a:txBody>
                  <a:tcPr marL="56619" marR="6291" marT="629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p:cNvSpPr>
          <p:nvPr/>
        </p:nvSpPr>
        <p:spPr>
          <a:xfrm>
            <a:off x="191448" y="104776"/>
            <a:ext cx="6452240" cy="338554"/>
          </a:xfrm>
          <a:prstGeom prst="rect">
            <a:avLst/>
          </a:prstGeom>
        </p:spPr>
        <p:txBody>
          <a:bodyPr/>
          <a:lstStyle/>
          <a:p>
            <a:pPr lvl="0">
              <a:spcBef>
                <a:spcPct val="0"/>
              </a:spcBef>
              <a:defRPr/>
            </a:pPr>
            <a:r>
              <a:rPr lang="en-US" sz="2200" b="1" dirty="0" smtClean="0">
                <a:solidFill>
                  <a:schemeClr val="tx2"/>
                </a:solidFill>
                <a:latin typeface="Arial" pitchFamily="34" charset="0"/>
                <a:ea typeface="+mj-ea"/>
                <a:cs typeface="+mj-cs"/>
              </a:rPr>
              <a:t>Types of cloud</a:t>
            </a:r>
            <a:endParaRPr lang="en-US" sz="2200" b="1" dirty="0">
              <a:solidFill>
                <a:schemeClr val="tx2"/>
              </a:solidFill>
              <a:latin typeface="Arial" pitchFamily="34" charset="0"/>
              <a:ea typeface="+mj-ea"/>
              <a:cs typeface="+mj-cs"/>
            </a:endParaRPr>
          </a:p>
        </p:txBody>
      </p:sp>
      <p:pic>
        <p:nvPicPr>
          <p:cNvPr id="16" name="Picture 4" descr="http://upload.wikimedia.org/wikipedia/commons/thumb/8/87/Cloud_computing_types.svg/800px-Cloud_computing_types.svg.png"/>
          <p:cNvPicPr>
            <a:picLocks noChangeAspect="1" noChangeArrowheads="1"/>
          </p:cNvPicPr>
          <p:nvPr/>
        </p:nvPicPr>
        <p:blipFill>
          <a:blip r:embed="rId3" cstate="print"/>
          <a:srcRect/>
          <a:stretch>
            <a:fillRect/>
          </a:stretch>
        </p:blipFill>
        <p:spPr bwMode="auto">
          <a:xfrm>
            <a:off x="4346917" y="520504"/>
            <a:ext cx="4797083" cy="3770141"/>
          </a:xfrm>
          <a:prstGeom prst="rect">
            <a:avLst/>
          </a:prstGeom>
          <a:noFill/>
        </p:spPr>
      </p:pic>
      <p:sp>
        <p:nvSpPr>
          <p:cNvPr id="17" name="Rectangle 16"/>
          <p:cNvSpPr/>
          <p:nvPr/>
        </p:nvSpPr>
        <p:spPr>
          <a:xfrm>
            <a:off x="232117" y="659232"/>
            <a:ext cx="4227341" cy="2308324"/>
          </a:xfrm>
          <a:prstGeom prst="rect">
            <a:avLst/>
          </a:prstGeom>
        </p:spPr>
        <p:txBody>
          <a:bodyPr wrap="square">
            <a:spAutoFit/>
          </a:bodyPr>
          <a:lstStyle/>
          <a:p>
            <a:pPr algn="just"/>
            <a:r>
              <a:rPr lang="en-US" sz="1600" b="1" i="1" dirty="0" smtClean="0"/>
              <a:t>Public cloud</a:t>
            </a:r>
            <a:r>
              <a:rPr lang="en-US" sz="1600" b="1" dirty="0" smtClean="0"/>
              <a:t> or </a:t>
            </a:r>
            <a:r>
              <a:rPr lang="en-US" sz="1600" b="1" i="1" dirty="0" smtClean="0"/>
              <a:t>external cloud</a:t>
            </a:r>
            <a:r>
              <a:rPr lang="en-US" sz="1600" b="1" dirty="0" smtClean="0"/>
              <a:t> </a:t>
            </a:r>
            <a:r>
              <a:rPr lang="en-US" sz="1600" dirty="0" smtClean="0"/>
              <a:t>describes cloud computing in the traditional mainstream sense, whereby resources are dynamically provisioned on a fine-grained, self-service basis over the Internet, via web applications/web services, from an off-site third-party provider who shares resources and bills on a fine-grained utility computing basis</a:t>
            </a:r>
            <a:endParaRPr lang="en-US" sz="1600" dirty="0"/>
          </a:p>
        </p:txBody>
      </p:sp>
      <p:sp>
        <p:nvSpPr>
          <p:cNvPr id="18" name="Rectangle 17"/>
          <p:cNvSpPr/>
          <p:nvPr/>
        </p:nvSpPr>
        <p:spPr>
          <a:xfrm>
            <a:off x="232117" y="3067989"/>
            <a:ext cx="4572000" cy="830997"/>
          </a:xfrm>
          <a:prstGeom prst="rect">
            <a:avLst/>
          </a:prstGeom>
        </p:spPr>
        <p:txBody>
          <a:bodyPr>
            <a:spAutoFit/>
          </a:bodyPr>
          <a:lstStyle/>
          <a:p>
            <a:pPr algn="just"/>
            <a:r>
              <a:rPr lang="en-US" sz="1600" dirty="0" smtClean="0"/>
              <a:t>A </a:t>
            </a:r>
            <a:r>
              <a:rPr lang="en-US" sz="1600" b="1" dirty="0" smtClean="0"/>
              <a:t>hybrid cloud </a:t>
            </a:r>
            <a:r>
              <a:rPr lang="en-US" sz="1600" dirty="0" smtClean="0"/>
              <a:t>environment consisting of multiple internal and/or external providers "will be typical for most enterprises</a:t>
            </a:r>
          </a:p>
        </p:txBody>
      </p:sp>
      <p:sp>
        <p:nvSpPr>
          <p:cNvPr id="19" name="Rectangle 18"/>
          <p:cNvSpPr/>
          <p:nvPr/>
        </p:nvSpPr>
        <p:spPr>
          <a:xfrm>
            <a:off x="274319" y="4530028"/>
            <a:ext cx="8532055" cy="1815882"/>
          </a:xfrm>
          <a:prstGeom prst="rect">
            <a:avLst/>
          </a:prstGeom>
        </p:spPr>
        <p:txBody>
          <a:bodyPr wrap="square">
            <a:spAutoFit/>
          </a:bodyPr>
          <a:lstStyle/>
          <a:p>
            <a:pPr algn="just"/>
            <a:r>
              <a:rPr lang="en-US" sz="1600" b="1" dirty="0" smtClean="0"/>
              <a:t>Private cloud </a:t>
            </a:r>
            <a:r>
              <a:rPr lang="en-US" sz="1600" dirty="0" smtClean="0"/>
              <a:t>and internal cloud have been used to describe offerings that emulate cloud computing on private networks. These (typically virtualization automation) products claim to "deliver some benefits of cloud computing without the pitfalls", capitalizing on data security, corporate governance, and reliability concerns. Users still have to buy, build, and manage them and do not benefit from lower up-front capital costs and less hands-on management, essentially lacking the economic model that makes cloud computing such an intriguing concept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48" y="104776"/>
            <a:ext cx="6452240" cy="677108"/>
          </a:xfrm>
        </p:spPr>
        <p:txBody>
          <a:bodyPr/>
          <a:lstStyle/>
          <a:p>
            <a:pPr lvl="0">
              <a:defRPr/>
            </a:pPr>
            <a:r>
              <a:rPr lang="en-US" dirty="0">
                <a:solidFill>
                  <a:srgbClr val="C0504D"/>
                </a:solidFill>
              </a:rPr>
              <a:t>Considerations for moving from On Premise</a:t>
            </a:r>
            <a:br>
              <a:rPr lang="en-US" dirty="0">
                <a:solidFill>
                  <a:srgbClr val="C0504D"/>
                </a:solidFill>
              </a:rPr>
            </a:br>
            <a:r>
              <a:rPr lang="en-US" dirty="0" smtClean="0">
                <a:solidFill>
                  <a:srgbClr val="C0504D"/>
                </a:solidFill>
              </a:rPr>
              <a:t>to </a:t>
            </a:r>
            <a:r>
              <a:rPr lang="en-US" dirty="0">
                <a:solidFill>
                  <a:srgbClr val="C0504D"/>
                </a:solidFill>
              </a:rPr>
              <a:t>Public Cloud</a:t>
            </a:r>
          </a:p>
        </p:txBody>
      </p:sp>
      <p:sp>
        <p:nvSpPr>
          <p:cNvPr id="116" name="Rectangle 115"/>
          <p:cNvSpPr/>
          <p:nvPr/>
        </p:nvSpPr>
        <p:spPr>
          <a:xfrm>
            <a:off x="1413384" y="2320415"/>
            <a:ext cx="990600" cy="105708"/>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17" name="Rectangle 116"/>
          <p:cNvSpPr/>
          <p:nvPr/>
        </p:nvSpPr>
        <p:spPr>
          <a:xfrm>
            <a:off x="2418732" y="2320415"/>
            <a:ext cx="1828800" cy="105708"/>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cxnSp>
        <p:nvCxnSpPr>
          <p:cNvPr id="118" name="Straight Connector 117"/>
          <p:cNvCxnSpPr/>
          <p:nvPr/>
        </p:nvCxnSpPr>
        <p:spPr>
          <a:xfrm rot="16200000" flipH="1">
            <a:off x="277764" y="1821419"/>
            <a:ext cx="292500" cy="2460"/>
          </a:xfrm>
          <a:prstGeom prst="line">
            <a:avLst/>
          </a:prstGeom>
          <a:noFill/>
          <a:ln w="12700" cap="flat" cmpd="sng" algn="ctr">
            <a:solidFill>
              <a:sysClr val="windowText" lastClr="000000"/>
            </a:solidFill>
            <a:prstDash val="solid"/>
          </a:ln>
          <a:effectLst/>
        </p:spPr>
      </p:cxnSp>
      <p:cxnSp>
        <p:nvCxnSpPr>
          <p:cNvPr id="119" name="Straight Connector 118"/>
          <p:cNvCxnSpPr/>
          <p:nvPr/>
        </p:nvCxnSpPr>
        <p:spPr>
          <a:xfrm rot="5400000">
            <a:off x="1280628" y="1816499"/>
            <a:ext cx="304800" cy="0"/>
          </a:xfrm>
          <a:prstGeom prst="line">
            <a:avLst/>
          </a:prstGeom>
          <a:noFill/>
          <a:ln w="12700" cap="flat" cmpd="sng" algn="ctr">
            <a:solidFill>
              <a:sysClr val="windowText" lastClr="000000"/>
            </a:solidFill>
            <a:prstDash val="solid"/>
          </a:ln>
          <a:effectLst/>
        </p:spPr>
      </p:cxnSp>
      <p:cxnSp>
        <p:nvCxnSpPr>
          <p:cNvPr id="120" name="Straight Connector 119"/>
          <p:cNvCxnSpPr/>
          <p:nvPr/>
        </p:nvCxnSpPr>
        <p:spPr>
          <a:xfrm rot="5400000">
            <a:off x="113209" y="3893446"/>
            <a:ext cx="4564351" cy="36871"/>
          </a:xfrm>
          <a:prstGeom prst="line">
            <a:avLst/>
          </a:prstGeom>
          <a:noFill/>
          <a:ln w="12700" cap="flat" cmpd="sng" algn="ctr">
            <a:solidFill>
              <a:sysClr val="windowText" lastClr="000000"/>
            </a:solidFill>
            <a:prstDash val="solid"/>
          </a:ln>
          <a:effectLst/>
        </p:spPr>
      </p:cxnSp>
      <p:cxnSp>
        <p:nvCxnSpPr>
          <p:cNvPr id="121" name="Straight Connector 120"/>
          <p:cNvCxnSpPr/>
          <p:nvPr/>
        </p:nvCxnSpPr>
        <p:spPr>
          <a:xfrm rot="5400000">
            <a:off x="4080384" y="1816499"/>
            <a:ext cx="304800" cy="0"/>
          </a:xfrm>
          <a:prstGeom prst="line">
            <a:avLst/>
          </a:prstGeom>
          <a:noFill/>
          <a:ln w="12700" cap="flat" cmpd="sng" algn="ctr">
            <a:solidFill>
              <a:sysClr val="windowText" lastClr="000000"/>
            </a:solidFill>
            <a:prstDash val="solid"/>
          </a:ln>
          <a:effectLst/>
        </p:spPr>
      </p:cxnSp>
      <p:cxnSp>
        <p:nvCxnSpPr>
          <p:cNvPr id="122" name="Straight Connector 121"/>
          <p:cNvCxnSpPr/>
          <p:nvPr/>
        </p:nvCxnSpPr>
        <p:spPr>
          <a:xfrm rot="5400000">
            <a:off x="3165984" y="1816499"/>
            <a:ext cx="304800" cy="0"/>
          </a:xfrm>
          <a:prstGeom prst="line">
            <a:avLst/>
          </a:prstGeom>
          <a:noFill/>
          <a:ln w="12700" cap="flat" cmpd="sng" algn="ctr">
            <a:solidFill>
              <a:sysClr val="windowText" lastClr="000000"/>
            </a:solidFill>
            <a:prstDash val="solid"/>
          </a:ln>
          <a:effectLst/>
        </p:spPr>
      </p:cxnSp>
      <p:sp>
        <p:nvSpPr>
          <p:cNvPr id="123" name="TextBox 122"/>
          <p:cNvSpPr txBox="1"/>
          <p:nvPr/>
        </p:nvSpPr>
        <p:spPr>
          <a:xfrm>
            <a:off x="265464" y="1351932"/>
            <a:ext cx="427212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 High              Low                                      Low             High</a:t>
            </a:r>
            <a:endParaRPr lang="en-US" sz="1400" kern="0" dirty="0">
              <a:solidFill>
                <a:sysClr val="windowText" lastClr="000000"/>
              </a:solidFill>
              <a:cs typeface="Arial" charset="0"/>
            </a:endParaRPr>
          </a:p>
        </p:txBody>
      </p:sp>
      <p:cxnSp>
        <p:nvCxnSpPr>
          <p:cNvPr id="124" name="Straight Connector 123"/>
          <p:cNvCxnSpPr/>
          <p:nvPr/>
        </p:nvCxnSpPr>
        <p:spPr>
          <a:xfrm rot="10800000">
            <a:off x="422784" y="1981199"/>
            <a:ext cx="3810000" cy="0"/>
          </a:xfrm>
          <a:prstGeom prst="line">
            <a:avLst/>
          </a:prstGeom>
          <a:noFill/>
          <a:ln w="12700" cap="flat" cmpd="sng" algn="ctr">
            <a:solidFill>
              <a:sysClr val="windowText" lastClr="000000"/>
            </a:solidFill>
            <a:prstDash val="solid"/>
          </a:ln>
          <a:effectLst/>
        </p:spPr>
      </p:cxnSp>
      <p:sp>
        <p:nvSpPr>
          <p:cNvPr id="125" name="TextBox 124"/>
          <p:cNvSpPr txBox="1"/>
          <p:nvPr/>
        </p:nvSpPr>
        <p:spPr>
          <a:xfrm>
            <a:off x="4338480" y="2197523"/>
            <a:ext cx="395748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Seasonal and Unpredictable Demand  </a:t>
            </a:r>
            <a:endParaRPr lang="en-US" sz="1200" kern="0" dirty="0">
              <a:solidFill>
                <a:sysClr val="windowText" lastClr="000000"/>
              </a:solidFill>
              <a:cs typeface="Arial" charset="0"/>
            </a:endParaRPr>
          </a:p>
        </p:txBody>
      </p:sp>
      <p:sp>
        <p:nvSpPr>
          <p:cNvPr id="126" name="TextBox 125"/>
          <p:cNvSpPr txBox="1"/>
          <p:nvPr/>
        </p:nvSpPr>
        <p:spPr>
          <a:xfrm>
            <a:off x="270384" y="1047132"/>
            <a:ext cx="4409772" cy="307777"/>
          </a:xfrm>
          <a:prstGeom prst="rect">
            <a:avLst/>
          </a:prstGeom>
          <a:noFill/>
        </p:spPr>
        <p:txBody>
          <a:bodyPr wrap="square" rtlCol="0">
            <a:spAutoFit/>
          </a:bodyPr>
          <a:lstStyle/>
          <a:p>
            <a:pPr>
              <a:defRPr/>
            </a:pPr>
            <a:r>
              <a:rPr lang="en-US" sz="1400" b="1" kern="0" dirty="0" smtClean="0">
                <a:solidFill>
                  <a:sysClr val="windowText" lastClr="000000"/>
                </a:solidFill>
                <a:cs typeface="Arial" charset="0"/>
              </a:rPr>
              <a:t>On Premise	  To                              Cloud</a:t>
            </a:r>
            <a:endParaRPr lang="en-US" sz="1400" b="1" kern="0" dirty="0">
              <a:solidFill>
                <a:sysClr val="windowText" lastClr="000000"/>
              </a:solidFill>
              <a:cs typeface="Arial" charset="0"/>
            </a:endParaRPr>
          </a:p>
        </p:txBody>
      </p:sp>
      <p:sp>
        <p:nvSpPr>
          <p:cNvPr id="127" name="Rectangle 126"/>
          <p:cNvSpPr/>
          <p:nvPr/>
        </p:nvSpPr>
        <p:spPr>
          <a:xfrm>
            <a:off x="2403984" y="2624697"/>
            <a:ext cx="914400"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28" name="TextBox 127"/>
          <p:cNvSpPr txBox="1"/>
          <p:nvPr/>
        </p:nvSpPr>
        <p:spPr>
          <a:xfrm>
            <a:off x="4338480" y="2501806"/>
            <a:ext cx="441468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Upfront Costs (High Licensing and Infrastructure costs)</a:t>
            </a:r>
            <a:endParaRPr lang="en-US" sz="1200" kern="0" dirty="0">
              <a:solidFill>
                <a:sysClr val="windowText" lastClr="000000"/>
              </a:solidFill>
              <a:cs typeface="Arial" charset="0"/>
            </a:endParaRPr>
          </a:p>
        </p:txBody>
      </p:sp>
      <p:sp>
        <p:nvSpPr>
          <p:cNvPr id="129" name="Rectangle 128"/>
          <p:cNvSpPr/>
          <p:nvPr/>
        </p:nvSpPr>
        <p:spPr>
          <a:xfrm>
            <a:off x="422784" y="2627687"/>
            <a:ext cx="1981200" cy="105696"/>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30" name="Rectangle 129"/>
          <p:cNvSpPr/>
          <p:nvPr/>
        </p:nvSpPr>
        <p:spPr>
          <a:xfrm>
            <a:off x="1413384" y="2949683"/>
            <a:ext cx="990600" cy="105708"/>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31" name="Rectangle 130"/>
          <p:cNvSpPr/>
          <p:nvPr/>
        </p:nvSpPr>
        <p:spPr>
          <a:xfrm>
            <a:off x="2418732" y="2949683"/>
            <a:ext cx="1828800" cy="105708"/>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32" name="TextBox 131"/>
          <p:cNvSpPr txBox="1"/>
          <p:nvPr/>
        </p:nvSpPr>
        <p:spPr>
          <a:xfrm>
            <a:off x="4338480" y="2826791"/>
            <a:ext cx="441468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Scalability (On-demand Scalability and Auto Provisioning) </a:t>
            </a:r>
            <a:endParaRPr lang="en-US" sz="1200" kern="0" dirty="0">
              <a:solidFill>
                <a:sysClr val="windowText" lastClr="000000"/>
              </a:solidFill>
              <a:cs typeface="Arial" charset="0"/>
            </a:endParaRPr>
          </a:p>
        </p:txBody>
      </p:sp>
      <p:sp>
        <p:nvSpPr>
          <p:cNvPr id="133" name="Rectangle 132"/>
          <p:cNvSpPr/>
          <p:nvPr/>
        </p:nvSpPr>
        <p:spPr>
          <a:xfrm>
            <a:off x="417864" y="3268714"/>
            <a:ext cx="1986120" cy="93937"/>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34" name="Rectangle 133"/>
          <p:cNvSpPr/>
          <p:nvPr/>
        </p:nvSpPr>
        <p:spPr>
          <a:xfrm>
            <a:off x="2418732" y="3268714"/>
            <a:ext cx="818532" cy="93937"/>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35" name="TextBox 134"/>
          <p:cNvSpPr txBox="1"/>
          <p:nvPr/>
        </p:nvSpPr>
        <p:spPr>
          <a:xfrm>
            <a:off x="4338480" y="3145822"/>
            <a:ext cx="456708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High Availability (Cloud better equipped for Fault Tolerance)</a:t>
            </a:r>
            <a:endParaRPr lang="en-US" sz="1200" kern="0" dirty="0">
              <a:solidFill>
                <a:sysClr val="windowText" lastClr="000000"/>
              </a:solidFill>
              <a:cs typeface="Arial" charset="0"/>
            </a:endParaRPr>
          </a:p>
        </p:txBody>
      </p:sp>
      <p:sp>
        <p:nvSpPr>
          <p:cNvPr id="136" name="Rectangle 135"/>
          <p:cNvSpPr/>
          <p:nvPr/>
        </p:nvSpPr>
        <p:spPr>
          <a:xfrm>
            <a:off x="2389236" y="4239645"/>
            <a:ext cx="914400"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37" name="TextBox 136"/>
          <p:cNvSpPr txBox="1"/>
          <p:nvPr/>
        </p:nvSpPr>
        <p:spPr>
          <a:xfrm>
            <a:off x="4367976" y="4160998"/>
            <a:ext cx="456708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Administration Overhead (Self Service and Managed Services)</a:t>
            </a:r>
            <a:endParaRPr lang="en-US" sz="1200" kern="0" dirty="0">
              <a:solidFill>
                <a:sysClr val="windowText" lastClr="000000"/>
              </a:solidFill>
              <a:cs typeface="Arial" charset="0"/>
            </a:endParaRPr>
          </a:p>
        </p:txBody>
      </p:sp>
      <p:sp>
        <p:nvSpPr>
          <p:cNvPr id="138" name="Rectangle 137"/>
          <p:cNvSpPr/>
          <p:nvPr/>
        </p:nvSpPr>
        <p:spPr>
          <a:xfrm>
            <a:off x="408036" y="4242635"/>
            <a:ext cx="1981200" cy="105696"/>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39" name="Rectangle 138"/>
          <p:cNvSpPr/>
          <p:nvPr/>
        </p:nvSpPr>
        <p:spPr>
          <a:xfrm>
            <a:off x="1413384" y="3561250"/>
            <a:ext cx="990600" cy="105708"/>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40" name="Rectangle 139"/>
          <p:cNvSpPr/>
          <p:nvPr/>
        </p:nvSpPr>
        <p:spPr>
          <a:xfrm>
            <a:off x="2418732" y="3561250"/>
            <a:ext cx="1828800" cy="105708"/>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41" name="TextBox 140"/>
          <p:cNvSpPr txBox="1"/>
          <p:nvPr/>
        </p:nvSpPr>
        <p:spPr>
          <a:xfrm>
            <a:off x="4353228" y="3453106"/>
            <a:ext cx="464328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Large Storage (Processing, Backup and archival of Large data)</a:t>
            </a:r>
            <a:endParaRPr lang="en-US" sz="1200" kern="0" dirty="0">
              <a:solidFill>
                <a:sysClr val="windowText" lastClr="000000"/>
              </a:solidFill>
              <a:cs typeface="Arial" charset="0"/>
            </a:endParaRPr>
          </a:p>
        </p:txBody>
      </p:sp>
      <p:sp>
        <p:nvSpPr>
          <p:cNvPr id="142" name="Rectangle 141"/>
          <p:cNvSpPr/>
          <p:nvPr/>
        </p:nvSpPr>
        <p:spPr>
          <a:xfrm>
            <a:off x="1428132" y="3927502"/>
            <a:ext cx="990600" cy="105708"/>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43" name="Rectangle 142"/>
          <p:cNvSpPr/>
          <p:nvPr/>
        </p:nvSpPr>
        <p:spPr>
          <a:xfrm>
            <a:off x="2433480" y="3927502"/>
            <a:ext cx="1828800" cy="105708"/>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44" name="TextBox 143"/>
          <p:cNvSpPr txBox="1"/>
          <p:nvPr/>
        </p:nvSpPr>
        <p:spPr>
          <a:xfrm>
            <a:off x="4367976" y="3804610"/>
            <a:ext cx="4552332"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High-Computing (Cloud and Grid in a scalable environment)</a:t>
            </a:r>
            <a:endParaRPr lang="en-US" sz="1200" kern="0" dirty="0">
              <a:solidFill>
                <a:sysClr val="windowText" lastClr="000000"/>
              </a:solidFill>
              <a:cs typeface="Arial" charset="0"/>
            </a:endParaRPr>
          </a:p>
        </p:txBody>
      </p:sp>
      <p:sp>
        <p:nvSpPr>
          <p:cNvPr id="145" name="Rectangle 144"/>
          <p:cNvSpPr/>
          <p:nvPr/>
        </p:nvSpPr>
        <p:spPr>
          <a:xfrm>
            <a:off x="2403984" y="4603461"/>
            <a:ext cx="1799304"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46" name="TextBox 145"/>
          <p:cNvSpPr txBox="1"/>
          <p:nvPr/>
        </p:nvSpPr>
        <p:spPr>
          <a:xfrm>
            <a:off x="4355688" y="4510548"/>
            <a:ext cx="342408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Pay per Use (Avoid upfront investment)</a:t>
            </a:r>
            <a:endParaRPr lang="en-US" sz="1200" kern="0" dirty="0">
              <a:solidFill>
                <a:sysClr val="windowText" lastClr="000000"/>
              </a:solidFill>
              <a:cs typeface="Arial" charset="0"/>
            </a:endParaRPr>
          </a:p>
        </p:txBody>
      </p:sp>
      <p:sp>
        <p:nvSpPr>
          <p:cNvPr id="147" name="Rectangle 146"/>
          <p:cNvSpPr/>
          <p:nvPr/>
        </p:nvSpPr>
        <p:spPr>
          <a:xfrm>
            <a:off x="2376948" y="4972173"/>
            <a:ext cx="914400"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48" name="TextBox 147"/>
          <p:cNvSpPr txBox="1"/>
          <p:nvPr/>
        </p:nvSpPr>
        <p:spPr>
          <a:xfrm>
            <a:off x="4350780" y="4864030"/>
            <a:ext cx="212622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Application Criticality</a:t>
            </a:r>
            <a:endParaRPr lang="en-US" sz="1200" kern="0" dirty="0">
              <a:solidFill>
                <a:sysClr val="windowText" lastClr="000000"/>
              </a:solidFill>
              <a:cs typeface="Arial" charset="0"/>
            </a:endParaRPr>
          </a:p>
        </p:txBody>
      </p:sp>
      <p:sp>
        <p:nvSpPr>
          <p:cNvPr id="149" name="Rectangle 148"/>
          <p:cNvSpPr/>
          <p:nvPr/>
        </p:nvSpPr>
        <p:spPr>
          <a:xfrm>
            <a:off x="395748" y="4975163"/>
            <a:ext cx="1981200" cy="105696"/>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50" name="Rectangle 149"/>
          <p:cNvSpPr/>
          <p:nvPr/>
        </p:nvSpPr>
        <p:spPr>
          <a:xfrm>
            <a:off x="2374488" y="5385659"/>
            <a:ext cx="914400"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51" name="Rectangle 150"/>
          <p:cNvSpPr/>
          <p:nvPr/>
        </p:nvSpPr>
        <p:spPr>
          <a:xfrm>
            <a:off x="393288" y="5388649"/>
            <a:ext cx="1981200" cy="105696"/>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152" name="TextBox 151"/>
          <p:cNvSpPr txBox="1"/>
          <p:nvPr/>
        </p:nvSpPr>
        <p:spPr>
          <a:xfrm>
            <a:off x="4323732" y="5247490"/>
            <a:ext cx="3647772"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Technical Feasibility and Migration Costs</a:t>
            </a:r>
            <a:endParaRPr lang="en-US" sz="1200" kern="0" dirty="0">
              <a:solidFill>
                <a:sysClr val="windowText" lastClr="000000"/>
              </a:solidFill>
              <a:cs typeface="Arial" charset="0"/>
            </a:endParaRPr>
          </a:p>
        </p:txBody>
      </p:sp>
      <p:sp>
        <p:nvSpPr>
          <p:cNvPr id="41" name="Rectangle 40"/>
          <p:cNvSpPr/>
          <p:nvPr/>
        </p:nvSpPr>
        <p:spPr>
          <a:xfrm>
            <a:off x="2367120" y="5761716"/>
            <a:ext cx="914400"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42" name="Rectangle 41"/>
          <p:cNvSpPr/>
          <p:nvPr/>
        </p:nvSpPr>
        <p:spPr>
          <a:xfrm>
            <a:off x="400668" y="5764706"/>
            <a:ext cx="1981200" cy="105696"/>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43" name="TextBox 42"/>
          <p:cNvSpPr txBox="1"/>
          <p:nvPr/>
        </p:nvSpPr>
        <p:spPr>
          <a:xfrm>
            <a:off x="4313904" y="5637117"/>
            <a:ext cx="3687096"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Compliance and Security (including Data Security)</a:t>
            </a:r>
            <a:endParaRPr lang="en-US" sz="1200" kern="0" dirty="0">
              <a:solidFill>
                <a:sysClr val="windowText" lastClr="000000"/>
              </a:solidFill>
              <a:cs typeface="Arial" charset="0"/>
            </a:endParaRPr>
          </a:p>
        </p:txBody>
      </p:sp>
      <p:sp>
        <p:nvSpPr>
          <p:cNvPr id="59" name="Rectangle 58"/>
          <p:cNvSpPr/>
          <p:nvPr/>
        </p:nvSpPr>
        <p:spPr>
          <a:xfrm>
            <a:off x="2391696" y="6139714"/>
            <a:ext cx="1828800"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61" name="TextBox 60"/>
          <p:cNvSpPr txBox="1"/>
          <p:nvPr/>
        </p:nvSpPr>
        <p:spPr>
          <a:xfrm>
            <a:off x="4343400" y="6047601"/>
            <a:ext cx="358140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Overall TCO Savings (compared to On-Premise)</a:t>
            </a:r>
            <a:endParaRPr lang="en-US" sz="1200" kern="0" dirty="0">
              <a:solidFill>
                <a:sysClr val="windowText" lastClr="000000"/>
              </a:solidFill>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48" y="104776"/>
            <a:ext cx="6452240" cy="677108"/>
          </a:xfrm>
        </p:spPr>
        <p:txBody>
          <a:bodyPr/>
          <a:lstStyle/>
          <a:p>
            <a:pPr lvl="0">
              <a:defRPr/>
            </a:pPr>
            <a:r>
              <a:rPr lang="en-US" dirty="0">
                <a:solidFill>
                  <a:srgbClr val="C0504D"/>
                </a:solidFill>
              </a:rPr>
              <a:t>Considerations for deciding </a:t>
            </a:r>
            <a:r>
              <a:rPr lang="en-US" dirty="0" smtClean="0">
                <a:solidFill>
                  <a:srgbClr val="C0504D"/>
                </a:solidFill>
              </a:rPr>
              <a:t>Private Cloud </a:t>
            </a:r>
            <a:r>
              <a:rPr lang="en-US" dirty="0">
                <a:solidFill>
                  <a:srgbClr val="C0504D"/>
                </a:solidFill>
              </a:rPr>
              <a:t/>
            </a:r>
            <a:br>
              <a:rPr lang="en-US" dirty="0">
                <a:solidFill>
                  <a:srgbClr val="C0504D"/>
                </a:solidFill>
              </a:rPr>
            </a:br>
            <a:r>
              <a:rPr lang="en-US" dirty="0" smtClean="0">
                <a:solidFill>
                  <a:srgbClr val="C0504D"/>
                </a:solidFill>
              </a:rPr>
              <a:t>over Public </a:t>
            </a:r>
            <a:r>
              <a:rPr lang="en-US" dirty="0">
                <a:solidFill>
                  <a:srgbClr val="C0504D"/>
                </a:solidFill>
              </a:rPr>
              <a:t>Cloud</a:t>
            </a:r>
          </a:p>
        </p:txBody>
      </p:sp>
      <p:cxnSp>
        <p:nvCxnSpPr>
          <p:cNvPr id="57" name="Straight Connector 56"/>
          <p:cNvCxnSpPr/>
          <p:nvPr/>
        </p:nvCxnSpPr>
        <p:spPr>
          <a:xfrm rot="16200000" flipH="1">
            <a:off x="528480" y="2396615"/>
            <a:ext cx="292500" cy="2460"/>
          </a:xfrm>
          <a:prstGeom prst="line">
            <a:avLst/>
          </a:prstGeom>
          <a:noFill/>
          <a:ln w="12700" cap="flat" cmpd="sng" algn="ctr">
            <a:solidFill>
              <a:sysClr val="windowText" lastClr="000000"/>
            </a:solidFill>
            <a:prstDash val="solid"/>
          </a:ln>
          <a:effectLst/>
        </p:spPr>
      </p:cxnSp>
      <p:cxnSp>
        <p:nvCxnSpPr>
          <p:cNvPr id="58" name="Straight Connector 57"/>
          <p:cNvCxnSpPr/>
          <p:nvPr/>
        </p:nvCxnSpPr>
        <p:spPr>
          <a:xfrm rot="5400000">
            <a:off x="1531344" y="2391695"/>
            <a:ext cx="304800" cy="0"/>
          </a:xfrm>
          <a:prstGeom prst="line">
            <a:avLst/>
          </a:prstGeom>
          <a:noFill/>
          <a:ln w="12700" cap="flat" cmpd="sng" algn="ctr">
            <a:solidFill>
              <a:sysClr val="windowText" lastClr="000000"/>
            </a:solidFill>
            <a:prstDash val="solid"/>
          </a:ln>
          <a:effectLst/>
        </p:spPr>
      </p:cxnSp>
      <p:cxnSp>
        <p:nvCxnSpPr>
          <p:cNvPr id="59" name="Straight Connector 58"/>
          <p:cNvCxnSpPr>
            <a:endCxn id="35" idx="3"/>
          </p:cNvCxnSpPr>
          <p:nvPr/>
        </p:nvCxnSpPr>
        <p:spPr>
          <a:xfrm rot="16200000" flipH="1">
            <a:off x="1304350" y="3538044"/>
            <a:ext cx="2708080" cy="17219"/>
          </a:xfrm>
          <a:prstGeom prst="line">
            <a:avLst/>
          </a:prstGeom>
          <a:noFill/>
          <a:ln w="12700" cap="flat" cmpd="sng" algn="ctr">
            <a:solidFill>
              <a:sysClr val="windowText" lastClr="000000"/>
            </a:solidFill>
            <a:prstDash val="solid"/>
          </a:ln>
          <a:effectLst/>
        </p:spPr>
      </p:cxnSp>
      <p:cxnSp>
        <p:nvCxnSpPr>
          <p:cNvPr id="60" name="Straight Connector 59"/>
          <p:cNvCxnSpPr/>
          <p:nvPr/>
        </p:nvCxnSpPr>
        <p:spPr>
          <a:xfrm rot="5400000">
            <a:off x="4331106" y="2391689"/>
            <a:ext cx="304788" cy="0"/>
          </a:xfrm>
          <a:prstGeom prst="line">
            <a:avLst/>
          </a:prstGeom>
          <a:noFill/>
          <a:ln w="12700" cap="flat" cmpd="sng" algn="ctr">
            <a:solidFill>
              <a:sysClr val="windowText" lastClr="000000"/>
            </a:solidFill>
            <a:prstDash val="solid"/>
          </a:ln>
          <a:effectLst/>
        </p:spPr>
      </p:cxnSp>
      <p:cxnSp>
        <p:nvCxnSpPr>
          <p:cNvPr id="61" name="Straight Connector 60"/>
          <p:cNvCxnSpPr/>
          <p:nvPr/>
        </p:nvCxnSpPr>
        <p:spPr>
          <a:xfrm rot="5400000">
            <a:off x="3416700" y="2391695"/>
            <a:ext cx="304800" cy="0"/>
          </a:xfrm>
          <a:prstGeom prst="line">
            <a:avLst/>
          </a:prstGeom>
          <a:noFill/>
          <a:ln w="12700" cap="flat" cmpd="sng" algn="ctr">
            <a:solidFill>
              <a:sysClr val="windowText" lastClr="000000"/>
            </a:solidFill>
            <a:prstDash val="solid"/>
          </a:ln>
          <a:effectLst/>
        </p:spPr>
      </p:cxnSp>
      <p:sp>
        <p:nvSpPr>
          <p:cNvPr id="62" name="TextBox 61"/>
          <p:cNvSpPr txBox="1"/>
          <p:nvPr/>
        </p:nvSpPr>
        <p:spPr>
          <a:xfrm>
            <a:off x="516180" y="1868136"/>
            <a:ext cx="427212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 High              Low                                      Low             High</a:t>
            </a:r>
            <a:endParaRPr lang="en-US" sz="1400" kern="0" dirty="0">
              <a:solidFill>
                <a:sysClr val="windowText" lastClr="000000"/>
              </a:solidFill>
              <a:cs typeface="Arial" charset="0"/>
            </a:endParaRPr>
          </a:p>
        </p:txBody>
      </p:sp>
      <p:cxnSp>
        <p:nvCxnSpPr>
          <p:cNvPr id="63" name="Straight Connector 62"/>
          <p:cNvCxnSpPr/>
          <p:nvPr/>
        </p:nvCxnSpPr>
        <p:spPr>
          <a:xfrm rot="10800000">
            <a:off x="673500" y="2556395"/>
            <a:ext cx="3810000" cy="0"/>
          </a:xfrm>
          <a:prstGeom prst="line">
            <a:avLst/>
          </a:prstGeom>
          <a:noFill/>
          <a:ln w="12700" cap="flat" cmpd="sng" algn="ctr">
            <a:solidFill>
              <a:sysClr val="windowText" lastClr="000000"/>
            </a:solidFill>
            <a:prstDash val="solid"/>
          </a:ln>
          <a:effectLst/>
        </p:spPr>
      </p:cxnSp>
      <p:sp>
        <p:nvSpPr>
          <p:cNvPr id="64" name="TextBox 63"/>
          <p:cNvSpPr txBox="1"/>
          <p:nvPr/>
        </p:nvSpPr>
        <p:spPr>
          <a:xfrm>
            <a:off x="521100" y="1489596"/>
            <a:ext cx="4338480" cy="307777"/>
          </a:xfrm>
          <a:prstGeom prst="rect">
            <a:avLst/>
          </a:prstGeom>
          <a:noFill/>
        </p:spPr>
        <p:txBody>
          <a:bodyPr wrap="square" rtlCol="0">
            <a:spAutoFit/>
          </a:bodyPr>
          <a:lstStyle/>
          <a:p>
            <a:pPr>
              <a:defRPr/>
            </a:pPr>
            <a:r>
              <a:rPr lang="en-US" sz="1400" b="1" kern="0" dirty="0" smtClean="0">
                <a:solidFill>
                  <a:sysClr val="windowText" lastClr="000000"/>
                </a:solidFill>
                <a:cs typeface="Arial" charset="0"/>
              </a:rPr>
              <a:t>Private Cloud                          	</a:t>
            </a:r>
            <a:r>
              <a:rPr lang="en-US" sz="1400" b="1" kern="0" dirty="0">
                <a:solidFill>
                  <a:sysClr val="windowText" lastClr="000000"/>
                </a:solidFill>
                <a:cs typeface="Arial" charset="0"/>
              </a:rPr>
              <a:t> </a:t>
            </a:r>
            <a:r>
              <a:rPr lang="en-US" sz="1400" b="1" kern="0" dirty="0" smtClean="0">
                <a:solidFill>
                  <a:sysClr val="windowText" lastClr="000000"/>
                </a:solidFill>
                <a:cs typeface="Arial" charset="0"/>
              </a:rPr>
              <a:t>     Public Cloud</a:t>
            </a:r>
            <a:endParaRPr lang="en-US" sz="1400" b="1" kern="0" dirty="0">
              <a:solidFill>
                <a:sysClr val="windowText" lastClr="000000"/>
              </a:solidFill>
              <a:cs typeface="Arial" charset="0"/>
            </a:endParaRPr>
          </a:p>
        </p:txBody>
      </p:sp>
      <p:sp>
        <p:nvSpPr>
          <p:cNvPr id="65" name="Rectangle 64"/>
          <p:cNvSpPr/>
          <p:nvPr/>
        </p:nvSpPr>
        <p:spPr>
          <a:xfrm>
            <a:off x="2654700" y="2934429"/>
            <a:ext cx="914400"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66" name="TextBox 65"/>
          <p:cNvSpPr txBox="1"/>
          <p:nvPr/>
        </p:nvSpPr>
        <p:spPr>
          <a:xfrm>
            <a:off x="4559700" y="2811538"/>
            <a:ext cx="418608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Upfront Costs (High Licensing and Infrastructure costs)</a:t>
            </a:r>
            <a:endParaRPr lang="en-US" sz="1200" kern="0" dirty="0">
              <a:solidFill>
                <a:sysClr val="windowText" lastClr="000000"/>
              </a:solidFill>
              <a:cs typeface="Arial" charset="0"/>
            </a:endParaRPr>
          </a:p>
        </p:txBody>
      </p:sp>
      <p:sp>
        <p:nvSpPr>
          <p:cNvPr id="67" name="Rectangle 66"/>
          <p:cNvSpPr/>
          <p:nvPr/>
        </p:nvSpPr>
        <p:spPr>
          <a:xfrm>
            <a:off x="673500" y="2937419"/>
            <a:ext cx="1981200" cy="105696"/>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68" name="Rectangle 67"/>
          <p:cNvSpPr/>
          <p:nvPr/>
        </p:nvSpPr>
        <p:spPr>
          <a:xfrm>
            <a:off x="2657160" y="3283473"/>
            <a:ext cx="914400"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69" name="TextBox 68"/>
          <p:cNvSpPr txBox="1"/>
          <p:nvPr/>
        </p:nvSpPr>
        <p:spPr>
          <a:xfrm>
            <a:off x="4562160" y="3175330"/>
            <a:ext cx="395502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Application Criticality</a:t>
            </a:r>
            <a:endParaRPr lang="en-US" sz="1200" kern="0" dirty="0">
              <a:solidFill>
                <a:sysClr val="windowText" lastClr="000000"/>
              </a:solidFill>
              <a:cs typeface="Arial" charset="0"/>
            </a:endParaRPr>
          </a:p>
        </p:txBody>
      </p:sp>
      <p:sp>
        <p:nvSpPr>
          <p:cNvPr id="70" name="Rectangle 69"/>
          <p:cNvSpPr/>
          <p:nvPr/>
        </p:nvSpPr>
        <p:spPr>
          <a:xfrm>
            <a:off x="675960" y="3286463"/>
            <a:ext cx="1981200" cy="105696"/>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71" name="Rectangle 70"/>
          <p:cNvSpPr/>
          <p:nvPr/>
        </p:nvSpPr>
        <p:spPr>
          <a:xfrm>
            <a:off x="2654700" y="3696959"/>
            <a:ext cx="914400"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72" name="Rectangle 71"/>
          <p:cNvSpPr/>
          <p:nvPr/>
        </p:nvSpPr>
        <p:spPr>
          <a:xfrm>
            <a:off x="673500" y="3699949"/>
            <a:ext cx="1981200" cy="105696"/>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75" name="Rectangle 74"/>
          <p:cNvSpPr/>
          <p:nvPr/>
        </p:nvSpPr>
        <p:spPr>
          <a:xfrm>
            <a:off x="2654700" y="4420163"/>
            <a:ext cx="914400"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76" name="TextBox 75"/>
          <p:cNvSpPr txBox="1"/>
          <p:nvPr/>
        </p:nvSpPr>
        <p:spPr>
          <a:xfrm>
            <a:off x="4559700" y="4341516"/>
            <a:ext cx="4186080"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Administration Overhead</a:t>
            </a:r>
            <a:endParaRPr lang="en-US" sz="1200" kern="0" dirty="0">
              <a:solidFill>
                <a:sysClr val="windowText" lastClr="000000"/>
              </a:solidFill>
              <a:cs typeface="Arial" charset="0"/>
            </a:endParaRPr>
          </a:p>
        </p:txBody>
      </p:sp>
      <p:sp>
        <p:nvSpPr>
          <p:cNvPr id="77" name="Rectangle 76"/>
          <p:cNvSpPr/>
          <p:nvPr/>
        </p:nvSpPr>
        <p:spPr>
          <a:xfrm>
            <a:off x="673500" y="4423153"/>
            <a:ext cx="1981200" cy="105696"/>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79" name="Rectangle 78"/>
          <p:cNvSpPr/>
          <p:nvPr/>
        </p:nvSpPr>
        <p:spPr>
          <a:xfrm>
            <a:off x="2649780" y="4080936"/>
            <a:ext cx="914400"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80" name="Rectangle 79"/>
          <p:cNvSpPr/>
          <p:nvPr/>
        </p:nvSpPr>
        <p:spPr>
          <a:xfrm>
            <a:off x="668580" y="4083926"/>
            <a:ext cx="1981200" cy="105696"/>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81" name="TextBox 80"/>
          <p:cNvSpPr txBox="1"/>
          <p:nvPr/>
        </p:nvSpPr>
        <p:spPr>
          <a:xfrm>
            <a:off x="4554780" y="3972263"/>
            <a:ext cx="4190118"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Tighter Access Control (Data and Resources)</a:t>
            </a:r>
            <a:endParaRPr lang="en-US" sz="1200" kern="0" dirty="0">
              <a:solidFill>
                <a:sysClr val="windowText" lastClr="000000"/>
              </a:solidFill>
              <a:cs typeface="Arial" charset="0"/>
            </a:endParaRPr>
          </a:p>
        </p:txBody>
      </p:sp>
      <p:sp>
        <p:nvSpPr>
          <p:cNvPr id="29" name="TextBox 28"/>
          <p:cNvSpPr txBox="1"/>
          <p:nvPr/>
        </p:nvSpPr>
        <p:spPr>
          <a:xfrm>
            <a:off x="4574460" y="3547749"/>
            <a:ext cx="3687096"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Compliance and Security (including Data Security)</a:t>
            </a:r>
            <a:endParaRPr lang="en-US" sz="1200" kern="0" dirty="0">
              <a:solidFill>
                <a:sysClr val="windowText" lastClr="000000"/>
              </a:solidFill>
              <a:cs typeface="Arial" charset="0"/>
            </a:endParaRPr>
          </a:p>
        </p:txBody>
      </p:sp>
      <p:sp>
        <p:nvSpPr>
          <p:cNvPr id="32" name="TextBox 31"/>
          <p:cNvSpPr txBox="1"/>
          <p:nvPr/>
        </p:nvSpPr>
        <p:spPr>
          <a:xfrm>
            <a:off x="4557252" y="4752213"/>
            <a:ext cx="3647772" cy="276999"/>
          </a:xfrm>
          <a:prstGeom prst="rect">
            <a:avLst/>
          </a:prstGeom>
          <a:noFill/>
        </p:spPr>
        <p:txBody>
          <a:bodyPr wrap="square" rtlCol="0">
            <a:spAutoFit/>
          </a:bodyPr>
          <a:lstStyle/>
          <a:p>
            <a:pPr>
              <a:defRPr/>
            </a:pPr>
            <a:r>
              <a:rPr lang="en-US" sz="1200" kern="0" dirty="0" smtClean="0">
                <a:solidFill>
                  <a:sysClr val="windowText" lastClr="000000"/>
                </a:solidFill>
                <a:cs typeface="Arial" charset="0"/>
              </a:rPr>
              <a:t>Technical Feasibility and Migration Costs</a:t>
            </a:r>
            <a:endParaRPr lang="en-US" sz="1200" kern="0" dirty="0">
              <a:solidFill>
                <a:sysClr val="windowText" lastClr="000000"/>
              </a:solidFill>
              <a:cs typeface="Arial" charset="0"/>
            </a:endParaRPr>
          </a:p>
        </p:txBody>
      </p:sp>
      <p:sp>
        <p:nvSpPr>
          <p:cNvPr id="34" name="Rectangle 33"/>
          <p:cNvSpPr/>
          <p:nvPr/>
        </p:nvSpPr>
        <p:spPr>
          <a:xfrm>
            <a:off x="2701416" y="4847316"/>
            <a:ext cx="1799304" cy="108686"/>
          </a:xfrm>
          <a:prstGeom prst="rect">
            <a:avLst/>
          </a:prstGeom>
          <a:solidFill>
            <a:srgbClr val="1F497D">
              <a:lumMod val="60000"/>
              <a:lumOff val="40000"/>
            </a:srgbClr>
          </a:solidFill>
          <a:ln w="25400" cap="flat" cmpd="sng" algn="ctr">
            <a:solidFill>
              <a:srgbClr val="1F497D">
                <a:lumMod val="60000"/>
                <a:lumOff val="40000"/>
              </a:srgbClr>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
        <p:nvSpPr>
          <p:cNvPr id="35" name="Rectangle 34"/>
          <p:cNvSpPr/>
          <p:nvPr/>
        </p:nvSpPr>
        <p:spPr>
          <a:xfrm>
            <a:off x="1676400" y="4847846"/>
            <a:ext cx="990600" cy="105696"/>
          </a:xfrm>
          <a:prstGeom prst="rect">
            <a:avLst/>
          </a:prstGeom>
          <a:solidFill>
            <a:srgbClr val="C00000"/>
          </a:solidFill>
          <a:ln w="25400" cap="flat" cmpd="sng" algn="ctr">
            <a:solidFill>
              <a:srgbClr val="C00000"/>
            </a:solidFill>
            <a:prstDash val="solid"/>
          </a:ln>
          <a:effectLst/>
        </p:spPr>
        <p:txBody>
          <a:bodyPr rtlCol="0" anchor="ctr"/>
          <a:lstStyle/>
          <a:p>
            <a:pPr algn="ctr">
              <a:defRPr/>
            </a:pPr>
            <a:endParaRPr lang="en-US" kern="0">
              <a:solidFill>
                <a:sysClr val="window" lastClr="FFFFFF"/>
              </a:solidFill>
              <a:latin typeface="Calibri"/>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p:cNvSpPr>
          <p:nvPr/>
        </p:nvSpPr>
        <p:spPr>
          <a:xfrm>
            <a:off x="191448" y="104776"/>
            <a:ext cx="6452240" cy="338554"/>
          </a:xfrm>
          <a:prstGeom prst="rect">
            <a:avLst/>
          </a:prstGeom>
        </p:spPr>
        <p:txBody>
          <a:bodyPr/>
          <a:lstStyle/>
          <a:p>
            <a:pPr lvl="0">
              <a:spcBef>
                <a:spcPct val="0"/>
              </a:spcBef>
              <a:defRPr/>
            </a:pPr>
            <a:r>
              <a:rPr lang="en-US" sz="2200" b="1" dirty="0" smtClean="0">
                <a:solidFill>
                  <a:schemeClr val="tx2"/>
                </a:solidFill>
                <a:latin typeface="Arial" pitchFamily="34" charset="0"/>
                <a:ea typeface="+mj-ea"/>
                <a:cs typeface="+mj-cs"/>
              </a:rPr>
              <a:t>What is Cloud ?</a:t>
            </a:r>
            <a:endParaRPr kumimoji="0" lang="en-US" sz="1400" b="1" i="0" u="none" strike="noStrike" kern="1200" cap="none" spc="0" normalizeH="0" baseline="0" noProof="0" dirty="0">
              <a:ln>
                <a:noFill/>
              </a:ln>
              <a:solidFill>
                <a:schemeClr val="tx2"/>
              </a:solidFill>
              <a:effectLst/>
              <a:uLnTx/>
              <a:uFillTx/>
              <a:latin typeface="Arial" pitchFamily="34" charset="0"/>
              <a:ea typeface="+mj-ea"/>
              <a:cs typeface="+mj-cs"/>
            </a:endParaRPr>
          </a:p>
        </p:txBody>
      </p:sp>
      <p:sp>
        <p:nvSpPr>
          <p:cNvPr id="7" name="Rectangle 6"/>
          <p:cNvSpPr/>
          <p:nvPr/>
        </p:nvSpPr>
        <p:spPr>
          <a:xfrm>
            <a:off x="232117" y="707968"/>
            <a:ext cx="8729003" cy="5632311"/>
          </a:xfrm>
          <a:prstGeom prst="rect">
            <a:avLst/>
          </a:prstGeom>
        </p:spPr>
        <p:txBody>
          <a:bodyPr wrap="square">
            <a:spAutoFit/>
          </a:bodyPr>
          <a:lstStyle/>
          <a:p>
            <a:pPr algn="just"/>
            <a:r>
              <a:rPr lang="en-US" dirty="0" smtClean="0"/>
              <a:t>Cloud computing is building a software system by utilization of services (software, hardware and people) already available in the internet / intranet.  The need for cloud computing is to reduce cost and time to build the system as per the requirement.  This can be achieved by several ways, including utilizing available resource at lower cost, by utilizing the application services available of the shelf rather than built it from scratch, and managing resources.</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pic>
        <p:nvPicPr>
          <p:cNvPr id="8" name="Picture 7" descr="D:\Ganapathy\Working\GridComputing\Cloud Computing - Intro.jpg"/>
          <p:cNvPicPr/>
          <p:nvPr/>
        </p:nvPicPr>
        <p:blipFill>
          <a:blip r:embed="rId3"/>
          <a:srcRect/>
          <a:stretch>
            <a:fillRect/>
          </a:stretch>
        </p:blipFill>
        <p:spPr bwMode="auto">
          <a:xfrm>
            <a:off x="1885072" y="2794229"/>
            <a:ext cx="5866226" cy="27203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1940141" y="1903767"/>
            <a:ext cx="3334246" cy="1316066"/>
          </a:xfrm>
          <a:prstGeom prst="rect">
            <a:avLst/>
          </a:prstGeom>
          <a:noFill/>
        </p:spPr>
        <p:txBody>
          <a:bodyPr vert="horz" wrap="none" lIns="0" tIns="0" rIns="0" bIns="0" rtlCol="0">
            <a:spAutoFit/>
          </a:bodyPr>
          <a:lstStyle/>
          <a:p>
            <a:pPr>
              <a:lnSpc>
                <a:spcPts val="5520"/>
              </a:lnSpc>
            </a:pPr>
            <a:r>
              <a:rPr lang="en-CA" sz="2800" b="1" dirty="0" smtClean="0">
                <a:cs typeface="Trebuchet MS Bold"/>
              </a:rPr>
              <a:t>Introduction to EC2</a:t>
            </a:r>
          </a:p>
          <a:p>
            <a:pPr>
              <a:lnSpc>
                <a:spcPts val="5520"/>
              </a:lnSpc>
            </a:pPr>
            <a:endParaRPr lang="en-CA" sz="2800" dirty="0">
              <a:solidFill>
                <a:srgbClr val="000000"/>
              </a:solidFill>
            </a:endParaRPr>
          </a:p>
        </p:txBody>
      </p:sp>
      <p:sp>
        <p:nvSpPr>
          <p:cNvPr id="3" name="TextBox 3"/>
          <p:cNvSpPr txBox="1"/>
          <p:nvPr/>
        </p:nvSpPr>
        <p:spPr>
          <a:xfrm>
            <a:off x="1920408" y="2883082"/>
            <a:ext cx="6323269" cy="406650"/>
          </a:xfrm>
          <a:prstGeom prst="rect">
            <a:avLst/>
          </a:prstGeom>
          <a:noFill/>
        </p:spPr>
        <p:txBody>
          <a:bodyPr vert="horz" wrap="none" lIns="0" tIns="0" rIns="0" bIns="0" rtlCol="0">
            <a:spAutoFit/>
          </a:bodyPr>
          <a:lstStyle/>
          <a:p>
            <a:pPr>
              <a:lnSpc>
                <a:spcPts val="3450"/>
              </a:lnSpc>
            </a:pPr>
            <a:r>
              <a:rPr lang="en-US" sz="2400" dirty="0" smtClean="0"/>
              <a:t>A presentation from IBG MCS, Solutions Team</a:t>
            </a:r>
            <a:endParaRPr lang="en-CA" sz="2400" dirty="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6747" y="639192"/>
            <a:ext cx="6862438"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sz="2200" b="1" dirty="0" smtClean="0">
                <a:solidFill>
                  <a:srgbClr val="C0504D"/>
                </a:solidFill>
                <a:latin typeface="Arial" pitchFamily="34" charset="0"/>
                <a:ea typeface="+mj-ea"/>
                <a:cs typeface="+mj-cs"/>
              </a:rPr>
              <a:t>Agenda</a:t>
            </a:r>
          </a:p>
        </p:txBody>
      </p:sp>
      <p:sp>
        <p:nvSpPr>
          <p:cNvPr id="4" name="TextBox 3"/>
          <p:cNvSpPr txBox="1"/>
          <p:nvPr/>
        </p:nvSpPr>
        <p:spPr>
          <a:xfrm>
            <a:off x="665826" y="1083076"/>
            <a:ext cx="7350710" cy="258532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endParaRPr lang="en-US" dirty="0" smtClean="0">
              <a:latin typeface="+mj-lt"/>
            </a:endParaRPr>
          </a:p>
          <a:p>
            <a:pPr lvl="1" fontAlgn="base">
              <a:buFont typeface="Wingdings" pitchFamily="2" charset="2"/>
              <a:buChar char="Ø"/>
            </a:pPr>
            <a:r>
              <a:rPr lang="en-US" dirty="0" smtClean="0">
                <a:latin typeface="+mj-lt"/>
              </a:rPr>
              <a:t> </a:t>
            </a:r>
            <a:r>
              <a:rPr lang="en-US" sz="1600" dirty="0" smtClean="0">
                <a:latin typeface="+mj-lt"/>
              </a:rPr>
              <a:t>Introduction to EC2</a:t>
            </a:r>
          </a:p>
          <a:p>
            <a:pPr lvl="1" fontAlgn="base">
              <a:buFont typeface="Wingdings" pitchFamily="2" charset="2"/>
              <a:buChar char="Ø"/>
            </a:pPr>
            <a:endParaRPr lang="en-US" sz="1600" dirty="0" smtClean="0">
              <a:latin typeface="+mj-lt"/>
            </a:endParaRPr>
          </a:p>
          <a:p>
            <a:pPr lvl="1" fontAlgn="base">
              <a:buFont typeface="Wingdings" pitchFamily="2" charset="2"/>
              <a:buChar char="Ø"/>
            </a:pPr>
            <a:r>
              <a:rPr lang="en-US" sz="1600" dirty="0" smtClean="0">
                <a:latin typeface="+mj-lt"/>
              </a:rPr>
              <a:t> Security Group</a:t>
            </a:r>
          </a:p>
          <a:p>
            <a:pPr lvl="1" fontAlgn="base">
              <a:buFont typeface="Wingdings" pitchFamily="2" charset="2"/>
              <a:buChar char="Ø"/>
            </a:pPr>
            <a:endParaRPr lang="en-US" sz="1600" dirty="0" smtClean="0">
              <a:latin typeface="+mj-lt"/>
            </a:endParaRPr>
          </a:p>
          <a:p>
            <a:pPr lvl="1" fontAlgn="base">
              <a:buFont typeface="Wingdings" pitchFamily="2" charset="2"/>
              <a:buChar char="Ø"/>
            </a:pPr>
            <a:r>
              <a:rPr lang="en-US" sz="1600" dirty="0" smtClean="0"/>
              <a:t> Elastic IP</a:t>
            </a:r>
          </a:p>
          <a:p>
            <a:pPr lvl="1" fontAlgn="base">
              <a:buFont typeface="Wingdings" pitchFamily="2" charset="2"/>
              <a:buChar char="Ø"/>
            </a:pPr>
            <a:endParaRPr lang="en-US" sz="1600" dirty="0" smtClean="0">
              <a:latin typeface="+mj-lt"/>
            </a:endParaRPr>
          </a:p>
          <a:p>
            <a:pPr lvl="1" fontAlgn="base">
              <a:buFont typeface="Wingdings" pitchFamily="2" charset="2"/>
              <a:buChar char="Ø"/>
            </a:pPr>
            <a:r>
              <a:rPr lang="en-US" sz="1600" dirty="0" smtClean="0">
                <a:latin typeface="+mj-lt"/>
              </a:rPr>
              <a:t> Practical demo to </a:t>
            </a:r>
            <a:r>
              <a:rPr lang="en-US" sz="1600" dirty="0" smtClean="0"/>
              <a:t>Managing EC2 Instance</a:t>
            </a:r>
            <a:endParaRPr lang="en-US" sz="1600" dirty="0" smtClean="0">
              <a:latin typeface="+mj-lt"/>
            </a:endParaRPr>
          </a:p>
          <a:p>
            <a:pPr fontAlgn="base">
              <a:buFont typeface="Arial" pitchFamily="34" charset="0"/>
            </a:pPr>
            <a:endParaRPr lang="en-US" dirty="0" smtClean="0">
              <a:latin typeface="+mj-lt"/>
            </a:endParaRPr>
          </a:p>
          <a:p>
            <a:pPr fontAlgn="base">
              <a:buFont typeface="Arial" pitchFamily="34" charset="0"/>
            </a:pPr>
            <a:endParaRPr lang="en-US" dirty="0" smtClean="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4085" y="150921"/>
            <a:ext cx="6320901"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sz="2200" b="1" dirty="0" smtClean="0">
                <a:solidFill>
                  <a:srgbClr val="C0504D"/>
                </a:solidFill>
                <a:latin typeface="Arial" pitchFamily="34" charset="0"/>
                <a:ea typeface="+mj-ea"/>
                <a:cs typeface="+mj-cs"/>
              </a:rPr>
              <a:t>Introduction to EC2</a:t>
            </a:r>
          </a:p>
        </p:txBody>
      </p:sp>
      <p:sp>
        <p:nvSpPr>
          <p:cNvPr id="4" name="TextBox 3"/>
          <p:cNvSpPr txBox="1"/>
          <p:nvPr/>
        </p:nvSpPr>
        <p:spPr>
          <a:xfrm>
            <a:off x="310717" y="597676"/>
            <a:ext cx="8478175" cy="16619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dirty="0" smtClean="0"/>
              <a:t>Amazon Elastic Compute Cloud (Amazon EC2) is a web service that provides resizable computing capacity—literally, servers in Amazon's data centers—that you use to build and host your software systems. </a:t>
            </a:r>
          </a:p>
          <a:p>
            <a:pPr fontAlgn="base">
              <a:buFont typeface="Arial" pitchFamily="34" charset="0"/>
            </a:pPr>
            <a:endParaRPr lang="en-US" dirty="0" smtClean="0"/>
          </a:p>
          <a:p>
            <a:pPr fontAlgn="base">
              <a:buFont typeface="Arial" pitchFamily="34" charset="0"/>
            </a:pPr>
            <a:r>
              <a:rPr lang="en-US" dirty="0" smtClean="0"/>
              <a:t>You can access the components and features that EC2 provides using a web-based GUI, a command line interface, and APIs.</a:t>
            </a:r>
            <a:endParaRPr lang="en-US" dirty="0" smtClean="0">
              <a:latin typeface="+mj-lt"/>
            </a:endParaRPr>
          </a:p>
        </p:txBody>
      </p:sp>
      <p:sp>
        <p:nvSpPr>
          <p:cNvPr id="5" name="TextBox 4"/>
          <p:cNvSpPr txBox="1"/>
          <p:nvPr/>
        </p:nvSpPr>
        <p:spPr>
          <a:xfrm>
            <a:off x="328214" y="3242613"/>
            <a:ext cx="8433786" cy="221599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dirty="0" smtClean="0"/>
              <a:t>An </a:t>
            </a:r>
            <a:r>
              <a:rPr lang="en-US" i="1" dirty="0" smtClean="0"/>
              <a:t>Amazon Machine Image (AMI)</a:t>
            </a:r>
            <a:r>
              <a:rPr lang="en-US" dirty="0" smtClean="0"/>
              <a:t> is a template that contains a software configuration (for example, an operating system, an application server, and applications).</a:t>
            </a:r>
          </a:p>
          <a:p>
            <a:pPr fontAlgn="base">
              <a:buFont typeface="Arial" pitchFamily="34" charset="0"/>
            </a:pPr>
            <a:endParaRPr lang="en-US" dirty="0" smtClean="0"/>
          </a:p>
          <a:p>
            <a:pPr fontAlgn="base">
              <a:buFont typeface="Arial" pitchFamily="34" charset="0"/>
            </a:pPr>
            <a:r>
              <a:rPr lang="en-US" dirty="0" smtClean="0"/>
              <a:t> From an AMI, you launch </a:t>
            </a:r>
            <a:r>
              <a:rPr lang="en-US" i="1" dirty="0" smtClean="0"/>
              <a:t>instances</a:t>
            </a:r>
            <a:r>
              <a:rPr lang="en-US" dirty="0" smtClean="0"/>
              <a:t>, which are copies of the AMI running as virtual servers in the cloud. </a:t>
            </a:r>
          </a:p>
          <a:p>
            <a:pPr fontAlgn="base">
              <a:buFont typeface="Arial" pitchFamily="34" charset="0"/>
            </a:pPr>
            <a:endParaRPr lang="en-US" dirty="0" smtClean="0"/>
          </a:p>
          <a:p>
            <a:pPr fontAlgn="base">
              <a:buFont typeface="Arial" pitchFamily="34" charset="0"/>
            </a:pPr>
            <a:r>
              <a:rPr lang="en-US" dirty="0" smtClean="0"/>
              <a:t>You can launch multiple instances of an AMI, as shown in the following figure.</a:t>
            </a:r>
            <a:endParaRPr lang="en-US" dirty="0" smtClean="0">
              <a:latin typeface="+mj-lt"/>
            </a:endParaRPr>
          </a:p>
        </p:txBody>
      </p:sp>
      <p:sp>
        <p:nvSpPr>
          <p:cNvPr id="6" name="TextBox 5"/>
          <p:cNvSpPr txBox="1"/>
          <p:nvPr/>
        </p:nvSpPr>
        <p:spPr>
          <a:xfrm>
            <a:off x="309848" y="2701509"/>
            <a:ext cx="1748901"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sz="2200" b="1" dirty="0" smtClean="0">
                <a:solidFill>
                  <a:srgbClr val="C0504D"/>
                </a:solidFill>
                <a:latin typeface="Arial" pitchFamily="34" charset="0"/>
                <a:ea typeface="+mj-ea"/>
                <a:cs typeface="+mj-cs"/>
              </a:rPr>
              <a:t>AMI</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351" y="115410"/>
            <a:ext cx="4998129"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sz="2200" b="1" dirty="0" smtClean="0">
                <a:solidFill>
                  <a:srgbClr val="C0504D"/>
                </a:solidFill>
                <a:latin typeface="Arial" pitchFamily="34" charset="0"/>
                <a:ea typeface="+mj-ea"/>
                <a:cs typeface="+mj-cs"/>
              </a:rPr>
              <a:t>Security Group</a:t>
            </a:r>
          </a:p>
        </p:txBody>
      </p:sp>
      <p:sp>
        <p:nvSpPr>
          <p:cNvPr id="3" name="TextBox 2"/>
          <p:cNvSpPr txBox="1"/>
          <p:nvPr/>
        </p:nvSpPr>
        <p:spPr>
          <a:xfrm>
            <a:off x="337352" y="506027"/>
            <a:ext cx="7901126" cy="27699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dirty="0" smtClean="0"/>
              <a:t>	A </a:t>
            </a:r>
            <a:r>
              <a:rPr lang="en-US" i="1" dirty="0" smtClean="0"/>
              <a:t>security group</a:t>
            </a:r>
            <a:r>
              <a:rPr lang="en-US" dirty="0" smtClean="0"/>
              <a:t> acts as a firewall that controls the traffic allowed to reach one or more instances. When you launch an EC2 instance, you associate it with one or more security groups. You can add rules to each security group that control the inbound traffic allowed to reach the instances associated with the security group.</a:t>
            </a:r>
          </a:p>
          <a:p>
            <a:pPr fontAlgn="base">
              <a:buFont typeface="Wingdings" pitchFamily="2" charset="2"/>
              <a:buChar char="Ø"/>
            </a:pPr>
            <a:r>
              <a:rPr lang="en-US" dirty="0" smtClean="0"/>
              <a:t>You can modify rules for a security group at any time. </a:t>
            </a:r>
          </a:p>
          <a:p>
            <a:pPr fontAlgn="base">
              <a:buFont typeface="Wingdings" pitchFamily="2" charset="2"/>
              <a:buChar char="Ø"/>
            </a:pPr>
            <a:r>
              <a:rPr lang="en-US" dirty="0" smtClean="0"/>
              <a:t>The new rules are automatically applied to all instances associated with the security group. </a:t>
            </a:r>
          </a:p>
          <a:p>
            <a:pPr fontAlgn="base">
              <a:buFont typeface="Wingdings" pitchFamily="2" charset="2"/>
              <a:buChar char="Ø"/>
            </a:pPr>
            <a:r>
              <a:rPr lang="en-US" dirty="0" smtClean="0"/>
              <a:t>Security groups are specific to the region they are created in and can only be applied to instances in the same region.</a:t>
            </a:r>
            <a:endParaRPr lang="en-US" dirty="0" smtClean="0">
              <a:latin typeface="+mj-lt"/>
            </a:endParaRPr>
          </a:p>
        </p:txBody>
      </p:sp>
      <p:sp>
        <p:nvSpPr>
          <p:cNvPr id="4" name="TextBox 3"/>
          <p:cNvSpPr txBox="1"/>
          <p:nvPr/>
        </p:nvSpPr>
        <p:spPr>
          <a:xfrm>
            <a:off x="276687" y="3525915"/>
            <a:ext cx="4998129"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sz="2200" b="1" dirty="0" smtClean="0">
                <a:solidFill>
                  <a:srgbClr val="C0504D"/>
                </a:solidFill>
                <a:latin typeface="Arial" pitchFamily="34" charset="0"/>
                <a:ea typeface="+mj-ea"/>
                <a:cs typeface="+mj-cs"/>
              </a:rPr>
              <a:t>Default Security Group</a:t>
            </a:r>
          </a:p>
        </p:txBody>
      </p:sp>
      <p:sp>
        <p:nvSpPr>
          <p:cNvPr id="5" name="TextBox 4"/>
          <p:cNvSpPr txBox="1"/>
          <p:nvPr/>
        </p:nvSpPr>
        <p:spPr>
          <a:xfrm>
            <a:off x="363984" y="3861787"/>
            <a:ext cx="8256233" cy="138499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endParaRPr lang="en-US" dirty="0" smtClean="0"/>
          </a:p>
          <a:p>
            <a:pPr>
              <a:buFont typeface="Wingdings" pitchFamily="2" charset="2"/>
              <a:buChar char="Ø"/>
            </a:pPr>
            <a:r>
              <a:rPr lang="en-US" dirty="0" smtClean="0"/>
              <a:t>Allow no inbound traffic</a:t>
            </a:r>
          </a:p>
          <a:p>
            <a:pPr>
              <a:buFont typeface="Wingdings" pitchFamily="2" charset="2"/>
              <a:buChar char="Ø"/>
            </a:pPr>
            <a:r>
              <a:rPr lang="en-US" dirty="0" smtClean="0"/>
              <a:t>Allow all outbound traffic</a:t>
            </a:r>
          </a:p>
          <a:p>
            <a:pPr>
              <a:buFont typeface="Wingdings" pitchFamily="2" charset="2"/>
              <a:buChar char="Ø"/>
            </a:pPr>
            <a:r>
              <a:rPr lang="en-US" dirty="0" smtClean="0"/>
              <a:t>Allow instances associated with this security group to talk to each other</a:t>
            </a:r>
          </a:p>
          <a:p>
            <a:pPr fontAlgn="base">
              <a:buFont typeface="Arial" pitchFamily="34" charset="0"/>
            </a:pPr>
            <a:endParaRPr lang="en-US" dirty="0" smtClean="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352" y="150920"/>
            <a:ext cx="5459767"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sz="2200" b="1" dirty="0" smtClean="0">
                <a:solidFill>
                  <a:srgbClr val="C0504D"/>
                </a:solidFill>
                <a:latin typeface="Arial" pitchFamily="34" charset="0"/>
                <a:ea typeface="+mj-ea"/>
                <a:cs typeface="+mj-cs"/>
              </a:rPr>
              <a:t>Elastic IP</a:t>
            </a:r>
          </a:p>
        </p:txBody>
      </p:sp>
      <p:sp>
        <p:nvSpPr>
          <p:cNvPr id="3" name="TextBox 2"/>
          <p:cNvSpPr txBox="1"/>
          <p:nvPr/>
        </p:nvSpPr>
        <p:spPr>
          <a:xfrm>
            <a:off x="452761" y="923278"/>
            <a:ext cx="8202967" cy="16619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i="1" dirty="0" smtClean="0"/>
              <a:t>Elastic IP address</a:t>
            </a:r>
            <a:r>
              <a:rPr lang="en-US" dirty="0" smtClean="0"/>
              <a:t> (EIP) is a static IP address designed for dynamic cloud computing. With an EIP, you can mask the failure of an instance by rapidly remapping the address to another instance. </a:t>
            </a:r>
          </a:p>
          <a:p>
            <a:pPr fontAlgn="base">
              <a:buFont typeface="Arial" pitchFamily="34" charset="0"/>
            </a:pPr>
            <a:endParaRPr lang="en-US" dirty="0" smtClean="0"/>
          </a:p>
          <a:p>
            <a:pPr fontAlgn="base">
              <a:buFont typeface="Arial" pitchFamily="34" charset="0"/>
            </a:pPr>
            <a:r>
              <a:rPr lang="en-US" dirty="0" smtClean="0"/>
              <a:t>Your EIP is associated with your AWS account, not a particular instance, and it remains associated with your account until you choose to explicitly release it.</a:t>
            </a:r>
            <a:endParaRPr lang="en-US" dirty="0" smtClean="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11175" y="5595938"/>
            <a:ext cx="7065963" cy="627062"/>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wrap="none" anchor="ctr">
            <a:flatTx/>
          </a:bodyPr>
          <a:lstStyle/>
          <a:p>
            <a:pPr eaLnBrk="0" hangingPunct="0">
              <a:defRPr/>
            </a:pPr>
            <a:r>
              <a:rPr lang="en-US" dirty="0">
                <a:solidFill>
                  <a:schemeClr val="bg1"/>
                </a:solidFill>
                <a:latin typeface="Arial Black" pitchFamily="34" charset="0"/>
              </a:rPr>
              <a:t>Infrastructure-as-a-Service</a:t>
            </a:r>
          </a:p>
        </p:txBody>
      </p:sp>
      <p:sp>
        <p:nvSpPr>
          <p:cNvPr id="10" name="Rectangle 55"/>
          <p:cNvSpPr>
            <a:spLocks noChangeArrowheads="1"/>
          </p:cNvSpPr>
          <p:nvPr/>
        </p:nvSpPr>
        <p:spPr bwMode="auto">
          <a:xfrm>
            <a:off x="511175" y="2362200"/>
            <a:ext cx="881063" cy="3208338"/>
          </a:xfrm>
          <a:prstGeom prst="rect">
            <a:avLst/>
          </a:prstGeom>
          <a:solidFill>
            <a:schemeClr val="accent6">
              <a:lumMod val="7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vert="eaVert" wrap="none" anchor="ctr">
            <a:flatTx/>
          </a:bodyPr>
          <a:lstStyle/>
          <a:p>
            <a:pPr eaLnBrk="0" fontAlgn="auto" hangingPunct="0">
              <a:spcBef>
                <a:spcPts val="0"/>
              </a:spcBef>
              <a:spcAft>
                <a:spcPts val="0"/>
              </a:spcAft>
              <a:defRPr/>
            </a:pPr>
            <a:r>
              <a:rPr lang="en-US" dirty="0">
                <a:solidFill>
                  <a:schemeClr val="bg1"/>
                </a:solidFill>
                <a:latin typeface="Arial Black" pitchFamily="34" charset="0"/>
              </a:rPr>
              <a:t>Security-as-a-Service</a:t>
            </a:r>
          </a:p>
        </p:txBody>
      </p:sp>
      <p:sp>
        <p:nvSpPr>
          <p:cNvPr id="5124" name="Rectangle 2"/>
          <p:cNvSpPr>
            <a:spLocks noChangeArrowheads="1"/>
          </p:cNvSpPr>
          <p:nvPr/>
        </p:nvSpPr>
        <p:spPr bwMode="auto">
          <a:xfrm>
            <a:off x="1392238" y="4929188"/>
            <a:ext cx="6246812" cy="641350"/>
          </a:xfrm>
          <a:prstGeom prst="rect">
            <a:avLst/>
          </a:prstGeom>
          <a:solidFill>
            <a:srgbClr val="61B4DD"/>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wrap="none" anchor="ctr">
            <a:flatTx/>
          </a:bodyPr>
          <a:lstStyle/>
          <a:p>
            <a:pPr eaLnBrk="0" hangingPunct="0">
              <a:defRPr/>
            </a:pPr>
            <a:r>
              <a:rPr lang="en-US" dirty="0">
                <a:solidFill>
                  <a:schemeClr val="bg1"/>
                </a:solidFill>
                <a:latin typeface="Arial Black" pitchFamily="34" charset="0"/>
              </a:rPr>
              <a:t>Storage-as-a-Service</a:t>
            </a:r>
          </a:p>
        </p:txBody>
      </p:sp>
      <p:sp>
        <p:nvSpPr>
          <p:cNvPr id="5125" name="Rectangle 47"/>
          <p:cNvSpPr>
            <a:spLocks noChangeArrowheads="1"/>
          </p:cNvSpPr>
          <p:nvPr/>
        </p:nvSpPr>
        <p:spPr bwMode="auto">
          <a:xfrm>
            <a:off x="1392238" y="2362200"/>
            <a:ext cx="893762" cy="2566988"/>
          </a:xfrm>
          <a:prstGeom prst="rect">
            <a:avLst/>
          </a:prstGeom>
          <a:solidFill>
            <a:srgbClr val="00B05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vert="eaVert" wrap="none" anchor="ctr">
            <a:flatTx/>
          </a:bodyPr>
          <a:lstStyle/>
          <a:p>
            <a:pPr eaLnBrk="0" hangingPunct="0">
              <a:defRPr/>
            </a:pPr>
            <a:r>
              <a:rPr lang="en-US" sz="1400" dirty="0">
                <a:solidFill>
                  <a:schemeClr val="bg1"/>
                </a:solidFill>
                <a:latin typeface="Arial Black" pitchFamily="34" charset="0"/>
              </a:rPr>
              <a:t>Integration-as-a-Service</a:t>
            </a:r>
          </a:p>
        </p:txBody>
      </p:sp>
      <p:sp>
        <p:nvSpPr>
          <p:cNvPr id="5126" name="Rectangle 5"/>
          <p:cNvSpPr>
            <a:spLocks noChangeArrowheads="1"/>
          </p:cNvSpPr>
          <p:nvPr/>
        </p:nvSpPr>
        <p:spPr bwMode="auto">
          <a:xfrm>
            <a:off x="2273300" y="4287838"/>
            <a:ext cx="5286375" cy="641350"/>
          </a:xfrm>
          <a:prstGeom prst="rect">
            <a:avLst/>
          </a:prstGeom>
          <a:solidFill>
            <a:schemeClr val="folHlink"/>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wrap="none" anchor="ctr">
            <a:flatTx/>
          </a:bodyPr>
          <a:lstStyle/>
          <a:p>
            <a:pPr eaLnBrk="0" hangingPunct="0">
              <a:defRPr/>
            </a:pPr>
            <a:r>
              <a:rPr lang="en-US" dirty="0">
                <a:solidFill>
                  <a:schemeClr val="bg1"/>
                </a:solidFill>
                <a:latin typeface="Arial Black" pitchFamily="34" charset="0"/>
              </a:rPr>
              <a:t>Database-as-a-Service</a:t>
            </a:r>
          </a:p>
        </p:txBody>
      </p:sp>
      <p:sp>
        <p:nvSpPr>
          <p:cNvPr id="5127" name="Rectangle 20"/>
          <p:cNvSpPr>
            <a:spLocks noChangeArrowheads="1"/>
          </p:cNvSpPr>
          <p:nvPr/>
        </p:nvSpPr>
        <p:spPr bwMode="auto">
          <a:xfrm>
            <a:off x="2273300" y="3646488"/>
            <a:ext cx="5286375" cy="641350"/>
          </a:xfrm>
          <a:prstGeom prst="rect">
            <a:avLst/>
          </a:prstGeom>
          <a:solidFill>
            <a:srgbClr val="FFCC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wrap="none" anchor="ctr">
            <a:flatTx/>
          </a:bodyPr>
          <a:lstStyle/>
          <a:p>
            <a:pPr eaLnBrk="0" hangingPunct="0">
              <a:defRPr/>
            </a:pPr>
            <a:r>
              <a:rPr lang="en-US" dirty="0">
                <a:solidFill>
                  <a:schemeClr val="bg1"/>
                </a:solidFill>
                <a:latin typeface="Arial Black" pitchFamily="34" charset="0"/>
              </a:rPr>
              <a:t>Information-as-a-Service</a:t>
            </a:r>
          </a:p>
        </p:txBody>
      </p:sp>
      <p:sp>
        <p:nvSpPr>
          <p:cNvPr id="5128" name="Rectangle 25"/>
          <p:cNvSpPr>
            <a:spLocks noChangeArrowheads="1"/>
          </p:cNvSpPr>
          <p:nvPr/>
        </p:nvSpPr>
        <p:spPr bwMode="auto">
          <a:xfrm>
            <a:off x="2273300" y="3003550"/>
            <a:ext cx="5286375" cy="642938"/>
          </a:xfrm>
          <a:prstGeom prst="rect">
            <a:avLst/>
          </a:prstGeom>
          <a:solidFill>
            <a:srgbClr val="FF66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wrap="none" anchor="ctr">
            <a:flatTx/>
          </a:bodyPr>
          <a:lstStyle/>
          <a:p>
            <a:pPr eaLnBrk="0" hangingPunct="0">
              <a:defRPr/>
            </a:pPr>
            <a:r>
              <a:rPr lang="en-US" dirty="0">
                <a:solidFill>
                  <a:schemeClr val="bg1"/>
                </a:solidFill>
                <a:latin typeface="Arial Black" pitchFamily="34" charset="0"/>
              </a:rPr>
              <a:t>Process-as-a-Service</a:t>
            </a:r>
          </a:p>
        </p:txBody>
      </p:sp>
      <p:sp>
        <p:nvSpPr>
          <p:cNvPr id="5130" name="Rectangle 47"/>
          <p:cNvSpPr>
            <a:spLocks noChangeArrowheads="1"/>
          </p:cNvSpPr>
          <p:nvPr/>
        </p:nvSpPr>
        <p:spPr bwMode="auto">
          <a:xfrm>
            <a:off x="7559675" y="3008313"/>
            <a:ext cx="881063" cy="3214687"/>
          </a:xfrm>
          <a:prstGeom prst="rect">
            <a:avLst/>
          </a:prstGeom>
          <a:solidFill>
            <a:srgbClr val="CC00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vert="eaVert" wrap="none" anchor="ctr">
            <a:flatTx/>
          </a:bodyPr>
          <a:lstStyle/>
          <a:p>
            <a:pPr eaLnBrk="0" hangingPunct="0">
              <a:defRPr/>
            </a:pPr>
            <a:r>
              <a:rPr lang="en-US" dirty="0">
                <a:solidFill>
                  <a:schemeClr val="bg1"/>
                </a:solidFill>
                <a:latin typeface="Arial Black" pitchFamily="34" charset="0"/>
              </a:rPr>
              <a:t>Platform-as-a-Service</a:t>
            </a:r>
          </a:p>
        </p:txBody>
      </p:sp>
      <p:sp>
        <p:nvSpPr>
          <p:cNvPr id="5131" name="Rectangle 42"/>
          <p:cNvSpPr>
            <a:spLocks noChangeArrowheads="1"/>
          </p:cNvSpPr>
          <p:nvPr/>
        </p:nvSpPr>
        <p:spPr bwMode="auto">
          <a:xfrm>
            <a:off x="2273300" y="2362200"/>
            <a:ext cx="6167438" cy="641350"/>
          </a:xfrm>
          <a:prstGeom prst="rect">
            <a:avLst/>
          </a:prstGeom>
          <a:solidFill>
            <a:srgbClr val="993366"/>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wrap="none" anchor="ctr">
            <a:flatTx/>
          </a:bodyPr>
          <a:lstStyle/>
          <a:p>
            <a:pPr eaLnBrk="0" hangingPunct="0">
              <a:defRPr/>
            </a:pPr>
            <a:r>
              <a:rPr lang="en-US" dirty="0">
                <a:solidFill>
                  <a:schemeClr val="bg1"/>
                </a:solidFill>
                <a:latin typeface="Arial Black" pitchFamily="34" charset="0"/>
              </a:rPr>
              <a:t>Application-as-a-Service</a:t>
            </a:r>
          </a:p>
        </p:txBody>
      </p:sp>
      <p:sp>
        <p:nvSpPr>
          <p:cNvPr id="14" name="Rectangle 2"/>
          <p:cNvSpPr>
            <a:spLocks noChangeArrowheads="1"/>
          </p:cNvSpPr>
          <p:nvPr/>
        </p:nvSpPr>
        <p:spPr bwMode="auto">
          <a:xfrm>
            <a:off x="511175" y="1720850"/>
            <a:ext cx="7929563" cy="641350"/>
          </a:xfrm>
          <a:prstGeom prst="rect">
            <a:avLst/>
          </a:prstGeom>
          <a:solidFill>
            <a:schemeClr val="bg1">
              <a:lumMod val="5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wrap="none" anchor="ctr">
            <a:flatTx/>
          </a:bodyPr>
          <a:lstStyle/>
          <a:p>
            <a:pPr eaLnBrk="0" fontAlgn="auto" hangingPunct="0">
              <a:spcBef>
                <a:spcPts val="0"/>
              </a:spcBef>
              <a:spcAft>
                <a:spcPts val="0"/>
              </a:spcAft>
              <a:defRPr/>
            </a:pPr>
            <a:r>
              <a:rPr lang="en-US" dirty="0">
                <a:solidFill>
                  <a:schemeClr val="bg1"/>
                </a:solidFill>
                <a:latin typeface="Arial Black" pitchFamily="34" charset="0"/>
              </a:rPr>
              <a:t>Management/Governance-as-a-Service</a:t>
            </a:r>
          </a:p>
        </p:txBody>
      </p:sp>
      <p:sp>
        <p:nvSpPr>
          <p:cNvPr id="5153" name="Cloud"/>
          <p:cNvSpPr>
            <a:spLocks noGrp="1" noChangeAspect="1" noEditPoints="1" noChangeArrowheads="1"/>
          </p:cNvSpPr>
          <p:nvPr>
            <p:ph idx="1"/>
          </p:nvPr>
        </p:nvSpPr>
        <p:spPr>
          <a:xfrm rot="5837965">
            <a:off x="6382879" y="-199231"/>
            <a:ext cx="2008187" cy="34639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00B050"/>
              </a:gs>
              <a:gs pos="100000">
                <a:srgbClr val="DDDDDD"/>
              </a:gs>
            </a:gsLst>
            <a:path path="rect">
              <a:fillToRect l="50000" t="50000" r="50000" b="50000"/>
            </a:path>
          </a:gradFill>
          <a:ln>
            <a:solidFill>
              <a:srgbClr val="C0C0C0"/>
            </a:solidFill>
          </a:ln>
        </p:spPr>
        <p:txBody>
          <a:bodyPr rot="10800000" vert="eaVert"/>
          <a:lstStyle/>
          <a:p>
            <a:pPr>
              <a:lnSpc>
                <a:spcPct val="125000"/>
              </a:lnSpc>
              <a:buFontTx/>
              <a:buNone/>
            </a:pPr>
            <a:endParaRPr sz="1400" b="1" i="1" dirty="0" smtClean="0">
              <a:latin typeface="Calibri" pitchFamily="34" charset="0"/>
            </a:endParaRPr>
          </a:p>
          <a:p>
            <a:pPr>
              <a:lnSpc>
                <a:spcPct val="125000"/>
              </a:lnSpc>
              <a:buFontTx/>
              <a:buNone/>
            </a:pPr>
            <a:r>
              <a:rPr sz="1400" b="1" i="1" dirty="0" smtClean="0">
                <a:latin typeface="Calibri" pitchFamily="34" charset="0"/>
              </a:rPr>
              <a:t>Cloud Computing</a:t>
            </a:r>
          </a:p>
          <a:p>
            <a:pPr>
              <a:lnSpc>
                <a:spcPct val="125000"/>
              </a:lnSpc>
              <a:buFontTx/>
              <a:buNone/>
            </a:pPr>
            <a:r>
              <a:rPr sz="1100" b="1" i="1" dirty="0" smtClean="0">
                <a:latin typeface="Calibri" pitchFamily="34" charset="0"/>
              </a:rPr>
              <a:t>Services On-Demand</a:t>
            </a:r>
          </a:p>
          <a:p>
            <a:pPr>
              <a:lnSpc>
                <a:spcPct val="125000"/>
              </a:lnSpc>
              <a:buFontTx/>
              <a:buNone/>
            </a:pPr>
            <a:r>
              <a:rPr sz="1100" b="1" i="1" dirty="0" smtClean="0">
                <a:latin typeface="Calibri" pitchFamily="34" charset="0"/>
              </a:rPr>
              <a:t>Database On-Demand</a:t>
            </a:r>
          </a:p>
          <a:p>
            <a:pPr>
              <a:lnSpc>
                <a:spcPct val="125000"/>
              </a:lnSpc>
              <a:buFontTx/>
              <a:buNone/>
            </a:pPr>
            <a:r>
              <a:rPr sz="1100" b="1" i="1" dirty="0" smtClean="0">
                <a:latin typeface="Calibri" pitchFamily="34" charset="0"/>
              </a:rPr>
              <a:t>Applications On-Demand</a:t>
            </a:r>
          </a:p>
          <a:p>
            <a:pPr>
              <a:lnSpc>
                <a:spcPct val="125000"/>
              </a:lnSpc>
              <a:buFontTx/>
              <a:buNone/>
            </a:pPr>
            <a:r>
              <a:rPr sz="1100" b="1" i="1" dirty="0" smtClean="0">
                <a:latin typeface="Calibri" pitchFamily="34" charset="0"/>
              </a:rPr>
              <a:t>Platform On-Demand</a:t>
            </a:r>
          </a:p>
        </p:txBody>
      </p:sp>
      <p:sp>
        <p:nvSpPr>
          <p:cNvPr id="16" name="Title 1"/>
          <p:cNvSpPr>
            <a:spLocks noGrp="1"/>
          </p:cNvSpPr>
          <p:nvPr>
            <p:ph type="title"/>
          </p:nvPr>
        </p:nvSpPr>
        <p:spPr>
          <a:xfrm>
            <a:off x="320040" y="76200"/>
            <a:ext cx="8229600" cy="338554"/>
          </a:xfrm>
        </p:spPr>
        <p:txBody>
          <a:bodyPr/>
          <a:lstStyle/>
          <a:p>
            <a:r>
              <a:rPr lang="en-US" dirty="0" smtClean="0"/>
              <a:t>Cloud Computing – Focus Areas</a:t>
            </a:r>
            <a:endParaRPr lang="en-US" dirty="0"/>
          </a:p>
        </p:txBody>
      </p:sp>
    </p:spTree>
  </p:cSld>
  <p:clrMapOvr>
    <a:masterClrMapping/>
  </p:clrMapOvr>
  <p:transition advTm="5407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p:cNvSpPr>
          <p:nvPr/>
        </p:nvSpPr>
        <p:spPr>
          <a:xfrm>
            <a:off x="0" y="75145"/>
            <a:ext cx="7096043" cy="477115"/>
          </a:xfrm>
          <a:prstGeom prst="rect">
            <a:avLst/>
          </a:prstGeom>
        </p:spPr>
        <p:txBody>
          <a:bodyPr/>
          <a:lstStyle/>
          <a:p>
            <a:pPr>
              <a:spcBef>
                <a:spcPct val="0"/>
              </a:spcBef>
              <a:defRPr/>
            </a:pPr>
            <a:r>
              <a:rPr lang="en-US" sz="2200" b="1" dirty="0" smtClean="0">
                <a:solidFill>
                  <a:schemeClr val="tx2"/>
                </a:solidFill>
                <a:latin typeface="Arial" pitchFamily="34" charset="0"/>
                <a:ea typeface="+mj-ea"/>
                <a:cs typeface="+mj-cs"/>
              </a:rPr>
              <a:t>Gartner Priority Matrix for Cloud Computing</a:t>
            </a:r>
          </a:p>
        </p:txBody>
      </p:sp>
      <p:pic>
        <p:nvPicPr>
          <p:cNvPr id="5" name="Picture 2"/>
          <p:cNvPicPr>
            <a:picLocks noChangeAspect="1" noChangeArrowheads="1"/>
          </p:cNvPicPr>
          <p:nvPr/>
        </p:nvPicPr>
        <p:blipFill>
          <a:blip r:embed="rId3" cstate="print"/>
          <a:srcRect/>
          <a:stretch>
            <a:fillRect/>
          </a:stretch>
        </p:blipFill>
        <p:spPr bwMode="auto">
          <a:xfrm>
            <a:off x="995791" y="712925"/>
            <a:ext cx="6477000" cy="570073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20040" y="76200"/>
            <a:ext cx="8229600" cy="338554"/>
          </a:xfrm>
        </p:spPr>
        <p:txBody>
          <a:bodyPr/>
          <a:lstStyle/>
          <a:p>
            <a:r>
              <a:rPr lang="en-US" dirty="0" smtClean="0"/>
              <a:t>Cloud Taxonomy</a:t>
            </a:r>
            <a:endParaRPr lang="en-US" dirty="0"/>
          </a:p>
        </p:txBody>
      </p:sp>
      <p:sp>
        <p:nvSpPr>
          <p:cNvPr id="80" name="TextBox 79"/>
          <p:cNvSpPr txBox="1"/>
          <p:nvPr/>
        </p:nvSpPr>
        <p:spPr>
          <a:xfrm>
            <a:off x="2797791" y="6673334"/>
            <a:ext cx="851643" cy="18466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spcBef>
                <a:spcPct val="0"/>
              </a:spcBef>
              <a:spcAft>
                <a:spcPct val="0"/>
              </a:spcAft>
              <a:buFont typeface="Arial" pitchFamily="34" charset="0"/>
              <a:buNone/>
            </a:pPr>
            <a:r>
              <a:rPr lang="en-US" sz="1200" dirty="0" smtClean="0">
                <a:solidFill>
                  <a:prstClr val="white"/>
                </a:solidFill>
                <a:cs typeface="Arial" charset="0"/>
              </a:rPr>
              <a:t>source: TCS</a:t>
            </a:r>
          </a:p>
        </p:txBody>
      </p:sp>
      <p:pic>
        <p:nvPicPr>
          <p:cNvPr id="1026" name="Picture 2"/>
          <p:cNvPicPr>
            <a:picLocks noChangeAspect="1" noChangeArrowheads="1"/>
          </p:cNvPicPr>
          <p:nvPr/>
        </p:nvPicPr>
        <p:blipFill>
          <a:blip r:embed="rId3"/>
          <a:srcRect/>
          <a:stretch>
            <a:fillRect/>
          </a:stretch>
        </p:blipFill>
        <p:spPr bwMode="auto">
          <a:xfrm>
            <a:off x="241755" y="614370"/>
            <a:ext cx="8630791" cy="5689508"/>
          </a:xfrm>
          <a:prstGeom prst="rect">
            <a:avLst/>
          </a:prstGeom>
          <a:noFill/>
          <a:ln w="9525">
            <a:noFill/>
            <a:miter lim="800000"/>
            <a:headEnd/>
            <a:tailEnd/>
          </a:ln>
        </p:spPr>
      </p:pic>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20040" y="76200"/>
            <a:ext cx="8229600" cy="338554"/>
          </a:xfrm>
        </p:spPr>
        <p:txBody>
          <a:bodyPr/>
          <a:lstStyle/>
          <a:p>
            <a:r>
              <a:rPr lang="en-US" dirty="0" smtClean="0"/>
              <a:t>Cloud Roadmap</a:t>
            </a:r>
            <a:endParaRPr lang="en-US" dirty="0"/>
          </a:p>
        </p:txBody>
      </p:sp>
      <p:sp>
        <p:nvSpPr>
          <p:cNvPr id="80" name="TextBox 79"/>
          <p:cNvSpPr txBox="1"/>
          <p:nvPr/>
        </p:nvSpPr>
        <p:spPr>
          <a:xfrm>
            <a:off x="2797791" y="6673334"/>
            <a:ext cx="820738" cy="18466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spcBef>
                <a:spcPct val="0"/>
              </a:spcBef>
              <a:spcAft>
                <a:spcPct val="0"/>
              </a:spcAft>
              <a:buFont typeface="Arial" pitchFamily="34" charset="0"/>
              <a:buNone/>
            </a:pPr>
            <a:r>
              <a:rPr lang="en-US" sz="1200" dirty="0" smtClean="0">
                <a:solidFill>
                  <a:prstClr val="white"/>
                </a:solidFill>
                <a:cs typeface="Arial" charset="0"/>
              </a:rPr>
              <a:t>source: IBM</a:t>
            </a:r>
          </a:p>
        </p:txBody>
      </p:sp>
      <p:pic>
        <p:nvPicPr>
          <p:cNvPr id="2050" name="Picture 2"/>
          <p:cNvPicPr>
            <a:picLocks noChangeAspect="1" noChangeArrowheads="1"/>
          </p:cNvPicPr>
          <p:nvPr/>
        </p:nvPicPr>
        <p:blipFill>
          <a:blip r:embed="rId3"/>
          <a:srcRect/>
          <a:stretch>
            <a:fillRect/>
          </a:stretch>
        </p:blipFill>
        <p:spPr bwMode="auto">
          <a:xfrm>
            <a:off x="642940" y="827161"/>
            <a:ext cx="7826040" cy="5145014"/>
          </a:xfrm>
          <a:prstGeom prst="rect">
            <a:avLst/>
          </a:prstGeom>
          <a:noFill/>
          <a:ln w="9525">
            <a:noFill/>
            <a:miter lim="800000"/>
            <a:headEnd/>
            <a:tailEnd/>
          </a:ln>
        </p:spPr>
      </p:pic>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p:cNvSpPr>
          <p:nvPr/>
        </p:nvSpPr>
        <p:spPr>
          <a:xfrm>
            <a:off x="0" y="201757"/>
            <a:ext cx="7096043" cy="477115"/>
          </a:xfrm>
          <a:prstGeom prst="rect">
            <a:avLst/>
          </a:prstGeom>
        </p:spPr>
        <p:txBody>
          <a:bodyPr/>
          <a:lstStyle/>
          <a:p>
            <a:pPr lvl="0">
              <a:spcBef>
                <a:spcPct val="0"/>
              </a:spcBef>
              <a:defRPr/>
            </a:pPr>
            <a:r>
              <a:rPr lang="en-US" sz="2200" b="1" dirty="0" smtClean="0">
                <a:solidFill>
                  <a:schemeClr val="tx2"/>
                </a:solidFill>
                <a:latin typeface="Arial" pitchFamily="34" charset="0"/>
                <a:ea typeface="+mj-ea"/>
                <a:cs typeface="+mj-cs"/>
              </a:rPr>
              <a:t>Cloud Computing- Latest Evolution in Hosting</a:t>
            </a:r>
            <a:endParaRPr lang="en-US" sz="2200" b="1" dirty="0">
              <a:solidFill>
                <a:schemeClr val="tx2"/>
              </a:solidFill>
              <a:latin typeface="Arial" pitchFamily="34" charset="0"/>
              <a:ea typeface="+mj-ea"/>
              <a:cs typeface="+mj-cs"/>
            </a:endParaRPr>
          </a:p>
        </p:txBody>
      </p:sp>
      <p:pic>
        <p:nvPicPr>
          <p:cNvPr id="24579" name="Picture 3"/>
          <p:cNvPicPr>
            <a:picLocks noChangeAspect="1" noChangeArrowheads="1"/>
          </p:cNvPicPr>
          <p:nvPr/>
        </p:nvPicPr>
        <p:blipFill>
          <a:blip r:embed="rId3"/>
          <a:srcRect/>
          <a:stretch>
            <a:fillRect/>
          </a:stretch>
        </p:blipFill>
        <p:spPr bwMode="auto">
          <a:xfrm>
            <a:off x="1149927" y="1233054"/>
            <a:ext cx="6927273" cy="47521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p:cNvSpPr>
          <p:nvPr/>
        </p:nvSpPr>
        <p:spPr>
          <a:xfrm>
            <a:off x="191448" y="104776"/>
            <a:ext cx="6452240" cy="338554"/>
          </a:xfrm>
          <a:prstGeom prst="rect">
            <a:avLst/>
          </a:prstGeom>
        </p:spPr>
        <p:txBody>
          <a:bodyPr/>
          <a:lstStyle/>
          <a:p>
            <a:pPr lvl="0">
              <a:spcBef>
                <a:spcPct val="0"/>
              </a:spcBef>
              <a:defRPr/>
            </a:pPr>
            <a:r>
              <a:rPr lang="en-US" sz="2200" b="1" dirty="0" smtClean="0">
                <a:solidFill>
                  <a:schemeClr val="tx2"/>
                </a:solidFill>
                <a:latin typeface="Arial" pitchFamily="34" charset="0"/>
                <a:ea typeface="+mj-ea"/>
                <a:cs typeface="+mj-cs"/>
              </a:rPr>
              <a:t>Cloud Computing Economics</a:t>
            </a:r>
            <a:endParaRPr lang="en-US" sz="2200" b="1" dirty="0">
              <a:solidFill>
                <a:schemeClr val="tx2"/>
              </a:solidFill>
              <a:latin typeface="Arial" pitchFamily="34" charset="0"/>
              <a:ea typeface="+mj-ea"/>
              <a:cs typeface="+mj-cs"/>
            </a:endParaRPr>
          </a:p>
        </p:txBody>
      </p:sp>
      <p:sp>
        <p:nvSpPr>
          <p:cNvPr id="204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32" name="Picture 4" descr="http://upload.wikimedia.org/wikipedia/commons/thumb/c/cd/Cloud_computing_economics.svg/300px-Cloud_computing_economics.svg.png"/>
          <p:cNvPicPr>
            <a:picLocks noChangeAspect="1" noChangeArrowheads="1"/>
          </p:cNvPicPr>
          <p:nvPr/>
        </p:nvPicPr>
        <p:blipFill>
          <a:blip r:embed="rId3"/>
          <a:srcRect/>
          <a:stretch>
            <a:fillRect/>
          </a:stretch>
        </p:blipFill>
        <p:spPr bwMode="auto">
          <a:xfrm>
            <a:off x="430238" y="1448971"/>
            <a:ext cx="3311768" cy="3432518"/>
          </a:xfrm>
          <a:prstGeom prst="rect">
            <a:avLst/>
          </a:prstGeom>
          <a:noFill/>
          <a:ln w="9525">
            <a:noFill/>
            <a:miter lim="800000"/>
            <a:headEnd/>
            <a:tailEnd/>
          </a:ln>
        </p:spPr>
      </p:pic>
      <p:sp>
        <p:nvSpPr>
          <p:cNvPr id="33" name="Rectangle 32"/>
          <p:cNvSpPr/>
          <p:nvPr/>
        </p:nvSpPr>
        <p:spPr>
          <a:xfrm>
            <a:off x="3917853" y="1432954"/>
            <a:ext cx="4572000" cy="2585323"/>
          </a:xfrm>
          <a:prstGeom prst="rect">
            <a:avLst/>
          </a:prstGeom>
        </p:spPr>
        <p:txBody>
          <a:bodyPr wrap="square">
            <a:spAutoFit/>
          </a:bodyPr>
          <a:lstStyle/>
          <a:p>
            <a:pPr algn="just"/>
            <a:r>
              <a:rPr lang="en-US" dirty="0" smtClean="0"/>
              <a:t>Cloud computing users can avoid </a:t>
            </a:r>
            <a:r>
              <a:rPr lang="en-US" dirty="0" smtClean="0">
                <a:hlinkClick r:id="rId4" action="ppaction://hlinkfile" tooltip="Capital expenditure"/>
              </a:rPr>
              <a:t>capital expenditure</a:t>
            </a:r>
            <a:r>
              <a:rPr lang="en-US" dirty="0" smtClean="0"/>
              <a:t> (</a:t>
            </a:r>
            <a:r>
              <a:rPr lang="en-US" dirty="0" err="1" smtClean="0"/>
              <a:t>CapEx</a:t>
            </a:r>
            <a:r>
              <a:rPr lang="en-US" dirty="0" smtClean="0"/>
              <a:t>) on hardware, software, and services when they pay a provider only for what they use. Consumption is usually billed on a </a:t>
            </a:r>
            <a:r>
              <a:rPr lang="en-US" dirty="0" smtClean="0">
                <a:hlinkClick r:id="rId5" action="ppaction://hlinkfile" tooltip="Utility computing"/>
              </a:rPr>
              <a:t>utility</a:t>
            </a:r>
            <a:r>
              <a:rPr lang="en-US" dirty="0" smtClean="0"/>
              <a:t> (e.g., resources consumed, like electricity) or </a:t>
            </a:r>
            <a:r>
              <a:rPr lang="en-US" dirty="0" smtClean="0">
                <a:hlinkClick r:id="rId6" action="ppaction://hlinkfile" tooltip="Subscription"/>
              </a:rPr>
              <a:t>subscription</a:t>
            </a:r>
            <a:r>
              <a:rPr lang="en-US" dirty="0" smtClean="0"/>
              <a:t> (e.g., time-based, like a newspaper) basis with little or no upfront cost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p:cNvSpPr>
          <p:nvPr/>
        </p:nvSpPr>
        <p:spPr>
          <a:xfrm>
            <a:off x="191448" y="104776"/>
            <a:ext cx="6452240" cy="338554"/>
          </a:xfrm>
          <a:prstGeom prst="rect">
            <a:avLst/>
          </a:prstGeom>
        </p:spPr>
        <p:txBody>
          <a:bodyPr/>
          <a:lstStyle/>
          <a:p>
            <a:pPr>
              <a:spcBef>
                <a:spcPct val="0"/>
              </a:spcBef>
              <a:defRPr/>
            </a:pPr>
            <a:r>
              <a:rPr lang="en-US" sz="2200" b="1" dirty="0" smtClean="0">
                <a:solidFill>
                  <a:schemeClr val="tx2"/>
                </a:solidFill>
                <a:latin typeface="Arial" pitchFamily="34" charset="0"/>
                <a:ea typeface="+mj-ea"/>
                <a:cs typeface="+mj-cs"/>
              </a:rPr>
              <a:t>Why Cloud Computing?</a:t>
            </a:r>
            <a:endParaRPr lang="en-US" sz="2200" b="1" dirty="0">
              <a:solidFill>
                <a:schemeClr val="tx2"/>
              </a:solidFill>
              <a:latin typeface="Arial" pitchFamily="34" charset="0"/>
              <a:ea typeface="+mj-ea"/>
              <a:cs typeface="+mj-cs"/>
            </a:endParaRPr>
          </a:p>
        </p:txBody>
      </p:sp>
      <p:sp>
        <p:nvSpPr>
          <p:cNvPr id="5" name="TextBox 4"/>
          <p:cNvSpPr txBox="1"/>
          <p:nvPr/>
        </p:nvSpPr>
        <p:spPr>
          <a:xfrm>
            <a:off x="734291" y="1136073"/>
            <a:ext cx="6497782"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buChar char="•"/>
            </a:pPr>
            <a:r>
              <a:rPr lang="en-US" dirty="0" smtClean="0">
                <a:latin typeface="+mj-lt"/>
              </a:rPr>
              <a:t>Scalability</a:t>
            </a:r>
          </a:p>
          <a:p>
            <a:pPr fontAlgn="base"/>
            <a:endParaRPr lang="en-US" dirty="0" smtClean="0">
              <a:latin typeface="+mj-lt"/>
            </a:endParaRPr>
          </a:p>
          <a:p>
            <a:pPr fontAlgn="base">
              <a:buFont typeface="Arial" pitchFamily="34" charset="0"/>
              <a:buChar char="•"/>
            </a:pPr>
            <a:r>
              <a:rPr lang="en-US" dirty="0" smtClean="0">
                <a:latin typeface="+mj-lt"/>
              </a:rPr>
              <a:t>Agility</a:t>
            </a:r>
          </a:p>
          <a:p>
            <a:pPr fontAlgn="base"/>
            <a:endParaRPr lang="en-US" dirty="0" smtClean="0">
              <a:latin typeface="+mj-lt"/>
            </a:endParaRPr>
          </a:p>
          <a:p>
            <a:pPr fontAlgn="base">
              <a:buFont typeface="Arial" pitchFamily="34" charset="0"/>
              <a:buChar char="•"/>
            </a:pPr>
            <a:r>
              <a:rPr lang="en-US" dirty="0" smtClean="0">
                <a:latin typeface="+mj-lt"/>
              </a:rPr>
              <a:t>Automation</a:t>
            </a:r>
          </a:p>
          <a:p>
            <a:pPr fontAlgn="base"/>
            <a:endParaRPr lang="en-US" dirty="0" smtClean="0">
              <a:latin typeface="+mj-lt"/>
            </a:endParaRPr>
          </a:p>
          <a:p>
            <a:pPr fontAlgn="base">
              <a:buFont typeface="Arial" pitchFamily="34" charset="0"/>
              <a:buChar char="•"/>
            </a:pPr>
            <a:r>
              <a:rPr lang="en-US" dirty="0" smtClean="0">
                <a:latin typeface="+mj-lt"/>
              </a:rPr>
              <a:t>Resource Sharing</a:t>
            </a:r>
          </a:p>
          <a:p>
            <a:pPr fontAlgn="base"/>
            <a:endParaRPr lang="en-US" dirty="0" smtClean="0">
              <a:latin typeface="+mj-lt"/>
            </a:endParaRPr>
          </a:p>
          <a:p>
            <a:pPr fontAlgn="base">
              <a:buFont typeface="Arial" pitchFamily="34" charset="0"/>
              <a:buChar char="•"/>
            </a:pPr>
            <a:r>
              <a:rPr lang="en-US" dirty="0" smtClean="0">
                <a:latin typeface="+mj-lt"/>
              </a:rPr>
              <a:t>Choice of Hybrid Option to utilize existing infrastructure</a:t>
            </a:r>
          </a:p>
          <a:p>
            <a:pPr fontAlgn="base"/>
            <a:endParaRPr lang="en-US" dirty="0" smtClean="0">
              <a:latin typeface="+mj-lt"/>
            </a:endParaRPr>
          </a:p>
          <a:p>
            <a:pPr fontAlgn="base">
              <a:buFont typeface="Arial" pitchFamily="34" charset="0"/>
              <a:buChar char="•"/>
            </a:pPr>
            <a:r>
              <a:rPr lang="en-US" dirty="0" smtClean="0">
                <a:latin typeface="+mj-lt"/>
              </a:rPr>
              <a:t>Automation of Complex Technologies</a:t>
            </a:r>
          </a:p>
          <a:p>
            <a:pPr fontAlgn="base"/>
            <a:endParaRPr lang="en-US" dirty="0" smtClean="0">
              <a:latin typeface="+mj-lt"/>
            </a:endParaRPr>
          </a:p>
          <a:p>
            <a:pPr fontAlgn="base">
              <a:buFont typeface="Arial" pitchFamily="34" charset="0"/>
              <a:buChar char="•"/>
            </a:pPr>
            <a:r>
              <a:rPr lang="en-US" dirty="0" smtClean="0">
                <a:latin typeface="+mj-lt"/>
              </a:rPr>
              <a:t>Reduction of Capital and Operational cost</a:t>
            </a:r>
          </a:p>
          <a:p>
            <a:pPr fontAlgn="base">
              <a:buFont typeface="Arial" pitchFamily="34" charset="0"/>
            </a:pPr>
            <a:endParaRPr lang="en-US" dirty="0" smtClean="0">
              <a:latin typeface="+mj-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1_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3.xml><?xml version="1.0" encoding="utf-8"?>
<a:theme xmlns:a="http://schemas.openxmlformats.org/drawingml/2006/main" name="2_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2.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5476</TotalTime>
  <Words>4213</Words>
  <Application>Microsoft Office PowerPoint</Application>
  <PresentationFormat>On-screen Show (4:3)</PresentationFormat>
  <Paragraphs>426</Paragraphs>
  <Slides>25</Slides>
  <Notes>11</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Mahindra Satyam Corporate Template</vt:lpstr>
      <vt:lpstr>1_Mahindra Satyam Corporate Template</vt:lpstr>
      <vt:lpstr>2_Mahindra Satyam Corporate Template</vt:lpstr>
      <vt:lpstr>An Introduction to Cloud  Computing  </vt:lpstr>
      <vt:lpstr>PowerPoint Presentation</vt:lpstr>
      <vt:lpstr>Cloud Computing – Focus Areas</vt:lpstr>
      <vt:lpstr>PowerPoint Presentation</vt:lpstr>
      <vt:lpstr>Cloud Taxonomy</vt:lpstr>
      <vt:lpstr>Cloud Roadmap</vt:lpstr>
      <vt:lpstr>PowerPoint Presentation</vt:lpstr>
      <vt:lpstr>PowerPoint Presentation</vt:lpstr>
      <vt:lpstr>PowerPoint Presentation</vt:lpstr>
      <vt:lpstr>PowerPoint Presentation</vt:lpstr>
      <vt:lpstr>Cloud Offerings at the Peak</vt:lpstr>
      <vt:lpstr>Cloud Offerings at the Peak</vt:lpstr>
      <vt:lpstr>Cloud Computing Issues</vt:lpstr>
      <vt:lpstr>Typical Applications for Cloud Computing</vt:lpstr>
      <vt:lpstr>Cloud Platforms Comparison</vt:lpstr>
      <vt:lpstr>Cloud Platforms Comparison</vt:lpstr>
      <vt:lpstr>PowerPoint Presentation</vt:lpstr>
      <vt:lpstr>Considerations for moving from On Premise to Public Cloud</vt:lpstr>
      <vt:lpstr>Considerations for deciding Private Cloud  over Public Cloud</vt:lpstr>
      <vt:lpstr>PowerPoint Presentation</vt:lpstr>
      <vt:lpstr>PowerPoint Presentation</vt:lpstr>
      <vt:lpstr>PowerPoint Presentation</vt:lpstr>
      <vt:lpstr>PowerPoint Presentation</vt:lpstr>
      <vt:lpstr>PowerPoint Presentation</vt:lpstr>
      <vt:lpstr>Thank you</vt:lpstr>
    </vt:vector>
  </TitlesOfParts>
  <Company>SCSL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Mahindra Satyam Powerpoint Template</dc:title>
  <dc:creator>Satyam</dc:creator>
  <cp:lastModifiedBy>Srinivasan</cp:lastModifiedBy>
  <cp:revision>633</cp:revision>
  <dcterms:created xsi:type="dcterms:W3CDTF">2008-12-11T11:38:48Z</dcterms:created>
  <dcterms:modified xsi:type="dcterms:W3CDTF">2013-07-29T10:19:44Z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