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bookmarkIdSeed="2">
  <p:sldMasterIdLst>
    <p:sldMasterId id="2147483648" r:id="rId4"/>
    <p:sldMasterId id="2147483714" r:id="rId5"/>
    <p:sldMasterId id="2147483731" r:id="rId6"/>
  </p:sldMasterIdLst>
  <p:notesMasterIdLst>
    <p:notesMasterId r:id="rId30"/>
  </p:notesMasterIdLst>
  <p:sldIdLst>
    <p:sldId id="573" r:id="rId7"/>
    <p:sldId id="458" r:id="rId8"/>
    <p:sldId id="574" r:id="rId9"/>
    <p:sldId id="613" r:id="rId10"/>
    <p:sldId id="578" r:id="rId11"/>
    <p:sldId id="619" r:id="rId12"/>
    <p:sldId id="603" r:id="rId13"/>
    <p:sldId id="580" r:id="rId14"/>
    <p:sldId id="605" r:id="rId15"/>
    <p:sldId id="604" r:id="rId16"/>
    <p:sldId id="616" r:id="rId17"/>
    <p:sldId id="607" r:id="rId18"/>
    <p:sldId id="610" r:id="rId19"/>
    <p:sldId id="611" r:id="rId20"/>
    <p:sldId id="612" r:id="rId21"/>
    <p:sldId id="617" r:id="rId22"/>
    <p:sldId id="618" r:id="rId23"/>
    <p:sldId id="608" r:id="rId24"/>
    <p:sldId id="582" r:id="rId25"/>
    <p:sldId id="614" r:id="rId26"/>
    <p:sldId id="620" r:id="rId27"/>
    <p:sldId id="621" r:id="rId28"/>
    <p:sldId id="56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63D"/>
    <a:srgbClr val="00B050"/>
    <a:srgbClr val="FDBC5F"/>
    <a:srgbClr val="A7A9AC"/>
    <a:srgbClr val="6D6E71"/>
    <a:srgbClr val="E31837"/>
    <a:srgbClr val="7C3520"/>
    <a:srgbClr val="F3901D"/>
    <a:srgbClr val="DC4128"/>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96" autoAdjust="0"/>
    <p:restoredTop sz="96869" autoAdjust="0"/>
  </p:normalViewPr>
  <p:slideViewPr>
    <p:cSldViewPr snapToGrid="0" showGuides="1">
      <p:cViewPr>
        <p:scale>
          <a:sx n="66" d="100"/>
          <a:sy n="66" d="100"/>
        </p:scale>
        <p:origin x="-1452" y="-216"/>
      </p:cViewPr>
      <p:guideLst>
        <p:guide orient="horz" pos="4104"/>
        <p:guide orient="horz" pos="3864"/>
        <p:guide orient="horz" pos="201"/>
        <p:guide pos="5485"/>
        <p:guide pos="3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48" d="100"/>
          <a:sy n="48" d="100"/>
        </p:scale>
        <p:origin x="-266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11/15/2013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extLst>
      <p:ext uri="{BB962C8B-B14F-4D97-AF65-F5344CB8AC3E}">
        <p14:creationId xmlns:p14="http://schemas.microsoft.com/office/powerpoint/2010/main" val="510736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3A218D-F311-4799-90C5-974E162849B4}" type="slidenum">
              <a:rPr lang="en-US" smtClean="0">
                <a:solidFill>
                  <a:prstClr val="black"/>
                </a:solidFill>
              </a:rPr>
              <a:pPr/>
              <a:t>1</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3424F1F-79E4-435C-BC44-3545DBA13479}" type="slidenum">
              <a:rPr lang="en-US" smtClean="0"/>
              <a:pPr>
                <a:defRPr/>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3424F1F-79E4-435C-BC44-3545DBA13479}"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3424F1F-79E4-435C-BC44-3545DBA13479}" type="slidenum">
              <a:rPr lang="en-US" smtClean="0"/>
              <a:pPr>
                <a:defRPr/>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3424F1F-79E4-435C-BC44-3545DBA13479}" type="slidenum">
              <a:rPr lang="en-US" smtClean="0"/>
              <a:pPr>
                <a:defRPr/>
              </a:pPr>
              <a:t>12</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3424F1F-79E4-435C-BC44-3545DBA13479}" type="slidenum">
              <a:rPr lang="en-US" smtClean="0"/>
              <a:pPr>
                <a:defRPr/>
              </a:pPr>
              <a:t>18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3A218D-F311-4799-90C5-974E162849B4}" type="slidenum">
              <a:rPr lang="en-US" smtClean="0">
                <a:solidFill>
                  <a:prstClr val="black"/>
                </a:solidFill>
              </a:rPr>
              <a:pPr/>
              <a:t>23</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802" y="0"/>
            <a:ext cx="3968824" cy="1443209"/>
          </a:xfrm>
          <a:prstGeom prst="rect">
            <a:avLst/>
          </a:prstGeom>
        </p:spPr>
      </p:pic>
      <p:sp>
        <p:nvSpPr>
          <p:cNvPr id="10" name="Slide Number Placeholder 5"/>
          <p:cNvSpPr txBox="1">
            <a:spLocks/>
          </p:cNvSpPr>
          <p:nvPr userDrawn="1"/>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marL="0" algn="r" defTabSz="914400" rtl="0" eaLnBrk="1" latinLnBrk="0" hangingPunct="1">
              <a:defRPr/>
            </a:pPr>
            <a:fld id="{6856ECDB-1CEE-4F69-ADCA-557460F2116E}" type="slidenum">
              <a:rPr lang="en-US" sz="1000" kern="1200" smtClean="0">
                <a:solidFill>
                  <a:schemeClr val="tx2"/>
                </a:solidFill>
                <a:latin typeface="Arial" pitchFamily="34" charset="0"/>
                <a:ea typeface="+mn-ea"/>
                <a:cs typeface="Arial" pitchFamily="34" charset="0"/>
              </a:rPr>
              <a:pPr marL="0" algn="r" defTabSz="914400" rtl="0" eaLnBrk="1" latinLnBrk="0" hangingPunct="1">
                <a:defRPr/>
              </a:pPr>
              <a:t>‹#›</a:t>
            </a:fld>
            <a:endParaRPr lang="en-US" sz="1000" kern="1200" dirty="0">
              <a:solidFill>
                <a:schemeClr val="tx2"/>
              </a:solidFill>
              <a:latin typeface="Arial" pitchFamily="34" charset="0"/>
              <a:ea typeface="+mn-ea"/>
              <a:cs typeface="Arial" pitchFamily="34" charset="0"/>
            </a:endParaRPr>
          </a:p>
        </p:txBody>
      </p:sp>
      <p:pic>
        <p:nvPicPr>
          <p:cNvPr id="7" name="Picture 6"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6329900" y="476643"/>
            <a:ext cx="2377538" cy="65655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chemeClr val="tx2"/>
                </a:solidFill>
                <a:latin typeface="Arial" pitchFamily="34" charset="0"/>
                <a:cs typeface="Arial" pitchFamily="34" charset="0"/>
              </a:rPr>
              <a:t>Disclaimer </a:t>
            </a:r>
          </a:p>
          <a:p>
            <a:pPr algn="just">
              <a:spcBef>
                <a:spcPts val="600"/>
              </a:spcBef>
            </a:pPr>
            <a:r>
              <a:rPr lang="en-US" sz="900" dirty="0" smtClean="0">
                <a:solidFill>
                  <a:schemeClr val="tx2"/>
                </a:solidFill>
                <a:latin typeface="Arial" pitchFamily="34" charset="0"/>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descr="Mahindra Logo.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966217" y="2717226"/>
            <a:ext cx="5399349" cy="1491023"/>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197705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a:stretch>
            <a:fillRect/>
          </a:stretch>
        </p:blipFill>
        <p:spPr bwMode="ltGray">
          <a:xfrm>
            <a:off x="802" y="0"/>
            <a:ext cx="3968824" cy="1443209"/>
          </a:xfrm>
          <a:prstGeom prst="rect">
            <a:avLst/>
          </a:prstGeom>
        </p:spPr>
      </p:pic>
      <p:sp>
        <p:nvSpPr>
          <p:cNvPr id="10" name="Slide Number Placeholder 5"/>
          <p:cNvSpPr txBox="1">
            <a:spLocks/>
          </p:cNvSpPr>
          <p:nvPr userDrawn="1"/>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rgbClr val="6D6E71"/>
                </a:solidFill>
                <a:cs typeface="Arial" pitchFamily="34" charset="0"/>
              </a:rPr>
              <a:pPr algn="r">
                <a:defRPr/>
              </a:pPr>
              <a:t>‹#›</a:t>
            </a:fld>
            <a:endParaRPr lang="en-US" sz="1000" dirty="0">
              <a:solidFill>
                <a:srgbClr val="6D6E71"/>
              </a:solidFill>
              <a:cs typeface="Arial" pitchFamily="34" charset="0"/>
            </a:endParaRPr>
          </a:p>
        </p:txBody>
      </p:sp>
      <p:pic>
        <p:nvPicPr>
          <p:cNvPr id="7" name="Picture 6" descr="Mahindra Logo.png"/>
          <p:cNvPicPr>
            <a:picLocks noChangeAspect="1"/>
          </p:cNvPicPr>
          <p:nvPr userDrawn="1"/>
        </p:nvPicPr>
        <p:blipFill>
          <a:blip r:embed="rId3"/>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41491513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a:stretch>
            <a:fillRect/>
          </a:stretch>
        </p:blipFill>
        <p:spPr bwMode="ltGray">
          <a:xfrm>
            <a:off x="802" y="0"/>
            <a:ext cx="3968824" cy="1443209"/>
          </a:xfrm>
          <a:prstGeom prst="rect">
            <a:avLst/>
          </a:prstGeom>
        </p:spPr>
      </p:pic>
      <p:pic>
        <p:nvPicPr>
          <p:cNvPr id="8" name="Picture 7" descr="Mahindra Logo.png"/>
          <p:cNvPicPr>
            <a:picLocks noChangeAspect="1"/>
          </p:cNvPicPr>
          <p:nvPr userDrawn="1"/>
        </p:nvPicPr>
        <p:blipFill>
          <a:blip r:embed="rId3"/>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11962399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625352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802" y="0"/>
            <a:ext cx="3968824" cy="1443209"/>
          </a:xfrm>
          <a:prstGeom prst="rect">
            <a:avLst/>
          </a:prstGeom>
        </p:spPr>
      </p:pic>
      <p:pic>
        <p:nvPicPr>
          <p:cNvPr id="8" name="Picture 7"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6329900" y="476643"/>
            <a:ext cx="2377538" cy="656554"/>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292135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875415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580565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a:stretch>
            <a:fillRect/>
          </a:stretch>
        </p:blipFill>
        <p:spPr bwMode="ltGray">
          <a:xfrm>
            <a:off x="802" y="0"/>
            <a:ext cx="3968824" cy="1443209"/>
          </a:xfrm>
          <a:prstGeom prst="rect">
            <a:avLst/>
          </a:prstGeom>
        </p:spPr>
      </p:pic>
      <p:pic>
        <p:nvPicPr>
          <p:cNvPr id="6" name="Picture 5" descr="Mahindra Logo.png"/>
          <p:cNvPicPr>
            <a:picLocks noChangeAspect="1"/>
          </p:cNvPicPr>
          <p:nvPr userDrawn="1"/>
        </p:nvPicPr>
        <p:blipFill>
          <a:blip r:embed="rId3"/>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7620883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10816581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968310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044988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0377407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1034494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38913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rgbClr val="6D6E71"/>
                </a:solidFill>
                <a:cs typeface="Arial" pitchFamily="34" charset="0"/>
              </a:rPr>
              <a:t>Disclaimer </a:t>
            </a:r>
          </a:p>
          <a:p>
            <a:pPr algn="just">
              <a:spcBef>
                <a:spcPts val="600"/>
              </a:spcBef>
            </a:pPr>
            <a:r>
              <a:rPr lang="en-US" sz="900" dirty="0" smtClean="0">
                <a:solidFill>
                  <a:srgbClr val="6D6E71"/>
                </a:solidFil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129567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pic>
        <p:nvPicPr>
          <p:cNvPr id="4" name="Picture 3" descr="Mahindra Logo.png"/>
          <p:cNvPicPr>
            <a:picLocks noChangeAspect="1"/>
          </p:cNvPicPr>
          <p:nvPr userDrawn="1"/>
        </p:nvPicPr>
        <p:blipFill>
          <a:blip r:embed="rId2"/>
          <a:stretch>
            <a:fillRect/>
          </a:stretch>
        </p:blipFill>
        <p:spPr bwMode="gray">
          <a:xfrm>
            <a:off x="1966217" y="2717226"/>
            <a:ext cx="5399349" cy="1491023"/>
          </a:xfrm>
          <a:prstGeom prst="rect">
            <a:avLst/>
          </a:prstGeom>
        </p:spPr>
      </p:pic>
    </p:spTree>
    <p:extLst>
      <p:ext uri="{BB962C8B-B14F-4D97-AF65-F5344CB8AC3E}">
        <p14:creationId xmlns:p14="http://schemas.microsoft.com/office/powerpoint/2010/main" val="35695723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802" y="0"/>
            <a:ext cx="3968824" cy="1443209"/>
          </a:xfrm>
          <a:prstGeom prst="rect">
            <a:avLst/>
          </a:prstGeom>
        </p:spPr>
      </p:pic>
      <p:sp>
        <p:nvSpPr>
          <p:cNvPr id="10" name="Slide Number Placeholder 5"/>
          <p:cNvSpPr txBox="1">
            <a:spLocks/>
          </p:cNvSpPr>
          <p:nvPr userDrawn="1"/>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rgbClr val="6D6E71"/>
                </a:solidFill>
                <a:cs typeface="Arial" pitchFamily="34" charset="0"/>
              </a:rPr>
              <a:pPr algn="r">
                <a:defRPr/>
              </a:pPr>
              <a:t>‹#›</a:t>
            </a:fld>
            <a:endParaRPr lang="en-US" sz="1000" dirty="0">
              <a:solidFill>
                <a:srgbClr val="6D6E71"/>
              </a:solidFill>
              <a:cs typeface="Arial" pitchFamily="34" charset="0"/>
            </a:endParaRPr>
          </a:p>
        </p:txBody>
      </p:sp>
      <p:pic>
        <p:nvPicPr>
          <p:cNvPr id="7" name="Picture 6"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6329900" y="476643"/>
            <a:ext cx="2377538" cy="656554"/>
          </a:xfrm>
          <a:prstGeom prst="rect">
            <a:avLst/>
          </a:prstGeom>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802" y="0"/>
            <a:ext cx="3968824" cy="1443209"/>
          </a:xfrm>
          <a:prstGeom prst="rect">
            <a:avLst/>
          </a:prstGeom>
        </p:spPr>
      </p:pic>
      <p:pic>
        <p:nvPicPr>
          <p:cNvPr id="8" name="Picture 7"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6329900" y="476643"/>
            <a:ext cx="2377538" cy="656554"/>
          </a:xfrm>
          <a:prstGeom prst="rect">
            <a:avLst/>
          </a:prstGeom>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802" y="0"/>
            <a:ext cx="3968824" cy="1443209"/>
          </a:xfrm>
          <a:prstGeom prst="rect">
            <a:avLst/>
          </a:prstGeom>
        </p:spPr>
      </p:pic>
      <p:pic>
        <p:nvPicPr>
          <p:cNvPr id="6" name="Picture 5"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6329900" y="476643"/>
            <a:ext cx="2377538" cy="656554"/>
          </a:xfrm>
          <a:prstGeom prst="rect">
            <a:avLst/>
          </a:prstGeom>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6329900" y="476643"/>
            <a:ext cx="2377538" cy="65655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rgbClr val="6D6E71"/>
                </a:solidFill>
                <a:cs typeface="Arial" pitchFamily="34" charset="0"/>
              </a:rPr>
              <a:t>Disclaimer </a:t>
            </a:r>
          </a:p>
          <a:p>
            <a:pPr algn="just">
              <a:spcBef>
                <a:spcPts val="600"/>
              </a:spcBef>
            </a:pPr>
            <a:r>
              <a:rPr lang="en-US" sz="900" dirty="0" smtClean="0">
                <a:solidFill>
                  <a:srgbClr val="6D6E71"/>
                </a:solidFil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pic>
        <p:nvPicPr>
          <p:cNvPr id="4" name="Picture 3" descr="Mahindra Logo.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966217" y="2717226"/>
            <a:ext cx="5399349" cy="1491023"/>
          </a:xfrm>
          <a:prstGeom prst="rect">
            <a:avLst/>
          </a:prstGeom>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35428" y="6247805"/>
            <a:ext cx="2134810" cy="458391"/>
          </a:xfrm>
          <a:prstGeom prst="rect">
            <a:avLst/>
          </a:prstGeom>
          <a:ln/>
        </p:spPr>
        <p:txBody>
          <a:bodyPr lIns="86493" tIns="43247" rIns="86493" bIns="43247"/>
          <a:lstStyle>
            <a:lvl1pPr>
              <a:defRPr/>
            </a:lvl1pPr>
          </a:lstStyle>
          <a:p>
            <a:pPr>
              <a:defRPr/>
            </a:pPr>
            <a:fld id="{79A81BB6-B236-4880-8D39-B41F368E2CCB}" type="datetime1">
              <a:rPr lang="en-US">
                <a:solidFill>
                  <a:prstClr val="black"/>
                </a:solidFill>
              </a:rPr>
              <a:pPr>
                <a:defRPr/>
              </a:pPr>
              <a:t>11/15/2013</a:t>
            </a:fld>
            <a:endParaRPr lang="en-US" dirty="0">
              <a:solidFill>
                <a:prstClr val="black"/>
              </a:solidFill>
            </a:endParaRPr>
          </a:p>
        </p:txBody>
      </p:sp>
      <p:sp>
        <p:nvSpPr>
          <p:cNvPr id="3" name="Rectangle 5"/>
          <p:cNvSpPr>
            <a:spLocks noGrp="1" noChangeArrowheads="1"/>
          </p:cNvSpPr>
          <p:nvPr>
            <p:ph type="ftr" sz="quarter" idx="11"/>
          </p:nvPr>
        </p:nvSpPr>
        <p:spPr>
          <a:xfrm>
            <a:off x="7692571" y="6247805"/>
            <a:ext cx="1143000" cy="458391"/>
          </a:xfrm>
          <a:prstGeom prst="rect">
            <a:avLst/>
          </a:prstGeom>
          <a:ln/>
        </p:spPr>
        <p:txBody>
          <a:bodyPr lIns="86493" tIns="43247" rIns="86493" bIns="43247"/>
          <a:lstStyle>
            <a:lvl1pPr>
              <a:defRPr/>
            </a:lvl1pPr>
          </a:lstStyle>
          <a:p>
            <a:pPr>
              <a:defRPr/>
            </a:pPr>
            <a:endParaRPr lang="en-US" dirty="0">
              <a:solidFill>
                <a:prstClr val="black"/>
              </a:solidFill>
            </a:endParaRPr>
          </a:p>
        </p:txBody>
      </p:sp>
      <p:sp>
        <p:nvSpPr>
          <p:cNvPr id="4" name="Rectangle 6"/>
          <p:cNvSpPr>
            <a:spLocks noGrp="1" noChangeArrowheads="1"/>
          </p:cNvSpPr>
          <p:nvPr>
            <p:ph type="sldNum" sz="quarter" idx="12"/>
          </p:nvPr>
        </p:nvSpPr>
        <p:spPr>
          <a:xfrm>
            <a:off x="3581703" y="6247805"/>
            <a:ext cx="2133297" cy="458391"/>
          </a:xfrm>
          <a:prstGeom prst="rect">
            <a:avLst/>
          </a:prstGeom>
          <a:ln/>
        </p:spPr>
        <p:txBody>
          <a:bodyPr lIns="86493" tIns="43247" rIns="86493" bIns="43247"/>
          <a:lstStyle>
            <a:lvl1pPr>
              <a:defRPr/>
            </a:lvl1pPr>
          </a:lstStyle>
          <a:p>
            <a:pPr>
              <a:defRPr/>
            </a:pPr>
            <a:r>
              <a:rPr lang="en-US" dirty="0">
                <a:solidFill>
                  <a:prstClr val="black"/>
                </a:solidFill>
              </a:rPr>
              <a:t>Page </a:t>
            </a:r>
            <a:fld id="{EBEF7F0A-F20D-4CD3-8094-58F54529D8C0}" type="slidenum">
              <a:rPr lang="en-US">
                <a:solidFill>
                  <a:prstClr val="black"/>
                </a:solidFill>
              </a:rPr>
              <a:pPr>
                <a:defRPr/>
              </a:pPr>
              <a:t>‹#›</a:t>
            </a:fld>
            <a:endParaRPr lang="en-US" dirty="0">
              <a:solidFill>
                <a:prstClr val="black"/>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a:xfrm>
            <a:off x="8174736" y="2272"/>
            <a:ext cx="762000" cy="302528"/>
          </a:xfrm>
          <a:prstGeom prst="rect">
            <a:avLst/>
          </a:prstGeom>
        </p:spPr>
        <p:txBody>
          <a:bodyPr/>
          <a:lstStyle/>
          <a:p>
            <a:fld id="{A3DCDF73-85D2-4237-9B32-053DBDB0C312}"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9427276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19770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_Content slide">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302931" y="1465507"/>
            <a:ext cx="8544207" cy="1938992"/>
          </a:xfrm>
          <a:prstGeom prst="rect">
            <a:avLst/>
          </a:prstGeo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
        <p:nvSpPr>
          <p:cNvPr id="4" name="Title 1"/>
          <p:cNvSpPr>
            <a:spLocks noGrp="1"/>
          </p:cNvSpPr>
          <p:nvPr>
            <p:ph type="title"/>
          </p:nvPr>
        </p:nvSpPr>
        <p:spPr>
          <a:xfrm>
            <a:off x="304799" y="469484"/>
            <a:ext cx="8539163" cy="338554"/>
          </a:xfrm>
          <a:prstGeom prst="rect">
            <a:avLst/>
          </a:prstGeom>
        </p:spPr>
        <p:txBody>
          <a:bodyPr/>
          <a:lstStyle>
            <a:lvl1pPr>
              <a:defRPr lang="en-US" sz="2400" b="0" kern="1200" baseline="0" dirty="0">
                <a:solidFill>
                  <a:schemeClr val="tx1"/>
                </a:solidFill>
                <a:latin typeface="Arial Black" pitchFamily="34" charset="0"/>
                <a:ea typeface="+mn-ea"/>
                <a:cs typeface="+mn-cs"/>
              </a:defRPr>
            </a:lvl1pPr>
          </a:lstStyle>
          <a:p>
            <a:pPr marL="0" lvl="0" indent="0" algn="l" defTabSz="914400" rtl="0" eaLnBrk="1" fontAlgn="base" latinLnBrk="0" hangingPunct="1">
              <a:spcBef>
                <a:spcPts val="0"/>
              </a:spcBef>
              <a:spcAft>
                <a:spcPct val="0"/>
              </a:spcAft>
              <a:buFont typeface="Arial" pitchFamily="34" charset="0"/>
              <a:buNone/>
            </a:pPr>
            <a:r>
              <a:rPr lang="en-US" dirty="0" smtClean="0"/>
              <a:t>Click to edit Master title style</a:t>
            </a:r>
            <a:endParaRPr lang="en-US" dirty="0"/>
          </a:p>
        </p:txBody>
      </p:sp>
    </p:spTree>
    <p:extLst>
      <p:ext uri="{BB962C8B-B14F-4D97-AF65-F5344CB8AC3E}">
        <p14:creationId xmlns:p14="http://schemas.microsoft.com/office/powerpoint/2010/main" val="15826862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6237" y="469484"/>
            <a:ext cx="8462963" cy="673516"/>
          </a:xfrm>
          <a:prstGeom prst="rect">
            <a:avLst/>
          </a:prstGeom>
        </p:spPr>
        <p:txBody>
          <a:bodyPr/>
          <a:lstStyle>
            <a:lvl1pPr>
              <a:defRPr kumimoji="0" lang="en-US" sz="2200" b="1" i="0" u="none" strike="noStrike" kern="1200" cap="none" spc="0" normalizeH="0" baseline="0" noProof="0" dirty="0">
                <a:ln>
                  <a:noFill/>
                </a:ln>
                <a:solidFill>
                  <a:schemeClr val="tx1"/>
                </a:solidFill>
                <a:effectLst/>
                <a:uLnTx/>
                <a:uFillTx/>
                <a:latin typeface="Arial Black" pitchFamily="34" charset="0"/>
                <a:ea typeface="+mn-ea"/>
                <a:cs typeface="Arial"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Tree>
    <p:extLst>
      <p:ext uri="{BB962C8B-B14F-4D97-AF65-F5344CB8AC3E}">
        <p14:creationId xmlns:p14="http://schemas.microsoft.com/office/powerpoint/2010/main" val="243058208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5_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381000"/>
          </a:xfrm>
          <a:prstGeom prst="rect">
            <a:avLst/>
          </a:prstGeom>
        </p:spPr>
        <p:txBody>
          <a:bodyPr/>
          <a:lstStyle>
            <a:lvl1pPr>
              <a:defRPr sz="2400" b="1" cap="small" baseline="0">
                <a:solidFill>
                  <a:schemeClr val="tx1"/>
                </a:solidFill>
                <a:latin typeface="Cambria"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9597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81028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Full width">
    <p:spTree>
      <p:nvGrpSpPr>
        <p:cNvPr id="1" name=""/>
        <p:cNvGrpSpPr/>
        <p:nvPr/>
      </p:nvGrpSpPr>
      <p:grpSpPr>
        <a:xfrm>
          <a:off x="0" y="0"/>
          <a:ext cx="0" cy="0"/>
          <a:chOff x="0" y="0"/>
          <a:chExt cx="0" cy="0"/>
        </a:xfrm>
      </p:grpSpPr>
      <p:sp>
        <p:nvSpPr>
          <p:cNvPr id="25" name="Text Placeholder 24"/>
          <p:cNvSpPr>
            <a:spLocks noGrp="1"/>
          </p:cNvSpPr>
          <p:nvPr>
            <p:ph type="body" sz="quarter" idx="10"/>
          </p:nvPr>
        </p:nvSpPr>
        <p:spPr>
          <a:xfrm>
            <a:off x="614400" y="1773238"/>
            <a:ext cx="7920000" cy="3960000"/>
          </a:xfrm>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3" name="Group 9"/>
          <p:cNvGrpSpPr/>
          <p:nvPr userDrawn="1"/>
        </p:nvGrpSpPr>
        <p:grpSpPr>
          <a:xfrm>
            <a:off x="-1694063" y="1808163"/>
            <a:ext cx="1619738" cy="1836861"/>
            <a:chOff x="-1694063" y="1808163"/>
            <a:chExt cx="1619738" cy="1836861"/>
          </a:xfrm>
        </p:grpSpPr>
        <p:pic>
          <p:nvPicPr>
            <p:cNvPr id="11" name="Picture 10"/>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612576" y="3281933"/>
              <a:ext cx="4762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6" name="TextBox 15"/>
            <p:cNvSpPr txBox="1"/>
            <p:nvPr userDrawn="1"/>
          </p:nvSpPr>
          <p:spPr>
            <a:xfrm>
              <a:off x="-1694063" y="1808163"/>
              <a:ext cx="1619738" cy="18368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r">
                <a:defRPr/>
              </a:pPr>
              <a:r>
                <a:rPr lang="en-US" sz="1000" b="1" i="1" dirty="0" smtClean="0">
                  <a:solidFill>
                    <a:prstClr val="white"/>
                  </a:solidFill>
                </a:rPr>
                <a:t>To add bullets (use only circular bullets), use Home/Paragraph/Increase Indent List Level or Decrease Indent List Level – or use the context-sensitive shortcut menu that appears above highlighted text when you move the cursor upwards.</a:t>
              </a:r>
            </a:p>
            <a:p>
              <a:pPr algn="r">
                <a:defRPr/>
              </a:pPr>
              <a:endParaRPr lang="en-US" sz="1000" b="1" i="1" dirty="0" smtClean="0">
                <a:solidFill>
                  <a:prstClr val="white"/>
                </a:solidFill>
              </a:endParaRPr>
            </a:p>
            <a:p>
              <a:pPr algn="r">
                <a:defRPr/>
              </a:pPr>
              <a:endParaRPr lang="en-US" sz="1000" b="1" i="1" dirty="0" smtClean="0">
                <a:solidFill>
                  <a:prstClr val="white"/>
                </a:solidFill>
              </a:endParaRPr>
            </a:p>
            <a:p>
              <a:pPr algn="r">
                <a:defRPr/>
              </a:pPr>
              <a:endParaRPr lang="en-US" sz="1000" b="1" i="1" dirty="0" smtClean="0">
                <a:solidFill>
                  <a:prstClr val="white"/>
                </a:solidFill>
              </a:endParaRPr>
            </a:p>
            <a:p>
              <a:pPr algn="r">
                <a:defRPr/>
              </a:pPr>
              <a:r>
                <a:rPr lang="en-US" sz="1000" b="1" i="1" dirty="0" smtClean="0">
                  <a:solidFill>
                    <a:prstClr val="white"/>
                  </a:solidFill>
                </a:rPr>
                <a:t>To remove bullets:</a:t>
              </a:r>
            </a:p>
            <a:p>
              <a:pPr algn="r">
                <a:defRPr/>
              </a:pPr>
              <a:r>
                <a:rPr lang="en-US" sz="1000" b="1" i="1" dirty="0" smtClean="0">
                  <a:solidFill>
                    <a:prstClr val="white"/>
                  </a:solidFill>
                </a:rPr>
                <a:t>Use backspace.</a:t>
              </a:r>
            </a:p>
            <a:p>
              <a:pPr algn="r">
                <a:defRPr/>
              </a:pPr>
              <a:endParaRPr lang="en-US" sz="1000" b="1" i="1" dirty="0" smtClean="0">
                <a:solidFill>
                  <a:prstClr val="white"/>
                </a:solidFill>
              </a:endParaRPr>
            </a:p>
            <a:p>
              <a:pPr algn="r"/>
              <a:endParaRPr lang="en-US" sz="1000" b="1" i="1" dirty="0" smtClean="0">
                <a:solidFill>
                  <a:prstClr val="white"/>
                </a:solidFill>
              </a:endParaRPr>
            </a:p>
          </p:txBody>
        </p:sp>
      </p:grpSp>
      <p:sp>
        <p:nvSpPr>
          <p:cNvPr id="2" name="Title 1"/>
          <p:cNvSpPr>
            <a:spLocks noGrp="1"/>
          </p:cNvSpPr>
          <p:nvPr>
            <p:ph type="title"/>
          </p:nvPr>
        </p:nvSpPr>
        <p:spPr/>
        <p:txBody>
          <a:bodyPr/>
          <a:lstStyle/>
          <a:p>
            <a:r>
              <a:rPr lang="en-US" smtClean="0"/>
              <a:t>Click to edit Master title style</a:t>
            </a:r>
            <a:endParaRPr lang="da-DK"/>
          </a:p>
        </p:txBody>
      </p:sp>
    </p:spTree>
    <p:extLst>
      <p:ext uri="{BB962C8B-B14F-4D97-AF65-F5344CB8AC3E}">
        <p14:creationId xmlns:p14="http://schemas.microsoft.com/office/powerpoint/2010/main" val="51276923"/>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_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smtClean="0"/>
              <a:t>Click to edit Master title style</a:t>
            </a:r>
            <a:endParaRPr lang="en-US" dirty="0"/>
          </a:p>
        </p:txBody>
      </p:sp>
      <p:sp>
        <p:nvSpPr>
          <p:cNvPr id="11" name="Text Placeholder 4"/>
          <p:cNvSpPr>
            <a:spLocks noGrp="1"/>
          </p:cNvSpPr>
          <p:nvPr>
            <p:ph type="body" sz="quarter" idx="10"/>
          </p:nvPr>
        </p:nvSpPr>
        <p:spPr>
          <a:xfrm>
            <a:off x="302931" y="961415"/>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Text Placeholder 4"/>
          <p:cNvSpPr>
            <a:spLocks noGrp="1"/>
          </p:cNvSpPr>
          <p:nvPr>
            <p:ph type="body" sz="quarter" idx="11"/>
          </p:nvPr>
        </p:nvSpPr>
        <p:spPr>
          <a:xfrm>
            <a:off x="4648200" y="961415"/>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Text Placeholder 4"/>
          <p:cNvSpPr>
            <a:spLocks noGrp="1"/>
          </p:cNvSpPr>
          <p:nvPr>
            <p:ph type="body" sz="quarter" idx="12"/>
          </p:nvPr>
        </p:nvSpPr>
        <p:spPr>
          <a:xfrm>
            <a:off x="302931" y="961415"/>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4" name="Text Placeholder 4"/>
          <p:cNvSpPr>
            <a:spLocks noGrp="1"/>
          </p:cNvSpPr>
          <p:nvPr>
            <p:ph type="body" sz="quarter" idx="13"/>
          </p:nvPr>
        </p:nvSpPr>
        <p:spPr>
          <a:xfrm>
            <a:off x="4648200" y="961415"/>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5" name="Text Placeholder 4"/>
          <p:cNvSpPr>
            <a:spLocks noGrp="1"/>
          </p:cNvSpPr>
          <p:nvPr>
            <p:ph type="body" sz="quarter" idx="14"/>
          </p:nvPr>
        </p:nvSpPr>
        <p:spPr>
          <a:xfrm>
            <a:off x="302931" y="3702856"/>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Text Placeholder 4"/>
          <p:cNvSpPr>
            <a:spLocks noGrp="1"/>
          </p:cNvSpPr>
          <p:nvPr>
            <p:ph type="body" sz="quarter" idx="15"/>
          </p:nvPr>
        </p:nvSpPr>
        <p:spPr>
          <a:xfrm>
            <a:off x="4648200" y="3702856"/>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7" name="Text Placeholder 4"/>
          <p:cNvSpPr>
            <a:spLocks noGrp="1"/>
          </p:cNvSpPr>
          <p:nvPr>
            <p:ph type="body" sz="quarter" idx="16"/>
          </p:nvPr>
        </p:nvSpPr>
        <p:spPr>
          <a:xfrm>
            <a:off x="302931" y="3702856"/>
            <a:ext cx="4170595" cy="471520"/>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8" name="Text Placeholder 4"/>
          <p:cNvSpPr>
            <a:spLocks noGrp="1"/>
          </p:cNvSpPr>
          <p:nvPr>
            <p:ph type="body" sz="quarter" idx="17"/>
          </p:nvPr>
        </p:nvSpPr>
        <p:spPr>
          <a:xfrm>
            <a:off x="4648200" y="3702856"/>
            <a:ext cx="4170595" cy="471520"/>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802" y="0"/>
            <a:ext cx="3968824" cy="1443209"/>
          </a:xfrm>
          <a:prstGeom prst="rect">
            <a:avLst/>
          </a:prstGeom>
        </p:spPr>
      </p:pic>
      <p:pic>
        <p:nvPicPr>
          <p:cNvPr id="6" name="Picture 5"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6329900" y="476643"/>
            <a:ext cx="2377538" cy="65655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6329900" y="476643"/>
            <a:ext cx="2377538" cy="65655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image" Target="../media/image5.png"/><Relationship Id="rId2" Type="http://schemas.openxmlformats.org/officeDocument/2006/relationships/slideLayout" Target="../slideLayouts/slideLayout18.xml"/><Relationship Id="rId16"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image" Target="../media/image1.png"/><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theme" Target="../theme/theme3.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chemeClr val="tx2"/>
                </a:solidFill>
                <a:latin typeface="Arial" pitchFamily="34" charset="0"/>
                <a:cs typeface="Arial" pitchFamily="34" charset="0"/>
              </a:rPr>
              <a:pPr algn="r">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1"/>
            <a:ext cx="2431756" cy="123111"/>
          </a:xfrm>
          <a:prstGeom prst="rect">
            <a:avLst/>
          </a:prstGeom>
          <a:noFill/>
          <a:ln w="9525">
            <a:noFill/>
            <a:miter lim="800000"/>
            <a:headEnd/>
            <a:tailEnd/>
          </a:ln>
        </p:spPr>
        <p:txBody>
          <a:bodyPr wrap="none" lIns="0" tIns="0" rIns="0" bIns="0">
            <a:spAutoFit/>
          </a:bodyPr>
          <a:lstStyle/>
          <a:p>
            <a:pPr marL="0" algn="l" defTabSz="914400" rtl="0" eaLnBrk="1" latinLnBrk="0" hangingPunct="1">
              <a:defRPr/>
            </a:pPr>
            <a:r>
              <a:rPr lang="en-US" sz="800" kern="1200" dirty="0" smtClean="0">
                <a:solidFill>
                  <a:schemeClr val="tx2"/>
                </a:solidFill>
                <a:latin typeface="Arial" pitchFamily="34" charset="0"/>
                <a:ea typeface="+mn-ea"/>
                <a:cs typeface="Arial" pitchFamily="34" charset="0"/>
              </a:rPr>
              <a:t>Copyright © 2013 Tech Mahindra. All rights reserved.</a:t>
            </a:r>
            <a:endParaRPr lang="en-US" sz="800" kern="1200" dirty="0">
              <a:solidFill>
                <a:schemeClr val="tx2"/>
              </a:solidFill>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 id="2147483669" r:id="rId3"/>
    <p:sldLayoutId id="2147483668" r:id="rId4"/>
    <p:sldLayoutId id="2147483667" r:id="rId5"/>
    <p:sldLayoutId id="2147483659" r:id="rId6"/>
    <p:sldLayoutId id="2147483651" r:id="rId7"/>
    <p:sldLayoutId id="2147483664" r:id="rId8"/>
    <p:sldLayoutId id="2147483658" r:id="rId9"/>
    <p:sldLayoutId id="2147483665" r:id="rId10"/>
    <p:sldLayoutId id="2147483650" r:id="rId11"/>
    <p:sldLayoutId id="2147483660" r:id="rId12"/>
    <p:sldLayoutId id="2147483661" r:id="rId13"/>
    <p:sldLayoutId id="2147483656" r:id="rId14"/>
    <p:sldLayoutId id="2147483666" r:id="rId15"/>
    <p:sldLayoutId id="2147483672" r:id="rId16"/>
  </p:sldLayoutIdLs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17"/>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rgbClr val="6D6E71"/>
                </a:solidFill>
                <a:cs typeface="Arial" pitchFamily="34" charset="0"/>
              </a:rPr>
              <a:pPr algn="r">
                <a:defRPr/>
              </a:pPr>
              <a:t>‹#›</a:t>
            </a:fld>
            <a:endParaRPr lang="en-US" sz="1000" dirty="0">
              <a:solidFill>
                <a:srgbClr val="6D6E71"/>
              </a:solidFill>
              <a:cs typeface="Arial" pitchFamily="34" charset="0"/>
            </a:endParaRPr>
          </a:p>
        </p:txBody>
      </p:sp>
      <p:sp>
        <p:nvSpPr>
          <p:cNvPr id="7" name="TextBox 20"/>
          <p:cNvSpPr txBox="1">
            <a:spLocks noChangeArrowheads="1"/>
          </p:cNvSpPr>
          <p:nvPr/>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smtClean="0">
                <a:solidFill>
                  <a:srgbClr val="6D6E71"/>
                </a:solidFill>
                <a:cs typeface="Arial" pitchFamily="34" charset="0"/>
              </a:rPr>
              <a:t>Copyright © 2013 Tech Mahindra. All rights reserved.</a:t>
            </a:r>
            <a:endParaRPr lang="en-US" sz="800" dirty="0">
              <a:solidFill>
                <a:srgbClr val="6D6E71"/>
              </a:solidFill>
              <a:cs typeface="Arial" pitchFamily="34" charset="0"/>
            </a:endParaRPr>
          </a:p>
        </p:txBody>
      </p:sp>
    </p:spTree>
    <p:extLst>
      <p:ext uri="{BB962C8B-B14F-4D97-AF65-F5344CB8AC3E}">
        <p14:creationId xmlns:p14="http://schemas.microsoft.com/office/powerpoint/2010/main" val="245128411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Ls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26" cstate="email">
            <a:extLst>
              <a:ext uri="{28A0092B-C50C-407E-A947-70E740481C1C}">
                <a14:useLocalDpi xmlns:a14="http://schemas.microsoft.com/office/drawing/2010/main"/>
              </a:ext>
            </a:extLst>
          </a:blip>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rgbClr val="6D6E71"/>
                </a:solidFill>
                <a:cs typeface="Arial" pitchFamily="34" charset="0"/>
              </a:rPr>
              <a:pPr algn="r">
                <a:defRPr/>
              </a:pPr>
              <a:t>‹#›</a:t>
            </a:fld>
            <a:endParaRPr lang="en-US" sz="1000" dirty="0">
              <a:solidFill>
                <a:srgbClr val="6D6E71"/>
              </a:solidFill>
              <a:cs typeface="Arial" pitchFamily="34" charset="0"/>
            </a:endParaRPr>
          </a:p>
        </p:txBody>
      </p:sp>
      <p:sp>
        <p:nvSpPr>
          <p:cNvPr id="7" name="TextBox 20"/>
          <p:cNvSpPr txBox="1">
            <a:spLocks noChangeArrowheads="1"/>
          </p:cNvSpPr>
          <p:nvPr/>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smtClean="0">
                <a:solidFill>
                  <a:srgbClr val="6D6E71"/>
                </a:solidFill>
                <a:cs typeface="Arial" pitchFamily="34" charset="0"/>
              </a:rPr>
              <a:t>Copyright © 2013 Tech Mahindra. All rights reserved.</a:t>
            </a:r>
            <a:endParaRPr lang="en-US" sz="800" dirty="0">
              <a:solidFill>
                <a:srgbClr val="6D6E71"/>
              </a:solidFill>
              <a:cs typeface="Arial" pitchFamily="34" charset="0"/>
            </a:endParaRPr>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 id="2147483750" r:id="rId19"/>
    <p:sldLayoutId id="2147483751" r:id="rId20"/>
    <p:sldLayoutId id="2147483752" r:id="rId21"/>
    <p:sldLayoutId id="2147483753" r:id="rId22"/>
    <p:sldLayoutId id="2147483754" r:id="rId23"/>
    <p:sldLayoutId id="2147483755" r:id="rId24"/>
  </p:sldLayoutIdLs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32.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hyperlink" Target="https://access.redhat.com/" TargetMode="Externa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6.xml"/><Relationship Id="rId4" Type="http://schemas.openxmlformats.org/officeDocument/2006/relationships/hyperlink" Target="http://www.redhat.com/promo/jdg_calculator/?intcmp=701600000006gTEAAY"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6.xml"/><Relationship Id="rId4" Type="http://schemas.openxmlformats.org/officeDocument/2006/relationships/hyperlink" Target="http://www.redhat.com/promo/jdg_calculator/?intcmp=701600000006gTEAAY"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hyperlink" Target="http://searchmobilecomputing.techtarget.com/definition/RAM" TargetMode="External"/><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5" name="Picture 4" descr="CWCS Baseline.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825187" y="3537180"/>
            <a:ext cx="3864744" cy="314696"/>
          </a:xfrm>
          <a:prstGeom prst="rect">
            <a:avLst/>
          </a:prstGeom>
        </p:spPr>
      </p:pic>
      <p:sp>
        <p:nvSpPr>
          <p:cNvPr id="7" name="TextBox 6"/>
          <p:cNvSpPr txBox="1"/>
          <p:nvPr/>
        </p:nvSpPr>
        <p:spPr bwMode="gray">
          <a:xfrm>
            <a:off x="460730" y="5017339"/>
            <a:ext cx="7042244" cy="46166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Font typeface="Arial" pitchFamily="34" charset="0"/>
              <a:buNone/>
            </a:pPr>
            <a:r>
              <a:rPr lang="en-US" sz="3000" b="1" dirty="0" smtClean="0">
                <a:solidFill>
                  <a:srgbClr val="E31837"/>
                </a:solidFill>
              </a:rPr>
              <a:t>Red Hat JBoss Data Grid</a:t>
            </a:r>
          </a:p>
        </p:txBody>
      </p:sp>
      <p:sp>
        <p:nvSpPr>
          <p:cNvPr id="2" name="Rectangle 1"/>
          <p:cNvSpPr/>
          <p:nvPr/>
        </p:nvSpPr>
        <p:spPr>
          <a:xfrm>
            <a:off x="80010" y="6052938"/>
            <a:ext cx="2274983" cy="369332"/>
          </a:xfrm>
          <a:prstGeom prst="rect">
            <a:avLst/>
          </a:prstGeom>
        </p:spPr>
        <p:txBody>
          <a:bodyPr wrap="none">
            <a:spAutoFit/>
          </a:bodyPr>
          <a:lstStyle/>
          <a:p>
            <a:pPr algn="ctr" fontAlgn="base">
              <a:buFont typeface="Arial" pitchFamily="34" charset="0"/>
              <a:buNone/>
            </a:pPr>
            <a:r>
              <a:rPr lang="en-US" b="1" dirty="0" smtClean="0">
                <a:solidFill>
                  <a:srgbClr val="E31837"/>
                </a:solidFill>
              </a:rPr>
              <a:t>November </a:t>
            </a:r>
            <a:r>
              <a:rPr lang="en-US" b="1" dirty="0" smtClean="0">
                <a:solidFill>
                  <a:srgbClr val="E31837"/>
                </a:solidFill>
              </a:rPr>
              <a:t>15</a:t>
            </a:r>
            <a:r>
              <a:rPr lang="en-US" b="1" dirty="0" smtClean="0">
                <a:solidFill>
                  <a:srgbClr val="E31837"/>
                </a:solidFill>
              </a:rPr>
              <a:t>, </a:t>
            </a:r>
            <a:r>
              <a:rPr lang="en-US" b="1" dirty="0">
                <a:solidFill>
                  <a:srgbClr val="E31837"/>
                </a:solidFill>
              </a:rPr>
              <a:t>2013</a:t>
            </a:r>
            <a:endParaRPr lang="en-US" dirty="0">
              <a:solidFill>
                <a:srgbClr val="E31837"/>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0176" y="1615749"/>
            <a:ext cx="8551892" cy="323165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342900" indent="-342900" algn="just" fontAlgn="base">
              <a:lnSpc>
                <a:spcPct val="150000"/>
              </a:lnSpc>
              <a:buClr>
                <a:srgbClr val="C00000"/>
              </a:buClr>
              <a:buFont typeface="Wingdings" pitchFamily="2" charset="2"/>
              <a:buChar char="§"/>
              <a:defRPr/>
            </a:pPr>
            <a:r>
              <a:rPr lang="en-US" sz="1400" b="1" u="sng" kern="0" dirty="0" smtClean="0">
                <a:solidFill>
                  <a:sysClr val="windowText" lastClr="000000"/>
                </a:solidFill>
              </a:rPr>
              <a:t>Library mode :</a:t>
            </a:r>
            <a:r>
              <a:rPr lang="en-US" sz="1400" kern="0" dirty="0" smtClean="0">
                <a:solidFill>
                  <a:sysClr val="windowText" lastClr="000000"/>
                </a:solidFill>
              </a:rPr>
              <a:t> </a:t>
            </a:r>
            <a:r>
              <a:rPr lang="en-IN" sz="1400" kern="0" dirty="0">
                <a:solidFill>
                  <a:sysClr val="windowText" lastClr="000000"/>
                </a:solidFill>
              </a:rPr>
              <a:t>This mode provides all the binaries required to build and deploy a custom runtime environment. </a:t>
            </a:r>
            <a:r>
              <a:rPr lang="en-IN" sz="1400" kern="0" dirty="0" smtClean="0">
                <a:solidFill>
                  <a:sysClr val="windowText" lastClr="000000"/>
                </a:solidFill>
              </a:rPr>
              <a:t>It allows </a:t>
            </a:r>
            <a:r>
              <a:rPr lang="en-IN" sz="1400" kern="0" dirty="0">
                <a:solidFill>
                  <a:sysClr val="windowText" lastClr="000000"/>
                </a:solidFill>
              </a:rPr>
              <a:t>local access to a single node in a distributed cluster. </a:t>
            </a:r>
            <a:r>
              <a:rPr lang="en-IN" sz="1400" kern="0" dirty="0" smtClean="0">
                <a:solidFill>
                  <a:sysClr val="windowText" lastClr="000000"/>
                </a:solidFill>
              </a:rPr>
              <a:t>This </a:t>
            </a:r>
            <a:r>
              <a:rPr lang="en-IN" sz="1400" kern="0" dirty="0">
                <a:solidFill>
                  <a:sysClr val="windowText" lastClr="000000"/>
                </a:solidFill>
              </a:rPr>
              <a:t>mode gives the application access to data grid functionality within a virtual machine in the container being used. Supported containers include JBoss AS 7, JBoss Enterprise Application Platform 6 and Tomcat 7</a:t>
            </a:r>
            <a:endParaRPr lang="en-US" sz="1400" kern="0" dirty="0" smtClean="0">
              <a:solidFill>
                <a:sysClr val="windowText" lastClr="000000"/>
              </a:solidFill>
            </a:endParaRPr>
          </a:p>
          <a:p>
            <a:pPr marL="342900" indent="-342900" algn="just" fontAlgn="base">
              <a:lnSpc>
                <a:spcPct val="150000"/>
              </a:lnSpc>
              <a:buClr>
                <a:srgbClr val="C00000"/>
              </a:buClr>
              <a:buFont typeface="Wingdings" pitchFamily="2" charset="2"/>
              <a:buChar char="§"/>
              <a:defRPr/>
            </a:pPr>
            <a:r>
              <a:rPr lang="en-US" sz="1400" b="1" u="sng" kern="0" dirty="0">
                <a:solidFill>
                  <a:sysClr val="windowText" lastClr="000000"/>
                </a:solidFill>
              </a:rPr>
              <a:t>Client-server </a:t>
            </a:r>
            <a:r>
              <a:rPr lang="en-US" sz="1400" b="1" u="sng" kern="0" dirty="0" smtClean="0">
                <a:solidFill>
                  <a:sysClr val="windowText" lastClr="000000"/>
                </a:solidFill>
              </a:rPr>
              <a:t>mode :</a:t>
            </a:r>
            <a:r>
              <a:rPr lang="en-US" sz="1400" kern="0" dirty="0" smtClean="0">
                <a:solidFill>
                  <a:sysClr val="windowText" lastClr="000000"/>
                </a:solidFill>
              </a:rPr>
              <a:t> </a:t>
            </a:r>
            <a:r>
              <a:rPr lang="en-IN" sz="1400" kern="0" dirty="0">
                <a:solidFill>
                  <a:sysClr val="windowText" lastClr="000000"/>
                </a:solidFill>
              </a:rPr>
              <a:t>This mode provides a managed, distributed and clusterable data grid server. Applications can remotely access the data grid server using Hot Rod, memcached or REST client APIs., the Cache is stored in a managed, distributed and clusterable data grid server. Applications can remotely access the data grid server using Hot Rod, memcached or REST client APIs. This web application bundles only the </a:t>
            </a:r>
            <a:r>
              <a:rPr lang="en-IN" sz="1400" kern="0" dirty="0" smtClean="0">
                <a:solidFill>
                  <a:sysClr val="windowText" lastClr="000000"/>
                </a:solidFill>
              </a:rPr>
              <a:t>Hot Rod </a:t>
            </a:r>
            <a:r>
              <a:rPr lang="en-IN" sz="1400" kern="0" dirty="0">
                <a:solidFill>
                  <a:sysClr val="windowText" lastClr="000000"/>
                </a:solidFill>
              </a:rPr>
              <a:t>client and communicates with a remote JBoss Data Grid (JDG) server. The JDG server is configured via the standalone.xml configuration file</a:t>
            </a:r>
            <a:endParaRPr kumimoji="0" lang="en-US" sz="1400" b="0" i="0" u="none" strike="noStrike" kern="0" cap="none" spc="0" normalizeH="0" baseline="0" noProof="0" dirty="0" smtClean="0">
              <a:ln>
                <a:noFill/>
              </a:ln>
              <a:solidFill>
                <a:sysClr val="windowText" lastClr="000000"/>
              </a:solidFill>
              <a:effectLst/>
              <a:uLnTx/>
              <a:uFillTx/>
              <a:latin typeface="Arial"/>
            </a:endParaRPr>
          </a:p>
        </p:txBody>
      </p:sp>
      <p:sp>
        <p:nvSpPr>
          <p:cNvPr id="6" name="Rectangle 5"/>
          <p:cNvSpPr/>
          <p:nvPr/>
        </p:nvSpPr>
        <p:spPr bwMode="gray">
          <a:xfrm>
            <a:off x="272233" y="977172"/>
            <a:ext cx="4293889" cy="347663"/>
          </a:xfrm>
          <a:prstGeom prst="rect">
            <a:avLst/>
          </a:prstGeom>
          <a:solidFill>
            <a:srgbClr val="BE3A3A"/>
          </a:solidFill>
          <a:ln w="25400" cap="flat" cmpd="sng" algn="ctr">
            <a:noFill/>
            <a:prstDash val="solid"/>
          </a:ln>
          <a:effectLst/>
        </p:spPr>
        <p:txBody>
          <a:bodyPr anchor="ctr"/>
          <a:lstStyle/>
          <a:p>
            <a:r>
              <a:rPr lang="en-IN" sz="1400" b="1" kern="0" dirty="0" smtClean="0">
                <a:solidFill>
                  <a:prstClr val="white"/>
                </a:solidFill>
                <a:latin typeface="Arial"/>
                <a:cs typeface="Arial" pitchFamily="34" charset="0"/>
              </a:rPr>
              <a:t>Two </a:t>
            </a:r>
            <a:r>
              <a:rPr lang="en-IN" sz="1400" b="1" kern="0" dirty="0">
                <a:solidFill>
                  <a:prstClr val="white"/>
                </a:solidFill>
                <a:latin typeface="Arial"/>
                <a:cs typeface="Arial" pitchFamily="34" charset="0"/>
              </a:rPr>
              <a:t>usage </a:t>
            </a:r>
            <a:r>
              <a:rPr lang="en-IN" sz="1400" b="1" kern="0" dirty="0" smtClean="0">
                <a:solidFill>
                  <a:prstClr val="white"/>
                </a:solidFill>
                <a:latin typeface="Arial"/>
                <a:cs typeface="Arial" pitchFamily="34" charset="0"/>
              </a:rPr>
              <a:t>modes</a:t>
            </a:r>
            <a:r>
              <a:rPr lang="en-IN" sz="1400" b="1" kern="0" dirty="0">
                <a:solidFill>
                  <a:prstClr val="white"/>
                </a:solidFill>
                <a:latin typeface="Arial"/>
                <a:cs typeface="Arial" pitchFamily="34" charset="0"/>
              </a:rPr>
              <a:t> </a:t>
            </a:r>
            <a:r>
              <a:rPr lang="en-IN" sz="1400" b="1" kern="0" dirty="0" smtClean="0">
                <a:solidFill>
                  <a:prstClr val="white"/>
                </a:solidFill>
                <a:latin typeface="Arial"/>
                <a:cs typeface="Arial" pitchFamily="34" charset="0"/>
              </a:rPr>
              <a:t>of Red Hat JBoss Data Grid : </a:t>
            </a:r>
            <a:endParaRPr lang="en-IN" sz="1400" b="1" kern="0" dirty="0">
              <a:solidFill>
                <a:prstClr val="white"/>
              </a:solidFill>
              <a:latin typeface="Arial"/>
              <a:cs typeface="Arial" pitchFamily="34" charset="0"/>
            </a:endParaRPr>
          </a:p>
        </p:txBody>
      </p:sp>
      <p:sp>
        <p:nvSpPr>
          <p:cNvPr id="7" name="Title 1"/>
          <p:cNvSpPr txBox="1">
            <a:spLocks/>
          </p:cNvSpPr>
          <p:nvPr/>
        </p:nvSpPr>
        <p:spPr>
          <a:xfrm>
            <a:off x="244546" y="127134"/>
            <a:ext cx="8762292"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smtClean="0">
                <a:solidFill>
                  <a:schemeClr val="tx2"/>
                </a:solidFill>
                <a:latin typeface="Arial" pitchFamily="34" charset="0"/>
                <a:ea typeface="+mj-ea"/>
                <a:cs typeface="Arial" pitchFamily="34" charset="0"/>
              </a:rPr>
              <a:t>Modes Of </a:t>
            </a:r>
            <a:r>
              <a:rPr kumimoji="0" lang="en-US" sz="2400" b="1" i="0" u="none" strike="noStrike" kern="1200" cap="none" spc="0" normalizeH="0" noProof="0" dirty="0" smtClean="0">
                <a:ln>
                  <a:noFill/>
                </a:ln>
                <a:solidFill>
                  <a:schemeClr val="tx2"/>
                </a:solidFill>
                <a:effectLst/>
                <a:uLnTx/>
                <a:uFillTx/>
                <a:latin typeface="Arial" pitchFamily="34" charset="0"/>
                <a:ea typeface="+mj-ea"/>
                <a:cs typeface="Arial" pitchFamily="34" charset="0"/>
              </a:rPr>
              <a:t>Red Hat JBoss Data Grid</a:t>
            </a:r>
            <a:endParaRPr kumimoji="0" lang="en-US" sz="2400" b="1"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1659094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60704" y="127134"/>
            <a:ext cx="7946134"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smtClean="0">
                <a:solidFill>
                  <a:schemeClr val="tx2"/>
                </a:solidFill>
                <a:latin typeface="Arial" pitchFamily="34" charset="0"/>
                <a:ea typeface="+mj-ea"/>
                <a:cs typeface="Arial" pitchFamily="34" charset="0"/>
              </a:rPr>
              <a:t>Server vs. Library</a:t>
            </a:r>
            <a:endParaRPr kumimoji="0" lang="en-US" sz="2400" b="1"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endParaRPr>
          </a:p>
        </p:txBody>
      </p:sp>
      <p:sp>
        <p:nvSpPr>
          <p:cNvPr id="4" name="Rectangle 3"/>
          <p:cNvSpPr/>
          <p:nvPr/>
        </p:nvSpPr>
        <p:spPr bwMode="gray">
          <a:xfrm>
            <a:off x="272233" y="977172"/>
            <a:ext cx="4293889" cy="347663"/>
          </a:xfrm>
          <a:prstGeom prst="rect">
            <a:avLst/>
          </a:prstGeom>
          <a:solidFill>
            <a:srgbClr val="BE3A3A"/>
          </a:solidFill>
          <a:ln w="25400" cap="flat" cmpd="sng" algn="ctr">
            <a:noFill/>
            <a:prstDash val="solid"/>
          </a:ln>
          <a:effectLst/>
        </p:spPr>
        <p:txBody>
          <a:bodyPr anchor="ctr"/>
          <a:lstStyle/>
          <a:p>
            <a:r>
              <a:rPr lang="en-IN" sz="1400" b="1" kern="0" dirty="0" smtClean="0">
                <a:solidFill>
                  <a:prstClr val="white"/>
                </a:solidFill>
                <a:latin typeface="Arial"/>
                <a:cs typeface="Arial" pitchFamily="34" charset="0"/>
              </a:rPr>
              <a:t>Why to run as Server : </a:t>
            </a:r>
          </a:p>
        </p:txBody>
      </p:sp>
      <p:sp>
        <p:nvSpPr>
          <p:cNvPr id="5" name="TextBox 4"/>
          <p:cNvSpPr txBox="1"/>
          <p:nvPr/>
        </p:nvSpPr>
        <p:spPr>
          <a:xfrm>
            <a:off x="290176" y="1615749"/>
            <a:ext cx="4891424" cy="161582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342900" indent="-342900" algn="just" fontAlgn="base">
              <a:lnSpc>
                <a:spcPct val="150000"/>
              </a:lnSpc>
              <a:buClr>
                <a:srgbClr val="C00000"/>
              </a:buClr>
              <a:buFont typeface="Wingdings" pitchFamily="2" charset="2"/>
              <a:buChar char="§"/>
              <a:defRPr/>
            </a:pPr>
            <a:r>
              <a:rPr lang="en-CA" sz="1400" dirty="0">
                <a:solidFill>
                  <a:srgbClr val="000000"/>
                </a:solidFill>
                <a:cs typeface="Arial"/>
              </a:rPr>
              <a:t>Data </a:t>
            </a:r>
            <a:r>
              <a:rPr lang="en-CA" sz="1400" dirty="0" smtClean="0">
                <a:solidFill>
                  <a:srgbClr val="000000"/>
                </a:solidFill>
                <a:cs typeface="Arial"/>
              </a:rPr>
              <a:t>tier is tuned </a:t>
            </a:r>
            <a:r>
              <a:rPr lang="en-CA" sz="1400" dirty="0">
                <a:solidFill>
                  <a:srgbClr val="000000"/>
                </a:solidFill>
                <a:cs typeface="Arial"/>
              </a:rPr>
              <a:t>and managed </a:t>
            </a:r>
            <a:r>
              <a:rPr lang="en-CA" sz="1400" dirty="0" smtClean="0">
                <a:solidFill>
                  <a:srgbClr val="000000"/>
                </a:solidFill>
                <a:cs typeface="Arial"/>
              </a:rPr>
              <a:t>independently</a:t>
            </a:r>
          </a:p>
          <a:p>
            <a:pPr marL="342900" indent="-342900" algn="just" fontAlgn="base">
              <a:lnSpc>
                <a:spcPct val="150000"/>
              </a:lnSpc>
              <a:buClr>
                <a:srgbClr val="C00000"/>
              </a:buClr>
              <a:buFont typeface="Wingdings" pitchFamily="2" charset="2"/>
              <a:buChar char="§"/>
              <a:defRPr/>
            </a:pPr>
            <a:r>
              <a:rPr lang="en-CA" sz="1400" dirty="0" smtClean="0">
                <a:solidFill>
                  <a:srgbClr val="000000"/>
                </a:solidFill>
                <a:cs typeface="Arial"/>
              </a:rPr>
              <a:t>Application </a:t>
            </a:r>
            <a:r>
              <a:rPr lang="en-CA" sz="1400" dirty="0">
                <a:solidFill>
                  <a:srgbClr val="000000"/>
                </a:solidFill>
                <a:cs typeface="Arial"/>
              </a:rPr>
              <a:t>restarts and crashes will not affect data tier</a:t>
            </a:r>
          </a:p>
          <a:p>
            <a:pPr marL="342900" indent="-342900" algn="just" fontAlgn="base">
              <a:lnSpc>
                <a:spcPct val="150000"/>
              </a:lnSpc>
              <a:buClr>
                <a:srgbClr val="C00000"/>
              </a:buClr>
              <a:buFont typeface="Wingdings" pitchFamily="2" charset="2"/>
              <a:buChar char="§"/>
              <a:defRPr/>
            </a:pPr>
            <a:r>
              <a:rPr lang="en-CA" sz="1400" dirty="0">
                <a:solidFill>
                  <a:srgbClr val="000000"/>
                </a:solidFill>
                <a:cs typeface="Arial"/>
              </a:rPr>
              <a:t>Data tier can be shared across multiple apps</a:t>
            </a:r>
          </a:p>
          <a:p>
            <a:pPr marL="342900" indent="-342900" algn="just" fontAlgn="base">
              <a:lnSpc>
                <a:spcPct val="150000"/>
              </a:lnSpc>
              <a:buClr>
                <a:srgbClr val="C00000"/>
              </a:buClr>
              <a:buFont typeface="Wingdings" pitchFamily="2" charset="2"/>
              <a:buChar char="§"/>
              <a:defRPr/>
            </a:pPr>
            <a:r>
              <a:rPr lang="en-CA" sz="1400" dirty="0">
                <a:solidFill>
                  <a:srgbClr val="000000"/>
                </a:solidFill>
                <a:cs typeface="Arial"/>
              </a:rPr>
              <a:t>Apps need not be JVM based</a:t>
            </a:r>
          </a:p>
          <a:p>
            <a:pPr marL="342900" indent="-342900" algn="just" fontAlgn="base">
              <a:lnSpc>
                <a:spcPct val="150000"/>
              </a:lnSpc>
              <a:buClr>
                <a:srgbClr val="C00000"/>
              </a:buClr>
              <a:buFont typeface="Wingdings" pitchFamily="2" charset="2"/>
              <a:buChar char="§"/>
              <a:defRPr/>
            </a:pPr>
            <a:r>
              <a:rPr lang="en-CA" sz="1400" dirty="0" smtClean="0">
                <a:solidFill>
                  <a:srgbClr val="000000"/>
                </a:solidFill>
                <a:cs typeface="Arial"/>
              </a:rPr>
              <a:t>Anything </a:t>
            </a:r>
            <a:r>
              <a:rPr lang="en-CA" sz="1400" dirty="0">
                <a:solidFill>
                  <a:srgbClr val="000000"/>
                </a:solidFill>
                <a:cs typeface="Arial"/>
              </a:rPr>
              <a:t>that can talk over a socket can be </a:t>
            </a:r>
            <a:r>
              <a:rPr lang="en-CA" sz="1400" dirty="0" smtClean="0">
                <a:solidFill>
                  <a:srgbClr val="000000"/>
                </a:solidFill>
                <a:cs typeface="Arial"/>
              </a:rPr>
              <a:t>used</a:t>
            </a:r>
            <a:endParaRPr lang="en-CA" sz="1400" dirty="0">
              <a:solidFill>
                <a:srgbClr val="000000"/>
              </a:solidFill>
              <a:cs typeface="Arial"/>
            </a:endParaRPr>
          </a:p>
        </p:txBody>
      </p:sp>
      <p:sp>
        <p:nvSpPr>
          <p:cNvPr id="6" name="Rectangle 5"/>
          <p:cNvSpPr/>
          <p:nvPr/>
        </p:nvSpPr>
        <p:spPr bwMode="gray">
          <a:xfrm>
            <a:off x="353714" y="3462421"/>
            <a:ext cx="4087813" cy="347663"/>
          </a:xfrm>
          <a:prstGeom prst="rect">
            <a:avLst/>
          </a:prstGeom>
          <a:solidFill>
            <a:srgbClr val="BE3A3A"/>
          </a:solidFill>
          <a:ln w="25400" cap="flat" cmpd="sng" algn="ctr">
            <a:noFill/>
            <a:prstDash val="solid"/>
          </a:ln>
          <a:effectLst/>
        </p:spPr>
        <p:txBody>
          <a:bodyPr anchor="ctr"/>
          <a:lstStyle/>
          <a:p>
            <a:r>
              <a:rPr lang="en-CA" sz="1400" b="1" kern="0" dirty="0">
                <a:solidFill>
                  <a:prstClr val="white"/>
                </a:solidFill>
                <a:latin typeface="Arial"/>
                <a:cs typeface="Arial" pitchFamily="34" charset="0"/>
              </a:rPr>
              <a:t>Why </a:t>
            </a:r>
            <a:r>
              <a:rPr lang="en-CA" sz="1400" b="1" kern="0" dirty="0" smtClean="0">
                <a:solidFill>
                  <a:prstClr val="white"/>
                </a:solidFill>
                <a:latin typeface="Arial"/>
                <a:cs typeface="Arial" pitchFamily="34" charset="0"/>
              </a:rPr>
              <a:t>to run as Library : </a:t>
            </a:r>
            <a:endParaRPr lang="en-CA" sz="1400" b="1" kern="0" dirty="0">
              <a:solidFill>
                <a:prstClr val="white"/>
              </a:solidFill>
              <a:latin typeface="Arial"/>
              <a:cs typeface="Arial" pitchFamily="34" charset="0"/>
            </a:endParaRPr>
          </a:p>
        </p:txBody>
      </p:sp>
      <p:sp>
        <p:nvSpPr>
          <p:cNvPr id="7" name="TextBox 6"/>
          <p:cNvSpPr txBox="1"/>
          <p:nvPr/>
        </p:nvSpPr>
        <p:spPr>
          <a:xfrm>
            <a:off x="272233" y="4129253"/>
            <a:ext cx="4909367" cy="129266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342900" indent="-342900" algn="just" fontAlgn="base">
              <a:lnSpc>
                <a:spcPct val="150000"/>
              </a:lnSpc>
              <a:buClr>
                <a:srgbClr val="C00000"/>
              </a:buClr>
              <a:buFont typeface="Wingdings" pitchFamily="2" charset="2"/>
              <a:buChar char="§"/>
              <a:defRPr/>
            </a:pPr>
            <a:r>
              <a:rPr lang="en-CA" sz="1400" dirty="0">
                <a:solidFill>
                  <a:srgbClr val="000000"/>
                </a:solidFill>
                <a:cs typeface="Arial"/>
              </a:rPr>
              <a:t>Library has more features, richer </a:t>
            </a:r>
            <a:r>
              <a:rPr lang="en-CA" sz="1400" dirty="0" smtClean="0">
                <a:solidFill>
                  <a:srgbClr val="000000"/>
                </a:solidFill>
                <a:cs typeface="Arial"/>
              </a:rPr>
              <a:t>APIs</a:t>
            </a:r>
          </a:p>
          <a:p>
            <a:pPr marL="342900" indent="-342900" algn="just" fontAlgn="base">
              <a:lnSpc>
                <a:spcPct val="150000"/>
              </a:lnSpc>
              <a:buClr>
                <a:srgbClr val="C00000"/>
              </a:buClr>
              <a:buFont typeface="Wingdings" pitchFamily="2" charset="2"/>
              <a:buChar char="§"/>
              <a:defRPr/>
            </a:pPr>
            <a:r>
              <a:rPr lang="en-CA" sz="1400" dirty="0" smtClean="0">
                <a:solidFill>
                  <a:srgbClr val="000000"/>
                </a:solidFill>
                <a:cs typeface="Arial"/>
              </a:rPr>
              <a:t>Programmatic </a:t>
            </a:r>
            <a:r>
              <a:rPr lang="en-CA" sz="1400" dirty="0">
                <a:solidFill>
                  <a:srgbClr val="000000"/>
                </a:solidFill>
                <a:cs typeface="Arial"/>
              </a:rPr>
              <a:t>as well as declarative </a:t>
            </a:r>
            <a:r>
              <a:rPr lang="en-CA" sz="1400" dirty="0" smtClean="0">
                <a:solidFill>
                  <a:srgbClr val="000000"/>
                </a:solidFill>
                <a:cs typeface="Arial"/>
              </a:rPr>
              <a:t>configuration</a:t>
            </a:r>
          </a:p>
          <a:p>
            <a:pPr marL="342900" indent="-342900" algn="just" fontAlgn="base">
              <a:lnSpc>
                <a:spcPct val="150000"/>
              </a:lnSpc>
              <a:buClr>
                <a:srgbClr val="C00000"/>
              </a:buClr>
              <a:buFont typeface="Wingdings" pitchFamily="2" charset="2"/>
              <a:buChar char="§"/>
              <a:defRPr/>
            </a:pPr>
            <a:r>
              <a:rPr lang="en-CA" sz="1400" dirty="0">
                <a:solidFill>
                  <a:srgbClr val="000000"/>
                </a:solidFill>
                <a:cs typeface="Arial"/>
              </a:rPr>
              <a:t>Extendable/embeddable</a:t>
            </a:r>
          </a:p>
          <a:p>
            <a:pPr marL="342900" indent="-342900" algn="just" fontAlgn="base">
              <a:lnSpc>
                <a:spcPct val="150000"/>
              </a:lnSpc>
              <a:buClr>
                <a:srgbClr val="C00000"/>
              </a:buClr>
              <a:buFont typeface="Wingdings" pitchFamily="2" charset="2"/>
              <a:buChar char="§"/>
              <a:defRPr/>
            </a:pPr>
            <a:r>
              <a:rPr lang="en-CA" sz="1400" dirty="0" smtClean="0">
                <a:solidFill>
                  <a:srgbClr val="000000"/>
                </a:solidFill>
                <a:cs typeface="Arial"/>
              </a:rPr>
              <a:t>Faster as it lives </a:t>
            </a:r>
            <a:r>
              <a:rPr lang="en-CA" sz="1400" dirty="0">
                <a:solidFill>
                  <a:srgbClr val="000000"/>
                </a:solidFill>
                <a:cs typeface="Arial"/>
              </a:rPr>
              <a:t>within the same </a:t>
            </a:r>
            <a:r>
              <a:rPr lang="en-CA" sz="1400" dirty="0" smtClean="0">
                <a:solidFill>
                  <a:srgbClr val="000000"/>
                </a:solidFill>
                <a:cs typeface="Arial"/>
              </a:rPr>
              <a:t>process</a:t>
            </a:r>
            <a:endParaRPr lang="en-CA" sz="1400" dirty="0">
              <a:solidFill>
                <a:srgbClr val="000000"/>
              </a:solidFill>
              <a:cs typeface="Arial"/>
            </a:endParaRPr>
          </a:p>
        </p:txBody>
      </p:sp>
      <p:pic>
        <p:nvPicPr>
          <p:cNvPr id="1024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1117" y="1640901"/>
            <a:ext cx="2867025"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AutoShape 3" descr="data:image/jpeg;base64,/9j/4AAQSkZJRgABAQAAAQABAAD/2wCEAAkGBxQSEBUUEhQUExMXGRoVFBUXFRQWFRcVGBgZHBoaGhsbHCggGBwlGxUWITIhJSkrLi4wFx8zODMsNystMCsBCgoKDg0OGxAQGzQkICQsLSw0LDQ0LDI0LywsNCwsLiwsNC8sLCwsLCwsLC8uLCwsLCwsLiw0LCwsLCwtLCwsL//AABEIALABHwMBEQACEQEDEQH/xAAbAAEAAgMBAQAAAAAAAAAAAAAABQYDBAcCAf/EAEgQAAEDAgIFCQIJCQgDAAAAAAEAAgMEERIhBQYHMUETIjJRYXGBkaFCsRQzUmJyc5KywTQ1Q1OCorPC0RUWI1ST0tPwhKPh/8QAGwEBAAIDAQEAAAAAAAAAAAAAAAMEAQIFBgf/xAA6EQACAQICBQkGBgMBAQEAAAAAAQIDEQQFEiExQVETMmFxgaGxwdEUFSJCkfAGMzRScuEjJPFiglP/2gAMAwEAAhEDEQA/AO4oAgCAIAgCAIAgCAIAgCAIAgCAIAgCAIAgCAIAgCAIAgCAIAgCAIAgCAIAgCAIAgCAIAgCAIAgCAIAgK/rhpA07YJgbBs7Wv7Y3tcHA+ju9oUNaWik+k6GXUFXlOnxi7das16dpYFMc8IAgCAIAgCAIAgCAIAgCAIAgCAIAgCAIAgCAIAgCAIAgCAIAgCAIAgCAICgbVqrE2Cmb03vx28CxvmXn7KqYp3Sij0X4fp6Mp13sSt5vuRfWCwA6lbPOnpAEAQBAEAQBAEAQBAEAQBAEAQBAEAQBAEAQBAEAQBAEAQBAEAQBAEAQGlpfScdNC6WU2a3zceDQOJK1nNRV2TYfDzr1FTgtb+7nOtVYZNIaSNTKOZGQ+3AEfFsHd0vDtVKknVqab3HpswlDA4NYeG2Wr1fbs/4dSV88mEAQBAEAQBAEAQBAEAQBAEAQBAEAQBAEAQBAEAQBAEAQBAEAQBAEAQEZp7TsVJHjlOZ6DB03nqA/HcFpUqRgrstYTB1cTPQprre5dZyyqq6nStU1o/ZZngiZxcevv3ncOpUG51pWPXQpYfLKDk/rvb4L76Tq2gdEspYGxR7hm5x3ucd7j/3qCvwgoRsjx+KxM8TVdSf/FwN57wASSABvJyAW5Ak27I1aPSUcx/wjyjRkXtzZfsdud4XWqknsJKlCdPnqz4b/pt+puLYiCAIAgCAIAgCAIAgCAIAgCAIAgCAIAgCAIAgCAIAgCAIAgCAICs63a3MoxgbaScjJnBoO5z/AOm89m9QVqyhq3nUy7LJ4p6T1Q48eheu45zQUFTpOoLrlx9uV3QYOA/o0f8A1UoxnVkenrV8Pl9FJK3BLa/ve3/R1fQOg4qOLBH3vebYnEcSeA7NwXQp01BWR4/F4yriqmlPsXAr+nNfGtfyVGz4RKThDsyy/wA0DOQ91h2qKeISdoa2dHC5LKUeUxD0I7ent4ePQZNG6ryzkS6SkMp3tp72ib9IDJx7PUpGi5a6jv0GlbMadFcngo6P/r5n1b197C3sYAAAAAMgBkAOxWTjttu7PSGAgCAIAgCAIAgCAIAgCAIAgCAIAgCAIAgCAIAgCAIAgCAIAgK7rrrF8Dg5tjM+7YweFt7iOIFx4kKGtV0I9J0sswPtVWz5q2+nacv0DoqSuqcOIkk45ZDmQL5k9ZO4BUKcHUlY9bi8TTwVDSt0Jfe7idn0Zo6OnibHE3CxvmTxJPEnrXTjFRVkeFr151pupUd2zmeu+tL6mQ08BPIg4Dh3zOva30b5Acd/UqNes5PRjs8T1WVZbGhDl6vO2/xXr4Fx1N1WbSRhzwHVDhz3b8IPsN7Os8fJWaNFQV3tOJmWZSxU9GOqC2Lj0v71FmU5ywgCAIAgCAIAgCAIAgCAIAgCAIAgCAIAgCAIAgCAIAgCAIAgCAIDlG1NzvhrAeiIm4fFz7+4Ln4rn9h6/wDD6Xs0mtul5Isuy6iDKMy+1K91z81hwgeYcf2lPhY2hficvPqzlidDdFLv1k1rfVmKhne02dgwg9RcQ2/hiUtZ2g2ijl1JVMVCMtl/DWcm1QLRX0+K2HlB52Ib+9hXOo200exzJSeEqaO23/e653FdU8CEAQBAEAQBAEAQBAEAQBAEAQBAEAQBAEAQBAEAQBAEAQBAEAQBAEBTNpehDNAJmC74b4gN5jPS8rA911WxNPSjpLcdvJMYqNV05bJeO767PofNlteH0jovaiecvmvOIHzLh4JhZXhbgZz6i44hVN0l3rV6Fm07Q8vTSxbi9haD1OtkfOynnHSi0crC1uRrRqcGmcHc1zXEG7XNNiNxa4H3ghcnYfQ04yjda0/BnZdStYRVwc4jlmWbKOvqeOw287rpUaunHpPD5ngXhaurmvWvTsLCpjmhAEAQBAEBFa1SFtFUOaS1wieQQSCDY5gjcVpVdoPqLWBipYmmpK60l4nOtRNKTvr4mvmle0h92uke4GzHcCVSoTk5pNnp83w1GGFlKMEnq1pLidaXQPHBAEAQBAEAQBAEAQBAEAQBAEAQBAEAQBAEAQBAfCEBz3SejXaLqxVwNJpXG0zB7Acc/C+Y6jluKpyhyMtOOw9JQxEcxoezVX/kXNfG3nuf12l/p52yMa9hDmuAc0jcQdxVtO6ujzs4OEnGSs0c92katWvVxDLLlm+gePQHz61TxNL50ekyTMNmGqf/AC/L0+nAr2oNU5mkIg29n4mOHW0tJ9C0HwUOHdqiOlnFOM8JJvdZrrvbzOzrpnhwgCAIAgCAiNb/AMgqfqn/AHSo6vMfUXMv/VU/5LxOY7PPzjD3P/huVHD/AJiPV51+jl2eJ1jSulYqZmOZ4Y29hkSSbE2AGZNgfJdCU4xV2ePw+Gq4iWhSV2VOq2lwA2jhlf2nCwH1J9FXeLjuR2Kf4frNXnJL6v8ArvMVPtNjJ58EjR1tc13ocKwsWt6Np/h6ql8M0/qvUuWjNJR1EYkhcHsPHcQeIIOYPYVZjJSV0cSvQqUJuFRWZXdMa+RU074XwzFzCASOTsbgEEXcOBChniVCTTR08NktTEUlVjNWfX1cCzaPrGzRMlZ0XtDxffYi+fap4yUkmjlVqUqVSVOW1O30PmkqwQwySuBLWNLyBa5DRewvxSUtFNijSdWpGmtraX1K9oPXiKqnbCyKZrnXN3cnhAaCc7OJ4W8VBTxCnKyR08Xk9TDUnVlNNLr39hJ6c1jp6SwmfZxF2saC5xHXYbhkczZSTqxhtKmFwFfE/lrVx3FYn2mx35kEhHznMb7sSgeLW5HVj+Hqtvimuy79DPQbSYHOAljkiB9q4e0d9rHyBWY4qL2qxpVyCvFXhJS6Nj9O8tVRpABgkYDKwguBZZ1xa4t134Kxparo4ypPScZamuJsU02NodYtvfIixyNsxw3XWU7mko6LsZVk1CAIAgCAIAgCAID4TbegPEU7XXDXNdbfYg28llpraYTT2HqSMOBa4AgixBFwQd4IWDZNp3W0idC6MNK50bCXU7iXRg5mJxzcztYd46jcdSjhDQ1LYW8TiFiEpy561P8A9cH17nx1dJm1kka2jnL+jyT7+LSLeazUaUHfgaYOMpYiCjt0l4lM2aauOB+FSi2VoQd5vvf5ZDvJ6lWw1J89nczzHxkvZ4cdfp6nRVcPNBARNdrLSw35SZotk6132PUcINj3qaGHqT2IhniKcNrPejNP01QbQzMe75N7O+ybFYqUKlPnKwp16dTmyuSaiJggIjW/8gqfqn/dKjq8x9Rcy/8AVU/5LxOY7PPzjD3P/huVHD/mI9XnX6OXZ4nVdNaIjqo+TlBLcQdkbG47fEq/OCmrM8hhsVUw09OnttY1afVOjYLCmiPa5uM+brlYVGC3Es8yxc9tR9jt4WK/r1qtTtpXzQxtifHY8wYWubcAggZcb37FDXox0bpWOllWZV3XVOpJyUtWvXYiNlFURUyx+y6PHbhia5ov5P8AQKLCP4mi7+IaadGFTenbsafoe9q1BhmimAye0sd9JuY8w4/ZWcXHWpGv4frXpypPc7/XaTuy+v5SkMZ3xOI/Zdzh6lw8FLhZXhbgc/PaGhidNfMr9q1M29otVg0fIOLy2MeLgT+6HLbEO1NkOTU9PFx6Lv6f2VTZTSYqiWXgxgaO95/ow+ar4SPxNnY/EFW1KFPi7/T/AKXrTOrcFVIx8zS4sBAAcWggkHO2Z3epVudKM3dnn8Nj6+GjKNJ2uI9WKMCwpofGNpPmc05KHBB5him7upL6som0fV6Kn5OWFoYHkscwdG9rggcNxy7lUxNKMbNHoclx1Wu5U6jvZXT7ie2V1TnUj2HMRyEN7A4B1vMnzU2Fd4WOdn9NRxCkt69UXRWThhAEAQBAEAQBAQus2ssVCxrpMTnOvgY3e61r5nIAXHmrGHw86ztEr4jEwoK8igO16qKqdsTZI6KJxsX5OLRbi53llbeul7DTpQcmnJ8Dle8KlWaimoJ7y8aP1YprB7y6rdv5SZ/KjwB5o8AudPE1Ni+HoWr+zqQw1Pa/i6Xr/on42Bos0AAbgBYBVr3LCVj0hkIDR0lSRygCYgxgh2AkBrnDMYvlAHO26+eeSw4aRJTryo3cXZ7L+h4n03TR9KohbwsZGD0upVRqS2Rf0K0q9OO2S+pHya60QIaJsbjkGxskeSeoYW5qVYOs1fRt16iJ4yje2lfq1k1Szl7bljmA7g+wd5Am3ioJKztcsRd1exlDRa1surgtTY5ttL1dZC1tXAOScHAPDOaLnovFuib9XWF1sBiHJ8lPX97DjZjhowXKw1P71ln1C026rpA6TORjjG8/KIAId4gjxBVPGUVSqWWx6y7gq7rUrvatRZFVLhEa3/kFT9U/7pUdXmPqLmX/AKqn/JeJzHZ5+cYe5/8ADcqOH/MR6vOv0cuzxOq6b0vFSxGSU2G4AZuc7qaOJV+c1BXZ5DC4WpiamhTWvw6WUN+vVZUPLaSADsDXSuA4EnJrfEeKqe0Tk7QR6FZNhKEdLEVPBLs2tmrpqq0q6nf8IYRCRzzhhGVx1HFvstZyraL0lq7CbDUssVWPJP4r6ud/w87LPy531Lvvxphee+ozn/6ZfyXgy6bQdH8tQSW6UdpW/s9L90uVrER0oM4WUV+SxUb7JfD9dnfYo+zOv5OtwE82Zpb+23nN9A8eKqYaVp24nfz2hp4bTW2Lv2PU/IltrNbnBCPnSu+633vUmLlsiU/w9S59XqXm/ImdmdBydEHkZyuL/wBkc1vo2/ipcNG0L8SjnlblMVorZFW834m/rPrRFRNGIF8rhdsYNjbrcfZHb5ArerWVPbtK+By6ri38OqK2v72sqEetukqm5poQG9bYy4DsxuOElVuWqz5qO1LLMvw+qtPX1+S1kRrVNpB0bPhrS1mLmZRDn4T8g33X3qOq6rXxl3L4YGM37M7u2vbs1cS07JfiJ/rB9wKxhOa+s5H4h/Oh/HzZe1aPPhAEAQBAEAQBAa1fQRzswTMbI3qcAc+sdR7VtCcoO8XY0nTjNWkrlZrNnNE/oiSL6D7j98OVyOY1lt1/fRYpzy2hLYrEedmEQN46iZh67NPuspPecnzooi91wXNk0ehs9lA5tfMPB3/Int8d9NffYZ93z3VH99p8Gz6bjpCbyf8A8ie3w/8AzX32GPd899R/faBs2v06yZ3hb3uKe8bbIIz7uvtmzJFsvpR0pJ3eMYH3Fh5nV3Jd/qFldLe399hJ0uoNCz9CXn5z3n0vb0UMsdXfzE8cBQj8pN0Wi4Yfioo4/osaD5gKvOpOfOdyzCnCHNVjcWhuEBz/AGtaWa2FlODd73B7h1Mbe1+8/dK6eW0m5upuRys0rJQVPe/AltnGiXU9EMYIfK4ykHeAQA0HwAPioMdVVSrq2LUT5fRdOjr2vWWpUy8RGt/5BU/VP+6VHV5j6i5l/wCqp/yXicx2efnGLuf/AA3Kjh/zEerzr9HLs8SU2rzONTEz2Wx4gOF3OIPoxq3xb+JIqfh6CVGct7dvov7LZs8jYNHxFlrnEXniX4iDfyA7rKxh0uTVjjZxKbxctLda3VYya+TtbQTBzgC5uFoJsXG4yHWVmu0qbNcqhKWLhZbHcpGyz8ud9S778aq4XnvqO/n/AOmX8l4M6tLGHNLTmCCCOw710DyCbTujhJa6krLZ3gl8wx34t965PMn1M+g3WKw38497Xkze1jqjXaQdyRxBzmxRHeMIyDu6+J3cVvUfKVNXUV8DTWDwac9ycn6dexdZ2SjpmxRsjbk1jQ1vcBYe5dJKysjxFSbqTc5bW7nF9dZy+vnLr5Owjsa0AC3v8VzK7vUZ7nK4KOEp24X7WdmoI2NiYIwAwNGC27DbKy6cUktR4arKUptz2319ZSdrM7eShZiGPGXYbjFhwuF7dVyFVxbVkjvfh6EuVnK2q1r9N0e9kvxE/wBYPuBZwnNfWY/EP50P4+bL2rR58IAgCAIAgCAIAgPMhIBIFzbIbrnqQwzklJrzMytL6xryxt28g3m8mSRY4TbE4WIu7rXclgYOlalt48ThRx841r1Vq4cC5Q7Q6E75Hs+lG/8AlBVB5fXW7vR0FmOHe/uZsx68UB3VDfFkg97Vo8FXXy+Busdh383ifZNd6Eb6hvg2Q+5qLBV38pl46gvmNWbaFQt3SPf9GOT+YBbrAV3u70RvMcOt/cyLqtqMI+LhlcfnFjB6Fyljlk/mkiCWa01zUyW1V11irOYQYpvkZuaRws61vA2UOJwc6OvaixhcbCtqtZlpVMulb07rPgcYaRhqardhaLsjPXI4ZDuv32VqjhrrTqPRj49RUrYnRehTWlLw6yL1e1Jdy3wqvcJZycWDe0HgXcHWysBkLcVNWxq0eToqyIKGBenytZ3kXhc86QQEHrtKG6PqCeLC0d7rNHqVFWdqbL+WRcsXTS43+ms51s2ixaQYfkse4+WH+YKnhl/kPTZ5K2EfS0vPyLxrxquaxjXRkNmjuG3ya5p3tJ4G4yPf1q1Xo6a1bTgZXmPskmpq8X3Pj6lIodE6UpiWwsmjucw10ZaT17y3xVWMK0NSO9VxWW4hJ1Gn9b+FyYodSamoJlrpHXscLMeJ97ZXPRaL8B6KSOHlLXUZRq5vQoLk8JHttZer7TLqBq1U01UZJ4wxpic2+NjucXMNrNJPslZw9KcJXkjXOMww+IoqFKV3pX2PZZ8UdDVw82c6141RnmqzLTxhzXtGPnMbZ4y9oj2Q3yVKvRlKV4npsqzSjRocnWlZpu2p7H1dNz1qLqjNDUmapYG4G/4YxMddzsieaTazb/aWaFGUZXka5tmlKtR5Oi73evatS6+L8DoauHmyga86mSTSmoprOc4DlIyQ0kgWxNJyvYC4JG5VK9ByelE9FlWbQow5GtsWx+TIOhotLxtEUbZ2N3AYo8IHYXHIdxUUY11qRfrVsqm+Um4t9UvJeJvT6gTmnkke/latxaWtx5dIYsT3dI4b9netnhpaLb1srwzuiq0YRjo01e+ro1WS2a+0sOzzQ01LFK2dmAueHNGJrrjCB7JPEKbDwlCLUjnZziqWIqxlSd0lbfxfEtisHHCAIAgCAIAgCAIAgI/SehKeo+OiZIdwJHOHc4ZjzUlOtUp812IqlGnU56uV6p2b0bujysf0X3+8CrccxrLbZlSWWUHsujSdstg4TTeTD+C3WZ1OCI/dVLiwNlsHGebyZ/RPedTgh7qpcWbcGzSjb0jM/veB91oWjzGs9lkbxyygtt2SlJqXRR7qdjj88uk9HEhQyxleW2Xl4E8MFQjsj5+JNwQNYLMa1o6mgAeQVdtvaWUktSPNTTiQYXXtxAcW377EG3YibWtGJRT1MUtKyNuGNjWNG5rWho8gkpOTvJ3EYqKtFWMywbBAfCUByTXbWd1W/kI2ubG11sJBxvkBtm3eLHc3/o51es5vRR7LK8ujho8tNptrbuS6/Mtuz7Vp1NG6WUWmkAGHixgzse0nM9w6lZw9JwV3tZxs4zCOJmoU+bHfxfHq4FvVg4wQBAEAQBAEAQBAEAQBAEAQBAEAQBAEAQBAEBTdpVdVRQNNPiaw4uWkZ0mjLDnvaDzs+wZhX8BClKb09u5HPzCdWEP8ezeys6E2kvhiZHJC2QNAbia8tcbcSCDc9Z4q3Vy1Tk5RlYpUc0cIqMo3sTUW1KD2oZh3YHe9wVd5ZU3SXeWVmtLemZDtQpv1VR5R/wC9Y92VeK7/AEM+9aPB93qatRtUZ+jp3n6T2t9wK3jlct8iOWbR+WJoRbUpeUBdBHyfFoc7H3hxy8LKV5ZG2qWsjWbS0tcdR0DQOm46uPlIg8DiHsc3yPRd4Erl1qMqUtGR1aNaNWOlEk1ETBAEAQBAaTNEwiZ04jZyrrAvsMWWW/hlbvsFroRvpW1kzxFV01ScnorduN1bEIQBAEAQBAEAQBAEAQBAEAQBAEAQBAEAQERp3WSnpB/jPs7eGN5zz4cB2mwU9HD1KvNXaQVsTTo899hG6P01WVYD6eBkEJ6Ms5LnOHW2NtvU2Us6NKk7Tld8F6/0Q061asrwjZcX6f2TVHSzNzkn5Q8QI2Mb+J9VXlKL5sbFmMZLnSubxCjJCB0lqbRzG7oWtd1sJYf3cj4hWaeMrQ2SKtTBUZ63Eg59l9OejLM3sJY4fdCsLM6m9IrPKqW5swDZZF/mJPsNW3vSf7Ua+6af7mbdPsypW9J8z+wua0ejb+q0lmVV7Ekbxyuitt2Tmj9U6OGxZAy49p13nzdeyrzxVae2Rap4SjDmxJoBVywfUAQGgzSjTUupxm9sYkJGYALrWd1HcR1i/jJyb0NPdexGqi5TQ32ub6jJAgCAIAgCAIAgCAIAgCAIAgCAIAgCAIAgCAIAgORax6i1vLSSNtUBzi7EHAPz6w4jduyuu5Qx1HRUXqscDEZfXc3JfFc+6N03pSiaGGCR8bcgJIXkBo4B7eFu02WKlHC1npKVn1madbF0VouN0ugloNqIGU1M5p44X39HAW81C8sb5srliOapapwsSMO0ykO9sze9jT7nKJ5bWXAlWaUXtujaZtDoT+keO+N/4BaewV+Hejf3jh+PczJ/f+g/XH/Sl/2rHsFf9vejPvHD/u7n6D+/9B+uP+lL/tT2Cv8At716j3jh/wB3c/Qxv2h0I/SPPdG/8Qs+76/DvRj3jh+PczXl2l0Y3CZ3cwfi4LZZdWfA1eZ0FxMTNojZPiaSplPY0fy4ll5e486aRhZipcyDZsR6d0lN8VQtiHyppDl3t5rlq6GHhzql+pGyr4mfNp2639s24tE1s35TViNvGOmYG/8Asddw8FG6tGPMhfpfoSKlWnz526F6m6xtLo+I3LIWk3c5zrve7rJPOe7zUf8Alry4+XoSf4qEeHn6m3oqtMzOUwOYwnmYhZzm/KI9kHgN9rHjZaVIaDtc3pz01e1jdWhIEAQBAEAQBAEAQBAEAQBAEAQBAEAQBAEAQBAEAQGvVjL4sSdnNv4YsvULaPXY1l1XIGrfSj46heP/ABRIPOMOCsRVT5Z99vGxXlyXzQ7r+FyPkn0PfnRRsPzqaWP3sAUqWL3NvtT8yFywm9JdjXkYy/Qh/wAv5OCz/u9Jj/SfA9Y9CD/LeRKf7vSZ/wBLoH9o6FZwpv8ARLv5CnJ418fr/Zh1MFHh9P6MjNcNFs+LDb8MFOR/KFh4PEvneJlYzCrZ4f0ezr9Gcoaaql6rRWHvPuWPYZfNJLtM+3x+WEn2Hg6zaQk+I0c5vUZXYfQ4fes+zUI86p9PtmPacRLmUvr9o+f2dpaf42oipmneIm3d57/3k5TCQ5sXLr+/Icni586Sj1ffmb+idSoIn8pIX1M3y5jisewbvO5UdTGVJLRj8K4IkpYKnB6UvifFlmVQuBAEAQBAEAQBAEAQBAEAQBAEAQBAEAQBAEAQBAEAQBAEB8IQGN9Ow72tPeAVm7RiyPHwCL9XH9hv9FnTlxMaEeAFDF+rZ9hv9E0pcRox4GVsTRuAHgFi7M2R7WDIQBAEAQBAEAQBAEAQBAEAQBAEAQBAEAQBAEAQBAEAQBAEAQBAEAQBAEAQBAEAQBAEAQBAEAQBAEAQBAEAQBAEAQBAEAQBAEAQBAEAQBAEAQBAEAQBAEAQBAEAQBAEAQBAEAQBAEAQBAEAQBAEAQBAEAQBAEAQBAf/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5" descr="data:image/jpeg;base64,/9j/4AAQSkZJRgABAQAAAQABAAD/2wCEAAkGBxQSEBUUEhQUExMXGRoVFBUXFRQWFRcVGBgZHBoaGhsbHCggGBwlGxUWITIhJSkrLi4wFx8zODMsNystMCsBCgoKDg0OGxAQGzQkICQsLSw0LDQ0LDI0LywsNCwsLiwsNC8sLCwsLCwsLC8uLCwsLCwsLiw0LCwsLCwtLCwsL//AABEIALABHwMBEQACEQEDEQH/xAAbAAEAAgMBAQAAAAAAAAAAAAAABQYDBAcCAf/EAEgQAAEDAgIFCQIJCQgDAAAAAAEAAgMEERIhBQYHMUETIjJRYXGBkaFCsRQzUmJyc5KywTQ1Q1OCorPC0RUWI1ST0tPwhKPh/8QAGwEBAAIDAQEAAAAAAAAAAAAAAAMEAQIFBgf/xAA6EQACAQICBQkGBgMBAQEAAAAAAQIDEQQFEiExQVETMmFxgaGxwdEUFSJCkfAGMzRScuEjJPFiglP/2gAMAwEAAhEDEQA/AO4oAgCAIAgCAIAgCAIAgCAIAgCAIAgCAIAgCAIAgCAIAgCAIAgCAIAgCAIAgCAIAgCAIAgCAIAgCAIAgK/rhpA07YJgbBs7Wv7Y3tcHA+ju9oUNaWik+k6GXUFXlOnxi7das16dpYFMc8IAgCAIAgCAIAgCAIAgCAIAgCAIAgCAIAgCAIAgCAIAgCAIAgCAIAgCAICgbVqrE2Cmb03vx28CxvmXn7KqYp3Sij0X4fp6Mp13sSt5vuRfWCwA6lbPOnpAEAQBAEAQBAEAQBAEAQBAEAQBAEAQBAEAQBAEAQBAEAQBAEAQBAEAQGlpfScdNC6WU2a3zceDQOJK1nNRV2TYfDzr1FTgtb+7nOtVYZNIaSNTKOZGQ+3AEfFsHd0vDtVKknVqab3HpswlDA4NYeG2Wr1fbs/4dSV88mEAQBAEAQBAEAQBAEAQBAEAQBAEAQBAEAQBAEAQBAEAQBAEAQBAEAQEZp7TsVJHjlOZ6DB03nqA/HcFpUqRgrstYTB1cTPQprre5dZyyqq6nStU1o/ZZngiZxcevv3ncOpUG51pWPXQpYfLKDk/rvb4L76Tq2gdEspYGxR7hm5x3ucd7j/3qCvwgoRsjx+KxM8TVdSf/FwN57wASSABvJyAW5Ak27I1aPSUcx/wjyjRkXtzZfsdud4XWqknsJKlCdPnqz4b/pt+puLYiCAIAgCAIAgCAIAgCAIAgCAIAgCAIAgCAIAgCAIAgCAIAgCAICs63a3MoxgbaScjJnBoO5z/AOm89m9QVqyhq3nUy7LJ4p6T1Q48eheu45zQUFTpOoLrlx9uV3QYOA/o0f8A1UoxnVkenrV8Pl9FJK3BLa/ve3/R1fQOg4qOLBH3vebYnEcSeA7NwXQp01BWR4/F4yriqmlPsXAr+nNfGtfyVGz4RKThDsyy/wA0DOQ91h2qKeISdoa2dHC5LKUeUxD0I7ent4ePQZNG6ryzkS6SkMp3tp72ib9IDJx7PUpGi5a6jv0GlbMadFcngo6P/r5n1b197C3sYAAAAAMgBkAOxWTjttu7PSGAgCAIAgCAIAgCAIAgCAIAgCAIAgCAIAgCAIAgCAIAgCAIAgK7rrrF8Dg5tjM+7YweFt7iOIFx4kKGtV0I9J0sswPtVWz5q2+nacv0DoqSuqcOIkk45ZDmQL5k9ZO4BUKcHUlY9bi8TTwVDSt0Jfe7idn0Zo6OnibHE3CxvmTxJPEnrXTjFRVkeFr151pupUd2zmeu+tL6mQ08BPIg4Dh3zOva30b5Acd/UqNes5PRjs8T1WVZbGhDl6vO2/xXr4Fx1N1WbSRhzwHVDhz3b8IPsN7Os8fJWaNFQV3tOJmWZSxU9GOqC2Lj0v71FmU5ywgCAIAgCAIAgCAIAgCAIAgCAIAgCAIAgCAIAgCAIAgCAIAgCAIDlG1NzvhrAeiIm4fFz7+4Ln4rn9h6/wDD6Xs0mtul5Isuy6iDKMy+1K91z81hwgeYcf2lPhY2hficvPqzlidDdFLv1k1rfVmKhne02dgwg9RcQ2/hiUtZ2g2ijl1JVMVCMtl/DWcm1QLRX0+K2HlB52Ib+9hXOo200exzJSeEqaO23/e653FdU8CEAQBAEAQBAEAQBAEAQBAEAQBAEAQBAEAQBAEAQBAEAQBAEAQBAEBTNpehDNAJmC74b4gN5jPS8rA911WxNPSjpLcdvJMYqNV05bJeO767PofNlteH0jovaiecvmvOIHzLh4JhZXhbgZz6i44hVN0l3rV6Fm07Q8vTSxbi9haD1OtkfOynnHSi0crC1uRrRqcGmcHc1zXEG7XNNiNxa4H3ghcnYfQ04yjda0/BnZdStYRVwc4jlmWbKOvqeOw287rpUaunHpPD5ngXhaurmvWvTsLCpjmhAEAQBAEBFa1SFtFUOaS1wieQQSCDY5gjcVpVdoPqLWBipYmmpK60l4nOtRNKTvr4mvmle0h92uke4GzHcCVSoTk5pNnp83w1GGFlKMEnq1pLidaXQPHBAEAQBAEAQBAEAQBAEAQBAEAQBAEAQBAEAQBAfCEBz3SejXaLqxVwNJpXG0zB7Acc/C+Y6jluKpyhyMtOOw9JQxEcxoezVX/kXNfG3nuf12l/p52yMa9hDmuAc0jcQdxVtO6ujzs4OEnGSs0c92katWvVxDLLlm+gePQHz61TxNL50ekyTMNmGqf/AC/L0+nAr2oNU5mkIg29n4mOHW0tJ9C0HwUOHdqiOlnFOM8JJvdZrrvbzOzrpnhwgCAIAgCAiNb/AMgqfqn/AHSo6vMfUXMv/VU/5LxOY7PPzjD3P/huVHD/AJiPV51+jl2eJ1jSulYqZmOZ4Y29hkSSbE2AGZNgfJdCU4xV2ePw+Gq4iWhSV2VOq2lwA2jhlf2nCwH1J9FXeLjuR2Kf4frNXnJL6v8ArvMVPtNjJ58EjR1tc13ocKwsWt6Np/h6ql8M0/qvUuWjNJR1EYkhcHsPHcQeIIOYPYVZjJSV0cSvQqUJuFRWZXdMa+RU074XwzFzCASOTsbgEEXcOBChniVCTTR08NktTEUlVjNWfX1cCzaPrGzRMlZ0XtDxffYi+fap4yUkmjlVqUqVSVOW1O30PmkqwQwySuBLWNLyBa5DRewvxSUtFNijSdWpGmtraX1K9oPXiKqnbCyKZrnXN3cnhAaCc7OJ4W8VBTxCnKyR08Xk9TDUnVlNNLr39hJ6c1jp6SwmfZxF2saC5xHXYbhkczZSTqxhtKmFwFfE/lrVx3FYn2mx35kEhHznMb7sSgeLW5HVj+Hqtvimuy79DPQbSYHOAljkiB9q4e0d9rHyBWY4qL2qxpVyCvFXhJS6Nj9O8tVRpABgkYDKwguBZZ1xa4t134Kxparo4ypPScZamuJsU02NodYtvfIixyNsxw3XWU7mko6LsZVk1CAIAgCAIAgCAID4TbegPEU7XXDXNdbfYg28llpraYTT2HqSMOBa4AgixBFwQd4IWDZNp3W0idC6MNK50bCXU7iXRg5mJxzcztYd46jcdSjhDQ1LYW8TiFiEpy561P8A9cH17nx1dJm1kka2jnL+jyT7+LSLeazUaUHfgaYOMpYiCjt0l4lM2aauOB+FSi2VoQd5vvf5ZDvJ6lWw1J89nczzHxkvZ4cdfp6nRVcPNBARNdrLSw35SZotk6132PUcINj3qaGHqT2IhniKcNrPejNP01QbQzMe75N7O+ybFYqUKlPnKwp16dTmyuSaiJggIjW/8gqfqn/dKjq8x9Rcy/8AVU/5LxOY7PPzjD3P/huVHD/mI9XnX6OXZ4nVdNaIjqo+TlBLcQdkbG47fEq/OCmrM8hhsVUw09OnttY1afVOjYLCmiPa5uM+brlYVGC3Es8yxc9tR9jt4WK/r1qtTtpXzQxtifHY8wYWubcAggZcb37FDXox0bpWOllWZV3XVOpJyUtWvXYiNlFURUyx+y6PHbhia5ov5P8AQKLCP4mi7+IaadGFTenbsafoe9q1BhmimAye0sd9JuY8w4/ZWcXHWpGv4frXpypPc7/XaTuy+v5SkMZ3xOI/Zdzh6lw8FLhZXhbgc/PaGhidNfMr9q1M29otVg0fIOLy2MeLgT+6HLbEO1NkOTU9PFx6Lv6f2VTZTSYqiWXgxgaO95/ow+ar4SPxNnY/EFW1KFPi7/T/AKXrTOrcFVIx8zS4sBAAcWggkHO2Z3epVudKM3dnn8Nj6+GjKNJ2uI9WKMCwpofGNpPmc05KHBB5him7upL6som0fV6Kn5OWFoYHkscwdG9rggcNxy7lUxNKMbNHoclx1Wu5U6jvZXT7ie2V1TnUj2HMRyEN7A4B1vMnzU2Fd4WOdn9NRxCkt69UXRWThhAEAQBAEAQBAQus2ssVCxrpMTnOvgY3e61r5nIAXHmrGHw86ztEr4jEwoK8igO16qKqdsTZI6KJxsX5OLRbi53llbeul7DTpQcmnJ8Dle8KlWaimoJ7y8aP1YprB7y6rdv5SZ/KjwB5o8AudPE1Ni+HoWr+zqQw1Pa/i6Xr/on42Bos0AAbgBYBVr3LCVj0hkIDR0lSRygCYgxgh2AkBrnDMYvlAHO26+eeSw4aRJTryo3cXZ7L+h4n03TR9KohbwsZGD0upVRqS2Rf0K0q9OO2S+pHya60QIaJsbjkGxskeSeoYW5qVYOs1fRt16iJ4yje2lfq1k1Szl7bljmA7g+wd5Am3ioJKztcsRd1exlDRa1surgtTY5ttL1dZC1tXAOScHAPDOaLnovFuib9XWF1sBiHJ8lPX97DjZjhowXKw1P71ln1C026rpA6TORjjG8/KIAId4gjxBVPGUVSqWWx6y7gq7rUrvatRZFVLhEa3/kFT9U/7pUdXmPqLmX/AKqn/JeJzHZ5+cYe5/8ADcqOH/MR6vOv0cuzxOq6b0vFSxGSU2G4AZuc7qaOJV+c1BXZ5DC4WpiamhTWvw6WUN+vVZUPLaSADsDXSuA4EnJrfEeKqe0Tk7QR6FZNhKEdLEVPBLs2tmrpqq0q6nf8IYRCRzzhhGVx1HFvstZyraL0lq7CbDUssVWPJP4r6ud/w87LPy531Lvvxphee+ozn/6ZfyXgy6bQdH8tQSW6UdpW/s9L90uVrER0oM4WUV+SxUb7JfD9dnfYo+zOv5OtwE82Zpb+23nN9A8eKqYaVp24nfz2hp4bTW2Lv2PU/IltrNbnBCPnSu+633vUmLlsiU/w9S59XqXm/ImdmdBydEHkZyuL/wBkc1vo2/ipcNG0L8SjnlblMVorZFW834m/rPrRFRNGIF8rhdsYNjbrcfZHb5ArerWVPbtK+By6ri38OqK2v72sqEetukqm5poQG9bYy4DsxuOElVuWqz5qO1LLMvw+qtPX1+S1kRrVNpB0bPhrS1mLmZRDn4T8g33X3qOq6rXxl3L4YGM37M7u2vbs1cS07JfiJ/rB9wKxhOa+s5H4h/Oh/HzZe1aPPhAEAQBAEAQBAa1fQRzswTMbI3qcAc+sdR7VtCcoO8XY0nTjNWkrlZrNnNE/oiSL6D7j98OVyOY1lt1/fRYpzy2hLYrEedmEQN46iZh67NPuspPecnzooi91wXNk0ehs9lA5tfMPB3/Int8d9NffYZ93z3VH99p8Gz6bjpCbyf8A8ie3w/8AzX32GPd899R/faBs2v06yZ3hb3uKe8bbIIz7uvtmzJFsvpR0pJ3eMYH3Fh5nV3Jd/qFldLe399hJ0uoNCz9CXn5z3n0vb0UMsdXfzE8cBQj8pN0Wi4Yfioo4/osaD5gKvOpOfOdyzCnCHNVjcWhuEBz/AGtaWa2FlODd73B7h1Mbe1+8/dK6eW0m5upuRys0rJQVPe/AltnGiXU9EMYIfK4ykHeAQA0HwAPioMdVVSrq2LUT5fRdOjr2vWWpUy8RGt/5BU/VP+6VHV5j6i5l/wCqp/yXicx2efnGLuf/AA3Kjh/zEerzr9HLs8SU2rzONTEz2Wx4gOF3OIPoxq3xb+JIqfh6CVGct7dvov7LZs8jYNHxFlrnEXniX4iDfyA7rKxh0uTVjjZxKbxctLda3VYya+TtbQTBzgC5uFoJsXG4yHWVmu0qbNcqhKWLhZbHcpGyz8ud9S778aq4XnvqO/n/AOmX8l4M6tLGHNLTmCCCOw710DyCbTujhJa6krLZ3gl8wx34t965PMn1M+g3WKw38497Xkze1jqjXaQdyRxBzmxRHeMIyDu6+J3cVvUfKVNXUV8DTWDwac9ycn6dexdZ2SjpmxRsjbk1jQ1vcBYe5dJKysjxFSbqTc5bW7nF9dZy+vnLr5Owjsa0AC3v8VzK7vUZ7nK4KOEp24X7WdmoI2NiYIwAwNGC27DbKy6cUktR4arKUptz2319ZSdrM7eShZiGPGXYbjFhwuF7dVyFVxbVkjvfh6EuVnK2q1r9N0e9kvxE/wBYPuBZwnNfWY/EP50P4+bL2rR58IAgCAIAgCAIAgPMhIBIFzbIbrnqQwzklJrzMytL6xryxt28g3m8mSRY4TbE4WIu7rXclgYOlalt48ThRx841r1Vq4cC5Q7Q6E75Hs+lG/8AlBVB5fXW7vR0FmOHe/uZsx68UB3VDfFkg97Vo8FXXy+Busdh383ifZNd6Eb6hvg2Q+5qLBV38pl46gvmNWbaFQt3SPf9GOT+YBbrAV3u70RvMcOt/cyLqtqMI+LhlcfnFjB6Fyljlk/mkiCWa01zUyW1V11irOYQYpvkZuaRws61vA2UOJwc6OvaixhcbCtqtZlpVMulb07rPgcYaRhqardhaLsjPXI4ZDuv32VqjhrrTqPRj49RUrYnRehTWlLw6yL1e1Jdy3wqvcJZycWDe0HgXcHWysBkLcVNWxq0eToqyIKGBenytZ3kXhc86QQEHrtKG6PqCeLC0d7rNHqVFWdqbL+WRcsXTS43+ms51s2ixaQYfkse4+WH+YKnhl/kPTZ5K2EfS0vPyLxrxquaxjXRkNmjuG3ya5p3tJ4G4yPf1q1Xo6a1bTgZXmPskmpq8X3Pj6lIodE6UpiWwsmjucw10ZaT17y3xVWMK0NSO9VxWW4hJ1Gn9b+FyYodSamoJlrpHXscLMeJ97ZXPRaL8B6KSOHlLXUZRq5vQoLk8JHttZer7TLqBq1U01UZJ4wxpic2+NjucXMNrNJPslZw9KcJXkjXOMww+IoqFKV3pX2PZZ8UdDVw82c6141RnmqzLTxhzXtGPnMbZ4y9oj2Q3yVKvRlKV4npsqzSjRocnWlZpu2p7H1dNz1qLqjNDUmapYG4G/4YxMddzsieaTazb/aWaFGUZXka5tmlKtR5Oi73evatS6+L8DoauHmyga86mSTSmoprOc4DlIyQ0kgWxNJyvYC4JG5VK9ByelE9FlWbQow5GtsWx+TIOhotLxtEUbZ2N3AYo8IHYXHIdxUUY11qRfrVsqm+Um4t9UvJeJvT6gTmnkke/latxaWtx5dIYsT3dI4b9netnhpaLb1srwzuiq0YRjo01e+ro1WS2a+0sOzzQ01LFK2dmAueHNGJrrjCB7JPEKbDwlCLUjnZziqWIqxlSd0lbfxfEtisHHCAIAgCAIAgCAIAgI/SehKeo+OiZIdwJHOHc4ZjzUlOtUp812IqlGnU56uV6p2b0bujysf0X3+8CrccxrLbZlSWWUHsujSdstg4TTeTD+C3WZ1OCI/dVLiwNlsHGebyZ/RPedTgh7qpcWbcGzSjb0jM/veB91oWjzGs9lkbxyygtt2SlJqXRR7qdjj88uk9HEhQyxleW2Xl4E8MFQjsj5+JNwQNYLMa1o6mgAeQVdtvaWUktSPNTTiQYXXtxAcW377EG3YibWtGJRT1MUtKyNuGNjWNG5rWho8gkpOTvJ3EYqKtFWMywbBAfCUByTXbWd1W/kI2ubG11sJBxvkBtm3eLHc3/o51es5vRR7LK8ujho8tNptrbuS6/Mtuz7Vp1NG6WUWmkAGHixgzse0nM9w6lZw9JwV3tZxs4zCOJmoU+bHfxfHq4FvVg4wQBAEAQBAEAQBAEAQBAEAQBAEAQBAEAQBAEBTdpVdVRQNNPiaw4uWkZ0mjLDnvaDzs+wZhX8BClKb09u5HPzCdWEP8ezeys6E2kvhiZHJC2QNAbia8tcbcSCDc9Z4q3Vy1Tk5RlYpUc0cIqMo3sTUW1KD2oZh3YHe9wVd5ZU3SXeWVmtLemZDtQpv1VR5R/wC9Y92VeK7/AEM+9aPB93qatRtUZ+jp3n6T2t9wK3jlct8iOWbR+WJoRbUpeUBdBHyfFoc7H3hxy8LKV5ZG2qWsjWbS0tcdR0DQOm46uPlIg8DiHsc3yPRd4Erl1qMqUtGR1aNaNWOlEk1ETBAEAQBAaTNEwiZ04jZyrrAvsMWWW/hlbvsFroRvpW1kzxFV01ScnorduN1bEIQBAEAQBAEAQBAEAQBAEAQBAEAQBAEAQERp3WSnpB/jPs7eGN5zz4cB2mwU9HD1KvNXaQVsTTo899hG6P01WVYD6eBkEJ6Ms5LnOHW2NtvU2Us6NKk7Tld8F6/0Q061asrwjZcX6f2TVHSzNzkn5Q8QI2Mb+J9VXlKL5sbFmMZLnSubxCjJCB0lqbRzG7oWtd1sJYf3cj4hWaeMrQ2SKtTBUZ63Eg59l9OejLM3sJY4fdCsLM6m9IrPKqW5swDZZF/mJPsNW3vSf7Ua+6af7mbdPsypW9J8z+wua0ejb+q0lmVV7Ekbxyuitt2Tmj9U6OGxZAy49p13nzdeyrzxVae2Rap4SjDmxJoBVywfUAQGgzSjTUupxm9sYkJGYALrWd1HcR1i/jJyb0NPdexGqi5TQ32ub6jJAgCAIAgCAIAgCAIAgCAIAgCAIAgCAIAgCAIAgORax6i1vLSSNtUBzi7EHAPz6w4jduyuu5Qx1HRUXqscDEZfXc3JfFc+6N03pSiaGGCR8bcgJIXkBo4B7eFu02WKlHC1npKVn1madbF0VouN0ugloNqIGU1M5p44X39HAW81C8sb5srliOapapwsSMO0ykO9sze9jT7nKJ5bWXAlWaUXtujaZtDoT+keO+N/4BaewV+Hejf3jh+PczJ/f+g/XH/Sl/2rHsFf9vejPvHD/u7n6D+/9B+uP+lL/tT2Cv8At716j3jh/wB3c/Qxv2h0I/SPPdG/8Qs+76/DvRj3jh+PczXl2l0Y3CZ3cwfi4LZZdWfA1eZ0FxMTNojZPiaSplPY0fy4ll5e486aRhZipcyDZsR6d0lN8VQtiHyppDl3t5rlq6GHhzql+pGyr4mfNp2639s24tE1s35TViNvGOmYG/8Asddw8FG6tGPMhfpfoSKlWnz526F6m6xtLo+I3LIWk3c5zrve7rJPOe7zUf8Alry4+XoSf4qEeHn6m3oqtMzOUwOYwnmYhZzm/KI9kHgN9rHjZaVIaDtc3pz01e1jdWhIEAQBAEAQBAEAQBAEAQBAEAQBAEAQBAEAQBAEAQGvVjL4sSdnNv4YsvULaPXY1l1XIGrfSj46heP/ABRIPOMOCsRVT5Z99vGxXlyXzQ7r+FyPkn0PfnRRsPzqaWP3sAUqWL3NvtT8yFywm9JdjXkYy/Qh/wAv5OCz/u9Jj/SfA9Y9CD/LeRKf7vSZ/wBLoH9o6FZwpv8ARLv5CnJ418fr/Zh1MFHh9P6MjNcNFs+LDb8MFOR/KFh4PEvneJlYzCrZ4f0ezr9Gcoaaql6rRWHvPuWPYZfNJLtM+3x+WEn2Hg6zaQk+I0c5vUZXYfQ4fes+zUI86p9PtmPacRLmUvr9o+f2dpaf42oipmneIm3d57/3k5TCQ5sXLr+/Icni586Sj1ffmb+idSoIn8pIX1M3y5jisewbvO5UdTGVJLRj8K4IkpYKnB6UvifFlmVQuBAEAQBAEAQBAEAQBAEAQBAEAQBAEAQBAEAQBAEAQBAEB8IQGN9Ow72tPeAVm7RiyPHwCL9XH9hv9FnTlxMaEeAFDF+rZ9hv9E0pcRox4GVsTRuAHgFi7M2R7WDIQBAEAQBAEAQBAEAQBAEAQBAEAQBAEAQBAEAQBAEAQBAEAQBAEAQBAEAQBAEAQBAEAQBAEAQBAEAQBAEAQBAEAQBAEAQBAEAQBAEAQBAEAQBAEAQBAEAQBAEAQBAEAQBAEAQBAEAQBAEAQBAEAQBAEAQBAEAQBAf/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02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1117" y="3962400"/>
            <a:ext cx="2483007" cy="152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36257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286" y="127134"/>
            <a:ext cx="8873553" cy="369332"/>
          </a:xfrm>
          <a:noFill/>
          <a:ln w="9525">
            <a:noFill/>
            <a:miter lim="800000"/>
            <a:headEnd/>
            <a:tailEnd/>
          </a:ln>
        </p:spPr>
        <p:txBody>
          <a:bodyPr vert="horz" wrap="square" lIns="0" tIns="0" rIns="0" bIns="0" numCol="1" anchor="t" anchorCtr="0" compatLnSpc="1">
            <a:prstTxWarp prst="textNoShape">
              <a:avLst/>
            </a:prstTxWarp>
            <a:spAutoFit/>
          </a:bodyPr>
          <a:lstStyle/>
          <a:p>
            <a:pPr algn="ctr" fontAlgn="base"/>
            <a:r>
              <a:rPr lang="en-IN" sz="2400" dirty="0"/>
              <a:t>Run JBoss Data Grid in </a:t>
            </a:r>
            <a:r>
              <a:rPr lang="en-IN" sz="2400" dirty="0" smtClean="0"/>
              <a:t>Library Mode</a:t>
            </a:r>
            <a:endParaRPr lang="en-IN" sz="24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8117" y="1324835"/>
            <a:ext cx="3891289" cy="352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le 30"/>
          <p:cNvSpPr/>
          <p:nvPr/>
        </p:nvSpPr>
        <p:spPr bwMode="gray">
          <a:xfrm>
            <a:off x="272233" y="977172"/>
            <a:ext cx="4087813" cy="347663"/>
          </a:xfrm>
          <a:prstGeom prst="rect">
            <a:avLst/>
          </a:prstGeom>
          <a:solidFill>
            <a:srgbClr val="BE3A3A"/>
          </a:solidFill>
          <a:ln w="25400" cap="flat" cmpd="sng" algn="ctr">
            <a:noFill/>
            <a:prstDash val="solid"/>
          </a:ln>
          <a:effectLst/>
        </p:spPr>
        <p:txBody>
          <a:bodyPr anchor="ctr"/>
          <a:lstStyle/>
          <a:p>
            <a:r>
              <a:rPr lang="en-IN" sz="1400" b="1" kern="0" dirty="0" smtClean="0">
                <a:solidFill>
                  <a:prstClr val="white"/>
                </a:solidFill>
                <a:latin typeface="Arial"/>
                <a:cs typeface="Arial" pitchFamily="34" charset="0"/>
              </a:rPr>
              <a:t>JDG Library : </a:t>
            </a:r>
            <a:endParaRPr lang="en-IN" sz="1400" b="1" kern="0" dirty="0">
              <a:solidFill>
                <a:prstClr val="white"/>
              </a:solidFill>
              <a:latin typeface="Arial"/>
              <a:cs typeface="Arial" pitchFamily="34" charset="0"/>
            </a:endParaRPr>
          </a:p>
        </p:txBody>
      </p:sp>
      <p:sp>
        <p:nvSpPr>
          <p:cNvPr id="32" name="TextBox 31"/>
          <p:cNvSpPr txBox="1"/>
          <p:nvPr/>
        </p:nvSpPr>
        <p:spPr>
          <a:xfrm>
            <a:off x="290175" y="1615749"/>
            <a:ext cx="4907941" cy="355481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342900" indent="-342900" algn="just" fontAlgn="base">
              <a:lnSpc>
                <a:spcPct val="150000"/>
              </a:lnSpc>
              <a:buClr>
                <a:srgbClr val="C00000"/>
              </a:buClr>
              <a:buFont typeface="Wingdings" pitchFamily="2" charset="2"/>
              <a:buChar char="§"/>
              <a:defRPr/>
            </a:pPr>
            <a:r>
              <a:rPr lang="en-CA" sz="1400" dirty="0" smtClean="0">
                <a:solidFill>
                  <a:srgbClr val="000000"/>
                </a:solidFill>
                <a:cs typeface="Arial"/>
              </a:rPr>
              <a:t>Library </a:t>
            </a:r>
            <a:r>
              <a:rPr lang="en-IN" sz="1400" dirty="0"/>
              <a:t> mode allows the user to build and deploy a custom runtime </a:t>
            </a:r>
            <a:r>
              <a:rPr lang="en-IN" sz="1400" dirty="0" smtClean="0"/>
              <a:t>environment</a:t>
            </a:r>
          </a:p>
          <a:p>
            <a:pPr marL="342900" indent="-342900" algn="just" fontAlgn="base">
              <a:lnSpc>
                <a:spcPct val="150000"/>
              </a:lnSpc>
              <a:buClr>
                <a:srgbClr val="C00000"/>
              </a:buClr>
              <a:buFont typeface="Wingdings" pitchFamily="2" charset="2"/>
              <a:buChar char="§"/>
              <a:defRPr/>
            </a:pPr>
            <a:r>
              <a:rPr lang="en-IN" sz="1400" dirty="0"/>
              <a:t>Library usage mode hosts a single data grid node in the applications process, with remote access to nodes hosted in other </a:t>
            </a:r>
            <a:r>
              <a:rPr lang="en-IN" sz="1400" dirty="0" smtClean="0"/>
              <a:t>JVMs</a:t>
            </a:r>
          </a:p>
          <a:p>
            <a:pPr marL="342900" indent="-342900" algn="just" fontAlgn="base">
              <a:lnSpc>
                <a:spcPct val="150000"/>
              </a:lnSpc>
              <a:buClr>
                <a:srgbClr val="C00000"/>
              </a:buClr>
              <a:buFont typeface="Wingdings" pitchFamily="2" charset="2"/>
              <a:buChar char="§"/>
              <a:defRPr/>
            </a:pPr>
            <a:r>
              <a:rPr lang="en-IN" sz="1400" dirty="0" smtClean="0"/>
              <a:t>Tested </a:t>
            </a:r>
            <a:r>
              <a:rPr lang="en-IN" sz="1400" dirty="0"/>
              <a:t>containers for JBoss Data Grid 6 Library mode includes Tomcat 7 and JBoss Enterprise Application Platform </a:t>
            </a:r>
            <a:r>
              <a:rPr lang="en-IN" sz="1400" dirty="0" smtClean="0"/>
              <a:t>6</a:t>
            </a:r>
          </a:p>
          <a:p>
            <a:pPr marL="342900" indent="-342900" algn="just" fontAlgn="base">
              <a:lnSpc>
                <a:spcPct val="150000"/>
              </a:lnSpc>
              <a:buClr>
                <a:srgbClr val="C00000"/>
              </a:buClr>
              <a:buFont typeface="Wingdings" pitchFamily="2" charset="2"/>
              <a:buChar char="§"/>
              <a:defRPr/>
            </a:pPr>
            <a:r>
              <a:rPr lang="en-IN" sz="1400" dirty="0"/>
              <a:t>Use Library mode if you require</a:t>
            </a:r>
            <a:r>
              <a:rPr lang="en-IN" sz="1400" dirty="0" smtClean="0"/>
              <a:t>:</a:t>
            </a:r>
          </a:p>
          <a:p>
            <a:pPr marL="800100" lvl="1" indent="-342900" algn="just" fontAlgn="base">
              <a:lnSpc>
                <a:spcPct val="150000"/>
              </a:lnSpc>
              <a:buClr>
                <a:srgbClr val="C00000"/>
              </a:buClr>
              <a:buFont typeface="Wingdings" pitchFamily="2" charset="2"/>
              <a:buChar char="§"/>
              <a:defRPr/>
            </a:pPr>
            <a:r>
              <a:rPr lang="en-IN" sz="1400" dirty="0"/>
              <a:t>transactions.</a:t>
            </a:r>
          </a:p>
          <a:p>
            <a:pPr marL="800100" lvl="1" indent="-342900" algn="just" fontAlgn="base">
              <a:lnSpc>
                <a:spcPct val="150000"/>
              </a:lnSpc>
              <a:buClr>
                <a:srgbClr val="C00000"/>
              </a:buClr>
              <a:buFont typeface="Wingdings" pitchFamily="2" charset="2"/>
              <a:buChar char="§"/>
              <a:defRPr/>
            </a:pPr>
            <a:r>
              <a:rPr lang="en-IN" sz="1400" dirty="0"/>
              <a:t>listeners and notifications</a:t>
            </a:r>
            <a:r>
              <a:rPr lang="en-IN" sz="1400" dirty="0" smtClean="0"/>
              <a:t>.</a:t>
            </a:r>
            <a:endParaRPr lang="en-IN" sz="1400" dirty="0"/>
          </a:p>
        </p:txBody>
      </p:sp>
    </p:spTree>
    <p:extLst>
      <p:ext uri="{BB962C8B-B14F-4D97-AF65-F5344CB8AC3E}">
        <p14:creationId xmlns:p14="http://schemas.microsoft.com/office/powerpoint/2010/main" val="35630226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6547" y="1012981"/>
            <a:ext cx="3621801" cy="3064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bwMode="gray">
          <a:xfrm>
            <a:off x="272232" y="977172"/>
            <a:ext cx="4087813" cy="347663"/>
          </a:xfrm>
          <a:prstGeom prst="rect">
            <a:avLst/>
          </a:prstGeom>
          <a:solidFill>
            <a:srgbClr val="BE3A3A"/>
          </a:solidFill>
          <a:ln w="25400" cap="flat" cmpd="sng" algn="ctr">
            <a:noFill/>
            <a:prstDash val="solid"/>
          </a:ln>
          <a:effectLst/>
        </p:spPr>
        <p:txBody>
          <a:bodyPr anchor="ctr"/>
          <a:lstStyle/>
          <a:p>
            <a:r>
              <a:rPr lang="en-CA" sz="1400" b="1" kern="0" dirty="0">
                <a:solidFill>
                  <a:prstClr val="white"/>
                </a:solidFill>
                <a:latin typeface="Arial"/>
                <a:cs typeface="Arial" pitchFamily="34" charset="0"/>
              </a:rPr>
              <a:t>JDG Standalone : </a:t>
            </a:r>
          </a:p>
        </p:txBody>
      </p:sp>
      <p:sp>
        <p:nvSpPr>
          <p:cNvPr id="5" name="TextBox 4"/>
          <p:cNvSpPr txBox="1"/>
          <p:nvPr/>
        </p:nvSpPr>
        <p:spPr>
          <a:xfrm>
            <a:off x="290176" y="1615749"/>
            <a:ext cx="4433416" cy="355481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342900" indent="-342900" algn="just" fontAlgn="base">
              <a:lnSpc>
                <a:spcPct val="150000"/>
              </a:lnSpc>
              <a:buClr>
                <a:srgbClr val="C00000"/>
              </a:buClr>
              <a:buFont typeface="Wingdings" pitchFamily="2" charset="2"/>
              <a:buChar char="§"/>
              <a:defRPr/>
            </a:pPr>
            <a:r>
              <a:rPr lang="en-IN" sz="1400" dirty="0"/>
              <a:t>Standalone mode refers to a single instance of JBoss Data Grid operating in local </a:t>
            </a:r>
            <a:r>
              <a:rPr lang="en-IN" sz="1400" dirty="0" smtClean="0"/>
              <a:t>mode</a:t>
            </a:r>
          </a:p>
          <a:p>
            <a:pPr marL="342900" indent="-342900" algn="just" fontAlgn="base">
              <a:lnSpc>
                <a:spcPct val="150000"/>
              </a:lnSpc>
              <a:buClr>
                <a:srgbClr val="C00000"/>
              </a:buClr>
              <a:buFont typeface="Wingdings" pitchFamily="2" charset="2"/>
              <a:buChar char="§"/>
              <a:defRPr/>
            </a:pPr>
            <a:r>
              <a:rPr lang="en-IN" sz="1400" dirty="0"/>
              <a:t>In local mode, JBoss Data Grid operates as a simple single-node in-memory data </a:t>
            </a:r>
            <a:r>
              <a:rPr lang="en-IN" sz="1400" dirty="0" smtClean="0"/>
              <a:t>cache</a:t>
            </a:r>
          </a:p>
          <a:p>
            <a:pPr marL="342900" indent="-342900" algn="just" fontAlgn="base">
              <a:lnSpc>
                <a:spcPct val="150000"/>
              </a:lnSpc>
              <a:buClr>
                <a:srgbClr val="C00000"/>
              </a:buClr>
              <a:buFont typeface="Wingdings" pitchFamily="2" charset="2"/>
              <a:buChar char="§"/>
              <a:defRPr/>
            </a:pPr>
            <a:r>
              <a:rPr lang="en-IN" sz="1400" dirty="0"/>
              <a:t>Run the following script to start JBoss Data Grid in standalone mode</a:t>
            </a:r>
            <a:r>
              <a:rPr lang="en-IN" sz="1400" dirty="0" smtClean="0"/>
              <a:t>:</a:t>
            </a:r>
          </a:p>
          <a:p>
            <a:pPr marL="800100" lvl="1" indent="-342900" algn="just" fontAlgn="base">
              <a:lnSpc>
                <a:spcPct val="150000"/>
              </a:lnSpc>
              <a:buClr>
                <a:srgbClr val="C00000"/>
              </a:buClr>
              <a:buFont typeface="Wingdings" pitchFamily="2" charset="2"/>
              <a:buChar char="ü"/>
              <a:defRPr/>
            </a:pPr>
            <a:r>
              <a:rPr lang="en-IN" sz="1400" dirty="0"/>
              <a:t>$</a:t>
            </a:r>
            <a:r>
              <a:rPr lang="en-IN" sz="1400" dirty="0" smtClean="0"/>
              <a:t>JDG_HOME/bin/standalone.sh</a:t>
            </a:r>
          </a:p>
          <a:p>
            <a:pPr marL="342900" indent="-342900" algn="just" fontAlgn="base">
              <a:lnSpc>
                <a:spcPct val="150000"/>
              </a:lnSpc>
              <a:buClr>
                <a:srgbClr val="C00000"/>
              </a:buClr>
              <a:buFont typeface="Wingdings" pitchFamily="2" charset="2"/>
              <a:buChar char="§"/>
              <a:defRPr/>
            </a:pPr>
            <a:r>
              <a:rPr lang="en-IN" sz="1400" dirty="0" smtClean="0"/>
              <a:t>Above </a:t>
            </a:r>
            <a:r>
              <a:rPr lang="en-IN" sz="1400" dirty="0"/>
              <a:t>command starts JBoss Data Grid using the default configuration information provided in the </a:t>
            </a:r>
            <a:r>
              <a:rPr lang="en-IN" sz="1400" i="1" u="sng" dirty="0" smtClean="0"/>
              <a:t>$</a:t>
            </a:r>
            <a:r>
              <a:rPr lang="en-IN" sz="1400" i="1" u="sng" dirty="0"/>
              <a:t>JDG_HOME/standalone/configuration/standalone.xml</a:t>
            </a:r>
            <a:r>
              <a:rPr lang="en-IN" sz="1400" dirty="0"/>
              <a:t> </a:t>
            </a:r>
            <a:r>
              <a:rPr lang="en-IN" sz="1400" dirty="0" smtClean="0"/>
              <a:t>file</a:t>
            </a:r>
          </a:p>
        </p:txBody>
      </p:sp>
      <p:sp>
        <p:nvSpPr>
          <p:cNvPr id="6" name="Title 1"/>
          <p:cNvSpPr>
            <a:spLocks noGrp="1"/>
          </p:cNvSpPr>
          <p:nvPr>
            <p:ph type="title"/>
          </p:nvPr>
        </p:nvSpPr>
        <p:spPr>
          <a:xfrm>
            <a:off x="133286" y="127134"/>
            <a:ext cx="8873553" cy="738664"/>
          </a:xfrm>
          <a:noFill/>
          <a:ln w="9525">
            <a:noFill/>
            <a:miter lim="800000"/>
            <a:headEnd/>
            <a:tailEnd/>
          </a:ln>
        </p:spPr>
        <p:txBody>
          <a:bodyPr vert="horz" wrap="square" lIns="0" tIns="0" rIns="0" bIns="0" numCol="1" anchor="t" anchorCtr="0" compatLnSpc="1">
            <a:prstTxWarp prst="textNoShape">
              <a:avLst/>
            </a:prstTxWarp>
            <a:spAutoFit/>
          </a:bodyPr>
          <a:lstStyle/>
          <a:p>
            <a:pPr algn="ctr" fontAlgn="base"/>
            <a:r>
              <a:rPr lang="en-IN" sz="2400" dirty="0"/>
              <a:t>Run JBoss Data Grid in </a:t>
            </a:r>
            <a:r>
              <a:rPr lang="en-IN" sz="2400" dirty="0" smtClean="0"/>
              <a:t/>
            </a:r>
            <a:br>
              <a:rPr lang="en-IN" sz="2400" dirty="0" smtClean="0"/>
            </a:br>
            <a:r>
              <a:rPr lang="en-IN" sz="2400" dirty="0" smtClean="0"/>
              <a:t>Remote </a:t>
            </a:r>
            <a:r>
              <a:rPr lang="en-IN" sz="2400" dirty="0"/>
              <a:t>Client-Server </a:t>
            </a:r>
            <a:r>
              <a:rPr lang="en-IN" sz="2400" dirty="0" smtClean="0"/>
              <a:t>Mode</a:t>
            </a:r>
            <a:endParaRPr lang="en-IN" sz="2400" dirty="0"/>
          </a:p>
        </p:txBody>
      </p:sp>
    </p:spTree>
    <p:extLst>
      <p:ext uri="{BB962C8B-B14F-4D97-AF65-F5344CB8AC3E}">
        <p14:creationId xmlns:p14="http://schemas.microsoft.com/office/powerpoint/2010/main" val="736698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926843" y="1151003"/>
            <a:ext cx="3985146" cy="4205578"/>
            <a:chOff x="2854051" y="717147"/>
            <a:chExt cx="6289949" cy="5774141"/>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4051" y="818866"/>
              <a:ext cx="6289949" cy="567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5018" y="717147"/>
              <a:ext cx="4857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Rectangle 4"/>
          <p:cNvSpPr/>
          <p:nvPr/>
        </p:nvSpPr>
        <p:spPr bwMode="gray">
          <a:xfrm>
            <a:off x="272232" y="977172"/>
            <a:ext cx="4087813" cy="347663"/>
          </a:xfrm>
          <a:prstGeom prst="rect">
            <a:avLst/>
          </a:prstGeom>
          <a:solidFill>
            <a:srgbClr val="BE3A3A"/>
          </a:solidFill>
          <a:ln w="25400" cap="flat" cmpd="sng" algn="ctr">
            <a:noFill/>
            <a:prstDash val="solid"/>
          </a:ln>
          <a:effectLst/>
        </p:spPr>
        <p:txBody>
          <a:bodyPr anchor="ctr"/>
          <a:lstStyle/>
          <a:p>
            <a:r>
              <a:rPr lang="en-CA" sz="1400" b="1" kern="0" dirty="0">
                <a:solidFill>
                  <a:prstClr val="white"/>
                </a:solidFill>
                <a:latin typeface="Arial"/>
                <a:cs typeface="Arial" pitchFamily="34" charset="0"/>
              </a:rPr>
              <a:t>JDG </a:t>
            </a:r>
            <a:r>
              <a:rPr lang="en-CA" sz="1400" b="1" kern="0" dirty="0" smtClean="0">
                <a:solidFill>
                  <a:prstClr val="white"/>
                </a:solidFill>
                <a:latin typeface="Arial"/>
                <a:cs typeface="Arial" pitchFamily="34" charset="0"/>
              </a:rPr>
              <a:t>Cluster Mode : </a:t>
            </a:r>
            <a:endParaRPr lang="en-CA" sz="1400" b="1" kern="0" dirty="0">
              <a:solidFill>
                <a:prstClr val="white"/>
              </a:solidFill>
              <a:latin typeface="Arial"/>
              <a:cs typeface="Arial" pitchFamily="34" charset="0"/>
            </a:endParaRPr>
          </a:p>
        </p:txBody>
      </p:sp>
      <p:sp>
        <p:nvSpPr>
          <p:cNvPr id="8" name="TextBox 7"/>
          <p:cNvSpPr txBox="1"/>
          <p:nvPr/>
        </p:nvSpPr>
        <p:spPr>
          <a:xfrm>
            <a:off x="290176" y="1615749"/>
            <a:ext cx="4433416" cy="300082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342900" indent="-342900" algn="just" fontAlgn="base">
              <a:lnSpc>
                <a:spcPct val="150000"/>
              </a:lnSpc>
              <a:buClr>
                <a:srgbClr val="C00000"/>
              </a:buClr>
              <a:buFont typeface="Wingdings" pitchFamily="2" charset="2"/>
              <a:buChar char="§"/>
              <a:defRPr/>
            </a:pPr>
            <a:r>
              <a:rPr lang="en-IN" sz="1400" dirty="0"/>
              <a:t>Clustered mode refers to a cluster made up of two or more JBoss Data Grid </a:t>
            </a:r>
            <a:r>
              <a:rPr lang="en-IN" sz="1400" dirty="0" smtClean="0"/>
              <a:t>instances</a:t>
            </a:r>
          </a:p>
          <a:p>
            <a:pPr marL="342900" indent="-342900" algn="just" fontAlgn="base">
              <a:lnSpc>
                <a:spcPct val="150000"/>
              </a:lnSpc>
              <a:buClr>
                <a:srgbClr val="C00000"/>
              </a:buClr>
              <a:buFont typeface="Wingdings" pitchFamily="2" charset="2"/>
              <a:buChar char="§"/>
              <a:defRPr/>
            </a:pPr>
            <a:r>
              <a:rPr lang="en-IN" sz="1400" dirty="0"/>
              <a:t>Run the following script to start JBoss Data Grid in clustered </a:t>
            </a:r>
            <a:r>
              <a:rPr lang="en-IN" sz="1400" dirty="0" smtClean="0"/>
              <a:t>mode</a:t>
            </a:r>
          </a:p>
          <a:p>
            <a:pPr marL="800100" lvl="1" indent="-342900" algn="just" fontAlgn="base">
              <a:lnSpc>
                <a:spcPct val="150000"/>
              </a:lnSpc>
              <a:buClr>
                <a:srgbClr val="C00000"/>
              </a:buClr>
              <a:buFont typeface="Wingdings" pitchFamily="2" charset="2"/>
              <a:buChar char="ü"/>
              <a:defRPr/>
            </a:pPr>
            <a:r>
              <a:rPr lang="en-IN" sz="1400" dirty="0"/>
              <a:t>$JDG_HOME/bin/clustered.sh</a:t>
            </a:r>
            <a:endParaRPr lang="en-IN" sz="1400" dirty="0" smtClean="0"/>
          </a:p>
          <a:p>
            <a:pPr marL="342900" indent="-342900" algn="just" fontAlgn="base">
              <a:lnSpc>
                <a:spcPct val="150000"/>
              </a:lnSpc>
              <a:buClr>
                <a:srgbClr val="C00000"/>
              </a:buClr>
              <a:buFont typeface="Wingdings" pitchFamily="2" charset="2"/>
              <a:buChar char="§"/>
              <a:defRPr/>
            </a:pPr>
            <a:r>
              <a:rPr lang="en-IN" sz="1400" dirty="0" smtClean="0"/>
              <a:t>Above </a:t>
            </a:r>
            <a:r>
              <a:rPr lang="en-IN" sz="1400" dirty="0"/>
              <a:t>command starts JBoss Data Grid using the default configuration information provided in the </a:t>
            </a:r>
            <a:r>
              <a:rPr lang="en-IN" sz="1400" u="sng" dirty="0"/>
              <a:t>$JDG_HOME/standalone/configuration/clustered.xml</a:t>
            </a:r>
            <a:r>
              <a:rPr lang="en-IN" sz="1400" dirty="0"/>
              <a:t> file</a:t>
            </a:r>
            <a:endParaRPr lang="en-IN" sz="1400" dirty="0" smtClean="0"/>
          </a:p>
        </p:txBody>
      </p:sp>
      <p:sp>
        <p:nvSpPr>
          <p:cNvPr id="11" name="Title 1"/>
          <p:cNvSpPr txBox="1">
            <a:spLocks/>
          </p:cNvSpPr>
          <p:nvPr/>
        </p:nvSpPr>
        <p:spPr>
          <a:xfrm>
            <a:off x="133286" y="127134"/>
            <a:ext cx="8873553" cy="73866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pPr algn="ctr" fontAlgn="base"/>
            <a:r>
              <a:rPr lang="en-IN" sz="2400" dirty="0" smtClean="0"/>
              <a:t>Run JBoss Data Grid in </a:t>
            </a:r>
            <a:br>
              <a:rPr lang="en-IN" sz="2400" dirty="0" smtClean="0"/>
            </a:br>
            <a:r>
              <a:rPr lang="en-IN" sz="2400" dirty="0" smtClean="0"/>
              <a:t>Remote Client-Server Mode</a:t>
            </a:r>
            <a:endParaRPr lang="en-IN" sz="2400" dirty="0"/>
          </a:p>
        </p:txBody>
      </p:sp>
    </p:spTree>
    <p:extLst>
      <p:ext uri="{BB962C8B-B14F-4D97-AF65-F5344CB8AC3E}">
        <p14:creationId xmlns:p14="http://schemas.microsoft.com/office/powerpoint/2010/main" val="7573775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33286" y="127134"/>
            <a:ext cx="8873553" cy="369332"/>
          </a:xfrm>
          <a:noFill/>
          <a:ln w="9525">
            <a:noFill/>
            <a:miter lim="800000"/>
            <a:headEnd/>
            <a:tailEnd/>
          </a:ln>
        </p:spPr>
        <p:txBody>
          <a:bodyPr vert="horz" wrap="square" lIns="0" tIns="0" rIns="0" bIns="0" numCol="1" anchor="t" anchorCtr="0" compatLnSpc="1">
            <a:prstTxWarp prst="textNoShape">
              <a:avLst/>
            </a:prstTxWarp>
            <a:spAutoFit/>
          </a:bodyPr>
          <a:lstStyle/>
          <a:p>
            <a:pPr algn="ctr" fontAlgn="base"/>
            <a:r>
              <a:rPr lang="en-IN" sz="2400" dirty="0" smtClean="0"/>
              <a:t>Server End-Point Protocols</a:t>
            </a:r>
            <a:endParaRPr lang="en-IN" sz="2400" dirty="0"/>
          </a:p>
        </p:txBody>
      </p:sp>
      <p:graphicFrame>
        <p:nvGraphicFramePr>
          <p:cNvPr id="5" name="Table 4"/>
          <p:cNvGraphicFramePr>
            <a:graphicFrameLocks noGrp="1"/>
          </p:cNvGraphicFramePr>
          <p:nvPr>
            <p:extLst>
              <p:ext uri="{D42A27DB-BD31-4B8C-83A1-F6EECF244321}">
                <p14:modId xmlns:p14="http://schemas.microsoft.com/office/powerpoint/2010/main" val="2029841832"/>
              </p:ext>
            </p:extLst>
          </p:nvPr>
        </p:nvGraphicFramePr>
        <p:xfrm>
          <a:off x="395786" y="1410648"/>
          <a:ext cx="8502554" cy="3093112"/>
        </p:xfrm>
        <a:graphic>
          <a:graphicData uri="http://schemas.openxmlformats.org/drawingml/2006/table">
            <a:tbl>
              <a:tblPr firstRow="1" bandRow="1">
                <a:tableStyleId>{5C22544A-7EE6-4342-B048-85BDC9FD1C3A}</a:tableStyleId>
              </a:tblPr>
              <a:tblGrid>
                <a:gridCol w="1846396"/>
                <a:gridCol w="1115167"/>
                <a:gridCol w="1665027"/>
                <a:gridCol w="1216085"/>
                <a:gridCol w="1166004"/>
                <a:gridCol w="1493875"/>
              </a:tblGrid>
              <a:tr h="861820">
                <a:tc>
                  <a:txBody>
                    <a:bodyPr/>
                    <a:lstStyle/>
                    <a:p>
                      <a:pPr algn="ctr"/>
                      <a:endParaRPr lang="en-IN" sz="1600" dirty="0"/>
                    </a:p>
                  </a:txBody>
                  <a:tcPr/>
                </a:tc>
                <a:tc>
                  <a:txBody>
                    <a:bodyPr/>
                    <a:lstStyle/>
                    <a:p>
                      <a:pPr algn="ctr"/>
                      <a:r>
                        <a:rPr lang="en-IN" sz="1600" dirty="0" smtClean="0"/>
                        <a:t>Protocol</a:t>
                      </a:r>
                      <a:endParaRPr lang="en-IN" sz="1600" dirty="0"/>
                    </a:p>
                  </a:txBody>
                  <a:tcPr/>
                </a:tc>
                <a:tc>
                  <a:txBody>
                    <a:bodyPr/>
                    <a:lstStyle/>
                    <a:p>
                      <a:pPr algn="ctr"/>
                      <a:r>
                        <a:rPr lang="en-IN" sz="1600" dirty="0" smtClean="0"/>
                        <a:t>Client</a:t>
                      </a:r>
                    </a:p>
                    <a:p>
                      <a:pPr algn="ctr"/>
                      <a:r>
                        <a:rPr lang="en-IN" sz="1600" dirty="0" smtClean="0"/>
                        <a:t>Libraries</a:t>
                      </a:r>
                      <a:endParaRPr lang="en-IN" sz="1600" dirty="0"/>
                    </a:p>
                  </a:txBody>
                  <a:tcPr/>
                </a:tc>
                <a:tc>
                  <a:txBody>
                    <a:bodyPr/>
                    <a:lstStyle/>
                    <a:p>
                      <a:pPr algn="ctr"/>
                      <a:r>
                        <a:rPr lang="en-IN" sz="1600" dirty="0" smtClean="0"/>
                        <a:t>Clustering</a:t>
                      </a:r>
                      <a:endParaRPr lang="en-IN" sz="1600" dirty="0"/>
                    </a:p>
                  </a:txBody>
                  <a:tcPr/>
                </a:tc>
                <a:tc>
                  <a:txBody>
                    <a:bodyPr/>
                    <a:lstStyle/>
                    <a:p>
                      <a:pPr algn="ctr"/>
                      <a:r>
                        <a:rPr lang="en-IN" sz="1600" dirty="0" smtClean="0"/>
                        <a:t>Smart</a:t>
                      </a:r>
                      <a:endParaRPr lang="en-IN" sz="1600" baseline="0" dirty="0" smtClean="0"/>
                    </a:p>
                    <a:p>
                      <a:pPr algn="ctr"/>
                      <a:r>
                        <a:rPr lang="en-IN" sz="1600" baseline="0" dirty="0" smtClean="0"/>
                        <a:t>Routing</a:t>
                      </a:r>
                      <a:endParaRPr lang="en-IN" sz="1600" dirty="0" smtClean="0"/>
                    </a:p>
                    <a:p>
                      <a:pPr algn="ctr"/>
                      <a:endParaRPr lang="en-IN" sz="1600" dirty="0"/>
                    </a:p>
                  </a:txBody>
                  <a:tcPr/>
                </a:tc>
                <a:tc>
                  <a:txBody>
                    <a:bodyPr/>
                    <a:lstStyle/>
                    <a:p>
                      <a:pPr algn="ctr"/>
                      <a:r>
                        <a:rPr lang="en-IN" sz="1600" dirty="0" smtClean="0"/>
                        <a:t>Load Balancing/</a:t>
                      </a:r>
                    </a:p>
                    <a:p>
                      <a:pPr algn="ctr"/>
                      <a:r>
                        <a:rPr lang="en-IN" sz="1600" dirty="0" smtClean="0"/>
                        <a:t>Failover</a:t>
                      </a:r>
                      <a:endParaRPr lang="en-IN" sz="1600" dirty="0"/>
                    </a:p>
                  </a:txBody>
                  <a:tcPr/>
                </a:tc>
              </a:tr>
              <a:tr h="684736">
                <a:tc>
                  <a:txBody>
                    <a:bodyPr/>
                    <a:lstStyle/>
                    <a:p>
                      <a:pPr algn="ctr"/>
                      <a:endParaRPr lang="en-IN" sz="1600" b="1" dirty="0" smtClean="0"/>
                    </a:p>
                    <a:p>
                      <a:pPr algn="ctr"/>
                      <a:r>
                        <a:rPr lang="en-IN" sz="1600" b="1" dirty="0" smtClean="0"/>
                        <a:t>REST</a:t>
                      </a:r>
                    </a:p>
                  </a:txBody>
                  <a:tcPr/>
                </a:tc>
                <a:tc>
                  <a:txBody>
                    <a:bodyPr/>
                    <a:lstStyle/>
                    <a:p>
                      <a:pPr algn="ctr"/>
                      <a:endParaRPr lang="en-IN" sz="1600" dirty="0" smtClean="0"/>
                    </a:p>
                    <a:p>
                      <a:pPr algn="ctr"/>
                      <a:r>
                        <a:rPr lang="en-IN" sz="1600" dirty="0" smtClean="0"/>
                        <a:t>Text</a:t>
                      </a:r>
                      <a:endParaRPr lang="en-IN" sz="1600" dirty="0"/>
                    </a:p>
                  </a:txBody>
                  <a:tcPr/>
                </a:tc>
                <a:tc>
                  <a:txBody>
                    <a:bodyPr/>
                    <a:lstStyle/>
                    <a:p>
                      <a:pPr algn="ctr"/>
                      <a:endParaRPr lang="en-IN" sz="1600" dirty="0" smtClean="0"/>
                    </a:p>
                    <a:p>
                      <a:pPr algn="ctr"/>
                      <a:r>
                        <a:rPr lang="en-IN" sz="1600" dirty="0" smtClean="0"/>
                        <a:t>N/A</a:t>
                      </a:r>
                      <a:endParaRPr lang="en-IN" sz="1600" dirty="0"/>
                    </a:p>
                  </a:txBody>
                  <a:tcPr/>
                </a:tc>
                <a:tc>
                  <a:txBody>
                    <a:bodyPr/>
                    <a:lstStyle/>
                    <a:p>
                      <a:pPr algn="ctr"/>
                      <a:endParaRPr lang="en-IN" sz="1600" dirty="0" smtClean="0"/>
                    </a:p>
                    <a:p>
                      <a:pPr algn="ctr"/>
                      <a:r>
                        <a:rPr lang="en-IN" sz="1600" dirty="0" smtClean="0"/>
                        <a:t>Yes</a:t>
                      </a:r>
                      <a:endParaRPr lang="en-IN" sz="1600" dirty="0"/>
                    </a:p>
                  </a:txBody>
                  <a:tcPr/>
                </a:tc>
                <a:tc>
                  <a:txBody>
                    <a:bodyPr/>
                    <a:lstStyle/>
                    <a:p>
                      <a:pPr algn="ctr"/>
                      <a:endParaRPr lang="en-IN" sz="1600" dirty="0" smtClean="0"/>
                    </a:p>
                    <a:p>
                      <a:pPr algn="ctr"/>
                      <a:r>
                        <a:rPr lang="en-IN" sz="1600" dirty="0" smtClean="0"/>
                        <a:t>No</a:t>
                      </a:r>
                      <a:endParaRPr lang="en-IN" sz="1600" dirty="0"/>
                    </a:p>
                  </a:txBody>
                  <a:tcPr/>
                </a:tc>
                <a:tc>
                  <a:txBody>
                    <a:bodyPr/>
                    <a:lstStyle/>
                    <a:p>
                      <a:pPr algn="ctr"/>
                      <a:r>
                        <a:rPr lang="en-IN" sz="1600" dirty="0" smtClean="0"/>
                        <a:t>Any HTTP Load Balancer</a:t>
                      </a:r>
                      <a:endParaRPr lang="en-IN" sz="1600" dirty="0"/>
                    </a:p>
                  </a:txBody>
                  <a:tcPr/>
                </a:tc>
              </a:tr>
              <a:tr h="861820">
                <a:tc>
                  <a:txBody>
                    <a:bodyPr/>
                    <a:lstStyle/>
                    <a:p>
                      <a:pPr algn="ctr"/>
                      <a:endParaRPr lang="en-IN" sz="1600" b="1" dirty="0" smtClean="0"/>
                    </a:p>
                    <a:p>
                      <a:pPr algn="ctr"/>
                      <a:r>
                        <a:rPr lang="en-IN" sz="1600" b="1" dirty="0" smtClean="0"/>
                        <a:t>MEMCACHED</a:t>
                      </a:r>
                      <a:endParaRPr lang="en-IN" sz="1600" b="1" dirty="0"/>
                    </a:p>
                  </a:txBody>
                  <a:tcPr/>
                </a:tc>
                <a:tc>
                  <a:txBody>
                    <a:bodyPr/>
                    <a:lstStyle/>
                    <a:p>
                      <a:pPr algn="ctr"/>
                      <a:endParaRPr lang="en-IN" sz="1600" dirty="0" smtClean="0"/>
                    </a:p>
                    <a:p>
                      <a:pPr algn="ctr"/>
                      <a:r>
                        <a:rPr lang="en-IN" sz="1600" dirty="0" smtClean="0"/>
                        <a:t>Text</a:t>
                      </a:r>
                      <a:endParaRPr lang="en-IN" sz="1600" dirty="0"/>
                    </a:p>
                  </a:txBody>
                  <a:tcPr/>
                </a:tc>
                <a:tc>
                  <a:txBody>
                    <a:bodyPr/>
                    <a:lstStyle/>
                    <a:p>
                      <a:pPr algn="ctr"/>
                      <a:r>
                        <a:rPr lang="en-US" sz="1600" dirty="0" smtClean="0"/>
                        <a:t>PHP, Java .NET,</a:t>
                      </a:r>
                      <a:r>
                        <a:rPr lang="en-US" sz="1600" baseline="0" dirty="0" smtClean="0"/>
                        <a:t> </a:t>
                      </a:r>
                      <a:r>
                        <a:rPr lang="en-US" sz="1600" dirty="0" smtClean="0"/>
                        <a:t>Windows, Linux </a:t>
                      </a:r>
                      <a:endParaRPr lang="en-IN" sz="1600" dirty="0"/>
                    </a:p>
                  </a:txBody>
                  <a:tcPr/>
                </a:tc>
                <a:tc>
                  <a:txBody>
                    <a:bodyPr/>
                    <a:lstStyle/>
                    <a:p>
                      <a:pPr algn="ctr"/>
                      <a:endParaRPr lang="en-IN" sz="1600" dirty="0" smtClean="0"/>
                    </a:p>
                    <a:p>
                      <a:pPr algn="ctr"/>
                      <a:r>
                        <a:rPr lang="en-IN" sz="1600" dirty="0" smtClean="0"/>
                        <a:t>Yes</a:t>
                      </a:r>
                    </a:p>
                  </a:txBody>
                  <a:tcPr/>
                </a:tc>
                <a:tc>
                  <a:txBody>
                    <a:bodyPr/>
                    <a:lstStyle/>
                    <a:p>
                      <a:pPr algn="ctr"/>
                      <a:endParaRPr lang="en-IN" sz="1600" dirty="0" smtClean="0"/>
                    </a:p>
                    <a:p>
                      <a:pPr algn="ctr"/>
                      <a:r>
                        <a:rPr lang="en-IN" sz="1600" dirty="0" smtClean="0"/>
                        <a:t>No</a:t>
                      </a:r>
                      <a:endParaRPr lang="en-IN" sz="1600" dirty="0"/>
                    </a:p>
                  </a:txBody>
                  <a:tcPr/>
                </a:tc>
                <a:tc>
                  <a:txBody>
                    <a:bodyPr/>
                    <a:lstStyle/>
                    <a:p>
                      <a:pPr algn="ctr"/>
                      <a:r>
                        <a:rPr lang="en-IN" sz="1600" dirty="0" smtClean="0"/>
                        <a:t>Only with predefined</a:t>
                      </a:r>
                      <a:r>
                        <a:rPr lang="en-IN" sz="1600" baseline="0" dirty="0" smtClean="0"/>
                        <a:t> server list</a:t>
                      </a:r>
                      <a:endParaRPr lang="en-IN" sz="1600" dirty="0" smtClean="0"/>
                    </a:p>
                  </a:txBody>
                  <a:tcPr/>
                </a:tc>
              </a:tr>
              <a:tr h="684736">
                <a:tc>
                  <a:txBody>
                    <a:bodyPr/>
                    <a:lstStyle/>
                    <a:p>
                      <a:pPr algn="ctr"/>
                      <a:endParaRPr lang="en-IN" sz="1600" b="1" dirty="0" smtClean="0"/>
                    </a:p>
                    <a:p>
                      <a:pPr algn="ctr"/>
                      <a:r>
                        <a:rPr lang="en-IN" sz="1600" b="1" dirty="0" smtClean="0"/>
                        <a:t>HOT ROD</a:t>
                      </a:r>
                      <a:endParaRPr lang="en-IN" sz="1600" b="1" dirty="0"/>
                    </a:p>
                  </a:txBody>
                  <a:tcPr/>
                </a:tc>
                <a:tc>
                  <a:txBody>
                    <a:bodyPr/>
                    <a:lstStyle/>
                    <a:p>
                      <a:pPr algn="ctr"/>
                      <a:endParaRPr lang="en-IN" sz="1600" dirty="0" smtClean="0"/>
                    </a:p>
                    <a:p>
                      <a:pPr algn="ctr"/>
                      <a:r>
                        <a:rPr lang="en-IN" sz="1600" dirty="0" smtClean="0"/>
                        <a:t>Binary</a:t>
                      </a:r>
                      <a:endParaRPr lang="en-IN" sz="1600" dirty="0"/>
                    </a:p>
                  </a:txBody>
                  <a:tcPr/>
                </a:tc>
                <a:tc>
                  <a:txBody>
                    <a:bodyPr/>
                    <a:lstStyle/>
                    <a:p>
                      <a:pPr algn="ctr"/>
                      <a:r>
                        <a:rPr lang="en-IN" sz="1600" dirty="0" smtClean="0"/>
                        <a:t>Java, Python,</a:t>
                      </a:r>
                      <a:r>
                        <a:rPr lang="en-IN" sz="1600" baseline="0" dirty="0" smtClean="0"/>
                        <a:t> Ruby</a:t>
                      </a:r>
                      <a:endParaRPr lang="en-IN" sz="1600" dirty="0"/>
                    </a:p>
                  </a:txBody>
                  <a:tcPr/>
                </a:tc>
                <a:tc>
                  <a:txBody>
                    <a:bodyPr/>
                    <a:lstStyle/>
                    <a:p>
                      <a:pPr algn="ctr"/>
                      <a:endParaRPr lang="en-IN" sz="1600" dirty="0" smtClean="0"/>
                    </a:p>
                    <a:p>
                      <a:pPr algn="ctr"/>
                      <a:r>
                        <a:rPr lang="en-IN" sz="1600" dirty="0" smtClean="0"/>
                        <a:t>Yes</a:t>
                      </a:r>
                      <a:endParaRPr lang="en-IN" sz="1600" dirty="0"/>
                    </a:p>
                  </a:txBody>
                  <a:tcPr/>
                </a:tc>
                <a:tc>
                  <a:txBody>
                    <a:bodyPr/>
                    <a:lstStyle/>
                    <a:p>
                      <a:pPr algn="ctr"/>
                      <a:endParaRPr lang="en-IN" sz="1600" dirty="0" smtClean="0"/>
                    </a:p>
                    <a:p>
                      <a:pPr algn="ctr"/>
                      <a:r>
                        <a:rPr lang="en-IN" sz="1600" dirty="0" smtClean="0"/>
                        <a:t>Yes</a:t>
                      </a:r>
                      <a:endParaRPr lang="en-IN" sz="1600" dirty="0"/>
                    </a:p>
                  </a:txBody>
                  <a:tcPr/>
                </a:tc>
                <a:tc>
                  <a:txBody>
                    <a:bodyPr/>
                    <a:lstStyle/>
                    <a:p>
                      <a:pPr algn="ctr"/>
                      <a:endParaRPr lang="en-IN" sz="1600" dirty="0" smtClean="0"/>
                    </a:p>
                    <a:p>
                      <a:pPr algn="ctr"/>
                      <a:r>
                        <a:rPr lang="en-IN" sz="1600" dirty="0" smtClean="0"/>
                        <a:t>Dynamic</a:t>
                      </a:r>
                      <a:endParaRPr lang="en-IN" sz="1600" dirty="0"/>
                    </a:p>
                  </a:txBody>
                  <a:tcPr/>
                </a:tc>
              </a:tr>
            </a:tbl>
          </a:graphicData>
        </a:graphic>
      </p:graphicFrame>
    </p:spTree>
    <p:extLst>
      <p:ext uri="{BB962C8B-B14F-4D97-AF65-F5344CB8AC3E}">
        <p14:creationId xmlns:p14="http://schemas.microsoft.com/office/powerpoint/2010/main" val="3747984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gray">
          <a:xfrm>
            <a:off x="272232" y="977172"/>
            <a:ext cx="4504484" cy="347663"/>
          </a:xfrm>
          <a:prstGeom prst="rect">
            <a:avLst/>
          </a:prstGeom>
          <a:solidFill>
            <a:srgbClr val="BE3A3A"/>
          </a:solidFill>
          <a:ln w="25400" cap="flat" cmpd="sng" algn="ctr">
            <a:noFill/>
            <a:prstDash val="solid"/>
          </a:ln>
          <a:effectLst/>
        </p:spPr>
        <p:txBody>
          <a:bodyPr anchor="ctr"/>
          <a:lstStyle/>
          <a:p>
            <a:r>
              <a:rPr lang="en-CA" sz="1400" b="1" kern="0" dirty="0" smtClean="0">
                <a:solidFill>
                  <a:prstClr val="white"/>
                </a:solidFill>
                <a:latin typeface="Arial"/>
                <a:cs typeface="Arial" pitchFamily="34" charset="0"/>
              </a:rPr>
              <a:t>Three main features which makes JDG impressive</a:t>
            </a:r>
            <a:endParaRPr lang="en-CA" sz="1400" b="1" kern="0" dirty="0">
              <a:solidFill>
                <a:prstClr val="white"/>
              </a:solidFill>
              <a:latin typeface="Arial"/>
              <a:cs typeface="Arial" pitchFamily="34" charset="0"/>
            </a:endParaRPr>
          </a:p>
        </p:txBody>
      </p:sp>
      <p:sp>
        <p:nvSpPr>
          <p:cNvPr id="5" name="TextBox 4"/>
          <p:cNvSpPr txBox="1"/>
          <p:nvPr/>
        </p:nvSpPr>
        <p:spPr>
          <a:xfrm>
            <a:off x="272232" y="1615749"/>
            <a:ext cx="8551892" cy="420115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342900" indent="-342900" algn="just" fontAlgn="base">
              <a:lnSpc>
                <a:spcPct val="150000"/>
              </a:lnSpc>
              <a:buClr>
                <a:srgbClr val="C00000"/>
              </a:buClr>
              <a:buFont typeface="Wingdings" pitchFamily="2" charset="2"/>
              <a:buChar char="Ø"/>
              <a:defRPr/>
            </a:pPr>
            <a:r>
              <a:rPr lang="en-US" sz="1400" b="1" u="sng" kern="0" dirty="0" smtClean="0">
                <a:solidFill>
                  <a:sysClr val="windowText" lastClr="000000"/>
                </a:solidFill>
              </a:rPr>
              <a:t>Scalability : </a:t>
            </a:r>
          </a:p>
          <a:p>
            <a:pPr marL="800100" lvl="1" indent="-342900" algn="just" fontAlgn="base">
              <a:lnSpc>
                <a:spcPct val="150000"/>
              </a:lnSpc>
              <a:buClr>
                <a:srgbClr val="C00000"/>
              </a:buClr>
              <a:buFont typeface="Wingdings" pitchFamily="2" charset="2"/>
              <a:buChar char="§"/>
              <a:defRPr/>
            </a:pPr>
            <a:r>
              <a:rPr lang="en-US" sz="1400" kern="0" dirty="0" smtClean="0">
                <a:solidFill>
                  <a:sysClr val="windowText" lastClr="000000"/>
                </a:solidFill>
              </a:rPr>
              <a:t>Consistent-hash </a:t>
            </a:r>
            <a:r>
              <a:rPr lang="en-US" sz="1400" kern="0" dirty="0">
                <a:solidFill>
                  <a:sysClr val="windowText" lastClr="000000"/>
                </a:solidFill>
              </a:rPr>
              <a:t>based </a:t>
            </a:r>
            <a:r>
              <a:rPr lang="en-US" sz="1400" kern="0" dirty="0" smtClean="0">
                <a:solidFill>
                  <a:sysClr val="windowText" lastClr="000000"/>
                </a:solidFill>
              </a:rPr>
              <a:t>data distribution</a:t>
            </a:r>
          </a:p>
          <a:p>
            <a:pPr marL="800100" lvl="1" indent="-342900" algn="just" fontAlgn="base">
              <a:lnSpc>
                <a:spcPct val="150000"/>
              </a:lnSpc>
              <a:buClr>
                <a:srgbClr val="C00000"/>
              </a:buClr>
              <a:buFont typeface="Wingdings" pitchFamily="2" charset="2"/>
              <a:buChar char="§"/>
              <a:defRPr/>
            </a:pPr>
            <a:r>
              <a:rPr lang="en-IN" sz="1400" kern="0" dirty="0">
                <a:solidFill>
                  <a:sysClr val="windowText" lastClr="000000"/>
                </a:solidFill>
              </a:rPr>
              <a:t>Based on the proven </a:t>
            </a:r>
            <a:r>
              <a:rPr lang="en-IN" sz="1400" kern="0" dirty="0" smtClean="0">
                <a:solidFill>
                  <a:sysClr val="windowText" lastClr="000000"/>
                </a:solidFill>
              </a:rPr>
              <a:t>Amazon Dynamo </a:t>
            </a:r>
            <a:r>
              <a:rPr lang="en-IN" sz="1400" kern="0" dirty="0">
                <a:solidFill>
                  <a:sysClr val="windowText" lastClr="000000"/>
                </a:solidFill>
              </a:rPr>
              <a:t>paper and </a:t>
            </a:r>
            <a:r>
              <a:rPr lang="en-IN" sz="1400" kern="0" dirty="0" smtClean="0">
                <a:solidFill>
                  <a:sysClr val="windowText" lastClr="000000"/>
                </a:solidFill>
              </a:rPr>
              <a:t>design</a:t>
            </a:r>
          </a:p>
          <a:p>
            <a:pPr marL="800100" lvl="1" indent="-342900" algn="just" fontAlgn="base">
              <a:lnSpc>
                <a:spcPct val="150000"/>
              </a:lnSpc>
              <a:buClr>
                <a:srgbClr val="C00000"/>
              </a:buClr>
              <a:buFont typeface="Wingdings" pitchFamily="2" charset="2"/>
              <a:buChar char="§"/>
              <a:defRPr/>
            </a:pPr>
            <a:r>
              <a:rPr lang="en-US" sz="1400" kern="0" dirty="0">
                <a:solidFill>
                  <a:sysClr val="windowText" lastClr="000000"/>
                </a:solidFill>
              </a:rPr>
              <a:t>Linear in </a:t>
            </a:r>
            <a:r>
              <a:rPr lang="en-US" sz="1400" kern="0" dirty="0" smtClean="0">
                <a:solidFill>
                  <a:sysClr val="windowText" lastClr="000000"/>
                </a:solidFill>
              </a:rPr>
              <a:t>nature</a:t>
            </a:r>
          </a:p>
          <a:p>
            <a:pPr marL="1257300" lvl="2" indent="-342900" algn="just" fontAlgn="base">
              <a:lnSpc>
                <a:spcPct val="150000"/>
              </a:lnSpc>
              <a:buClr>
                <a:srgbClr val="C00000"/>
              </a:buClr>
              <a:buFont typeface="Wingdings" pitchFamily="2" charset="2"/>
              <a:buChar char="§"/>
              <a:defRPr/>
            </a:pPr>
            <a:r>
              <a:rPr lang="en-US" sz="1400" kern="0" dirty="0">
                <a:solidFill>
                  <a:sysClr val="windowText" lastClr="000000"/>
                </a:solidFill>
              </a:rPr>
              <a:t>Throughput </a:t>
            </a:r>
            <a:r>
              <a:rPr lang="en-US" sz="1400" kern="0" dirty="0" smtClean="0">
                <a:solidFill>
                  <a:sysClr val="windowText" lastClr="000000"/>
                </a:solidFill>
              </a:rPr>
              <a:t>(Transaction </a:t>
            </a:r>
            <a:r>
              <a:rPr lang="en-US" sz="1400" kern="0" dirty="0">
                <a:solidFill>
                  <a:sysClr val="windowText" lastClr="000000"/>
                </a:solidFill>
              </a:rPr>
              <a:t>per second</a:t>
            </a:r>
            <a:r>
              <a:rPr lang="en-US" sz="1400" kern="0" dirty="0" smtClean="0">
                <a:solidFill>
                  <a:sysClr val="windowText" lastClr="000000"/>
                </a:solidFill>
              </a:rPr>
              <a:t>)</a:t>
            </a:r>
          </a:p>
          <a:p>
            <a:pPr marL="1257300" lvl="2" indent="-342900" algn="just" fontAlgn="base">
              <a:lnSpc>
                <a:spcPct val="150000"/>
              </a:lnSpc>
              <a:buClr>
                <a:srgbClr val="C00000"/>
              </a:buClr>
              <a:buFont typeface="Wingdings" pitchFamily="2" charset="2"/>
              <a:buChar char="§"/>
              <a:defRPr/>
            </a:pPr>
            <a:r>
              <a:rPr lang="en-US" sz="1400" kern="0" dirty="0" smtClean="0">
                <a:solidFill>
                  <a:sysClr val="windowText" lastClr="000000"/>
                </a:solidFill>
              </a:rPr>
              <a:t>Capacity</a:t>
            </a:r>
          </a:p>
          <a:p>
            <a:pPr marL="285750" indent="-285750" algn="just" fontAlgn="base">
              <a:lnSpc>
                <a:spcPct val="150000"/>
              </a:lnSpc>
              <a:buClr>
                <a:srgbClr val="C00000"/>
              </a:buClr>
              <a:buFont typeface="Wingdings" pitchFamily="2" charset="2"/>
              <a:buChar char="Ø"/>
              <a:defRPr/>
            </a:pPr>
            <a:endParaRPr lang="en-US" sz="1400" b="1" u="sng" kern="0" dirty="0" smtClean="0">
              <a:solidFill>
                <a:sysClr val="windowText" lastClr="000000"/>
              </a:solidFill>
            </a:endParaRPr>
          </a:p>
          <a:p>
            <a:pPr marL="285750" indent="-285750" algn="just" fontAlgn="base">
              <a:lnSpc>
                <a:spcPct val="150000"/>
              </a:lnSpc>
              <a:buClr>
                <a:srgbClr val="C00000"/>
              </a:buClr>
              <a:buFont typeface="Wingdings" pitchFamily="2" charset="2"/>
              <a:buChar char="Ø"/>
              <a:defRPr/>
            </a:pPr>
            <a:endParaRPr lang="en-US" sz="1400" b="1" u="sng" kern="0" dirty="0">
              <a:solidFill>
                <a:sysClr val="windowText" lastClr="000000"/>
              </a:solidFill>
            </a:endParaRPr>
          </a:p>
          <a:p>
            <a:pPr marL="285750" indent="-285750" algn="just" fontAlgn="base">
              <a:lnSpc>
                <a:spcPct val="150000"/>
              </a:lnSpc>
              <a:buClr>
                <a:srgbClr val="C00000"/>
              </a:buClr>
              <a:buFont typeface="Wingdings" pitchFamily="2" charset="2"/>
              <a:buChar char="Ø"/>
              <a:defRPr/>
            </a:pPr>
            <a:r>
              <a:rPr lang="en-US" sz="1400" b="1" u="sng" kern="0" dirty="0" smtClean="0">
                <a:solidFill>
                  <a:sysClr val="windowText" lastClr="000000"/>
                </a:solidFill>
              </a:rPr>
              <a:t>Consistency </a:t>
            </a:r>
            <a:r>
              <a:rPr lang="en-US" sz="1400" b="1" u="sng" kern="0" dirty="0">
                <a:solidFill>
                  <a:sysClr val="windowText" lastClr="000000"/>
                </a:solidFill>
              </a:rPr>
              <a:t>: </a:t>
            </a:r>
          </a:p>
          <a:p>
            <a:pPr marL="800100" lvl="1" indent="-342900" algn="just" fontAlgn="base">
              <a:lnSpc>
                <a:spcPct val="150000"/>
              </a:lnSpc>
              <a:buClr>
                <a:srgbClr val="C00000"/>
              </a:buClr>
              <a:buFont typeface="Wingdings" pitchFamily="2" charset="2"/>
              <a:buChar char="§"/>
              <a:defRPr/>
            </a:pPr>
            <a:r>
              <a:rPr lang="en-IN" sz="1400" kern="0" dirty="0" smtClean="0">
                <a:solidFill>
                  <a:sysClr val="windowText" lastClr="000000"/>
                </a:solidFill>
              </a:rPr>
              <a:t>Strongly </a:t>
            </a:r>
            <a:r>
              <a:rPr lang="en-IN" sz="1400" kern="0" dirty="0">
                <a:solidFill>
                  <a:sysClr val="windowText" lastClr="000000"/>
                </a:solidFill>
              </a:rPr>
              <a:t>Consistent - Congruent with most databases</a:t>
            </a:r>
          </a:p>
          <a:p>
            <a:pPr marL="800100" lvl="1" indent="-342900" algn="just" fontAlgn="base">
              <a:lnSpc>
                <a:spcPct val="150000"/>
              </a:lnSpc>
              <a:buClr>
                <a:srgbClr val="C00000"/>
              </a:buClr>
              <a:buFont typeface="Wingdings" pitchFamily="2" charset="2"/>
              <a:buChar char="§"/>
              <a:defRPr/>
            </a:pPr>
            <a:r>
              <a:rPr lang="en-US" sz="1400" kern="0" dirty="0">
                <a:solidFill>
                  <a:sysClr val="windowText" lastClr="000000"/>
                </a:solidFill>
              </a:rPr>
              <a:t>JTA Transactions</a:t>
            </a:r>
          </a:p>
          <a:p>
            <a:pPr marL="800100" lvl="1" indent="-342900" algn="just" fontAlgn="base">
              <a:lnSpc>
                <a:spcPct val="150000"/>
              </a:lnSpc>
              <a:buClr>
                <a:srgbClr val="C00000"/>
              </a:buClr>
              <a:buFont typeface="Wingdings" pitchFamily="2" charset="2"/>
              <a:buChar char="§"/>
              <a:defRPr/>
            </a:pPr>
            <a:r>
              <a:rPr lang="en-IN" sz="1400" kern="0" dirty="0">
                <a:solidFill>
                  <a:sysClr val="windowText" lastClr="000000"/>
                </a:solidFill>
              </a:rPr>
              <a:t>Fully XA Complaint - with XA Recovery Support</a:t>
            </a:r>
          </a:p>
          <a:p>
            <a:pPr marL="1257300" lvl="2" indent="-342900" algn="just" fontAlgn="base">
              <a:lnSpc>
                <a:spcPct val="150000"/>
              </a:lnSpc>
              <a:buClr>
                <a:srgbClr val="C00000"/>
              </a:buClr>
              <a:buFont typeface="Wingdings" pitchFamily="2" charset="2"/>
              <a:buChar char="§"/>
              <a:defRPr/>
            </a:pPr>
            <a:endParaRPr lang="en-US" sz="1400" kern="0" dirty="0">
              <a:solidFill>
                <a:sysClr val="windowText" lastClr="000000"/>
              </a:solidFill>
            </a:endParaRPr>
          </a:p>
        </p:txBody>
      </p:sp>
      <p:pic>
        <p:nvPicPr>
          <p:cNvPr id="9218" name="Picture 2" descr="https://encrypted-tbn1.gstatic.com/images?q=tbn:ANd9GcS2S0l6Os28H2y9IZQOYTsEKyn5i1xfqSzuJF5EsEru6wAXL3S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5748" y="1615749"/>
            <a:ext cx="3133725" cy="1752600"/>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7" descr="data:image/jpeg;base64,/9j/4AAQSkZJRgABAQAAAQABAAD/2wCEAAkGBxQTEhQUEhMVFhUXGRoaFhgXGBccFBcYFRUXGBcXFRUYHCggGBonHRUUITQiJikrLi4uFx8zODMsNygtLiwBCgoKDg0OFxAQFCwcHBwsLCwsLCwsLCwsLC0sLCwsKywsLCssLCssNywsLCwrKy0tLCwsLCssNy84LDcsNTc4N//AABEIAMwAzAMBIgACEQEDEQH/xAAcAAABBQEBAQAAAAAAAAAAAAAAAwQFBgcCAQj/xABLEAABAwIDBAUIBgUJCQEAAAABAAIDBBEFEiEGMUFREyJhgZEHFBYyUlNxoTNykrHB8CNCYpPRFUNEVWOio7LhJDRUgoOzwuLxc//EABcBAQEBAQAAAAAAAAAAAAAAAAABAgP/xAAgEQEBAQABBAIDAAAAAAAAAAAAARECEiFBUTHwMmGh/9oADAMBAAIRAxEAPwDcUIQgEIQgEIQgEIQgEIQgEIQgEIQgEIQgEIQgEIQgEIQgEIQgEIQgEIQgEIQgSqJwwXcdFHHHG+y75KE8oLJJYnQwkh7mmxBy27c3BRMWGPbTRRdIczGgOc4kl1hrd1779e5Eq4fy832HfJefy+32HfJZfiu2kFI1zGv84lv6rHHo29hk++yz7GNqKqqJzPLW+wwlrB8Te57ytdKdT6OO0kfI+IXnpNHyPiF83YTsfVVOsMBcPaOjPtnTwVsw/wAj8p1nmjZ2MaXnxNgmT2nVfTZfSaP2T4heek8fsnxCzqi8k9E36QyyfFwaPBgB+amaXye4c3+isP1ru+8qZF2rX6UR+yfEI9KI/ZPiFF0uwOGka0UH2AlpPJvhjhY0UI+AIPiCnZT/ANJmew75Lz0nj9h3yUBP5LaFmsBqIDzimd/lfmafBNDsxVR/RVTZRwE8fW/eRka/8qdjutXpRH7DvkuTtXF7Lvksg20pcXDSDBli4upruv8AWPrNHcB2rOX0rgbkdbnfrX+PNXE19SnauP2HfJeelsXsu+SwLZnbF8X6KocSwizXnV7D2+035rQcMdHI0PjkY8fsG+++hvutcHXXRTDWh0e0sUjgzrAnQXGimlj1fQvM9PKxxAjeS4B1gQRxHFaxh0uaNp7FFhyhCEUIQhAIQhAIQk532aT2IKzXzDPLI71WDU8gBmd8rLCtptr6itc5rSWQnQRt0Bb/AGh4k8ty1vbip6LDah24yDIP+qcv3ErK8DwzpXNYwb955DiStcWOSFwfZ+WoeGsbc8eDGjm4rV9lth6eCzpR00n7Q/Rt+qzj8SpDC6BkLAyMWHHmTzKkWFLSLBTSiwAsBwA3D4Jd0YO5QkE6koJ1lp6+BcZLJeqro425pHBo7VX59rIz9FG+QcxYNPwJ39yotlENE7VDj22kBDRTjsu/X5Cyfx7YkfSU7wObSHfIa/JTDVkqEi2JI4Zi8NR9G8E8uPbon5ZzRTdx5Kt7Q7D01YCXsyv4SMsHX7eDu9Wh8zWplUYjyRHz5tvsBPRG7uvET1ZWg27A8fqlVCKOSN2ZhIPNpIPiF9OV8/SNcxwDmuFiDqCO0LGtr8D8zlEjW54SczQew3MZPw+S1Ep75OsWqppHRyXfEGkl7hq06WAdxvrp3rbdmZLx5fZVEwGFtTGJqeRoicdANHR77sLRoHC/fZXXBOrIRzH3fkKUieQhCjQQhCAQhCATLF32jIG86D4nRPVH15vJG3l1j3fkIMy8tlXkipacH13l57WxNA/zPb4JjsNShsJfxcbdzf8AW6i/K5W9JiWW/VhiYzvcS93fq3wU1sO+9HGeZf8AJ7gteGPKyMSzEixO4YHHgorpiXbLlBPJOKfDSd6kG4W3KQeIsism2lqXvntI7SwcANRYk205CyKCQuljaAMxJDXEbhY3sOduCQ2hidST9HUAhoJ6KU/RvYTcMe79Vw3X/wBVI0E1I6xdIWaaNcQGA7w5sg0v3qsHM1dHHUCIwSvto6bOwBhPNmnZbTW+l0tjAyShjhms0uY4izm6gEOtpxGuidNxIhzQ2drmne/NTlzR9ZzblN8RqqTf5wS+93Fjg97rfquNiAOzQKKgY53idjoyWvLgOWp3H4j+K1KDEHPjaTvI1tuvxssmFb084ZSMzyXs0DVkd9C+Vw0uBuatSw7DuhhjjuSWtAJO8niSlI9keSmz04kCbvRSL1A7X0AmpZWkXsMzfi3X+I71PPUfi/0Mv/5v/wApQYxs5tDLhs3SR3dE76SMnRw7OTxwK+hsLrGSxw1ERux4DmnsdwPIjj8F80N68fctf8ideX0EsBOsMhA55XjM3uvcdytI10ISVK/Mxp7EqstBCEIBCEIBRjjeVx5AD8T+HipJxUVT7ieZJ/Pgg+fNqC51TVSPFnOlf4Ndlb8mhXfyXND6KNp9qQfA9I7f4j5J95TNlM7XVMLdQLytHED9cdoG9VTyS4qI53UrzbO7PFfi6wDmjuaDbsK1WI2Kmwhrd9k8aI27tUjWPtbhpvGo8OSSihJ1vccxu8Vlo+855L3PzTe4akpJ0BiVHHO3o5WBzTwIVOrfJJASXU8skPY13V+ybgdyulF1ipYBDGRO8k1Rf/fTb6oul6XyUx3/ANoqJZB7N7NPcLLU3uTGZXTIZ4Jg0FKwMgjawdg1XWLYrBA28sgb2frH4BR+I4wQC2Gznbif1Wn8Ss7x6YCZvSF8kz9ejaR6ut3Pv6rde+wUtkm0/UWoY/LPUNZTsYYv5wu3gHlb9bkPFTk0VlVPJ3FJJM+UM6OmAIAdbNJJcDM3kwAEdvcr/NT3VRAvTDHyGU05cbfo337OqVNTAD1dTz4f8vMrOPK3jojgFMw/pJvW5tjHrE/E2HeUGYYaOoPgtH8iUbm1FXb1DHHflmD3ZfkXqgUUBsGtBJNgAN5J3ALddkaCKigbEXsEpsZesL53D1e7cPgrUi64U/qkcinqi8LfZxHMX8FKLLYQhCAQhCBCtfZjvl3qMxCle6IsifkdpY9g3i/C/NP64+qO2/hqqRtz5Qo6B4iEZllLQ4i+VrQSbXO+5sdwViWn08c1PS1Ekz+ktGbN3i9iL67hqLjsWE4hSEFr4yWvaQ5rgdQ5puCO8K8S+WV7mlpooyCCCDIbEHQgjJuUfT0cfRGeoIjZbMbXswO3NaNS462A1Wsz5Yt9LRsZ5RG1YbBVER1Q0B3NmtxYdwf+z4K+QG1yDY8bf+TD+CwaDZbzu7mHK0HRxGvMbuO5TmH7Q4phtm1ERq6Ybng3kYP2ZBr3PHes2NStakn5tP1o9R3tOoSAe1x6sjCeROV3g6yq+E7f0NVYCYRyadSb9FJc8Gyeo/xupx777zcHdnYHDuezUoqzYdBYJ64qrDLGzNl0/s3Pv9m2igcS2jcbhr5WN+tckcdR+Chq04ztHDTh2d4JAuWgjTtcTo0fFU6t2kqpWmVlLMaf22ho05tY4iSQdoFuSisDkpZZukl6U5QHMDspYCb9fJc3cSCetqOxTm0W0DWs+ke+46jDpmtxIG5o+aqahMZxEtDcozTP0jbuOvF1uA107FF4Th+aUgvBcTeWQnrPdxAtrlG4AckwiqZ5KodGQ6R1ukvkHRRyN4m562h0G7RaNgOFtgZ1bZuJYy5+2/RcbLz5bfxn9v34dJemZ5qcw4NjYGsaSB+s7qt+epTt7y4am48Gdw3uVUxjbKipPpp2Z/YB6Wb7LdG99lnu0flVqZ7somGFp3yvs6Yj9keqz7/guzC77dbZw0TS24knI6kQ9bsL7fRs+ZWKySS1Erp53Fz3m5PAcmtHBo4BcxUhLi+Qlz3G7nON3E8yTvTtWRm0rRYgaeSOZozGNwdY7jY6jwuti2brqHELyQk598kTjZzSb3u3eRcnUGxWLPNxYjRM2dJA8Swvcxzdzmmzh/EKj6mpzZ7T228fyFMrP9gNpTXUbZX26VhySW3FzbHMBwuCDbtV+jdcA8wsNR0hCEUIQhAxqDd/wH3/APz5r5+2umbU4jUvPWDX5G8rRjL94ct1xGsEUU0ztzGvefgxpP4L5ppqkhpe83c7Vx5udq4+JK1xZ5Jmgw6J8sbC1gzOA/0+KtG0DZWlsTKPp43AXuCW3uRlsBoRYHXmFVPJ/XsdiMTZHAAhwbfi8izWjtN9FuDKRLUkQmH0Aa1oDAwADqjcOzRRO3m0XmMLQwAzTXay4uGgWzPIOhtcADmVeI6VZJ5eaNzX0k1iWBr2HkHXDh4i/wBlRcV+HZxspBcw2J8eO/gFo2y8uQNYzKGAdUMILQByss5qqyQwMcxzhFI3K+24OHA8r7u5OtjtpI6O7Jg7ITma5ovlJFjdvEaBVmLntFiM7HNPTujDiMoGbW+4dQX8SjB8cMkogqbSh4OVxAD2lt97mgH9R3bu11SLtoaGYg+cxnlcuFu7h817RU8V+lgc1wIIDmm4Av1tefMnkEDjFcNMYc+FvS2FxHcBxPadA4ceenErKcR2gmdI4tcC86OcR6h5NG7QaW4LQMb2gEbCGuOul2glzj7MbRr3/gs/w/ZKpdeSUtp47k5pSM1jro3+NlFhfCto62BgZTmKM8ZOjY6V1ySS50l7nUrmtr66o+nqpnDlms37LbBSdNHh8WklTLIePRsNu42sfFdzVFA42jmkb9dp+8BXDVdgwtreCfmnLAOpbknlTR2bmY5r2c2n/VOazOYYnNcW3AuQBrdvaqiIJSgpnlheGHIN7rG3ipSASGnd+kOdrh1rNvY8N3apDC7up52yyE2bfMR6oI5NGuoKaqpk/Afn4pKU6bx8Nfut+KmKHC2yuLYp2OIBcerKAAN5JIA4rg4Z1C9sgLb+tklyfay2t27kFq8iFfaSqg4OayRo7Wksf8jH4LbsOfdg7NF85bAvdS4nAHiwkzMuDdpD23BBG8XaF9DYU7Vw71mtRIoQhRQuJnWaT2LtIVZ0A5n7tUFH8qNX0WGytG+TLH9twzfK6wqriIavora7ARWU7orgOBDmE7szd1+w7u9YlimGuY5zJGlrm6EHgtRjkq2zUxjxCkedAJ4r35GRoPyJX1WyNfKtbAGODvZId9k3/BfT/wDKbBGyRzg0Oa0i59oA27TqpVlPXBQe0+CxVkD4JhdrhoR6zXD1XN7QU5Zi0TiGh4udw3E/AHeu3zIrFHbPVuHOc0w+c0x35RcEcy3e11uyyia+Ojk0zSU7vYkabD4E8O9bxMbqGxClY+4cxrviAfvRnGEu2ZiJv55F4f8AsrVR43BT07IOmdI1g3MbodSTd1tdSeKs1bs3Sn+jxj4Nyn+7ZUba3A2RSRiFpAe25FydcxGl9eSp3d1e2BH+7xNjPtuAc/u4feq3X4o+Q3lkc89pv8twU1LsdKLB7rEi+UDXXny15peLyfyl2UOaHk2DXiwJte2ZpIBtwQwwosF6aLNC8OkGroyLOA7OaSOBVPuJPsqRpsKno3VRmYWOihsDfQmZwYxzHDeN6jo21bgCOmsd2rvxKJjmpw+aBrXSNcxrzuJ4jgW89Lq60bCcPikaxryANHE20cW7x2JhUSF1JTxzwSSkZibOs5pDnAZj2gpxheLdHTdA6mmtd1rZTZpeXNFydSEDzCc7o5wYYwWtDgAXZXb/AFuW5PNmC6R743xRszRmxYSSSCBY3+sUwocabGXEU9SczS0izOPHf+bpTDsdZE8PFPUki+lmWNxbn+bIvYg+B4IMTsrxcbgQ4He1zeIKdVUssVFI98LQ5hylguGFjiLkX6wHWOl7KExra6obcQw+bBxPWtmlN/2zo3uVVlrJHk55Huvvu4m/xuUNOanGJHSRzWAMJaWNaLNAjIcAPBfTeE1AcWPabteAQeYcAR+C+WRay+jdjGSMoaXpdHtjZcHeLDS/bayVYuyF4CvVloKD2h2gpqV8baiZsWcOyZuNi0Gx7Mw8VOKi7YYfRVU8ZqaljDA4/o8zdblpIdfUA5R4oJ7FcVZBlzhxzmzQ0fDU+IVc2iwWPEoDJCMszbhpcLE2F8j7cNRY8L/FTlRjtE8WfPTuHJzmkeBXse0FE0ANqIABuAe0AdwVR81Y9Svjc5j2lrm3Dgd4K2DC4X1VFRTNLSRBlLXXt1gASCP1hlt+IUrtLHg9Wf8AaJ6fPa2cShr7cLkHXvUfgdLh1I0sgxUCMkkMdJE5oJ35bi4+ANk1MKNwp7tHktF2dZzg+UdH7vLcDvItfipOtxJjLl72MG/rOAsO8qMxPC6WfR+Lyhvsxyxxt78jRfvuoCXycYQ43dXuceZmYT4kIuJSr25oWetVxH6hc8/4YKjpfKLQe9e76sUn/kAkh5NcG/44/vWfwSjfJzg4/pp/es/ghhpLt9QnjN+6/wDZRTsdhnrKeWNjnxxbw8ZcxBc/dc6ajwVmj8nmD7/OyQN/6VvzIGiseDYNhFJpGYM2/NI8Pf3F27uTUxx5q2tHTRB8Ti0MeHNOVwBJFiLczqOacU+DCNwdK+zGvEgYAQ3MN13OJNrgGymv5fpP+Ih+21cTY3RuBa6eBwO8FzSD8QUXGUeWfEY5uhbCQS3NnI3W0s2+466pt5q0k3DN/HLex1G/hYhX7EcBwie5L4xbXqS2Av2XsAosbH4ezqjEpWjgOmFgDyCM2Ielw+EC5ERPLqJ1HRxE/Rwgf9NP/Reg/rSX981eei9B/Wkv75qaY8bhlNxbB/hpCpp6cerHB4Rpx6MUH9aS/vmriTZ7Dm+tisg+M7UMU7aOlBjkDQ0DJn6trAse3XTcSHO8FS2RkkAC5OgAuSSeAC16XZ7CnaPxRz28WmobY/FTmAYbg9MRJDJAX8HukDnD6pJsO5NWRV9ktjWUnRz17M0jtY4gLhlrdaTgXajTh3aaHLjsDIenleIo75bv0sTuGl0pNjNE8WfPA4cnOaR4FR+OvoaqndTuqImsNrZXN6pabiw3cEVbsGrGTQskjdmY4dVw3EcCnqgdjeibA2GGUStiAbmBB7jbip5RXhKwrbJgdWVD7Xu4AAbySAAAtvrZMrHHsWRVlH0z5XDfnDge1u77kSqfVYe+Mt6RrQH6AtdcZrXyu00Nl4KHsVkrKV8pYHhrWtdmsCTmcNL7t/M8V42jVRUanZfpn5s0Y0HrG24fBJu2MykHPCbey6/4K5+ZLptCgrZouxdtoez86KwChSootPz2IK35hu0R5j2KzCi3IFD2IK95tlimNv5sD/EjS9fR3lcbcbqSxmmy08x/ZH/cYpA0dzfnb8EFXOH9iP5P7FahQ9i88x3aIKt5rlZMf7J4/upXE6TNK823n8ApjGKXLTzH+zd9yXko768x+CCrGg7F55jv0VqdQ79PzZceY6fnmgqxodNya12AdNlHUFr+sbDW3Yrj5l+e5cNokFIfsRYXzwH4P1/yp7BhmRoZp1RbTdvVnNCvHUWv55oKzJAGAuduCcnDnsAMjAGuIGjrlpOgzi2l1M1GFh7cvP8ADd9ydmlkmAbIGgXBcQSS/LqLi3PwQWXyS9Rs7Ob7/wB0fwWirNtjX9HUPbzIK0lRqInaWoyQlUDZt7XxudcesfvKvu01EZY7BZcdjZmE5JHtvvsfwRKmZYhfeEh0Q5hRZ2UqPeyeK59Eqj3sniqmJfohzC6EQtvChvRKo97J4r30TqPeyeKGJkRDmEoIhzHBQXonUe9k8UeilR72TxQxPdGOYXQjbzCr/opUe9k8V76K1PvZPFDD3apgFJNYjc3/ALjVLwMblbqNw+5VmXZGdwLXSvIO8HcuxstUj+ek8UMWno28wueibzCrHovU++k8Uei9T76TxRcSW07R5pPYj1CnkDGljdRuH3BV6XZKocC10ryDvB3LobK1AFhLJb4omLCY266hcmMcwoD0VqffSeKPRWo97J4oYnDEOYXDohzChfRSo97J4o9E6j3snihiYdEOYXLohzCifROo97J4rz0SqPeyeKGJgRi+8J9SxN5hVr0TqPeyeK6Gy1SP56TxQxIRVQZXgA72j7ytWgfdoPYsmwTY+Rsokc5zjzO/xWr0ceVgBUaLJMwt5BKIQJ9A3kEdA3kEohAn0DeQR0DeQSiECfQN5BHQN5BKIQJ9A3kEdA3kEohAn0DeQR0DeQSiECfQN5BHQN5BKIQJ9A3kEdA3kEohAn0DeQR0DeQSiECfQN5BHQN5BKIQJ9A3kEdA3kEohAn0DeQR0DeQSiEHDYgNwC7QhAIQhAIQhAIQhAIQhAIQhAIQhAIQhAIQhAIQhAIQhAIQhAIQhAIQhB//2Q=="/>
          <p:cNvSpPr>
            <a:spLocks noChangeAspect="1" noChangeArrowheads="1"/>
          </p:cNvSpPr>
          <p:nvPr/>
        </p:nvSpPr>
        <p:spPr bwMode="auto">
          <a:xfrm>
            <a:off x="155575" y="-1165225"/>
            <a:ext cx="2438400" cy="2438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7" name="AutoShape 9" descr="data:image/jpeg;base64,/9j/4AAQSkZJRgABAQAAAQABAAD/2wCEAAkGBxQTEhQUEhMVFhUXGRoaFhgXGBccFBcYFRUXGBcXFRUYHCggGBonHRUUITQiJikrLi4uFx8zODMsNygtLiwBCgoKDg0OFxAQFCwcHBwsLCwsLCwsLCwsLC0sLCwsKywsLCssLCssNywsLCwrKy0tLCwsLCssNy84LDcsNTc4N//AABEIAMwAzAMBIgACEQEDEQH/xAAcAAABBQEBAQAAAAAAAAAAAAAAAwQFBgcCAQj/xABLEAABAwIDBAUIBgUJCQEAAAABAAIDBBEFEiEGMUFREyJhgZEHFBYyUlNxoTNykrHB8CNCYpPRFUNEVWOio7LhJDRUgoOzwuLxc//EABcBAQEBAQAAAAAAAAAAAAAAAAABAgP/xAAgEQEBAQABBAIDAAAAAAAAAAAAARECEiFBUTHwMmGh/9oADAMBAAIRAxEAPwDcUIQgEIQgEIQgEIQgEIQgEIQgEIQgEIQgEIQgEIQgEIQgEIQgEIQgEIQgEIQgSqJwwXcdFHHHG+y75KE8oLJJYnQwkh7mmxBy27c3BRMWGPbTRRdIczGgOc4kl1hrd1779e5Eq4fy832HfJefy+32HfJZfiu2kFI1zGv84lv6rHHo29hk++yz7GNqKqqJzPLW+wwlrB8Te57ytdKdT6OO0kfI+IXnpNHyPiF83YTsfVVOsMBcPaOjPtnTwVsw/wAj8p1nmjZ2MaXnxNgmT2nVfTZfSaP2T4heek8fsnxCzqi8k9E36QyyfFwaPBgB+amaXye4c3+isP1ru+8qZF2rX6UR+yfEI9KI/ZPiFF0uwOGka0UH2AlpPJvhjhY0UI+AIPiCnZT/ANJmew75Lz0nj9h3yUBP5LaFmsBqIDzimd/lfmafBNDsxVR/RVTZRwE8fW/eRka/8qdjutXpRH7DvkuTtXF7Lvksg20pcXDSDBli4upruv8AWPrNHcB2rOX0rgbkdbnfrX+PNXE19SnauP2HfJeelsXsu+SwLZnbF8X6KocSwizXnV7D2+035rQcMdHI0PjkY8fsG+++hvutcHXXRTDWh0e0sUjgzrAnQXGimlj1fQvM9PKxxAjeS4B1gQRxHFaxh0uaNp7FFhyhCEUIQhAIQhAIQk532aT2IKzXzDPLI71WDU8gBmd8rLCtptr6itc5rSWQnQRt0Bb/AGh4k8ty1vbip6LDah24yDIP+qcv3ErK8DwzpXNYwb955DiStcWOSFwfZ+WoeGsbc8eDGjm4rV9lth6eCzpR00n7Q/Rt+qzj8SpDC6BkLAyMWHHmTzKkWFLSLBTSiwAsBwA3D4Jd0YO5QkE6koJ1lp6+BcZLJeqro425pHBo7VX59rIz9FG+QcxYNPwJ39yotlENE7VDj22kBDRTjsu/X5Cyfx7YkfSU7wObSHfIa/JTDVkqEi2JI4Zi8NR9G8E8uPbon5ZzRTdx5Kt7Q7D01YCXsyv4SMsHX7eDu9Wh8zWplUYjyRHz5tvsBPRG7uvET1ZWg27A8fqlVCKOSN2ZhIPNpIPiF9OV8/SNcxwDmuFiDqCO0LGtr8D8zlEjW54SczQew3MZPw+S1Ep75OsWqppHRyXfEGkl7hq06WAdxvrp3rbdmZLx5fZVEwGFtTGJqeRoicdANHR77sLRoHC/fZXXBOrIRzH3fkKUieQhCjQQhCAQhCATLF32jIG86D4nRPVH15vJG3l1j3fkIMy8tlXkipacH13l57WxNA/zPb4JjsNShsJfxcbdzf8AW6i/K5W9JiWW/VhiYzvcS93fq3wU1sO+9HGeZf8AJ7gteGPKyMSzEixO4YHHgorpiXbLlBPJOKfDSd6kG4W3KQeIsism2lqXvntI7SwcANRYk205CyKCQuljaAMxJDXEbhY3sOduCQ2hidST9HUAhoJ6KU/RvYTcMe79Vw3X/wBVI0E1I6xdIWaaNcQGA7w5sg0v3qsHM1dHHUCIwSvto6bOwBhPNmnZbTW+l0tjAyShjhms0uY4izm6gEOtpxGuidNxIhzQ2drmne/NTlzR9ZzblN8RqqTf5wS+93Fjg97rfquNiAOzQKKgY53idjoyWvLgOWp3H4j+K1KDEHPjaTvI1tuvxssmFb084ZSMzyXs0DVkd9C+Vw0uBuatSw7DuhhjjuSWtAJO8niSlI9keSmz04kCbvRSL1A7X0AmpZWkXsMzfi3X+I71PPUfi/0Mv/5v/wApQYxs5tDLhs3SR3dE76SMnRw7OTxwK+hsLrGSxw1ERux4DmnsdwPIjj8F80N68fctf8ideX0EsBOsMhA55XjM3uvcdytI10ISVK/Mxp7EqstBCEIBCEIBRjjeVx5AD8T+HipJxUVT7ieZJ/Pgg+fNqC51TVSPFnOlf4Ndlb8mhXfyXND6KNp9qQfA9I7f4j5J95TNlM7XVMLdQLytHED9cdoG9VTyS4qI53UrzbO7PFfi6wDmjuaDbsK1WI2Kmwhrd9k8aI27tUjWPtbhpvGo8OSSihJ1vccxu8Vlo+855L3PzTe4akpJ0BiVHHO3o5WBzTwIVOrfJJASXU8skPY13V+ybgdyulF1ipYBDGRO8k1Rf/fTb6oul6XyUx3/ANoqJZB7N7NPcLLU3uTGZXTIZ4Jg0FKwMgjawdg1XWLYrBA28sgb2frH4BR+I4wQC2Gznbif1Wn8Ss7x6YCZvSF8kz9ejaR6ut3Pv6rde+wUtkm0/UWoY/LPUNZTsYYv5wu3gHlb9bkPFTk0VlVPJ3FJJM+UM6OmAIAdbNJJcDM3kwAEdvcr/NT3VRAvTDHyGU05cbfo337OqVNTAD1dTz4f8vMrOPK3jojgFMw/pJvW5tjHrE/E2HeUGYYaOoPgtH8iUbm1FXb1DHHflmD3ZfkXqgUUBsGtBJNgAN5J3ALddkaCKigbEXsEpsZesL53D1e7cPgrUi64U/qkcinqi8LfZxHMX8FKLLYQhCAQhCBCtfZjvl3qMxCle6IsifkdpY9g3i/C/NP64+qO2/hqqRtz5Qo6B4iEZllLQ4i+VrQSbXO+5sdwViWn08c1PS1Ekz+ktGbN3i9iL67hqLjsWE4hSEFr4yWvaQ5rgdQ5puCO8K8S+WV7mlpooyCCCDIbEHQgjJuUfT0cfRGeoIjZbMbXswO3NaNS462A1Wsz5Yt9LRsZ5RG1YbBVER1Q0B3NmtxYdwf+z4K+QG1yDY8bf+TD+CwaDZbzu7mHK0HRxGvMbuO5TmH7Q4phtm1ERq6Ybng3kYP2ZBr3PHes2NStakn5tP1o9R3tOoSAe1x6sjCeROV3g6yq+E7f0NVYCYRyadSb9FJc8Gyeo/xupx777zcHdnYHDuezUoqzYdBYJ64qrDLGzNl0/s3Pv9m2igcS2jcbhr5WN+tckcdR+Chq04ztHDTh2d4JAuWgjTtcTo0fFU6t2kqpWmVlLMaf22ho05tY4iSQdoFuSisDkpZZukl6U5QHMDspYCb9fJc3cSCetqOxTm0W0DWs+ke+46jDpmtxIG5o+aqahMZxEtDcozTP0jbuOvF1uA107FF4Th+aUgvBcTeWQnrPdxAtrlG4AckwiqZ5KodGQ6R1ukvkHRRyN4m562h0G7RaNgOFtgZ1bZuJYy5+2/RcbLz5bfxn9v34dJemZ5qcw4NjYGsaSB+s7qt+epTt7y4am48Gdw3uVUxjbKipPpp2Z/YB6Wb7LdG99lnu0flVqZ7somGFp3yvs6Yj9keqz7/guzC77dbZw0TS24knI6kQ9bsL7fRs+ZWKySS1Erp53Fz3m5PAcmtHBo4BcxUhLi+Qlz3G7nON3E8yTvTtWRm0rRYgaeSOZozGNwdY7jY6jwuti2brqHELyQk598kTjZzSb3u3eRcnUGxWLPNxYjRM2dJA8Swvcxzdzmmzh/EKj6mpzZ7T228fyFMrP9gNpTXUbZX26VhySW3FzbHMBwuCDbtV+jdcA8wsNR0hCEUIQhAxqDd/wH3/APz5r5+2umbU4jUvPWDX5G8rRjL94ct1xGsEUU0ztzGvefgxpP4L5ppqkhpe83c7Vx5udq4+JK1xZ5Jmgw6J8sbC1gzOA/0+KtG0DZWlsTKPp43AXuCW3uRlsBoRYHXmFVPJ/XsdiMTZHAAhwbfi8izWjtN9FuDKRLUkQmH0Aa1oDAwADqjcOzRRO3m0XmMLQwAzTXay4uGgWzPIOhtcADmVeI6VZJ5eaNzX0k1iWBr2HkHXDh4i/wBlRcV+HZxspBcw2J8eO/gFo2y8uQNYzKGAdUMILQByss5qqyQwMcxzhFI3K+24OHA8r7u5OtjtpI6O7Jg7ITma5ovlJFjdvEaBVmLntFiM7HNPTujDiMoGbW+4dQX8SjB8cMkogqbSh4OVxAD2lt97mgH9R3bu11SLtoaGYg+cxnlcuFu7h817RU8V+lgc1wIIDmm4Av1tefMnkEDjFcNMYc+FvS2FxHcBxPadA4ceenErKcR2gmdI4tcC86OcR6h5NG7QaW4LQMb2gEbCGuOul2glzj7MbRr3/gs/w/ZKpdeSUtp47k5pSM1jro3+NlFhfCto62BgZTmKM8ZOjY6V1ySS50l7nUrmtr66o+nqpnDlms37LbBSdNHh8WklTLIePRsNu42sfFdzVFA42jmkb9dp+8BXDVdgwtreCfmnLAOpbknlTR2bmY5r2c2n/VOazOYYnNcW3AuQBrdvaqiIJSgpnlheGHIN7rG3ipSASGnd+kOdrh1rNvY8N3apDC7up52yyE2bfMR6oI5NGuoKaqpk/Afn4pKU6bx8Nfut+KmKHC2yuLYp2OIBcerKAAN5JIA4rg4Z1C9sgLb+tklyfay2t27kFq8iFfaSqg4OayRo7Wksf8jH4LbsOfdg7NF85bAvdS4nAHiwkzMuDdpD23BBG8XaF9DYU7Vw71mtRIoQhRQuJnWaT2LtIVZ0A5n7tUFH8qNX0WGytG+TLH9twzfK6wqriIavora7ARWU7orgOBDmE7szd1+w7u9YlimGuY5zJGlrm6EHgtRjkq2zUxjxCkedAJ4r35GRoPyJX1WyNfKtbAGODvZId9k3/BfT/wDKbBGyRzg0Oa0i59oA27TqpVlPXBQe0+CxVkD4JhdrhoR6zXD1XN7QU5Zi0TiGh4udw3E/AHeu3zIrFHbPVuHOc0w+c0x35RcEcy3e11uyyia+Ojk0zSU7vYkabD4E8O9bxMbqGxClY+4cxrviAfvRnGEu2ZiJv55F4f8AsrVR43BT07IOmdI1g3MbodSTd1tdSeKs1bs3Sn+jxj4Nyn+7ZUba3A2RSRiFpAe25FydcxGl9eSp3d1e2BH+7xNjPtuAc/u4feq3X4o+Q3lkc89pv8twU1LsdKLB7rEi+UDXXny15peLyfyl2UOaHk2DXiwJte2ZpIBtwQwwosF6aLNC8OkGroyLOA7OaSOBVPuJPsqRpsKno3VRmYWOihsDfQmZwYxzHDeN6jo21bgCOmsd2rvxKJjmpw+aBrXSNcxrzuJ4jgW89Lq60bCcPikaxryANHE20cW7x2JhUSF1JTxzwSSkZibOs5pDnAZj2gpxheLdHTdA6mmtd1rZTZpeXNFydSEDzCc7o5wYYwWtDgAXZXb/AFuW5PNmC6R743xRszRmxYSSSCBY3+sUwocabGXEU9SczS0izOPHf+bpTDsdZE8PFPUki+lmWNxbn+bIvYg+B4IMTsrxcbgQ4He1zeIKdVUssVFI98LQ5hylguGFjiLkX6wHWOl7KExra6obcQw+bBxPWtmlN/2zo3uVVlrJHk55Huvvu4m/xuUNOanGJHSRzWAMJaWNaLNAjIcAPBfTeE1AcWPabteAQeYcAR+C+WRay+jdjGSMoaXpdHtjZcHeLDS/bayVYuyF4CvVloKD2h2gpqV8baiZsWcOyZuNi0Gx7Mw8VOKi7YYfRVU8ZqaljDA4/o8zdblpIdfUA5R4oJ7FcVZBlzhxzmzQ0fDU+IVc2iwWPEoDJCMszbhpcLE2F8j7cNRY8L/FTlRjtE8WfPTuHJzmkeBXse0FE0ANqIABuAe0AdwVR81Y9Svjc5j2lrm3Dgd4K2DC4X1VFRTNLSRBlLXXt1gASCP1hlt+IUrtLHg9Wf8AaJ6fPa2cShr7cLkHXvUfgdLh1I0sgxUCMkkMdJE5oJ35bi4+ANk1MKNwp7tHktF2dZzg+UdH7vLcDvItfipOtxJjLl72MG/rOAsO8qMxPC6WfR+Lyhvsxyxxt78jRfvuoCXycYQ43dXuceZmYT4kIuJSr25oWetVxH6hc8/4YKjpfKLQe9e76sUn/kAkh5NcG/44/vWfwSjfJzg4/pp/es/ghhpLt9QnjN+6/wDZRTsdhnrKeWNjnxxbw8ZcxBc/dc6ajwVmj8nmD7/OyQN/6VvzIGiseDYNhFJpGYM2/NI8Pf3F27uTUxx5q2tHTRB8Ti0MeHNOVwBJFiLczqOacU+DCNwdK+zGvEgYAQ3MN13OJNrgGymv5fpP+Ih+21cTY3RuBa6eBwO8FzSD8QUXGUeWfEY5uhbCQS3NnI3W0s2+466pt5q0k3DN/HLex1G/hYhX7EcBwie5L4xbXqS2Av2XsAosbH4ezqjEpWjgOmFgDyCM2Ielw+EC5ERPLqJ1HRxE/Rwgf9NP/Reg/rSX981eei9B/Wkv75qaY8bhlNxbB/hpCpp6cerHB4Rpx6MUH9aS/vmriTZ7Dm+tisg+M7UMU7aOlBjkDQ0DJn6trAse3XTcSHO8FS2RkkAC5OgAuSSeAC16XZ7CnaPxRz28WmobY/FTmAYbg9MRJDJAX8HukDnD6pJsO5NWRV9ktjWUnRz17M0jtY4gLhlrdaTgXajTh3aaHLjsDIenleIo75bv0sTuGl0pNjNE8WfPA4cnOaR4FR+OvoaqndTuqImsNrZXN6pabiw3cEVbsGrGTQskjdmY4dVw3EcCnqgdjeibA2GGUStiAbmBB7jbip5RXhKwrbJgdWVD7Xu4AAbySAAAtvrZMrHHsWRVlH0z5XDfnDge1u77kSqfVYe+Mt6RrQH6AtdcZrXyu00Nl4KHsVkrKV8pYHhrWtdmsCTmcNL7t/M8V42jVRUanZfpn5s0Y0HrG24fBJu2MykHPCbey6/4K5+ZLptCgrZouxdtoez86KwChSootPz2IK35hu0R5j2KzCi3IFD2IK95tlimNv5sD/EjS9fR3lcbcbqSxmmy08x/ZH/cYpA0dzfnb8EFXOH9iP5P7FahQ9i88x3aIKt5rlZMf7J4/upXE6TNK823n8ApjGKXLTzH+zd9yXko768x+CCrGg7F55jv0VqdQ79PzZceY6fnmgqxodNya12AdNlHUFr+sbDW3Yrj5l+e5cNokFIfsRYXzwH4P1/yp7BhmRoZp1RbTdvVnNCvHUWv55oKzJAGAuduCcnDnsAMjAGuIGjrlpOgzi2l1M1GFh7cvP8ADd9ydmlkmAbIGgXBcQSS/LqLi3PwQWXyS9Rs7Ob7/wB0fwWirNtjX9HUPbzIK0lRqInaWoyQlUDZt7XxudcesfvKvu01EZY7BZcdjZmE5JHtvvsfwRKmZYhfeEh0Q5hRZ2UqPeyeK59Eqj3sniqmJfohzC6EQtvChvRKo97J4r30TqPeyeKGJkRDmEoIhzHBQXonUe9k8UeilR72TxQxPdGOYXQjbzCr/opUe9k8V76K1PvZPFDD3apgFJNYjc3/ALjVLwMblbqNw+5VmXZGdwLXSvIO8HcuxstUj+ek8UMWno28wueibzCrHovU++k8Uei9T76TxRcSW07R5pPYj1CnkDGljdRuH3BV6XZKocC10ryDvB3LobK1AFhLJb4omLCY266hcmMcwoD0VqffSeKPRWo97J4oYnDEOYXDohzChfRSo97J4o9E6j3snihiYdEOYXLohzCifROo97J4rz0SqPeyeKGJgRi+8J9SxN5hVr0TqPeyeK6Gy1SP56TxQxIRVQZXgA72j7ytWgfdoPYsmwTY+Rsokc5zjzO/xWr0ceVgBUaLJMwt5BKIQJ9A3kEdA3kEohAn0DeQR0DeQSiECfQN5BHQN5BKIQJ9A3kEdA3kEohAn0DeQR0DeQSiECfQN5BHQN5BKIQJ9A3kEdA3kEohAn0DeQR0DeQSiECfQN5BHQN5BKIQJ9A3kEdA3kEohAn0DeQR0DeQSiEHDYgNwC7QhAIQhAIQhAIQhAIQhAIQhAIQhAIQhAIQhAIQhAIQhAIQhAIQhAIQhB//2Q=="/>
          <p:cNvSpPr>
            <a:spLocks noChangeAspect="1" noChangeArrowheads="1"/>
          </p:cNvSpPr>
          <p:nvPr/>
        </p:nvSpPr>
        <p:spPr bwMode="auto">
          <a:xfrm>
            <a:off x="307975" y="-1012825"/>
            <a:ext cx="2438400" cy="2438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9642" y="4129510"/>
            <a:ext cx="2980129" cy="1993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27965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7496" y="1615749"/>
            <a:ext cx="4894572" cy="4510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bwMode="gray">
          <a:xfrm>
            <a:off x="272232" y="977172"/>
            <a:ext cx="4504484" cy="347663"/>
          </a:xfrm>
          <a:prstGeom prst="rect">
            <a:avLst/>
          </a:prstGeom>
          <a:solidFill>
            <a:srgbClr val="BE3A3A"/>
          </a:solidFill>
          <a:ln w="25400" cap="flat" cmpd="sng" algn="ctr">
            <a:noFill/>
            <a:prstDash val="solid"/>
          </a:ln>
          <a:effectLst/>
        </p:spPr>
        <p:txBody>
          <a:bodyPr anchor="ctr"/>
          <a:lstStyle/>
          <a:p>
            <a:r>
              <a:rPr lang="en-CA" sz="1400" b="1" kern="0" dirty="0" smtClean="0">
                <a:solidFill>
                  <a:prstClr val="white"/>
                </a:solidFill>
                <a:latin typeface="Arial"/>
                <a:cs typeface="Arial" pitchFamily="34" charset="0"/>
              </a:rPr>
              <a:t>Three main features which makes JDG impressive</a:t>
            </a:r>
            <a:endParaRPr lang="en-CA" sz="1400" b="1" kern="0" dirty="0">
              <a:solidFill>
                <a:prstClr val="white"/>
              </a:solidFill>
              <a:latin typeface="Arial"/>
              <a:cs typeface="Arial" pitchFamily="34" charset="0"/>
            </a:endParaRPr>
          </a:p>
        </p:txBody>
      </p:sp>
      <p:sp>
        <p:nvSpPr>
          <p:cNvPr id="4" name="TextBox 3"/>
          <p:cNvSpPr txBox="1"/>
          <p:nvPr/>
        </p:nvSpPr>
        <p:spPr>
          <a:xfrm>
            <a:off x="290176" y="1615749"/>
            <a:ext cx="8551892" cy="323165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342900" indent="-342900" algn="just" fontAlgn="base">
              <a:lnSpc>
                <a:spcPct val="150000"/>
              </a:lnSpc>
              <a:buClr>
                <a:srgbClr val="C00000"/>
              </a:buClr>
              <a:buFont typeface="Wingdings" pitchFamily="2" charset="2"/>
              <a:buChar char="Ø"/>
              <a:defRPr/>
            </a:pPr>
            <a:r>
              <a:rPr lang="en-US" sz="1400" b="1" u="sng" kern="0" dirty="0" smtClean="0">
                <a:solidFill>
                  <a:sysClr val="windowText" lastClr="000000"/>
                </a:solidFill>
              </a:rPr>
              <a:t>Durability </a:t>
            </a:r>
            <a:r>
              <a:rPr lang="en-US" sz="1400" b="1" u="sng" kern="0" dirty="0">
                <a:solidFill>
                  <a:sysClr val="windowText" lastClr="000000"/>
                </a:solidFill>
              </a:rPr>
              <a:t>:</a:t>
            </a:r>
            <a:r>
              <a:rPr lang="en-US" sz="1400" kern="0" dirty="0">
                <a:solidFill>
                  <a:sysClr val="windowText" lastClr="000000"/>
                </a:solidFill>
              </a:rPr>
              <a:t> </a:t>
            </a:r>
          </a:p>
          <a:p>
            <a:pPr marL="800100" lvl="1" indent="-342900" algn="just" fontAlgn="base">
              <a:lnSpc>
                <a:spcPct val="150000"/>
              </a:lnSpc>
              <a:buClr>
                <a:srgbClr val="C00000"/>
              </a:buClr>
              <a:buFont typeface="Wingdings" pitchFamily="2" charset="2"/>
              <a:buChar char="§"/>
              <a:defRPr/>
            </a:pPr>
            <a:r>
              <a:rPr lang="en-IN" sz="1400" kern="0" dirty="0" smtClean="0">
                <a:solidFill>
                  <a:sysClr val="windowText" lastClr="000000"/>
                </a:solidFill>
              </a:rPr>
              <a:t>Persistence </a:t>
            </a:r>
            <a:r>
              <a:rPr lang="en-IN" sz="1400" kern="0" dirty="0">
                <a:solidFill>
                  <a:sysClr val="windowText" lastClr="000000"/>
                </a:solidFill>
              </a:rPr>
              <a:t>to disk or database</a:t>
            </a:r>
          </a:p>
          <a:p>
            <a:pPr marL="800100" lvl="1" indent="-342900" algn="just" fontAlgn="base">
              <a:lnSpc>
                <a:spcPct val="150000"/>
              </a:lnSpc>
              <a:buClr>
                <a:srgbClr val="C00000"/>
              </a:buClr>
              <a:buFont typeface="Wingdings" pitchFamily="2" charset="2"/>
              <a:buChar char="§"/>
              <a:defRPr/>
            </a:pPr>
            <a:r>
              <a:rPr lang="en-US" sz="1400" kern="0" dirty="0">
                <a:solidFill>
                  <a:sysClr val="windowText" lastClr="000000"/>
                </a:solidFill>
              </a:rPr>
              <a:t>Replication to secondary cluster</a:t>
            </a:r>
          </a:p>
          <a:p>
            <a:pPr marL="800100" lvl="1" indent="-342900" algn="just" fontAlgn="base">
              <a:lnSpc>
                <a:spcPct val="150000"/>
              </a:lnSpc>
              <a:buClr>
                <a:srgbClr val="C00000"/>
              </a:buClr>
              <a:buFont typeface="Wingdings" pitchFamily="2" charset="2"/>
              <a:buChar char="§"/>
              <a:defRPr/>
            </a:pPr>
            <a:r>
              <a:rPr lang="en-US" sz="1400" kern="0" dirty="0" smtClean="0">
                <a:solidFill>
                  <a:sysClr val="windowText" lastClr="000000"/>
                </a:solidFill>
              </a:rPr>
              <a:t>Writing </a:t>
            </a:r>
            <a:r>
              <a:rPr lang="en-US" sz="1400" kern="0" dirty="0">
                <a:solidFill>
                  <a:sysClr val="windowText" lastClr="000000"/>
                </a:solidFill>
              </a:rPr>
              <a:t>to disc</a:t>
            </a:r>
          </a:p>
          <a:p>
            <a:pPr marL="800100" lvl="1" indent="-342900" algn="just" fontAlgn="base">
              <a:lnSpc>
                <a:spcPct val="150000"/>
              </a:lnSpc>
              <a:buClr>
                <a:srgbClr val="C00000"/>
              </a:buClr>
              <a:buFont typeface="Wingdings" pitchFamily="2" charset="2"/>
              <a:buChar char="§"/>
              <a:defRPr/>
            </a:pPr>
            <a:r>
              <a:rPr lang="en-US" sz="1400" kern="0" dirty="0">
                <a:solidFill>
                  <a:sysClr val="windowText" lastClr="000000"/>
                </a:solidFill>
              </a:rPr>
              <a:t>Supported Storage engines:</a:t>
            </a:r>
          </a:p>
          <a:p>
            <a:pPr marL="1257300" lvl="2" indent="-342900" algn="just" fontAlgn="base">
              <a:lnSpc>
                <a:spcPct val="150000"/>
              </a:lnSpc>
              <a:buClr>
                <a:srgbClr val="C00000"/>
              </a:buClr>
              <a:buFont typeface="Wingdings" pitchFamily="2" charset="2"/>
              <a:buChar char="§"/>
              <a:defRPr/>
            </a:pPr>
            <a:r>
              <a:rPr lang="en-US" sz="1400" kern="0" dirty="0" smtClean="0">
                <a:solidFill>
                  <a:sysClr val="windowText" lastClr="000000"/>
                </a:solidFill>
              </a:rPr>
              <a:t>File system</a:t>
            </a:r>
            <a:endParaRPr lang="en-US" sz="1400" kern="0" dirty="0">
              <a:solidFill>
                <a:sysClr val="windowText" lastClr="000000"/>
              </a:solidFill>
            </a:endParaRPr>
          </a:p>
          <a:p>
            <a:pPr marL="1257300" lvl="2" indent="-342900" algn="just" fontAlgn="base">
              <a:lnSpc>
                <a:spcPct val="150000"/>
              </a:lnSpc>
              <a:buClr>
                <a:srgbClr val="C00000"/>
              </a:buClr>
              <a:buFont typeface="Wingdings" pitchFamily="2" charset="2"/>
              <a:buChar char="§"/>
              <a:defRPr/>
            </a:pPr>
            <a:r>
              <a:rPr lang="en-US" sz="1400" kern="0" dirty="0">
                <a:solidFill>
                  <a:sysClr val="windowText" lastClr="000000"/>
                </a:solidFill>
              </a:rPr>
              <a:t>JDBC Database</a:t>
            </a:r>
          </a:p>
          <a:p>
            <a:pPr marL="1257300" lvl="2" indent="-342900" algn="just" fontAlgn="base">
              <a:lnSpc>
                <a:spcPct val="150000"/>
              </a:lnSpc>
              <a:buClr>
                <a:srgbClr val="C00000"/>
              </a:buClr>
              <a:buFont typeface="Wingdings" pitchFamily="2" charset="2"/>
              <a:buChar char="§"/>
              <a:defRPr/>
            </a:pPr>
            <a:r>
              <a:rPr lang="en-IN" sz="1400" kern="0" dirty="0">
                <a:solidFill>
                  <a:sysClr val="windowText" lastClr="000000"/>
                </a:solidFill>
              </a:rPr>
              <a:t>custom [write your own pluggable implementations</a:t>
            </a:r>
            <a:r>
              <a:rPr lang="en-IN" sz="1400" kern="0" dirty="0" smtClean="0">
                <a:solidFill>
                  <a:sysClr val="windowText" lastClr="000000"/>
                </a:solidFill>
              </a:rPr>
              <a:t>]</a:t>
            </a:r>
          </a:p>
          <a:p>
            <a:pPr marL="1257300" lvl="2" indent="-342900" algn="just" fontAlgn="base">
              <a:lnSpc>
                <a:spcPct val="150000"/>
              </a:lnSpc>
              <a:buClr>
                <a:srgbClr val="C00000"/>
              </a:buClr>
              <a:buFont typeface="Wingdings" pitchFamily="2" charset="2"/>
              <a:buChar char="§"/>
              <a:defRPr/>
            </a:pPr>
            <a:endParaRPr lang="en-IN" sz="1400" kern="0" dirty="0">
              <a:solidFill>
                <a:sysClr val="windowText" lastClr="000000"/>
              </a:solidFill>
            </a:endParaRPr>
          </a:p>
          <a:p>
            <a:pPr marL="1257300" lvl="2" indent="-342900" algn="just" fontAlgn="base">
              <a:lnSpc>
                <a:spcPct val="150000"/>
              </a:lnSpc>
              <a:buClr>
                <a:srgbClr val="C00000"/>
              </a:buClr>
              <a:buFont typeface="Wingdings" pitchFamily="2" charset="2"/>
              <a:buChar char="§"/>
              <a:defRPr/>
            </a:pPr>
            <a:endParaRPr lang="en-IN" sz="1400" kern="0" dirty="0">
              <a:solidFill>
                <a:sysClr val="windowText" lastClr="000000"/>
              </a:solidFill>
            </a:endParaRPr>
          </a:p>
        </p:txBody>
      </p:sp>
      <p:sp>
        <p:nvSpPr>
          <p:cNvPr id="5" name="AutoShape 2" descr="data:image/jpeg;base64,/9j/4AAQSkZJRgABAQAAAQABAAD/2wCEAAkGBxQTEhUUEhQWFBIXFhUXFhYXFxUVGhYWFRUXFxcVFxccHCghGBwlHBQWITEjJSkrLi4uFx8zODMsNygtLisBCgoKDg0OGxAQGjQkHyUxLzc3Ny43MCs3NS82NDQsLy0sNiwsNDQwKzQsLCwtLzE0NDQtLCwsNS0wNCwsKzcuLP/AABEIALgBEwMBIgACEQEDEQH/xAAcAAEAAQUBAQAAAAAAAAAAAAAABgIDBAUHAQj/xABIEAABAwICBQcJBQcBCAMAAAABAAIDBBESIQUxQVFhBhMicYGRoQcyQlJicrHB0RQjM4LwFUOSorLC4fEXNFNjc5Oj0ggWRP/EABsBAQACAwEBAAAAAAAAAAAAAAAEBQIDBgEH/8QAMhEBAAIBAwIDBQYHAQAAAAAAAAECAwQRITFBBRJRImFxkaETgcHR4fAWMjNSsbLxFf/aAAwDAQACEQMRAD8A7iiIgIiICIiAiIgIiICIiAipc4DWbKy6ujGuRl/eCDIRYza+I/vG/wAQV5koOog9RugrREQEREBERAREQEREBERAREQEREBERAREQEREBERAREQEREBFi1lcyMdI57GjMnsWrlrZJMrYQ7INHnO6zs4oNjVaSYy+dyN2zrPy1rDdUTP2823q6Xds7e5V01EGWLrF+zc3g0fNezSWyzJOoDWfoOKDGNK3bdx3uJPhqVJwjLIcAPkFf5knzj+VuQ7TrPwWv0zp2lomXqJo4RsB84+6xt3HuQZBN9jj2fVWywa8Lhxt9FBNIeWmhYbRRzTccLWD+Y38Frf9uUN/90kt/wBRt/gg6lFWvbqffg7P45rYU+lGnJ3RPh3rl1F5ZKCTKVk0XvMEg/lN/BS7ROlqWrbelnZKNwOY62Gzm9yCZL1R6nqnxG2tu46vynZ1Ld0tS14u09Y2jrCC8iIgIiICLA0zpaKmiMszsLR3uOxrRtK5l/tJqXVILGN5kmwhOsjeX+ttyyCxm0QlYNHlzVm1Y4jvPDriKK6JqnVzuda/DCx9rMN7vbYlt/ie4bVKbrJGmJjiXqIiPBERAREQEREBERAREQEREBazSWksPRZm7adjfqVd0lVYRhb5x8B9VqoILlBRBBrkeSfEnhxK29HTYRid55/lHqj571TBDif7Mfi8j+0HvPBZNTIACTqGaDGqJLWAzcdQ3DaTwH+FTHEGgknPW5xyv1nYB4KqBhzc7zjr4DY3s+K495aOXZBdQUziMh9oeOOfMg9xPYN6B5Q/K1hLqfRxBOYdU6wDqtENvvHsXHzz1TLf7yeZ2ZJLnuO8knZxOSr0dQGUnMMiYMUkh1Mb1bXHUG7Sr1dpPomKAGKDaMscvtSuGv3R0R4oKXaPij/GnBd6kIEp6i+4YOwlWzNTDVDK7i6VrT3CNVaI0JNUm0TchrccmjrP0UspPJ6233spJ3MAA7ytlMVrdIar5qU6yh/OUx1xys6pGP8AAtHxVynp8JD6af7waszBIDwN7X6nKbP5AU9snyjtafktVpDyfSAXhkD/AGXDCew6vgsp0+SOzGNTjnukHJTysTQEQ6Sa6VmQ5y1pWDe4fvB45bV17R1ex7Gz00jZI3anNNxxaerVY5hfMFQZITzVTGS0ZAOyLRvjf/qFuuSPKmbRsgkidztK8gSRnK/Aj0JABrGu25aZjZvid31VRVYkbcZHaNxWSoZoPTMcsbKqmdiieMxtG9jhsIPcVL4ZQ5ocNRFwguLD0rpKOnidLK4NY0Z8TsaN5JyWWSuJeUblIaqZzWvwUsLi3HrxPGTiwem7YNgzJWNp2hJ0uCMt/a4iOv5R75arlRyjlrpydQbfC0noQs9Z53nvOoLRunDQWxkuccnSWOJ/ssHoM4DM7Vm0WiJp4y5jRBRs6TpZSQ33idcr9wF9wsrENPzjzHSMc63nSusHEbzsibwvfetK+rNZjaeK17do+PrKRckeVY0ayS95nyYbQNNmx4b3c9+fSOQwgbMypfQ+UaacscylEUN/vHyvPSOxsVm9I3tsKg2j9CRRWL7TSDr5pp4DIydtgt9oyklqJWhgLi0tufRYAR2NGWpexaY4Y5NHXNvltG0f3Tx8o/Gfq6Vo2Coc8STPwjO0Y4jaNQ37Tx2LcrwL1b3NCIiAiIgIiICIiAiIgKiaTCCdyrWDXOuQ3dmfkgwH5m51lZMQDGF+4XtvOwd6oa3NZMzc42b3Yj1Mz/qwoL9JFgYAdetx3uOZ8SrE3SeG7B0nf2jvBP5VmPWFT54nes426m9EfC/ag0nLzlCKCilnyx2wRA7ZXZN7tfYvliz5ZNsksju173n5krqv/wAgNMYp4KUHoxsMrx7cnRb/ACg/xLnehzzbJaj0mNDI/wDqy3biHusxu67ILWmZWtApojeOM3e4fvZtT38Wtza3hc7Vmck+ThqX4n3EDTmdWI+qPmVp6OlMkjI2+c9waO06/mux6PomwRNjYLNYLdZ2nrJW/Bi887z0R9Rl8kbR1lVFC2Noa1oa0ZBo+SrDT1cB9VWxm06/hwWq0hpQ5tj7XfT6qZlzUxV3sjaPRZtXk8mKN57z2j4tmYuvvKc3uPzUWe5xzJJ6ySvY5XN81xHUVA/9Su/8roP4VyeX+rG/w/X8G80jQRzMwTNDmnwO8HYVzfT2g5KJ+Jv3kDss9o9R9tR3FdAo9LejL/F9R81mVdK2RhY8B0bhax4/rWpUTj1Nd6zz++qlzafUaDJ5MscfSfghPk85U/s+cBzi6hnNn39A6sWXpNyvvC+iNDVYa4sJ6Dhia7Zv17iF8u1mg5Iqg0oDniTOMgEnbhdYbtR4LqvIepdLCKN87ZJKVgxhueVyBGHelhtYnZl1qFMTE7SlRMTG8OkVVdJVF0VNdsep82Y7G/q/UrFPyMoILSPjDi0WDpTiDbeq3zR2BZEOmmhjY6SPG+3mtFmM3knbn/qr9PoVzzjqnc47YweY3hx/WteM4tavSXOuWcpq57SY/s8ZtDBEDd9suckIFm32DWBuXlByeq5WhkdPzUWwH7tg4kHpOPHNdebEBkAABqsLLE0rpSKmjMk72xsG0nWdgA2ngFhNPWU/DrppEVrTee2/Pyj19/MotorkCxtjUSF59RvRb2nWfBb6s0jSUMYD3xws2NGs9TRmSuf6f5eVk920cRp4cxz0to3OG9uLV2AlQx+jQ52OoqHyvOsMvn1yvzPYFjvFeiV9jl1M757zPurz/jiE6035W2tuKaIH25ThHYwZntIWXyK5cTzc59pZibkY3MZhF87tzOeyxUEg5mP8OKNh9Z33r/4nauwLY6C0/HFVRyzOc9rMR2uNy0gWGrWQsYvzzKVfw6Jw2imOInbvzP04/fR17R1fJI7OEsjsSHE53ysLWHHUtmoboLyh09TOIQx8eK+Fz8ADiPRyJsTn3KWSVTGkBz2gnUC4AnqW6Jiejn82DJht5ckbSvIiL1qEREBERAREQFrXG5J4rPlNgTwKww3JBTAzNXgLze7H/W7P+gLylGaqg/Fk6o/7kFyofYE7gT3BWadlmtHsjvtmmkT0H+6fgq7oPlnyjVvPaTq33uOdLB7sYDAP5StdWHDS07Nr3SzO/i5lnhG8/mCs6YkxVE7tpmlPfI5X9NjOAbqWDvcHOPi4oNt5O6LFUOkP7tuXvPy+AK6MRcgdv0UQ8mcf3cztpe0dzb/3KZsGZ7FY6eNqQq9TO+SfcwNMT4WWGt3w2rQYFtNNOvLbcAO/P6LDY1U2uyTfNPu4d34Fp4w6Osx1tzP4fRaEPes1+hJw3EYZMO/AVOOQOhWhn2hwu5xIZf0QDYkcSQVMTKBl8ibde5UWfXTS81rG+zZqPFvssk0pXfb1cEexbLQ1QTdhzaBcHY3gTsCmPLvR9OSHNOGYnpBgBxjiN+4qGPIya1pdY3EbLkA75Hjzj1K00Oa20ZY4atbnw6/T/ZRXn/WfXf8A5G3U0/TSSQvbC8RPsAZHdHoX6QLtbBbYMzZRrQOlKWlniLMUuN7YZ57lgw9EOwM45G7teHUpvgJaMdm5Zg52vrFgoG+hgikljipZqqRpxdO7YwdYDQwXOTtpzsrjNHSzksM7TNJ7PobQE0cOONxaxo6QJIFwctZ17FlP5QMJwwsfMfZFm95+ihPJipYWQSTRO5wtAljLT0XWtYYuNrC5U1ZXzEWhpS1uwvIYB+VaG8tVy6y2BvDpO78/ksat5JslzfLLj2PBFx1YgbLKENW7zpI4xuY257zdVfsTF+LNI/hfCO5HtbTE7whPKHkvo+lGOpqZ3OPmsxNc9x3ABt1C65od/u1JIxnryucXEfmLWt7Lrs1TyWp3i2FzfaY9zHd7SFpZfJlSON8U/wD3L+LgVqtT0W+m8Qilfbmd/nHyiY+u7kn7Of6UkLOt5kd/CwH4qptJEPOkkf7jGRjvcXFdaj8mVENfPO65CPgAs2DkDQN/cB3vOe74lY/ZylT4ri72tPw2j9XIqAxiRjYogXuc1oMj3SG5IzDRYXGvUu30+gIG62YjvO/fbUr9BoiCH8GGOPi1oB79azlspXZVa3VUzzHlrMbes7iIizQhERAREQEREFuo80rHIyWRP5pVq2SBTBeQfiydUf8AcqoFTqm96P8Apdn/AFhBRpE9B/un4K5ZeVAvcbwR3hWqV92tPsjwCD5K0xHhqJ2nZNKP/I5XdNZmA76Wn7wHNPiFsvKNR81pOrZqHOl492RoeP6lra0YqanftbzsLux/Os8JSPyoJf5NH/dTDdID3tH0UxZrPYufeTeqtLLGfSaHDrYTfwcp+Dn1j4KxwTvSFXqI2yS02l/xT1N+Cxoys3TrM2u4YT2Zj4rWY1R6uvlzWfQPB8sX0eOY7Rt8uHYOSkg+yQW9QDtBIPjdarlLp2aAxsia3C5mbsy7GTbLdbXtvfYtZyB0yMJp3GxBLo+IObm9d81vtNw4mG1ur5hc5O2HUT543jfuqNXgtXLaJ9Wi0fomV5LyMzrLnC+fw71FtLVLY3vjIecLi0gOEbctwaM+1SzRWluaBxnIZuPALnmkqvnZHyeu9zu8qzw6rLkvbeIiPck+F6Wl5tNu33c/c3OjKoFhwsa3CdWbtx9K+9RPllpKdtTGxs0jY3tAwtcWgF12E2Ft9+xSHQv4b/e+SivlBNp6c7bf3BdHWN9NWe7n9X7OvyUr03lO/JFXl2jzckuiqDmTc9INdrXcAbrgHkeyhrW7BK23cR8l3mhdeNh9hvwCjsl9ERAREQEREBERAREQEREBERAREQUvFwRwKsx5hZCsR5Ej9ZoPItapq8nRu3OwnqeLf1BqqORXtZHiYQNdrjg4Zg94CCifWsWmNsTdzj3O6Q+JHYr/ADuNjXbx3HcsRzrPB2OGE9Yzb8wg4v5e9F4KqGpAyljLHH2ozl24XeCgGj+nDPFrcAJ2DeY+jIBxwOJ/KvoPynaB+2aPkY0Xlj+9i34mA3A62khfN+jqwxSMkaL4Te3rAizm9oJHagyNB1/M1EcmwOGL3XZO8D4Lr5dcAjPURx/QXG9LUojkIabxOAfE7fG/NvaPNPEKc8hNNc5FzLj95GMr+kzYeNtXcpWmvtPlnuiarHvHmjsk9XGJGEb8weOxRh9xcHIjLtUlxW6j4FYGk6LH0m+dtHrf5WOt005I81esJ/gniddNacWSfYt9J/JqGTEEEEhwzBGRB3hSOm5cStbhkY2TZiuWHtyIPgorJkbEWIVslUOTDS/F4dpfHjyxHmjdd0zpqSUkZMYTfCL59Z2rAhmtr1JUs2rI0fQ4zc+aPFSMOHzbUpCDmy49FSbzxEfVItHx4Ymjacz2/wCFCeWkodWxM9UMB7XXPgplBNa+LIC+fxK5rU1fOzzznVZ+H83QYO4q5zbVxxSHFY7Wy5rZbdZ3n5ukeRgH7NVvPpSN7w0n5rvOjfwo/cb/AEhcX8ltLzeiw7bLK93YDgH9BXbadmFrRuAHcFES1xERAREQEREBERAREQEREBERAREQFZmyIPYVeVL23FkFqQKqF2StsdsOsfq6oD7FBba3C58ew9NnaemOw5/mWLO24I8dxGYPethWRlzQ5nntOJvHKxb1EXHcsGVwIDm6jn/g8RqQIJsQvqOojcRrC+d/KvyWNHVl7G2p5yXsI1NfrfH8xwPBd9e/CcXomwdw3O+R/wALD5U6BjrqZ9PLqObH7WPHmvH6zBKD5roCJo/s7j940l1OdVy7N8JPtWu3c7rzwaSqfDIHs6L2HaOwtI8CFf05omWkndDM0tkYcjqDhfovYdx1grIcBVi4yqwMxkBUADWP+bvHpa9aROw6HoPTTKqPE3Jwyew62n5jis0utxHiFx2jrJIZA9hLHtP+rXDb1FTvQvLKKQBs1opN58w8b+j2qdizxbi3VX5dPNea9EiqIGSecAeO3vWC7Q7djiO4rOFnZggjeD8whHE+Czvhx35tXd7h1uowR5cd5iPRhs0Uwa7uPHV3Kpo2DZ+slkSWAu45bybBRTT3K1jLtpyHv1YvRb1esfBebY8UcRs8vlzam297Tafep5a6WDGcyw9Nw6dvRbu6yooynJEcLM5JXMNveyjb24r9oVMDL3mmu5t9uuR/q9W0ncp35JtBulmfXTDoRk4LjJ0h1kcGj48FCyXm87pmPHFK7OraH0aIxTUzdTAxv8Iu4+BK6EolyUhL5XynU0WHvO+gHipasGwREQEREBERAREQEREBERAREQEREBERBYqY9o1jxG5YpfcLPJWvrGWOJvaPmEFymqLZFWKyPAS79289L2Xn0uo7eOe0rGdJtCyaasBGF2YOXYUGFILG366laikwENPmnJp3eyfl3K9Uxc3kTeM+Y71dzHH4HsPHFfuOraEGn5c8kItIw4XdCdoPNS2zaT6Lt7TtHcvnfT2hZ6OYxTtLHjMEXs4bHMdtHFfTrZizXmzfrLeDt4496x9OaHgrIubqGCRhzB2tPrMcNSD5r+3xzZVIIkyAnaLu4c6z0x7Q6XXays1Wh5GtxttLF/xIzjaPe2s/MAptyo8k1RDd9IftEXq5NkaOI1O7O5QEiWCT04ZW+8xw+BQeUtdJH+HI5nukjwWd/wDZaq34zv5fjZUftyQ+eI5PfjYT32ujtM7oKccRH9SvYtMdJYzWJ6wx5KqadwBdJK46m3c6/UArv2NsWcxu7ZEwgm/tuGTB1XPUh0hPL920npZc3G0NxcMLRcjgpnyV8ls8xD6u8EXq5c47szDB158F5uyiNmi5L8nptJTho6MLLY3gWbGz1GjfuHaV3CGnZDFHTwNsxoDGt3nYDvJOZK9pKaKmjEMDQyNuwbN5J9JxUg5KaLuefeMv3QO463nr2IN5oah5mJrNutx3uOZPy7FnIiAiIgIiICIiAiIgIiICIiAiIgIiICpKqVJQWZXrVVdTZbKdq01dGUGtlr8J4K5HVhwu03WvrIio7VGSN2JhIP61jagnsNeLYXZg5EHNWpmYdV3s73N/9h4jioVBymtlM0j2m5jtC3FDptjvMe08L592tBtuc2g3G8K3qzabbxraezZ2Kw6dpzHQcdZGYPWNR+KtumI1jtbmO7WPFBnirt5wLeOsd41dqs1tHBUNtNFFMPba1/cdixmVQOog9R+K8c9p1gdyDVVPk90c/wD/ADhvuue34FW4PJ3o5mf2fF7z3u+a25kG8/xP+qsyztGvxJPxKC/RUdNTi0EUcZ/5bGgnrIF+9eVVZlmcI68+/YtLWaeY3JuZ3NWHA+SZ13ZN2N2du9BJ9DUwmcHPH3QOTfX6+HxU7gfkojoaEiylNKEGYFUqQqkBERAREQEREBERAREQEREBERAREQF4vUQW3NWJNTXWevCEGgqNHXWqq9C32KZGNUGAIObVXJq+xaio5JE7F100o3Kg0Q3IOPDQFQzzHvH5igpK1uqR3aGn5Lr5oG7gqTo1u4IOTXrPSax3Etz7wV7ep/4Y73/C66sdFt3BP2UzcEHJXQVTtgH8X1VI0BO/z3H4Lrn7LbuCqbo9u5BzSg5K21hSXR+gsOxSttGBsVxsICDX0tHZbGNllWGqoBAAXqIgIiICIiAiIgIiICIiAiIgIiICIiAiIgIiICIiAiIgIiICIiAiIgIiICIiAiIgIiICIiAiIgIiICIiAiIg/9k="/>
          <p:cNvSpPr>
            <a:spLocks noChangeAspect="1" noChangeArrowheads="1"/>
          </p:cNvSpPr>
          <p:nvPr/>
        </p:nvSpPr>
        <p:spPr bwMode="auto">
          <a:xfrm>
            <a:off x="155575" y="-1119188"/>
            <a:ext cx="3486150" cy="23336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100" y="4441910"/>
            <a:ext cx="194310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09208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177421" y="127134"/>
            <a:ext cx="8829418"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JBoss</a:t>
            </a:r>
            <a:r>
              <a:rPr kumimoji="0" lang="en-US" sz="2400" b="1" i="0" u="none" strike="noStrike" kern="1200" cap="none" spc="0" normalizeH="0" noProof="0" dirty="0" smtClean="0">
                <a:ln>
                  <a:noFill/>
                </a:ln>
                <a:solidFill>
                  <a:schemeClr val="tx2"/>
                </a:solidFill>
                <a:effectLst/>
                <a:uLnTx/>
                <a:uFillTx/>
                <a:latin typeface="Arial" pitchFamily="34" charset="0"/>
                <a:ea typeface="+mj-ea"/>
                <a:cs typeface="Arial" pitchFamily="34" charset="0"/>
              </a:rPr>
              <a:t> Data Grid API’s</a:t>
            </a:r>
            <a:endParaRPr kumimoji="0" lang="en-US" sz="2400" b="1"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endParaRPr>
          </a:p>
        </p:txBody>
      </p:sp>
      <p:sp>
        <p:nvSpPr>
          <p:cNvPr id="7" name="Rectangle 6"/>
          <p:cNvSpPr/>
          <p:nvPr/>
        </p:nvSpPr>
        <p:spPr bwMode="gray">
          <a:xfrm>
            <a:off x="272232" y="977172"/>
            <a:ext cx="8569836" cy="455843"/>
          </a:xfrm>
          <a:prstGeom prst="rect">
            <a:avLst/>
          </a:prstGeom>
          <a:solidFill>
            <a:srgbClr val="BE3A3A"/>
          </a:solidFill>
          <a:ln w="25400" cap="flat" cmpd="sng" algn="ctr">
            <a:noFill/>
            <a:prstDash val="solid"/>
          </a:ln>
          <a:effectLst/>
        </p:spPr>
        <p:txBody>
          <a:bodyPr anchor="ctr"/>
          <a:lstStyle/>
          <a:p>
            <a:r>
              <a:rPr lang="en-IN" sz="1400" b="1" kern="0" dirty="0">
                <a:solidFill>
                  <a:prstClr val="white"/>
                </a:solidFill>
                <a:latin typeface="Arial"/>
                <a:cs typeface="Arial" pitchFamily="34" charset="0"/>
              </a:rPr>
              <a:t>JBoss Data Grid provides the following programmable </a:t>
            </a:r>
            <a:r>
              <a:rPr lang="en-IN" sz="1400" b="1" kern="0" dirty="0" smtClean="0">
                <a:solidFill>
                  <a:prstClr val="white"/>
                </a:solidFill>
                <a:latin typeface="Arial"/>
                <a:cs typeface="Arial" pitchFamily="34" charset="0"/>
              </a:rPr>
              <a:t>APIs : </a:t>
            </a:r>
            <a:endParaRPr lang="en-CA" sz="1400" b="1" kern="0" dirty="0">
              <a:solidFill>
                <a:prstClr val="white"/>
              </a:solidFill>
              <a:latin typeface="Arial"/>
              <a:cs typeface="Arial" pitchFamily="34" charset="0"/>
            </a:endParaRPr>
          </a:p>
        </p:txBody>
      </p:sp>
      <p:sp>
        <p:nvSpPr>
          <p:cNvPr id="9" name="TextBox 8"/>
          <p:cNvSpPr txBox="1"/>
          <p:nvPr/>
        </p:nvSpPr>
        <p:spPr>
          <a:xfrm>
            <a:off x="290176" y="1615749"/>
            <a:ext cx="8551892" cy="193899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342900" indent="-342900" algn="just" fontAlgn="base">
              <a:lnSpc>
                <a:spcPct val="150000"/>
              </a:lnSpc>
              <a:buClr>
                <a:srgbClr val="C00000"/>
              </a:buClr>
              <a:buFont typeface="Wingdings" pitchFamily="2" charset="2"/>
              <a:buChar char="§"/>
              <a:defRPr/>
            </a:pPr>
            <a:r>
              <a:rPr kumimoji="0" lang="en-US" sz="1400" b="0" i="0" u="none" strike="noStrike" kern="0" cap="none" spc="0" normalizeH="0" baseline="0" noProof="0" dirty="0" smtClean="0">
                <a:ln>
                  <a:noFill/>
                </a:ln>
                <a:solidFill>
                  <a:sysClr val="windowText" lastClr="000000"/>
                </a:solidFill>
                <a:effectLst/>
                <a:uLnTx/>
                <a:uFillTx/>
                <a:latin typeface="Arial"/>
              </a:rPr>
              <a:t>Cache</a:t>
            </a:r>
          </a:p>
          <a:p>
            <a:pPr marL="342900" indent="-342900" algn="just" fontAlgn="base">
              <a:lnSpc>
                <a:spcPct val="150000"/>
              </a:lnSpc>
              <a:buClr>
                <a:srgbClr val="C00000"/>
              </a:buClr>
              <a:buFont typeface="Wingdings" pitchFamily="2" charset="2"/>
              <a:buChar char="§"/>
              <a:defRPr/>
            </a:pPr>
            <a:r>
              <a:rPr kumimoji="0" lang="en-US" sz="1400" b="0" i="0" u="none" strike="noStrike" kern="0" cap="none" spc="0" normalizeH="0" baseline="0" noProof="0" dirty="0" smtClean="0">
                <a:ln>
                  <a:noFill/>
                </a:ln>
                <a:solidFill>
                  <a:sysClr val="windowText" lastClr="000000"/>
                </a:solidFill>
                <a:effectLst/>
                <a:uLnTx/>
                <a:uFillTx/>
                <a:latin typeface="Arial"/>
              </a:rPr>
              <a:t>Batching</a:t>
            </a:r>
          </a:p>
          <a:p>
            <a:pPr marL="342900" indent="-342900" algn="just" fontAlgn="base">
              <a:lnSpc>
                <a:spcPct val="150000"/>
              </a:lnSpc>
              <a:buClr>
                <a:srgbClr val="C00000"/>
              </a:buClr>
              <a:buFont typeface="Wingdings" pitchFamily="2" charset="2"/>
              <a:buChar char="§"/>
              <a:defRPr/>
            </a:pPr>
            <a:r>
              <a:rPr lang="en-US" sz="1400" kern="0" dirty="0" smtClean="0">
                <a:solidFill>
                  <a:sysClr val="windowText" lastClr="000000"/>
                </a:solidFill>
                <a:latin typeface="Arial"/>
              </a:rPr>
              <a:t>Grouping</a:t>
            </a:r>
          </a:p>
          <a:p>
            <a:pPr marL="342900" indent="-342900" algn="just" fontAlgn="base">
              <a:lnSpc>
                <a:spcPct val="150000"/>
              </a:lnSpc>
              <a:buClr>
                <a:srgbClr val="C00000"/>
              </a:buClr>
              <a:buFont typeface="Wingdings" pitchFamily="2" charset="2"/>
              <a:buChar char="§"/>
              <a:defRPr/>
            </a:pPr>
            <a:r>
              <a:rPr kumimoji="0" lang="en-US" sz="1400" b="0" i="0" u="none" strike="noStrike" kern="0" cap="none" spc="0" normalizeH="0" baseline="0" noProof="0" dirty="0" smtClean="0">
                <a:ln>
                  <a:noFill/>
                </a:ln>
                <a:solidFill>
                  <a:sysClr val="windowText" lastClr="000000"/>
                </a:solidFill>
                <a:effectLst/>
                <a:uLnTx/>
                <a:uFillTx/>
                <a:latin typeface="Arial"/>
              </a:rPr>
              <a:t>Cache Store and Configuration Builder</a:t>
            </a:r>
          </a:p>
          <a:p>
            <a:pPr marL="342900" indent="-342900" algn="just" fontAlgn="base">
              <a:lnSpc>
                <a:spcPct val="150000"/>
              </a:lnSpc>
              <a:buClr>
                <a:srgbClr val="C00000"/>
              </a:buClr>
              <a:buFont typeface="Wingdings" pitchFamily="2" charset="2"/>
              <a:buChar char="§"/>
              <a:defRPr/>
            </a:pPr>
            <a:r>
              <a:rPr lang="en-US" sz="1400" kern="0" dirty="0">
                <a:solidFill>
                  <a:sysClr val="windowText" lastClr="000000"/>
                </a:solidFill>
              </a:rPr>
              <a:t>E</a:t>
            </a:r>
            <a:r>
              <a:rPr lang="en-US" sz="1400" kern="0" dirty="0" smtClean="0">
                <a:solidFill>
                  <a:sysClr val="windowText" lastClr="000000"/>
                </a:solidFill>
              </a:rPr>
              <a:t>xternalizable</a:t>
            </a:r>
            <a:endParaRPr lang="en-US" sz="1400" kern="0" dirty="0" smtClean="0">
              <a:solidFill>
                <a:sysClr val="windowText" lastClr="000000"/>
              </a:solidFill>
              <a:latin typeface="Arial"/>
            </a:endParaRPr>
          </a:p>
          <a:p>
            <a:pPr marL="342900" indent="-342900" algn="just" fontAlgn="base">
              <a:lnSpc>
                <a:spcPct val="150000"/>
              </a:lnSpc>
              <a:buClr>
                <a:srgbClr val="C00000"/>
              </a:buClr>
              <a:buFont typeface="Wingdings" pitchFamily="2" charset="2"/>
              <a:buChar char="§"/>
              <a:defRPr/>
            </a:pPr>
            <a:r>
              <a:rPr kumimoji="0" lang="en-US" sz="1400" b="0" i="0" u="none" strike="noStrike" kern="0" cap="none" spc="0" normalizeH="0" baseline="0" noProof="0" dirty="0" smtClean="0">
                <a:ln>
                  <a:noFill/>
                </a:ln>
                <a:solidFill>
                  <a:sysClr val="windowText" lastClr="000000"/>
                </a:solidFill>
                <a:effectLst/>
                <a:uLnTx/>
                <a:uFillTx/>
                <a:latin typeface="Arial"/>
              </a:rPr>
              <a:t>Notification</a:t>
            </a:r>
            <a:r>
              <a:rPr kumimoji="0" lang="en-US" sz="1400" b="0" i="0" u="none" strike="noStrike" kern="0" cap="none" spc="0" normalizeH="0" noProof="0" dirty="0" smtClean="0">
                <a:ln>
                  <a:noFill/>
                </a:ln>
                <a:solidFill>
                  <a:sysClr val="windowText" lastClr="000000"/>
                </a:solidFill>
                <a:effectLst/>
                <a:uLnTx/>
                <a:uFillTx/>
                <a:latin typeface="Arial"/>
              </a:rPr>
              <a:t> (</a:t>
            </a:r>
            <a:r>
              <a:rPr lang="en-IN" sz="1400" dirty="0"/>
              <a:t>also known as the Listener API because it deals with Notifications and Listeners</a:t>
            </a:r>
            <a:r>
              <a:rPr kumimoji="0" lang="en-US" sz="1400" b="0" i="0" u="none" strike="noStrike" kern="0" cap="none" spc="0" normalizeH="0" noProof="0" dirty="0" smtClean="0">
                <a:ln>
                  <a:noFill/>
                </a:ln>
                <a:solidFill>
                  <a:sysClr val="windowText" lastClr="000000"/>
                </a:solidFill>
                <a:effectLst/>
                <a:uLnTx/>
                <a:uFillTx/>
                <a:latin typeface="Arial"/>
              </a:rPr>
              <a:t>)</a:t>
            </a:r>
            <a:endParaRPr kumimoji="0" lang="en-US" sz="1400" b="0" i="0" u="none" strike="noStrike" kern="0" cap="none" spc="0" normalizeH="0" baseline="0" noProof="0" dirty="0" smtClean="0">
              <a:ln>
                <a:noFill/>
              </a:ln>
              <a:solidFill>
                <a:sysClr val="windowText" lastClr="000000"/>
              </a:solidFill>
              <a:effectLst/>
              <a:uLnTx/>
              <a:uFillTx/>
              <a:latin typeface="Arial"/>
            </a:endParaRPr>
          </a:p>
        </p:txBody>
      </p:sp>
      <p:sp>
        <p:nvSpPr>
          <p:cNvPr id="10" name="Rectangle 9"/>
          <p:cNvSpPr/>
          <p:nvPr/>
        </p:nvSpPr>
        <p:spPr bwMode="gray">
          <a:xfrm>
            <a:off x="353714" y="3530661"/>
            <a:ext cx="8488354" cy="347663"/>
          </a:xfrm>
          <a:prstGeom prst="rect">
            <a:avLst/>
          </a:prstGeom>
          <a:solidFill>
            <a:srgbClr val="BE3A3A"/>
          </a:solidFill>
          <a:ln w="25400" cap="flat" cmpd="sng" algn="ctr">
            <a:noFill/>
            <a:prstDash val="solid"/>
          </a:ln>
          <a:effectLst/>
        </p:spPr>
        <p:txBody>
          <a:bodyPr anchor="ctr"/>
          <a:lstStyle/>
          <a:p>
            <a:pPr lvl="0">
              <a:defRPr/>
            </a:pPr>
            <a:r>
              <a:rPr lang="en-US" sz="1400" b="1" kern="0" dirty="0" smtClean="0">
                <a:solidFill>
                  <a:prstClr val="white"/>
                </a:solidFill>
                <a:cs typeface="Arial" pitchFamily="34" charset="0"/>
              </a:rPr>
              <a:t>API’s for </a:t>
            </a:r>
            <a:r>
              <a:rPr lang="en-IN" sz="1400" b="1" kern="0" dirty="0">
                <a:solidFill>
                  <a:prstClr val="white"/>
                </a:solidFill>
                <a:latin typeface="Arial"/>
                <a:cs typeface="Arial" pitchFamily="34" charset="0"/>
              </a:rPr>
              <a:t>Remote-Client Server </a:t>
            </a:r>
            <a:r>
              <a:rPr lang="en-IN" sz="1400" b="1" kern="0" dirty="0" smtClean="0">
                <a:solidFill>
                  <a:prstClr val="white"/>
                </a:solidFill>
                <a:latin typeface="Arial"/>
                <a:cs typeface="Arial" pitchFamily="34" charset="0"/>
              </a:rPr>
              <a:t>mode : 	</a:t>
            </a:r>
            <a:endParaRPr lang="en-US" sz="1400" b="1" kern="0" dirty="0">
              <a:solidFill>
                <a:prstClr val="white"/>
              </a:solidFill>
              <a:latin typeface="Arial"/>
              <a:cs typeface="Arial" pitchFamily="34" charset="0"/>
            </a:endParaRPr>
          </a:p>
        </p:txBody>
      </p:sp>
      <p:sp>
        <p:nvSpPr>
          <p:cNvPr id="11" name="TextBox 10"/>
          <p:cNvSpPr txBox="1"/>
          <p:nvPr/>
        </p:nvSpPr>
        <p:spPr>
          <a:xfrm>
            <a:off x="292448" y="4020069"/>
            <a:ext cx="8551892" cy="193899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342900" indent="-342900" algn="just" fontAlgn="base">
              <a:lnSpc>
                <a:spcPct val="150000"/>
              </a:lnSpc>
              <a:buClr>
                <a:srgbClr val="C00000"/>
              </a:buClr>
              <a:buFont typeface="Wingdings" pitchFamily="2" charset="2"/>
              <a:buChar char="§"/>
              <a:defRPr/>
            </a:pPr>
            <a:r>
              <a:rPr lang="en-IN" sz="1400" dirty="0"/>
              <a:t>The Asynchronous API (can only be used in conjunction with the Hot Rod Client in Remote Client-Server Mode</a:t>
            </a:r>
            <a:r>
              <a:rPr lang="en-IN" sz="1400" dirty="0" smtClean="0"/>
              <a:t>)</a:t>
            </a:r>
          </a:p>
          <a:p>
            <a:pPr marL="342900" indent="-342900" algn="just" fontAlgn="base">
              <a:lnSpc>
                <a:spcPct val="150000"/>
              </a:lnSpc>
              <a:buClr>
                <a:srgbClr val="C00000"/>
              </a:buClr>
              <a:buFont typeface="Wingdings" pitchFamily="2" charset="2"/>
              <a:buChar char="§"/>
              <a:defRPr/>
            </a:pPr>
            <a:r>
              <a:rPr lang="en-IN" sz="1400" dirty="0"/>
              <a:t>The REST Interface</a:t>
            </a:r>
          </a:p>
          <a:p>
            <a:pPr marL="342900" indent="-342900" algn="just" fontAlgn="base">
              <a:lnSpc>
                <a:spcPct val="150000"/>
              </a:lnSpc>
              <a:buClr>
                <a:srgbClr val="C00000"/>
              </a:buClr>
              <a:buFont typeface="Wingdings" pitchFamily="2" charset="2"/>
              <a:buChar char="§"/>
              <a:defRPr/>
            </a:pPr>
            <a:r>
              <a:rPr lang="en-IN" sz="1400" dirty="0"/>
              <a:t>The Memcached Interface</a:t>
            </a:r>
          </a:p>
          <a:p>
            <a:pPr marL="342900" indent="-342900" algn="just" fontAlgn="base">
              <a:lnSpc>
                <a:spcPct val="150000"/>
              </a:lnSpc>
              <a:buClr>
                <a:srgbClr val="C00000"/>
              </a:buClr>
              <a:buFont typeface="Wingdings" pitchFamily="2" charset="2"/>
              <a:buChar char="§"/>
              <a:defRPr/>
            </a:pPr>
            <a:r>
              <a:rPr lang="en-IN" sz="1400" dirty="0"/>
              <a:t>The Hot Rod </a:t>
            </a:r>
            <a:r>
              <a:rPr lang="en-IN" sz="1400" dirty="0" smtClean="0"/>
              <a:t>Interface</a:t>
            </a:r>
          </a:p>
          <a:p>
            <a:pPr marL="800100" lvl="1" indent="-342900" algn="just" fontAlgn="base">
              <a:lnSpc>
                <a:spcPct val="150000"/>
              </a:lnSpc>
              <a:buClr>
                <a:srgbClr val="C00000"/>
              </a:buClr>
              <a:buFont typeface="Wingdings" pitchFamily="2" charset="2"/>
              <a:buChar char="Ø"/>
              <a:defRPr/>
            </a:pPr>
            <a:r>
              <a:rPr lang="en-IN" sz="1400" dirty="0"/>
              <a:t>The </a:t>
            </a:r>
            <a:r>
              <a:rPr lang="en-IN" sz="1400" dirty="0" smtClean="0"/>
              <a:t>Remote Cache API</a:t>
            </a:r>
            <a:endParaRPr lang="en-IN" sz="1400" dirty="0"/>
          </a:p>
        </p:txBody>
      </p:sp>
    </p:spTree>
    <p:extLst>
      <p:ext uri="{BB962C8B-B14F-4D97-AF65-F5344CB8AC3E}">
        <p14:creationId xmlns:p14="http://schemas.microsoft.com/office/powerpoint/2010/main" val="10866862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2016" y="127134"/>
            <a:ext cx="8834822"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smtClean="0">
                <a:solidFill>
                  <a:schemeClr val="tx2"/>
                </a:solidFill>
                <a:latin typeface="Arial" pitchFamily="34" charset="0"/>
                <a:ea typeface="+mj-ea"/>
                <a:cs typeface="Arial" pitchFamily="34" charset="0"/>
              </a:rPr>
              <a:t>Installing </a:t>
            </a:r>
            <a:r>
              <a:rPr kumimoji="0" lang="en-US" sz="2400" b="1" i="0" u="none" strike="noStrike" kern="1200" cap="none" spc="0" normalizeH="0" noProof="0" dirty="0" smtClean="0">
                <a:ln>
                  <a:noFill/>
                </a:ln>
                <a:solidFill>
                  <a:schemeClr val="tx2"/>
                </a:solidFill>
                <a:effectLst/>
                <a:uLnTx/>
                <a:uFillTx/>
                <a:latin typeface="Arial" pitchFamily="34" charset="0"/>
                <a:ea typeface="+mj-ea"/>
                <a:cs typeface="Arial" pitchFamily="34" charset="0"/>
              </a:rPr>
              <a:t>Red Hat JBoss Data Grid</a:t>
            </a:r>
            <a:endParaRPr kumimoji="0" lang="en-US" sz="2400" b="1"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endParaRPr>
          </a:p>
        </p:txBody>
      </p:sp>
      <p:sp>
        <p:nvSpPr>
          <p:cNvPr id="7" name="TextBox 6"/>
          <p:cNvSpPr txBox="1"/>
          <p:nvPr/>
        </p:nvSpPr>
        <p:spPr>
          <a:xfrm>
            <a:off x="272232" y="1573186"/>
            <a:ext cx="8482632" cy="28321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342900" indent="-342900" fontAlgn="base">
              <a:lnSpc>
                <a:spcPct val="150000"/>
              </a:lnSpc>
              <a:buClr>
                <a:srgbClr val="C00000"/>
              </a:buClr>
              <a:buFont typeface="Wingdings" pitchFamily="2" charset="2"/>
              <a:buChar char="§"/>
              <a:defRPr/>
            </a:pPr>
            <a:r>
              <a:rPr lang="en-IN" sz="1400" dirty="0"/>
              <a:t>Java Virtual Machine (compatible with Java 6.0 or </a:t>
            </a:r>
            <a:r>
              <a:rPr lang="en-IN" sz="1400" dirty="0" smtClean="0"/>
              <a:t>higher)</a:t>
            </a:r>
            <a:endParaRPr lang="en-US" sz="1400" dirty="0" smtClean="0"/>
          </a:p>
        </p:txBody>
      </p:sp>
      <p:sp>
        <p:nvSpPr>
          <p:cNvPr id="5" name="Rectangle 4"/>
          <p:cNvSpPr/>
          <p:nvPr/>
        </p:nvSpPr>
        <p:spPr bwMode="gray">
          <a:xfrm>
            <a:off x="272232" y="977172"/>
            <a:ext cx="4087813" cy="347663"/>
          </a:xfrm>
          <a:prstGeom prst="rect">
            <a:avLst/>
          </a:prstGeom>
          <a:solidFill>
            <a:srgbClr val="BE3A3A"/>
          </a:solidFill>
          <a:ln w="25400" cap="flat" cmpd="sng" algn="ctr">
            <a:noFill/>
            <a:prstDash val="solid"/>
          </a:ln>
          <a:effectLst/>
        </p:spPr>
        <p:txBody>
          <a:bodyPr anchor="ctr"/>
          <a:lstStyle/>
          <a:p>
            <a:r>
              <a:rPr lang="en-CA" sz="1400" b="1" kern="0" dirty="0" smtClean="0">
                <a:solidFill>
                  <a:prstClr val="white"/>
                </a:solidFill>
                <a:latin typeface="Arial"/>
                <a:cs typeface="Arial" pitchFamily="34" charset="0"/>
              </a:rPr>
              <a:t>Prerequisite : </a:t>
            </a:r>
            <a:endParaRPr lang="en-CA" sz="1400" b="1" kern="0" dirty="0">
              <a:solidFill>
                <a:prstClr val="white"/>
              </a:solidFill>
              <a:latin typeface="Arial"/>
              <a:cs typeface="Arial" pitchFamily="34" charset="0"/>
            </a:endParaRPr>
          </a:p>
        </p:txBody>
      </p:sp>
      <p:sp>
        <p:nvSpPr>
          <p:cNvPr id="6" name="Rectangle 5"/>
          <p:cNvSpPr/>
          <p:nvPr/>
        </p:nvSpPr>
        <p:spPr bwMode="gray">
          <a:xfrm>
            <a:off x="274504" y="2071284"/>
            <a:ext cx="4087813" cy="347663"/>
          </a:xfrm>
          <a:prstGeom prst="rect">
            <a:avLst/>
          </a:prstGeom>
          <a:solidFill>
            <a:srgbClr val="BE3A3A"/>
          </a:solidFill>
          <a:ln w="25400" cap="flat" cmpd="sng" algn="ctr">
            <a:noFill/>
            <a:prstDash val="solid"/>
          </a:ln>
          <a:effectLst/>
        </p:spPr>
        <p:txBody>
          <a:bodyPr anchor="ctr"/>
          <a:lstStyle/>
          <a:p>
            <a:r>
              <a:rPr lang="en-CA" sz="1400" b="1" kern="0" dirty="0" smtClean="0">
                <a:solidFill>
                  <a:prstClr val="white"/>
                </a:solidFill>
                <a:latin typeface="Arial"/>
                <a:cs typeface="Arial" pitchFamily="34" charset="0"/>
              </a:rPr>
              <a:t>Download : </a:t>
            </a:r>
            <a:endParaRPr lang="en-CA" sz="1400" b="1" kern="0" dirty="0">
              <a:solidFill>
                <a:prstClr val="white"/>
              </a:solidFill>
              <a:latin typeface="Arial"/>
              <a:cs typeface="Arial" pitchFamily="34" charset="0"/>
            </a:endParaRPr>
          </a:p>
        </p:txBody>
      </p:sp>
      <p:sp>
        <p:nvSpPr>
          <p:cNvPr id="8" name="TextBox 7"/>
          <p:cNvSpPr txBox="1"/>
          <p:nvPr/>
        </p:nvSpPr>
        <p:spPr>
          <a:xfrm>
            <a:off x="274504" y="2640002"/>
            <a:ext cx="8732334" cy="161582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342900" indent="-342900" fontAlgn="base">
              <a:lnSpc>
                <a:spcPct val="150000"/>
              </a:lnSpc>
              <a:buClr>
                <a:srgbClr val="C00000"/>
              </a:buClr>
              <a:buFont typeface="Wingdings" pitchFamily="2" charset="2"/>
              <a:buChar char="§"/>
              <a:defRPr/>
            </a:pPr>
            <a:r>
              <a:rPr lang="en-IN" sz="1400" b="1" dirty="0"/>
              <a:t>Access the Customer Service </a:t>
            </a:r>
            <a:r>
              <a:rPr lang="en-IN" sz="1400" b="1" dirty="0" smtClean="0"/>
              <a:t>Portal :</a:t>
            </a:r>
            <a:r>
              <a:rPr lang="en-US" sz="1400" dirty="0"/>
              <a:t> </a:t>
            </a:r>
            <a:r>
              <a:rPr lang="en-IN" sz="1400" dirty="0"/>
              <a:t>Log into the Customer Service </a:t>
            </a:r>
            <a:r>
              <a:rPr lang="en-IN" sz="1400" dirty="0" smtClean="0"/>
              <a:t>Portal </a:t>
            </a:r>
            <a:r>
              <a:rPr lang="en-IN" sz="1400" dirty="0" smtClean="0">
                <a:hlinkClick r:id="rId2"/>
              </a:rPr>
              <a:t>here</a:t>
            </a:r>
            <a:endParaRPr lang="en-IN" sz="1400" dirty="0" smtClean="0"/>
          </a:p>
          <a:p>
            <a:pPr marL="342900" indent="-342900" fontAlgn="base">
              <a:lnSpc>
                <a:spcPct val="150000"/>
              </a:lnSpc>
              <a:buClr>
                <a:srgbClr val="C00000"/>
              </a:buClr>
              <a:buFont typeface="Wingdings" pitchFamily="2" charset="2"/>
              <a:buChar char="§"/>
              <a:defRPr/>
            </a:pPr>
            <a:r>
              <a:rPr lang="en-IN" sz="1400" b="1" dirty="0"/>
              <a:t>Locate the </a:t>
            </a:r>
            <a:r>
              <a:rPr lang="en-IN" sz="1400" b="1" dirty="0" smtClean="0"/>
              <a:t>Product : S</a:t>
            </a:r>
            <a:r>
              <a:rPr lang="en-IN" sz="1400" dirty="0" smtClean="0"/>
              <a:t>elect  </a:t>
            </a:r>
            <a:r>
              <a:rPr lang="en-IN" sz="1400" u="sng" dirty="0"/>
              <a:t>Data Grid</a:t>
            </a:r>
            <a:r>
              <a:rPr lang="en-IN" sz="1400" dirty="0"/>
              <a:t> under </a:t>
            </a:r>
            <a:r>
              <a:rPr lang="en-IN" sz="1400" u="sng" dirty="0" smtClean="0"/>
              <a:t>JBoss Enterprise Middleware</a:t>
            </a:r>
            <a:r>
              <a:rPr lang="en-IN" sz="1400" dirty="0" smtClean="0"/>
              <a:t> </a:t>
            </a:r>
            <a:r>
              <a:rPr lang="en-IN" sz="1400" dirty="0"/>
              <a:t>in </a:t>
            </a:r>
            <a:r>
              <a:rPr lang="en-IN" sz="1400" u="sng" dirty="0" smtClean="0"/>
              <a:t>Downloads</a:t>
            </a:r>
            <a:r>
              <a:rPr lang="en-IN" sz="1400" dirty="0" smtClean="0"/>
              <a:t> tab.</a:t>
            </a:r>
          </a:p>
          <a:p>
            <a:pPr marL="342900" indent="-342900" fontAlgn="base">
              <a:lnSpc>
                <a:spcPct val="150000"/>
              </a:lnSpc>
              <a:buClr>
                <a:srgbClr val="C00000"/>
              </a:buClr>
              <a:buFont typeface="Wingdings" pitchFamily="2" charset="2"/>
              <a:buChar char="§"/>
              <a:defRPr/>
            </a:pPr>
            <a:r>
              <a:rPr lang="en-IN" sz="1400" b="1" dirty="0"/>
              <a:t>Download JBoss Data </a:t>
            </a:r>
            <a:r>
              <a:rPr lang="en-IN" sz="1400" b="1" dirty="0" smtClean="0"/>
              <a:t>Grid : </a:t>
            </a:r>
            <a:r>
              <a:rPr lang="en-IN" sz="1400" dirty="0" smtClean="0"/>
              <a:t>Select</a:t>
            </a:r>
            <a:r>
              <a:rPr lang="en-IN" sz="1400" dirty="0"/>
              <a:t> </a:t>
            </a:r>
            <a:r>
              <a:rPr lang="en-IN" sz="1400" b="1" dirty="0"/>
              <a:t>JBoss Data Grid Server {VERSION}</a:t>
            </a:r>
            <a:r>
              <a:rPr lang="en-IN" sz="1400" dirty="0"/>
              <a:t> for JBoss Data Grid with the Remote Client-Server usage mode or </a:t>
            </a:r>
            <a:r>
              <a:rPr lang="en-IN" sz="1400" b="1" dirty="0"/>
              <a:t>JBoss Data Grid Library {VERSION}</a:t>
            </a:r>
            <a:r>
              <a:rPr lang="en-IN" sz="1400" dirty="0"/>
              <a:t> for JBoss Data Grid with the Library usage </a:t>
            </a:r>
            <a:r>
              <a:rPr lang="en-IN" sz="1400" dirty="0" smtClean="0"/>
              <a:t>mode</a:t>
            </a:r>
          </a:p>
        </p:txBody>
      </p:sp>
      <p:sp>
        <p:nvSpPr>
          <p:cNvPr id="9" name="Rectangle 8"/>
          <p:cNvSpPr/>
          <p:nvPr/>
        </p:nvSpPr>
        <p:spPr bwMode="gray">
          <a:xfrm>
            <a:off x="276776" y="4421012"/>
            <a:ext cx="4087813" cy="347663"/>
          </a:xfrm>
          <a:prstGeom prst="rect">
            <a:avLst/>
          </a:prstGeom>
          <a:solidFill>
            <a:srgbClr val="BE3A3A"/>
          </a:solidFill>
          <a:ln w="25400" cap="flat" cmpd="sng" algn="ctr">
            <a:noFill/>
            <a:prstDash val="solid"/>
          </a:ln>
          <a:effectLst/>
        </p:spPr>
        <p:txBody>
          <a:bodyPr anchor="ctr"/>
          <a:lstStyle/>
          <a:p>
            <a:r>
              <a:rPr lang="en-CA" sz="1400" b="1" kern="0" dirty="0" smtClean="0">
                <a:solidFill>
                  <a:prstClr val="white"/>
                </a:solidFill>
                <a:latin typeface="Arial"/>
                <a:cs typeface="Arial" pitchFamily="34" charset="0"/>
              </a:rPr>
              <a:t>Install :</a:t>
            </a:r>
            <a:endParaRPr lang="en-CA" sz="1400" b="1" kern="0" dirty="0">
              <a:solidFill>
                <a:prstClr val="white"/>
              </a:solidFill>
              <a:latin typeface="Arial"/>
              <a:cs typeface="Arial" pitchFamily="34" charset="0"/>
            </a:endParaRPr>
          </a:p>
        </p:txBody>
      </p:sp>
      <p:sp>
        <p:nvSpPr>
          <p:cNvPr id="10" name="TextBox 9"/>
          <p:cNvSpPr txBox="1"/>
          <p:nvPr/>
        </p:nvSpPr>
        <p:spPr>
          <a:xfrm>
            <a:off x="276776" y="4921490"/>
            <a:ext cx="8732334" cy="64633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342900" indent="-342900" fontAlgn="base">
              <a:lnSpc>
                <a:spcPct val="150000"/>
              </a:lnSpc>
              <a:buClr>
                <a:srgbClr val="C00000"/>
              </a:buClr>
              <a:buFont typeface="Wingdings" pitchFamily="2" charset="2"/>
              <a:buChar char="§"/>
              <a:defRPr/>
            </a:pPr>
            <a:r>
              <a:rPr lang="en-IN" sz="1400" dirty="0"/>
              <a:t>Run the following command to unzip the downloaded JBoss Data Grid </a:t>
            </a:r>
            <a:r>
              <a:rPr lang="en-IN" sz="1400" dirty="0" smtClean="0"/>
              <a:t>package in RHEL Machine :</a:t>
            </a:r>
          </a:p>
          <a:p>
            <a:pPr marL="800100" lvl="1" indent="-342900" fontAlgn="base">
              <a:lnSpc>
                <a:spcPct val="150000"/>
              </a:lnSpc>
              <a:buClr>
                <a:srgbClr val="C00000"/>
              </a:buClr>
              <a:buFont typeface="Wingdings" pitchFamily="2" charset="2"/>
              <a:buChar char="§"/>
              <a:defRPr/>
            </a:pPr>
            <a:r>
              <a:rPr lang="en-IN" sz="1400" dirty="0"/>
              <a:t>unzip </a:t>
            </a:r>
            <a:r>
              <a:rPr lang="en-IN" sz="1400" i="1" dirty="0" smtClean="0"/>
              <a:t>{Package Name}</a:t>
            </a:r>
            <a:endParaRPr lang="en-IN" sz="1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286" y="127134"/>
            <a:ext cx="8873553" cy="369332"/>
          </a:xfrm>
          <a:noFill/>
          <a:ln w="9525">
            <a:noFill/>
            <a:miter lim="800000"/>
            <a:headEnd/>
            <a:tailEnd/>
          </a:ln>
        </p:spPr>
        <p:txBody>
          <a:bodyPr vert="horz" wrap="square" lIns="0" tIns="0" rIns="0" bIns="0" numCol="1" anchor="t" anchorCtr="0" compatLnSpc="1">
            <a:prstTxWarp prst="textNoShape">
              <a:avLst/>
            </a:prstTxWarp>
            <a:spAutoFit/>
          </a:bodyPr>
          <a:lstStyle/>
          <a:p>
            <a:pPr algn="ctr">
              <a:defRPr/>
            </a:pPr>
            <a:r>
              <a:rPr lang="en-US" sz="2400" dirty="0" smtClean="0"/>
              <a:t>Agenda:</a:t>
            </a:r>
            <a:endParaRPr lang="en-US" sz="2400" dirty="0" smtClean="0">
              <a:latin typeface="Arial" pitchFamily="34" charset="0"/>
              <a:cs typeface="Arial" pitchFamily="34" charset="0"/>
            </a:endParaRPr>
          </a:p>
        </p:txBody>
      </p:sp>
      <p:sp>
        <p:nvSpPr>
          <p:cNvPr id="10" name="TextBox 9"/>
          <p:cNvSpPr txBox="1"/>
          <p:nvPr/>
        </p:nvSpPr>
        <p:spPr>
          <a:xfrm>
            <a:off x="292427" y="1109626"/>
            <a:ext cx="6061166" cy="517064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342900" marR="0" lvl="0" indent="-342900" defTabSz="914400" eaLnBrk="1" fontAlgn="base" latinLnBrk="0" hangingPunct="1">
              <a:lnSpc>
                <a:spcPct val="150000"/>
              </a:lnSpc>
              <a:spcBef>
                <a:spcPts val="0"/>
              </a:spcBef>
              <a:spcAft>
                <a:spcPts val="0"/>
              </a:spcAft>
              <a:buClr>
                <a:srgbClr val="C00000"/>
              </a:buClr>
              <a:buSzTx/>
              <a:buFont typeface="Wingdings" pitchFamily="2" charset="2"/>
              <a:buChar char="§"/>
              <a:tabLst/>
              <a:defRPr/>
            </a:pPr>
            <a:r>
              <a:rPr kumimoji="0" lang="en-US" sz="1600" b="0" i="0" u="none" strike="noStrike" kern="0" cap="none" spc="0" normalizeH="0" baseline="0" noProof="0" dirty="0" smtClean="0">
                <a:ln>
                  <a:noFill/>
                </a:ln>
                <a:solidFill>
                  <a:sysClr val="windowText" lastClr="000000"/>
                </a:solidFill>
                <a:effectLst/>
                <a:uLnTx/>
                <a:uFillTx/>
                <a:latin typeface="Arial"/>
              </a:rPr>
              <a:t>Introduction</a:t>
            </a:r>
          </a:p>
          <a:p>
            <a:pPr marL="342900" marR="0" lvl="0" indent="-342900" defTabSz="914400" eaLnBrk="1" fontAlgn="base" latinLnBrk="0" hangingPunct="1">
              <a:lnSpc>
                <a:spcPct val="150000"/>
              </a:lnSpc>
              <a:spcBef>
                <a:spcPts val="0"/>
              </a:spcBef>
              <a:spcAft>
                <a:spcPts val="0"/>
              </a:spcAft>
              <a:buClr>
                <a:srgbClr val="C00000"/>
              </a:buClr>
              <a:buSzTx/>
              <a:buFont typeface="Wingdings" pitchFamily="2" charset="2"/>
              <a:buChar char="§"/>
              <a:tabLst/>
              <a:defRPr/>
            </a:pPr>
            <a:r>
              <a:rPr lang="en-US" sz="1600" kern="0" dirty="0" smtClean="0">
                <a:solidFill>
                  <a:sysClr val="windowText" lastClr="000000"/>
                </a:solidFill>
                <a:latin typeface="Arial"/>
              </a:rPr>
              <a:t>Overview and Features</a:t>
            </a:r>
          </a:p>
          <a:p>
            <a:pPr marL="342900" marR="0" lvl="0" indent="-342900" defTabSz="914400" eaLnBrk="1" fontAlgn="base" latinLnBrk="0" hangingPunct="1">
              <a:lnSpc>
                <a:spcPct val="150000"/>
              </a:lnSpc>
              <a:spcBef>
                <a:spcPts val="0"/>
              </a:spcBef>
              <a:spcAft>
                <a:spcPts val="0"/>
              </a:spcAft>
              <a:buClr>
                <a:srgbClr val="C00000"/>
              </a:buClr>
              <a:buSzTx/>
              <a:buFont typeface="Wingdings" pitchFamily="2" charset="2"/>
              <a:buChar char="§"/>
              <a:tabLst/>
              <a:defRPr/>
            </a:pPr>
            <a:r>
              <a:rPr kumimoji="0" lang="en-US" sz="1600" b="0" i="0" u="none" strike="noStrike" kern="0" cap="none" spc="0" normalizeH="0" baseline="0" noProof="0" dirty="0" smtClean="0">
                <a:ln>
                  <a:noFill/>
                </a:ln>
                <a:solidFill>
                  <a:sysClr val="windowText" lastClr="000000"/>
                </a:solidFill>
                <a:effectLst/>
                <a:uLnTx/>
                <a:uFillTx/>
                <a:latin typeface="Arial"/>
              </a:rPr>
              <a:t>Why</a:t>
            </a:r>
            <a:r>
              <a:rPr kumimoji="0" lang="en-US" sz="1600" b="0" i="0" u="none" strike="noStrike" kern="0" cap="none" spc="0" normalizeH="0" noProof="0" dirty="0" smtClean="0">
                <a:ln>
                  <a:noFill/>
                </a:ln>
                <a:solidFill>
                  <a:sysClr val="windowText" lastClr="000000"/>
                </a:solidFill>
                <a:effectLst/>
                <a:uLnTx/>
                <a:uFillTx/>
                <a:latin typeface="Arial"/>
              </a:rPr>
              <a:t> Red Hat JBoss Data Grid</a:t>
            </a:r>
          </a:p>
          <a:p>
            <a:pPr marL="342900" lvl="0" indent="-342900" fontAlgn="base">
              <a:lnSpc>
                <a:spcPct val="150000"/>
              </a:lnSpc>
              <a:buClr>
                <a:srgbClr val="C00000"/>
              </a:buClr>
              <a:buFont typeface="Wingdings" pitchFamily="2" charset="2"/>
              <a:buChar char="§"/>
              <a:defRPr/>
            </a:pPr>
            <a:r>
              <a:rPr lang="en-US" sz="1600" kern="0" dirty="0" smtClean="0">
                <a:solidFill>
                  <a:sysClr val="windowText" lastClr="000000"/>
                </a:solidFill>
                <a:latin typeface="Arial"/>
              </a:rPr>
              <a:t>Where to use </a:t>
            </a:r>
            <a:r>
              <a:rPr lang="en-US" sz="1600" kern="0" dirty="0" smtClean="0">
                <a:solidFill>
                  <a:sysClr val="windowText" lastClr="000000"/>
                </a:solidFill>
              </a:rPr>
              <a:t>Red Hat JBoss </a:t>
            </a:r>
            <a:r>
              <a:rPr lang="en-US" sz="1600" kern="0" dirty="0">
                <a:solidFill>
                  <a:sysClr val="windowText" lastClr="000000"/>
                </a:solidFill>
              </a:rPr>
              <a:t>Data Grid</a:t>
            </a:r>
            <a:endParaRPr kumimoji="0" lang="en-US" sz="1600" b="0" i="0" u="none" strike="noStrike" kern="0" cap="none" spc="0" normalizeH="0" noProof="0" dirty="0" smtClean="0">
              <a:ln>
                <a:noFill/>
              </a:ln>
              <a:solidFill>
                <a:sysClr val="windowText" lastClr="000000"/>
              </a:solidFill>
              <a:effectLst/>
              <a:uLnTx/>
              <a:uFillTx/>
              <a:latin typeface="Arial"/>
            </a:endParaRPr>
          </a:p>
          <a:p>
            <a:pPr marL="342900" lvl="0" indent="-342900" fontAlgn="base">
              <a:lnSpc>
                <a:spcPct val="150000"/>
              </a:lnSpc>
              <a:buClr>
                <a:srgbClr val="C00000"/>
              </a:buClr>
              <a:buFont typeface="Wingdings" pitchFamily="2" charset="2"/>
              <a:buChar char="§"/>
              <a:defRPr/>
            </a:pPr>
            <a:r>
              <a:rPr lang="en-US" sz="1600" kern="0" dirty="0" smtClean="0">
                <a:solidFill>
                  <a:sysClr val="windowText" lastClr="000000"/>
                </a:solidFill>
                <a:latin typeface="Arial"/>
              </a:rPr>
              <a:t>Advantages and disadvantages of </a:t>
            </a:r>
            <a:r>
              <a:rPr lang="en-US" sz="1600" kern="0" dirty="0" smtClean="0">
                <a:solidFill>
                  <a:sysClr val="windowText" lastClr="000000"/>
                </a:solidFill>
              </a:rPr>
              <a:t>Red Hat JBoss </a:t>
            </a:r>
            <a:r>
              <a:rPr lang="en-US" sz="1600" kern="0" dirty="0">
                <a:solidFill>
                  <a:sysClr val="windowText" lastClr="000000"/>
                </a:solidFill>
              </a:rPr>
              <a:t>Data Grid</a:t>
            </a:r>
            <a:endParaRPr kumimoji="0" lang="en-US" sz="1600" b="0" i="0" u="none" strike="noStrike" kern="0" cap="none" spc="0" normalizeH="0" noProof="0" dirty="0" smtClean="0">
              <a:ln>
                <a:noFill/>
              </a:ln>
              <a:solidFill>
                <a:sysClr val="windowText" lastClr="000000"/>
              </a:solidFill>
              <a:effectLst/>
              <a:uLnTx/>
              <a:uFillTx/>
              <a:latin typeface="Arial"/>
            </a:endParaRPr>
          </a:p>
          <a:p>
            <a:pPr marL="342900" lvl="0" indent="-342900" fontAlgn="base">
              <a:lnSpc>
                <a:spcPct val="150000"/>
              </a:lnSpc>
              <a:buClr>
                <a:srgbClr val="C00000"/>
              </a:buClr>
              <a:buFont typeface="Wingdings" pitchFamily="2" charset="2"/>
              <a:buChar char="§"/>
              <a:defRPr/>
            </a:pPr>
            <a:r>
              <a:rPr kumimoji="0" lang="en-US" sz="1600" b="0" i="0" u="none" strike="noStrike" kern="0" cap="none" spc="0" normalizeH="0" baseline="0" noProof="0" dirty="0" smtClean="0">
                <a:ln>
                  <a:noFill/>
                </a:ln>
                <a:solidFill>
                  <a:sysClr val="windowText" lastClr="000000"/>
                </a:solidFill>
                <a:effectLst/>
                <a:uLnTx/>
                <a:uFillTx/>
                <a:latin typeface="Arial"/>
              </a:rPr>
              <a:t>Modes of Red Hat </a:t>
            </a:r>
            <a:r>
              <a:rPr kumimoji="0" lang="en-US" sz="1600" b="0" i="0" u="none" strike="noStrike" kern="0" cap="none" spc="0" normalizeH="0" baseline="0" noProof="0" dirty="0" smtClean="0">
                <a:ln>
                  <a:noFill/>
                </a:ln>
                <a:solidFill>
                  <a:sysClr val="windowText" lastClr="000000"/>
                </a:solidFill>
                <a:effectLst/>
                <a:uLnTx/>
                <a:uFillTx/>
                <a:latin typeface="Arial"/>
              </a:rPr>
              <a:t>JBoss</a:t>
            </a:r>
            <a:r>
              <a:rPr kumimoji="0" lang="en-US" sz="1600" b="0" i="0" u="none" strike="noStrike" kern="0" cap="none" spc="0" normalizeH="0" noProof="0" dirty="0" smtClean="0">
                <a:ln>
                  <a:noFill/>
                </a:ln>
                <a:solidFill>
                  <a:sysClr val="windowText" lastClr="000000"/>
                </a:solidFill>
                <a:effectLst/>
                <a:uLnTx/>
                <a:uFillTx/>
                <a:latin typeface="Arial"/>
              </a:rPr>
              <a:t> </a:t>
            </a:r>
            <a:r>
              <a:rPr kumimoji="0" lang="en-US" sz="1600" b="0" i="0" u="none" strike="noStrike" kern="0" cap="none" spc="0" normalizeH="0" noProof="0" dirty="0" smtClean="0">
                <a:ln>
                  <a:noFill/>
                </a:ln>
                <a:solidFill>
                  <a:sysClr val="windowText" lastClr="000000"/>
                </a:solidFill>
                <a:effectLst/>
                <a:uLnTx/>
                <a:uFillTx/>
                <a:latin typeface="Arial"/>
              </a:rPr>
              <a:t>Data Grid</a:t>
            </a:r>
          </a:p>
          <a:p>
            <a:pPr marL="342900" indent="-342900" fontAlgn="base">
              <a:lnSpc>
                <a:spcPct val="150000"/>
              </a:lnSpc>
              <a:buClr>
                <a:srgbClr val="C00000"/>
              </a:buClr>
              <a:buFont typeface="Wingdings" pitchFamily="2" charset="2"/>
              <a:buChar char="§"/>
              <a:defRPr/>
            </a:pPr>
            <a:r>
              <a:rPr lang="en-US" sz="1600" kern="0" dirty="0">
                <a:solidFill>
                  <a:sysClr val="windowText" lastClr="000000"/>
                </a:solidFill>
              </a:rPr>
              <a:t>Red Hat </a:t>
            </a:r>
            <a:r>
              <a:rPr lang="en-US" sz="1600" kern="0" dirty="0" smtClean="0">
                <a:solidFill>
                  <a:sysClr val="windowText" lastClr="000000"/>
                </a:solidFill>
              </a:rPr>
              <a:t>JBoss </a:t>
            </a:r>
            <a:r>
              <a:rPr lang="en-US" sz="1600" kern="0" dirty="0">
                <a:solidFill>
                  <a:sysClr val="windowText" lastClr="000000"/>
                </a:solidFill>
              </a:rPr>
              <a:t>Data </a:t>
            </a:r>
            <a:r>
              <a:rPr lang="en-US" sz="1600" kern="0" dirty="0" smtClean="0">
                <a:solidFill>
                  <a:sysClr val="windowText" lastClr="000000"/>
                </a:solidFill>
              </a:rPr>
              <a:t>Grid in Library Mode</a:t>
            </a:r>
            <a:endParaRPr kumimoji="0" lang="en-US" sz="1600" b="0" i="0" u="none" strike="noStrike" kern="0" cap="none" spc="0" normalizeH="0" baseline="0" noProof="0" dirty="0" smtClean="0">
              <a:ln>
                <a:noFill/>
              </a:ln>
              <a:solidFill>
                <a:sysClr val="windowText" lastClr="000000"/>
              </a:solidFill>
              <a:effectLst/>
              <a:uLnTx/>
              <a:uFillTx/>
              <a:latin typeface="Arial"/>
            </a:endParaRPr>
          </a:p>
          <a:p>
            <a:pPr marL="342900" indent="-342900" fontAlgn="base">
              <a:lnSpc>
                <a:spcPct val="150000"/>
              </a:lnSpc>
              <a:buClr>
                <a:srgbClr val="C00000"/>
              </a:buClr>
              <a:buFont typeface="Wingdings" pitchFamily="2" charset="2"/>
              <a:buChar char="§"/>
              <a:defRPr/>
            </a:pPr>
            <a:r>
              <a:rPr lang="en-US" sz="1600" kern="0" dirty="0">
                <a:solidFill>
                  <a:sysClr val="windowText" lastClr="000000"/>
                </a:solidFill>
              </a:rPr>
              <a:t>Red Hat </a:t>
            </a:r>
            <a:r>
              <a:rPr lang="en-US" sz="1600" kern="0" dirty="0" smtClean="0">
                <a:solidFill>
                  <a:sysClr val="windowText" lastClr="000000"/>
                </a:solidFill>
              </a:rPr>
              <a:t>JBoss </a:t>
            </a:r>
            <a:r>
              <a:rPr lang="en-US" sz="1600" kern="0" dirty="0">
                <a:solidFill>
                  <a:sysClr val="windowText" lastClr="000000"/>
                </a:solidFill>
              </a:rPr>
              <a:t>Data Grid in </a:t>
            </a:r>
            <a:r>
              <a:rPr lang="en-US" sz="1600" kern="0" dirty="0" smtClean="0">
                <a:solidFill>
                  <a:sysClr val="windowText" lastClr="000000"/>
                </a:solidFill>
              </a:rPr>
              <a:t>Remote Client – </a:t>
            </a:r>
            <a:r>
              <a:rPr lang="en-US" sz="1600" kern="0" dirty="0">
                <a:solidFill>
                  <a:sysClr val="windowText" lastClr="000000"/>
                </a:solidFill>
              </a:rPr>
              <a:t>Server </a:t>
            </a:r>
            <a:r>
              <a:rPr lang="en-US" sz="1600" kern="0" dirty="0" smtClean="0">
                <a:solidFill>
                  <a:sysClr val="windowText" lastClr="000000"/>
                </a:solidFill>
              </a:rPr>
              <a:t>Mode</a:t>
            </a:r>
          </a:p>
          <a:p>
            <a:pPr marL="342900" indent="-342900" fontAlgn="base">
              <a:lnSpc>
                <a:spcPct val="150000"/>
              </a:lnSpc>
              <a:buClr>
                <a:srgbClr val="C00000"/>
              </a:buClr>
              <a:buFont typeface="Wingdings" pitchFamily="2" charset="2"/>
              <a:buChar char="§"/>
              <a:defRPr/>
            </a:pPr>
            <a:r>
              <a:rPr lang="en-US" sz="1600" kern="0" dirty="0" smtClean="0">
                <a:solidFill>
                  <a:sysClr val="windowText" lastClr="000000"/>
                </a:solidFill>
              </a:rPr>
              <a:t>Server </a:t>
            </a:r>
            <a:r>
              <a:rPr lang="en-US" sz="1600" kern="0" dirty="0">
                <a:solidFill>
                  <a:sysClr val="windowText" lastClr="000000"/>
                </a:solidFill>
              </a:rPr>
              <a:t>End-Point Protocols</a:t>
            </a:r>
          </a:p>
          <a:p>
            <a:pPr marL="342900" indent="-342900" fontAlgn="base">
              <a:lnSpc>
                <a:spcPct val="150000"/>
              </a:lnSpc>
              <a:buClr>
                <a:srgbClr val="C00000"/>
              </a:buClr>
              <a:buFont typeface="Wingdings" pitchFamily="2" charset="2"/>
              <a:buChar char="§"/>
              <a:defRPr/>
            </a:pPr>
            <a:r>
              <a:rPr lang="en-US" sz="1600" kern="0" dirty="0">
                <a:solidFill>
                  <a:sysClr val="windowText" lastClr="000000"/>
                </a:solidFill>
              </a:rPr>
              <a:t>Red Hat JBoss Data Grid API’s</a:t>
            </a:r>
          </a:p>
          <a:p>
            <a:pPr marL="342900" indent="-342900" fontAlgn="base">
              <a:lnSpc>
                <a:spcPct val="150000"/>
              </a:lnSpc>
              <a:buClr>
                <a:srgbClr val="C00000"/>
              </a:buClr>
              <a:buFont typeface="Wingdings" pitchFamily="2" charset="2"/>
              <a:buChar char="§"/>
              <a:defRPr/>
            </a:pPr>
            <a:r>
              <a:rPr lang="en-US" sz="1600" kern="0" dirty="0">
                <a:solidFill>
                  <a:sysClr val="windowText" lastClr="000000"/>
                </a:solidFill>
              </a:rPr>
              <a:t>Installing Red Hat JBoss Data Grid</a:t>
            </a:r>
          </a:p>
          <a:p>
            <a:pPr marL="342900" indent="-342900" fontAlgn="base">
              <a:lnSpc>
                <a:spcPct val="150000"/>
              </a:lnSpc>
              <a:buClr>
                <a:srgbClr val="C00000"/>
              </a:buClr>
              <a:buFont typeface="Wingdings" pitchFamily="2" charset="2"/>
              <a:buChar char="§"/>
              <a:defRPr/>
            </a:pPr>
            <a:r>
              <a:rPr lang="en-US" sz="1600" kern="0" dirty="0">
                <a:solidFill>
                  <a:sysClr val="windowText" lastClr="000000"/>
                </a:solidFill>
              </a:rPr>
              <a:t>Standards</a:t>
            </a:r>
          </a:p>
          <a:p>
            <a:pPr marL="342900" indent="-342900" fontAlgn="base">
              <a:lnSpc>
                <a:spcPct val="150000"/>
              </a:lnSpc>
              <a:buClr>
                <a:srgbClr val="C00000"/>
              </a:buClr>
              <a:buFont typeface="Wingdings" pitchFamily="2" charset="2"/>
              <a:buChar char="§"/>
              <a:defRPr/>
            </a:pPr>
            <a:r>
              <a:rPr lang="en-US" sz="1600" kern="0" dirty="0">
                <a:solidFill>
                  <a:sysClr val="windowText" lastClr="000000"/>
                </a:solidFill>
              </a:rPr>
              <a:t>Red Hat JBoss Data Grid vs. Oracle Web Logic Coherence</a:t>
            </a:r>
          </a:p>
          <a:p>
            <a:pPr marL="342900" indent="-342900" fontAlgn="base">
              <a:lnSpc>
                <a:spcPct val="150000"/>
              </a:lnSpc>
              <a:buClr>
                <a:srgbClr val="C00000"/>
              </a:buClr>
              <a:buFont typeface="Wingdings" pitchFamily="2" charset="2"/>
              <a:buChar char="§"/>
              <a:defRPr/>
            </a:pPr>
            <a:r>
              <a:rPr lang="en-US" sz="1600" kern="0" dirty="0">
                <a:solidFill>
                  <a:sysClr val="windowText" lastClr="000000"/>
                </a:solidFill>
              </a:rPr>
              <a:t>Red Hat JBoss Data Grid vs. IBM Web Sphere extreme Scale</a:t>
            </a:r>
            <a:endParaRPr lang="en-US" sz="1600" kern="0" dirty="0" smtClean="0">
              <a:solidFill>
                <a:sysClr val="windowText" lastClr="00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448" y="1566271"/>
            <a:ext cx="3972327" cy="3250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txBox="1">
            <a:spLocks/>
          </p:cNvSpPr>
          <p:nvPr/>
        </p:nvSpPr>
        <p:spPr>
          <a:xfrm>
            <a:off x="172016" y="127134"/>
            <a:ext cx="8834822"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smtClean="0">
                <a:solidFill>
                  <a:schemeClr val="tx2"/>
                </a:solidFill>
                <a:latin typeface="Arial" pitchFamily="34" charset="0"/>
                <a:ea typeface="+mj-ea"/>
                <a:cs typeface="Arial" pitchFamily="34" charset="0"/>
              </a:rPr>
              <a:t>Standards</a:t>
            </a:r>
            <a:endParaRPr kumimoji="0" lang="en-US" sz="2400" b="1"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endParaRPr>
          </a:p>
        </p:txBody>
      </p:sp>
      <p:sp>
        <p:nvSpPr>
          <p:cNvPr id="5" name="TextBox 3"/>
          <p:cNvSpPr txBox="1"/>
          <p:nvPr/>
        </p:nvSpPr>
        <p:spPr>
          <a:xfrm>
            <a:off x="457200" y="1388849"/>
            <a:ext cx="2040340" cy="410369"/>
          </a:xfrm>
          <a:prstGeom prst="rect">
            <a:avLst/>
          </a:prstGeom>
          <a:noFill/>
        </p:spPr>
        <p:txBody>
          <a:bodyPr vert="horz" wrap="square" lIns="0" tIns="0" rIns="0" bIns="0" rtlCol="0">
            <a:spAutoFit/>
          </a:bodyPr>
          <a:lstStyle/>
          <a:p>
            <a:pPr>
              <a:lnSpc>
                <a:spcPts val="3220"/>
              </a:lnSpc>
            </a:pPr>
            <a:r>
              <a:rPr lang="en-CA" sz="2810" b="1" dirty="0" smtClean="0">
                <a:solidFill>
                  <a:srgbClr val="FF2600"/>
                </a:solidFill>
                <a:latin typeface="Arial Bold"/>
                <a:cs typeface="Arial Bold"/>
              </a:rPr>
              <a:t>JSR 107</a:t>
            </a:r>
          </a:p>
        </p:txBody>
      </p:sp>
      <p:sp>
        <p:nvSpPr>
          <p:cNvPr id="6" name="TextBox 4"/>
          <p:cNvSpPr txBox="1"/>
          <p:nvPr/>
        </p:nvSpPr>
        <p:spPr>
          <a:xfrm>
            <a:off x="406021" y="2273300"/>
            <a:ext cx="4132227" cy="692497"/>
          </a:xfrm>
          <a:prstGeom prst="rect">
            <a:avLst/>
          </a:prstGeom>
          <a:noFill/>
        </p:spPr>
        <p:txBody>
          <a:bodyPr vert="horz" wrap="square" lIns="0" tIns="0" rIns="0" bIns="0" rtlCol="0">
            <a:spAutoFit/>
          </a:bodyPr>
          <a:lstStyle/>
          <a:p>
            <a:pPr indent="395427">
              <a:lnSpc>
                <a:spcPts val="2700"/>
              </a:lnSpc>
            </a:pPr>
            <a:r>
              <a:rPr lang="en-CA" sz="2800" i="1" dirty="0" smtClean="0">
                <a:solidFill>
                  <a:srgbClr val="000000"/>
                </a:solidFill>
                <a:latin typeface="Arial"/>
                <a:cs typeface="Arial"/>
              </a:rPr>
              <a:t>“Temporary Caching for</a:t>
            </a:r>
            <a:r>
              <a:rPr lang="en-CA" sz="2800" dirty="0" smtClean="0">
                <a:solidFill>
                  <a:srgbClr val="000000"/>
                </a:solidFill>
                <a:latin typeface="Times New Roman"/>
              </a:rPr>
              <a:t/>
            </a:r>
            <a:br>
              <a:rPr lang="en-CA" sz="2800" dirty="0" smtClean="0">
                <a:solidFill>
                  <a:srgbClr val="000000"/>
                </a:solidFill>
                <a:latin typeface="Times New Roman"/>
              </a:rPr>
            </a:br>
            <a:r>
              <a:rPr lang="en-CA" sz="2800" i="1" dirty="0" smtClean="0">
                <a:solidFill>
                  <a:srgbClr val="000000"/>
                </a:solidFill>
                <a:latin typeface="Arial"/>
                <a:cs typeface="Arial"/>
              </a:rPr>
              <a:t>the Java Platform”</a:t>
            </a:r>
          </a:p>
        </p:txBody>
      </p:sp>
      <p:sp>
        <p:nvSpPr>
          <p:cNvPr id="7" name="TextBox 5"/>
          <p:cNvSpPr txBox="1"/>
          <p:nvPr/>
        </p:nvSpPr>
        <p:spPr>
          <a:xfrm>
            <a:off x="457200" y="3619500"/>
            <a:ext cx="1494430" cy="410369"/>
          </a:xfrm>
          <a:prstGeom prst="rect">
            <a:avLst/>
          </a:prstGeom>
          <a:noFill/>
        </p:spPr>
        <p:txBody>
          <a:bodyPr vert="horz" wrap="square" lIns="0" tIns="0" rIns="0" bIns="0" rtlCol="0">
            <a:spAutoFit/>
          </a:bodyPr>
          <a:lstStyle/>
          <a:p>
            <a:pPr>
              <a:lnSpc>
                <a:spcPts val="3220"/>
              </a:lnSpc>
            </a:pPr>
            <a:r>
              <a:rPr lang="en-CA" sz="2810" b="1" dirty="0" smtClean="0">
                <a:solidFill>
                  <a:srgbClr val="FF2600"/>
                </a:solidFill>
                <a:latin typeface="Arial Bold"/>
                <a:cs typeface="Arial Bold"/>
              </a:rPr>
              <a:t>JSR 347</a:t>
            </a:r>
          </a:p>
        </p:txBody>
      </p:sp>
      <p:sp>
        <p:nvSpPr>
          <p:cNvPr id="8" name="TextBox 6"/>
          <p:cNvSpPr txBox="1"/>
          <p:nvPr/>
        </p:nvSpPr>
        <p:spPr>
          <a:xfrm>
            <a:off x="457200" y="4178300"/>
            <a:ext cx="4132227" cy="718145"/>
          </a:xfrm>
          <a:prstGeom prst="rect">
            <a:avLst/>
          </a:prstGeom>
          <a:noFill/>
        </p:spPr>
        <p:txBody>
          <a:bodyPr vert="horz" wrap="square" lIns="0" tIns="0" rIns="0" bIns="0" rtlCol="0">
            <a:spAutoFit/>
          </a:bodyPr>
          <a:lstStyle/>
          <a:p>
            <a:pPr indent="395427">
              <a:lnSpc>
                <a:spcPts val="2800"/>
              </a:lnSpc>
            </a:pPr>
            <a:r>
              <a:rPr lang="en-CA" sz="2800" i="1" dirty="0" smtClean="0">
                <a:solidFill>
                  <a:srgbClr val="000000"/>
                </a:solidFill>
                <a:latin typeface="Arial"/>
                <a:cs typeface="Arial"/>
              </a:rPr>
              <a:t>“Data Grids for the Java Platform”</a:t>
            </a:r>
          </a:p>
        </p:txBody>
      </p:sp>
    </p:spTree>
    <p:extLst>
      <p:ext uri="{BB962C8B-B14F-4D97-AF65-F5344CB8AC3E}">
        <p14:creationId xmlns:p14="http://schemas.microsoft.com/office/powerpoint/2010/main" val="7133390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345" y="1621063"/>
            <a:ext cx="4114804" cy="274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9938" y="1573292"/>
            <a:ext cx="4331611" cy="2843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172016" y="127134"/>
            <a:ext cx="8834822"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ctr">
              <a:spcBef>
                <a:spcPct val="0"/>
              </a:spcBef>
              <a:defRPr/>
            </a:pPr>
            <a:r>
              <a:rPr lang="en-IN" sz="2400" b="1" dirty="0" smtClean="0">
                <a:solidFill>
                  <a:schemeClr val="tx2"/>
                </a:solidFill>
                <a:latin typeface="Arial" pitchFamily="34" charset="0"/>
                <a:ea typeface="+mj-ea"/>
                <a:cs typeface="Arial" pitchFamily="34" charset="0"/>
              </a:rPr>
              <a:t>               JBoss </a:t>
            </a:r>
            <a:r>
              <a:rPr lang="en-IN" sz="2400" b="1" dirty="0">
                <a:solidFill>
                  <a:schemeClr val="tx2"/>
                </a:solidFill>
                <a:latin typeface="Arial" pitchFamily="34" charset="0"/>
                <a:ea typeface="+mj-ea"/>
                <a:cs typeface="Arial" pitchFamily="34" charset="0"/>
              </a:rPr>
              <a:t>Data Grid </a:t>
            </a:r>
            <a:r>
              <a:rPr lang="en-IN" sz="2400" b="1" dirty="0" smtClean="0">
                <a:solidFill>
                  <a:schemeClr val="tx2"/>
                </a:solidFill>
                <a:latin typeface="Arial" pitchFamily="34" charset="0"/>
                <a:ea typeface="+mj-ea"/>
                <a:cs typeface="Arial" pitchFamily="34" charset="0"/>
              </a:rPr>
              <a:t>vs. Oracle Web Logic </a:t>
            </a:r>
            <a:r>
              <a:rPr lang="en-IN" sz="2400" b="1" dirty="0">
                <a:solidFill>
                  <a:schemeClr val="tx2"/>
                </a:solidFill>
                <a:latin typeface="Arial" pitchFamily="34" charset="0"/>
                <a:ea typeface="+mj-ea"/>
                <a:cs typeface="Arial" pitchFamily="34" charset="0"/>
              </a:rPr>
              <a:t>Coherence</a:t>
            </a:r>
            <a:endParaRPr lang="en-US" sz="2400" b="1" dirty="0">
              <a:solidFill>
                <a:schemeClr val="tx2"/>
              </a:solidFill>
              <a:latin typeface="Arial" pitchFamily="34" charset="0"/>
              <a:ea typeface="+mj-ea"/>
              <a:cs typeface="Arial" pitchFamily="34" charset="0"/>
            </a:endParaRPr>
          </a:p>
        </p:txBody>
      </p:sp>
      <p:sp>
        <p:nvSpPr>
          <p:cNvPr id="7" name="Rectangle 6"/>
          <p:cNvSpPr/>
          <p:nvPr/>
        </p:nvSpPr>
        <p:spPr bwMode="gray">
          <a:xfrm>
            <a:off x="272232" y="5168172"/>
            <a:ext cx="4504484" cy="347663"/>
          </a:xfrm>
          <a:prstGeom prst="rect">
            <a:avLst/>
          </a:prstGeom>
          <a:solidFill>
            <a:srgbClr val="BE3A3A"/>
          </a:solidFill>
          <a:ln w="25400" cap="flat" cmpd="sng" algn="ctr">
            <a:noFill/>
            <a:prstDash val="solid"/>
          </a:ln>
          <a:effectLst/>
        </p:spPr>
        <p:txBody>
          <a:bodyPr anchor="ctr"/>
          <a:lstStyle/>
          <a:p>
            <a:r>
              <a:rPr lang="en-CA" sz="1400" b="1" kern="0" dirty="0" smtClean="0">
                <a:solidFill>
                  <a:prstClr val="white"/>
                </a:solidFill>
                <a:latin typeface="Arial"/>
                <a:cs typeface="Arial" pitchFamily="34" charset="0"/>
              </a:rPr>
              <a:t>Reference : </a:t>
            </a:r>
            <a:endParaRPr lang="en-CA" sz="1400" b="1" kern="0" dirty="0">
              <a:solidFill>
                <a:prstClr val="white"/>
              </a:solidFill>
              <a:latin typeface="Arial"/>
              <a:cs typeface="Arial" pitchFamily="34" charset="0"/>
            </a:endParaRPr>
          </a:p>
        </p:txBody>
      </p:sp>
      <p:sp>
        <p:nvSpPr>
          <p:cNvPr id="8" name="TextBox 7"/>
          <p:cNvSpPr txBox="1"/>
          <p:nvPr/>
        </p:nvSpPr>
        <p:spPr>
          <a:xfrm>
            <a:off x="308283" y="5831269"/>
            <a:ext cx="8482632" cy="28321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lnSpc>
                <a:spcPct val="150000"/>
              </a:lnSpc>
              <a:buClr>
                <a:srgbClr val="C00000"/>
              </a:buClr>
              <a:defRPr/>
            </a:pPr>
            <a:r>
              <a:rPr lang="en-US" sz="1400" dirty="0" smtClean="0">
                <a:hlinkClick r:id="rId4"/>
              </a:rPr>
              <a:t>Red </a:t>
            </a:r>
            <a:r>
              <a:rPr lang="en-US" sz="1400" dirty="0">
                <a:hlinkClick r:id="rId4"/>
              </a:rPr>
              <a:t>Hat </a:t>
            </a:r>
            <a:r>
              <a:rPr lang="en-IN" sz="1400" dirty="0">
                <a:hlinkClick r:id="rId4"/>
              </a:rPr>
              <a:t>JBoss Data Grid Comparison </a:t>
            </a:r>
            <a:r>
              <a:rPr lang="en-US" sz="1400" dirty="0">
                <a:hlinkClick r:id="rId4"/>
              </a:rPr>
              <a:t> Calculator</a:t>
            </a:r>
            <a:endParaRPr lang="en-US" sz="1400" dirty="0"/>
          </a:p>
        </p:txBody>
      </p:sp>
    </p:spTree>
    <p:extLst>
      <p:ext uri="{BB962C8B-B14F-4D97-AF65-F5344CB8AC3E}">
        <p14:creationId xmlns:p14="http://schemas.microsoft.com/office/powerpoint/2010/main" val="27931439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251" y="1941510"/>
            <a:ext cx="4221378" cy="287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0020" y="1972667"/>
            <a:ext cx="4353980" cy="2839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72016" y="127134"/>
            <a:ext cx="8834822"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ctr">
              <a:spcBef>
                <a:spcPct val="0"/>
              </a:spcBef>
              <a:defRPr/>
            </a:pPr>
            <a:r>
              <a:rPr lang="en-IN" sz="2400" b="1" dirty="0" smtClean="0">
                <a:solidFill>
                  <a:schemeClr val="tx2"/>
                </a:solidFill>
                <a:latin typeface="Arial" pitchFamily="34" charset="0"/>
                <a:ea typeface="+mj-ea"/>
                <a:cs typeface="Arial" pitchFamily="34" charset="0"/>
              </a:rPr>
              <a:t>               JBoss </a:t>
            </a:r>
            <a:r>
              <a:rPr lang="en-IN" sz="2400" b="1" dirty="0">
                <a:solidFill>
                  <a:schemeClr val="tx2"/>
                </a:solidFill>
                <a:latin typeface="Arial" pitchFamily="34" charset="0"/>
                <a:ea typeface="+mj-ea"/>
                <a:cs typeface="Arial" pitchFamily="34" charset="0"/>
              </a:rPr>
              <a:t>Data Grid </a:t>
            </a:r>
            <a:r>
              <a:rPr lang="en-IN" sz="2400" b="1" dirty="0" smtClean="0">
                <a:solidFill>
                  <a:schemeClr val="tx2"/>
                </a:solidFill>
                <a:latin typeface="Arial" pitchFamily="34" charset="0"/>
                <a:ea typeface="+mj-ea"/>
                <a:cs typeface="Arial" pitchFamily="34" charset="0"/>
              </a:rPr>
              <a:t>vs. </a:t>
            </a:r>
            <a:r>
              <a:rPr lang="en-IN" sz="2400" b="1" dirty="0">
                <a:solidFill>
                  <a:schemeClr val="tx2"/>
                </a:solidFill>
                <a:latin typeface="Arial" pitchFamily="34" charset="0"/>
                <a:ea typeface="+mj-ea"/>
                <a:cs typeface="Arial" pitchFamily="34" charset="0"/>
              </a:rPr>
              <a:t>IBM </a:t>
            </a:r>
            <a:r>
              <a:rPr lang="en-IN" sz="2400" b="1" dirty="0" smtClean="0">
                <a:solidFill>
                  <a:schemeClr val="tx2"/>
                </a:solidFill>
                <a:latin typeface="Arial" pitchFamily="34" charset="0"/>
                <a:ea typeface="+mj-ea"/>
                <a:cs typeface="Arial" pitchFamily="34" charset="0"/>
              </a:rPr>
              <a:t>Web Sphere extreme </a:t>
            </a:r>
            <a:r>
              <a:rPr lang="en-IN" sz="2400" b="1" dirty="0">
                <a:solidFill>
                  <a:schemeClr val="tx2"/>
                </a:solidFill>
                <a:latin typeface="Arial" pitchFamily="34" charset="0"/>
                <a:ea typeface="+mj-ea"/>
                <a:cs typeface="Arial" pitchFamily="34" charset="0"/>
              </a:rPr>
              <a:t>Scale</a:t>
            </a:r>
            <a:endParaRPr lang="en-US" sz="2400" b="1" dirty="0">
              <a:solidFill>
                <a:schemeClr val="tx2"/>
              </a:solidFill>
              <a:latin typeface="Arial" pitchFamily="34" charset="0"/>
              <a:ea typeface="+mj-ea"/>
              <a:cs typeface="Arial" pitchFamily="34" charset="0"/>
            </a:endParaRPr>
          </a:p>
        </p:txBody>
      </p:sp>
      <p:sp>
        <p:nvSpPr>
          <p:cNvPr id="6" name="Rectangle 5"/>
          <p:cNvSpPr/>
          <p:nvPr/>
        </p:nvSpPr>
        <p:spPr bwMode="gray">
          <a:xfrm>
            <a:off x="272232" y="5168172"/>
            <a:ext cx="4504484" cy="347663"/>
          </a:xfrm>
          <a:prstGeom prst="rect">
            <a:avLst/>
          </a:prstGeom>
          <a:solidFill>
            <a:srgbClr val="BE3A3A"/>
          </a:solidFill>
          <a:ln w="25400" cap="flat" cmpd="sng" algn="ctr">
            <a:noFill/>
            <a:prstDash val="solid"/>
          </a:ln>
          <a:effectLst/>
        </p:spPr>
        <p:txBody>
          <a:bodyPr anchor="ctr"/>
          <a:lstStyle/>
          <a:p>
            <a:r>
              <a:rPr lang="en-CA" sz="1400" b="1" kern="0" dirty="0" smtClean="0">
                <a:solidFill>
                  <a:prstClr val="white"/>
                </a:solidFill>
                <a:latin typeface="Arial"/>
                <a:cs typeface="Arial" pitchFamily="34" charset="0"/>
              </a:rPr>
              <a:t>Reference : </a:t>
            </a:r>
            <a:endParaRPr lang="en-CA" sz="1400" b="1" kern="0" dirty="0">
              <a:solidFill>
                <a:prstClr val="white"/>
              </a:solidFill>
              <a:latin typeface="Arial"/>
              <a:cs typeface="Arial" pitchFamily="34" charset="0"/>
            </a:endParaRPr>
          </a:p>
        </p:txBody>
      </p:sp>
      <p:sp>
        <p:nvSpPr>
          <p:cNvPr id="7" name="TextBox 6"/>
          <p:cNvSpPr txBox="1"/>
          <p:nvPr/>
        </p:nvSpPr>
        <p:spPr>
          <a:xfrm>
            <a:off x="308283" y="5831269"/>
            <a:ext cx="8482632" cy="28321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lnSpc>
                <a:spcPct val="150000"/>
              </a:lnSpc>
              <a:buClr>
                <a:srgbClr val="C00000"/>
              </a:buClr>
              <a:defRPr/>
            </a:pPr>
            <a:r>
              <a:rPr lang="en-US" sz="1400" dirty="0" smtClean="0">
                <a:hlinkClick r:id="rId4"/>
              </a:rPr>
              <a:t>Red </a:t>
            </a:r>
            <a:r>
              <a:rPr lang="en-US" sz="1400" dirty="0">
                <a:hlinkClick r:id="rId4"/>
              </a:rPr>
              <a:t>Hat </a:t>
            </a:r>
            <a:r>
              <a:rPr lang="en-IN" sz="1400" dirty="0">
                <a:hlinkClick r:id="rId4"/>
              </a:rPr>
              <a:t>JBoss Data Grid Comparison </a:t>
            </a:r>
            <a:r>
              <a:rPr lang="en-US" sz="1400" dirty="0">
                <a:hlinkClick r:id="rId4"/>
              </a:rPr>
              <a:t> Calculator</a:t>
            </a:r>
            <a:endParaRPr lang="en-US" sz="1400" dirty="0"/>
          </a:p>
        </p:txBody>
      </p:sp>
    </p:spTree>
    <p:extLst>
      <p:ext uri="{BB962C8B-B14F-4D97-AF65-F5344CB8AC3E}">
        <p14:creationId xmlns:p14="http://schemas.microsoft.com/office/powerpoint/2010/main" val="2165409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sz="quarter" idx="14"/>
          </p:nvPr>
        </p:nvSpPr>
        <p:spPr/>
        <p:txBody>
          <a:bodyPr/>
          <a:lstStyle/>
          <a:p>
            <a:r>
              <a:rPr lang="en-US" dirty="0"/>
              <a:t>Visit us at </a:t>
            </a:r>
            <a:r>
              <a:rPr lang="en-US" dirty="0" smtClean="0"/>
              <a:t>www.techmahindra.com</a:t>
            </a:r>
            <a:endParaRPr lang="en-US" dirty="0"/>
          </a:p>
        </p:txBody>
      </p:sp>
    </p:spTree>
    <p:extLst>
      <p:ext uri="{BB962C8B-B14F-4D97-AF65-F5344CB8AC3E}">
        <p14:creationId xmlns:p14="http://schemas.microsoft.com/office/powerpoint/2010/main" val="2392879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286" y="127134"/>
            <a:ext cx="8873553" cy="369332"/>
          </a:xfrm>
          <a:noFill/>
          <a:ln w="9525">
            <a:noFill/>
            <a:miter lim="800000"/>
            <a:headEnd/>
            <a:tailEnd/>
          </a:ln>
        </p:spPr>
        <p:txBody>
          <a:bodyPr vert="horz" wrap="square" lIns="0" tIns="0" rIns="0" bIns="0" numCol="1" anchor="t" anchorCtr="0" compatLnSpc="1">
            <a:prstTxWarp prst="textNoShape">
              <a:avLst/>
            </a:prstTxWarp>
            <a:spAutoFit/>
          </a:bodyPr>
          <a:lstStyle/>
          <a:p>
            <a:pPr algn="ctr">
              <a:defRPr/>
            </a:pPr>
            <a:r>
              <a:rPr lang="en-US" sz="2400" dirty="0" smtClean="0"/>
              <a:t>Introduction </a:t>
            </a:r>
            <a:r>
              <a:rPr lang="en-US" sz="2400" dirty="0"/>
              <a:t>To </a:t>
            </a:r>
            <a:r>
              <a:rPr lang="en-US" sz="2400" dirty="0" smtClean="0"/>
              <a:t>Red Hat JBoss </a:t>
            </a:r>
            <a:r>
              <a:rPr lang="en-US" sz="2400" dirty="0"/>
              <a:t>Data </a:t>
            </a:r>
            <a:r>
              <a:rPr lang="en-US" sz="2400" dirty="0" smtClean="0"/>
              <a:t>Grid</a:t>
            </a:r>
            <a:endParaRPr lang="en-US" sz="2400" dirty="0" smtClean="0">
              <a:latin typeface="Arial" pitchFamily="34" charset="0"/>
              <a:cs typeface="Arial" pitchFamily="34" charset="0"/>
            </a:endParaRPr>
          </a:p>
        </p:txBody>
      </p:sp>
      <p:sp>
        <p:nvSpPr>
          <p:cNvPr id="4" name="TextBox 3"/>
          <p:cNvSpPr txBox="1"/>
          <p:nvPr/>
        </p:nvSpPr>
        <p:spPr>
          <a:xfrm>
            <a:off x="301481" y="1290694"/>
            <a:ext cx="8480380" cy="193899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342900" lvl="0" indent="-342900" algn="just" fontAlgn="base">
              <a:lnSpc>
                <a:spcPct val="150000"/>
              </a:lnSpc>
              <a:buClr>
                <a:srgbClr val="C00000"/>
              </a:buClr>
              <a:buFont typeface="Wingdings" pitchFamily="2" charset="2"/>
              <a:buChar char="§"/>
              <a:defRPr/>
            </a:pPr>
            <a:r>
              <a:rPr lang="en-IN" sz="1400" dirty="0"/>
              <a:t>data grid </a:t>
            </a:r>
            <a:r>
              <a:rPr lang="en-IN" sz="1400" dirty="0" smtClean="0"/>
              <a:t>is </a:t>
            </a:r>
            <a:r>
              <a:rPr lang="en-IN" sz="1400" dirty="0"/>
              <a:t>a data structure that resides entirely in </a:t>
            </a:r>
            <a:r>
              <a:rPr lang="en-IN" sz="1400" dirty="0">
                <a:hlinkClick r:id="rId3"/>
              </a:rPr>
              <a:t>RAM</a:t>
            </a:r>
            <a:r>
              <a:rPr lang="en-IN" sz="1400" dirty="0"/>
              <a:t> (random access memory), and is distributed among multiple </a:t>
            </a:r>
            <a:r>
              <a:rPr lang="en-IN" sz="1400" dirty="0" smtClean="0"/>
              <a:t>servers</a:t>
            </a:r>
          </a:p>
          <a:p>
            <a:pPr marL="342900" lvl="0" indent="-342900" algn="just" fontAlgn="base">
              <a:lnSpc>
                <a:spcPct val="150000"/>
              </a:lnSpc>
              <a:buClr>
                <a:srgbClr val="C00000"/>
              </a:buClr>
              <a:buFont typeface="Wingdings" pitchFamily="2" charset="2"/>
              <a:buChar char="§"/>
              <a:defRPr/>
            </a:pPr>
            <a:r>
              <a:rPr lang="en-IN" sz="1400" dirty="0"/>
              <a:t>A data grid is a cluster of (typically commodity) servers, normally residing on a single local-area network, connected to each other using IP based networking</a:t>
            </a:r>
            <a:endParaRPr lang="en-IN" sz="1400" dirty="0" smtClean="0"/>
          </a:p>
          <a:p>
            <a:pPr marL="342900" lvl="0" indent="-342900" algn="just" fontAlgn="base">
              <a:lnSpc>
                <a:spcPct val="150000"/>
              </a:lnSpc>
              <a:buClr>
                <a:srgbClr val="C00000"/>
              </a:buClr>
              <a:buFont typeface="Wingdings" pitchFamily="2" charset="2"/>
              <a:buChar char="§"/>
              <a:defRPr/>
            </a:pPr>
            <a:r>
              <a:rPr lang="en-IN" sz="1400" dirty="0"/>
              <a:t>IMDGs can support hundreds of thousands of in-memory data updates per second, and they can be clustered and scaled in ways that support large quantities of </a:t>
            </a:r>
            <a:r>
              <a:rPr lang="en-IN" sz="1400" dirty="0" smtClean="0"/>
              <a:t>data</a:t>
            </a:r>
            <a:endParaRPr kumimoji="0" lang="en-US" sz="1400" b="0" i="0" u="none" strike="noStrike" kern="0" cap="none" spc="0" normalizeH="0" baseline="0" noProof="0" dirty="0" smtClean="0">
              <a:ln>
                <a:noFill/>
              </a:ln>
              <a:solidFill>
                <a:sysClr val="windowText" lastClr="000000"/>
              </a:solidFill>
              <a:effectLst/>
              <a:uLnTx/>
              <a:uFillTx/>
              <a:latin typeface="Arial"/>
            </a:endParaRPr>
          </a:p>
        </p:txBody>
      </p:sp>
      <p:sp>
        <p:nvSpPr>
          <p:cNvPr id="5" name="Rectangle 4"/>
          <p:cNvSpPr/>
          <p:nvPr/>
        </p:nvSpPr>
        <p:spPr bwMode="gray">
          <a:xfrm>
            <a:off x="353714" y="868531"/>
            <a:ext cx="4087813" cy="347663"/>
          </a:xfrm>
          <a:prstGeom prst="rect">
            <a:avLst/>
          </a:prstGeom>
          <a:solidFill>
            <a:srgbClr val="BE3A3A"/>
          </a:soli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white"/>
                </a:solidFill>
                <a:effectLst/>
                <a:uLnTx/>
                <a:uFillTx/>
                <a:latin typeface="Arial"/>
                <a:ea typeface="+mn-ea"/>
                <a:cs typeface="Arial" pitchFamily="34" charset="0"/>
              </a:rPr>
              <a:t>What is Data Grid / Grid : </a:t>
            </a:r>
            <a:endParaRPr kumimoji="0" lang="en-US" sz="1400" b="1" i="0" u="none" strike="noStrike" kern="0" cap="none" spc="0" normalizeH="0" baseline="0" noProof="0" dirty="0">
              <a:ln>
                <a:noFill/>
              </a:ln>
              <a:solidFill>
                <a:prstClr val="white"/>
              </a:solidFill>
              <a:effectLst/>
              <a:uLnTx/>
              <a:uFillTx/>
              <a:latin typeface="Arial"/>
              <a:ea typeface="+mn-ea"/>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5457" y="1334924"/>
            <a:ext cx="3395377" cy="3746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bwMode="gray">
          <a:xfrm>
            <a:off x="353714" y="868531"/>
            <a:ext cx="4087813" cy="347663"/>
          </a:xfrm>
          <a:prstGeom prst="rect">
            <a:avLst/>
          </a:prstGeom>
          <a:solidFill>
            <a:srgbClr val="BE3A3A"/>
          </a:solidFill>
          <a:ln w="25400" cap="flat" cmpd="sng" algn="ctr">
            <a:noFill/>
            <a:prstDash val="solid"/>
          </a:ln>
          <a:effectLst/>
        </p:spPr>
        <p:txBody>
          <a:bodyPr anchor="ctr"/>
          <a:lstStyle/>
          <a:p>
            <a:pPr lvl="0">
              <a:defRPr/>
            </a:pPr>
            <a:r>
              <a:rPr lang="en-US" sz="1400" b="1" kern="0" dirty="0">
                <a:solidFill>
                  <a:prstClr val="white"/>
                </a:solidFill>
                <a:cs typeface="Arial" pitchFamily="34" charset="0"/>
              </a:rPr>
              <a:t>What is Red Hat JBoss Data Grid :</a:t>
            </a:r>
          </a:p>
        </p:txBody>
      </p:sp>
      <p:sp>
        <p:nvSpPr>
          <p:cNvPr id="5" name="TextBox 4"/>
          <p:cNvSpPr txBox="1"/>
          <p:nvPr/>
        </p:nvSpPr>
        <p:spPr>
          <a:xfrm>
            <a:off x="301481" y="1545770"/>
            <a:ext cx="4911964" cy="452431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342900" lvl="0" indent="-342900" algn="just" fontAlgn="base">
              <a:lnSpc>
                <a:spcPct val="150000"/>
              </a:lnSpc>
              <a:buClr>
                <a:srgbClr val="C00000"/>
              </a:buClr>
              <a:buFont typeface="Wingdings" pitchFamily="2" charset="2"/>
              <a:buChar char="§"/>
              <a:defRPr/>
            </a:pPr>
            <a:r>
              <a:rPr lang="en-IN" sz="1400" dirty="0" smtClean="0"/>
              <a:t>Based on </a:t>
            </a:r>
            <a:r>
              <a:rPr lang="en-IN" sz="1400" dirty="0"/>
              <a:t>Infinispan, the popular JBoss Community project, Red Hat JBoss Data Grid is </a:t>
            </a:r>
            <a:r>
              <a:rPr lang="en-IN" sz="1400" dirty="0" smtClean="0"/>
              <a:t>the appropriate solution for </a:t>
            </a:r>
            <a:r>
              <a:rPr lang="en-IN" sz="1400" dirty="0"/>
              <a:t>any type of application that has heavy compute </a:t>
            </a:r>
            <a:r>
              <a:rPr lang="en-IN" sz="1400" dirty="0" smtClean="0"/>
              <a:t>needs</a:t>
            </a:r>
          </a:p>
          <a:p>
            <a:pPr marL="342900" lvl="0" indent="-342900" algn="just" fontAlgn="base">
              <a:lnSpc>
                <a:spcPct val="150000"/>
              </a:lnSpc>
              <a:buClr>
                <a:srgbClr val="C00000"/>
              </a:buClr>
              <a:buFont typeface="Wingdings" pitchFamily="2" charset="2"/>
              <a:buChar char="§"/>
              <a:defRPr/>
            </a:pPr>
            <a:r>
              <a:rPr lang="en-IN" sz="1400" dirty="0"/>
              <a:t>JBoss Data Grid is a manageable, scalable, highly available, distributed, in-memory data store that lets you scale based on memory and distribution rather than relational database management system (RDBMS) licenses or database </a:t>
            </a:r>
            <a:r>
              <a:rPr lang="en-IN" sz="1400" dirty="0" smtClean="0"/>
              <a:t>expertise</a:t>
            </a:r>
          </a:p>
          <a:p>
            <a:pPr marL="342900" lvl="0" indent="-342900" algn="just" fontAlgn="base">
              <a:lnSpc>
                <a:spcPct val="150000"/>
              </a:lnSpc>
              <a:buClr>
                <a:srgbClr val="C00000"/>
              </a:buClr>
              <a:buFont typeface="Wingdings" pitchFamily="2" charset="2"/>
              <a:buChar char="§"/>
              <a:defRPr/>
            </a:pPr>
            <a:r>
              <a:rPr lang="en-IN" sz="1400" dirty="0"/>
              <a:t>Data stored in the grid is usually </a:t>
            </a:r>
            <a:r>
              <a:rPr lang="en-IN" sz="1400" dirty="0" smtClean="0"/>
              <a:t>synchronized, </a:t>
            </a:r>
            <a:r>
              <a:rPr lang="en-IN" sz="1400" dirty="0"/>
              <a:t>to balance load across all servers in the cluster as evenly as </a:t>
            </a:r>
            <a:r>
              <a:rPr lang="en-IN" sz="1400" dirty="0" smtClean="0"/>
              <a:t>possible</a:t>
            </a:r>
          </a:p>
          <a:p>
            <a:pPr marL="342900" lvl="0" indent="-342900" algn="just" fontAlgn="base">
              <a:lnSpc>
                <a:spcPct val="150000"/>
              </a:lnSpc>
              <a:buClr>
                <a:srgbClr val="C00000"/>
              </a:buClr>
              <a:buFont typeface="Wingdings" pitchFamily="2" charset="2"/>
              <a:buChar char="§"/>
              <a:defRPr/>
            </a:pPr>
            <a:r>
              <a:rPr lang="en-IN" sz="1400" dirty="0" smtClean="0"/>
              <a:t>Distributed data storage ENGINE composed over set of processes tat communicate with each other over a network where in each process is called a node</a:t>
            </a:r>
            <a:endParaRPr lang="en-US" sz="1400" dirty="0" smtClean="0"/>
          </a:p>
        </p:txBody>
      </p:sp>
      <p:sp>
        <p:nvSpPr>
          <p:cNvPr id="6" name="Title 1"/>
          <p:cNvSpPr>
            <a:spLocks noGrp="1"/>
          </p:cNvSpPr>
          <p:nvPr>
            <p:ph type="title"/>
          </p:nvPr>
        </p:nvSpPr>
        <p:spPr>
          <a:xfrm>
            <a:off x="133286" y="127134"/>
            <a:ext cx="8873553" cy="369332"/>
          </a:xfrm>
          <a:noFill/>
          <a:ln w="9525">
            <a:noFill/>
            <a:miter lim="800000"/>
            <a:headEnd/>
            <a:tailEnd/>
          </a:ln>
        </p:spPr>
        <p:txBody>
          <a:bodyPr vert="horz" wrap="square" lIns="0" tIns="0" rIns="0" bIns="0" numCol="1" anchor="t" anchorCtr="0" compatLnSpc="1">
            <a:prstTxWarp prst="textNoShape">
              <a:avLst/>
            </a:prstTxWarp>
            <a:spAutoFit/>
          </a:bodyPr>
          <a:lstStyle/>
          <a:p>
            <a:pPr algn="ctr">
              <a:defRPr/>
            </a:pPr>
            <a:r>
              <a:rPr lang="en-US" sz="2400" dirty="0" smtClean="0"/>
              <a:t>Introduction </a:t>
            </a:r>
            <a:r>
              <a:rPr lang="en-US" sz="2400" dirty="0"/>
              <a:t>To </a:t>
            </a:r>
            <a:r>
              <a:rPr lang="en-US" sz="2400" dirty="0" smtClean="0"/>
              <a:t>Red Hat JBoss </a:t>
            </a:r>
            <a:r>
              <a:rPr lang="en-US" sz="2400" dirty="0"/>
              <a:t>Data </a:t>
            </a:r>
            <a:r>
              <a:rPr lang="en-US" sz="2400" dirty="0" smtClean="0"/>
              <a:t>Grid</a:t>
            </a:r>
            <a:endParaRPr lang="en-US" sz="2400" dirty="0" smtClean="0">
              <a:latin typeface="Arial" pitchFamily="34" charset="0"/>
              <a:cs typeface="Arial" pitchFamily="34" charset="0"/>
            </a:endParaRPr>
          </a:p>
        </p:txBody>
      </p:sp>
    </p:spTree>
    <p:extLst>
      <p:ext uri="{BB962C8B-B14F-4D97-AF65-F5344CB8AC3E}">
        <p14:creationId xmlns:p14="http://schemas.microsoft.com/office/powerpoint/2010/main" val="4197529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286" y="127134"/>
            <a:ext cx="8873553" cy="369332"/>
          </a:xfrm>
          <a:noFill/>
          <a:ln w="9525">
            <a:noFill/>
            <a:miter lim="800000"/>
            <a:headEnd/>
            <a:tailEnd/>
          </a:ln>
        </p:spPr>
        <p:txBody>
          <a:bodyPr vert="horz" wrap="square" lIns="0" tIns="0" rIns="0" bIns="0" numCol="1" anchor="t" anchorCtr="0" compatLnSpc="1">
            <a:prstTxWarp prst="textNoShape">
              <a:avLst/>
            </a:prstTxWarp>
            <a:spAutoFit/>
          </a:bodyPr>
          <a:lstStyle/>
          <a:p>
            <a:pPr algn="ctr">
              <a:defRPr/>
            </a:pPr>
            <a:r>
              <a:rPr lang="en-US" sz="2400" dirty="0" smtClean="0"/>
              <a:t>Overview Of </a:t>
            </a:r>
            <a:r>
              <a:rPr lang="en-US" sz="2400" dirty="0"/>
              <a:t>Red Hat JBoss Data Grid</a:t>
            </a:r>
            <a:endParaRPr lang="en-US" sz="2400" dirty="0" smtClean="0">
              <a:latin typeface="Arial" pitchFamily="34" charset="0"/>
              <a:cs typeface="Arial" pitchFamily="34" charset="0"/>
            </a:endParaRPr>
          </a:p>
        </p:txBody>
      </p:sp>
      <p:sp>
        <p:nvSpPr>
          <p:cNvPr id="7" name="Rectangle 6"/>
          <p:cNvSpPr/>
          <p:nvPr/>
        </p:nvSpPr>
        <p:spPr bwMode="gray">
          <a:xfrm>
            <a:off x="353714" y="868531"/>
            <a:ext cx="4087813" cy="347663"/>
          </a:xfrm>
          <a:prstGeom prst="rect">
            <a:avLst/>
          </a:prstGeom>
          <a:solidFill>
            <a:srgbClr val="BE3A3A"/>
          </a:solidFill>
          <a:ln w="25400" cap="flat" cmpd="sng" algn="ctr">
            <a:noFill/>
            <a:prstDash val="solid"/>
          </a:ln>
          <a:effectLst/>
        </p:spPr>
        <p:txBody>
          <a:bodyPr anchor="ctr"/>
          <a:lstStyle/>
          <a:p>
            <a:pPr lvl="0">
              <a:defRPr/>
            </a:pPr>
            <a:r>
              <a:rPr kumimoji="0" lang="en-US" sz="1400" b="1" i="0" u="none" strike="noStrike" kern="0" cap="none" spc="0" normalizeH="0" baseline="0" noProof="0" dirty="0" smtClean="0">
                <a:ln>
                  <a:noFill/>
                </a:ln>
                <a:solidFill>
                  <a:prstClr val="white"/>
                </a:solidFill>
                <a:effectLst/>
                <a:uLnTx/>
                <a:uFillTx/>
                <a:latin typeface="Arial"/>
                <a:ea typeface="+mn-ea"/>
                <a:cs typeface="Arial" pitchFamily="34" charset="0"/>
              </a:rPr>
              <a:t>Why </a:t>
            </a:r>
            <a:r>
              <a:rPr lang="en-US" sz="1400" b="1" kern="0" dirty="0" smtClean="0">
                <a:solidFill>
                  <a:prstClr val="white"/>
                </a:solidFill>
                <a:cs typeface="Arial" pitchFamily="34" charset="0"/>
              </a:rPr>
              <a:t>Red Hat  </a:t>
            </a:r>
            <a:r>
              <a:rPr kumimoji="0" lang="en-US" sz="1400" b="1" i="0" u="none" strike="noStrike" kern="0" cap="none" spc="0" normalizeH="0" baseline="0" noProof="0" dirty="0" smtClean="0">
                <a:ln>
                  <a:noFill/>
                </a:ln>
                <a:solidFill>
                  <a:prstClr val="white"/>
                </a:solidFill>
                <a:effectLst/>
                <a:uLnTx/>
                <a:uFillTx/>
                <a:latin typeface="Arial"/>
                <a:ea typeface="+mn-ea"/>
                <a:cs typeface="Arial" pitchFamily="34" charset="0"/>
              </a:rPr>
              <a:t>JBoss Data</a:t>
            </a:r>
            <a:r>
              <a:rPr kumimoji="0" lang="en-US" sz="1400" b="1" i="0" u="none" strike="noStrike" kern="0" cap="none" spc="0" normalizeH="0" noProof="0" dirty="0" smtClean="0">
                <a:ln>
                  <a:noFill/>
                </a:ln>
                <a:solidFill>
                  <a:prstClr val="white"/>
                </a:solidFill>
                <a:effectLst/>
                <a:uLnTx/>
                <a:uFillTx/>
                <a:latin typeface="Arial"/>
                <a:ea typeface="+mn-ea"/>
                <a:cs typeface="Arial" pitchFamily="34" charset="0"/>
              </a:rPr>
              <a:t> Grid</a:t>
            </a:r>
            <a:r>
              <a:rPr kumimoji="0" lang="en-US" sz="1400" b="1" i="0" u="none" strike="noStrike" kern="0" cap="none" spc="0" normalizeH="0" baseline="0" noProof="0" dirty="0" smtClean="0">
                <a:ln>
                  <a:noFill/>
                </a:ln>
                <a:solidFill>
                  <a:prstClr val="white"/>
                </a:solidFill>
                <a:effectLst/>
                <a:uLnTx/>
                <a:uFillTx/>
                <a:latin typeface="Arial"/>
                <a:ea typeface="+mn-ea"/>
                <a:cs typeface="Arial" pitchFamily="34" charset="0"/>
              </a:rPr>
              <a:t> :</a:t>
            </a:r>
            <a:endParaRPr kumimoji="0" lang="en-US" sz="1400" b="1" i="0" u="none" strike="noStrike" kern="0" cap="none" spc="0" normalizeH="0" baseline="0" noProof="0" dirty="0">
              <a:ln>
                <a:noFill/>
              </a:ln>
              <a:solidFill>
                <a:prstClr val="white"/>
              </a:solidFill>
              <a:effectLst/>
              <a:uLnTx/>
              <a:uFillTx/>
              <a:latin typeface="Arial"/>
              <a:ea typeface="+mn-ea"/>
              <a:cs typeface="Arial" pitchFamily="34" charset="0"/>
            </a:endParaRPr>
          </a:p>
        </p:txBody>
      </p:sp>
      <p:sp>
        <p:nvSpPr>
          <p:cNvPr id="8" name="TextBox 7"/>
          <p:cNvSpPr txBox="1"/>
          <p:nvPr/>
        </p:nvSpPr>
        <p:spPr>
          <a:xfrm>
            <a:off x="301480" y="1290694"/>
            <a:ext cx="5766585" cy="290848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342900" indent="-342900" algn="just" fontAlgn="base">
              <a:lnSpc>
                <a:spcPct val="150000"/>
              </a:lnSpc>
              <a:buClr>
                <a:srgbClr val="C00000"/>
              </a:buClr>
              <a:buFont typeface="Wingdings" pitchFamily="2" charset="2"/>
              <a:buChar char="§"/>
              <a:defRPr/>
            </a:pPr>
            <a:r>
              <a:rPr lang="en-IN" sz="1400" dirty="0" smtClean="0"/>
              <a:t>Tough </a:t>
            </a:r>
            <a:r>
              <a:rPr lang="en-IN" sz="1400" dirty="0"/>
              <a:t>requirements of high performance, availability, reliability, </a:t>
            </a:r>
            <a:r>
              <a:rPr lang="en-IN" sz="1400" dirty="0" smtClean="0"/>
              <a:t>and </a:t>
            </a:r>
            <a:r>
              <a:rPr lang="en-IN" sz="1400" dirty="0"/>
              <a:t>elastic scale are met through </a:t>
            </a:r>
            <a:r>
              <a:rPr lang="en-IN" sz="1400" dirty="0" smtClean="0"/>
              <a:t>JBoss </a:t>
            </a:r>
            <a:r>
              <a:rPr lang="en-IN" sz="1400" dirty="0"/>
              <a:t>Data Grid.</a:t>
            </a:r>
          </a:p>
          <a:p>
            <a:pPr marL="342900" lvl="0" indent="-342900" algn="just" fontAlgn="base">
              <a:lnSpc>
                <a:spcPct val="150000"/>
              </a:lnSpc>
              <a:buClr>
                <a:srgbClr val="C00000"/>
              </a:buClr>
              <a:buFont typeface="Wingdings" pitchFamily="2" charset="2"/>
              <a:buChar char="§"/>
              <a:defRPr/>
            </a:pPr>
            <a:r>
              <a:rPr lang="en-IN" sz="1400" dirty="0" smtClean="0"/>
              <a:t>Handle </a:t>
            </a:r>
            <a:r>
              <a:rPr lang="en-IN" sz="1400" dirty="0"/>
              <a:t>unprecedented transaction </a:t>
            </a:r>
            <a:r>
              <a:rPr lang="en-IN" sz="1400" dirty="0" smtClean="0"/>
              <a:t>volumes.</a:t>
            </a:r>
          </a:p>
          <a:p>
            <a:pPr marL="342900" lvl="0" indent="-342900" algn="just" fontAlgn="base">
              <a:lnSpc>
                <a:spcPct val="150000"/>
              </a:lnSpc>
              <a:buClr>
                <a:srgbClr val="C00000"/>
              </a:buClr>
              <a:buFont typeface="Wingdings" pitchFamily="2" charset="2"/>
              <a:buChar char="§"/>
              <a:defRPr/>
            </a:pPr>
            <a:r>
              <a:rPr lang="en-IN" sz="1400" dirty="0" smtClean="0"/>
              <a:t>Meet </a:t>
            </a:r>
            <a:r>
              <a:rPr lang="en-IN" sz="1400" dirty="0"/>
              <a:t>high uptime </a:t>
            </a:r>
            <a:r>
              <a:rPr lang="en-IN" sz="1400" dirty="0" smtClean="0"/>
              <a:t>requirements</a:t>
            </a:r>
            <a:r>
              <a:rPr lang="en-IN" sz="1400" dirty="0"/>
              <a:t> </a:t>
            </a:r>
            <a:r>
              <a:rPr lang="en-IN" sz="1400" dirty="0" smtClean="0"/>
              <a:t>and deploy </a:t>
            </a:r>
            <a:r>
              <a:rPr lang="en-IN" sz="1400" dirty="0"/>
              <a:t>into hybrid cloud </a:t>
            </a:r>
            <a:r>
              <a:rPr lang="en-IN" sz="1400" dirty="0" smtClean="0"/>
              <a:t>environments.</a:t>
            </a:r>
          </a:p>
          <a:p>
            <a:pPr marL="342900" lvl="0" indent="-342900" algn="just" fontAlgn="base">
              <a:lnSpc>
                <a:spcPct val="150000"/>
              </a:lnSpc>
              <a:buClr>
                <a:srgbClr val="C00000"/>
              </a:buClr>
              <a:buFont typeface="Wingdings" pitchFamily="2" charset="2"/>
              <a:buChar char="§"/>
              <a:defRPr/>
            </a:pPr>
            <a:r>
              <a:rPr lang="en-IN" sz="1400" dirty="0" smtClean="0"/>
              <a:t>Provide </a:t>
            </a:r>
            <a:r>
              <a:rPr lang="en-IN" sz="1400" dirty="0"/>
              <a:t>access to accurate, real-time </a:t>
            </a:r>
            <a:r>
              <a:rPr lang="en-IN" sz="1400" dirty="0" smtClean="0"/>
              <a:t>information</a:t>
            </a:r>
          </a:p>
          <a:p>
            <a:pPr marL="342900" lvl="0" indent="-342900" algn="just" fontAlgn="base">
              <a:lnSpc>
                <a:spcPct val="150000"/>
              </a:lnSpc>
              <a:buClr>
                <a:srgbClr val="C00000"/>
              </a:buClr>
              <a:buFont typeface="Wingdings" pitchFamily="2" charset="2"/>
              <a:buChar char="§"/>
              <a:defRPr/>
            </a:pPr>
            <a:r>
              <a:rPr lang="en-IN" sz="1400" dirty="0" smtClean="0"/>
              <a:t>Streamline interaction with complex and rigid data tiers</a:t>
            </a:r>
          </a:p>
          <a:p>
            <a:pPr marL="342900" indent="-342900" algn="just" fontAlgn="base">
              <a:lnSpc>
                <a:spcPct val="150000"/>
              </a:lnSpc>
              <a:buClr>
                <a:srgbClr val="C00000"/>
              </a:buClr>
              <a:buFont typeface="Wingdings" pitchFamily="2" charset="2"/>
              <a:buChar char="§"/>
              <a:defRPr/>
            </a:pPr>
            <a:r>
              <a:rPr lang="en-IN" sz="1400" dirty="0" smtClean="0"/>
              <a:t>Multiple </a:t>
            </a:r>
            <a:r>
              <a:rPr lang="en-IN" sz="1400" dirty="0"/>
              <a:t>access protocols – It is easy to access the data grid using REST, Memcached, Hot Rod, or simple map-like API</a:t>
            </a:r>
            <a:r>
              <a:rPr lang="en-IN" sz="1400" dirty="0" smtClean="0"/>
              <a:t>.</a:t>
            </a:r>
            <a:endParaRPr lang="en-IN" sz="14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5897" y="1290694"/>
            <a:ext cx="2103645" cy="281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gray">
          <a:xfrm>
            <a:off x="353714" y="717785"/>
            <a:ext cx="4087813" cy="347663"/>
          </a:xfrm>
          <a:prstGeom prst="rect">
            <a:avLst/>
          </a:prstGeom>
          <a:solidFill>
            <a:srgbClr val="BE3A3A"/>
          </a:solidFill>
          <a:ln w="25400" cap="flat" cmpd="sng" algn="ctr">
            <a:noFill/>
            <a:prstDash val="solid"/>
          </a:ln>
          <a:effectLst/>
        </p:spPr>
        <p:txBody>
          <a:bodyPr anchor="ctr"/>
          <a:lstStyle/>
          <a:p>
            <a:pPr lvl="0">
              <a:defRPr/>
            </a:pPr>
            <a:r>
              <a:rPr lang="en-US" sz="1400" b="1" kern="0" dirty="0" smtClean="0">
                <a:solidFill>
                  <a:prstClr val="white"/>
                </a:solidFill>
                <a:latin typeface="Arial"/>
                <a:cs typeface="Arial" pitchFamily="34" charset="0"/>
              </a:rPr>
              <a:t>Where to use</a:t>
            </a:r>
            <a:r>
              <a:rPr kumimoji="0" lang="en-US" sz="1400" b="1" i="0" u="none" strike="noStrike" kern="0" cap="none" spc="0" normalizeH="0" baseline="0" noProof="0" dirty="0" smtClean="0">
                <a:ln>
                  <a:noFill/>
                </a:ln>
                <a:solidFill>
                  <a:prstClr val="white"/>
                </a:solidFill>
                <a:effectLst/>
                <a:uLnTx/>
                <a:uFillTx/>
                <a:latin typeface="Arial"/>
                <a:ea typeface="+mn-ea"/>
                <a:cs typeface="Arial" pitchFamily="34" charset="0"/>
              </a:rPr>
              <a:t> </a:t>
            </a:r>
            <a:r>
              <a:rPr lang="en-US" sz="1400" b="1" kern="0" dirty="0" smtClean="0">
                <a:solidFill>
                  <a:prstClr val="white"/>
                </a:solidFill>
                <a:cs typeface="Arial" pitchFamily="34" charset="0"/>
              </a:rPr>
              <a:t>Red Hat  </a:t>
            </a:r>
            <a:r>
              <a:rPr kumimoji="0" lang="en-US" sz="1400" b="1" i="0" u="none" strike="noStrike" kern="0" cap="none" spc="0" normalizeH="0" baseline="0" noProof="0" dirty="0" smtClean="0">
                <a:ln>
                  <a:noFill/>
                </a:ln>
                <a:solidFill>
                  <a:prstClr val="white"/>
                </a:solidFill>
                <a:effectLst/>
                <a:uLnTx/>
                <a:uFillTx/>
                <a:latin typeface="Arial"/>
                <a:ea typeface="+mn-ea"/>
                <a:cs typeface="Arial" pitchFamily="34" charset="0"/>
              </a:rPr>
              <a:t>JBoss</a:t>
            </a:r>
            <a:r>
              <a:rPr kumimoji="0" lang="en-US" sz="1400" b="1" i="0" u="none" strike="noStrike" kern="0" cap="none" spc="0" normalizeH="0" noProof="0" dirty="0" smtClean="0">
                <a:ln>
                  <a:noFill/>
                </a:ln>
                <a:solidFill>
                  <a:prstClr val="white"/>
                </a:solidFill>
                <a:effectLst/>
                <a:uLnTx/>
                <a:uFillTx/>
                <a:latin typeface="Arial"/>
                <a:ea typeface="+mn-ea"/>
                <a:cs typeface="Arial" pitchFamily="34" charset="0"/>
              </a:rPr>
              <a:t> Data Grid</a:t>
            </a:r>
            <a:r>
              <a:rPr kumimoji="0" lang="en-US" sz="1400" b="1" i="0" u="none" strike="noStrike" kern="0" cap="none" spc="0" normalizeH="0" baseline="0" noProof="0" dirty="0" smtClean="0">
                <a:ln>
                  <a:noFill/>
                </a:ln>
                <a:solidFill>
                  <a:prstClr val="white"/>
                </a:solidFill>
                <a:effectLst/>
                <a:uLnTx/>
                <a:uFillTx/>
                <a:latin typeface="Arial"/>
                <a:ea typeface="+mn-ea"/>
                <a:cs typeface="Arial" pitchFamily="34" charset="0"/>
              </a:rPr>
              <a:t> :</a:t>
            </a:r>
            <a:endParaRPr kumimoji="0" lang="en-US" sz="1400" b="1" i="0" u="none" strike="noStrike" kern="0" cap="none" spc="0" normalizeH="0" baseline="0" noProof="0" dirty="0">
              <a:ln>
                <a:noFill/>
              </a:ln>
              <a:solidFill>
                <a:prstClr val="white"/>
              </a:solidFill>
              <a:effectLst/>
              <a:uLnTx/>
              <a:uFillTx/>
              <a:latin typeface="Arial"/>
              <a:ea typeface="+mn-ea"/>
              <a:cs typeface="Arial" pitchFamily="34" charset="0"/>
            </a:endParaRPr>
          </a:p>
        </p:txBody>
      </p:sp>
      <p:sp>
        <p:nvSpPr>
          <p:cNvPr id="4" name="TextBox 3"/>
          <p:cNvSpPr txBox="1"/>
          <p:nvPr/>
        </p:nvSpPr>
        <p:spPr>
          <a:xfrm>
            <a:off x="303752" y="1018618"/>
            <a:ext cx="8405791" cy="226215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just" fontAlgn="base">
              <a:lnSpc>
                <a:spcPct val="150000"/>
              </a:lnSpc>
              <a:buClr>
                <a:srgbClr val="C00000"/>
              </a:buClr>
              <a:defRPr/>
            </a:pPr>
            <a:r>
              <a:rPr lang="en-IN" sz="1400" dirty="0" smtClean="0"/>
              <a:t>It can be any </a:t>
            </a:r>
            <a:r>
              <a:rPr lang="en-IN" sz="1400" dirty="0"/>
              <a:t>type of application that requires heavy interaction with a data </a:t>
            </a:r>
            <a:r>
              <a:rPr lang="en-IN" sz="1400" dirty="0" smtClean="0"/>
              <a:t>tier. </a:t>
            </a:r>
            <a:r>
              <a:rPr lang="en-IN" sz="1400" dirty="0"/>
              <a:t> Typical use cases include:</a:t>
            </a:r>
            <a:endParaRPr lang="en-IN" sz="1400" dirty="0" smtClean="0"/>
          </a:p>
          <a:p>
            <a:pPr marL="342900" indent="-342900" algn="just" fontAlgn="base">
              <a:lnSpc>
                <a:spcPct val="150000"/>
              </a:lnSpc>
              <a:buClr>
                <a:srgbClr val="C00000"/>
              </a:buClr>
              <a:buFont typeface="Wingdings" pitchFamily="2" charset="2"/>
              <a:buChar char="§"/>
              <a:defRPr/>
            </a:pPr>
            <a:r>
              <a:rPr lang="en-IN" sz="1400" dirty="0"/>
              <a:t>Retail and e-commerce: B2B partner-procurement data and consumer catalogs</a:t>
            </a:r>
          </a:p>
          <a:p>
            <a:pPr marL="342900" indent="-342900" algn="just" fontAlgn="base">
              <a:lnSpc>
                <a:spcPct val="150000"/>
              </a:lnSpc>
              <a:buClr>
                <a:srgbClr val="C00000"/>
              </a:buClr>
              <a:buFont typeface="Wingdings" pitchFamily="2" charset="2"/>
              <a:buChar char="§"/>
              <a:defRPr/>
            </a:pPr>
            <a:r>
              <a:rPr lang="en-IN" sz="1400" dirty="0"/>
              <a:t>Financial services: Options and stock-trading performance optimization</a:t>
            </a:r>
          </a:p>
          <a:p>
            <a:pPr marL="342900" indent="-342900" algn="just" fontAlgn="base">
              <a:lnSpc>
                <a:spcPct val="150000"/>
              </a:lnSpc>
              <a:buClr>
                <a:srgbClr val="C00000"/>
              </a:buClr>
              <a:buFont typeface="Wingdings" pitchFamily="2" charset="2"/>
              <a:buChar char="§"/>
              <a:defRPr/>
            </a:pPr>
            <a:r>
              <a:rPr lang="en-IN" sz="1400" dirty="0"/>
              <a:t>Media and entertainment: On-demand video and data management</a:t>
            </a:r>
          </a:p>
          <a:p>
            <a:pPr marL="342900" indent="-342900" algn="just" fontAlgn="base">
              <a:lnSpc>
                <a:spcPct val="150000"/>
              </a:lnSpc>
              <a:buClr>
                <a:srgbClr val="C00000"/>
              </a:buClr>
              <a:buFont typeface="Wingdings" pitchFamily="2" charset="2"/>
              <a:buChar char="§"/>
              <a:defRPr/>
            </a:pPr>
            <a:r>
              <a:rPr lang="en-IN" sz="1400" dirty="0" smtClean="0"/>
              <a:t>Telecommunications</a:t>
            </a:r>
          </a:p>
          <a:p>
            <a:pPr marL="342900" indent="-342900" algn="just" fontAlgn="base">
              <a:lnSpc>
                <a:spcPct val="150000"/>
              </a:lnSpc>
              <a:buClr>
                <a:srgbClr val="C00000"/>
              </a:buClr>
              <a:buFont typeface="Wingdings" pitchFamily="2" charset="2"/>
              <a:buChar char="§"/>
              <a:defRPr/>
            </a:pPr>
            <a:r>
              <a:rPr lang="en-IN" sz="1400" dirty="0"/>
              <a:t>Transportation and logistics</a:t>
            </a:r>
          </a:p>
          <a:p>
            <a:pPr marL="342900" indent="-342900" algn="just" fontAlgn="base">
              <a:lnSpc>
                <a:spcPct val="150000"/>
              </a:lnSpc>
              <a:buClr>
                <a:srgbClr val="C00000"/>
              </a:buClr>
              <a:buFont typeface="Wingdings" pitchFamily="2" charset="2"/>
              <a:buChar char="§"/>
              <a:defRPr/>
            </a:pPr>
            <a:r>
              <a:rPr lang="en-IN" sz="1400" dirty="0" smtClean="0"/>
              <a:t>Travel</a:t>
            </a:r>
            <a:endParaRPr lang="en-IN" sz="1400"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885" y="3407636"/>
            <a:ext cx="1970542" cy="1311306"/>
          </a:xfrm>
          <a:prstGeom prst="rect">
            <a:avLst/>
          </a:prstGeom>
          <a:noFill/>
          <a:effectLst>
            <a:glow rad="228600">
              <a:schemeClr val="accent3">
                <a:satMod val="175000"/>
                <a:alpha val="40000"/>
              </a:schemeClr>
            </a:glow>
          </a:effectLst>
          <a:extLst>
            <a:ext uri="{909E8E84-426E-40DD-AFC4-6F175D3DCCD1}">
              <a14:hiddenFill xmlns:a14="http://schemas.microsoft.com/office/drawing/2010/main">
                <a:solidFill>
                  <a:schemeClr val="accent1"/>
                </a:solidFill>
              </a14:hiddenFill>
            </a:ext>
          </a:extLst>
        </p:spPr>
      </p:pic>
      <p:pic>
        <p:nvPicPr>
          <p:cNvPr id="6" name="Picture 5" descr="http://www.surgeonabroad.com/Flash/_pics/_bg/globa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275" y="4978400"/>
            <a:ext cx="1961152" cy="1301282"/>
          </a:xfrm>
          <a:prstGeom prst="rect">
            <a:avLst/>
          </a:prstGeom>
          <a:noFill/>
          <a:effectLst>
            <a:glow rad="228600">
              <a:schemeClr val="accent3">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7" name="Picture 7" descr="https://encrypted-tbn1.gstatic.com/images?q=tbn:ANd9GcSGY4G_8UqGFWwBugnrdcdx0jXhoEfDHy8owVGU-OW_gaV76xhqq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8287" y="3322656"/>
            <a:ext cx="2093852" cy="1396286"/>
          </a:xfrm>
          <a:prstGeom prst="rect">
            <a:avLst/>
          </a:prstGeom>
          <a:noFill/>
          <a:effectLst>
            <a:glow rad="228600">
              <a:schemeClr val="accent3">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8"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1829" y="4883951"/>
            <a:ext cx="2018627" cy="1574563"/>
          </a:xfrm>
          <a:prstGeom prst="rect">
            <a:avLst/>
          </a:prstGeom>
          <a:noFill/>
          <a:effectLst>
            <a:glow rad="228600">
              <a:schemeClr val="accent3">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7635" y="4378325"/>
            <a:ext cx="981075" cy="1200150"/>
          </a:xfrm>
          <a:prstGeom prst="rect">
            <a:avLst/>
          </a:prstGeom>
          <a:noFill/>
          <a:ln w="9525">
            <a:solidFill>
              <a:schemeClr val="tx1"/>
            </a:solidFill>
            <a:miter lim="800000"/>
            <a:headEnd/>
            <a:tailEnd/>
          </a:ln>
          <a:effectLst>
            <a:glow rad="228600">
              <a:schemeClr val="accent5">
                <a:satMod val="175000"/>
                <a:alpha val="40000"/>
              </a:schemeClr>
            </a:glow>
            <a:outerShdw dist="35921" dir="2700000" algn="ctr" rotWithShape="0">
              <a:schemeClr val="bg2"/>
            </a:outerShdw>
          </a:effectLst>
          <a:scene3d>
            <a:camera prst="orthographicFront"/>
            <a:lightRig rig="threePt" dir="t"/>
          </a:scene3d>
          <a:sp3d>
            <a:bevelT w="114300" prst="artDeco"/>
          </a:sp3d>
          <a:extLst>
            <a:ext uri="{909E8E84-426E-40DD-AFC4-6F175D3DCCD1}">
              <a14:hiddenFill xmlns:a14="http://schemas.microsoft.com/office/drawing/2010/main">
                <a:solidFill>
                  <a:schemeClr val="accent1"/>
                </a:solidFill>
              </a14:hiddenFill>
            </a:ext>
          </a:extLst>
        </p:spPr>
      </p:pic>
      <p:cxnSp>
        <p:nvCxnSpPr>
          <p:cNvPr id="10" name="Straight Arrow Connector 9"/>
          <p:cNvCxnSpPr>
            <a:stCxn id="9" idx="1"/>
            <a:endCxn id="5" idx="3"/>
          </p:cNvCxnSpPr>
          <p:nvPr/>
        </p:nvCxnSpPr>
        <p:spPr>
          <a:xfrm flipH="1" flipV="1">
            <a:off x="2870427" y="4063289"/>
            <a:ext cx="877208" cy="91511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1"/>
            <a:endCxn id="6" idx="3"/>
          </p:cNvCxnSpPr>
          <p:nvPr/>
        </p:nvCxnSpPr>
        <p:spPr>
          <a:xfrm flipH="1">
            <a:off x="2870427" y="4978400"/>
            <a:ext cx="877208" cy="65064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3"/>
            <a:endCxn id="7" idx="1"/>
          </p:cNvCxnSpPr>
          <p:nvPr/>
        </p:nvCxnSpPr>
        <p:spPr>
          <a:xfrm flipV="1">
            <a:off x="4728710" y="4020799"/>
            <a:ext cx="1149577" cy="95760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3"/>
            <a:endCxn id="8" idx="1"/>
          </p:cNvCxnSpPr>
          <p:nvPr/>
        </p:nvCxnSpPr>
        <p:spPr>
          <a:xfrm>
            <a:off x="4728710" y="4978400"/>
            <a:ext cx="1193119" cy="69283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title"/>
          </p:nvPr>
        </p:nvSpPr>
        <p:spPr>
          <a:xfrm>
            <a:off x="133286" y="127134"/>
            <a:ext cx="8873553" cy="369332"/>
          </a:xfrm>
          <a:noFill/>
          <a:ln w="9525">
            <a:noFill/>
            <a:miter lim="800000"/>
            <a:headEnd/>
            <a:tailEnd/>
          </a:ln>
        </p:spPr>
        <p:txBody>
          <a:bodyPr vert="horz" wrap="square" lIns="0" tIns="0" rIns="0" bIns="0" numCol="1" anchor="t" anchorCtr="0" compatLnSpc="1">
            <a:prstTxWarp prst="textNoShape">
              <a:avLst/>
            </a:prstTxWarp>
            <a:spAutoFit/>
          </a:bodyPr>
          <a:lstStyle/>
          <a:p>
            <a:pPr algn="ctr">
              <a:defRPr/>
            </a:pPr>
            <a:r>
              <a:rPr lang="en-US" sz="2400" dirty="0" smtClean="0"/>
              <a:t>Overview Of </a:t>
            </a:r>
            <a:r>
              <a:rPr lang="en-US" sz="2400" dirty="0"/>
              <a:t>Red Hat JBoss Data Grid</a:t>
            </a:r>
            <a:endParaRPr lang="en-US" sz="2400" dirty="0" smtClean="0">
              <a:latin typeface="Arial" pitchFamily="34" charset="0"/>
              <a:cs typeface="Arial" pitchFamily="34" charset="0"/>
            </a:endParaRPr>
          </a:p>
        </p:txBody>
      </p:sp>
    </p:spTree>
    <p:extLst>
      <p:ext uri="{BB962C8B-B14F-4D97-AF65-F5344CB8AC3E}">
        <p14:creationId xmlns:p14="http://schemas.microsoft.com/office/powerpoint/2010/main" val="2368729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fltVal val="0"/>
                                          </p:val>
                                        </p:tav>
                                        <p:tav tm="100000">
                                          <p:val>
                                            <p:strVal val="#ppt_w"/>
                                          </p:val>
                                        </p:tav>
                                      </p:tavLst>
                                    </p:anim>
                                    <p:anim calcmode="lin" valueType="num">
                                      <p:cBhvr>
                                        <p:cTn id="16" dur="1000" fill="hold"/>
                                        <p:tgtEl>
                                          <p:spTgt spid="7"/>
                                        </p:tgtEl>
                                        <p:attrNameLst>
                                          <p:attrName>ppt_h</p:attrName>
                                        </p:attrNameLst>
                                      </p:cBhvr>
                                      <p:tavLst>
                                        <p:tav tm="0">
                                          <p:val>
                                            <p:fltVal val="0"/>
                                          </p:val>
                                        </p:tav>
                                        <p:tav tm="100000">
                                          <p:val>
                                            <p:strVal val="#ppt_h"/>
                                          </p:val>
                                        </p:tav>
                                      </p:tavLst>
                                    </p:anim>
                                    <p:anim calcmode="lin" valueType="num">
                                      <p:cBhvr>
                                        <p:cTn id="17" dur="1000" fill="hold"/>
                                        <p:tgtEl>
                                          <p:spTgt spid="7"/>
                                        </p:tgtEl>
                                        <p:attrNameLst>
                                          <p:attrName>style.rotation</p:attrName>
                                        </p:attrNameLst>
                                      </p:cBhvr>
                                      <p:tavLst>
                                        <p:tav tm="0">
                                          <p:val>
                                            <p:fltVal val="90"/>
                                          </p:val>
                                        </p:tav>
                                        <p:tav tm="100000">
                                          <p:val>
                                            <p:fltVal val="0"/>
                                          </p:val>
                                        </p:tav>
                                      </p:tavLst>
                                    </p:anim>
                                    <p:animEffect transition="in" filter="fade">
                                      <p:cBhvr>
                                        <p:cTn id="18" dur="1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1000" fill="hold"/>
                                        <p:tgtEl>
                                          <p:spTgt spid="6"/>
                                        </p:tgtEl>
                                        <p:attrNameLst>
                                          <p:attrName>ppt_w</p:attrName>
                                        </p:attrNameLst>
                                      </p:cBhvr>
                                      <p:tavLst>
                                        <p:tav tm="0">
                                          <p:val>
                                            <p:fltVal val="0"/>
                                          </p:val>
                                        </p:tav>
                                        <p:tav tm="100000">
                                          <p:val>
                                            <p:strVal val="#ppt_w"/>
                                          </p:val>
                                        </p:tav>
                                      </p:tavLst>
                                    </p:anim>
                                    <p:anim calcmode="lin" valueType="num">
                                      <p:cBhvr>
                                        <p:cTn id="24" dur="1000" fill="hold"/>
                                        <p:tgtEl>
                                          <p:spTgt spid="6"/>
                                        </p:tgtEl>
                                        <p:attrNameLst>
                                          <p:attrName>ppt_h</p:attrName>
                                        </p:attrNameLst>
                                      </p:cBhvr>
                                      <p:tavLst>
                                        <p:tav tm="0">
                                          <p:val>
                                            <p:fltVal val="0"/>
                                          </p:val>
                                        </p:tav>
                                        <p:tav tm="100000">
                                          <p:val>
                                            <p:strVal val="#ppt_h"/>
                                          </p:val>
                                        </p:tav>
                                      </p:tavLst>
                                    </p:anim>
                                    <p:anim calcmode="lin" valueType="num">
                                      <p:cBhvr>
                                        <p:cTn id="25" dur="1000" fill="hold"/>
                                        <p:tgtEl>
                                          <p:spTgt spid="6"/>
                                        </p:tgtEl>
                                        <p:attrNameLst>
                                          <p:attrName>style.rotation</p:attrName>
                                        </p:attrNameLst>
                                      </p:cBhvr>
                                      <p:tavLst>
                                        <p:tav tm="0">
                                          <p:val>
                                            <p:fltVal val="90"/>
                                          </p:val>
                                        </p:tav>
                                        <p:tav tm="100000">
                                          <p:val>
                                            <p:fltVal val="0"/>
                                          </p:val>
                                        </p:tav>
                                      </p:tavLst>
                                    </p:anim>
                                    <p:animEffect transition="in" filter="fade">
                                      <p:cBhvr>
                                        <p:cTn id="26" dur="10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1000" fill="hold"/>
                                        <p:tgtEl>
                                          <p:spTgt spid="8"/>
                                        </p:tgtEl>
                                        <p:attrNameLst>
                                          <p:attrName>ppt_w</p:attrName>
                                        </p:attrNameLst>
                                      </p:cBhvr>
                                      <p:tavLst>
                                        <p:tav tm="0">
                                          <p:val>
                                            <p:fltVal val="0"/>
                                          </p:val>
                                        </p:tav>
                                        <p:tav tm="100000">
                                          <p:val>
                                            <p:strVal val="#ppt_w"/>
                                          </p:val>
                                        </p:tav>
                                      </p:tavLst>
                                    </p:anim>
                                    <p:anim calcmode="lin" valueType="num">
                                      <p:cBhvr>
                                        <p:cTn id="32" dur="1000" fill="hold"/>
                                        <p:tgtEl>
                                          <p:spTgt spid="8"/>
                                        </p:tgtEl>
                                        <p:attrNameLst>
                                          <p:attrName>ppt_h</p:attrName>
                                        </p:attrNameLst>
                                      </p:cBhvr>
                                      <p:tavLst>
                                        <p:tav tm="0">
                                          <p:val>
                                            <p:fltVal val="0"/>
                                          </p:val>
                                        </p:tav>
                                        <p:tav tm="100000">
                                          <p:val>
                                            <p:strVal val="#ppt_h"/>
                                          </p:val>
                                        </p:tav>
                                      </p:tavLst>
                                    </p:anim>
                                    <p:anim calcmode="lin" valueType="num">
                                      <p:cBhvr>
                                        <p:cTn id="33" dur="1000" fill="hold"/>
                                        <p:tgtEl>
                                          <p:spTgt spid="8"/>
                                        </p:tgtEl>
                                        <p:attrNameLst>
                                          <p:attrName>style.rotation</p:attrName>
                                        </p:attrNameLst>
                                      </p:cBhvr>
                                      <p:tavLst>
                                        <p:tav tm="0">
                                          <p:val>
                                            <p:fltVal val="90"/>
                                          </p:val>
                                        </p:tav>
                                        <p:tav tm="100000">
                                          <p:val>
                                            <p:fltVal val="0"/>
                                          </p:val>
                                        </p:tav>
                                      </p:tavLst>
                                    </p:anim>
                                    <p:animEffect transition="in" filter="fade">
                                      <p:cBhvr>
                                        <p:cTn id="34" dur="10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ppt_w</p:attrName>
                                        </p:attrNameLst>
                                      </p:cBhvr>
                                      <p:tavLst>
                                        <p:tav tm="0">
                                          <p:val>
                                            <p:fltVal val="0"/>
                                          </p:val>
                                        </p:tav>
                                        <p:tav tm="100000">
                                          <p:val>
                                            <p:strVal val="#ppt_w"/>
                                          </p:val>
                                        </p:tav>
                                      </p:tavLst>
                                    </p:anim>
                                    <p:anim calcmode="lin" valueType="num">
                                      <p:cBhvr>
                                        <p:cTn id="40" dur="500" fill="hold"/>
                                        <p:tgtEl>
                                          <p:spTgt spid="9"/>
                                        </p:tgtEl>
                                        <p:attrNameLst>
                                          <p:attrName>ppt_h</p:attrName>
                                        </p:attrNameLst>
                                      </p:cBhvr>
                                      <p:tavLst>
                                        <p:tav tm="0">
                                          <p:val>
                                            <p:fltVal val="0"/>
                                          </p:val>
                                        </p:tav>
                                        <p:tav tm="100000">
                                          <p:val>
                                            <p:strVal val="#ppt_h"/>
                                          </p:val>
                                        </p:tav>
                                      </p:tavLst>
                                    </p:anim>
                                    <p:animEffect transition="in" filter="fade">
                                      <p:cBhvr>
                                        <p:cTn id="41" dur="500"/>
                                        <p:tgtEl>
                                          <p:spTgt spid="9"/>
                                        </p:tgtEl>
                                      </p:cBhvr>
                                    </p:animEffect>
                                  </p:childTnLst>
                                </p:cTn>
                              </p:par>
                              <p:par>
                                <p:cTn id="42" presetID="53" presetClass="entr" presetSubtype="16"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ppt_w</p:attrName>
                                        </p:attrNameLst>
                                      </p:cBhvr>
                                      <p:tavLst>
                                        <p:tav tm="0">
                                          <p:val>
                                            <p:fltVal val="0"/>
                                          </p:val>
                                        </p:tav>
                                        <p:tav tm="100000">
                                          <p:val>
                                            <p:strVal val="#ppt_w"/>
                                          </p:val>
                                        </p:tav>
                                      </p:tavLst>
                                    </p:anim>
                                    <p:anim calcmode="lin" valueType="num">
                                      <p:cBhvr>
                                        <p:cTn id="45" dur="500" fill="hold"/>
                                        <p:tgtEl>
                                          <p:spTgt spid="10"/>
                                        </p:tgtEl>
                                        <p:attrNameLst>
                                          <p:attrName>ppt_h</p:attrName>
                                        </p:attrNameLst>
                                      </p:cBhvr>
                                      <p:tavLst>
                                        <p:tav tm="0">
                                          <p:val>
                                            <p:fltVal val="0"/>
                                          </p:val>
                                        </p:tav>
                                        <p:tav tm="100000">
                                          <p:val>
                                            <p:strVal val="#ppt_h"/>
                                          </p:val>
                                        </p:tav>
                                      </p:tavLst>
                                    </p:anim>
                                    <p:animEffect transition="in" filter="fade">
                                      <p:cBhvr>
                                        <p:cTn id="46" dur="500"/>
                                        <p:tgtEl>
                                          <p:spTgt spid="10"/>
                                        </p:tgtEl>
                                      </p:cBhvr>
                                    </p:animEffect>
                                  </p:childTnLst>
                                </p:cTn>
                              </p:par>
                              <p:par>
                                <p:cTn id="47" presetID="53" presetClass="entr" presetSubtype="16"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500" fill="hold"/>
                                        <p:tgtEl>
                                          <p:spTgt spid="11"/>
                                        </p:tgtEl>
                                        <p:attrNameLst>
                                          <p:attrName>ppt_w</p:attrName>
                                        </p:attrNameLst>
                                      </p:cBhvr>
                                      <p:tavLst>
                                        <p:tav tm="0">
                                          <p:val>
                                            <p:fltVal val="0"/>
                                          </p:val>
                                        </p:tav>
                                        <p:tav tm="100000">
                                          <p:val>
                                            <p:strVal val="#ppt_w"/>
                                          </p:val>
                                        </p:tav>
                                      </p:tavLst>
                                    </p:anim>
                                    <p:anim calcmode="lin" valueType="num">
                                      <p:cBhvr>
                                        <p:cTn id="50" dur="500" fill="hold"/>
                                        <p:tgtEl>
                                          <p:spTgt spid="11"/>
                                        </p:tgtEl>
                                        <p:attrNameLst>
                                          <p:attrName>ppt_h</p:attrName>
                                        </p:attrNameLst>
                                      </p:cBhvr>
                                      <p:tavLst>
                                        <p:tav tm="0">
                                          <p:val>
                                            <p:fltVal val="0"/>
                                          </p:val>
                                        </p:tav>
                                        <p:tav tm="100000">
                                          <p:val>
                                            <p:strVal val="#ppt_h"/>
                                          </p:val>
                                        </p:tav>
                                      </p:tavLst>
                                    </p:anim>
                                    <p:animEffect transition="in" filter="fade">
                                      <p:cBhvr>
                                        <p:cTn id="51" dur="500"/>
                                        <p:tgtEl>
                                          <p:spTgt spid="11"/>
                                        </p:tgtEl>
                                      </p:cBhvr>
                                    </p:animEffect>
                                  </p:childTnLst>
                                </p:cTn>
                              </p:par>
                              <p:par>
                                <p:cTn id="52" presetID="53" presetClass="entr" presetSubtype="16"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p:cTn id="54" dur="500" fill="hold"/>
                                        <p:tgtEl>
                                          <p:spTgt spid="12"/>
                                        </p:tgtEl>
                                        <p:attrNameLst>
                                          <p:attrName>ppt_w</p:attrName>
                                        </p:attrNameLst>
                                      </p:cBhvr>
                                      <p:tavLst>
                                        <p:tav tm="0">
                                          <p:val>
                                            <p:fltVal val="0"/>
                                          </p:val>
                                        </p:tav>
                                        <p:tav tm="100000">
                                          <p:val>
                                            <p:strVal val="#ppt_w"/>
                                          </p:val>
                                        </p:tav>
                                      </p:tavLst>
                                    </p:anim>
                                    <p:anim calcmode="lin" valueType="num">
                                      <p:cBhvr>
                                        <p:cTn id="55" dur="500" fill="hold"/>
                                        <p:tgtEl>
                                          <p:spTgt spid="12"/>
                                        </p:tgtEl>
                                        <p:attrNameLst>
                                          <p:attrName>ppt_h</p:attrName>
                                        </p:attrNameLst>
                                      </p:cBhvr>
                                      <p:tavLst>
                                        <p:tav tm="0">
                                          <p:val>
                                            <p:fltVal val="0"/>
                                          </p:val>
                                        </p:tav>
                                        <p:tav tm="100000">
                                          <p:val>
                                            <p:strVal val="#ppt_h"/>
                                          </p:val>
                                        </p:tav>
                                      </p:tavLst>
                                    </p:anim>
                                    <p:animEffect transition="in" filter="fade">
                                      <p:cBhvr>
                                        <p:cTn id="56" dur="500"/>
                                        <p:tgtEl>
                                          <p:spTgt spid="12"/>
                                        </p:tgtEl>
                                      </p:cBhvr>
                                    </p:animEffect>
                                  </p:childTnLst>
                                </p:cTn>
                              </p:par>
                              <p:par>
                                <p:cTn id="57" presetID="53" presetClass="entr" presetSubtype="16"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p:cTn id="59" dur="500" fill="hold"/>
                                        <p:tgtEl>
                                          <p:spTgt spid="13"/>
                                        </p:tgtEl>
                                        <p:attrNameLst>
                                          <p:attrName>ppt_w</p:attrName>
                                        </p:attrNameLst>
                                      </p:cBhvr>
                                      <p:tavLst>
                                        <p:tav tm="0">
                                          <p:val>
                                            <p:fltVal val="0"/>
                                          </p:val>
                                        </p:tav>
                                        <p:tav tm="100000">
                                          <p:val>
                                            <p:strVal val="#ppt_w"/>
                                          </p:val>
                                        </p:tav>
                                      </p:tavLst>
                                    </p:anim>
                                    <p:anim calcmode="lin" valueType="num">
                                      <p:cBhvr>
                                        <p:cTn id="60" dur="500" fill="hold"/>
                                        <p:tgtEl>
                                          <p:spTgt spid="13"/>
                                        </p:tgtEl>
                                        <p:attrNameLst>
                                          <p:attrName>ppt_h</p:attrName>
                                        </p:attrNameLst>
                                      </p:cBhvr>
                                      <p:tavLst>
                                        <p:tav tm="0">
                                          <p:val>
                                            <p:fltVal val="0"/>
                                          </p:val>
                                        </p:tav>
                                        <p:tav tm="100000">
                                          <p:val>
                                            <p:strVal val="#ppt_h"/>
                                          </p:val>
                                        </p:tav>
                                      </p:tavLst>
                                    </p:anim>
                                    <p:animEffect transition="in" filter="fade">
                                      <p:cBhvr>
                                        <p:cTn id="6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8073" y="1364188"/>
            <a:ext cx="8681072" cy="517064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342900" lvl="0" indent="-342900" algn="just" fontAlgn="base">
              <a:lnSpc>
                <a:spcPct val="150000"/>
              </a:lnSpc>
              <a:buClr>
                <a:srgbClr val="C00000"/>
              </a:buClr>
              <a:buFont typeface="Wingdings" pitchFamily="2" charset="2"/>
              <a:buChar char="§"/>
              <a:defRPr/>
            </a:pPr>
            <a:r>
              <a:rPr lang="en-IN" sz="1400" b="1" u="sng" dirty="0"/>
              <a:t>Schema-less key value store:</a:t>
            </a:r>
            <a:r>
              <a:rPr lang="en-IN" sz="1400" dirty="0"/>
              <a:t> Red Hat JBoss Data Grid is an in memory NoSQL </a:t>
            </a:r>
            <a:r>
              <a:rPr lang="en-IN" sz="1400" dirty="0" smtClean="0"/>
              <a:t>database that </a:t>
            </a:r>
            <a:r>
              <a:rPr lang="en-IN" sz="1400" dirty="0"/>
              <a:t>provides a simple and flexible means to storing different objects without a fixed </a:t>
            </a:r>
            <a:r>
              <a:rPr lang="en-IN" sz="1400" dirty="0" smtClean="0"/>
              <a:t>data model</a:t>
            </a:r>
            <a:endParaRPr lang="en-IN" sz="1400" dirty="0"/>
          </a:p>
          <a:p>
            <a:pPr marL="342900" lvl="0" indent="-342900" algn="just" fontAlgn="base">
              <a:lnSpc>
                <a:spcPct val="150000"/>
              </a:lnSpc>
              <a:buClr>
                <a:srgbClr val="C00000"/>
              </a:buClr>
              <a:buFont typeface="Wingdings" pitchFamily="2" charset="2"/>
              <a:buChar char="§"/>
              <a:defRPr/>
            </a:pPr>
            <a:r>
              <a:rPr lang="en-IN" sz="1400" b="1" u="sng" dirty="0"/>
              <a:t>Grid-based data storage and distributed processing:</a:t>
            </a:r>
            <a:r>
              <a:rPr lang="en-IN" sz="1400" b="1" dirty="0"/>
              <a:t> </a:t>
            </a:r>
            <a:r>
              <a:rPr lang="en-IN" sz="1400" dirty="0"/>
              <a:t>Red Hat JBoss Data Grid is a </a:t>
            </a:r>
            <a:r>
              <a:rPr lang="en-IN" sz="1400" dirty="0" smtClean="0"/>
              <a:t>federated cluster </a:t>
            </a:r>
            <a:r>
              <a:rPr lang="en-IN" sz="1400" dirty="0"/>
              <a:t>of services to distribute, replicate, and store data, designed to </a:t>
            </a:r>
            <a:r>
              <a:rPr lang="en-IN" sz="1400" dirty="0" smtClean="0"/>
              <a:t>seamlessly implemented </a:t>
            </a:r>
            <a:r>
              <a:rPr lang="en-IN" sz="1400" dirty="0"/>
              <a:t>, with no additional development work. Processes can be pushed to </a:t>
            </a:r>
            <a:r>
              <a:rPr lang="en-IN" sz="1400" dirty="0" smtClean="0"/>
              <a:t>these data </a:t>
            </a:r>
            <a:r>
              <a:rPr lang="en-IN" sz="1400" dirty="0"/>
              <a:t>services to distribute workload and provide high-performance due to affinity </a:t>
            </a:r>
            <a:r>
              <a:rPr lang="en-IN" sz="1400" dirty="0" smtClean="0"/>
              <a:t>and efficient </a:t>
            </a:r>
            <a:r>
              <a:rPr lang="en-IN" sz="1400" dirty="0"/>
              <a:t>use of compute </a:t>
            </a:r>
            <a:r>
              <a:rPr lang="en-IN" sz="1400" dirty="0" smtClean="0"/>
              <a:t>power</a:t>
            </a:r>
          </a:p>
          <a:p>
            <a:pPr marL="342900" lvl="0" indent="-342900" algn="just" fontAlgn="base">
              <a:lnSpc>
                <a:spcPct val="150000"/>
              </a:lnSpc>
              <a:buClr>
                <a:srgbClr val="C00000"/>
              </a:buClr>
              <a:buFont typeface="Wingdings" pitchFamily="2" charset="2"/>
              <a:buChar char="§"/>
              <a:defRPr/>
            </a:pPr>
            <a:r>
              <a:rPr lang="en-IN" sz="1400" b="1" u="sng" dirty="0"/>
              <a:t>Elastic scaling:</a:t>
            </a:r>
            <a:r>
              <a:rPr lang="en-IN" sz="1400" b="1" dirty="0"/>
              <a:t> </a:t>
            </a:r>
            <a:r>
              <a:rPr lang="en-IN" sz="1400" dirty="0"/>
              <a:t>Adding and removing storage nodes is achieved simply, is non-disruptive</a:t>
            </a:r>
            <a:r>
              <a:rPr lang="en-IN" sz="1400" dirty="0" smtClean="0"/>
              <a:t>, and </a:t>
            </a:r>
            <a:r>
              <a:rPr lang="en-IN" sz="1400" dirty="0"/>
              <a:t>scale is linear. Scaling a data grid is as simple as configuring and launching a </a:t>
            </a:r>
            <a:r>
              <a:rPr lang="en-IN" sz="1400" dirty="0" smtClean="0"/>
              <a:t>new process</a:t>
            </a:r>
            <a:r>
              <a:rPr lang="en-IN" sz="1400" dirty="0"/>
              <a:t>. All the work is completed in the background to ensure data remains </a:t>
            </a:r>
            <a:r>
              <a:rPr lang="en-IN" sz="1400" dirty="0" smtClean="0"/>
              <a:t>distributed and </a:t>
            </a:r>
            <a:r>
              <a:rPr lang="en-IN" sz="1400" dirty="0"/>
              <a:t>replicated</a:t>
            </a:r>
            <a:r>
              <a:rPr lang="en-IN" sz="1400" dirty="0" smtClean="0"/>
              <a:t>.</a:t>
            </a:r>
          </a:p>
          <a:p>
            <a:pPr marL="342900" lvl="0" indent="-342900" algn="just" fontAlgn="base">
              <a:lnSpc>
                <a:spcPct val="150000"/>
              </a:lnSpc>
              <a:buClr>
                <a:srgbClr val="C00000"/>
              </a:buClr>
              <a:buFont typeface="Wingdings" pitchFamily="2" charset="2"/>
              <a:buChar char="§"/>
              <a:defRPr/>
            </a:pPr>
            <a:r>
              <a:rPr lang="en-IN" sz="1400" b="1" u="sng" dirty="0"/>
              <a:t>Multiple access protocols:</a:t>
            </a:r>
            <a:r>
              <a:rPr lang="en-IN" sz="1400" b="1" dirty="0"/>
              <a:t> </a:t>
            </a:r>
            <a:r>
              <a:rPr lang="en-IN" sz="1400" dirty="0"/>
              <a:t>It is easy to access the data grid using REST, memcached, </a:t>
            </a:r>
            <a:r>
              <a:rPr lang="en-IN" sz="1400" dirty="0" smtClean="0"/>
              <a:t>Hot Rod</a:t>
            </a:r>
            <a:r>
              <a:rPr lang="en-IN" sz="1400" dirty="0"/>
              <a:t>, or through a simple java map API. The variety of access models means any sort </a:t>
            </a:r>
            <a:r>
              <a:rPr lang="en-IN" sz="1400" dirty="0" smtClean="0"/>
              <a:t>of application </a:t>
            </a:r>
            <a:r>
              <a:rPr lang="en-IN" sz="1400" dirty="0"/>
              <a:t>– legacy or new, java or native, in-memory or remote can easily access data </a:t>
            </a:r>
            <a:r>
              <a:rPr lang="en-IN" sz="1400" dirty="0" smtClean="0"/>
              <a:t>in the </a:t>
            </a:r>
            <a:r>
              <a:rPr lang="en-IN" sz="1400" dirty="0"/>
              <a:t>grid</a:t>
            </a:r>
            <a:r>
              <a:rPr lang="en-IN" sz="1400" dirty="0" smtClean="0"/>
              <a:t>.</a:t>
            </a:r>
          </a:p>
          <a:p>
            <a:pPr marL="342900" lvl="0" indent="-342900" algn="just" fontAlgn="base">
              <a:lnSpc>
                <a:spcPct val="150000"/>
              </a:lnSpc>
              <a:buClr>
                <a:srgbClr val="C00000"/>
              </a:buClr>
              <a:buFont typeface="Wingdings" pitchFamily="2" charset="2"/>
              <a:buChar char="§"/>
              <a:defRPr/>
            </a:pPr>
            <a:r>
              <a:rPr lang="en-IN" sz="1400" b="1" u="sng" dirty="0"/>
              <a:t>Management Tooling:</a:t>
            </a:r>
            <a:r>
              <a:rPr lang="en-IN" sz="1400" b="1" dirty="0"/>
              <a:t> </a:t>
            </a:r>
            <a:r>
              <a:rPr lang="en-IN" sz="1400" dirty="0"/>
              <a:t>JBoss Data Grid is available as a subscription from Red Hat </a:t>
            </a:r>
            <a:r>
              <a:rPr lang="en-IN" sz="1400" dirty="0" smtClean="0"/>
              <a:t>and also </a:t>
            </a:r>
            <a:r>
              <a:rPr lang="en-IN" sz="1400" dirty="0"/>
              <a:t>includes a subscription to the JBoss Operations Network. JBoss Operations </a:t>
            </a:r>
            <a:r>
              <a:rPr lang="en-IN" sz="1400" dirty="0" smtClean="0"/>
              <a:t>Network is a middleware and application management solution tat provides a single point </a:t>
            </a:r>
            <a:r>
              <a:rPr lang="en-IN" sz="1400" dirty="0"/>
              <a:t>of control to deploy, manage, and monitor JBoss Enterprise Middleware, applications </a:t>
            </a:r>
            <a:r>
              <a:rPr lang="en-IN" sz="1400" dirty="0" smtClean="0"/>
              <a:t>and services</a:t>
            </a:r>
            <a:endParaRPr lang="en-IN" sz="1400" dirty="0"/>
          </a:p>
        </p:txBody>
      </p:sp>
      <p:sp>
        <p:nvSpPr>
          <p:cNvPr id="4" name="Rectangle 3"/>
          <p:cNvSpPr/>
          <p:nvPr/>
        </p:nvSpPr>
        <p:spPr bwMode="gray">
          <a:xfrm>
            <a:off x="353714" y="868531"/>
            <a:ext cx="4087813" cy="347663"/>
          </a:xfrm>
          <a:prstGeom prst="rect">
            <a:avLst/>
          </a:prstGeom>
          <a:solidFill>
            <a:srgbClr val="BE3A3A"/>
          </a:solidFill>
          <a:ln w="25400" cap="flat" cmpd="sng" algn="ctr">
            <a:noFill/>
            <a:prstDash val="solid"/>
          </a:ln>
          <a:effectLst/>
        </p:spPr>
        <p:txBody>
          <a:bodyPr anchor="ctr"/>
          <a:lstStyle/>
          <a:p>
            <a:pPr lvl="0">
              <a:defRPr/>
            </a:pPr>
            <a:r>
              <a:rPr kumimoji="0" lang="en-US" sz="1400" b="1" i="0" u="none" strike="noStrike" kern="0" cap="none" spc="0" normalizeH="0" baseline="0" noProof="0" dirty="0" smtClean="0">
                <a:ln>
                  <a:noFill/>
                </a:ln>
                <a:solidFill>
                  <a:prstClr val="white"/>
                </a:solidFill>
                <a:effectLst/>
                <a:uLnTx/>
                <a:uFillTx/>
                <a:latin typeface="Arial"/>
                <a:ea typeface="+mn-ea"/>
                <a:cs typeface="Arial" pitchFamily="34" charset="0"/>
              </a:rPr>
              <a:t>Features</a:t>
            </a:r>
            <a:r>
              <a:rPr kumimoji="0" lang="en-US" sz="1400" b="1" i="0" u="none" strike="noStrike" kern="0" cap="none" spc="0" normalizeH="0" noProof="0" dirty="0" smtClean="0">
                <a:ln>
                  <a:noFill/>
                </a:ln>
                <a:solidFill>
                  <a:prstClr val="white"/>
                </a:solidFill>
                <a:effectLst/>
                <a:uLnTx/>
                <a:uFillTx/>
                <a:latin typeface="Arial"/>
                <a:ea typeface="+mn-ea"/>
                <a:cs typeface="Arial" pitchFamily="34" charset="0"/>
              </a:rPr>
              <a:t> </a:t>
            </a:r>
            <a:r>
              <a:rPr kumimoji="0" lang="en-US" sz="1400" b="1" i="0" u="none" strike="noStrike" kern="0" cap="none" spc="0" normalizeH="0" baseline="0" noProof="0" dirty="0" smtClean="0">
                <a:ln>
                  <a:noFill/>
                </a:ln>
                <a:solidFill>
                  <a:prstClr val="white"/>
                </a:solidFill>
                <a:effectLst/>
                <a:uLnTx/>
                <a:uFillTx/>
                <a:latin typeface="Arial"/>
                <a:ea typeface="+mn-ea"/>
                <a:cs typeface="Arial" pitchFamily="34" charset="0"/>
              </a:rPr>
              <a:t>:</a:t>
            </a:r>
            <a:endParaRPr kumimoji="0" lang="en-US" sz="1400" b="1" i="0" u="none" strike="noStrike" kern="0" cap="none" spc="0" normalizeH="0" baseline="0" noProof="0" dirty="0">
              <a:ln>
                <a:noFill/>
              </a:ln>
              <a:solidFill>
                <a:prstClr val="white"/>
              </a:solidFill>
              <a:effectLst/>
              <a:uLnTx/>
              <a:uFillTx/>
              <a:latin typeface="Arial"/>
              <a:ea typeface="+mn-ea"/>
              <a:cs typeface="Arial" pitchFamily="34" charset="0"/>
            </a:endParaRPr>
          </a:p>
        </p:txBody>
      </p:sp>
      <p:sp>
        <p:nvSpPr>
          <p:cNvPr id="5" name="Title 1"/>
          <p:cNvSpPr>
            <a:spLocks noGrp="1"/>
          </p:cNvSpPr>
          <p:nvPr>
            <p:ph type="title"/>
          </p:nvPr>
        </p:nvSpPr>
        <p:spPr>
          <a:xfrm>
            <a:off x="133286" y="127134"/>
            <a:ext cx="8873553" cy="369332"/>
          </a:xfrm>
          <a:noFill/>
          <a:ln w="9525">
            <a:noFill/>
            <a:miter lim="800000"/>
            <a:headEnd/>
            <a:tailEnd/>
          </a:ln>
        </p:spPr>
        <p:txBody>
          <a:bodyPr vert="horz" wrap="square" lIns="0" tIns="0" rIns="0" bIns="0" numCol="1" anchor="t" anchorCtr="0" compatLnSpc="1">
            <a:prstTxWarp prst="textNoShape">
              <a:avLst/>
            </a:prstTxWarp>
            <a:spAutoFit/>
          </a:bodyPr>
          <a:lstStyle/>
          <a:p>
            <a:pPr algn="ctr">
              <a:defRPr/>
            </a:pPr>
            <a:r>
              <a:rPr lang="en-US" sz="2400" dirty="0" smtClean="0"/>
              <a:t>Features Of </a:t>
            </a:r>
            <a:r>
              <a:rPr lang="en-US" sz="2400" dirty="0"/>
              <a:t>Red Hat JBoss Data Grid</a:t>
            </a:r>
            <a:endParaRPr lang="en-US" sz="2400" dirty="0" smtClean="0">
              <a:latin typeface="Arial" pitchFamily="34" charset="0"/>
              <a:cs typeface="Arial" pitchFamily="34" charset="0"/>
            </a:endParaRPr>
          </a:p>
        </p:txBody>
      </p:sp>
    </p:spTree>
    <p:extLst>
      <p:ext uri="{BB962C8B-B14F-4D97-AF65-F5344CB8AC3E}">
        <p14:creationId xmlns:p14="http://schemas.microsoft.com/office/powerpoint/2010/main" val="2717168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4546" y="1712531"/>
            <a:ext cx="8551892" cy="387798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342900" indent="-342900" algn="just" fontAlgn="base">
              <a:lnSpc>
                <a:spcPct val="150000"/>
              </a:lnSpc>
              <a:buClr>
                <a:srgbClr val="C00000"/>
              </a:buClr>
              <a:buFont typeface="Wingdings" pitchFamily="2" charset="2"/>
              <a:buChar char="§"/>
              <a:defRPr/>
            </a:pPr>
            <a:r>
              <a:rPr lang="en-IN" sz="1400" dirty="0" smtClean="0"/>
              <a:t>It is the best </a:t>
            </a:r>
            <a:r>
              <a:rPr lang="en-IN" sz="1400" dirty="0"/>
              <a:t>way to build high performing, resilient, and scalable web applications</a:t>
            </a:r>
          </a:p>
          <a:p>
            <a:pPr marL="342900" indent="-342900" algn="just" fontAlgn="base">
              <a:lnSpc>
                <a:spcPct val="150000"/>
              </a:lnSpc>
              <a:buClr>
                <a:srgbClr val="C00000"/>
              </a:buClr>
              <a:buFont typeface="Wingdings" pitchFamily="2" charset="2"/>
              <a:buChar char="§"/>
              <a:defRPr/>
            </a:pPr>
            <a:r>
              <a:rPr lang="en-IN" sz="1400" dirty="0"/>
              <a:t>Enhanced performance because data can be written to, and read from, memory much faster than is possible with a hard disk.</a:t>
            </a:r>
          </a:p>
          <a:p>
            <a:pPr marL="342900" indent="-342900" algn="just" fontAlgn="base">
              <a:lnSpc>
                <a:spcPct val="150000"/>
              </a:lnSpc>
              <a:buClr>
                <a:srgbClr val="C00000"/>
              </a:buClr>
              <a:buFont typeface="Wingdings" pitchFamily="2" charset="2"/>
              <a:buChar char="§"/>
              <a:defRPr/>
            </a:pPr>
            <a:r>
              <a:rPr lang="en-IN" sz="1400" dirty="0"/>
              <a:t>The data grid can be easily scaled, and upgrades can be easily implemented.</a:t>
            </a:r>
          </a:p>
          <a:p>
            <a:pPr marL="342900" indent="-342900" algn="just" fontAlgn="base">
              <a:lnSpc>
                <a:spcPct val="150000"/>
              </a:lnSpc>
              <a:buClr>
                <a:srgbClr val="C00000"/>
              </a:buClr>
              <a:buFont typeface="Wingdings" pitchFamily="2" charset="2"/>
              <a:buChar char="§"/>
              <a:defRPr/>
            </a:pPr>
            <a:r>
              <a:rPr lang="en-IN" sz="1400" dirty="0"/>
              <a:t>A key/value data structure, rather than a relational structure, provides flexibility for application </a:t>
            </a:r>
            <a:r>
              <a:rPr lang="en-IN" sz="1400" dirty="0" smtClean="0"/>
              <a:t>developers</a:t>
            </a:r>
          </a:p>
          <a:p>
            <a:pPr marL="342900" indent="-342900" algn="just" fontAlgn="base">
              <a:lnSpc>
                <a:spcPct val="150000"/>
              </a:lnSpc>
              <a:buClr>
                <a:srgbClr val="C00000"/>
              </a:buClr>
              <a:buFont typeface="Wingdings" pitchFamily="2" charset="2"/>
              <a:buChar char="§"/>
              <a:defRPr/>
            </a:pPr>
            <a:r>
              <a:rPr lang="en-IN" sz="1400" dirty="0"/>
              <a:t>The technical advantages provide business benefits in the form of faster decision making, greater productivity, and improved customer </a:t>
            </a:r>
            <a:r>
              <a:rPr lang="en-IN" sz="1400" dirty="0" smtClean="0"/>
              <a:t>service.</a:t>
            </a:r>
          </a:p>
          <a:p>
            <a:pPr marL="342900" indent="-342900" algn="just" fontAlgn="base">
              <a:lnSpc>
                <a:spcPct val="150000"/>
              </a:lnSpc>
              <a:buClr>
                <a:srgbClr val="C00000"/>
              </a:buClr>
              <a:buFont typeface="Wingdings" pitchFamily="2" charset="2"/>
              <a:buChar char="§"/>
              <a:defRPr/>
            </a:pPr>
            <a:r>
              <a:rPr lang="en-IN" sz="1400" dirty="0" smtClean="0"/>
              <a:t>Easily handle huge transaction volumes</a:t>
            </a:r>
          </a:p>
          <a:p>
            <a:pPr marL="342900" indent="-342900" algn="just" fontAlgn="base">
              <a:lnSpc>
                <a:spcPct val="150000"/>
              </a:lnSpc>
              <a:buClr>
                <a:srgbClr val="C00000"/>
              </a:buClr>
              <a:buFont typeface="Wingdings" pitchFamily="2" charset="2"/>
              <a:buChar char="§"/>
              <a:defRPr/>
            </a:pPr>
            <a:r>
              <a:rPr lang="en-IN" sz="1400" dirty="0" smtClean="0"/>
              <a:t>Meet high uptime expectations</a:t>
            </a:r>
          </a:p>
          <a:p>
            <a:pPr marL="342900" indent="-342900" algn="just" fontAlgn="base">
              <a:lnSpc>
                <a:spcPct val="150000"/>
              </a:lnSpc>
              <a:buClr>
                <a:srgbClr val="C00000"/>
              </a:buClr>
              <a:buFont typeface="Wingdings" pitchFamily="2" charset="2"/>
              <a:buChar char="§"/>
              <a:defRPr/>
            </a:pPr>
            <a:r>
              <a:rPr lang="en-IN" sz="1400" dirty="0" smtClean="0"/>
              <a:t>Deploy in open hybrid cloud environments</a:t>
            </a:r>
          </a:p>
          <a:p>
            <a:pPr marL="342900" indent="-342900" algn="just" fontAlgn="base">
              <a:lnSpc>
                <a:spcPct val="150000"/>
              </a:lnSpc>
              <a:buClr>
                <a:srgbClr val="C00000"/>
              </a:buClr>
              <a:buFont typeface="Wingdings" pitchFamily="2" charset="2"/>
              <a:buChar char="§"/>
              <a:defRPr/>
            </a:pPr>
            <a:r>
              <a:rPr lang="en-IN" sz="1400" dirty="0" smtClean="0"/>
              <a:t>Meet demands for accurate, real-time information Streamline interactions with the complex, rigid data tiers</a:t>
            </a:r>
          </a:p>
        </p:txBody>
      </p:sp>
      <p:sp>
        <p:nvSpPr>
          <p:cNvPr id="4" name="Title 1"/>
          <p:cNvSpPr txBox="1">
            <a:spLocks/>
          </p:cNvSpPr>
          <p:nvPr/>
        </p:nvSpPr>
        <p:spPr>
          <a:xfrm>
            <a:off x="130629" y="127134"/>
            <a:ext cx="8876209" cy="73866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ctr">
              <a:spcBef>
                <a:spcPct val="0"/>
              </a:spcBef>
              <a:defRPr/>
            </a:pPr>
            <a:r>
              <a:rPr lang="en-US" sz="2400" b="1" dirty="0" smtClean="0">
                <a:solidFill>
                  <a:schemeClr val="tx2"/>
                </a:solidFill>
                <a:latin typeface="Arial" pitchFamily="34" charset="0"/>
                <a:ea typeface="+mj-ea"/>
                <a:cs typeface="Arial" pitchFamily="34" charset="0"/>
              </a:rPr>
              <a:t>      Advantages and Disadvantages of </a:t>
            </a:r>
          </a:p>
          <a:p>
            <a:pPr lvl="0" algn="ctr">
              <a:spcBef>
                <a:spcPct val="0"/>
              </a:spcBef>
              <a:defRPr/>
            </a:pPr>
            <a:r>
              <a:rPr lang="en-US" sz="2400" b="1" dirty="0" smtClean="0">
                <a:solidFill>
                  <a:schemeClr val="tx2"/>
                </a:solidFill>
                <a:latin typeface="Arial" pitchFamily="34" charset="0"/>
                <a:ea typeface="+mj-ea"/>
                <a:cs typeface="Arial" pitchFamily="34" charset="0"/>
              </a:rPr>
              <a:t>Red Hat </a:t>
            </a:r>
            <a:r>
              <a:rPr kumimoji="0" lang="en-US" sz="2400" b="1" i="0" u="none" strike="noStrike" kern="1200" cap="none" spc="0" normalizeH="0" noProof="0" dirty="0" smtClean="0">
                <a:ln>
                  <a:noFill/>
                </a:ln>
                <a:solidFill>
                  <a:schemeClr val="tx2"/>
                </a:solidFill>
                <a:effectLst/>
                <a:uLnTx/>
                <a:uFillTx/>
                <a:latin typeface="Arial" pitchFamily="34" charset="0"/>
                <a:ea typeface="+mj-ea"/>
                <a:cs typeface="Arial" pitchFamily="34" charset="0"/>
              </a:rPr>
              <a:t>JBoss Data Grid</a:t>
            </a:r>
            <a:endParaRPr kumimoji="0" lang="en-US" sz="2400" b="1"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endParaRPr>
          </a:p>
        </p:txBody>
      </p:sp>
      <p:sp>
        <p:nvSpPr>
          <p:cNvPr id="5" name="Rectangle 4"/>
          <p:cNvSpPr/>
          <p:nvPr/>
        </p:nvSpPr>
        <p:spPr bwMode="gray">
          <a:xfrm>
            <a:off x="272233" y="977172"/>
            <a:ext cx="4087813" cy="347663"/>
          </a:xfrm>
          <a:prstGeom prst="rect">
            <a:avLst/>
          </a:prstGeom>
          <a:solidFill>
            <a:srgbClr val="BE3A3A"/>
          </a:soli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400" b="1" kern="0" dirty="0" smtClean="0">
                <a:solidFill>
                  <a:prstClr val="white"/>
                </a:solidFill>
                <a:latin typeface="Arial"/>
                <a:cs typeface="Arial" pitchFamily="34" charset="0"/>
              </a:rPr>
              <a:t>Advantages :</a:t>
            </a:r>
            <a:endParaRPr kumimoji="0" lang="en-US" sz="1400" b="1" i="0" u="none" strike="noStrike" kern="0" cap="none" spc="0" normalizeH="0" baseline="0" noProof="0" dirty="0">
              <a:ln>
                <a:noFill/>
              </a:ln>
              <a:solidFill>
                <a:prstClr val="white"/>
              </a:solidFill>
              <a:effectLst/>
              <a:uLnTx/>
              <a:uFillTx/>
              <a:latin typeface="Arial"/>
              <a:ea typeface="+mn-ea"/>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gray">
          <a:xfrm>
            <a:off x="272233" y="977172"/>
            <a:ext cx="4087813" cy="347663"/>
          </a:xfrm>
          <a:prstGeom prst="rect">
            <a:avLst/>
          </a:prstGeom>
          <a:solidFill>
            <a:srgbClr val="BE3A3A"/>
          </a:soli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400" b="1" kern="0" dirty="0" smtClean="0">
                <a:solidFill>
                  <a:prstClr val="white"/>
                </a:solidFill>
                <a:latin typeface="Arial"/>
                <a:cs typeface="Arial" pitchFamily="34" charset="0"/>
              </a:rPr>
              <a:t>Benefits :</a:t>
            </a:r>
            <a:endParaRPr kumimoji="0" lang="en-US" sz="1400" b="1" i="0" u="none" strike="noStrike" kern="0" cap="none" spc="0" normalizeH="0" baseline="0" noProof="0" dirty="0">
              <a:ln>
                <a:noFill/>
              </a:ln>
              <a:solidFill>
                <a:prstClr val="white"/>
              </a:solidFill>
              <a:effectLst/>
              <a:uLnTx/>
              <a:uFillTx/>
              <a:latin typeface="Arial"/>
              <a:ea typeface="+mn-ea"/>
              <a:cs typeface="Arial" pitchFamily="34" charset="0"/>
            </a:endParaRPr>
          </a:p>
        </p:txBody>
      </p:sp>
      <p:sp>
        <p:nvSpPr>
          <p:cNvPr id="4" name="TextBox 3"/>
          <p:cNvSpPr txBox="1"/>
          <p:nvPr/>
        </p:nvSpPr>
        <p:spPr>
          <a:xfrm>
            <a:off x="244546" y="1398627"/>
            <a:ext cx="8551892" cy="452431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342900" indent="-342900" algn="just" fontAlgn="base">
              <a:lnSpc>
                <a:spcPct val="150000"/>
              </a:lnSpc>
              <a:buClr>
                <a:srgbClr val="C00000"/>
              </a:buClr>
              <a:buFont typeface="Wingdings" pitchFamily="2" charset="2"/>
              <a:buChar char="§"/>
              <a:defRPr/>
            </a:pPr>
            <a:r>
              <a:rPr lang="en-IN" sz="1400" b="1" dirty="0"/>
              <a:t>Performance :</a:t>
            </a:r>
            <a:r>
              <a:rPr lang="en-IN" sz="1400" dirty="0" smtClean="0"/>
              <a:t> </a:t>
            </a:r>
            <a:r>
              <a:rPr lang="en-IN" sz="1400" dirty="0"/>
              <a:t>Accessing objects from local memory is faster than accessing objects from remote data stores (such as a database). JBoss Data Grid provides an efficient way to store in-memory objects coming from a slower data source, resulting in faster performance than a remote data store. JBoss Data Grid also offers optimization for both clustered and non clustered caches to further improve performance.</a:t>
            </a:r>
          </a:p>
          <a:p>
            <a:pPr marL="342900" indent="-342900" algn="just" fontAlgn="base">
              <a:lnSpc>
                <a:spcPct val="150000"/>
              </a:lnSpc>
              <a:buClr>
                <a:srgbClr val="C00000"/>
              </a:buClr>
              <a:buFont typeface="Wingdings" pitchFamily="2" charset="2"/>
              <a:buChar char="§"/>
              <a:defRPr/>
            </a:pPr>
            <a:r>
              <a:rPr lang="en-IN" sz="1400" b="1" dirty="0"/>
              <a:t>Consistency :</a:t>
            </a:r>
            <a:r>
              <a:rPr lang="en-IN" sz="1400" dirty="0" smtClean="0"/>
              <a:t> </a:t>
            </a:r>
            <a:r>
              <a:rPr lang="en-IN" sz="1400" dirty="0"/>
              <a:t>Storing data in a cache carried the inherent risk: at the time it is accessed, the data may be outdated (stale). To address this risk, JBoss Data Grid uses mechanisms such as cache invalidation and expiration to remove stale data entries from the cache. Additionally, JBoss Data Grid supports JTA, distributed (XA) and two-phase commit transactions along with transaction recovery and a version API to remove or replace data according to saved versions</a:t>
            </a:r>
            <a:r>
              <a:rPr lang="en-IN" sz="1400" dirty="0" smtClean="0"/>
              <a:t>.</a:t>
            </a:r>
          </a:p>
          <a:p>
            <a:pPr marL="342900" indent="-342900" algn="just" fontAlgn="base">
              <a:lnSpc>
                <a:spcPct val="150000"/>
              </a:lnSpc>
              <a:buClr>
                <a:srgbClr val="C00000"/>
              </a:buClr>
              <a:buFont typeface="Wingdings" pitchFamily="2" charset="2"/>
              <a:buChar char="§"/>
              <a:defRPr/>
            </a:pPr>
            <a:r>
              <a:rPr lang="en-IN" sz="1400" b="1" dirty="0"/>
              <a:t>Massive Heap and High </a:t>
            </a:r>
            <a:r>
              <a:rPr lang="en-IN" sz="1400" b="1" dirty="0" smtClean="0"/>
              <a:t>Availability : </a:t>
            </a:r>
            <a:r>
              <a:rPr lang="en-IN" sz="1400" dirty="0"/>
              <a:t>In JBoss Data Grid, applications no longer need to delegate the majority of their data lookup processes to a large single server database for performance benefits. JBoss Data Grid employs techniques such as replication and distribution to completely remove the bottleneck that exists in the majority of current enterprise applications</a:t>
            </a:r>
            <a:r>
              <a:rPr lang="en-IN" sz="1400" dirty="0" smtClean="0"/>
              <a:t>.</a:t>
            </a:r>
          </a:p>
          <a:p>
            <a:pPr marL="342900" indent="-342900" algn="just" fontAlgn="base">
              <a:lnSpc>
                <a:spcPct val="150000"/>
              </a:lnSpc>
              <a:buClr>
                <a:srgbClr val="C00000"/>
              </a:buClr>
              <a:buFont typeface="Wingdings" pitchFamily="2" charset="2"/>
              <a:buChar char="§"/>
              <a:defRPr/>
            </a:pPr>
            <a:endParaRPr lang="en-IN" sz="1400" dirty="0"/>
          </a:p>
        </p:txBody>
      </p:sp>
      <p:sp>
        <p:nvSpPr>
          <p:cNvPr id="5" name="Title 1"/>
          <p:cNvSpPr txBox="1">
            <a:spLocks/>
          </p:cNvSpPr>
          <p:nvPr/>
        </p:nvSpPr>
        <p:spPr>
          <a:xfrm>
            <a:off x="244546" y="127134"/>
            <a:ext cx="8762292" cy="73866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smtClean="0">
                <a:solidFill>
                  <a:schemeClr val="tx2"/>
                </a:solidFill>
                <a:latin typeface="Arial" pitchFamily="34" charset="0"/>
                <a:ea typeface="+mj-ea"/>
                <a:cs typeface="Arial" pitchFamily="34" charset="0"/>
              </a:rPr>
              <a:t>Advantages and Disadvantages of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noProof="0" dirty="0" smtClean="0">
                <a:ln>
                  <a:noFill/>
                </a:ln>
                <a:solidFill>
                  <a:schemeClr val="tx2"/>
                </a:solidFill>
                <a:effectLst/>
                <a:uLnTx/>
                <a:uFillTx/>
                <a:latin typeface="Arial" pitchFamily="34" charset="0"/>
                <a:ea typeface="+mj-ea"/>
                <a:cs typeface="Arial" pitchFamily="34" charset="0"/>
              </a:rPr>
              <a:t>Red Hat JBoss Data Grid</a:t>
            </a:r>
            <a:endParaRPr kumimoji="0" lang="en-US" sz="2400" b="1"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274078357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Tech_Mahindra_Powerpoint_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3.xml><?xml version="1.0" encoding="utf-8"?>
<a:theme xmlns:a="http://schemas.openxmlformats.org/drawingml/2006/main" name="1_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3" ma:contentTypeDescription="Create a new document." ma:contentTypeScope="" ma:versionID="f355b282d682e5201a65e842ed20f578">
  <xsd:schema xmlns:xsd="http://www.w3.org/2001/XMLSchema" xmlns:xs="http://www.w3.org/2001/XMLSchema" xmlns:p="http://schemas.microsoft.com/office/2006/metadata/properties" xmlns:ns1="http://schemas.microsoft.com/sharepoint/v3" xmlns:ns2="fcfb129d-2c4d-4bcd-afb5-a92980dfa96d" xmlns:ns3="b6ae8028-3361-4878-ad09-deb2e128b95c" targetNamespace="http://schemas.microsoft.com/office/2006/metadata/properties" ma:root="true" ma:fieldsID="75fa229888f2f301f6c65558965486ae" ns1:_="" ns2:_="" ns3:_="">
    <xsd:import namespace="http://schemas.microsoft.com/sharepoint/v3"/>
    <xsd:import namespace="fcfb129d-2c4d-4bcd-afb5-a92980dfa96d"/>
    <xsd:import namespace="b6ae8028-3361-4878-ad09-deb2e128b95c"/>
    <xsd:element name="properties">
      <xsd:complexType>
        <xsd:sequence>
          <xsd:element name="documentManagement">
            <xsd:complexType>
              <xsd:all>
                <xsd:element ref="ns2:Document_x0020_Sub_x0020_Classification" minOccurs="0"/>
                <xsd:element ref="ns2:Document_x0020_Classification"/>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axOccurs="1" ma:index="2" ma:displayName="Keywords">
          <xsd:simpleType xmlns:xs="http://www.w3.org/2001/XMLSchema">
            <xsd:restriction base="xsd:string">
              <xsd:minLength value="1"/>
            </xsd:restriction>
          </xsd:simpleType>
        </xsd:element>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ocument_x0020_Classification xmlns="fcfb129d-2c4d-4bcd-afb5-a92980dfa96d">PreSales Kit</Document_x0020_Classification>
    <Folder xmlns="b6ae8028-3361-4878-ad09-deb2e128b95c" xsi:nil="true"/>
    <Document_x0020_Sub_x0020_Classification xmlns="fcfb129d-2c4d-4bcd-afb5-a92980dfa96d">Process and Service Offering</Document_x0020_Sub_x0020_Classification>
    <Subfolder xmlns="b6ae8028-3361-4878-ad09-deb2e128b95c" xsi:nil="true"/>
    <Service_x0020_Line xmlns="fcfb129d-2c4d-4bcd-afb5-a92980dfa96d">NA</Service_x0020_Line>
    <Asset_x0020_Type xmlns="b6ae8028-3361-4878-ad09-deb2e128b95c"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BC631DF-D038-45DD-B9B8-2994372047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753E0E9-BBAC-4E77-B03C-F4757A7347B6}">
  <ds:schemaRefs>
    <ds:schemaRef ds:uri="http://purl.org/dc/terms/"/>
    <ds:schemaRef ds:uri="http://purl.org/dc/elements/1.1/"/>
    <ds:schemaRef ds:uri="http://schemas.microsoft.com/office/2006/documentManagement/types"/>
    <ds:schemaRef ds:uri="fcfb129d-2c4d-4bcd-afb5-a92980dfa96d"/>
    <ds:schemaRef ds:uri="http://schemas.microsoft.com/office/2006/metadata/properties"/>
    <ds:schemaRef ds:uri="http://schemas.microsoft.com/office/infopath/2007/PartnerControls"/>
    <ds:schemaRef ds:uri="http://schemas.microsoft.com/sharepoint/v3"/>
    <ds:schemaRef ds:uri="http://purl.org/dc/dcmitype/"/>
    <ds:schemaRef ds:uri="http://schemas.openxmlformats.org/package/2006/metadata/core-properties"/>
    <ds:schemaRef ds:uri="b6ae8028-3361-4878-ad09-deb2e128b95c"/>
    <ds:schemaRef ds:uri="http://www.w3.org/XML/1998/namespace"/>
  </ds:schemaRefs>
</ds:datastoreItem>
</file>

<file path=customXml/itemProps3.xml><?xml version="1.0" encoding="utf-8"?>
<ds:datastoreItem xmlns:ds="http://schemas.openxmlformats.org/officeDocument/2006/customXml" ds:itemID="{E0A1B877-42DF-448B-A257-86EBCF04CE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Mahindra Powerpoint Template</Template>
  <TotalTime>0</TotalTime>
  <Words>1502</Words>
  <Application>Microsoft Office PowerPoint</Application>
  <PresentationFormat>On-screen Show (4:3)</PresentationFormat>
  <Paragraphs>214</Paragraphs>
  <Slides>23</Slides>
  <Notes>7</Notes>
  <HiddenSlides>0</HiddenSlides>
  <MMClips>0</MMClips>
  <ScaleCrop>false</ScaleCrop>
  <HeadingPairs>
    <vt:vector size="4" baseType="variant">
      <vt:variant>
        <vt:lpstr>Theme</vt:lpstr>
      </vt:variant>
      <vt:variant>
        <vt:i4>3</vt:i4>
      </vt:variant>
      <vt:variant>
        <vt:lpstr>Slide Titles</vt:lpstr>
      </vt:variant>
      <vt:variant>
        <vt:i4>23</vt:i4>
      </vt:variant>
    </vt:vector>
  </HeadingPairs>
  <TitlesOfParts>
    <vt:vector size="26" baseType="lpstr">
      <vt:lpstr>Tech Mahindra Powerpoint Template</vt:lpstr>
      <vt:lpstr>Tech_Mahindra_Powerpoint_Template</vt:lpstr>
      <vt:lpstr>1_Tech Mahindra Powerpoint Template</vt:lpstr>
      <vt:lpstr>PowerPoint Presentation</vt:lpstr>
      <vt:lpstr>Agenda:</vt:lpstr>
      <vt:lpstr>Introduction To Red Hat JBoss Data Grid</vt:lpstr>
      <vt:lpstr>Introduction To Red Hat JBoss Data Grid</vt:lpstr>
      <vt:lpstr>Overview Of Red Hat JBoss Data Grid</vt:lpstr>
      <vt:lpstr>Overview Of Red Hat JBoss Data Grid</vt:lpstr>
      <vt:lpstr>Features Of Red Hat JBoss Data Grid</vt:lpstr>
      <vt:lpstr>PowerPoint Presentation</vt:lpstr>
      <vt:lpstr>PowerPoint Presentation</vt:lpstr>
      <vt:lpstr>PowerPoint Presentation</vt:lpstr>
      <vt:lpstr>PowerPoint Presentation</vt:lpstr>
      <vt:lpstr>Run JBoss Data Grid in Library Mode</vt:lpstr>
      <vt:lpstr>Run JBoss Data Grid in  Remote Client-Server Mode</vt:lpstr>
      <vt:lpstr>PowerPoint Presentation</vt:lpstr>
      <vt:lpstr>Server End-Point Protocols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keywords>Tech Mahindra Powerpoint Template</cp:keywords>
  <cp:lastModifiedBy/>
  <cp:revision>1</cp:revision>
  <dcterms:created xsi:type="dcterms:W3CDTF">2013-06-25T11:33:37Z</dcterms:created>
  <dcterms:modified xsi:type="dcterms:W3CDTF">2013-11-15T12:37:52Z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ies>
</file>