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 id="2147483731" r:id="rId5"/>
  </p:sldMasterIdLst>
  <p:notesMasterIdLst>
    <p:notesMasterId r:id="rId8"/>
  </p:notesMasterIdLst>
  <p:sldIdLst>
    <p:sldId id="620" r:id="rId6"/>
    <p:sldId id="61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00B050"/>
    <a:srgbClr val="FDBC5F"/>
    <a:srgbClr val="A7A9AC"/>
    <a:srgbClr val="6D6E71"/>
    <a:srgbClr val="E31837"/>
    <a:srgbClr val="7C3520"/>
    <a:srgbClr val="F3901D"/>
    <a:srgbClr val="DC412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6" autoAdjust="0"/>
    <p:restoredTop sz="96869" autoAdjust="0"/>
  </p:normalViewPr>
  <p:slideViewPr>
    <p:cSldViewPr snapToGrid="0" showGuides="1">
      <p:cViewPr>
        <p:scale>
          <a:sx n="66" d="100"/>
          <a:sy n="66" d="100"/>
        </p:scale>
        <p:origin x="-1368" y="-132"/>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51073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17" y="2717226"/>
            <a:ext cx="5399349" cy="1491023"/>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5428" y="6247805"/>
            <a:ext cx="2134810" cy="458391"/>
          </a:xfrm>
          <a:prstGeom prst="rect">
            <a:avLst/>
          </a:prstGeom>
          <a:ln/>
        </p:spPr>
        <p:txBody>
          <a:bodyPr lIns="86493" tIns="43247" rIns="86493" bIns="43247"/>
          <a:lstStyle>
            <a:lvl1pPr>
              <a:defRPr/>
            </a:lvl1pPr>
          </a:lstStyle>
          <a:p>
            <a:pPr>
              <a:defRPr/>
            </a:pPr>
            <a:fld id="{79A81BB6-B236-4880-8D39-B41F368E2CCB}" type="datetime1">
              <a:rPr lang="en-US">
                <a:solidFill>
                  <a:prstClr val="black"/>
                </a:solidFill>
              </a:rPr>
              <a:pPr>
                <a:defRPr/>
              </a:pPr>
              <a:t>2/5/2015</a:t>
            </a:fld>
            <a:endParaRPr lang="en-US" dirty="0">
              <a:solidFill>
                <a:prstClr val="black"/>
              </a:solidFill>
            </a:endParaRPr>
          </a:p>
        </p:txBody>
      </p:sp>
      <p:sp>
        <p:nvSpPr>
          <p:cNvPr id="3" name="Rectangle 5"/>
          <p:cNvSpPr>
            <a:spLocks noGrp="1" noChangeArrowheads="1"/>
          </p:cNvSpPr>
          <p:nvPr>
            <p:ph type="ftr" sz="quarter" idx="11"/>
          </p:nvPr>
        </p:nvSpPr>
        <p:spPr>
          <a:xfrm>
            <a:off x="7692571" y="6247805"/>
            <a:ext cx="1143000" cy="458391"/>
          </a:xfrm>
          <a:prstGeom prst="rect">
            <a:avLst/>
          </a:prstGeom>
          <a:ln/>
        </p:spPr>
        <p:txBody>
          <a:bodyPr lIns="86493" tIns="43247" rIns="86493" bIns="43247"/>
          <a:lstStyle>
            <a:lvl1pPr>
              <a:defRPr/>
            </a:lvl1pPr>
          </a:lstStyle>
          <a:p>
            <a:pPr>
              <a:defRPr/>
            </a:pPr>
            <a:endParaRPr lang="en-US" dirty="0">
              <a:solidFill>
                <a:prstClr val="black"/>
              </a:solidFill>
            </a:endParaRPr>
          </a:p>
        </p:txBody>
      </p:sp>
      <p:sp>
        <p:nvSpPr>
          <p:cNvPr id="4" name="Rectangle 6"/>
          <p:cNvSpPr>
            <a:spLocks noGrp="1" noChangeArrowheads="1"/>
          </p:cNvSpPr>
          <p:nvPr>
            <p:ph type="sldNum" sz="quarter" idx="12"/>
          </p:nvPr>
        </p:nvSpPr>
        <p:spPr>
          <a:xfrm>
            <a:off x="3581703" y="6247805"/>
            <a:ext cx="2133297" cy="458391"/>
          </a:xfrm>
          <a:prstGeom prst="rect">
            <a:avLst/>
          </a:prstGeom>
          <a:ln/>
        </p:spPr>
        <p:txBody>
          <a:bodyPr lIns="86493" tIns="43247" rIns="86493" bIns="43247"/>
          <a:lstStyle>
            <a:lvl1pPr>
              <a:defRPr/>
            </a:lvl1pPr>
          </a:lstStyle>
          <a:p>
            <a:pPr>
              <a:defRPr/>
            </a:pPr>
            <a:r>
              <a:rPr lang="en-US" dirty="0">
                <a:solidFill>
                  <a:prstClr val="black"/>
                </a:solidFill>
              </a:rPr>
              <a:t>Page </a:t>
            </a:r>
            <a:fld id="{EBEF7F0A-F20D-4CD3-8094-58F54529D8C0}" type="slidenum">
              <a:rPr lang="en-US">
                <a:solidFill>
                  <a:prstClr val="black"/>
                </a:solidFill>
              </a:rPr>
              <a:pPr>
                <a:defRPr/>
              </a:pPr>
              <a:t>‹#›</a:t>
            </a:fld>
            <a:endParaRPr lang="en-US" dirty="0">
              <a:solidFill>
                <a:prstClr val="black"/>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8174736" y="2272"/>
            <a:ext cx="762000" cy="302528"/>
          </a:xfrm>
          <a:prstGeom prst="rect">
            <a:avLst/>
          </a:prstGeom>
        </p:spPr>
        <p:txBody>
          <a:bodyPr/>
          <a:lstStyle/>
          <a:p>
            <a:fld id="{A3DCDF73-85D2-4237-9B32-053DBDB0C312}"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427276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9770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31" y="1465507"/>
            <a:ext cx="8544207" cy="1938992"/>
          </a:xfrm>
          <a:prstGeom prst="rect">
            <a:avLst/>
          </a:prstGeo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1"/>
          <p:cNvSpPr>
            <a:spLocks noGrp="1"/>
          </p:cNvSpPr>
          <p:nvPr>
            <p:ph type="title"/>
          </p:nvPr>
        </p:nvSpPr>
        <p:spPr>
          <a:xfrm>
            <a:off x="304799" y="469484"/>
            <a:ext cx="8539163" cy="338554"/>
          </a:xfrm>
          <a:prstGeom prst="rect">
            <a:avLst/>
          </a:prstGeom>
        </p:spPr>
        <p:txBody>
          <a:bodyPr/>
          <a:lstStyle>
            <a:lvl1pPr>
              <a:defRPr lang="en-US" sz="2400" b="0" kern="1200" baseline="0" dirty="0">
                <a:solidFill>
                  <a:schemeClr val="tx1"/>
                </a:solidFill>
                <a:latin typeface="Arial Black" pitchFamily="34" charset="0"/>
                <a:ea typeface="+mn-ea"/>
                <a:cs typeface="+mn-cs"/>
              </a:defRPr>
            </a:lvl1pPr>
          </a:lstStyle>
          <a:p>
            <a:pPr marL="0" lvl="0" indent="0" algn="l" defTabSz="914400" rtl="0" eaLnBrk="1" fontAlgn="base" latinLnBrk="0" hangingPunct="1">
              <a:spcBef>
                <a:spcPts val="0"/>
              </a:spcBef>
              <a:spcAft>
                <a:spcPct val="0"/>
              </a:spcAft>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15826862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6237" y="469484"/>
            <a:ext cx="8462963" cy="673516"/>
          </a:xfrm>
          <a:prstGeom prst="rect">
            <a:avLst/>
          </a:prstGeom>
        </p:spPr>
        <p:txBody>
          <a:bodyPr/>
          <a:lstStyle>
            <a:lvl1pPr>
              <a:defRPr kumimoji="0" lang="en-US" sz="2200" b="1" i="0" u="none" strike="noStrike" kern="1200" cap="none" spc="0" normalizeH="0" baseline="0" noProof="0" dirty="0">
                <a:ln>
                  <a:noFill/>
                </a:ln>
                <a:solidFill>
                  <a:schemeClr val="tx1"/>
                </a:solidFill>
                <a:effectLst/>
                <a:uLnTx/>
                <a:uFillTx/>
                <a:latin typeface="Arial Black" pitchFamily="34" charset="0"/>
                <a:ea typeface="+mn-ea"/>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2430582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a:prstGeom prst="rect">
            <a:avLst/>
          </a:prstGeom>
        </p:spPr>
        <p:txBody>
          <a:bodyPr/>
          <a:lstStyle>
            <a:lvl1pPr>
              <a:defRPr sz="2400" b="1" cap="small" baseline="0">
                <a:solidFill>
                  <a:schemeClr val="tx1"/>
                </a:solidFill>
                <a:latin typeface="Cambria"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59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8102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Full width">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614400" y="1773238"/>
            <a:ext cx="7920000" cy="39600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 name="Group 9"/>
          <p:cNvGrpSpPr/>
          <p:nvPr userDrawn="1"/>
        </p:nvGrpSpPr>
        <p:grpSpPr>
          <a:xfrm>
            <a:off x="-1694063" y="1808163"/>
            <a:ext cx="1619738" cy="1836861"/>
            <a:chOff x="-1694063" y="1808163"/>
            <a:chExt cx="1619738" cy="1836861"/>
          </a:xfrm>
        </p:grpSpPr>
        <p:pic>
          <p:nvPicPr>
            <p:cNvPr id="11" name="Picture 10"/>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12576" y="3281933"/>
              <a:ext cx="4762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 name="TextBox 15"/>
            <p:cNvSpPr txBox="1"/>
            <p:nvPr userDrawn="1"/>
          </p:nvSpPr>
          <p:spPr>
            <a:xfrm>
              <a:off x="-1694063" y="1808163"/>
              <a:ext cx="1619738" cy="1836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defRPr/>
              </a:pPr>
              <a:r>
                <a:rPr lang="en-US" sz="1000" b="1" i="1" dirty="0" smtClean="0">
                  <a:solidFill>
                    <a:prstClr val="white"/>
                  </a:solidFill>
                </a:rPr>
                <a:t>To add bullets (use only circular bullets), use Home/Paragraph/Increase Indent List Level or Decrease Indent List Level – or use the context-sensitive shortcut menu that appears above highlighted text when you move the cursor upwards.</a:t>
              </a: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endParaRPr lang="en-US" sz="1000" b="1" i="1" dirty="0" smtClean="0">
                <a:solidFill>
                  <a:prstClr val="white"/>
                </a:solidFill>
              </a:endParaRPr>
            </a:p>
            <a:p>
              <a:pPr algn="r">
                <a:defRPr/>
              </a:pPr>
              <a:r>
                <a:rPr lang="en-US" sz="1000" b="1" i="1" dirty="0" smtClean="0">
                  <a:solidFill>
                    <a:prstClr val="white"/>
                  </a:solidFill>
                </a:rPr>
                <a:t>To remove bullets:</a:t>
              </a:r>
            </a:p>
            <a:p>
              <a:pPr algn="r">
                <a:defRPr/>
              </a:pPr>
              <a:r>
                <a:rPr lang="en-US" sz="1000" b="1" i="1" dirty="0" smtClean="0">
                  <a:solidFill>
                    <a:prstClr val="white"/>
                  </a:solidFill>
                </a:rPr>
                <a:t>Use backspace.</a:t>
              </a:r>
            </a:p>
            <a:p>
              <a:pPr algn="r">
                <a:defRPr/>
              </a:pPr>
              <a:endParaRPr lang="en-US" sz="1000" b="1" i="1" dirty="0" smtClean="0">
                <a:solidFill>
                  <a:prstClr val="white"/>
                </a:solidFill>
              </a:endParaRPr>
            </a:p>
            <a:p>
              <a:pPr algn="r"/>
              <a:endParaRPr lang="en-US" sz="1000" b="1" i="1" dirty="0" smtClean="0">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512769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1.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2"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archmobilecomputing.techtarget.com/definition/RAM"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86" y="127134"/>
            <a:ext cx="8873553"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defRPr/>
            </a:pPr>
            <a:r>
              <a:rPr lang="en-US" sz="2400" dirty="0" smtClean="0"/>
              <a:t>Introduction </a:t>
            </a:r>
            <a:r>
              <a:rPr lang="en-US" sz="2400" dirty="0"/>
              <a:t>To </a:t>
            </a:r>
            <a:r>
              <a:rPr lang="en-US" sz="2400" dirty="0" smtClean="0"/>
              <a:t>Red Hat JBoss </a:t>
            </a:r>
            <a:r>
              <a:rPr lang="en-US" sz="2400" dirty="0"/>
              <a:t>Data </a:t>
            </a:r>
            <a:r>
              <a:rPr lang="en-US" sz="2400" dirty="0" smtClean="0"/>
              <a:t>Grid</a:t>
            </a:r>
            <a:endParaRPr lang="en-US" sz="2400" dirty="0" smtClean="0">
              <a:latin typeface="Arial" pitchFamily="34" charset="0"/>
              <a:cs typeface="Arial" pitchFamily="34" charset="0"/>
            </a:endParaRPr>
          </a:p>
        </p:txBody>
      </p:sp>
      <p:sp>
        <p:nvSpPr>
          <p:cNvPr id="4" name="TextBox 3"/>
          <p:cNvSpPr txBox="1"/>
          <p:nvPr/>
        </p:nvSpPr>
        <p:spPr>
          <a:xfrm>
            <a:off x="54742" y="971381"/>
            <a:ext cx="4517413" cy="24588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4625" lvl="0" indent="-174625" fontAlgn="base">
              <a:lnSpc>
                <a:spcPct val="150000"/>
              </a:lnSpc>
              <a:buClr>
                <a:srgbClr val="C00000"/>
              </a:buClr>
              <a:buFont typeface="Wingdings" pitchFamily="2" charset="2"/>
              <a:buChar char="§"/>
              <a:defRPr/>
            </a:pPr>
            <a:r>
              <a:rPr lang="en-IN" sz="1200" dirty="0"/>
              <a:t>data grid </a:t>
            </a:r>
            <a:r>
              <a:rPr lang="en-IN" sz="1200" dirty="0" smtClean="0"/>
              <a:t>is </a:t>
            </a:r>
            <a:r>
              <a:rPr lang="en-IN" sz="1200" dirty="0"/>
              <a:t>a data structure that resides entirely in </a:t>
            </a:r>
            <a:r>
              <a:rPr lang="en-IN" sz="1200" dirty="0">
                <a:hlinkClick r:id="rId3"/>
              </a:rPr>
              <a:t>RAM</a:t>
            </a:r>
            <a:r>
              <a:rPr lang="en-IN" sz="1200" dirty="0"/>
              <a:t> (random access memory), and is distributed among multiple </a:t>
            </a:r>
            <a:r>
              <a:rPr lang="en-IN" sz="1200" dirty="0" smtClean="0"/>
              <a:t>servers</a:t>
            </a:r>
          </a:p>
          <a:p>
            <a:pPr marL="174625" lvl="0" indent="-174625" fontAlgn="base">
              <a:lnSpc>
                <a:spcPct val="150000"/>
              </a:lnSpc>
              <a:buClr>
                <a:srgbClr val="C00000"/>
              </a:buClr>
              <a:buFont typeface="Wingdings" pitchFamily="2" charset="2"/>
              <a:buChar char="§"/>
              <a:defRPr/>
            </a:pPr>
            <a:r>
              <a:rPr lang="en-IN" sz="1200" dirty="0"/>
              <a:t>A data grid is a cluster of (typically commodity) servers, normally residing on a single local-area network, connected to each other using IP based networking</a:t>
            </a:r>
            <a:endParaRPr lang="en-IN" sz="1200" dirty="0" smtClean="0"/>
          </a:p>
          <a:p>
            <a:pPr marL="174625" lvl="0" indent="-174625" fontAlgn="base">
              <a:lnSpc>
                <a:spcPct val="150000"/>
              </a:lnSpc>
              <a:buClr>
                <a:srgbClr val="C00000"/>
              </a:buClr>
              <a:buFont typeface="Wingdings" pitchFamily="2" charset="2"/>
              <a:buChar char="§"/>
              <a:defRPr/>
            </a:pPr>
            <a:r>
              <a:rPr lang="en-IN" sz="1200" dirty="0"/>
              <a:t>IMDGs can support hundreds of thousands of in-memory data updates per second, and they can be clustered and scaled in ways that support large quantities of </a:t>
            </a:r>
            <a:r>
              <a:rPr lang="en-IN" sz="1200" dirty="0" smtClean="0"/>
              <a:t>data</a:t>
            </a:r>
            <a:endParaRPr kumimoji="0" lang="en-US" sz="1200" b="0" i="0" u="none" strike="noStrike" kern="0" cap="none" spc="0" normalizeH="0" baseline="0" noProof="0" dirty="0" smtClean="0">
              <a:ln>
                <a:noFill/>
              </a:ln>
              <a:solidFill>
                <a:sysClr val="windowText" lastClr="000000"/>
              </a:solidFill>
              <a:effectLst/>
              <a:uLnTx/>
              <a:uFillTx/>
              <a:latin typeface="Arial"/>
            </a:endParaRPr>
          </a:p>
        </p:txBody>
      </p:sp>
      <p:sp>
        <p:nvSpPr>
          <p:cNvPr id="5" name="Rectangle 4"/>
          <p:cNvSpPr/>
          <p:nvPr/>
        </p:nvSpPr>
        <p:spPr bwMode="gray">
          <a:xfrm>
            <a:off x="47728" y="689613"/>
            <a:ext cx="4496594" cy="215872"/>
          </a:xfrm>
          <a:prstGeom prst="rect">
            <a:avLst/>
          </a:prstGeom>
          <a:solidFill>
            <a:srgbClr val="BE3A3A"/>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Arial" pitchFamily="34" charset="0"/>
              </a:rPr>
              <a:t>What is Data Grid / Grid : </a:t>
            </a:r>
            <a:endParaRPr kumimoji="0" lang="en-US" sz="1200" b="1"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8" name="Rectangle 7"/>
          <p:cNvSpPr/>
          <p:nvPr/>
        </p:nvSpPr>
        <p:spPr bwMode="gray">
          <a:xfrm>
            <a:off x="54742" y="4132774"/>
            <a:ext cx="9045717" cy="222848"/>
          </a:xfrm>
          <a:prstGeom prst="rect">
            <a:avLst/>
          </a:prstGeom>
          <a:solidFill>
            <a:srgbClr val="BE3A3A"/>
          </a:solidFill>
          <a:ln w="25400" cap="flat" cmpd="sng" algn="ctr">
            <a:noFill/>
            <a:prstDash val="solid"/>
          </a:ln>
          <a:effectLst/>
        </p:spPr>
        <p:txBody>
          <a:bodyPr anchor="ctr"/>
          <a:lstStyle/>
          <a:p>
            <a:pPr lvl="0">
              <a:defRPr/>
            </a:pPr>
            <a:r>
              <a:rPr lang="en-US" sz="1200" b="1" kern="0" dirty="0" smtClean="0">
                <a:solidFill>
                  <a:prstClr val="white"/>
                </a:solidFill>
                <a:latin typeface="Arial"/>
                <a:cs typeface="Arial" pitchFamily="34" charset="0"/>
              </a:rPr>
              <a:t>Where to use</a:t>
            </a:r>
            <a:r>
              <a:rPr kumimoji="0" lang="en-US" sz="1200" b="1" i="0" u="none" strike="noStrike" kern="0" cap="none" spc="0" normalizeH="0" baseline="0" noProof="0" dirty="0" smtClean="0">
                <a:ln>
                  <a:noFill/>
                </a:ln>
                <a:solidFill>
                  <a:prstClr val="white"/>
                </a:solidFill>
                <a:effectLst/>
                <a:uLnTx/>
                <a:uFillTx/>
                <a:latin typeface="Arial"/>
                <a:cs typeface="Arial" pitchFamily="34" charset="0"/>
              </a:rPr>
              <a:t> </a:t>
            </a:r>
            <a:r>
              <a:rPr lang="en-US" sz="1200" b="1" kern="0" dirty="0" smtClean="0">
                <a:solidFill>
                  <a:prstClr val="white"/>
                </a:solidFill>
                <a:cs typeface="Arial" pitchFamily="34" charset="0"/>
              </a:rPr>
              <a:t>Red Hat  </a:t>
            </a:r>
            <a:r>
              <a:rPr kumimoji="0" lang="en-US" sz="1200" b="1" i="0" u="none" strike="noStrike" kern="0" cap="none" spc="0" normalizeH="0" baseline="0" noProof="0" dirty="0" smtClean="0">
                <a:ln>
                  <a:noFill/>
                </a:ln>
                <a:solidFill>
                  <a:prstClr val="white"/>
                </a:solidFill>
                <a:effectLst/>
                <a:uLnTx/>
                <a:uFillTx/>
                <a:latin typeface="Arial"/>
                <a:cs typeface="Arial" pitchFamily="34" charset="0"/>
              </a:rPr>
              <a:t>JBoss</a:t>
            </a:r>
            <a:r>
              <a:rPr kumimoji="0" lang="en-US" sz="1200" b="1" i="0" u="none" strike="noStrike" kern="0" cap="none" spc="0" normalizeH="0" noProof="0" dirty="0" smtClean="0">
                <a:ln>
                  <a:noFill/>
                </a:ln>
                <a:solidFill>
                  <a:prstClr val="white"/>
                </a:solidFill>
                <a:effectLst/>
                <a:uLnTx/>
                <a:uFillTx/>
                <a:latin typeface="Arial"/>
                <a:cs typeface="Arial" pitchFamily="34" charset="0"/>
              </a:rPr>
              <a:t> Data Grid</a:t>
            </a:r>
            <a:r>
              <a:rPr kumimoji="0" lang="en-US" sz="1200" b="1" i="0" u="none" strike="noStrike" kern="0" cap="none" spc="0" normalizeH="0" baseline="0" noProof="0" dirty="0" smtClean="0">
                <a:ln>
                  <a:noFill/>
                </a:ln>
                <a:solidFill>
                  <a:prstClr val="white"/>
                </a:solidFill>
                <a:effectLst/>
                <a:uLnTx/>
                <a:uFillTx/>
                <a:latin typeface="Arial"/>
                <a:cs typeface="Arial" pitchFamily="34" charset="0"/>
              </a:rPr>
              <a:t> :</a:t>
            </a:r>
            <a:endParaRPr kumimoji="0" lang="en-US" sz="1200" b="1" i="0" u="none" strike="noStrike" kern="0" cap="none" spc="0" normalizeH="0" baseline="0" noProof="0" dirty="0">
              <a:ln>
                <a:noFill/>
              </a:ln>
              <a:solidFill>
                <a:prstClr val="white"/>
              </a:solidFill>
              <a:effectLst/>
              <a:uLnTx/>
              <a:uFillTx/>
              <a:latin typeface="Arial"/>
              <a:cs typeface="Arial" pitchFamily="34" charset="0"/>
            </a:endParaRPr>
          </a:p>
        </p:txBody>
      </p:sp>
      <p:sp>
        <p:nvSpPr>
          <p:cNvPr id="9" name="TextBox 8"/>
          <p:cNvSpPr txBox="1"/>
          <p:nvPr/>
        </p:nvSpPr>
        <p:spPr>
          <a:xfrm>
            <a:off x="109365" y="4411254"/>
            <a:ext cx="7975095"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rgbClr val="C00000"/>
              </a:buClr>
              <a:defRPr/>
            </a:pPr>
            <a:r>
              <a:rPr lang="en-IN" sz="1200" dirty="0" smtClean="0"/>
              <a:t>It can be any </a:t>
            </a:r>
            <a:r>
              <a:rPr lang="en-IN" sz="1200" dirty="0"/>
              <a:t>type of application that requires heavy interaction with a data </a:t>
            </a:r>
            <a:r>
              <a:rPr lang="en-IN" sz="1200" dirty="0" smtClean="0"/>
              <a:t>tier. </a:t>
            </a:r>
            <a:r>
              <a:rPr lang="en-IN" sz="1200" dirty="0"/>
              <a:t> Typical use cases include:</a:t>
            </a:r>
            <a:endParaRPr lang="en-IN" sz="1200" dirty="0" smtClean="0"/>
          </a:p>
          <a:p>
            <a:pPr marL="342900" indent="-342900" fontAlgn="base">
              <a:lnSpc>
                <a:spcPct val="150000"/>
              </a:lnSpc>
              <a:buClr>
                <a:srgbClr val="C00000"/>
              </a:buClr>
              <a:buFont typeface="Wingdings" pitchFamily="2" charset="2"/>
              <a:buChar char="§"/>
              <a:defRPr/>
            </a:pPr>
            <a:r>
              <a:rPr lang="en-IN" sz="1200" dirty="0"/>
              <a:t>Retail and e-commerce: B2B partner-procurement data and consumer catalogs</a:t>
            </a:r>
          </a:p>
          <a:p>
            <a:pPr marL="342900" indent="-342900" fontAlgn="base">
              <a:lnSpc>
                <a:spcPct val="150000"/>
              </a:lnSpc>
              <a:buClr>
                <a:srgbClr val="C00000"/>
              </a:buClr>
              <a:buFont typeface="Wingdings" pitchFamily="2" charset="2"/>
              <a:buChar char="§"/>
              <a:defRPr/>
            </a:pPr>
            <a:r>
              <a:rPr lang="en-IN" sz="1200" dirty="0"/>
              <a:t>Financial services: Options and stock-trading performance optimization</a:t>
            </a:r>
          </a:p>
          <a:p>
            <a:pPr marL="342900" indent="-342900" fontAlgn="base">
              <a:lnSpc>
                <a:spcPct val="150000"/>
              </a:lnSpc>
              <a:buClr>
                <a:srgbClr val="C00000"/>
              </a:buClr>
              <a:buFont typeface="Wingdings" pitchFamily="2" charset="2"/>
              <a:buChar char="§"/>
              <a:defRPr/>
            </a:pPr>
            <a:r>
              <a:rPr lang="en-IN" sz="1200" dirty="0"/>
              <a:t>Media and entertainment: On-demand video and data management</a:t>
            </a:r>
          </a:p>
          <a:p>
            <a:pPr marL="342900" indent="-342900" fontAlgn="base">
              <a:lnSpc>
                <a:spcPct val="150000"/>
              </a:lnSpc>
              <a:buClr>
                <a:srgbClr val="C00000"/>
              </a:buClr>
              <a:buFont typeface="Wingdings" pitchFamily="2" charset="2"/>
              <a:buChar char="§"/>
              <a:defRPr/>
            </a:pPr>
            <a:r>
              <a:rPr lang="en-IN" sz="1200" dirty="0" smtClean="0"/>
              <a:t>Telecommunications</a:t>
            </a:r>
          </a:p>
          <a:p>
            <a:pPr marL="342900" indent="-342900" fontAlgn="base">
              <a:lnSpc>
                <a:spcPct val="150000"/>
              </a:lnSpc>
              <a:buClr>
                <a:srgbClr val="C00000"/>
              </a:buClr>
              <a:buFont typeface="Wingdings" pitchFamily="2" charset="2"/>
              <a:buChar char="§"/>
              <a:defRPr/>
            </a:pPr>
            <a:r>
              <a:rPr lang="en-IN" sz="1200" dirty="0"/>
              <a:t>Transportation and logistics</a:t>
            </a:r>
          </a:p>
          <a:p>
            <a:pPr marL="342900" indent="-342900" fontAlgn="base">
              <a:lnSpc>
                <a:spcPct val="150000"/>
              </a:lnSpc>
              <a:buClr>
                <a:srgbClr val="C00000"/>
              </a:buClr>
              <a:buFont typeface="Wingdings" pitchFamily="2" charset="2"/>
              <a:buChar char="§"/>
              <a:defRPr/>
            </a:pPr>
            <a:r>
              <a:rPr lang="en-IN" sz="1200" dirty="0" smtClean="0"/>
              <a:t>Travel</a:t>
            </a:r>
            <a:endParaRPr lang="en-IN" sz="1200" dirty="0"/>
          </a:p>
        </p:txBody>
      </p:sp>
      <p:cxnSp>
        <p:nvCxnSpPr>
          <p:cNvPr id="14" name="Straight Connector 13"/>
          <p:cNvCxnSpPr/>
          <p:nvPr/>
        </p:nvCxnSpPr>
        <p:spPr>
          <a:xfrm flipH="1">
            <a:off x="4577601" y="701987"/>
            <a:ext cx="7740" cy="3479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gray">
          <a:xfrm>
            <a:off x="4632892" y="703340"/>
            <a:ext cx="4496594" cy="215872"/>
          </a:xfrm>
          <a:prstGeom prst="rect">
            <a:avLst/>
          </a:prstGeom>
          <a:solidFill>
            <a:srgbClr val="BE3A3A"/>
          </a:solidFill>
          <a:ln w="25400" cap="flat" cmpd="sng" algn="ctr">
            <a:noFill/>
            <a:prstDash val="solid"/>
          </a:ln>
          <a:effectLst/>
        </p:spPr>
        <p:txBody>
          <a:bodyPr anchor="ctr"/>
          <a:lstStyle/>
          <a:p>
            <a:pPr lvl="0">
              <a:defRPr/>
            </a:pPr>
            <a:r>
              <a:rPr lang="en-US" sz="1200" b="1" kern="0" dirty="0">
                <a:solidFill>
                  <a:prstClr val="white"/>
                </a:solidFill>
                <a:cs typeface="Arial" pitchFamily="34" charset="0"/>
              </a:rPr>
              <a:t>Why Red Hat  </a:t>
            </a:r>
            <a:r>
              <a:rPr lang="en-US" sz="1200" b="1" kern="0" dirty="0" err="1">
                <a:solidFill>
                  <a:prstClr val="white"/>
                </a:solidFill>
                <a:cs typeface="Arial" pitchFamily="34" charset="0"/>
              </a:rPr>
              <a:t>JBoss</a:t>
            </a:r>
            <a:r>
              <a:rPr lang="en-US" sz="1200" b="1" kern="0" dirty="0">
                <a:solidFill>
                  <a:prstClr val="white"/>
                </a:solidFill>
                <a:cs typeface="Arial" pitchFamily="34" charset="0"/>
              </a:rPr>
              <a:t> Data Grid :</a:t>
            </a:r>
            <a:endParaRPr lang="en-US" sz="1200" b="1" kern="0" dirty="0">
              <a:solidFill>
                <a:prstClr val="white"/>
              </a:solidFill>
              <a:cs typeface="Arial" pitchFamily="34" charset="0"/>
            </a:endParaRPr>
          </a:p>
        </p:txBody>
      </p:sp>
      <p:sp>
        <p:nvSpPr>
          <p:cNvPr id="21" name="TextBox 20"/>
          <p:cNvSpPr txBox="1"/>
          <p:nvPr/>
        </p:nvSpPr>
        <p:spPr>
          <a:xfrm>
            <a:off x="4759357" y="954400"/>
            <a:ext cx="4341102" cy="301281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fontAlgn="base">
              <a:lnSpc>
                <a:spcPct val="150000"/>
              </a:lnSpc>
              <a:buClr>
                <a:srgbClr val="C00000"/>
              </a:buClr>
              <a:buFont typeface="Wingdings" pitchFamily="2" charset="2"/>
              <a:buChar char="§"/>
              <a:defRPr/>
            </a:pPr>
            <a:r>
              <a:rPr lang="en-IN" sz="1200" dirty="0" smtClean="0"/>
              <a:t>Tough </a:t>
            </a:r>
            <a:r>
              <a:rPr lang="en-IN" sz="1200" dirty="0"/>
              <a:t>requirements of high performance, availability, </a:t>
            </a:r>
            <a:r>
              <a:rPr lang="en-IN" sz="1200" dirty="0" smtClean="0"/>
              <a:t>reliability and </a:t>
            </a:r>
            <a:r>
              <a:rPr lang="en-IN" sz="1200" dirty="0"/>
              <a:t>elastic scale are met through </a:t>
            </a:r>
            <a:r>
              <a:rPr lang="en-IN" sz="1200" dirty="0" smtClean="0"/>
              <a:t>JBoss </a:t>
            </a:r>
            <a:r>
              <a:rPr lang="en-IN" sz="1200" dirty="0"/>
              <a:t>Data Grid.</a:t>
            </a:r>
          </a:p>
          <a:p>
            <a:pPr marL="342900" lvl="0" indent="-342900" fontAlgn="base">
              <a:lnSpc>
                <a:spcPct val="150000"/>
              </a:lnSpc>
              <a:buClr>
                <a:srgbClr val="C00000"/>
              </a:buClr>
              <a:buFont typeface="Wingdings" pitchFamily="2" charset="2"/>
              <a:buChar char="§"/>
              <a:defRPr/>
            </a:pPr>
            <a:r>
              <a:rPr lang="en-IN" sz="1200" dirty="0" smtClean="0"/>
              <a:t>Handle </a:t>
            </a:r>
            <a:r>
              <a:rPr lang="en-IN" sz="1200" dirty="0"/>
              <a:t>unprecedented transaction </a:t>
            </a:r>
            <a:r>
              <a:rPr lang="en-IN" sz="1200" dirty="0" smtClean="0"/>
              <a:t>volumes.</a:t>
            </a:r>
          </a:p>
          <a:p>
            <a:pPr marL="342900" lvl="0" indent="-342900" fontAlgn="base">
              <a:lnSpc>
                <a:spcPct val="150000"/>
              </a:lnSpc>
              <a:buClr>
                <a:srgbClr val="C00000"/>
              </a:buClr>
              <a:buFont typeface="Wingdings" pitchFamily="2" charset="2"/>
              <a:buChar char="§"/>
              <a:defRPr/>
            </a:pPr>
            <a:r>
              <a:rPr lang="en-IN" sz="1200" dirty="0" smtClean="0"/>
              <a:t>Meet </a:t>
            </a:r>
            <a:r>
              <a:rPr lang="en-IN" sz="1200" dirty="0"/>
              <a:t>high uptime </a:t>
            </a:r>
            <a:r>
              <a:rPr lang="en-IN" sz="1200" dirty="0" smtClean="0"/>
              <a:t>requirements</a:t>
            </a:r>
            <a:r>
              <a:rPr lang="en-IN" sz="1200" dirty="0"/>
              <a:t> </a:t>
            </a:r>
            <a:r>
              <a:rPr lang="en-IN" sz="1200" dirty="0" smtClean="0"/>
              <a:t>and deploy </a:t>
            </a:r>
            <a:r>
              <a:rPr lang="en-IN" sz="1200" dirty="0"/>
              <a:t>into hybrid cloud </a:t>
            </a:r>
            <a:r>
              <a:rPr lang="en-IN" sz="1200" dirty="0" smtClean="0"/>
              <a:t>environments.</a:t>
            </a:r>
          </a:p>
          <a:p>
            <a:pPr marL="342900" lvl="0" indent="-342900" fontAlgn="base">
              <a:lnSpc>
                <a:spcPct val="150000"/>
              </a:lnSpc>
              <a:buClr>
                <a:srgbClr val="C00000"/>
              </a:buClr>
              <a:buFont typeface="Wingdings" pitchFamily="2" charset="2"/>
              <a:buChar char="§"/>
              <a:defRPr/>
            </a:pPr>
            <a:r>
              <a:rPr lang="en-IN" sz="1200" dirty="0" smtClean="0"/>
              <a:t>Provide </a:t>
            </a:r>
            <a:r>
              <a:rPr lang="en-IN" sz="1200" dirty="0"/>
              <a:t>access to accurate, real-time </a:t>
            </a:r>
            <a:r>
              <a:rPr lang="en-IN" sz="1200" dirty="0" smtClean="0"/>
              <a:t>information</a:t>
            </a:r>
          </a:p>
          <a:p>
            <a:pPr marL="342900" lvl="0" indent="-342900" fontAlgn="base">
              <a:lnSpc>
                <a:spcPct val="150000"/>
              </a:lnSpc>
              <a:buClr>
                <a:srgbClr val="C00000"/>
              </a:buClr>
              <a:buFont typeface="Wingdings" pitchFamily="2" charset="2"/>
              <a:buChar char="§"/>
              <a:defRPr/>
            </a:pPr>
            <a:r>
              <a:rPr lang="en-IN" sz="1200" dirty="0" smtClean="0"/>
              <a:t>Streamline interaction with complex and rigid data tiers</a:t>
            </a:r>
          </a:p>
          <a:p>
            <a:pPr marL="342900" indent="-342900" fontAlgn="base">
              <a:lnSpc>
                <a:spcPct val="150000"/>
              </a:lnSpc>
              <a:buClr>
                <a:srgbClr val="C00000"/>
              </a:buClr>
              <a:buFont typeface="Wingdings" pitchFamily="2" charset="2"/>
              <a:buChar char="§"/>
              <a:defRPr/>
            </a:pPr>
            <a:r>
              <a:rPr lang="en-IN" sz="1200" dirty="0" smtClean="0"/>
              <a:t>Multiple </a:t>
            </a:r>
            <a:r>
              <a:rPr lang="en-IN" sz="1200" dirty="0"/>
              <a:t>access protocols – It is easy to access the data grid using REST, Memcached, Hot Rod, or simple map-like API</a:t>
            </a:r>
            <a:r>
              <a:rPr lang="en-IN" sz="1200" dirty="0" smtClean="0"/>
              <a:t>.</a:t>
            </a:r>
            <a:endParaRPr lang="en-IN" sz="1200" dirty="0"/>
          </a:p>
        </p:txBody>
      </p:sp>
    </p:spTree>
    <p:extLst>
      <p:ext uri="{BB962C8B-B14F-4D97-AF65-F5344CB8AC3E}">
        <p14:creationId xmlns:p14="http://schemas.microsoft.com/office/powerpoint/2010/main" val="3396143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272232" y="977172"/>
            <a:ext cx="4504484" cy="347663"/>
          </a:xfrm>
          <a:prstGeom prst="rect">
            <a:avLst/>
          </a:prstGeom>
          <a:solidFill>
            <a:srgbClr val="BE3A3A"/>
          </a:solidFill>
          <a:ln w="25400" cap="flat" cmpd="sng" algn="ctr">
            <a:noFill/>
            <a:prstDash val="solid"/>
          </a:ln>
          <a:effectLst/>
        </p:spPr>
        <p:txBody>
          <a:bodyPr anchor="ctr"/>
          <a:lstStyle/>
          <a:p>
            <a:r>
              <a:rPr lang="en-CA" sz="1400" b="1" kern="0" dirty="0" smtClean="0">
                <a:solidFill>
                  <a:prstClr val="white"/>
                </a:solidFill>
                <a:latin typeface="Arial"/>
                <a:cs typeface="Arial" pitchFamily="34" charset="0"/>
              </a:rPr>
              <a:t>Three main features which makes JDG impressive</a:t>
            </a:r>
            <a:endParaRPr lang="en-CA" sz="1400" b="1" kern="0" dirty="0">
              <a:solidFill>
                <a:prstClr val="white"/>
              </a:solidFill>
              <a:latin typeface="Arial"/>
              <a:cs typeface="Arial" pitchFamily="34" charset="0"/>
            </a:endParaRPr>
          </a:p>
        </p:txBody>
      </p:sp>
      <p:sp>
        <p:nvSpPr>
          <p:cNvPr id="4" name="TextBox 3"/>
          <p:cNvSpPr txBox="1"/>
          <p:nvPr/>
        </p:nvSpPr>
        <p:spPr>
          <a:xfrm>
            <a:off x="290176" y="1615749"/>
            <a:ext cx="8551892" cy="60638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a:p>
            <a:pPr marL="1257300" lvl="2" indent="-342900" algn="just" fontAlgn="base">
              <a:lnSpc>
                <a:spcPct val="150000"/>
              </a:lnSpc>
              <a:buClr>
                <a:srgbClr val="C00000"/>
              </a:buClr>
              <a:buFont typeface="Wingdings" pitchFamily="2" charset="2"/>
              <a:buChar char="§"/>
              <a:defRPr/>
            </a:pPr>
            <a:endParaRPr lang="en-IN" sz="1400" kern="0" dirty="0">
              <a:solidFill>
                <a:sysClr val="windowText" lastClr="000000"/>
              </a:solidFill>
            </a:endParaRPr>
          </a:p>
        </p:txBody>
      </p:sp>
      <p:sp>
        <p:nvSpPr>
          <p:cNvPr id="5" name="AutoShape 2" descr="data:image/jpeg;base64,/9j/4AAQSkZJRgABAQAAAQABAAD/2wCEAAkGBxQTEhUUEhQWFBIXFhUXFhYXFxUVGhYWFRUXFxcVFxccHCghGBwlHBQWITEjJSkrLi4uFx8zODMsNygtLisBCgoKDg0OGxAQGjQkHyUxLzc3Ny43MCs3NS82NDQsLy0sNiwsNDQwKzQsLCwtLzE0NDQtLCwsNS0wNCwsKzcuLP/AABEIALgBEwMBIgACEQEDEQH/xAAcAAEAAQUBAQAAAAAAAAAAAAAABgIDBAUHAQj/xABIEAABAwICBQcJBQcBCAMAAAABAAIDBBESIQUxQVFhBhMicYGRoQcyQlJicrHB0RQjM4LwFUOSorLC4fEXNFNjc5Oj0ggWRP/EABsBAQACAwEBAAAAAAAAAAAAAAAEBQIDBgEH/8QAMhEBAAIBAwIDBQYHAQAAAAAAAAECAwQRITFBBRJRImFxkaETgcHR4fAWMjNSsbLxFf/aAAwDAQACEQMRAD8A7iiIgIiICIiAiIgIiICIiAipc4DWbKy6ujGuRl/eCDIRYza+I/vG/wAQV5koOog9RugrREQEREBERAREQEREBERAREQEREBERAREQEREBERAREQEREBFi1lcyMdI57GjMnsWrlrZJMrYQ7INHnO6zs4oNjVaSYy+dyN2zrPy1rDdUTP2823q6Xds7e5V01EGWLrF+zc3g0fNezSWyzJOoDWfoOKDGNK3bdx3uJPhqVJwjLIcAPkFf5knzj+VuQ7TrPwWv0zp2lomXqJo4RsB84+6xt3HuQZBN9jj2fVWywa8Lhxt9FBNIeWmhYbRRzTccLWD+Y38Frf9uUN/90kt/wBRt/gg6lFWvbqffg7P45rYU+lGnJ3RPh3rl1F5ZKCTKVk0XvMEg/lN/BS7ROlqWrbelnZKNwOY62Gzm9yCZL1R6nqnxG2tu46vynZ1Ld0tS14u09Y2jrCC8iIgIiICLA0zpaKmiMszsLR3uOxrRtK5l/tJqXVILGN5kmwhOsjeX+ttyyCxm0QlYNHlzVm1Y4jvPDriKK6JqnVzuda/DCx9rMN7vbYlt/ie4bVKbrJGmJjiXqIiPBERAREQEREBERAREQEREBazSWksPRZm7adjfqVd0lVYRhb5x8B9VqoILlBRBBrkeSfEnhxK29HTYRid55/lHqj571TBDif7Mfi8j+0HvPBZNTIACTqGaDGqJLWAzcdQ3DaTwH+FTHEGgknPW5xyv1nYB4KqBhzc7zjr4DY3s+K495aOXZBdQUziMh9oeOOfMg9xPYN6B5Q/K1hLqfRxBOYdU6wDqtENvvHsXHzz1TLf7yeZ2ZJLnuO8knZxOSr0dQGUnMMiYMUkh1Mb1bXHUG7Sr1dpPomKAGKDaMscvtSuGv3R0R4oKXaPij/GnBd6kIEp6i+4YOwlWzNTDVDK7i6VrT3CNVaI0JNUm0TchrccmjrP0UspPJ6233spJ3MAA7ytlMVrdIar5qU6yh/OUx1xys6pGP8AAtHxVynp8JD6af7waszBIDwN7X6nKbP5AU9snyjtafktVpDyfSAXhkD/AGXDCew6vgsp0+SOzGNTjnukHJTysTQEQ6Sa6VmQ5y1pWDe4fvB45bV17R1ex7Gz00jZI3anNNxxaerVY5hfMFQZITzVTGS0ZAOyLRvjf/qFuuSPKmbRsgkidztK8gSRnK/Aj0JABrGu25aZjZvid31VRVYkbcZHaNxWSoZoPTMcsbKqmdiieMxtG9jhsIPcVL4ZQ5ocNRFwguLD0rpKOnidLK4NY0Z8TsaN5JyWWSuJeUblIaqZzWvwUsLi3HrxPGTiwem7YNgzJWNp2hJ0uCMt/a4iOv5R75arlRyjlrpydQbfC0noQs9Z53nvOoLRunDQWxkuccnSWOJ/ssHoM4DM7Vm0WiJp4y5jRBRs6TpZSQ33idcr9wF9wsrENPzjzHSMc63nSusHEbzsibwvfetK+rNZjaeK17do+PrKRckeVY0ayS95nyYbQNNmx4b3c9+fSOQwgbMypfQ+UaacscylEUN/vHyvPSOxsVm9I3tsKg2j9CRRWL7TSDr5pp4DIydtgt9oyklqJWhgLi0tufRYAR2NGWpexaY4Y5NHXNvltG0f3Tx8o/Gfq6Vo2Coc8STPwjO0Y4jaNQ37Tx2LcrwL1b3NCIiAiIgIiICIiAiIgKiaTCCdyrWDXOuQ3dmfkgwH5m51lZMQDGF+4XtvOwd6oa3NZMzc42b3Yj1Mz/qwoL9JFgYAdetx3uOZ8SrE3SeG7B0nf2jvBP5VmPWFT54nes426m9EfC/ag0nLzlCKCilnyx2wRA7ZXZN7tfYvliz5ZNsksju173n5krqv/wAgNMYp4KUHoxsMrx7cnRb/ACg/xLnehzzbJaj0mNDI/wDqy3biHusxu67ILWmZWtApojeOM3e4fvZtT38Wtza3hc7Vmck+ThqX4n3EDTmdWI+qPmVp6OlMkjI2+c9waO06/mux6PomwRNjYLNYLdZ2nrJW/Bi887z0R9Rl8kbR1lVFC2Noa1oa0ZBo+SrDT1cB9VWxm06/hwWq0hpQ5tj7XfT6qZlzUxV3sjaPRZtXk8mKN57z2j4tmYuvvKc3uPzUWe5xzJJ6ySvY5XN81xHUVA/9Su/8roP4VyeX+rG/w/X8G80jQRzMwTNDmnwO8HYVzfT2g5KJ+Jv3kDss9o9R9tR3FdAo9LejL/F9R81mVdK2RhY8B0bhax4/rWpUTj1Nd6zz++qlzafUaDJ5MscfSfghPk85U/s+cBzi6hnNn39A6sWXpNyvvC+iNDVYa4sJ6Dhia7Zv17iF8u1mg5Iqg0oDniTOMgEnbhdYbtR4LqvIepdLCKN87ZJKVgxhueVyBGHelhtYnZl1qFMTE7SlRMTG8OkVVdJVF0VNdsep82Y7G/q/UrFPyMoILSPjDi0WDpTiDbeq3zR2BZEOmmhjY6SPG+3mtFmM3knbn/qr9PoVzzjqnc47YweY3hx/WteM4tavSXOuWcpq57SY/s8ZtDBEDd9suckIFm32DWBuXlByeq5WhkdPzUWwH7tg4kHpOPHNdebEBkAABqsLLE0rpSKmjMk72xsG0nWdgA2ngFhNPWU/DrppEVrTee2/Pyj19/MotorkCxtjUSF59RvRb2nWfBb6s0jSUMYD3xws2NGs9TRmSuf6f5eVk920cRp4cxz0to3OG9uLV2AlQx+jQ52OoqHyvOsMvn1yvzPYFjvFeiV9jl1M757zPurz/jiE6035W2tuKaIH25ThHYwZntIWXyK5cTzc59pZibkY3MZhF87tzOeyxUEg5mP8OKNh9Z33r/4nauwLY6C0/HFVRyzOc9rMR2uNy0gWGrWQsYvzzKVfw6Jw2imOInbvzP04/fR17R1fJI7OEsjsSHE53ysLWHHUtmoboLyh09TOIQx8eK+Fz8ADiPRyJsTn3KWSVTGkBz2gnUC4AnqW6Jiejn82DJht5ckbSvIiL1qEREBERAREQFrXG5J4rPlNgTwKww3JBTAzNXgLze7H/W7P+gLylGaqg/Fk6o/7kFyofYE7gT3BWadlmtHsjvtmmkT0H+6fgq7oPlnyjVvPaTq33uOdLB7sYDAP5StdWHDS07Nr3SzO/i5lnhG8/mCs6YkxVE7tpmlPfI5X9NjOAbqWDvcHOPi4oNt5O6LFUOkP7tuXvPy+AK6MRcgdv0UQ8mcf3cztpe0dzb/3KZsGZ7FY6eNqQq9TO+SfcwNMT4WWGt3w2rQYFtNNOvLbcAO/P6LDY1U2uyTfNPu4d34Fp4w6Osx1tzP4fRaEPes1+hJw3EYZMO/AVOOQOhWhn2hwu5xIZf0QDYkcSQVMTKBl8ibde5UWfXTS81rG+zZqPFvssk0pXfb1cEexbLQ1QTdhzaBcHY3gTsCmPLvR9OSHNOGYnpBgBxjiN+4qGPIya1pdY3EbLkA75Hjzj1K00Oa20ZY4atbnw6/T/ZRXn/WfXf8A5G3U0/TSSQvbC8RPsAZHdHoX6QLtbBbYMzZRrQOlKWlniLMUuN7YZ57lgw9EOwM45G7teHUpvgJaMdm5Zg52vrFgoG+hgikljipZqqRpxdO7YwdYDQwXOTtpzsrjNHSzksM7TNJ7PobQE0cOONxaxo6QJIFwctZ17FlP5QMJwwsfMfZFm95+ihPJipYWQSTRO5wtAljLT0XWtYYuNrC5U1ZXzEWhpS1uwvIYB+VaG8tVy6y2BvDpO78/ksat5JslzfLLj2PBFx1YgbLKENW7zpI4xuY257zdVfsTF+LNI/hfCO5HtbTE7whPKHkvo+lGOpqZ3OPmsxNc9x3ABt1C65od/u1JIxnryucXEfmLWt7Lrs1TyWp3i2FzfaY9zHd7SFpZfJlSON8U/wD3L+LgVqtT0W+m8Qilfbmd/nHyiY+u7kn7Of6UkLOt5kd/CwH4qptJEPOkkf7jGRjvcXFdaj8mVENfPO65CPgAs2DkDQN/cB3vOe74lY/ZylT4ri72tPw2j9XIqAxiRjYogXuc1oMj3SG5IzDRYXGvUu30+gIG62YjvO/fbUr9BoiCH8GGOPi1oB79azlspXZVa3VUzzHlrMbes7iIizQhERAREQEREFuo80rHIyWRP5pVq2SBTBeQfiydUf8AcqoFTqm96P8Apdn/AFhBRpE9B/un4K5ZeVAvcbwR3hWqV92tPsjwCD5K0xHhqJ2nZNKP/I5XdNZmA76Wn7wHNPiFsvKNR81pOrZqHOl492RoeP6lra0YqanftbzsLux/Os8JSPyoJf5NH/dTDdID3tH0UxZrPYufeTeqtLLGfSaHDrYTfwcp+Dn1j4KxwTvSFXqI2yS02l/xT1N+Cxoys3TrM2u4YT2Zj4rWY1R6uvlzWfQPB8sX0eOY7Rt8uHYOSkg+yQW9QDtBIPjdarlLp2aAxsia3C5mbsy7GTbLdbXtvfYtZyB0yMJp3GxBLo+IObm9d81vtNw4mG1ur5hc5O2HUT543jfuqNXgtXLaJ9Wi0fomV5LyMzrLnC+fw71FtLVLY3vjIecLi0gOEbctwaM+1SzRWluaBxnIZuPALnmkqvnZHyeu9zu8qzw6rLkvbeIiPck+F6Wl5tNu33c/c3OjKoFhwsa3CdWbtx9K+9RPllpKdtTGxs0jY3tAwtcWgF12E2Ft9+xSHQv4b/e+SivlBNp6c7bf3BdHWN9NWe7n9X7OvyUr03lO/JFXl2jzckuiqDmTc9INdrXcAbrgHkeyhrW7BK23cR8l3mhdeNh9hvwCjsl9ERAREQEREBERAREQEREBERAREQUvFwRwKsx5hZCsR5Ej9ZoPItapq8nRu3OwnqeLf1BqqORXtZHiYQNdrjg4Zg94CCifWsWmNsTdzj3O6Q+JHYr/ADuNjXbx3HcsRzrPB2OGE9Yzb8wg4v5e9F4KqGpAyljLHH2ozl24XeCgGj+nDPFrcAJ2DeY+jIBxwOJ/KvoPynaB+2aPkY0Xlj+9i34mA3A62khfN+jqwxSMkaL4Te3rAizm9oJHagyNB1/M1EcmwOGL3XZO8D4Lr5dcAjPURx/QXG9LUojkIabxOAfE7fG/NvaPNPEKc8hNNc5FzLj95GMr+kzYeNtXcpWmvtPlnuiarHvHmjsk9XGJGEb8weOxRh9xcHIjLtUlxW6j4FYGk6LH0m+dtHrf5WOt005I81esJ/gniddNacWSfYt9J/JqGTEEEEhwzBGRB3hSOm5cStbhkY2TZiuWHtyIPgorJkbEWIVslUOTDS/F4dpfHjyxHmjdd0zpqSUkZMYTfCL59Z2rAhmtr1JUs2rI0fQ4zc+aPFSMOHzbUpCDmy49FSbzxEfVItHx4Ymjacz2/wCFCeWkodWxM9UMB7XXPgplBNa+LIC+fxK5rU1fOzzznVZ+H83QYO4q5zbVxxSHFY7Wy5rZbdZ3n5ukeRgH7NVvPpSN7w0n5rvOjfwo/cb/AEhcX8ltLzeiw7bLK93YDgH9BXbadmFrRuAHcFES1xERAREQEREBERAREQEREBERAREQFZmyIPYVeVL23FkFqQKqF2StsdsOsfq6oD7FBba3C58ew9NnaemOw5/mWLO24I8dxGYPethWRlzQ5nntOJvHKxb1EXHcsGVwIDm6jn/g8RqQIJsQvqOojcRrC+d/KvyWNHVl7G2p5yXsI1NfrfH8xwPBd9e/CcXomwdw3O+R/wALD5U6BjrqZ9PLqObH7WPHmvH6zBKD5roCJo/s7j940l1OdVy7N8JPtWu3c7rzwaSqfDIHs6L2HaOwtI8CFf05omWkndDM0tkYcjqDhfovYdx1grIcBVi4yqwMxkBUADWP+bvHpa9aROw6HoPTTKqPE3Jwyew62n5jis0utxHiFx2jrJIZA9hLHtP+rXDb1FTvQvLKKQBs1opN58w8b+j2qdizxbi3VX5dPNea9EiqIGSecAeO3vWC7Q7djiO4rOFnZggjeD8whHE+Czvhx35tXd7h1uowR5cd5iPRhs0Uwa7uPHV3Kpo2DZ+slkSWAu45bybBRTT3K1jLtpyHv1YvRb1esfBebY8UcRs8vlzam297Tafep5a6WDGcyw9Nw6dvRbu6yooynJEcLM5JXMNveyjb24r9oVMDL3mmu5t9uuR/q9W0ncp35JtBulmfXTDoRk4LjJ0h1kcGj48FCyXm87pmPHFK7OraH0aIxTUzdTAxv8Iu4+BK6EolyUhL5XynU0WHvO+gHipasGwREQEREBERAREQEREBERAREQEREBERBYqY9o1jxG5YpfcLPJWvrGWOJvaPmEFymqLZFWKyPAS79289L2Xn0uo7eOe0rGdJtCyaasBGF2YOXYUGFILG366laikwENPmnJp3eyfl3K9Uxc3kTeM+Y71dzHH4HsPHFfuOraEGn5c8kItIw4XdCdoPNS2zaT6Lt7TtHcvnfT2hZ6OYxTtLHjMEXs4bHMdtHFfTrZizXmzfrLeDt4496x9OaHgrIubqGCRhzB2tPrMcNSD5r+3xzZVIIkyAnaLu4c6z0x7Q6XXays1Wh5GtxttLF/xIzjaPe2s/MAptyo8k1RDd9IftEXq5NkaOI1O7O5QEiWCT04ZW+8xw+BQeUtdJH+HI5nukjwWd/wDZaq34zv5fjZUftyQ+eI5PfjYT32ujtM7oKccRH9SvYtMdJYzWJ6wx5KqadwBdJK46m3c6/UArv2NsWcxu7ZEwgm/tuGTB1XPUh0hPL920npZc3G0NxcMLRcjgpnyV8ls8xD6u8EXq5c47szDB158F5uyiNmi5L8nptJTho6MLLY3gWbGz1GjfuHaV3CGnZDFHTwNsxoDGt3nYDvJOZK9pKaKmjEMDQyNuwbN5J9JxUg5KaLuefeMv3QO463nr2IN5oah5mJrNutx3uOZPy7FnIiAiIgIiICIiAiIgIiICIiAiIgIiICpKqVJQWZXrVVdTZbKdq01dGUGtlr8J4K5HVhwu03WvrIio7VGSN2JhIP61jagnsNeLYXZg5EHNWpmYdV3s73N/9h4jioVBymtlM0j2m5jtC3FDptjvMe08L592tBtuc2g3G8K3qzabbxraezZ2Kw6dpzHQcdZGYPWNR+KtumI1jtbmO7WPFBnirt5wLeOsd41dqs1tHBUNtNFFMPba1/cdixmVQOog9R+K8c9p1gdyDVVPk90c/wD/ADhvuue34FW4PJ3o5mf2fF7z3u+a25kG8/xP+qsyztGvxJPxKC/RUdNTi0EUcZ/5bGgnrIF+9eVVZlmcI68+/YtLWaeY3JuZ3NWHA+SZ13ZN2N2du9BJ9DUwmcHPH3QOTfX6+HxU7gfkojoaEiylNKEGYFUqQqkBERAREQEREBERAREQEREBERAREQF4vUQW3NWJNTXWevCEGgqNHXWqq9C32KZGNUGAIObVXJq+xaio5JE7F100o3Kg0Q3IOPDQFQzzHvH5igpK1uqR3aGn5Lr5oG7gqTo1u4IOTXrPSax3Etz7wV7ep/4Y73/C66sdFt3BP2UzcEHJXQVTtgH8X1VI0BO/z3H4Lrn7LbuCqbo9u5BzSg5K21hSXR+gsOxSttGBsVxsICDX0tHZbGNllWGqoBAAXqIgIiICIiAiIgIiICIiAiIgIiICIiAiIgIiICIiAiIgIiICIiAiIgIiICIiAiIgIiICIiAiIgIiICIiAiIg/9k="/>
          <p:cNvSpPr>
            <a:spLocks noChangeAspect="1" noChangeArrowheads="1"/>
          </p:cNvSpPr>
          <p:nvPr/>
        </p:nvSpPr>
        <p:spPr bwMode="auto">
          <a:xfrm>
            <a:off x="155575" y="-1119188"/>
            <a:ext cx="3486150" cy="2333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Rectangle 6"/>
          <p:cNvSpPr/>
          <p:nvPr/>
        </p:nvSpPr>
        <p:spPr>
          <a:xfrm>
            <a:off x="54741" y="1319880"/>
            <a:ext cx="7434630" cy="5044138"/>
          </a:xfrm>
          <a:prstGeom prst="rect">
            <a:avLst/>
          </a:prstGeom>
        </p:spPr>
        <p:txBody>
          <a:bodyPr wrap="square">
            <a:spAutoFit/>
          </a:bodyPr>
          <a:lstStyle/>
          <a:p>
            <a:pPr marL="342900" indent="-342900" algn="just" fontAlgn="base">
              <a:lnSpc>
                <a:spcPct val="150000"/>
              </a:lnSpc>
              <a:buClr>
                <a:srgbClr val="C00000"/>
              </a:buClr>
              <a:buFont typeface="Wingdings" pitchFamily="2" charset="2"/>
              <a:buChar char="Ø"/>
              <a:defRPr/>
            </a:pPr>
            <a:r>
              <a:rPr lang="en-US" sz="1200" b="1" u="sng" kern="0" dirty="0">
                <a:solidFill>
                  <a:sysClr val="windowText" lastClr="000000"/>
                </a:solidFill>
              </a:rPr>
              <a:t>Scalability : </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Consistent-hash based data distribution</a:t>
            </a:r>
          </a:p>
          <a:p>
            <a:pPr marL="800100" lvl="1" indent="-342900" algn="just" fontAlgn="base">
              <a:lnSpc>
                <a:spcPct val="150000"/>
              </a:lnSpc>
              <a:buClr>
                <a:srgbClr val="C00000"/>
              </a:buClr>
              <a:buFont typeface="Wingdings" pitchFamily="2" charset="2"/>
              <a:buChar char="§"/>
              <a:defRPr/>
            </a:pPr>
            <a:r>
              <a:rPr lang="en-IN" sz="1200" kern="0" dirty="0">
                <a:solidFill>
                  <a:sysClr val="windowText" lastClr="000000"/>
                </a:solidFill>
              </a:rPr>
              <a:t>Based on the proven Amazon Dynamo paper and design</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Linear in nature</a:t>
            </a:r>
          </a:p>
          <a:p>
            <a:pPr marL="1257300" lvl="2" indent="-342900" algn="just" fontAlgn="base">
              <a:lnSpc>
                <a:spcPct val="150000"/>
              </a:lnSpc>
              <a:buClr>
                <a:srgbClr val="C00000"/>
              </a:buClr>
              <a:buFont typeface="Wingdings" pitchFamily="2" charset="2"/>
              <a:buChar char="§"/>
              <a:defRPr/>
            </a:pPr>
            <a:r>
              <a:rPr lang="en-US" sz="1200" kern="0" dirty="0">
                <a:solidFill>
                  <a:sysClr val="windowText" lastClr="000000"/>
                </a:solidFill>
              </a:rPr>
              <a:t>Throughput (Transaction per second)</a:t>
            </a:r>
          </a:p>
          <a:p>
            <a:pPr marL="1257300" lvl="2" indent="-342900" algn="just" fontAlgn="base">
              <a:lnSpc>
                <a:spcPct val="150000"/>
              </a:lnSpc>
              <a:buClr>
                <a:srgbClr val="C00000"/>
              </a:buClr>
              <a:buFont typeface="Wingdings" pitchFamily="2" charset="2"/>
              <a:buChar char="§"/>
              <a:defRPr/>
            </a:pPr>
            <a:r>
              <a:rPr lang="en-US" sz="1200" kern="0" dirty="0">
                <a:solidFill>
                  <a:sysClr val="windowText" lastClr="000000"/>
                </a:solidFill>
              </a:rPr>
              <a:t>Capacity</a:t>
            </a:r>
            <a:endParaRPr lang="en-US" sz="1200" b="1" u="sng" kern="0" dirty="0">
              <a:solidFill>
                <a:sysClr val="windowText" lastClr="000000"/>
              </a:solidFill>
            </a:endParaRPr>
          </a:p>
          <a:p>
            <a:pPr marL="285750" indent="-285750" algn="just" fontAlgn="base">
              <a:lnSpc>
                <a:spcPct val="150000"/>
              </a:lnSpc>
              <a:buClr>
                <a:srgbClr val="C00000"/>
              </a:buClr>
              <a:buFont typeface="Wingdings" pitchFamily="2" charset="2"/>
              <a:buChar char="Ø"/>
              <a:defRPr/>
            </a:pPr>
            <a:r>
              <a:rPr lang="en-US" sz="1200" b="1" u="sng" kern="0" dirty="0">
                <a:solidFill>
                  <a:sysClr val="windowText" lastClr="000000"/>
                </a:solidFill>
              </a:rPr>
              <a:t>Consistency : </a:t>
            </a:r>
          </a:p>
          <a:p>
            <a:pPr marL="800100" lvl="1" indent="-342900" algn="just" fontAlgn="base">
              <a:lnSpc>
                <a:spcPct val="150000"/>
              </a:lnSpc>
              <a:buClr>
                <a:srgbClr val="C00000"/>
              </a:buClr>
              <a:buFont typeface="Wingdings" pitchFamily="2" charset="2"/>
              <a:buChar char="§"/>
              <a:defRPr/>
            </a:pPr>
            <a:r>
              <a:rPr lang="en-IN" sz="1200" kern="0" dirty="0">
                <a:solidFill>
                  <a:sysClr val="windowText" lastClr="000000"/>
                </a:solidFill>
              </a:rPr>
              <a:t>Strongly Consistent - Congruent with most databases</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JTA Transactions</a:t>
            </a:r>
          </a:p>
          <a:p>
            <a:pPr marL="800100" lvl="1" indent="-342900" algn="just" fontAlgn="base">
              <a:lnSpc>
                <a:spcPct val="150000"/>
              </a:lnSpc>
              <a:buClr>
                <a:srgbClr val="C00000"/>
              </a:buClr>
              <a:buFont typeface="Wingdings" pitchFamily="2" charset="2"/>
              <a:buChar char="§"/>
              <a:defRPr/>
            </a:pPr>
            <a:r>
              <a:rPr lang="en-IN" sz="1200" kern="0" dirty="0">
                <a:solidFill>
                  <a:sysClr val="windowText" lastClr="000000"/>
                </a:solidFill>
              </a:rPr>
              <a:t>Fully XA Complaint - with XA Recovery Support</a:t>
            </a:r>
            <a:endParaRPr lang="en-US" sz="1200" kern="0" dirty="0">
              <a:solidFill>
                <a:sysClr val="windowText" lastClr="000000"/>
              </a:solidFill>
            </a:endParaRPr>
          </a:p>
          <a:p>
            <a:pPr marL="342900" indent="-342900" algn="just" fontAlgn="base">
              <a:lnSpc>
                <a:spcPct val="150000"/>
              </a:lnSpc>
              <a:buClr>
                <a:srgbClr val="C00000"/>
              </a:buClr>
              <a:buFont typeface="Wingdings" pitchFamily="2" charset="2"/>
              <a:buChar char="Ø"/>
              <a:defRPr/>
            </a:pPr>
            <a:r>
              <a:rPr lang="en-US" sz="1200" b="1" u="sng" kern="0" dirty="0">
                <a:solidFill>
                  <a:sysClr val="windowText" lastClr="000000"/>
                </a:solidFill>
              </a:rPr>
              <a:t>Durability :</a:t>
            </a:r>
            <a:r>
              <a:rPr lang="en-US" sz="1200" kern="0" dirty="0">
                <a:solidFill>
                  <a:sysClr val="windowText" lastClr="000000"/>
                </a:solidFill>
              </a:rPr>
              <a:t> </a:t>
            </a:r>
          </a:p>
          <a:p>
            <a:pPr marL="800100" lvl="1" indent="-342900" algn="just" fontAlgn="base">
              <a:lnSpc>
                <a:spcPct val="150000"/>
              </a:lnSpc>
              <a:buClr>
                <a:srgbClr val="C00000"/>
              </a:buClr>
              <a:buFont typeface="Wingdings" pitchFamily="2" charset="2"/>
              <a:buChar char="§"/>
              <a:defRPr/>
            </a:pPr>
            <a:r>
              <a:rPr lang="en-IN" sz="1200" kern="0" dirty="0">
                <a:solidFill>
                  <a:sysClr val="windowText" lastClr="000000"/>
                </a:solidFill>
              </a:rPr>
              <a:t>Persistence to disk or database</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Replication to secondary cluster</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Writing to disc</a:t>
            </a:r>
          </a:p>
          <a:p>
            <a:pPr marL="800100" lvl="1" indent="-342900" algn="just" fontAlgn="base">
              <a:lnSpc>
                <a:spcPct val="150000"/>
              </a:lnSpc>
              <a:buClr>
                <a:srgbClr val="C00000"/>
              </a:buClr>
              <a:buFont typeface="Wingdings" pitchFamily="2" charset="2"/>
              <a:buChar char="§"/>
              <a:defRPr/>
            </a:pPr>
            <a:r>
              <a:rPr lang="en-US" sz="1200" kern="0" dirty="0">
                <a:solidFill>
                  <a:sysClr val="windowText" lastClr="000000"/>
                </a:solidFill>
              </a:rPr>
              <a:t>Supported Storage engines:</a:t>
            </a:r>
          </a:p>
          <a:p>
            <a:pPr marL="1257300" lvl="2" indent="-342900" algn="just" fontAlgn="base">
              <a:lnSpc>
                <a:spcPct val="150000"/>
              </a:lnSpc>
              <a:buClr>
                <a:srgbClr val="C00000"/>
              </a:buClr>
              <a:buFont typeface="Wingdings" pitchFamily="2" charset="2"/>
              <a:buChar char="§"/>
              <a:defRPr/>
            </a:pPr>
            <a:r>
              <a:rPr lang="en-US" sz="1200" kern="0" dirty="0">
                <a:solidFill>
                  <a:sysClr val="windowText" lastClr="000000"/>
                </a:solidFill>
              </a:rPr>
              <a:t>File system</a:t>
            </a:r>
          </a:p>
          <a:p>
            <a:pPr marL="1257300" lvl="2" indent="-342900" algn="just" fontAlgn="base">
              <a:lnSpc>
                <a:spcPct val="150000"/>
              </a:lnSpc>
              <a:buClr>
                <a:srgbClr val="C00000"/>
              </a:buClr>
              <a:buFont typeface="Wingdings" pitchFamily="2" charset="2"/>
              <a:buChar char="§"/>
              <a:defRPr/>
            </a:pPr>
            <a:r>
              <a:rPr lang="en-US" sz="1200" kern="0" dirty="0">
                <a:solidFill>
                  <a:sysClr val="windowText" lastClr="000000"/>
                </a:solidFill>
              </a:rPr>
              <a:t>JDBC Database</a:t>
            </a:r>
          </a:p>
          <a:p>
            <a:pPr marL="1257300" lvl="2" indent="-342900" algn="just" fontAlgn="base">
              <a:lnSpc>
                <a:spcPct val="150000"/>
              </a:lnSpc>
              <a:buClr>
                <a:srgbClr val="C00000"/>
              </a:buClr>
              <a:buFont typeface="Wingdings" pitchFamily="2" charset="2"/>
              <a:buChar char="§"/>
              <a:defRPr/>
            </a:pPr>
            <a:r>
              <a:rPr lang="en-IN" sz="1200" kern="0" dirty="0">
                <a:solidFill>
                  <a:sysClr val="windowText" lastClr="000000"/>
                </a:solidFill>
              </a:rPr>
              <a:t>custom [write your own pluggable implementations]</a:t>
            </a:r>
            <a:endParaRPr lang="en-IN" sz="1200" kern="0" dirty="0">
              <a:solidFill>
                <a:sysClr val="windowText" lastClr="000000"/>
              </a:solidFill>
            </a:endParaRPr>
          </a:p>
        </p:txBody>
      </p:sp>
    </p:spTree>
    <p:extLst>
      <p:ext uri="{BB962C8B-B14F-4D97-AF65-F5344CB8AC3E}">
        <p14:creationId xmlns:p14="http://schemas.microsoft.com/office/powerpoint/2010/main" val="311092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http://purl.org/dc/terms/"/>
    <ds:schemaRef ds:uri="http://purl.org/dc/elements/1.1/"/>
    <ds:schemaRef ds:uri="http://schemas.microsoft.com/office/2006/documentManagement/types"/>
    <ds:schemaRef ds:uri="fcfb129d-2c4d-4bcd-afb5-a92980dfa96d"/>
    <ds:schemaRef ds:uri="http://schemas.microsoft.com/office/2006/metadata/properties"/>
    <ds:schemaRef ds:uri="http://schemas.microsoft.com/office/infopath/2007/PartnerControls"/>
    <ds:schemaRef ds:uri="http://schemas.microsoft.com/sharepoint/v3"/>
    <ds:schemaRef ds:uri="http://purl.org/dc/dcmitype/"/>
    <ds:schemaRef ds:uri="http://schemas.openxmlformats.org/package/2006/metadata/core-properties"/>
    <ds:schemaRef ds:uri="b6ae8028-3361-4878-ad09-deb2e128b95c"/>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213</Words>
  <Application>Microsoft Office PowerPoint</Application>
  <PresentationFormat>On-screen Show (4:3)</PresentationFormat>
  <Paragraphs>40</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Tech Mahindra Powerpoint Template</vt:lpstr>
      <vt:lpstr>1_Tech Mahindra Powerpoint Template</vt:lpstr>
      <vt:lpstr>Introduction To Red Hat JBoss Data Grid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2013-06-25T11:33:37Z</dcterms:created>
  <dcterms:modified xsi:type="dcterms:W3CDTF">2015-02-05T09:50:00Z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