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 id="2147483714" r:id="rId5"/>
    <p:sldMasterId id="2147483731" r:id="rId6"/>
  </p:sldMasterIdLst>
  <p:notesMasterIdLst>
    <p:notesMasterId r:id="rId17"/>
  </p:notesMasterIdLst>
  <p:sldIdLst>
    <p:sldId id="573" r:id="rId7"/>
    <p:sldId id="613" r:id="rId8"/>
    <p:sldId id="578" r:id="rId9"/>
    <p:sldId id="619" r:id="rId10"/>
    <p:sldId id="603" r:id="rId11"/>
    <p:sldId id="580" r:id="rId12"/>
    <p:sldId id="605" r:id="rId13"/>
    <p:sldId id="617" r:id="rId14"/>
    <p:sldId id="618" r:id="rId15"/>
    <p:sldId id="5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00B050"/>
    <a:srgbClr val="FDBC5F"/>
    <a:srgbClr val="A7A9AC"/>
    <a:srgbClr val="6D6E71"/>
    <a:srgbClr val="E31837"/>
    <a:srgbClr val="7C3520"/>
    <a:srgbClr val="F3901D"/>
    <a:srgbClr val="DC412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6" autoAdjust="0"/>
    <p:restoredTop sz="96869" autoAdjust="0"/>
  </p:normalViewPr>
  <p:slideViewPr>
    <p:cSldViewPr snapToGrid="0" showGuides="1">
      <p:cViewPr>
        <p:scale>
          <a:sx n="66" d="100"/>
          <a:sy n="66" d="100"/>
        </p:scale>
        <p:origin x="-1368" y="-132"/>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51073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149151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196239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2535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9213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87541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805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62088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081658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96831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04498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037740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103449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3891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12956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569572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5428" y="6247805"/>
            <a:ext cx="2134810" cy="458391"/>
          </a:xfrm>
          <a:prstGeom prst="rect">
            <a:avLst/>
          </a:prstGeom>
          <a:ln/>
        </p:spPr>
        <p:txBody>
          <a:bodyPr lIns="86493" tIns="43247" rIns="86493" bIns="43247"/>
          <a:lstStyle>
            <a:lvl1pPr>
              <a:defRPr/>
            </a:lvl1pPr>
          </a:lstStyle>
          <a:p>
            <a:pPr>
              <a:defRPr/>
            </a:pPr>
            <a:fld id="{79A81BB6-B236-4880-8D39-B41F368E2CCB}" type="datetime1">
              <a:rPr lang="en-US">
                <a:solidFill>
                  <a:prstClr val="black"/>
                </a:solidFill>
              </a:rPr>
              <a:pPr>
                <a:defRPr/>
              </a:pPr>
              <a:t>2/5/2015</a:t>
            </a:fld>
            <a:endParaRPr lang="en-US" dirty="0">
              <a:solidFill>
                <a:prstClr val="black"/>
              </a:solidFill>
            </a:endParaRPr>
          </a:p>
        </p:txBody>
      </p:sp>
      <p:sp>
        <p:nvSpPr>
          <p:cNvPr id="3" name="Rectangle 5"/>
          <p:cNvSpPr>
            <a:spLocks noGrp="1" noChangeArrowheads="1"/>
          </p:cNvSpPr>
          <p:nvPr>
            <p:ph type="ftr" sz="quarter" idx="11"/>
          </p:nvPr>
        </p:nvSpPr>
        <p:spPr>
          <a:xfrm>
            <a:off x="7692571" y="6247805"/>
            <a:ext cx="1143000" cy="458391"/>
          </a:xfrm>
          <a:prstGeom prst="rect">
            <a:avLst/>
          </a:prstGeom>
          <a:ln/>
        </p:spPr>
        <p:txBody>
          <a:bodyPr lIns="86493" tIns="43247" rIns="86493" bIns="43247"/>
          <a:lstStyle>
            <a:lvl1pPr>
              <a:defRPr/>
            </a:lvl1pPr>
          </a:lstStyle>
          <a:p>
            <a:pPr>
              <a:defRPr/>
            </a:pPr>
            <a:endParaRPr lang="en-US" dirty="0">
              <a:solidFill>
                <a:prstClr val="black"/>
              </a:solidFill>
            </a:endParaRPr>
          </a:p>
        </p:txBody>
      </p:sp>
      <p:sp>
        <p:nvSpPr>
          <p:cNvPr id="4" name="Rectangle 6"/>
          <p:cNvSpPr>
            <a:spLocks noGrp="1" noChangeArrowheads="1"/>
          </p:cNvSpPr>
          <p:nvPr>
            <p:ph type="sldNum" sz="quarter" idx="12"/>
          </p:nvPr>
        </p:nvSpPr>
        <p:spPr>
          <a:xfrm>
            <a:off x="3581703" y="6247805"/>
            <a:ext cx="2133297" cy="458391"/>
          </a:xfrm>
          <a:prstGeom prst="rect">
            <a:avLst/>
          </a:prstGeom>
          <a:ln/>
        </p:spPr>
        <p:txBody>
          <a:bodyPr lIns="86493" tIns="43247" rIns="86493" bIns="43247"/>
          <a:lstStyle>
            <a:lvl1pPr>
              <a:defRPr/>
            </a:lvl1pPr>
          </a:lstStyle>
          <a:p>
            <a:pPr>
              <a:defRPr/>
            </a:pPr>
            <a:r>
              <a:rPr lang="en-US" dirty="0">
                <a:solidFill>
                  <a:prstClr val="black"/>
                </a:solidFill>
              </a:rPr>
              <a:t>Page </a:t>
            </a:r>
            <a:fld id="{EBEF7F0A-F20D-4CD3-8094-58F54529D8C0}" type="slidenum">
              <a:rPr lang="en-US">
                <a:solidFill>
                  <a:prstClr val="black"/>
                </a:solidFill>
              </a:rPr>
              <a:pPr>
                <a:defRPr/>
              </a:pPr>
              <a:t>‹#›</a:t>
            </a:fld>
            <a:endParaRPr lang="en-US" dirty="0">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8174736" y="2272"/>
            <a:ext cx="762000" cy="302528"/>
          </a:xfrm>
          <a:prstGeom prst="rect">
            <a:avLst/>
          </a:prstGeom>
        </p:spPr>
        <p:txBody>
          <a:bodyPr/>
          <a:lstStyle/>
          <a:p>
            <a:fld id="{A3DCDF73-85D2-4237-9B32-053DBDB0C312}"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42727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31" y="1465507"/>
            <a:ext cx="8544207" cy="1938992"/>
          </a:xfrm>
          <a:prstGeom prst="rect">
            <a:avLst/>
          </a:prstGeo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1"/>
          <p:cNvSpPr>
            <a:spLocks noGrp="1"/>
          </p:cNvSpPr>
          <p:nvPr>
            <p:ph type="title"/>
          </p:nvPr>
        </p:nvSpPr>
        <p:spPr>
          <a:xfrm>
            <a:off x="304799" y="469484"/>
            <a:ext cx="8539163" cy="338554"/>
          </a:xfrm>
          <a:prstGeom prst="rect">
            <a:avLst/>
          </a:prstGeom>
        </p:spPr>
        <p:txBody>
          <a:bodyPr/>
          <a:lstStyle>
            <a:lvl1pPr>
              <a:defRPr lang="en-US" sz="2400" b="0" kern="1200" baseline="0" dirty="0">
                <a:solidFill>
                  <a:schemeClr val="tx1"/>
                </a:solidFill>
                <a:latin typeface="Arial Black" pitchFamily="34" charset="0"/>
                <a:ea typeface="+mn-ea"/>
                <a:cs typeface="+mn-cs"/>
              </a:defRPr>
            </a:lvl1pPr>
          </a:lstStyle>
          <a:p>
            <a:pPr marL="0" lvl="0" indent="0" algn="l" defTabSz="914400" rtl="0" eaLnBrk="1" fontAlgn="base" latinLnBrk="0" hangingPunct="1">
              <a:spcBef>
                <a:spcPts val="0"/>
              </a:spcBef>
              <a:spcAft>
                <a:spcPct val="0"/>
              </a:spcAft>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1582686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6237" y="469484"/>
            <a:ext cx="8462963" cy="673516"/>
          </a:xfrm>
          <a:prstGeom prst="rect">
            <a:avLst/>
          </a:prstGeom>
        </p:spPr>
        <p:txBody>
          <a:bodyPr/>
          <a:lstStyle>
            <a:lvl1pPr>
              <a:defRPr kumimoji="0" lang="en-US" sz="2200" b="1" i="0" u="none" strike="noStrike" kern="1200" cap="none" spc="0" normalizeH="0" baseline="0" noProof="0" dirty="0">
                <a:ln>
                  <a:noFill/>
                </a:ln>
                <a:solidFill>
                  <a:schemeClr val="tx1"/>
                </a:solidFill>
                <a:effectLst/>
                <a:uLnTx/>
                <a:uFillTx/>
                <a:latin typeface="Arial Black"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2430582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a:prstGeom prst="rect">
            <a:avLst/>
          </a:prstGeom>
        </p:spPr>
        <p:txBody>
          <a:bodyPr/>
          <a:lstStyle>
            <a:lvl1pPr>
              <a:defRPr sz="2400" b="1" cap="small" baseline="0">
                <a:solidFill>
                  <a:schemeClr val="tx1"/>
                </a:solidFill>
                <a:latin typeface="Cambria"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59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8102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Full width">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614400" y="1773238"/>
            <a:ext cx="7920000" cy="39600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 name="Group 9"/>
          <p:cNvGrpSpPr/>
          <p:nvPr userDrawn="1"/>
        </p:nvGrpSpPr>
        <p:grpSpPr>
          <a:xfrm>
            <a:off x="-1694063" y="1808163"/>
            <a:ext cx="1619738" cy="1836861"/>
            <a:chOff x="-1694063" y="1808163"/>
            <a:chExt cx="1619738" cy="1836861"/>
          </a:xfrm>
        </p:grpSpPr>
        <p:pic>
          <p:nvPicPr>
            <p:cNvPr id="11" name="Picture 10"/>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12576" y="3281933"/>
              <a:ext cx="4762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 name="TextBox 15"/>
            <p:cNvSpPr txBox="1"/>
            <p:nvPr userDrawn="1"/>
          </p:nvSpPr>
          <p:spPr>
            <a:xfrm>
              <a:off x="-1694063" y="1808163"/>
              <a:ext cx="1619738" cy="1836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defRPr/>
              </a:pPr>
              <a:r>
                <a:rPr lang="en-US" sz="1000" b="1" i="1" dirty="0" smtClean="0">
                  <a:solidFill>
                    <a:prstClr val="white"/>
                  </a:solidFill>
                </a:rPr>
                <a:t>To add bullets (use only circular bullets), use Home/Paragraph/Increase Indent List Level or Decrease Indent List Level – or use the context-sensitive shortcut menu that appears above highlighted text when you move the cursor upwards.</a:t>
              </a: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r>
                <a:rPr lang="en-US" sz="1000" b="1" i="1" dirty="0" smtClean="0">
                  <a:solidFill>
                    <a:prstClr val="white"/>
                  </a:solidFill>
                </a:rPr>
                <a:t>To remove bullets:</a:t>
              </a:r>
            </a:p>
            <a:p>
              <a:pPr algn="r">
                <a:defRPr/>
              </a:pPr>
              <a:r>
                <a:rPr lang="en-US" sz="1000" b="1" i="1" dirty="0" smtClean="0">
                  <a:solidFill>
                    <a:prstClr val="white"/>
                  </a:solidFill>
                </a:rPr>
                <a:t>Use backspace.</a:t>
              </a:r>
            </a:p>
            <a:p>
              <a:pPr algn="r">
                <a:defRPr/>
              </a:pPr>
              <a:endParaRPr lang="en-US" sz="1000" b="1" i="1" dirty="0" smtClean="0">
                <a:solidFill>
                  <a:prstClr val="white"/>
                </a:solidFill>
              </a:endParaRPr>
            </a:p>
            <a:p>
              <a:pPr algn="r"/>
              <a:endParaRPr lang="en-US" sz="1000" b="1" i="1" dirty="0" smtClean="0">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5127692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5.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2"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24512841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25187" y="3537180"/>
            <a:ext cx="3864744" cy="314696"/>
          </a:xfrm>
          <a:prstGeom prst="rect">
            <a:avLst/>
          </a:prstGeom>
        </p:spPr>
      </p:pic>
      <p:sp>
        <p:nvSpPr>
          <p:cNvPr id="7" name="TextBox 6"/>
          <p:cNvSpPr txBox="1"/>
          <p:nvPr/>
        </p:nvSpPr>
        <p:spPr bwMode="gray">
          <a:xfrm>
            <a:off x="460730" y="5017339"/>
            <a:ext cx="7042244" cy="4616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buNone/>
            </a:pPr>
            <a:r>
              <a:rPr lang="en-US" sz="3000" b="1" dirty="0" smtClean="0">
                <a:solidFill>
                  <a:srgbClr val="E31837"/>
                </a:solidFill>
              </a:rPr>
              <a:t>Red Hat JBoss Data Grid</a:t>
            </a:r>
          </a:p>
        </p:txBody>
      </p:sp>
      <p:sp>
        <p:nvSpPr>
          <p:cNvPr id="2" name="Rectangle 1"/>
          <p:cNvSpPr/>
          <p:nvPr/>
        </p:nvSpPr>
        <p:spPr>
          <a:xfrm>
            <a:off x="80010" y="6052938"/>
            <a:ext cx="2274983" cy="369332"/>
          </a:xfrm>
          <a:prstGeom prst="rect">
            <a:avLst/>
          </a:prstGeom>
        </p:spPr>
        <p:txBody>
          <a:bodyPr wrap="none">
            <a:spAutoFit/>
          </a:bodyPr>
          <a:lstStyle/>
          <a:p>
            <a:pPr algn="ctr" fontAlgn="base">
              <a:buFont typeface="Arial" pitchFamily="34" charset="0"/>
              <a:buNone/>
            </a:pPr>
            <a:r>
              <a:rPr lang="en-US" b="1" dirty="0" smtClean="0">
                <a:solidFill>
                  <a:srgbClr val="E31837"/>
                </a:solidFill>
              </a:rPr>
              <a:t>November 15, </a:t>
            </a:r>
            <a:r>
              <a:rPr lang="en-US" b="1" dirty="0">
                <a:solidFill>
                  <a:srgbClr val="E31837"/>
                </a:solidFill>
              </a:rPr>
              <a:t>2013</a:t>
            </a:r>
            <a:endParaRPr lang="en-US" dirty="0">
              <a:solidFill>
                <a:srgbClr val="E3183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4"/>
          </p:nvPr>
        </p:nvSpPr>
        <p:spPr/>
        <p:txBody>
          <a:bodyPr/>
          <a:lstStyle/>
          <a:p>
            <a:r>
              <a:rPr lang="en-US" dirty="0"/>
              <a:t>Visit us at </a:t>
            </a:r>
            <a:r>
              <a:rPr lang="en-US" dirty="0" smtClean="0"/>
              <a:t>www.techmahindra.com</a:t>
            </a:r>
            <a:endParaRPr lang="en-US" dirty="0"/>
          </a:p>
        </p:txBody>
      </p:sp>
    </p:spTree>
    <p:extLst>
      <p:ext uri="{BB962C8B-B14F-4D97-AF65-F5344CB8AC3E}">
        <p14:creationId xmlns:p14="http://schemas.microsoft.com/office/powerpoint/2010/main" val="239287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457" y="1334924"/>
            <a:ext cx="3395377" cy="374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lang="en-US" sz="1400" b="1" kern="0" dirty="0">
                <a:solidFill>
                  <a:prstClr val="white"/>
                </a:solidFill>
                <a:cs typeface="Arial" pitchFamily="34" charset="0"/>
              </a:rPr>
              <a:t>What is Red Hat JBoss Data Grid :</a:t>
            </a:r>
          </a:p>
        </p:txBody>
      </p:sp>
      <p:sp>
        <p:nvSpPr>
          <p:cNvPr id="5" name="TextBox 4"/>
          <p:cNvSpPr txBox="1"/>
          <p:nvPr/>
        </p:nvSpPr>
        <p:spPr>
          <a:xfrm>
            <a:off x="301481" y="1545770"/>
            <a:ext cx="4911964" cy="45243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lvl="0" indent="-342900" algn="just" fontAlgn="base">
              <a:lnSpc>
                <a:spcPct val="150000"/>
              </a:lnSpc>
              <a:buClr>
                <a:srgbClr val="C00000"/>
              </a:buClr>
              <a:buFont typeface="Wingdings" pitchFamily="2" charset="2"/>
              <a:buChar char="§"/>
              <a:defRPr/>
            </a:pPr>
            <a:r>
              <a:rPr lang="en-IN" sz="1400" dirty="0" smtClean="0"/>
              <a:t>Based on </a:t>
            </a:r>
            <a:r>
              <a:rPr lang="en-IN" sz="1400" dirty="0"/>
              <a:t>Infinispan, the popular JBoss Community project, Red Hat JBoss Data Grid is </a:t>
            </a:r>
            <a:r>
              <a:rPr lang="en-IN" sz="1400" dirty="0" smtClean="0"/>
              <a:t>the appropriate solution for </a:t>
            </a:r>
            <a:r>
              <a:rPr lang="en-IN" sz="1400" dirty="0"/>
              <a:t>any type of application that has heavy compute </a:t>
            </a:r>
            <a:r>
              <a:rPr lang="en-IN" sz="1400" dirty="0" smtClean="0"/>
              <a:t>needs</a:t>
            </a:r>
          </a:p>
          <a:p>
            <a:pPr marL="342900" lvl="0" indent="-342900" algn="just" fontAlgn="base">
              <a:lnSpc>
                <a:spcPct val="150000"/>
              </a:lnSpc>
              <a:buClr>
                <a:srgbClr val="C00000"/>
              </a:buClr>
              <a:buFont typeface="Wingdings" pitchFamily="2" charset="2"/>
              <a:buChar char="§"/>
              <a:defRPr/>
            </a:pPr>
            <a:r>
              <a:rPr lang="en-IN" sz="1400" dirty="0"/>
              <a:t>JBoss Data Grid is a manageable, scalable, highly available, distributed, in-memory data store that lets you scale based on memory and distribution rather than relational database management system (RDBMS) licenses or database </a:t>
            </a:r>
            <a:r>
              <a:rPr lang="en-IN" sz="1400" dirty="0" smtClean="0"/>
              <a:t>expertise</a:t>
            </a:r>
          </a:p>
          <a:p>
            <a:pPr marL="342900" lvl="0" indent="-342900" algn="just" fontAlgn="base">
              <a:lnSpc>
                <a:spcPct val="150000"/>
              </a:lnSpc>
              <a:buClr>
                <a:srgbClr val="C00000"/>
              </a:buClr>
              <a:buFont typeface="Wingdings" pitchFamily="2" charset="2"/>
              <a:buChar char="§"/>
              <a:defRPr/>
            </a:pPr>
            <a:r>
              <a:rPr lang="en-IN" sz="1400" dirty="0"/>
              <a:t>Data stored in the grid is usually </a:t>
            </a:r>
            <a:r>
              <a:rPr lang="en-IN" sz="1400" dirty="0" smtClean="0"/>
              <a:t>synchronized, </a:t>
            </a:r>
            <a:r>
              <a:rPr lang="en-IN" sz="1400" dirty="0"/>
              <a:t>to balance load across all servers in the cluster as evenly as </a:t>
            </a:r>
            <a:r>
              <a:rPr lang="en-IN" sz="1400" dirty="0" smtClean="0"/>
              <a:t>possible</a:t>
            </a:r>
          </a:p>
          <a:p>
            <a:pPr marL="342900" lvl="0" indent="-342900" algn="just" fontAlgn="base">
              <a:lnSpc>
                <a:spcPct val="150000"/>
              </a:lnSpc>
              <a:buClr>
                <a:srgbClr val="C00000"/>
              </a:buClr>
              <a:buFont typeface="Wingdings" pitchFamily="2" charset="2"/>
              <a:buChar char="§"/>
              <a:defRPr/>
            </a:pPr>
            <a:r>
              <a:rPr lang="en-IN" sz="1400" dirty="0" smtClean="0"/>
              <a:t>Distributed data storage ENGINE composed over set of processes tat communicate with each other over a network where in each process is called a node</a:t>
            </a:r>
            <a:endParaRPr lang="en-US" sz="1400" dirty="0" smtClean="0"/>
          </a:p>
        </p:txBody>
      </p:sp>
      <p:sp>
        <p:nvSpPr>
          <p:cNvPr id="6"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Introduction </a:t>
            </a:r>
            <a:r>
              <a:rPr lang="en-US" sz="2400" dirty="0"/>
              <a:t>To </a:t>
            </a:r>
            <a:r>
              <a:rPr lang="en-US" sz="2400" dirty="0" smtClean="0"/>
              <a:t>Red Hat JBoss </a:t>
            </a:r>
            <a:r>
              <a:rPr lang="en-US" sz="2400" dirty="0"/>
              <a:t>Data </a:t>
            </a:r>
            <a:r>
              <a:rPr lang="en-US" sz="2400" dirty="0" smtClean="0"/>
              <a:t>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4197529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Overview Of </a:t>
            </a:r>
            <a:r>
              <a:rPr lang="en-US" sz="2400" dirty="0"/>
              <a:t>Red Hat JBoss Data Grid</a:t>
            </a:r>
            <a:endParaRPr lang="en-US" sz="2400" dirty="0" smtClean="0">
              <a:latin typeface="Arial" pitchFamily="34" charset="0"/>
              <a:cs typeface="Arial" pitchFamily="34" charset="0"/>
            </a:endParaRPr>
          </a:p>
        </p:txBody>
      </p:sp>
      <p:sp>
        <p:nvSpPr>
          <p:cNvPr id="7" name="Rectangle 6"/>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Why </a:t>
            </a:r>
            <a:r>
              <a:rPr lang="en-US" sz="1400" b="1" kern="0" dirty="0" smtClean="0">
                <a:solidFill>
                  <a:prstClr val="white"/>
                </a:solidFill>
                <a:cs typeface="Arial" pitchFamily="34" charset="0"/>
              </a:rPr>
              <a:t>Red Hat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JBoss Data</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Grid</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8" name="TextBox 7"/>
          <p:cNvSpPr txBox="1"/>
          <p:nvPr/>
        </p:nvSpPr>
        <p:spPr>
          <a:xfrm>
            <a:off x="301480" y="1290694"/>
            <a:ext cx="5766585" cy="29084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smtClean="0"/>
              <a:t>Tough </a:t>
            </a:r>
            <a:r>
              <a:rPr lang="en-IN" sz="1400" dirty="0"/>
              <a:t>requirements of high performance, availability, reliability, </a:t>
            </a:r>
            <a:r>
              <a:rPr lang="en-IN" sz="1400" dirty="0" smtClean="0"/>
              <a:t>and </a:t>
            </a:r>
            <a:r>
              <a:rPr lang="en-IN" sz="1400" dirty="0"/>
              <a:t>elastic scale are met through </a:t>
            </a:r>
            <a:r>
              <a:rPr lang="en-IN" sz="1400" dirty="0" smtClean="0"/>
              <a:t>JBoss </a:t>
            </a:r>
            <a:r>
              <a:rPr lang="en-IN" sz="1400" dirty="0"/>
              <a:t>Data Grid.</a:t>
            </a:r>
          </a:p>
          <a:p>
            <a:pPr marL="342900" lvl="0" indent="-342900" algn="just" fontAlgn="base">
              <a:lnSpc>
                <a:spcPct val="150000"/>
              </a:lnSpc>
              <a:buClr>
                <a:srgbClr val="C00000"/>
              </a:buClr>
              <a:buFont typeface="Wingdings" pitchFamily="2" charset="2"/>
              <a:buChar char="§"/>
              <a:defRPr/>
            </a:pPr>
            <a:r>
              <a:rPr lang="en-IN" sz="1400" dirty="0" smtClean="0"/>
              <a:t>Handle </a:t>
            </a:r>
            <a:r>
              <a:rPr lang="en-IN" sz="1400" dirty="0"/>
              <a:t>unprecedented transaction </a:t>
            </a:r>
            <a:r>
              <a:rPr lang="en-IN" sz="1400" dirty="0" smtClean="0"/>
              <a:t>volumes.</a:t>
            </a:r>
          </a:p>
          <a:p>
            <a:pPr marL="342900" lvl="0" indent="-342900" algn="just" fontAlgn="base">
              <a:lnSpc>
                <a:spcPct val="150000"/>
              </a:lnSpc>
              <a:buClr>
                <a:srgbClr val="C00000"/>
              </a:buClr>
              <a:buFont typeface="Wingdings" pitchFamily="2" charset="2"/>
              <a:buChar char="§"/>
              <a:defRPr/>
            </a:pPr>
            <a:r>
              <a:rPr lang="en-IN" sz="1400" dirty="0" smtClean="0"/>
              <a:t>Meet </a:t>
            </a:r>
            <a:r>
              <a:rPr lang="en-IN" sz="1400" dirty="0"/>
              <a:t>high uptime </a:t>
            </a:r>
            <a:r>
              <a:rPr lang="en-IN" sz="1400" dirty="0" smtClean="0"/>
              <a:t>requirements</a:t>
            </a:r>
            <a:r>
              <a:rPr lang="en-IN" sz="1400" dirty="0"/>
              <a:t> </a:t>
            </a:r>
            <a:r>
              <a:rPr lang="en-IN" sz="1400" dirty="0" smtClean="0"/>
              <a:t>and deploy </a:t>
            </a:r>
            <a:r>
              <a:rPr lang="en-IN" sz="1400" dirty="0"/>
              <a:t>into hybrid cloud </a:t>
            </a:r>
            <a:r>
              <a:rPr lang="en-IN" sz="1400" dirty="0" smtClean="0"/>
              <a:t>environments.</a:t>
            </a:r>
          </a:p>
          <a:p>
            <a:pPr marL="342900" lvl="0" indent="-342900" algn="just" fontAlgn="base">
              <a:lnSpc>
                <a:spcPct val="150000"/>
              </a:lnSpc>
              <a:buClr>
                <a:srgbClr val="C00000"/>
              </a:buClr>
              <a:buFont typeface="Wingdings" pitchFamily="2" charset="2"/>
              <a:buChar char="§"/>
              <a:defRPr/>
            </a:pPr>
            <a:r>
              <a:rPr lang="en-IN" sz="1400" dirty="0" smtClean="0"/>
              <a:t>Provide </a:t>
            </a:r>
            <a:r>
              <a:rPr lang="en-IN" sz="1400" dirty="0"/>
              <a:t>access to accurate, real-time </a:t>
            </a:r>
            <a:r>
              <a:rPr lang="en-IN" sz="1400" dirty="0" smtClean="0"/>
              <a:t>information</a:t>
            </a:r>
          </a:p>
          <a:p>
            <a:pPr marL="342900" lvl="0" indent="-342900" algn="just" fontAlgn="base">
              <a:lnSpc>
                <a:spcPct val="150000"/>
              </a:lnSpc>
              <a:buClr>
                <a:srgbClr val="C00000"/>
              </a:buClr>
              <a:buFont typeface="Wingdings" pitchFamily="2" charset="2"/>
              <a:buChar char="§"/>
              <a:defRPr/>
            </a:pPr>
            <a:r>
              <a:rPr lang="en-IN" sz="1400" dirty="0" smtClean="0"/>
              <a:t>Streamline interaction with complex and rigid data tiers</a:t>
            </a:r>
          </a:p>
          <a:p>
            <a:pPr marL="342900" indent="-342900" algn="just" fontAlgn="base">
              <a:lnSpc>
                <a:spcPct val="150000"/>
              </a:lnSpc>
              <a:buClr>
                <a:srgbClr val="C00000"/>
              </a:buClr>
              <a:buFont typeface="Wingdings" pitchFamily="2" charset="2"/>
              <a:buChar char="§"/>
              <a:defRPr/>
            </a:pPr>
            <a:r>
              <a:rPr lang="en-IN" sz="1400" dirty="0" smtClean="0"/>
              <a:t>Multiple </a:t>
            </a:r>
            <a:r>
              <a:rPr lang="en-IN" sz="1400" dirty="0"/>
              <a:t>access protocols – It is easy to access the data grid using REST, Memcached, Hot Rod, or simple map-like API</a:t>
            </a:r>
            <a:r>
              <a:rPr lang="en-IN" sz="1400" dirty="0" smtClean="0"/>
              <a:t>.</a:t>
            </a:r>
            <a:endParaRPr lang="en-IN" sz="1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897" y="1290694"/>
            <a:ext cx="2103645" cy="28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353714" y="717785"/>
            <a:ext cx="4087813" cy="347663"/>
          </a:xfrm>
          <a:prstGeom prst="rect">
            <a:avLst/>
          </a:prstGeom>
          <a:solidFill>
            <a:srgbClr val="BE3A3A"/>
          </a:solidFill>
          <a:ln w="25400" cap="flat" cmpd="sng" algn="ctr">
            <a:noFill/>
            <a:prstDash val="solid"/>
          </a:ln>
          <a:effectLst/>
        </p:spPr>
        <p:txBody>
          <a:bodyPr anchor="ctr"/>
          <a:lstStyle/>
          <a:p>
            <a:pPr lvl="0">
              <a:defRPr/>
            </a:pPr>
            <a:r>
              <a:rPr lang="en-US" sz="1400" b="1" kern="0" dirty="0" smtClean="0">
                <a:solidFill>
                  <a:prstClr val="white"/>
                </a:solidFill>
                <a:latin typeface="Arial"/>
                <a:cs typeface="Arial" pitchFamily="34" charset="0"/>
              </a:rPr>
              <a:t>Where to use</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r>
              <a:rPr lang="en-US" sz="1400" b="1" kern="0" dirty="0" smtClean="0">
                <a:solidFill>
                  <a:prstClr val="white"/>
                </a:solidFill>
                <a:cs typeface="Arial" pitchFamily="34" charset="0"/>
              </a:rPr>
              <a:t>Red Hat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JBoss</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Data Grid</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4" name="TextBox 3"/>
          <p:cNvSpPr txBox="1"/>
          <p:nvPr/>
        </p:nvSpPr>
        <p:spPr>
          <a:xfrm>
            <a:off x="303752" y="1018618"/>
            <a:ext cx="8405791" cy="226215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just" fontAlgn="base">
              <a:lnSpc>
                <a:spcPct val="150000"/>
              </a:lnSpc>
              <a:buClr>
                <a:srgbClr val="C00000"/>
              </a:buClr>
              <a:defRPr/>
            </a:pPr>
            <a:r>
              <a:rPr lang="en-IN" sz="1400" dirty="0" smtClean="0"/>
              <a:t>It can be any </a:t>
            </a:r>
            <a:r>
              <a:rPr lang="en-IN" sz="1400" dirty="0"/>
              <a:t>type of application that requires heavy interaction with a data </a:t>
            </a:r>
            <a:r>
              <a:rPr lang="en-IN" sz="1400" dirty="0" smtClean="0"/>
              <a:t>tier. </a:t>
            </a:r>
            <a:r>
              <a:rPr lang="en-IN" sz="1400" dirty="0"/>
              <a:t> Typical use cases include:</a:t>
            </a:r>
            <a:endParaRPr lang="en-IN" sz="1400" dirty="0" smtClean="0"/>
          </a:p>
          <a:p>
            <a:pPr marL="342900" indent="-342900" algn="just" fontAlgn="base">
              <a:lnSpc>
                <a:spcPct val="150000"/>
              </a:lnSpc>
              <a:buClr>
                <a:srgbClr val="C00000"/>
              </a:buClr>
              <a:buFont typeface="Wingdings" pitchFamily="2" charset="2"/>
              <a:buChar char="§"/>
              <a:defRPr/>
            </a:pPr>
            <a:r>
              <a:rPr lang="en-IN" sz="1400" dirty="0"/>
              <a:t>Retail and e-commerce: B2B partner-procurement data and consumer catalogs</a:t>
            </a:r>
          </a:p>
          <a:p>
            <a:pPr marL="342900" indent="-342900" algn="just" fontAlgn="base">
              <a:lnSpc>
                <a:spcPct val="150000"/>
              </a:lnSpc>
              <a:buClr>
                <a:srgbClr val="C00000"/>
              </a:buClr>
              <a:buFont typeface="Wingdings" pitchFamily="2" charset="2"/>
              <a:buChar char="§"/>
              <a:defRPr/>
            </a:pPr>
            <a:r>
              <a:rPr lang="en-IN" sz="1400" dirty="0"/>
              <a:t>Financial services: Options and stock-trading performance optimization</a:t>
            </a:r>
          </a:p>
          <a:p>
            <a:pPr marL="342900" indent="-342900" algn="just" fontAlgn="base">
              <a:lnSpc>
                <a:spcPct val="150000"/>
              </a:lnSpc>
              <a:buClr>
                <a:srgbClr val="C00000"/>
              </a:buClr>
              <a:buFont typeface="Wingdings" pitchFamily="2" charset="2"/>
              <a:buChar char="§"/>
              <a:defRPr/>
            </a:pPr>
            <a:r>
              <a:rPr lang="en-IN" sz="1400" dirty="0"/>
              <a:t>Media and entertainment: On-demand video and data management</a:t>
            </a:r>
          </a:p>
          <a:p>
            <a:pPr marL="342900" indent="-342900" algn="just" fontAlgn="base">
              <a:lnSpc>
                <a:spcPct val="150000"/>
              </a:lnSpc>
              <a:buClr>
                <a:srgbClr val="C00000"/>
              </a:buClr>
              <a:buFont typeface="Wingdings" pitchFamily="2" charset="2"/>
              <a:buChar char="§"/>
              <a:defRPr/>
            </a:pPr>
            <a:r>
              <a:rPr lang="en-IN" sz="1400" dirty="0" smtClean="0"/>
              <a:t>Telecommunications</a:t>
            </a:r>
          </a:p>
          <a:p>
            <a:pPr marL="342900" indent="-342900" algn="just" fontAlgn="base">
              <a:lnSpc>
                <a:spcPct val="150000"/>
              </a:lnSpc>
              <a:buClr>
                <a:srgbClr val="C00000"/>
              </a:buClr>
              <a:buFont typeface="Wingdings" pitchFamily="2" charset="2"/>
              <a:buChar char="§"/>
              <a:defRPr/>
            </a:pPr>
            <a:r>
              <a:rPr lang="en-IN" sz="1400" dirty="0"/>
              <a:t>Transportation and logistics</a:t>
            </a:r>
          </a:p>
          <a:p>
            <a:pPr marL="342900" indent="-342900" algn="just" fontAlgn="base">
              <a:lnSpc>
                <a:spcPct val="150000"/>
              </a:lnSpc>
              <a:buClr>
                <a:srgbClr val="C00000"/>
              </a:buClr>
              <a:buFont typeface="Wingdings" pitchFamily="2" charset="2"/>
              <a:buChar char="§"/>
              <a:defRPr/>
            </a:pPr>
            <a:r>
              <a:rPr lang="en-IN" sz="1400" dirty="0" smtClean="0"/>
              <a:t>Travel</a:t>
            </a:r>
            <a:endParaRPr lang="en-IN" sz="1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885" y="3407636"/>
            <a:ext cx="1970542" cy="1311306"/>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chemeClr val="accent1"/>
                </a:solidFill>
              </a14:hiddenFill>
            </a:ext>
          </a:extLst>
        </p:spPr>
      </p:pic>
      <p:pic>
        <p:nvPicPr>
          <p:cNvPr id="6" name="Picture 5" descr="http://www.surgeonabroad.com/Flash/_pics/_bg/glob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275" y="4978400"/>
            <a:ext cx="1961152" cy="1301282"/>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7" descr="https://encrypted-tbn1.gstatic.com/images?q=tbn:ANd9GcSGY4G_8UqGFWwBugnrdcdx0jXhoEfDHy8owVGU-OW_gaV76xhqq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287" y="3322656"/>
            <a:ext cx="2093852" cy="1396286"/>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829" y="4883951"/>
            <a:ext cx="2018627" cy="1574563"/>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635" y="4378325"/>
            <a:ext cx="981075" cy="1200150"/>
          </a:xfrm>
          <a:prstGeom prst="rect">
            <a:avLst/>
          </a:prstGeom>
          <a:noFill/>
          <a:ln w="9525">
            <a:solidFill>
              <a:schemeClr val="tx1"/>
            </a:solidFill>
            <a:miter lim="800000"/>
            <a:headEnd/>
            <a:tailEnd/>
          </a:ln>
          <a:effectLst>
            <a:glow rad="228600">
              <a:schemeClr val="accent5">
                <a:satMod val="175000"/>
                <a:alpha val="40000"/>
              </a:schemeClr>
            </a:glow>
            <a:outerShdw dist="35921" dir="2700000" algn="ctr" rotWithShape="0">
              <a:schemeClr val="bg2"/>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Lst>
        </p:spPr>
      </p:pic>
      <p:cxnSp>
        <p:nvCxnSpPr>
          <p:cNvPr id="10" name="Straight Arrow Connector 9"/>
          <p:cNvCxnSpPr>
            <a:stCxn id="9" idx="1"/>
            <a:endCxn id="5" idx="3"/>
          </p:cNvCxnSpPr>
          <p:nvPr/>
        </p:nvCxnSpPr>
        <p:spPr>
          <a:xfrm flipH="1" flipV="1">
            <a:off x="2870427" y="4063289"/>
            <a:ext cx="877208" cy="9151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3"/>
          </p:cNvCxnSpPr>
          <p:nvPr/>
        </p:nvCxnSpPr>
        <p:spPr>
          <a:xfrm flipH="1">
            <a:off x="2870427" y="4978400"/>
            <a:ext cx="877208" cy="6506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7" idx="1"/>
          </p:cNvCxnSpPr>
          <p:nvPr/>
        </p:nvCxnSpPr>
        <p:spPr>
          <a:xfrm flipV="1">
            <a:off x="4728710" y="4020799"/>
            <a:ext cx="1149577" cy="957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a:off x="4728710" y="4978400"/>
            <a:ext cx="1193119" cy="6928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Overview Of </a:t>
            </a:r>
            <a:r>
              <a:rPr lang="en-US" sz="2400" dirty="0"/>
              <a:t>Red Hat JBoss Data 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36872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par>
                                <p:cTn id="52" presetID="53" presetClass="entr" presetSubtype="16"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par>
                                <p:cTn id="57" presetID="53" presetClass="entr" presetSubtype="16"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073" y="1364188"/>
            <a:ext cx="8681072" cy="517064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lvl="0" indent="-342900" algn="just" fontAlgn="base">
              <a:lnSpc>
                <a:spcPct val="150000"/>
              </a:lnSpc>
              <a:buClr>
                <a:srgbClr val="C00000"/>
              </a:buClr>
              <a:buFont typeface="Wingdings" pitchFamily="2" charset="2"/>
              <a:buChar char="§"/>
              <a:defRPr/>
            </a:pPr>
            <a:r>
              <a:rPr lang="en-IN" sz="1400" b="1" u="sng" dirty="0"/>
              <a:t>Schema-less key value store:</a:t>
            </a:r>
            <a:r>
              <a:rPr lang="en-IN" sz="1400" dirty="0"/>
              <a:t> Red Hat JBoss Data Grid is an in memory NoSQL </a:t>
            </a:r>
            <a:r>
              <a:rPr lang="en-IN" sz="1400" dirty="0" smtClean="0"/>
              <a:t>database that </a:t>
            </a:r>
            <a:r>
              <a:rPr lang="en-IN" sz="1400" dirty="0"/>
              <a:t>provides a simple and flexible means to storing different objects without a fixed </a:t>
            </a:r>
            <a:r>
              <a:rPr lang="en-IN" sz="1400" dirty="0" smtClean="0"/>
              <a:t>data model</a:t>
            </a:r>
            <a:endParaRPr lang="en-IN" sz="1400" dirty="0"/>
          </a:p>
          <a:p>
            <a:pPr marL="342900" lvl="0" indent="-342900" algn="just" fontAlgn="base">
              <a:lnSpc>
                <a:spcPct val="150000"/>
              </a:lnSpc>
              <a:buClr>
                <a:srgbClr val="C00000"/>
              </a:buClr>
              <a:buFont typeface="Wingdings" pitchFamily="2" charset="2"/>
              <a:buChar char="§"/>
              <a:defRPr/>
            </a:pPr>
            <a:r>
              <a:rPr lang="en-IN" sz="1400" b="1" u="sng" dirty="0"/>
              <a:t>Grid-based data storage and distributed processing:</a:t>
            </a:r>
            <a:r>
              <a:rPr lang="en-IN" sz="1400" b="1" dirty="0"/>
              <a:t> </a:t>
            </a:r>
            <a:r>
              <a:rPr lang="en-IN" sz="1400" dirty="0"/>
              <a:t>Red Hat JBoss Data Grid is a </a:t>
            </a:r>
            <a:r>
              <a:rPr lang="en-IN" sz="1400" dirty="0" smtClean="0"/>
              <a:t>federated cluster </a:t>
            </a:r>
            <a:r>
              <a:rPr lang="en-IN" sz="1400" dirty="0"/>
              <a:t>of services to distribute, replicate, and store data, designed to </a:t>
            </a:r>
            <a:r>
              <a:rPr lang="en-IN" sz="1400" dirty="0" smtClean="0"/>
              <a:t>seamlessly implemented </a:t>
            </a:r>
            <a:r>
              <a:rPr lang="en-IN" sz="1400" dirty="0"/>
              <a:t>, with no additional development work. Processes can be pushed to </a:t>
            </a:r>
            <a:r>
              <a:rPr lang="en-IN" sz="1400" dirty="0" smtClean="0"/>
              <a:t>these data </a:t>
            </a:r>
            <a:r>
              <a:rPr lang="en-IN" sz="1400" dirty="0"/>
              <a:t>services to distribute workload and provide high-performance due to affinity </a:t>
            </a:r>
            <a:r>
              <a:rPr lang="en-IN" sz="1400" dirty="0" smtClean="0"/>
              <a:t>and efficient </a:t>
            </a:r>
            <a:r>
              <a:rPr lang="en-IN" sz="1400" dirty="0"/>
              <a:t>use of compute </a:t>
            </a:r>
            <a:r>
              <a:rPr lang="en-IN" sz="1400" dirty="0" smtClean="0"/>
              <a:t>power</a:t>
            </a:r>
          </a:p>
          <a:p>
            <a:pPr marL="342900" lvl="0" indent="-342900" algn="just" fontAlgn="base">
              <a:lnSpc>
                <a:spcPct val="150000"/>
              </a:lnSpc>
              <a:buClr>
                <a:srgbClr val="C00000"/>
              </a:buClr>
              <a:buFont typeface="Wingdings" pitchFamily="2" charset="2"/>
              <a:buChar char="§"/>
              <a:defRPr/>
            </a:pPr>
            <a:r>
              <a:rPr lang="en-IN" sz="1400" b="1" u="sng" dirty="0"/>
              <a:t>Elastic scaling:</a:t>
            </a:r>
            <a:r>
              <a:rPr lang="en-IN" sz="1400" b="1" dirty="0"/>
              <a:t> </a:t>
            </a:r>
            <a:r>
              <a:rPr lang="en-IN" sz="1400" dirty="0"/>
              <a:t>Adding and removing storage nodes is achieved simply, is non-disruptive</a:t>
            </a:r>
            <a:r>
              <a:rPr lang="en-IN" sz="1400" dirty="0" smtClean="0"/>
              <a:t>, and </a:t>
            </a:r>
            <a:r>
              <a:rPr lang="en-IN" sz="1400" dirty="0"/>
              <a:t>scale is linear. Scaling a data grid is as simple as configuring and launching a </a:t>
            </a:r>
            <a:r>
              <a:rPr lang="en-IN" sz="1400" dirty="0" smtClean="0"/>
              <a:t>new process</a:t>
            </a:r>
            <a:r>
              <a:rPr lang="en-IN" sz="1400" dirty="0"/>
              <a:t>. All the work is completed in the background to ensure data remains </a:t>
            </a:r>
            <a:r>
              <a:rPr lang="en-IN" sz="1400" dirty="0" smtClean="0"/>
              <a:t>distributed and </a:t>
            </a:r>
            <a:r>
              <a:rPr lang="en-IN" sz="1400" dirty="0"/>
              <a:t>replicated</a:t>
            </a:r>
            <a:r>
              <a:rPr lang="en-IN" sz="1400" dirty="0" smtClean="0"/>
              <a:t>.</a:t>
            </a:r>
          </a:p>
          <a:p>
            <a:pPr marL="342900" lvl="0" indent="-342900" algn="just" fontAlgn="base">
              <a:lnSpc>
                <a:spcPct val="150000"/>
              </a:lnSpc>
              <a:buClr>
                <a:srgbClr val="C00000"/>
              </a:buClr>
              <a:buFont typeface="Wingdings" pitchFamily="2" charset="2"/>
              <a:buChar char="§"/>
              <a:defRPr/>
            </a:pPr>
            <a:r>
              <a:rPr lang="en-IN" sz="1400" b="1" u="sng" dirty="0"/>
              <a:t>Multiple access protocols:</a:t>
            </a:r>
            <a:r>
              <a:rPr lang="en-IN" sz="1400" b="1" dirty="0"/>
              <a:t> </a:t>
            </a:r>
            <a:r>
              <a:rPr lang="en-IN" sz="1400" dirty="0"/>
              <a:t>It is easy to access the data grid using REST, memcached, </a:t>
            </a:r>
            <a:r>
              <a:rPr lang="en-IN" sz="1400" dirty="0" smtClean="0"/>
              <a:t>Hot Rod</a:t>
            </a:r>
            <a:r>
              <a:rPr lang="en-IN" sz="1400" dirty="0"/>
              <a:t>, or through a simple java map API. The variety of access models means any sort </a:t>
            </a:r>
            <a:r>
              <a:rPr lang="en-IN" sz="1400" dirty="0" smtClean="0"/>
              <a:t>of application </a:t>
            </a:r>
            <a:r>
              <a:rPr lang="en-IN" sz="1400" dirty="0"/>
              <a:t>– legacy or new, java or native, in-memory or remote can easily access data </a:t>
            </a:r>
            <a:r>
              <a:rPr lang="en-IN" sz="1400" dirty="0" smtClean="0"/>
              <a:t>in the </a:t>
            </a:r>
            <a:r>
              <a:rPr lang="en-IN" sz="1400" dirty="0"/>
              <a:t>grid</a:t>
            </a:r>
            <a:r>
              <a:rPr lang="en-IN" sz="1400" dirty="0" smtClean="0"/>
              <a:t>.</a:t>
            </a:r>
          </a:p>
          <a:p>
            <a:pPr marL="342900" lvl="0" indent="-342900" algn="just" fontAlgn="base">
              <a:lnSpc>
                <a:spcPct val="150000"/>
              </a:lnSpc>
              <a:buClr>
                <a:srgbClr val="C00000"/>
              </a:buClr>
              <a:buFont typeface="Wingdings" pitchFamily="2" charset="2"/>
              <a:buChar char="§"/>
              <a:defRPr/>
            </a:pPr>
            <a:r>
              <a:rPr lang="en-IN" sz="1400" b="1" u="sng" dirty="0"/>
              <a:t>Management Tooling:</a:t>
            </a:r>
            <a:r>
              <a:rPr lang="en-IN" sz="1400" b="1" dirty="0"/>
              <a:t> </a:t>
            </a:r>
            <a:r>
              <a:rPr lang="en-IN" sz="1400" dirty="0"/>
              <a:t>JBoss Data Grid is available as a subscription from Red Hat </a:t>
            </a:r>
            <a:r>
              <a:rPr lang="en-IN" sz="1400" dirty="0" smtClean="0"/>
              <a:t>and also </a:t>
            </a:r>
            <a:r>
              <a:rPr lang="en-IN" sz="1400" dirty="0"/>
              <a:t>includes a subscription to the JBoss Operations Network. JBoss Operations </a:t>
            </a:r>
            <a:r>
              <a:rPr lang="en-IN" sz="1400" dirty="0" smtClean="0"/>
              <a:t>Network is a middleware and application management solution tat provides a single point </a:t>
            </a:r>
            <a:r>
              <a:rPr lang="en-IN" sz="1400" dirty="0"/>
              <a:t>of control to deploy, manage, and monitor JBoss Enterprise Middleware, applications </a:t>
            </a:r>
            <a:r>
              <a:rPr lang="en-IN" sz="1400" dirty="0" smtClean="0"/>
              <a:t>and services</a:t>
            </a:r>
            <a:endParaRPr lang="en-IN" sz="1400" dirty="0"/>
          </a:p>
        </p:txBody>
      </p:sp>
      <p:sp>
        <p:nvSpPr>
          <p:cNvPr id="4" name="Rectangle 3"/>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Features</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5"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Features Of </a:t>
            </a:r>
            <a:r>
              <a:rPr lang="en-US" sz="2400" dirty="0"/>
              <a:t>Red Hat JBoss Data 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71716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546" y="1712531"/>
            <a:ext cx="8551892"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smtClean="0"/>
              <a:t>It is the best </a:t>
            </a:r>
            <a:r>
              <a:rPr lang="en-IN" sz="1400" dirty="0"/>
              <a:t>way to build high performing, resilient, and scalable web applications</a:t>
            </a:r>
          </a:p>
          <a:p>
            <a:pPr marL="342900" indent="-342900" algn="just" fontAlgn="base">
              <a:lnSpc>
                <a:spcPct val="150000"/>
              </a:lnSpc>
              <a:buClr>
                <a:srgbClr val="C00000"/>
              </a:buClr>
              <a:buFont typeface="Wingdings" pitchFamily="2" charset="2"/>
              <a:buChar char="§"/>
              <a:defRPr/>
            </a:pPr>
            <a:r>
              <a:rPr lang="en-IN" sz="1400" dirty="0"/>
              <a:t>Enhanced performance because data can be written to, and read from, memory much faster than is possible with a hard disk.</a:t>
            </a:r>
          </a:p>
          <a:p>
            <a:pPr marL="342900" indent="-342900" algn="just" fontAlgn="base">
              <a:lnSpc>
                <a:spcPct val="150000"/>
              </a:lnSpc>
              <a:buClr>
                <a:srgbClr val="C00000"/>
              </a:buClr>
              <a:buFont typeface="Wingdings" pitchFamily="2" charset="2"/>
              <a:buChar char="§"/>
              <a:defRPr/>
            </a:pPr>
            <a:r>
              <a:rPr lang="en-IN" sz="1400" dirty="0"/>
              <a:t>The data grid can be easily scaled, and upgrades can be easily implemented.</a:t>
            </a:r>
          </a:p>
          <a:p>
            <a:pPr marL="342900" indent="-342900" algn="just" fontAlgn="base">
              <a:lnSpc>
                <a:spcPct val="150000"/>
              </a:lnSpc>
              <a:buClr>
                <a:srgbClr val="C00000"/>
              </a:buClr>
              <a:buFont typeface="Wingdings" pitchFamily="2" charset="2"/>
              <a:buChar char="§"/>
              <a:defRPr/>
            </a:pPr>
            <a:r>
              <a:rPr lang="en-IN" sz="1400" dirty="0"/>
              <a:t>A key/value data structure, rather than a relational structure, provides flexibility for application </a:t>
            </a:r>
            <a:r>
              <a:rPr lang="en-IN" sz="1400" dirty="0" smtClean="0"/>
              <a:t>developers</a:t>
            </a:r>
          </a:p>
          <a:p>
            <a:pPr marL="342900" indent="-342900" algn="just" fontAlgn="base">
              <a:lnSpc>
                <a:spcPct val="150000"/>
              </a:lnSpc>
              <a:buClr>
                <a:srgbClr val="C00000"/>
              </a:buClr>
              <a:buFont typeface="Wingdings" pitchFamily="2" charset="2"/>
              <a:buChar char="§"/>
              <a:defRPr/>
            </a:pPr>
            <a:r>
              <a:rPr lang="en-IN" sz="1400" dirty="0"/>
              <a:t>The technical advantages provide business benefits in the form of faster decision making, greater productivity, and improved customer </a:t>
            </a:r>
            <a:r>
              <a:rPr lang="en-IN" sz="1400" dirty="0" smtClean="0"/>
              <a:t>service.</a:t>
            </a:r>
          </a:p>
          <a:p>
            <a:pPr marL="342900" indent="-342900" algn="just" fontAlgn="base">
              <a:lnSpc>
                <a:spcPct val="150000"/>
              </a:lnSpc>
              <a:buClr>
                <a:srgbClr val="C00000"/>
              </a:buClr>
              <a:buFont typeface="Wingdings" pitchFamily="2" charset="2"/>
              <a:buChar char="§"/>
              <a:defRPr/>
            </a:pPr>
            <a:r>
              <a:rPr lang="en-IN" sz="1400" dirty="0" smtClean="0"/>
              <a:t>Easily handle huge transaction volumes</a:t>
            </a:r>
          </a:p>
          <a:p>
            <a:pPr marL="342900" indent="-342900" algn="just" fontAlgn="base">
              <a:lnSpc>
                <a:spcPct val="150000"/>
              </a:lnSpc>
              <a:buClr>
                <a:srgbClr val="C00000"/>
              </a:buClr>
              <a:buFont typeface="Wingdings" pitchFamily="2" charset="2"/>
              <a:buChar char="§"/>
              <a:defRPr/>
            </a:pPr>
            <a:r>
              <a:rPr lang="en-IN" sz="1400" dirty="0" smtClean="0"/>
              <a:t>Meet high uptime expectations</a:t>
            </a:r>
          </a:p>
          <a:p>
            <a:pPr marL="342900" indent="-342900" algn="just" fontAlgn="base">
              <a:lnSpc>
                <a:spcPct val="150000"/>
              </a:lnSpc>
              <a:buClr>
                <a:srgbClr val="C00000"/>
              </a:buClr>
              <a:buFont typeface="Wingdings" pitchFamily="2" charset="2"/>
              <a:buChar char="§"/>
              <a:defRPr/>
            </a:pPr>
            <a:r>
              <a:rPr lang="en-IN" sz="1400" dirty="0" smtClean="0"/>
              <a:t>Deploy in open hybrid cloud environments</a:t>
            </a:r>
          </a:p>
          <a:p>
            <a:pPr marL="342900" indent="-342900" algn="just" fontAlgn="base">
              <a:lnSpc>
                <a:spcPct val="150000"/>
              </a:lnSpc>
              <a:buClr>
                <a:srgbClr val="C00000"/>
              </a:buClr>
              <a:buFont typeface="Wingdings" pitchFamily="2" charset="2"/>
              <a:buChar char="§"/>
              <a:defRPr/>
            </a:pPr>
            <a:r>
              <a:rPr lang="en-IN" sz="1400" dirty="0" smtClean="0"/>
              <a:t>Meet demands for accurate, real-time information Streamline interactions with the complex, rigid data tiers</a:t>
            </a:r>
          </a:p>
        </p:txBody>
      </p:sp>
      <p:sp>
        <p:nvSpPr>
          <p:cNvPr id="4" name="Title 1"/>
          <p:cNvSpPr txBox="1">
            <a:spLocks/>
          </p:cNvSpPr>
          <p:nvPr/>
        </p:nvSpPr>
        <p:spPr>
          <a:xfrm>
            <a:off x="130629" y="127134"/>
            <a:ext cx="8876209"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ctr">
              <a:spcBef>
                <a:spcPct val="0"/>
              </a:spcBef>
              <a:defRPr/>
            </a:pPr>
            <a:r>
              <a:rPr lang="en-US" sz="2400" b="1" dirty="0" smtClean="0">
                <a:solidFill>
                  <a:schemeClr val="tx2"/>
                </a:solidFill>
                <a:latin typeface="Arial" pitchFamily="34" charset="0"/>
                <a:ea typeface="+mj-ea"/>
                <a:cs typeface="Arial" pitchFamily="34" charset="0"/>
              </a:rPr>
              <a:t>      Advantages and Disadvantages of </a:t>
            </a:r>
          </a:p>
          <a:p>
            <a:pPr lvl="0" algn="ctr">
              <a:spcBef>
                <a:spcPct val="0"/>
              </a:spcBef>
              <a:defRPr/>
            </a:pPr>
            <a:r>
              <a:rPr lang="en-US" sz="2400" b="1" dirty="0" smtClean="0">
                <a:solidFill>
                  <a:schemeClr val="tx2"/>
                </a:solidFill>
                <a:latin typeface="Arial" pitchFamily="34" charset="0"/>
                <a:ea typeface="+mj-ea"/>
                <a:cs typeface="Arial" pitchFamily="34" charset="0"/>
              </a:rPr>
              <a:t>Red Hat </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5" name="Rectangle 4"/>
          <p:cNvSpPr/>
          <p:nvPr/>
        </p:nvSpPr>
        <p:spPr bwMode="gray">
          <a:xfrm>
            <a:off x="272233" y="977172"/>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Arial"/>
                <a:cs typeface="Arial" pitchFamily="34" charset="0"/>
              </a:rPr>
              <a:t>Advantages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272233" y="977172"/>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Arial"/>
                <a:cs typeface="Arial" pitchFamily="34" charset="0"/>
              </a:rPr>
              <a:t>Benefits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4" name="TextBox 3"/>
          <p:cNvSpPr txBox="1"/>
          <p:nvPr/>
        </p:nvSpPr>
        <p:spPr>
          <a:xfrm>
            <a:off x="244546" y="1398627"/>
            <a:ext cx="8551892" cy="45243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b="1" dirty="0"/>
              <a:t>Performance :</a:t>
            </a:r>
            <a:r>
              <a:rPr lang="en-IN" sz="1400" dirty="0" smtClean="0"/>
              <a:t> </a:t>
            </a:r>
            <a:r>
              <a:rPr lang="en-IN" sz="1400" dirty="0"/>
              <a:t>Accessing objects from local memory is faster than accessing objects from remote data stores (such as a database). JBoss Data Grid provides an efficient way to store in-memory objects coming from a slower data source, resulting in faster performance than a remote data store. JBoss Data Grid also offers optimization for both clustered and non clustered caches to further improve performance.</a:t>
            </a:r>
          </a:p>
          <a:p>
            <a:pPr marL="342900" indent="-342900" algn="just" fontAlgn="base">
              <a:lnSpc>
                <a:spcPct val="150000"/>
              </a:lnSpc>
              <a:buClr>
                <a:srgbClr val="C00000"/>
              </a:buClr>
              <a:buFont typeface="Wingdings" pitchFamily="2" charset="2"/>
              <a:buChar char="§"/>
              <a:defRPr/>
            </a:pPr>
            <a:r>
              <a:rPr lang="en-IN" sz="1400" b="1" dirty="0"/>
              <a:t>Consistency :</a:t>
            </a:r>
            <a:r>
              <a:rPr lang="en-IN" sz="1400" dirty="0" smtClean="0"/>
              <a:t> </a:t>
            </a:r>
            <a:r>
              <a:rPr lang="en-IN" sz="1400" dirty="0"/>
              <a:t>Storing data in a cache carried the inherent risk: at the time it is accessed, the data may be outdated (stale). To address this risk, JBoss Data Grid uses mechanisms such as cache invalidation and expiration to remove stale data entries from the cache. Additionally, JBoss Data Grid supports JTA, distributed (XA) and two-phase commit transactions along with transaction recovery and a version API to remove or replace data according to saved versions</a:t>
            </a:r>
            <a:r>
              <a:rPr lang="en-IN" sz="1400" dirty="0" smtClean="0"/>
              <a:t>.</a:t>
            </a:r>
          </a:p>
          <a:p>
            <a:pPr marL="342900" indent="-342900" algn="just" fontAlgn="base">
              <a:lnSpc>
                <a:spcPct val="150000"/>
              </a:lnSpc>
              <a:buClr>
                <a:srgbClr val="C00000"/>
              </a:buClr>
              <a:buFont typeface="Wingdings" pitchFamily="2" charset="2"/>
              <a:buChar char="§"/>
              <a:defRPr/>
            </a:pPr>
            <a:r>
              <a:rPr lang="en-IN" sz="1400" b="1" dirty="0"/>
              <a:t>Massive Heap and High </a:t>
            </a:r>
            <a:r>
              <a:rPr lang="en-IN" sz="1400" b="1" dirty="0" smtClean="0"/>
              <a:t>Availability : </a:t>
            </a:r>
            <a:r>
              <a:rPr lang="en-IN" sz="1400" dirty="0"/>
              <a:t>In JBoss Data Grid, applications no longer need to delegate the majority of their data lookup processes to a large single server database for performance benefits. JBoss Data Grid employs techniques such as replication and distribution to completely remove the bottleneck that exists in the majority of current enterprise applications</a:t>
            </a:r>
            <a:r>
              <a:rPr lang="en-IN" sz="1400" dirty="0" smtClean="0"/>
              <a:t>.</a:t>
            </a:r>
          </a:p>
          <a:p>
            <a:pPr marL="342900" indent="-342900" algn="just" fontAlgn="base">
              <a:lnSpc>
                <a:spcPct val="150000"/>
              </a:lnSpc>
              <a:buClr>
                <a:srgbClr val="C00000"/>
              </a:buClr>
              <a:buFont typeface="Wingdings" pitchFamily="2" charset="2"/>
              <a:buChar char="§"/>
              <a:defRPr/>
            </a:pPr>
            <a:endParaRPr lang="en-IN" sz="1400" dirty="0"/>
          </a:p>
        </p:txBody>
      </p:sp>
      <p:sp>
        <p:nvSpPr>
          <p:cNvPr id="5" name="Title 1"/>
          <p:cNvSpPr txBox="1">
            <a:spLocks/>
          </p:cNvSpPr>
          <p:nvPr/>
        </p:nvSpPr>
        <p:spPr>
          <a:xfrm>
            <a:off x="244546" y="127134"/>
            <a:ext cx="876229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Advantages and Disadvantages of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Red Hat 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740783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272232" y="977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Three main features which makes JDG impressive</a:t>
            </a:r>
            <a:endParaRPr lang="en-CA" sz="1400" b="1" kern="0" dirty="0">
              <a:solidFill>
                <a:prstClr val="white"/>
              </a:solidFill>
              <a:latin typeface="Arial"/>
              <a:cs typeface="Arial" pitchFamily="34" charset="0"/>
            </a:endParaRPr>
          </a:p>
        </p:txBody>
      </p:sp>
      <p:sp>
        <p:nvSpPr>
          <p:cNvPr id="5" name="TextBox 4"/>
          <p:cNvSpPr txBox="1"/>
          <p:nvPr/>
        </p:nvSpPr>
        <p:spPr>
          <a:xfrm>
            <a:off x="272232" y="1615749"/>
            <a:ext cx="8551892" cy="420115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Scalability : </a:t>
            </a:r>
          </a:p>
          <a:p>
            <a:pPr marL="800100" lvl="1"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Consistent-hash </a:t>
            </a:r>
            <a:r>
              <a:rPr lang="en-US" sz="1400" kern="0" dirty="0">
                <a:solidFill>
                  <a:sysClr val="windowText" lastClr="000000"/>
                </a:solidFill>
              </a:rPr>
              <a:t>based </a:t>
            </a:r>
            <a:r>
              <a:rPr lang="en-US" sz="1400" kern="0" dirty="0" smtClean="0">
                <a:solidFill>
                  <a:sysClr val="windowText" lastClr="000000"/>
                </a:solidFill>
              </a:rPr>
              <a:t>data distribution</a:t>
            </a:r>
          </a:p>
          <a:p>
            <a:pPr marL="800100" lvl="1" indent="-342900" algn="just" fontAlgn="base">
              <a:lnSpc>
                <a:spcPct val="150000"/>
              </a:lnSpc>
              <a:buClr>
                <a:srgbClr val="C00000"/>
              </a:buClr>
              <a:buFont typeface="Wingdings" pitchFamily="2" charset="2"/>
              <a:buChar char="§"/>
              <a:defRPr/>
            </a:pPr>
            <a:r>
              <a:rPr lang="en-IN" sz="1400" kern="0" dirty="0">
                <a:solidFill>
                  <a:sysClr val="windowText" lastClr="000000"/>
                </a:solidFill>
              </a:rPr>
              <a:t>Based on the proven </a:t>
            </a:r>
            <a:r>
              <a:rPr lang="en-IN" sz="1400" kern="0" dirty="0" smtClean="0">
                <a:solidFill>
                  <a:sysClr val="windowText" lastClr="000000"/>
                </a:solidFill>
              </a:rPr>
              <a:t>Amazon Dynamo </a:t>
            </a:r>
            <a:r>
              <a:rPr lang="en-IN" sz="1400" kern="0" dirty="0">
                <a:solidFill>
                  <a:sysClr val="windowText" lastClr="000000"/>
                </a:solidFill>
              </a:rPr>
              <a:t>paper and </a:t>
            </a:r>
            <a:r>
              <a:rPr lang="en-IN" sz="1400" kern="0" dirty="0" smtClean="0">
                <a:solidFill>
                  <a:sysClr val="windowText" lastClr="000000"/>
                </a:solidFill>
              </a:rPr>
              <a:t>design</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Linear in </a:t>
            </a:r>
            <a:r>
              <a:rPr lang="en-US" sz="1400" kern="0" dirty="0" smtClean="0">
                <a:solidFill>
                  <a:sysClr val="windowText" lastClr="000000"/>
                </a:solidFill>
              </a:rPr>
              <a:t>nature</a:t>
            </a:r>
          </a:p>
          <a:p>
            <a:pPr marL="1257300" lvl="2" indent="-342900" algn="just" fontAlgn="base">
              <a:lnSpc>
                <a:spcPct val="150000"/>
              </a:lnSpc>
              <a:buClr>
                <a:srgbClr val="C00000"/>
              </a:buClr>
              <a:buFont typeface="Wingdings" pitchFamily="2" charset="2"/>
              <a:buChar char="§"/>
              <a:defRPr/>
            </a:pPr>
            <a:r>
              <a:rPr lang="en-US" sz="1400" kern="0" dirty="0">
                <a:solidFill>
                  <a:sysClr val="windowText" lastClr="000000"/>
                </a:solidFill>
              </a:rPr>
              <a:t>Throughput </a:t>
            </a:r>
            <a:r>
              <a:rPr lang="en-US" sz="1400" kern="0" dirty="0" smtClean="0">
                <a:solidFill>
                  <a:sysClr val="windowText" lastClr="000000"/>
                </a:solidFill>
              </a:rPr>
              <a:t>(Transaction </a:t>
            </a:r>
            <a:r>
              <a:rPr lang="en-US" sz="1400" kern="0" dirty="0">
                <a:solidFill>
                  <a:sysClr val="windowText" lastClr="000000"/>
                </a:solidFill>
              </a:rPr>
              <a:t>per second</a:t>
            </a:r>
            <a:r>
              <a:rPr lang="en-US" sz="1400" kern="0" dirty="0" smtClean="0">
                <a:solidFill>
                  <a:sysClr val="windowText" lastClr="000000"/>
                </a:solidFill>
              </a:rPr>
              <a:t>)</a:t>
            </a:r>
          </a:p>
          <a:p>
            <a:pPr marL="1257300" lvl="2"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Capacity</a:t>
            </a:r>
          </a:p>
          <a:p>
            <a:pPr marL="285750" indent="-285750" algn="just" fontAlgn="base">
              <a:lnSpc>
                <a:spcPct val="150000"/>
              </a:lnSpc>
              <a:buClr>
                <a:srgbClr val="C00000"/>
              </a:buClr>
              <a:buFont typeface="Wingdings" pitchFamily="2" charset="2"/>
              <a:buChar char="Ø"/>
              <a:defRPr/>
            </a:pPr>
            <a:endParaRPr lang="en-US" sz="1400" b="1" u="sng" kern="0" dirty="0" smtClean="0">
              <a:solidFill>
                <a:sysClr val="windowText" lastClr="000000"/>
              </a:solidFill>
            </a:endParaRPr>
          </a:p>
          <a:p>
            <a:pPr marL="285750" indent="-285750" algn="just" fontAlgn="base">
              <a:lnSpc>
                <a:spcPct val="150000"/>
              </a:lnSpc>
              <a:buClr>
                <a:srgbClr val="C00000"/>
              </a:buClr>
              <a:buFont typeface="Wingdings" pitchFamily="2" charset="2"/>
              <a:buChar char="Ø"/>
              <a:defRPr/>
            </a:pPr>
            <a:endParaRPr lang="en-US" sz="1400" b="1" u="sng" kern="0" dirty="0">
              <a:solidFill>
                <a:sysClr val="windowText" lastClr="000000"/>
              </a:solidFill>
            </a:endParaRPr>
          </a:p>
          <a:p>
            <a:pPr marL="285750" indent="-28575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Consistency </a:t>
            </a:r>
            <a:r>
              <a:rPr lang="en-US" sz="1400" b="1" u="sng" kern="0" dirty="0">
                <a:solidFill>
                  <a:sysClr val="windowText" lastClr="000000"/>
                </a:solidFill>
              </a:rPr>
              <a:t>: </a:t>
            </a:r>
          </a:p>
          <a:p>
            <a:pPr marL="800100" lvl="1" indent="-342900" algn="just" fontAlgn="base">
              <a:lnSpc>
                <a:spcPct val="150000"/>
              </a:lnSpc>
              <a:buClr>
                <a:srgbClr val="C00000"/>
              </a:buClr>
              <a:buFont typeface="Wingdings" pitchFamily="2" charset="2"/>
              <a:buChar char="§"/>
              <a:defRPr/>
            </a:pPr>
            <a:r>
              <a:rPr lang="en-IN" sz="1400" kern="0" dirty="0" smtClean="0">
                <a:solidFill>
                  <a:sysClr val="windowText" lastClr="000000"/>
                </a:solidFill>
              </a:rPr>
              <a:t>Strongly </a:t>
            </a:r>
            <a:r>
              <a:rPr lang="en-IN" sz="1400" kern="0" dirty="0">
                <a:solidFill>
                  <a:sysClr val="windowText" lastClr="000000"/>
                </a:solidFill>
              </a:rPr>
              <a:t>Consistent - Congruent with most databases</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JTA Transactions</a:t>
            </a:r>
          </a:p>
          <a:p>
            <a:pPr marL="800100" lvl="1" indent="-342900" algn="just" fontAlgn="base">
              <a:lnSpc>
                <a:spcPct val="150000"/>
              </a:lnSpc>
              <a:buClr>
                <a:srgbClr val="C00000"/>
              </a:buClr>
              <a:buFont typeface="Wingdings" pitchFamily="2" charset="2"/>
              <a:buChar char="§"/>
              <a:defRPr/>
            </a:pPr>
            <a:r>
              <a:rPr lang="en-IN" sz="1400" kern="0" dirty="0">
                <a:solidFill>
                  <a:sysClr val="windowText" lastClr="000000"/>
                </a:solidFill>
              </a:rPr>
              <a:t>Fully XA Complaint - with XA Recovery Support</a:t>
            </a:r>
          </a:p>
          <a:p>
            <a:pPr marL="1257300" lvl="2" indent="-342900" algn="just" fontAlgn="base">
              <a:lnSpc>
                <a:spcPct val="150000"/>
              </a:lnSpc>
              <a:buClr>
                <a:srgbClr val="C00000"/>
              </a:buClr>
              <a:buFont typeface="Wingdings" pitchFamily="2" charset="2"/>
              <a:buChar char="§"/>
              <a:defRPr/>
            </a:pPr>
            <a:endParaRPr lang="en-US" sz="1400" kern="0" dirty="0">
              <a:solidFill>
                <a:sysClr val="windowText" lastClr="000000"/>
              </a:solidFill>
            </a:endParaRPr>
          </a:p>
        </p:txBody>
      </p:sp>
      <p:pic>
        <p:nvPicPr>
          <p:cNvPr id="9218" name="Picture 2" descr="https://encrypted-tbn1.gstatic.com/images?q=tbn:ANd9GcS2S0l6Os28H2y9IZQOYTsEKyn5i1xfqSzuJF5EsEru6wAXL3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748" y="1615749"/>
            <a:ext cx="3133725"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7" descr="data:image/jpeg;base64,/9j/4AAQSkZJRgABAQAAAQABAAD/2wCEAAkGBxQTEhQUEhMVFhUXGRoaFhgXGBccFBcYFRUXGBcXFRUYHCggGBonHRUUITQiJikrLi4uFx8zODMsNygtLiwBCgoKDg0OFxAQFCwcHBwsLCwsLCwsLCwsLC0sLCwsKywsLCssLCssNywsLCwrKy0tLCwsLCssNy84LDcsNTc4N//AABEIAMwAzAMBIgACEQEDEQH/xAAcAAABBQEBAQAAAAAAAAAAAAAAAwQFBgcCAQj/xABLEAABAwIDBAUIBgUJCQEAAAABAAIDBBEFEiEGMUFREyJhgZEHFBYyUlNxoTNykrHB8CNCYpPRFUNEVWOio7LhJDRUgoOzwuLxc//EABcBAQEBAQAAAAAAAAAAAAAAAAABAgP/xAAgEQEBAQABBAIDAAAAAAAAAAAAARECEiFBUTHwMmGh/9oADAMBAAIRAxEAPwDcUIQgEIQgEIQgEIQgEIQgEIQgEIQgEIQgEIQgEIQgEIQgEIQgEIQgEIQgEIQgSqJwwXcdFHHHG+y75KE8oLJJYnQwkh7mmxBy27c3BRMWGPbTRRdIczGgOc4kl1hrd1779e5Eq4fy832HfJefy+32HfJZfiu2kFI1zGv84lv6rHHo29hk++yz7GNqKqqJzPLW+wwlrB8Te57ytdKdT6OO0kfI+IXnpNHyPiF83YTsfVVOsMBcPaOjPtnTwVsw/wAj8p1nmjZ2MaXnxNgmT2nVfTZfSaP2T4heek8fsnxCzqi8k9E36QyyfFwaPBgB+amaXye4c3+isP1ru+8qZF2rX6UR+yfEI9KI/ZPiFF0uwOGka0UH2AlpPJvhjhY0UI+AIPiCnZT/ANJmew75Lz0nj9h3yUBP5LaFmsBqIDzimd/lfmafBNDsxVR/RVTZRwE8fW/eRka/8qdjutXpRH7DvkuTtXF7Lvksg20pcXDSDBli4upruv8AWPrNHcB2rOX0rgbkdbnfrX+PNXE19SnauP2HfJeelsXsu+SwLZnbF8X6KocSwizXnV7D2+035rQcMdHI0PjkY8fsG+++hvutcHXXRTDWh0e0sUjgzrAnQXGimlj1fQvM9PKxxAjeS4B1gQRxHFaxh0uaNp7FFhyhCEUIQhAIQhAIQk532aT2IKzXzDPLI71WDU8gBmd8rLCtptr6itc5rSWQnQRt0Bb/AGh4k8ty1vbip6LDah24yDIP+qcv3ErK8DwzpXNYwb955DiStcWOSFwfZ+WoeGsbc8eDGjm4rV9lth6eCzpR00n7Q/Rt+qzj8SpDC6BkLAyMWHHmTzKkWFLSLBTSiwAsBwA3D4Jd0YO5QkE6koJ1lp6+BcZLJeqro425pHBo7VX59rIz9FG+QcxYNPwJ39yotlENE7VDj22kBDRTjsu/X5Cyfx7YkfSU7wObSHfIa/JTDVkqEi2JI4Zi8NR9G8E8uPbon5ZzRTdx5Kt7Q7D01YCXsyv4SMsHX7eDu9Wh8zWplUYjyRHz5tvsBPRG7uvET1ZWg27A8fqlVCKOSN2ZhIPNpIPiF9OV8/SNcxwDmuFiDqCO0LGtr8D8zlEjW54SczQew3MZPw+S1Ep75OsWqppHRyXfEGkl7hq06WAdxvrp3rbdmZLx5fZVEwGFtTGJqeRoicdANHR77sLRoHC/fZXXBOrIRzH3fkKUieQhCjQQhCAQhCATLF32jIG86D4nRPVH15vJG3l1j3fkIMy8tlXkipacH13l57WxNA/zPb4JjsNShsJfxcbdzf8AW6i/K5W9JiWW/VhiYzvcS93fq3wU1sO+9HGeZf8AJ7gteGPKyMSzEixO4YHHgorpiXbLlBPJOKfDSd6kG4W3KQeIsism2lqXvntI7SwcANRYk205CyKCQuljaAMxJDXEbhY3sOduCQ2hidST9HUAhoJ6KU/RvYTcMe79Vw3X/wBVI0E1I6xdIWaaNcQGA7w5sg0v3qsHM1dHHUCIwSvto6bOwBhPNmnZbTW+l0tjAyShjhms0uY4izm6gEOtpxGuidNxIhzQ2drmne/NTlzR9ZzblN8RqqTf5wS+93Fjg97rfquNiAOzQKKgY53idjoyWvLgOWp3H4j+K1KDEHPjaTvI1tuvxssmFb084ZSMzyXs0DVkd9C+Vw0uBuatSw7DuhhjjuSWtAJO8niSlI9keSmz04kCbvRSL1A7X0AmpZWkXsMzfi3X+I71PPUfi/0Mv/5v/wApQYxs5tDLhs3SR3dE76SMnRw7OTxwK+hsLrGSxw1ERux4DmnsdwPIjj8F80N68fctf8ideX0EsBOsMhA55XjM3uvcdytI10ISVK/Mxp7EqstBCEIBCEIBRjjeVx5AD8T+HipJxUVT7ieZJ/Pgg+fNqC51TVSPFnOlf4Ndlb8mhXfyXND6KNp9qQfA9I7f4j5J95TNlM7XVMLdQLytHED9cdoG9VTyS4qI53UrzbO7PFfi6wDmjuaDbsK1WI2Kmwhrd9k8aI27tUjWPtbhpvGo8OSSihJ1vccxu8Vlo+855L3PzTe4akpJ0BiVHHO3o5WBzTwIVOrfJJASXU8skPY13V+ybgdyulF1ipYBDGRO8k1Rf/fTb6oul6XyUx3/ANoqJZB7N7NPcLLU3uTGZXTIZ4Jg0FKwMgjawdg1XWLYrBA28sgb2frH4BR+I4wQC2Gznbif1Wn8Ss7x6YCZvSF8kz9ejaR6ut3Pv6rde+wUtkm0/UWoY/LPUNZTsYYv5wu3gHlb9bkPFTk0VlVPJ3FJJM+UM6OmAIAdbNJJcDM3kwAEdvcr/NT3VRAvTDHyGU05cbfo337OqVNTAD1dTz4f8vMrOPK3jojgFMw/pJvW5tjHrE/E2HeUGYYaOoPgtH8iUbm1FXb1DHHflmD3ZfkXqgUUBsGtBJNgAN5J3ALddkaCKigbEXsEpsZesL53D1e7cPgrUi64U/qkcinqi8LfZxHMX8FKLLYQhCAQhCBCtfZjvl3qMxCle6IsifkdpY9g3i/C/NP64+qO2/hqqRtz5Qo6B4iEZllLQ4i+VrQSbXO+5sdwViWn08c1PS1Ekz+ktGbN3i9iL67hqLjsWE4hSEFr4yWvaQ5rgdQ5puCO8K8S+WV7mlpooyCCCDIbEHQgjJuUfT0cfRGeoIjZbMbXswO3NaNS462A1Wsz5Yt9LRsZ5RG1YbBVER1Q0B3NmtxYdwf+z4K+QG1yDY8bf+TD+CwaDZbzu7mHK0HRxGvMbuO5TmH7Q4phtm1ERq6Ybng3kYP2ZBr3PHes2NStakn5tP1o9R3tOoSAe1x6sjCeROV3g6yq+E7f0NVYCYRyadSb9FJc8Gyeo/xupx777zcHdnYHDuezUoqzYdBYJ64qrDLGzNl0/s3Pv9m2igcS2jcbhr5WN+tckcdR+Chq04ztHDTh2d4JAuWgjTtcTo0fFU6t2kqpWmVlLMaf22ho05tY4iSQdoFuSisDkpZZukl6U5QHMDspYCb9fJc3cSCetqOxTm0W0DWs+ke+46jDpmtxIG5o+aqahMZxEtDcozTP0jbuOvF1uA107FF4Th+aUgvBcTeWQnrPdxAtrlG4AckwiqZ5KodGQ6R1ukvkHRRyN4m562h0G7RaNgOFtgZ1bZuJYy5+2/RcbLz5bfxn9v34dJemZ5qcw4NjYGsaSB+s7qt+epTt7y4am48Gdw3uVUxjbKipPpp2Z/YB6Wb7LdG99lnu0flVqZ7somGFp3yvs6Yj9keqz7/guzC77dbZw0TS24knI6kQ9bsL7fRs+ZWKySS1Erp53Fz3m5PAcmtHBo4BcxUhLi+Qlz3G7nON3E8yTvTtWRm0rRYgaeSOZozGNwdY7jY6jwuti2brqHELyQk598kTjZzSb3u3eRcnUGxWLPNxYjRM2dJA8Swvcxzdzmmzh/EKj6mpzZ7T228fyFMrP9gNpTXUbZX26VhySW3FzbHMBwuCDbtV+jdcA8wsNR0hCEUIQhAxqDd/wH3/APz5r5+2umbU4jUvPWDX5G8rRjL94ct1xGsEUU0ztzGvefgxpP4L5ppqkhpe83c7Vx5udq4+JK1xZ5Jmgw6J8sbC1gzOA/0+KtG0DZWlsTKPp43AXuCW3uRlsBoRYHXmFVPJ/XsdiMTZHAAhwbfi8izWjtN9FuDKRLUkQmH0Aa1oDAwADqjcOzRRO3m0XmMLQwAzTXay4uGgWzPIOhtcADmVeI6VZJ5eaNzX0k1iWBr2HkHXDh4i/wBlRcV+HZxspBcw2J8eO/gFo2y8uQNYzKGAdUMILQByss5qqyQwMcxzhFI3K+24OHA8r7u5OtjtpI6O7Jg7ITma5ovlJFjdvEaBVmLntFiM7HNPTujDiMoGbW+4dQX8SjB8cMkogqbSh4OVxAD2lt97mgH9R3bu11SLtoaGYg+cxnlcuFu7h817RU8V+lgc1wIIDmm4Av1tefMnkEDjFcNMYc+FvS2FxHcBxPadA4ceenErKcR2gmdI4tcC86OcR6h5NG7QaW4LQMb2gEbCGuOul2glzj7MbRr3/gs/w/ZKpdeSUtp47k5pSM1jro3+NlFhfCto62BgZTmKM8ZOjY6V1ySS50l7nUrmtr66o+nqpnDlms37LbBSdNHh8WklTLIePRsNu42sfFdzVFA42jmkb9dp+8BXDVdgwtreCfmnLAOpbknlTR2bmY5r2c2n/VOazOYYnNcW3AuQBrdvaqiIJSgpnlheGHIN7rG3ipSASGnd+kOdrh1rNvY8N3apDC7up52yyE2bfMR6oI5NGuoKaqpk/Afn4pKU6bx8Nfut+KmKHC2yuLYp2OIBcerKAAN5JIA4rg4Z1C9sgLb+tklyfay2t27kFq8iFfaSqg4OayRo7Wksf8jH4LbsOfdg7NF85bAvdS4nAHiwkzMuDdpD23BBG8XaF9DYU7Vw71mtRIoQhRQuJnWaT2LtIVZ0A5n7tUFH8qNX0WGytG+TLH9twzfK6wqriIavora7ARWU7orgOBDmE7szd1+w7u9YlimGuY5zJGlrm6EHgtRjkq2zUxjxCkedAJ4r35GRoPyJX1WyNfKtbAGODvZId9k3/BfT/wDKbBGyRzg0Oa0i59oA27TqpVlPXBQe0+CxVkD4JhdrhoR6zXD1XN7QU5Zi0TiGh4udw3E/AHeu3zIrFHbPVuHOc0w+c0x35RcEcy3e11uyyia+Ojk0zSU7vYkabD4E8O9bxMbqGxClY+4cxrviAfvRnGEu2ZiJv55F4f8AsrVR43BT07IOmdI1g3MbodSTd1tdSeKs1bs3Sn+jxj4Nyn+7ZUba3A2RSRiFpAe25FydcxGl9eSp3d1e2BH+7xNjPtuAc/u4feq3X4o+Q3lkc89pv8twU1LsdKLB7rEi+UDXXny15peLyfyl2UOaHk2DXiwJte2ZpIBtwQwwosF6aLNC8OkGroyLOA7OaSOBVPuJPsqRpsKno3VRmYWOihsDfQmZwYxzHDeN6jo21bgCOmsd2rvxKJjmpw+aBrXSNcxrzuJ4jgW89Lq60bCcPikaxryANHE20cW7x2JhUSF1JTxzwSSkZibOs5pDnAZj2gpxheLdHTdA6mmtd1rZTZpeXNFydSEDzCc7o5wYYwWtDgAXZXb/AFuW5PNmC6R743xRszRmxYSSSCBY3+sUwocabGXEU9SczS0izOPHf+bpTDsdZE8PFPUki+lmWNxbn+bIvYg+B4IMTsrxcbgQ4He1zeIKdVUssVFI98LQ5hylguGFjiLkX6wHWOl7KExra6obcQw+bBxPWtmlN/2zo3uVVlrJHk55Huvvu4m/xuUNOanGJHSRzWAMJaWNaLNAjIcAPBfTeE1AcWPabteAQeYcAR+C+WRay+jdjGSMoaXpdHtjZcHeLDS/bayVYuyF4CvVloKD2h2gpqV8baiZsWcOyZuNi0Gx7Mw8VOKi7YYfRVU8ZqaljDA4/o8zdblpIdfUA5R4oJ7FcVZBlzhxzmzQ0fDU+IVc2iwWPEoDJCMszbhpcLE2F8j7cNRY8L/FTlRjtE8WfPTuHJzmkeBXse0FE0ANqIABuAe0AdwVR81Y9Svjc5j2lrm3Dgd4K2DC4X1VFRTNLSRBlLXXt1gASCP1hlt+IUrtLHg9Wf8AaJ6fPa2cShr7cLkHXvUfgdLh1I0sgxUCMkkMdJE5oJ35bi4+ANk1MKNwp7tHktF2dZzg+UdH7vLcDvItfipOtxJjLl72MG/rOAsO8qMxPC6WfR+Lyhvsxyxxt78jRfvuoCXycYQ43dXuceZmYT4kIuJSr25oWetVxH6hc8/4YKjpfKLQe9e76sUn/kAkh5NcG/44/vWfwSjfJzg4/pp/es/ghhpLt9QnjN+6/wDZRTsdhnrKeWNjnxxbw8ZcxBc/dc6ajwVmj8nmD7/OyQN/6VvzIGiseDYNhFJpGYM2/NI8Pf3F27uTUxx5q2tHTRB8Ti0MeHNOVwBJFiLczqOacU+DCNwdK+zGvEgYAQ3MN13OJNrgGymv5fpP+Ih+21cTY3RuBa6eBwO8FzSD8QUXGUeWfEY5uhbCQS3NnI3W0s2+466pt5q0k3DN/HLex1G/hYhX7EcBwie5L4xbXqS2Av2XsAosbH4ezqjEpWjgOmFgDyCM2Ielw+EC5ERPLqJ1HRxE/Rwgf9NP/Reg/rSX981eei9B/Wkv75qaY8bhlNxbB/hpCpp6cerHB4Rpx6MUH9aS/vmriTZ7Dm+tisg+M7UMU7aOlBjkDQ0DJn6trAse3XTcSHO8FS2RkkAC5OgAuSSeAC16XZ7CnaPxRz28WmobY/FTmAYbg9MRJDJAX8HukDnD6pJsO5NWRV9ktjWUnRz17M0jtY4gLhlrdaTgXajTh3aaHLjsDIenleIo75bv0sTuGl0pNjNE8WfPA4cnOaR4FR+OvoaqndTuqImsNrZXN6pabiw3cEVbsGrGTQskjdmY4dVw3EcCnqgdjeibA2GGUStiAbmBB7jbip5RXhKwrbJgdWVD7Xu4AAbySAAAtvrZMrHHsWRVlH0z5XDfnDge1u77kSqfVYe+Mt6RrQH6AtdcZrXyu00Nl4KHsVkrKV8pYHhrWtdmsCTmcNL7t/M8V42jVRUanZfpn5s0Y0HrG24fBJu2MykHPCbey6/4K5+ZLptCgrZouxdtoez86KwChSootPz2IK35hu0R5j2KzCi3IFD2IK95tlimNv5sD/EjS9fR3lcbcbqSxmmy08x/ZH/cYpA0dzfnb8EFXOH9iP5P7FahQ9i88x3aIKt5rlZMf7J4/upXE6TNK823n8ApjGKXLTzH+zd9yXko768x+CCrGg7F55jv0VqdQ79PzZceY6fnmgqxodNya12AdNlHUFr+sbDW3Yrj5l+e5cNokFIfsRYXzwH4P1/yp7BhmRoZp1RbTdvVnNCvHUWv55oKzJAGAuduCcnDnsAMjAGuIGjrlpOgzi2l1M1GFh7cvP8ADd9ydmlkmAbIGgXBcQSS/LqLi3PwQWXyS9Rs7Ob7/wB0fwWirNtjX9HUPbzIK0lRqInaWoyQlUDZt7XxudcesfvKvu01EZY7BZcdjZmE5JHtvvsfwRKmZYhfeEh0Q5hRZ2UqPeyeK59Eqj3sniqmJfohzC6EQtvChvRKo97J4r30TqPeyeKGJkRDmEoIhzHBQXonUe9k8UeilR72TxQxPdGOYXQjbzCr/opUe9k8V76K1PvZPFDD3apgFJNYjc3/ALjVLwMblbqNw+5VmXZGdwLXSvIO8HcuxstUj+ek8UMWno28wueibzCrHovU++k8Uei9T76TxRcSW07R5pPYj1CnkDGljdRuH3BV6XZKocC10ryDvB3LobK1AFhLJb4omLCY266hcmMcwoD0VqffSeKPRWo97J4oYnDEOYXDohzChfRSo97J4o9E6j3snihiYdEOYXLohzCifROo97J4rz0SqPeyeKGJgRi+8J9SxN5hVr0TqPeyeK6Gy1SP56TxQxIRVQZXgA72j7ytWgfdoPYsmwTY+Rsokc5zjzO/xWr0ceVgBUaLJMwt5BKIQJ9A3kEdA3kEohAn0DeQR0DeQSiECfQN5BHQN5BKIQJ9A3kEdA3kEohAn0DeQR0DeQSiECfQN5BHQN5BKIQJ9A3kEdA3kEohAn0DeQR0DeQSiECfQN5BHQN5BKIQJ9A3kEdA3kEohAn0DeQR0DeQSiEHDYgNwC7QhAIQhAIQhAIQhAIQhAIQhAIQhAIQhAIQhAIQhAIQhAIQhAIQhAIQhB//2Q=="/>
          <p:cNvSpPr>
            <a:spLocks noChangeAspect="1" noChangeArrowheads="1"/>
          </p:cNvSpPr>
          <p:nvPr/>
        </p:nvSpPr>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9" descr="data:image/jpeg;base64,/9j/4AAQSkZJRgABAQAAAQABAAD/2wCEAAkGBxQTEhQUEhMVFhUXGRoaFhgXGBccFBcYFRUXGBcXFRUYHCggGBonHRUUITQiJikrLi4uFx8zODMsNygtLiwBCgoKDg0OFxAQFCwcHBwsLCwsLCwsLCwsLC0sLCwsKywsLCssLCssNywsLCwrKy0tLCwsLCssNy84LDcsNTc4N//AABEIAMwAzAMBIgACEQEDEQH/xAAcAAABBQEBAQAAAAAAAAAAAAAAAwQFBgcCAQj/xABLEAABAwIDBAUIBgUJCQEAAAABAAIDBBEFEiEGMUFREyJhgZEHFBYyUlNxoTNykrHB8CNCYpPRFUNEVWOio7LhJDRUgoOzwuLxc//EABcBAQEBAQAAAAAAAAAAAAAAAAABAgP/xAAgEQEBAQABBAIDAAAAAAAAAAAAARECEiFBUTHwMmGh/9oADAMBAAIRAxEAPwDcUIQgEIQgEIQgEIQgEIQgEIQgEIQgEIQgEIQgEIQgEIQgEIQgEIQgEIQgEIQgSqJwwXcdFHHHG+y75KE8oLJJYnQwkh7mmxBy27c3BRMWGPbTRRdIczGgOc4kl1hrd1779e5Eq4fy832HfJefy+32HfJZfiu2kFI1zGv84lv6rHHo29hk++yz7GNqKqqJzPLW+wwlrB8Te57ytdKdT6OO0kfI+IXnpNHyPiF83YTsfVVOsMBcPaOjPtnTwVsw/wAj8p1nmjZ2MaXnxNgmT2nVfTZfSaP2T4heek8fsnxCzqi8k9E36QyyfFwaPBgB+amaXye4c3+isP1ru+8qZF2rX6UR+yfEI9KI/ZPiFF0uwOGka0UH2AlpPJvhjhY0UI+AIPiCnZT/ANJmew75Lz0nj9h3yUBP5LaFmsBqIDzimd/lfmafBNDsxVR/RVTZRwE8fW/eRka/8qdjutXpRH7DvkuTtXF7Lvksg20pcXDSDBli4upruv8AWPrNHcB2rOX0rgbkdbnfrX+PNXE19SnauP2HfJeelsXsu+SwLZnbF8X6KocSwizXnV7D2+035rQcMdHI0PjkY8fsG+++hvutcHXXRTDWh0e0sUjgzrAnQXGimlj1fQvM9PKxxAjeS4B1gQRxHFaxh0uaNp7FFhyhCEUIQhAIQhAIQk532aT2IKzXzDPLI71WDU8gBmd8rLCtptr6itc5rSWQnQRt0Bb/AGh4k8ty1vbip6LDah24yDIP+qcv3ErK8DwzpXNYwb955DiStcWOSFwfZ+WoeGsbc8eDGjm4rV9lth6eCzpR00n7Q/Rt+qzj8SpDC6BkLAyMWHHmTzKkWFLSLBTSiwAsBwA3D4Jd0YO5QkE6koJ1lp6+BcZLJeqro425pHBo7VX59rIz9FG+QcxYNPwJ39yotlENE7VDj22kBDRTjsu/X5Cyfx7YkfSU7wObSHfIa/JTDVkqEi2JI4Zi8NR9G8E8uPbon5ZzRTdx5Kt7Q7D01YCXsyv4SMsHX7eDu9Wh8zWplUYjyRHz5tvsBPRG7uvET1ZWg27A8fqlVCKOSN2ZhIPNpIPiF9OV8/SNcxwDmuFiDqCO0LGtr8D8zlEjW54SczQew3MZPw+S1Ep75OsWqppHRyXfEGkl7hq06WAdxvrp3rbdmZLx5fZVEwGFtTGJqeRoicdANHR77sLRoHC/fZXXBOrIRzH3fkKUieQhCjQQhCAQhCATLF32jIG86D4nRPVH15vJG3l1j3fkIMy8tlXkipacH13l57WxNA/zPb4JjsNShsJfxcbdzf8AW6i/K5W9JiWW/VhiYzvcS93fq3wU1sO+9HGeZf8AJ7gteGPKyMSzEixO4YHHgorpiXbLlBPJOKfDSd6kG4W3KQeIsism2lqXvntI7SwcANRYk205CyKCQuljaAMxJDXEbhY3sOduCQ2hidST9HUAhoJ6KU/RvYTcMe79Vw3X/wBVI0E1I6xdIWaaNcQGA7w5sg0v3qsHM1dHHUCIwSvto6bOwBhPNmnZbTW+l0tjAyShjhms0uY4izm6gEOtpxGuidNxIhzQ2drmne/NTlzR9ZzblN8RqqTf5wS+93Fjg97rfquNiAOzQKKgY53idjoyWvLgOWp3H4j+K1KDEHPjaTvI1tuvxssmFb084ZSMzyXs0DVkd9C+Vw0uBuatSw7DuhhjjuSWtAJO8niSlI9keSmz04kCbvRSL1A7X0AmpZWkXsMzfi3X+I71PPUfi/0Mv/5v/wApQYxs5tDLhs3SR3dE76SMnRw7OTxwK+hsLrGSxw1ERux4DmnsdwPIjj8F80N68fctf8ideX0EsBOsMhA55XjM3uvcdytI10ISVK/Mxp7EqstBCEIBCEIBRjjeVx5AD8T+HipJxUVT7ieZJ/Pgg+fNqC51TVSPFnOlf4Ndlb8mhXfyXND6KNp9qQfA9I7f4j5J95TNlM7XVMLdQLytHED9cdoG9VTyS4qI53UrzbO7PFfi6wDmjuaDbsK1WI2Kmwhrd9k8aI27tUjWPtbhpvGo8OSSihJ1vccxu8Vlo+855L3PzTe4akpJ0BiVHHO3o5WBzTwIVOrfJJASXU8skPY13V+ybgdyulF1ipYBDGRO8k1Rf/fTb6oul6XyUx3/ANoqJZB7N7NPcLLU3uTGZXTIZ4Jg0FKwMgjawdg1XWLYrBA28sgb2frH4BR+I4wQC2Gznbif1Wn8Ss7x6YCZvSF8kz9ejaR6ut3Pv6rde+wUtkm0/UWoY/LPUNZTsYYv5wu3gHlb9bkPFTk0VlVPJ3FJJM+UM6OmAIAdbNJJcDM3kwAEdvcr/NT3VRAvTDHyGU05cbfo337OqVNTAD1dTz4f8vMrOPK3jojgFMw/pJvW5tjHrE/E2HeUGYYaOoPgtH8iUbm1FXb1DHHflmD3ZfkXqgUUBsGtBJNgAN5J3ALddkaCKigbEXsEpsZesL53D1e7cPgrUi64U/qkcinqi8LfZxHMX8FKLLYQhCAQhCBCtfZjvl3qMxCle6IsifkdpY9g3i/C/NP64+qO2/hqqRtz5Qo6B4iEZllLQ4i+VrQSbXO+5sdwViWn08c1PS1Ekz+ktGbN3i9iL67hqLjsWE4hSEFr4yWvaQ5rgdQ5puCO8K8S+WV7mlpooyCCCDIbEHQgjJuUfT0cfRGeoIjZbMbXswO3NaNS462A1Wsz5Yt9LRsZ5RG1YbBVER1Q0B3NmtxYdwf+z4K+QG1yDY8bf+TD+CwaDZbzu7mHK0HRxGvMbuO5TmH7Q4phtm1ERq6Ybng3kYP2ZBr3PHes2NStakn5tP1o9R3tOoSAe1x6sjCeROV3g6yq+E7f0NVYCYRyadSb9FJc8Gyeo/xupx777zcHdnYHDuezUoqzYdBYJ64qrDLGzNl0/s3Pv9m2igcS2jcbhr5WN+tckcdR+Chq04ztHDTh2d4JAuWgjTtcTo0fFU6t2kqpWmVlLMaf22ho05tY4iSQdoFuSisDkpZZukl6U5QHMDspYCb9fJc3cSCetqOxTm0W0DWs+ke+46jDpmtxIG5o+aqahMZxEtDcozTP0jbuOvF1uA107FF4Th+aUgvBcTeWQnrPdxAtrlG4AckwiqZ5KodGQ6R1ukvkHRRyN4m562h0G7RaNgOFtgZ1bZuJYy5+2/RcbLz5bfxn9v34dJemZ5qcw4NjYGsaSB+s7qt+epTt7y4am48Gdw3uVUxjbKipPpp2Z/YB6Wb7LdG99lnu0flVqZ7somGFp3yvs6Yj9keqz7/guzC77dbZw0TS24knI6kQ9bsL7fRs+ZWKySS1Erp53Fz3m5PAcmtHBo4BcxUhLi+Qlz3G7nON3E8yTvTtWRm0rRYgaeSOZozGNwdY7jY6jwuti2brqHELyQk598kTjZzSb3u3eRcnUGxWLPNxYjRM2dJA8Swvcxzdzmmzh/EKj6mpzZ7T228fyFMrP9gNpTXUbZX26VhySW3FzbHMBwuCDbtV+jdcA8wsNR0hCEUIQhAxqDd/wH3/APz5r5+2umbU4jUvPWDX5G8rRjL94ct1xGsEUU0ztzGvefgxpP4L5ppqkhpe83c7Vx5udq4+JK1xZ5Jmgw6J8sbC1gzOA/0+KtG0DZWlsTKPp43AXuCW3uRlsBoRYHXmFVPJ/XsdiMTZHAAhwbfi8izWjtN9FuDKRLUkQmH0Aa1oDAwADqjcOzRRO3m0XmMLQwAzTXay4uGgWzPIOhtcADmVeI6VZJ5eaNzX0k1iWBr2HkHXDh4i/wBlRcV+HZxspBcw2J8eO/gFo2y8uQNYzKGAdUMILQByss5qqyQwMcxzhFI3K+24OHA8r7u5OtjtpI6O7Jg7ITma5ovlJFjdvEaBVmLntFiM7HNPTujDiMoGbW+4dQX8SjB8cMkogqbSh4OVxAD2lt97mgH9R3bu11SLtoaGYg+cxnlcuFu7h817RU8V+lgc1wIIDmm4Av1tefMnkEDjFcNMYc+FvS2FxHcBxPadA4ceenErKcR2gmdI4tcC86OcR6h5NG7QaW4LQMb2gEbCGuOul2glzj7MbRr3/gs/w/ZKpdeSUtp47k5pSM1jro3+NlFhfCto62BgZTmKM8ZOjY6V1ySS50l7nUrmtr66o+nqpnDlms37LbBSdNHh8WklTLIePRsNu42sfFdzVFA42jmkb9dp+8BXDVdgwtreCfmnLAOpbknlTR2bmY5r2c2n/VOazOYYnNcW3AuQBrdvaqiIJSgpnlheGHIN7rG3ipSASGnd+kOdrh1rNvY8N3apDC7up52yyE2bfMR6oI5NGuoKaqpk/Afn4pKU6bx8Nfut+KmKHC2yuLYp2OIBcerKAAN5JIA4rg4Z1C9sgLb+tklyfay2t27kFq8iFfaSqg4OayRo7Wksf8jH4LbsOfdg7NF85bAvdS4nAHiwkzMuDdpD23BBG8XaF9DYU7Vw71mtRIoQhRQuJnWaT2LtIVZ0A5n7tUFH8qNX0WGytG+TLH9twzfK6wqriIavora7ARWU7orgOBDmE7szd1+w7u9YlimGuY5zJGlrm6EHgtRjkq2zUxjxCkedAJ4r35GRoPyJX1WyNfKtbAGODvZId9k3/BfT/wDKbBGyRzg0Oa0i59oA27TqpVlPXBQe0+CxVkD4JhdrhoR6zXD1XN7QU5Zi0TiGh4udw3E/AHeu3zIrFHbPVuHOc0w+c0x35RcEcy3e11uyyia+Ojk0zSU7vYkabD4E8O9bxMbqGxClY+4cxrviAfvRnGEu2ZiJv55F4f8AsrVR43BT07IOmdI1g3MbodSTd1tdSeKs1bs3Sn+jxj4Nyn+7ZUba3A2RSRiFpAe25FydcxGl9eSp3d1e2BH+7xNjPtuAc/u4feq3X4o+Q3lkc89pv8twU1LsdKLB7rEi+UDXXny15peLyfyl2UOaHk2DXiwJte2ZpIBtwQwwosF6aLNC8OkGroyLOA7OaSOBVPuJPsqRpsKno3VRmYWOihsDfQmZwYxzHDeN6jo21bgCOmsd2rvxKJjmpw+aBrXSNcxrzuJ4jgW89Lq60bCcPikaxryANHE20cW7x2JhUSF1JTxzwSSkZibOs5pDnAZj2gpxheLdHTdA6mmtd1rZTZpeXNFydSEDzCc7o5wYYwWtDgAXZXb/AFuW5PNmC6R743xRszRmxYSSSCBY3+sUwocabGXEU9SczS0izOPHf+bpTDsdZE8PFPUki+lmWNxbn+bIvYg+B4IMTsrxcbgQ4He1zeIKdVUssVFI98LQ5hylguGFjiLkX6wHWOl7KExra6obcQw+bBxPWtmlN/2zo3uVVlrJHk55Huvvu4m/xuUNOanGJHSRzWAMJaWNaLNAjIcAPBfTeE1AcWPabteAQeYcAR+C+WRay+jdjGSMoaXpdHtjZcHeLDS/bayVYuyF4CvVloKD2h2gpqV8baiZsWcOyZuNi0Gx7Mw8VOKi7YYfRVU8ZqaljDA4/o8zdblpIdfUA5R4oJ7FcVZBlzhxzmzQ0fDU+IVc2iwWPEoDJCMszbhpcLE2F8j7cNRY8L/FTlRjtE8WfPTuHJzmkeBXse0FE0ANqIABuAe0AdwVR81Y9Svjc5j2lrm3Dgd4K2DC4X1VFRTNLSRBlLXXt1gASCP1hlt+IUrtLHg9Wf8AaJ6fPa2cShr7cLkHXvUfgdLh1I0sgxUCMkkMdJE5oJ35bi4+ANk1MKNwp7tHktF2dZzg+UdH7vLcDvItfipOtxJjLl72MG/rOAsO8qMxPC6WfR+Lyhvsxyxxt78jRfvuoCXycYQ43dXuceZmYT4kIuJSr25oWetVxH6hc8/4YKjpfKLQe9e76sUn/kAkh5NcG/44/vWfwSjfJzg4/pp/es/ghhpLt9QnjN+6/wDZRTsdhnrKeWNjnxxbw8ZcxBc/dc6ajwVmj8nmD7/OyQN/6VvzIGiseDYNhFJpGYM2/NI8Pf3F27uTUxx5q2tHTRB8Ti0MeHNOVwBJFiLczqOacU+DCNwdK+zGvEgYAQ3MN13OJNrgGymv5fpP+Ih+21cTY3RuBa6eBwO8FzSD8QUXGUeWfEY5uhbCQS3NnI3W0s2+466pt5q0k3DN/HLex1G/hYhX7EcBwie5L4xbXqS2Av2XsAosbH4ezqjEpWjgOmFgDyCM2Ielw+EC5ERPLqJ1HRxE/Rwgf9NP/Reg/rSX981eei9B/Wkv75qaY8bhlNxbB/hpCpp6cerHB4Rpx6MUH9aS/vmriTZ7Dm+tisg+M7UMU7aOlBjkDQ0DJn6trAse3XTcSHO8FS2RkkAC5OgAuSSeAC16XZ7CnaPxRz28WmobY/FTmAYbg9MRJDJAX8HukDnD6pJsO5NWRV9ktjWUnRz17M0jtY4gLhlrdaTgXajTh3aaHLjsDIenleIo75bv0sTuGl0pNjNE8WfPA4cnOaR4FR+OvoaqndTuqImsNrZXN6pabiw3cEVbsGrGTQskjdmY4dVw3EcCnqgdjeibA2GGUStiAbmBB7jbip5RXhKwrbJgdWVD7Xu4AAbySAAAtvrZMrHHsWRVlH0z5XDfnDge1u77kSqfVYe+Mt6RrQH6AtdcZrXyu00Nl4KHsVkrKV8pYHhrWtdmsCTmcNL7t/M8V42jVRUanZfpn5s0Y0HrG24fBJu2MykHPCbey6/4K5+ZLptCgrZouxdtoez86KwChSootPz2IK35hu0R5j2KzCi3IFD2IK95tlimNv5sD/EjS9fR3lcbcbqSxmmy08x/ZH/cYpA0dzfnb8EFXOH9iP5P7FahQ9i88x3aIKt5rlZMf7J4/upXE6TNK823n8ApjGKXLTzH+zd9yXko768x+CCrGg7F55jv0VqdQ79PzZceY6fnmgqxodNya12AdNlHUFr+sbDW3Yrj5l+e5cNokFIfsRYXzwH4P1/yp7BhmRoZp1RbTdvVnNCvHUWv55oKzJAGAuduCcnDnsAMjAGuIGjrlpOgzi2l1M1GFh7cvP8ADd9ydmlkmAbIGgXBcQSS/LqLi3PwQWXyS9Rs7Ob7/wB0fwWirNtjX9HUPbzIK0lRqInaWoyQlUDZt7XxudcesfvKvu01EZY7BZcdjZmE5JHtvvsfwRKmZYhfeEh0Q5hRZ2UqPeyeK59Eqj3sniqmJfohzC6EQtvChvRKo97J4r30TqPeyeKGJkRDmEoIhzHBQXonUe9k8UeilR72TxQxPdGOYXQjbzCr/opUe9k8V76K1PvZPFDD3apgFJNYjc3/ALjVLwMblbqNw+5VmXZGdwLXSvIO8HcuxstUj+ek8UMWno28wueibzCrHovU++k8Uei9T76TxRcSW07R5pPYj1CnkDGljdRuH3BV6XZKocC10ryDvB3LobK1AFhLJb4omLCY266hcmMcwoD0VqffSeKPRWo97J4oYnDEOYXDohzChfRSo97J4o9E6j3snihiYdEOYXLohzCifROo97J4rz0SqPeyeKGJgRi+8J9SxN5hVr0TqPeyeK6Gy1SP56TxQxIRVQZXgA72j7ytWgfdoPYsmwTY+Rsokc5zjzO/xWr0ceVgBUaLJMwt5BKIQJ9A3kEdA3kEohAn0DeQR0DeQSiECfQN5BHQN5BKIQJ9A3kEdA3kEohAn0DeQR0DeQSiECfQN5BHQN5BKIQJ9A3kEdA3kEohAn0DeQR0DeQSiECfQN5BHQN5BKIQJ9A3kEdA3kEohAn0DeQR0DeQSiEHDYgNwC7QhAIQhAIQhAIQhAIQhAIQhAIQhAIQhAIQhAIQhAIQhAIQhAIQhAIQhB//2Q=="/>
          <p:cNvSpPr>
            <a:spLocks noChangeAspect="1" noChangeArrowheads="1"/>
          </p:cNvSpPr>
          <p:nvPr/>
        </p:nvSpPr>
        <p:spPr bwMode="auto">
          <a:xfrm>
            <a:off x="307975" y="-10128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642" y="4129510"/>
            <a:ext cx="2980129" cy="199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79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496" y="1615749"/>
            <a:ext cx="4894572" cy="451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gray">
          <a:xfrm>
            <a:off x="272232" y="977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Three main features which makes JDG impressive</a:t>
            </a:r>
            <a:endParaRPr lang="en-CA" sz="1400" b="1" kern="0" dirty="0">
              <a:solidFill>
                <a:prstClr val="white"/>
              </a:solidFill>
              <a:latin typeface="Arial"/>
              <a:cs typeface="Arial" pitchFamily="34" charset="0"/>
            </a:endParaRPr>
          </a:p>
        </p:txBody>
      </p:sp>
      <p:sp>
        <p:nvSpPr>
          <p:cNvPr id="4" name="TextBox 3"/>
          <p:cNvSpPr txBox="1"/>
          <p:nvPr/>
        </p:nvSpPr>
        <p:spPr>
          <a:xfrm>
            <a:off x="290176" y="1615749"/>
            <a:ext cx="8551892" cy="32316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Durability </a:t>
            </a:r>
            <a:r>
              <a:rPr lang="en-US" sz="1400" b="1" u="sng" kern="0" dirty="0">
                <a:solidFill>
                  <a:sysClr val="windowText" lastClr="000000"/>
                </a:solidFill>
              </a:rPr>
              <a:t>:</a:t>
            </a:r>
            <a:r>
              <a:rPr lang="en-US" sz="1400" kern="0" dirty="0">
                <a:solidFill>
                  <a:sysClr val="windowText" lastClr="000000"/>
                </a:solidFill>
              </a:rPr>
              <a:t> </a:t>
            </a:r>
          </a:p>
          <a:p>
            <a:pPr marL="800100" lvl="1" indent="-342900" algn="just" fontAlgn="base">
              <a:lnSpc>
                <a:spcPct val="150000"/>
              </a:lnSpc>
              <a:buClr>
                <a:srgbClr val="C00000"/>
              </a:buClr>
              <a:buFont typeface="Wingdings" pitchFamily="2" charset="2"/>
              <a:buChar char="§"/>
              <a:defRPr/>
            </a:pPr>
            <a:r>
              <a:rPr lang="en-IN" sz="1400" kern="0" dirty="0" smtClean="0">
                <a:solidFill>
                  <a:sysClr val="windowText" lastClr="000000"/>
                </a:solidFill>
              </a:rPr>
              <a:t>Persistence </a:t>
            </a:r>
            <a:r>
              <a:rPr lang="en-IN" sz="1400" kern="0" dirty="0">
                <a:solidFill>
                  <a:sysClr val="windowText" lastClr="000000"/>
                </a:solidFill>
              </a:rPr>
              <a:t>to disk or database</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Replication to secondary cluster</a:t>
            </a:r>
          </a:p>
          <a:p>
            <a:pPr marL="800100" lvl="1"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Writing </a:t>
            </a:r>
            <a:r>
              <a:rPr lang="en-US" sz="1400" kern="0" dirty="0">
                <a:solidFill>
                  <a:sysClr val="windowText" lastClr="000000"/>
                </a:solidFill>
              </a:rPr>
              <a:t>to disc</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Supported Storage engines:</a:t>
            </a:r>
          </a:p>
          <a:p>
            <a:pPr marL="1257300" lvl="2"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File system</a:t>
            </a:r>
            <a:endParaRPr lang="en-US" sz="1400" kern="0" dirty="0">
              <a:solidFill>
                <a:sysClr val="windowText" lastClr="000000"/>
              </a:solidFill>
            </a:endParaRPr>
          </a:p>
          <a:p>
            <a:pPr marL="1257300" lvl="2" indent="-342900" algn="just" fontAlgn="base">
              <a:lnSpc>
                <a:spcPct val="150000"/>
              </a:lnSpc>
              <a:buClr>
                <a:srgbClr val="C00000"/>
              </a:buClr>
              <a:buFont typeface="Wingdings" pitchFamily="2" charset="2"/>
              <a:buChar char="§"/>
              <a:defRPr/>
            </a:pPr>
            <a:r>
              <a:rPr lang="en-US" sz="1400" kern="0" dirty="0">
                <a:solidFill>
                  <a:sysClr val="windowText" lastClr="000000"/>
                </a:solidFill>
              </a:rPr>
              <a:t>JDBC Database</a:t>
            </a:r>
          </a:p>
          <a:p>
            <a:pPr marL="1257300" lvl="2" indent="-342900" algn="just" fontAlgn="base">
              <a:lnSpc>
                <a:spcPct val="150000"/>
              </a:lnSpc>
              <a:buClr>
                <a:srgbClr val="C00000"/>
              </a:buClr>
              <a:buFont typeface="Wingdings" pitchFamily="2" charset="2"/>
              <a:buChar char="§"/>
              <a:defRPr/>
            </a:pPr>
            <a:r>
              <a:rPr lang="en-IN" sz="1400" kern="0" dirty="0">
                <a:solidFill>
                  <a:sysClr val="windowText" lastClr="000000"/>
                </a:solidFill>
              </a:rPr>
              <a:t>custom [write your own pluggable implementations</a:t>
            </a:r>
            <a:r>
              <a:rPr lang="en-IN" sz="1400" kern="0" dirty="0" smtClean="0">
                <a:solidFill>
                  <a:sysClr val="windowText" lastClr="000000"/>
                </a:solidFill>
              </a:rPr>
              <a:t>]</a:t>
            </a:r>
          </a:p>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p:txBody>
      </p:sp>
      <p:sp>
        <p:nvSpPr>
          <p:cNvPr id="5" name="AutoShape 2" descr="data:image/jpeg;base64,/9j/4AAQSkZJRgABAQAAAQABAAD/2wCEAAkGBxQTEhUUEhQWFBIXFhUXFhYXFxUVGhYWFRUXFxcVFxccHCghGBwlHBQWITEjJSkrLi4uFx8zODMsNygtLisBCgoKDg0OGxAQGjQkHyUxLzc3Ny43MCs3NS82NDQsLy0sNiwsNDQwKzQsLCwtLzE0NDQtLCwsNS0wNCwsKzcuLP/AABEIALgBEwMBIgACEQEDEQH/xAAcAAEAAQUBAQAAAAAAAAAAAAAABgIDBAUHAQj/xABIEAABAwICBQcJBQcBCAMAAAABAAIDBBESIQUxQVFhBhMicYGRoQcyQlJicrHB0RQjM4LwFUOSorLC4fEXNFNjc5Oj0ggWRP/EABsBAQACAwEBAAAAAAAAAAAAAAAEBQIDBgEH/8QAMhEBAAIBAwIDBQYHAQAAAAAAAAECAwQRITFBBRJRImFxkaETgcHR4fAWMjNSsbLxFf/aAAwDAQACEQMRAD8A7iiIgIiICIiAiIgIiICIiAipc4DWbKy6ujGuRl/eCDIRYza+I/vG/wAQV5koOog9RugrREQEREBERAREQEREBERAREQEREBERAREQEREBERAREQEREBFi1lcyMdI57GjMnsWrlrZJMrYQ7INHnO6zs4oNjVaSYy+dyN2zrPy1rDdUTP2823q6Xds7e5V01EGWLrF+zc3g0fNezSWyzJOoDWfoOKDGNK3bdx3uJPhqVJwjLIcAPkFf5knzj+VuQ7TrPwWv0zp2lomXqJo4RsB84+6xt3HuQZBN9jj2fVWywa8Lhxt9FBNIeWmhYbRRzTccLWD+Y38Frf9uUN/90kt/wBRt/gg6lFWvbqffg7P45rYU+lGnJ3RPh3rl1F5ZKCTKVk0XvMEg/lN/BS7ROlqWrbelnZKNwOY62Gzm9yCZL1R6nqnxG2tu46vynZ1Ld0tS14u09Y2jrCC8iIgIiICLA0zpaKmiMszsLR3uOxrRtK5l/tJqXVILGN5kmwhOsjeX+ttyyCxm0QlYNHlzVm1Y4jvPDriKK6JqnVzuda/DCx9rMN7vbYlt/ie4bVKbrJGmJjiXqIiPBERAREQEREBERAREQEREBazSWksPRZm7adjfqVd0lVYRhb5x8B9VqoILlBRBBrkeSfEnhxK29HTYRid55/lHqj571TBDif7Mfi8j+0HvPBZNTIACTqGaDGqJLWAzcdQ3DaTwH+FTHEGgknPW5xyv1nYB4KqBhzc7zjr4DY3s+K495aOXZBdQUziMh9oeOOfMg9xPYN6B5Q/K1hLqfRxBOYdU6wDqtENvvHsXHzz1TLf7yeZ2ZJLnuO8knZxOSr0dQGUnMMiYMUkh1Mb1bXHUG7Sr1dpPomKAGKDaMscvtSuGv3R0R4oKXaPij/GnBd6kIEp6i+4YOwlWzNTDVDK7i6VrT3CNVaI0JNUm0TchrccmjrP0UspPJ6233spJ3MAA7ytlMVrdIar5qU6yh/OUx1xys6pGP8AAtHxVynp8JD6af7waszBIDwN7X6nKbP5AU9snyjtafktVpDyfSAXhkD/AGXDCew6vgsp0+SOzGNTjnukHJTysTQEQ6Sa6VmQ5y1pWDe4fvB45bV17R1ex7Gz00jZI3anNNxxaerVY5hfMFQZITzVTGS0ZAOyLRvjf/qFuuSPKmbRsgkidztK8gSRnK/Aj0JABrGu25aZjZvid31VRVYkbcZHaNxWSoZoPTMcsbKqmdiieMxtG9jhsIPcVL4ZQ5ocNRFwguLD0rpKOnidLK4NY0Z8TsaN5JyWWSuJeUblIaqZzWvwUsLi3HrxPGTiwem7YNgzJWNp2hJ0uCMt/a4iOv5R75arlRyjlrpydQbfC0noQs9Z53nvOoLRunDQWxkuccnSWOJ/ssHoM4DM7Vm0WiJp4y5jRBRs6TpZSQ33idcr9wF9wsrENPzjzHSMc63nSusHEbzsibwvfetK+rNZjaeK17do+PrKRckeVY0ayS95nyYbQNNmx4b3c9+fSOQwgbMypfQ+UaacscylEUN/vHyvPSOxsVm9I3tsKg2j9CRRWL7TSDr5pp4DIydtgt9oyklqJWhgLi0tufRYAR2NGWpexaY4Y5NHXNvltG0f3Tx8o/Gfq6Vo2Coc8STPwjO0Y4jaNQ37Tx2LcrwL1b3NCIiAiIgIiICIiAiIgKiaTCCdyrWDXOuQ3dmfkgwH5m51lZMQDGF+4XtvOwd6oa3NZMzc42b3Yj1Mz/qwoL9JFgYAdetx3uOZ8SrE3SeG7B0nf2jvBP5VmPWFT54nes426m9EfC/ag0nLzlCKCilnyx2wRA7ZXZN7tfYvliz5ZNsksju173n5krqv/wAgNMYp4KUHoxsMrx7cnRb/ACg/xLnehzzbJaj0mNDI/wDqy3biHusxu67ILWmZWtApojeOM3e4fvZtT38Wtza3hc7Vmck+ThqX4n3EDTmdWI+qPmVp6OlMkjI2+c9waO06/mux6PomwRNjYLNYLdZ2nrJW/Bi887z0R9Rl8kbR1lVFC2Noa1oa0ZBo+SrDT1cB9VWxm06/hwWq0hpQ5tj7XfT6qZlzUxV3sjaPRZtXk8mKN57z2j4tmYuvvKc3uPzUWe5xzJJ6ySvY5XN81xHUVA/9Su/8roP4VyeX+rG/w/X8G80jQRzMwTNDmnwO8HYVzfT2g5KJ+Jv3kDss9o9R9tR3FdAo9LejL/F9R81mVdK2RhY8B0bhax4/rWpUTj1Nd6zz++qlzafUaDJ5MscfSfghPk85U/s+cBzi6hnNn39A6sWXpNyvvC+iNDVYa4sJ6Dhia7Zv17iF8u1mg5Iqg0oDniTOMgEnbhdYbtR4LqvIepdLCKN87ZJKVgxhueVyBGHelhtYnZl1qFMTE7SlRMTG8OkVVdJVF0VNdsep82Y7G/q/UrFPyMoILSPjDi0WDpTiDbeq3zR2BZEOmmhjY6SPG+3mtFmM3knbn/qr9PoVzzjqnc47YweY3hx/WteM4tavSXOuWcpq57SY/s8ZtDBEDd9suckIFm32DWBuXlByeq5WhkdPzUWwH7tg4kHpOPHNdebEBkAABqsLLE0rpSKmjMk72xsG0nWdgA2ngFhNPWU/DrppEVrTee2/Pyj19/MotorkCxtjUSF59RvRb2nWfBb6s0jSUMYD3xws2NGs9TRmSuf6f5eVk920cRp4cxz0to3OG9uLV2AlQx+jQ52OoqHyvOsMvn1yvzPYFjvFeiV9jl1M757zPurz/jiE6035W2tuKaIH25ThHYwZntIWXyK5cTzc59pZibkY3MZhF87tzOeyxUEg5mP8OKNh9Z33r/4nauwLY6C0/HFVRyzOc9rMR2uNy0gWGrWQsYvzzKVfw6Jw2imOInbvzP04/fR17R1fJI7OEsjsSHE53ysLWHHUtmoboLyh09TOIQx8eK+Fz8ADiPRyJsTn3KWSVTGkBz2gnUC4AnqW6Jiejn82DJht5ckbSvIiL1qEREBERAREQFrXG5J4rPlNgTwKww3JBTAzNXgLze7H/W7P+gLylGaqg/Fk6o/7kFyofYE7gT3BWadlmtHsjvtmmkT0H+6fgq7oPlnyjVvPaTq33uOdLB7sYDAP5StdWHDS07Nr3SzO/i5lnhG8/mCs6YkxVE7tpmlPfI5X9NjOAbqWDvcHOPi4oNt5O6LFUOkP7tuXvPy+AK6MRcgdv0UQ8mcf3cztpe0dzb/3KZsGZ7FY6eNqQq9TO+SfcwNMT4WWGt3w2rQYFtNNOvLbcAO/P6LDY1U2uyTfNPu4d34Fp4w6Osx1tzP4fRaEPes1+hJw3EYZMO/AVOOQOhWhn2hwu5xIZf0QDYkcSQVMTKBl8ibde5UWfXTS81rG+zZqPFvssk0pXfb1cEexbLQ1QTdhzaBcHY3gTsCmPLvR9OSHNOGYnpBgBxjiN+4qGPIya1pdY3EbLkA75Hjzj1K00Oa20ZY4atbnw6/T/ZRXn/WfXf8A5G3U0/TSSQvbC8RPsAZHdHoX6QLtbBbYMzZRrQOlKWlniLMUuN7YZ57lgw9EOwM45G7teHUpvgJaMdm5Zg52vrFgoG+hgikljipZqqRpxdO7YwdYDQwXOTtpzsrjNHSzksM7TNJ7PobQE0cOONxaxo6QJIFwctZ17FlP5QMJwwsfMfZFm95+ihPJipYWQSTRO5wtAljLT0XWtYYuNrC5U1ZXzEWhpS1uwvIYB+VaG8tVy6y2BvDpO78/ksat5JslzfLLj2PBFx1YgbLKENW7zpI4xuY257zdVfsTF+LNI/hfCO5HtbTE7whPKHkvo+lGOpqZ3OPmsxNc9x3ABt1C65od/u1JIxnryucXEfmLWt7Lrs1TyWp3i2FzfaY9zHd7SFpZfJlSON8U/wD3L+LgVqtT0W+m8Qilfbmd/nHyiY+u7kn7Of6UkLOt5kd/CwH4qptJEPOkkf7jGRjvcXFdaj8mVENfPO65CPgAs2DkDQN/cB3vOe74lY/ZylT4ri72tPw2j9XIqAxiRjYogXuc1oMj3SG5IzDRYXGvUu30+gIG62YjvO/fbUr9BoiCH8GGOPi1oB79azlspXZVa3VUzzHlrMbes7iIizQhERAREQEREFuo80rHIyWRP5pVq2SBTBeQfiydUf8AcqoFTqm96P8Apdn/AFhBRpE9B/un4K5ZeVAvcbwR3hWqV92tPsjwCD5K0xHhqJ2nZNKP/I5XdNZmA76Wn7wHNPiFsvKNR81pOrZqHOl492RoeP6lra0YqanftbzsLux/Os8JSPyoJf5NH/dTDdID3tH0UxZrPYufeTeqtLLGfSaHDrYTfwcp+Dn1j4KxwTvSFXqI2yS02l/xT1N+Cxoys3TrM2u4YT2Zj4rWY1R6uvlzWfQPB8sX0eOY7Rt8uHYOSkg+yQW9QDtBIPjdarlLp2aAxsia3C5mbsy7GTbLdbXtvfYtZyB0yMJp3GxBLo+IObm9d81vtNw4mG1ur5hc5O2HUT543jfuqNXgtXLaJ9Wi0fomV5LyMzrLnC+fw71FtLVLY3vjIecLi0gOEbctwaM+1SzRWluaBxnIZuPALnmkqvnZHyeu9zu8qzw6rLkvbeIiPck+F6Wl5tNu33c/c3OjKoFhwsa3CdWbtx9K+9RPllpKdtTGxs0jY3tAwtcWgF12E2Ft9+xSHQv4b/e+SivlBNp6c7bf3BdHWN9NWe7n9X7OvyUr03lO/JFXl2jzckuiqDmTc9INdrXcAbrgHkeyhrW7BK23cR8l3mhdeNh9hvwCjsl9ERAREQEREBERAREQEREBERAREQUvFwRwKsx5hZCsR5Ej9ZoPItapq8nRu3OwnqeLf1BqqORXtZHiYQNdrjg4Zg94CCifWsWmNsTdzj3O6Q+JHYr/ADuNjXbx3HcsRzrPB2OGE9Yzb8wg4v5e9F4KqGpAyljLHH2ozl24XeCgGj+nDPFrcAJ2DeY+jIBxwOJ/KvoPynaB+2aPkY0Xlj+9i34mA3A62khfN+jqwxSMkaL4Te3rAizm9oJHagyNB1/M1EcmwOGL3XZO8D4Lr5dcAjPURx/QXG9LUojkIabxOAfE7fG/NvaPNPEKc8hNNc5FzLj95GMr+kzYeNtXcpWmvtPlnuiarHvHmjsk9XGJGEb8weOxRh9xcHIjLtUlxW6j4FYGk6LH0m+dtHrf5WOt005I81esJ/gniddNacWSfYt9J/JqGTEEEEhwzBGRB3hSOm5cStbhkY2TZiuWHtyIPgorJkbEWIVslUOTDS/F4dpfHjyxHmjdd0zpqSUkZMYTfCL59Z2rAhmtr1JUs2rI0fQ4zc+aPFSMOHzbUpCDmy49FSbzxEfVItHx4Ymjacz2/wCFCeWkodWxM9UMB7XXPgplBNa+LIC+fxK5rU1fOzzznVZ+H83QYO4q5zbVxxSHFY7Wy5rZbdZ3n5ukeRgH7NVvPpSN7w0n5rvOjfwo/cb/AEhcX8ltLzeiw7bLK93YDgH9BXbadmFrRuAHcFES1xERAREQEREBERAREQEREBERAREQFZmyIPYVeVL23FkFqQKqF2StsdsOsfq6oD7FBba3C58ew9NnaemOw5/mWLO24I8dxGYPethWRlzQ5nntOJvHKxb1EXHcsGVwIDm6jn/g8RqQIJsQvqOojcRrC+d/KvyWNHVl7G2p5yXsI1NfrfH8xwPBd9e/CcXomwdw3O+R/wALD5U6BjrqZ9PLqObH7WPHmvH6zBKD5roCJo/s7j940l1OdVy7N8JPtWu3c7rzwaSqfDIHs6L2HaOwtI8CFf05omWkndDM0tkYcjqDhfovYdx1grIcBVi4yqwMxkBUADWP+bvHpa9aROw6HoPTTKqPE3Jwyew62n5jis0utxHiFx2jrJIZA9hLHtP+rXDb1FTvQvLKKQBs1opN58w8b+j2qdizxbi3VX5dPNea9EiqIGSecAeO3vWC7Q7djiO4rOFnZggjeD8whHE+Czvhx35tXd7h1uowR5cd5iPRhs0Uwa7uPHV3Kpo2DZ+slkSWAu45bybBRTT3K1jLtpyHv1YvRb1esfBebY8UcRs8vlzam297Tafep5a6WDGcyw9Nw6dvRbu6yooynJEcLM5JXMNveyjb24r9oVMDL3mmu5t9uuR/q9W0ncp35JtBulmfXTDoRk4LjJ0h1kcGj48FCyXm87pmPHFK7OraH0aIxTUzdTAxv8Iu4+BK6EolyUhL5XynU0WHvO+gHipasGwREQEREBERAREQEREBERAREQEREBERBYqY9o1jxG5YpfcLPJWvrGWOJvaPmEFymqLZFWKyPAS79289L2Xn0uo7eOe0rGdJtCyaasBGF2YOXYUGFILG366laikwENPmnJp3eyfl3K9Uxc3kTeM+Y71dzHH4HsPHFfuOraEGn5c8kItIw4XdCdoPNS2zaT6Lt7TtHcvnfT2hZ6OYxTtLHjMEXs4bHMdtHFfTrZizXmzfrLeDt4496x9OaHgrIubqGCRhzB2tPrMcNSD5r+3xzZVIIkyAnaLu4c6z0x7Q6XXays1Wh5GtxttLF/xIzjaPe2s/MAptyo8k1RDd9IftEXq5NkaOI1O7O5QEiWCT04ZW+8xw+BQeUtdJH+HI5nukjwWd/wDZaq34zv5fjZUftyQ+eI5PfjYT32ujtM7oKccRH9SvYtMdJYzWJ6wx5KqadwBdJK46m3c6/UArv2NsWcxu7ZEwgm/tuGTB1XPUh0hPL920npZc3G0NxcMLRcjgpnyV8ls8xD6u8EXq5c47szDB158F5uyiNmi5L8nptJTho6MLLY3gWbGz1GjfuHaV3CGnZDFHTwNsxoDGt3nYDvJOZK9pKaKmjEMDQyNuwbN5J9JxUg5KaLuefeMv3QO463nr2IN5oah5mJrNutx3uOZPy7FnIiAiIgIiICIiAiIgIiICIiAiIgIiICpKqVJQWZXrVVdTZbKdq01dGUGtlr8J4K5HVhwu03WvrIio7VGSN2JhIP61jagnsNeLYXZg5EHNWpmYdV3s73N/9h4jioVBymtlM0j2m5jtC3FDptjvMe08L592tBtuc2g3G8K3qzabbxraezZ2Kw6dpzHQcdZGYPWNR+KtumI1jtbmO7WPFBnirt5wLeOsd41dqs1tHBUNtNFFMPba1/cdixmVQOog9R+K8c9p1gdyDVVPk90c/wD/ADhvuue34FW4PJ3o5mf2fF7z3u+a25kG8/xP+qsyztGvxJPxKC/RUdNTi0EUcZ/5bGgnrIF+9eVVZlmcI68+/YtLWaeY3JuZ3NWHA+SZ13ZN2N2du9BJ9DUwmcHPH3QOTfX6+HxU7gfkojoaEiylNKEGYFUqQqkBERAREQEREBERAREQEREBERAREQF4vUQW3NWJNTXWevCEGgqNHXWqq9C32KZGNUGAIObVXJq+xaio5JE7F100o3Kg0Q3IOPDQFQzzHvH5igpK1uqR3aGn5Lr5oG7gqTo1u4IOTXrPSax3Etz7wV7ep/4Y73/C66sdFt3BP2UzcEHJXQVTtgH8X1VI0BO/z3H4Lrn7LbuCqbo9u5BzSg5K21hSXR+gsOxSttGBsVxsICDX0tHZbGNllWGqoBAAXqIgIiICIiAiIgIiICIiAiIgIiICIiAiIgIiICIiAiIgIiICIiAiIgIiICIiAiIgIiICIiAiIgIiICIiAiIg/9k="/>
          <p:cNvSpPr>
            <a:spLocks noChangeAspect="1" noChangeArrowheads="1"/>
          </p:cNvSpPr>
          <p:nvPr/>
        </p:nvSpPr>
        <p:spPr bwMode="auto">
          <a:xfrm>
            <a:off x="155575" y="-1119188"/>
            <a:ext cx="3486150" cy="2333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4441910"/>
            <a:ext cx="19431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92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Tech_Mahindra_Powerpoint_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753E0E9-BBAC-4E77-B03C-F4757A7347B6}">
  <ds:schemaRefs>
    <ds:schemaRef ds:uri="http://purl.org/dc/terms/"/>
    <ds:schemaRef ds:uri="http://purl.org/dc/elements/1.1/"/>
    <ds:schemaRef ds:uri="http://schemas.microsoft.com/office/2006/documentManagement/types"/>
    <ds:schemaRef ds:uri="fcfb129d-2c4d-4bcd-afb5-a92980dfa96d"/>
    <ds:schemaRef ds:uri="http://schemas.microsoft.com/office/2006/metadata/properties"/>
    <ds:schemaRef ds:uri="http://schemas.microsoft.com/office/infopath/2007/PartnerControls"/>
    <ds:schemaRef ds:uri="http://schemas.microsoft.com/sharepoint/v3"/>
    <ds:schemaRef ds:uri="http://purl.org/dc/dcmitype/"/>
    <ds:schemaRef ds:uri="http://schemas.openxmlformats.org/package/2006/metadata/core-properties"/>
    <ds:schemaRef ds:uri="b6ae8028-3361-4878-ad09-deb2e128b95c"/>
    <ds:schemaRef ds:uri="http://www.w3.org/XML/1998/namespace"/>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728</Words>
  <Application>Microsoft Office PowerPoint</Application>
  <PresentationFormat>On-screen Show (4:3)</PresentationFormat>
  <Paragraphs>77</Paragraphs>
  <Slides>10</Slides>
  <Notes>3</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Tech Mahindra Powerpoint Template</vt:lpstr>
      <vt:lpstr>Tech_Mahindra_Powerpoint_Template</vt:lpstr>
      <vt:lpstr>1_Tech Mahindra Powerpoint Template</vt:lpstr>
      <vt:lpstr>PowerPoint Presentation</vt:lpstr>
      <vt:lpstr>Introduction To Red Hat JBoss Data Grid</vt:lpstr>
      <vt:lpstr>Overview Of Red Hat JBoss Data Grid</vt:lpstr>
      <vt:lpstr>Overview Of Red Hat JBoss Data Grid</vt:lpstr>
      <vt:lpstr>Features Of Red Hat JBoss Data Grid</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2013-06-25T11:33:37Z</dcterms:created>
  <dcterms:modified xsi:type="dcterms:W3CDTF">2015-02-05T08:03:55Z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