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3"/>
  </p:notesMasterIdLst>
  <p:sldIdLst>
    <p:sldId id="480" r:id="rId5"/>
    <p:sldId id="557" r:id="rId6"/>
    <p:sldId id="558" r:id="rId7"/>
    <p:sldId id="559" r:id="rId8"/>
    <p:sldId id="560" r:id="rId9"/>
    <p:sldId id="561" r:id="rId10"/>
    <p:sldId id="562" r:id="rId11"/>
    <p:sldId id="563" r:id="rId12"/>
    <p:sldId id="564" r:id="rId13"/>
    <p:sldId id="565" r:id="rId14"/>
    <p:sldId id="566" r:id="rId15"/>
    <p:sldId id="567" r:id="rId16"/>
    <p:sldId id="568" r:id="rId17"/>
    <p:sldId id="569" r:id="rId18"/>
    <p:sldId id="583" r:id="rId19"/>
    <p:sldId id="573" r:id="rId20"/>
    <p:sldId id="570" r:id="rId21"/>
    <p:sldId id="571" r:id="rId22"/>
    <p:sldId id="572" r:id="rId23"/>
    <p:sldId id="577" r:id="rId24"/>
    <p:sldId id="574" r:id="rId25"/>
    <p:sldId id="575" r:id="rId26"/>
    <p:sldId id="578" r:id="rId27"/>
    <p:sldId id="579" r:id="rId28"/>
    <p:sldId id="580" r:id="rId29"/>
    <p:sldId id="581" r:id="rId30"/>
    <p:sldId id="582" r:id="rId31"/>
    <p:sldId id="55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01D"/>
    <a:srgbClr val="FDBC5F"/>
    <a:srgbClr val="99FFCC"/>
    <a:srgbClr val="36BCF8"/>
    <a:srgbClr val="FD7E7B"/>
    <a:srgbClr val="60FA90"/>
    <a:srgbClr val="BEF3FE"/>
    <a:srgbClr val="66FFFF"/>
    <a:srgbClr val="00B050"/>
    <a:srgbClr val="6D6E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94380" autoAdjust="0"/>
  </p:normalViewPr>
  <p:slideViewPr>
    <p:cSldViewPr snapToGrid="0" showGuides="1">
      <p:cViewPr varScale="1">
        <p:scale>
          <a:sx n="74" d="100"/>
          <a:sy n="74" d="100"/>
        </p:scale>
        <p:origin x="-1230" y="-90"/>
      </p:cViewPr>
      <p:guideLst>
        <p:guide orient="horz"/>
        <p:guide pos="5759"/>
      </p:guideLst>
    </p:cSldViewPr>
  </p:slideViewPr>
  <p:outlineViewPr>
    <p:cViewPr>
      <p:scale>
        <a:sx n="33" d="100"/>
        <a:sy n="33" d="100"/>
      </p:scale>
      <p:origin x="0" y="138"/>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56" d="100"/>
          <a:sy n="56" d="100"/>
        </p:scale>
        <p:origin x="-248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4/27/2015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201329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pPr/>
              <a:t>28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smtClean="0">
                <a:solidFill>
                  <a:schemeClr val="tx2"/>
                </a:solidFill>
                <a:latin typeface="Arial" pitchFamily="34" charset="0"/>
                <a:ea typeface="+mn-ea"/>
                <a:cs typeface="Arial" pitchFamily="34" charset="0"/>
              </a:rPr>
              <a:t>Copyright © 2013 Tech Mahindra. All rights reserved.</a:t>
            </a:r>
            <a:endParaRPr lang="en-US" sz="8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smtClean="0">
                <a:solidFill>
                  <a:schemeClr val="tx2"/>
                </a:solidFill>
                <a:latin typeface="Arial" pitchFamily="34" charset="0"/>
                <a:ea typeface="+mn-ea"/>
                <a:cs typeface="Arial" pitchFamily="34" charset="0"/>
              </a:rPr>
              <a:t>Copyright © 2013 Tech Mahindra. All rights reserved.</a:t>
            </a:r>
            <a:endParaRPr lang="en-US" sz="800" kern="1200" dirty="0">
              <a:solidFill>
                <a:schemeClr val="tx2"/>
              </a:solidFill>
              <a:latin typeface="Arial" pitchFamily="34" charset="0"/>
              <a:ea typeface="+mn-ea"/>
              <a:cs typeface="Arial"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smtClean="0">
                <a:solidFill>
                  <a:schemeClr val="tx2"/>
                </a:solidFill>
                <a:latin typeface="Arial" pitchFamily="34" charset="0"/>
                <a:ea typeface="+mn-ea"/>
                <a:cs typeface="Arial" pitchFamily="34" charset="0"/>
              </a:rPr>
              <a:t>Copyright © 2013 Tech Mahindra. All rights reserved.</a:t>
            </a:r>
            <a:endParaRPr lang="en-US" sz="800" kern="1200" dirty="0">
              <a:solidFill>
                <a:schemeClr val="tx2"/>
              </a:solidFill>
              <a:latin typeface="Arial" pitchFamily="34" charset="0"/>
              <a:ea typeface="+mn-ea"/>
              <a:cs typeface="Arial" pitchFamily="34" charset="0"/>
            </a:endParaRP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7" cstate="email"/>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69" r:id="rId3"/>
    <p:sldLayoutId id="2147483668" r:id="rId4"/>
    <p:sldLayoutId id="2147483667" r:id="rId5"/>
    <p:sldLayoutId id="2147483659" r:id="rId6"/>
    <p:sldLayoutId id="2147483651" r:id="rId7"/>
    <p:sldLayoutId id="2147483664" r:id="rId8"/>
    <p:sldLayoutId id="2147483658" r:id="rId9"/>
    <p:sldLayoutId id="2147483665" r:id="rId10"/>
    <p:sldLayoutId id="2147483650" r:id="rId11"/>
    <p:sldLayoutId id="2147483660" r:id="rId12"/>
    <p:sldLayoutId id="2147483661" r:id="rId13"/>
    <p:sldLayoutId id="2147483656" r:id="rId14"/>
    <p:sldLayoutId id="2147483666" r:id="rId15"/>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openshift.com/products/origin" TargetMode="External"/><Relationship Id="rId2" Type="http://schemas.openxmlformats.org/officeDocument/2006/relationships/hyperlink" Target="https://www.openshift.com/products/enterprise"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openshift.redhat.com/app/console/applications"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304800" y="2133600"/>
            <a:ext cx="8458200" cy="909851"/>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noProof="0" dirty="0" smtClean="0">
                <a:solidFill>
                  <a:schemeClr val="tx1">
                    <a:lumMod val="50000"/>
                    <a:lumOff val="50000"/>
                  </a:schemeClr>
                </a:solidFill>
                <a:latin typeface="Arial" pitchFamily="34" charset="0"/>
                <a:ea typeface="+mj-ea"/>
                <a:cs typeface="Arial" pitchFamily="34" charset="0"/>
              </a:rPr>
              <a:t>Devops using Redhat Enterprise Openshift</a:t>
            </a:r>
            <a:endParaRPr kumimoji="0" lang="en-US" sz="3200" b="1" i="0" u="none" strike="noStrike" kern="1200" cap="none" spc="0" normalizeH="0" baseline="0" noProof="0" dirty="0" smtClean="0">
              <a:ln>
                <a:noFill/>
              </a:ln>
              <a:solidFill>
                <a:schemeClr val="tx1">
                  <a:lumMod val="50000"/>
                  <a:lumOff val="50000"/>
                </a:schemeClr>
              </a:solidFill>
              <a:effectLst/>
              <a:uLnTx/>
              <a:uFillTx/>
              <a:latin typeface="Arial" pitchFamily="34" charset="0"/>
              <a:ea typeface="+mj-ea"/>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sz="2400" b="1" i="1" noProof="0" dirty="0" smtClean="0">
                <a:solidFill>
                  <a:schemeClr val="accent4">
                    <a:lumMod val="75000"/>
                  </a:schemeClr>
                </a:solidFill>
                <a:latin typeface="Arial" pitchFamily="34" charset="0"/>
                <a:ea typeface="+mj-ea"/>
                <a:cs typeface="Arial" pitchFamily="34" charset="0"/>
              </a:rPr>
              <a:t>Openshift – Cloud Application Platform</a:t>
            </a:r>
            <a:endParaRPr kumimoji="0" lang="en-US" sz="2400" b="1" i="1" u="none" strike="noStrike" kern="1200" cap="none" spc="0" normalizeH="0" baseline="0" noProof="0" dirty="0">
              <a:ln>
                <a:noFill/>
              </a:ln>
              <a:solidFill>
                <a:schemeClr val="accent4">
                  <a:lumMod val="75000"/>
                </a:schemeClr>
              </a:solidFill>
              <a:effectLst/>
              <a:uLnTx/>
              <a:uFillTx/>
              <a:latin typeface="Arial" pitchFamily="34" charset="0"/>
              <a:ea typeface="+mj-ea"/>
              <a:cs typeface="Arial" pitchFamily="34" charset="0"/>
            </a:endParaRPr>
          </a:p>
        </p:txBody>
      </p:sp>
      <p:pic>
        <p:nvPicPr>
          <p:cNvPr id="6" name="Picture 5" descr="CWCS Baselin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0703" y="5867400"/>
            <a:ext cx="4896813" cy="398734"/>
          </a:xfrm>
          <a:prstGeom prst="rect">
            <a:avLst/>
          </a:prstGeom>
        </p:spPr>
      </p:pic>
      <p:cxnSp>
        <p:nvCxnSpPr>
          <p:cNvPr id="7" name="Straight Connector 6"/>
          <p:cNvCxnSpPr/>
          <p:nvPr/>
        </p:nvCxnSpPr>
        <p:spPr>
          <a:xfrm>
            <a:off x="399244" y="6346875"/>
            <a:ext cx="489397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2"/>
          <p:cNvSpPr txBox="1">
            <a:spLocks/>
          </p:cNvSpPr>
          <p:nvPr/>
        </p:nvSpPr>
        <p:spPr>
          <a:xfrm>
            <a:off x="378235" y="4245428"/>
            <a:ext cx="8561047" cy="538843"/>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1">
                    <a:lumMod val="50000"/>
                    <a:lumOff val="50000"/>
                  </a:schemeClr>
                </a:solidFill>
                <a:effectLst/>
                <a:uLnTx/>
                <a:uFillTx/>
                <a:latin typeface="Arial" pitchFamily="34" charset="0"/>
                <a:ea typeface="+mj-ea"/>
                <a:cs typeface="Arial" pitchFamily="34" charset="0"/>
              </a:rPr>
              <a:t>A presentation</a:t>
            </a:r>
            <a:r>
              <a:rPr kumimoji="0" lang="en-US" sz="2400" b="1" i="0" u="none" strike="noStrike" kern="1200" cap="none" spc="0" normalizeH="0" noProof="0" dirty="0" smtClean="0">
                <a:ln>
                  <a:noFill/>
                </a:ln>
                <a:solidFill>
                  <a:schemeClr val="tx1">
                    <a:lumMod val="50000"/>
                    <a:lumOff val="50000"/>
                  </a:schemeClr>
                </a:solidFill>
                <a:effectLst/>
                <a:uLnTx/>
                <a:uFillTx/>
                <a:latin typeface="Arial" pitchFamily="34" charset="0"/>
                <a:ea typeface="+mj-ea"/>
                <a:cs typeface="Arial" pitchFamily="34" charset="0"/>
              </a:rPr>
              <a:t> from Java and Open source </a:t>
            </a:r>
            <a:r>
              <a:rPr kumimoji="0" lang="en-US" sz="2400" b="1" i="0" u="none" strike="noStrike" kern="1200" cap="none" spc="0" normalizeH="0" baseline="0" noProof="0" dirty="0" smtClean="0">
                <a:ln>
                  <a:noFill/>
                </a:ln>
                <a:solidFill>
                  <a:schemeClr val="tx1">
                    <a:lumMod val="50000"/>
                    <a:lumOff val="50000"/>
                  </a:schemeClr>
                </a:solidFill>
                <a:effectLst/>
                <a:uLnTx/>
                <a:uFillTx/>
                <a:latin typeface="Arial" pitchFamily="34" charset="0"/>
                <a:ea typeface="+mj-ea"/>
                <a:cs typeface="Arial" pitchFamily="34" charset="0"/>
              </a:rPr>
              <a:t>competency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5254" y="1546672"/>
            <a:ext cx="8224838" cy="738664"/>
          </a:xfrm>
        </p:spPr>
        <p:txBody>
          <a:bodyPr/>
          <a:lstStyle/>
          <a:p>
            <a:pPr marL="0" indent="0">
              <a:buNone/>
            </a:pPr>
            <a:r>
              <a:rPr lang="en-IN" sz="1600" b="1" dirty="0" smtClean="0"/>
              <a:t>4.Build</a:t>
            </a:r>
            <a:r>
              <a:rPr lang="en-IN" sz="1600" b="1" dirty="0"/>
              <a:t>, test, </a:t>
            </a:r>
            <a:r>
              <a:rPr lang="en-IN" sz="1600" b="1" dirty="0" smtClean="0"/>
              <a:t>publish Automatically:-</a:t>
            </a:r>
            <a:r>
              <a:rPr lang="en-IN" sz="1600" dirty="0" err="1" smtClean="0"/>
              <a:t>OpenShift</a:t>
            </a:r>
            <a:r>
              <a:rPr lang="en-IN" sz="1600" dirty="0" smtClean="0"/>
              <a:t> </a:t>
            </a:r>
            <a:r>
              <a:rPr lang="en-IN" sz="1600" dirty="0"/>
              <a:t>automates the process with other tools such as Maven (Java builds), Jenkins (CI), and Apache (HTTP).</a:t>
            </a:r>
          </a:p>
          <a:p>
            <a:pPr marL="0" indent="0">
              <a:buNone/>
            </a:pPr>
            <a:endParaRPr lang="en-IN" sz="1600" dirty="0"/>
          </a:p>
        </p:txBody>
      </p:sp>
      <p:sp>
        <p:nvSpPr>
          <p:cNvPr id="4" name="Title 1"/>
          <p:cNvSpPr>
            <a:spLocks noGrp="1"/>
          </p:cNvSpPr>
          <p:nvPr>
            <p:ph type="title"/>
          </p:nvPr>
        </p:nvSpPr>
        <p:spPr/>
        <p:txBody>
          <a:bodyPr/>
          <a:lstStyle/>
          <a:p>
            <a:r>
              <a:rPr lang="en-IN" sz="2800" dirty="0"/>
              <a:t>Workflow Of Openshift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241" y="3059401"/>
            <a:ext cx="366712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6050" y="2163983"/>
            <a:ext cx="4158401" cy="3438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4252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42375" y="1546672"/>
            <a:ext cx="8224838" cy="738664"/>
          </a:xfrm>
        </p:spPr>
        <p:txBody>
          <a:bodyPr/>
          <a:lstStyle/>
          <a:p>
            <a:pPr marL="0" indent="0">
              <a:buNone/>
            </a:pPr>
            <a:r>
              <a:rPr lang="en-IN" sz="1600" dirty="0" smtClean="0"/>
              <a:t>5.</a:t>
            </a:r>
            <a:r>
              <a:rPr lang="en-IN" sz="1600" b="1" dirty="0" smtClean="0"/>
              <a:t>OpenShift </a:t>
            </a:r>
            <a:r>
              <a:rPr lang="en-IN" sz="1600" b="1" dirty="0"/>
              <a:t>automates application </a:t>
            </a:r>
            <a:r>
              <a:rPr lang="en-IN" sz="1600" b="1" dirty="0" smtClean="0"/>
              <a:t>scaling:-</a:t>
            </a:r>
            <a:r>
              <a:rPr lang="en-IN" sz="1600" dirty="0" smtClean="0"/>
              <a:t>Using </a:t>
            </a:r>
            <a:r>
              <a:rPr lang="en-IN" sz="1600" dirty="0"/>
              <a:t>an HA-Proxy software load-balancer, </a:t>
            </a:r>
            <a:r>
              <a:rPr lang="en-IN" sz="1600" dirty="0" err="1"/>
              <a:t>OpenShift</a:t>
            </a:r>
            <a:r>
              <a:rPr lang="en-IN" sz="1600" dirty="0"/>
              <a:t> will horizontally scale the application with increasing load.</a:t>
            </a:r>
          </a:p>
          <a:p>
            <a:pPr marL="0" indent="0">
              <a:buNone/>
            </a:pPr>
            <a:endParaRPr lang="en-IN" sz="1600" dirty="0"/>
          </a:p>
        </p:txBody>
      </p:sp>
      <p:sp>
        <p:nvSpPr>
          <p:cNvPr id="4" name="Title 1"/>
          <p:cNvSpPr>
            <a:spLocks noGrp="1"/>
          </p:cNvSpPr>
          <p:nvPr>
            <p:ph type="title"/>
          </p:nvPr>
        </p:nvSpPr>
        <p:spPr/>
        <p:txBody>
          <a:bodyPr/>
          <a:lstStyle/>
          <a:p>
            <a:r>
              <a:rPr lang="en-IN" sz="2800" dirty="0"/>
              <a:t>Workflow Of Openshift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298" y="2846231"/>
            <a:ext cx="2984543" cy="1625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907" y="2321328"/>
            <a:ext cx="4507605" cy="2740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2"/>
          <p:cNvSpPr txBox="1">
            <a:spLocks/>
          </p:cNvSpPr>
          <p:nvPr/>
        </p:nvSpPr>
        <p:spPr bwMode="gray">
          <a:xfrm>
            <a:off x="545674" y="5292277"/>
            <a:ext cx="8224838" cy="2769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defTabSz="914400" rtl="0" eaLnBrk="1" fontAlgn="base" latinLnBrk="0" hangingPunct="1">
              <a:spcBef>
                <a:spcPts val="0"/>
              </a:spcBef>
              <a:spcAft>
                <a:spcPts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ts val="0"/>
              </a:spcAft>
              <a:buClr>
                <a:schemeClr val="bg2"/>
              </a:buClr>
              <a:buSzPct val="100000"/>
              <a:buFont typeface="Wingdings" pitchFamily="2" charset="2"/>
              <a:buChar char="§"/>
              <a:defRPr lang="en-US" sz="1800" b="0" kern="1200" baseline="0" dirty="0" smtClean="0">
                <a:solidFill>
                  <a:schemeClr val="tx1"/>
                </a:solidFill>
                <a:latin typeface="+mn-lt"/>
                <a:ea typeface="+mn-ea"/>
                <a:cs typeface="Arial" pitchFamily="34" charset="0"/>
              </a:defRPr>
            </a:lvl2pPr>
            <a:lvl3pPr marL="571500" indent="-279400" algn="l" defTabSz="914400" rtl="0" eaLnBrk="1" fontAlgn="base" latinLnBrk="0" hangingPunct="1">
              <a:spcBef>
                <a:spcPts val="0"/>
              </a:spcBef>
              <a:spcAft>
                <a:spcPts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ts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4pPr>
            <a:lvl5pPr marL="1136650" indent="-285750" algn="l" defTabSz="933450" rtl="0" eaLnBrk="1" fontAlgn="base" latinLnBrk="0" hangingPunct="1">
              <a:spcBef>
                <a:spcPts val="0"/>
              </a:spcBef>
              <a:spcAft>
                <a:spcPts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Arial" pitchFamily="34" charset="0"/>
              </a:defRPr>
            </a:lvl5pPr>
            <a:lvl6pPr marL="1435100" indent="-285750" algn="l" defTabSz="914400" rtl="0" eaLnBrk="1" latinLnBrk="0" hangingPunct="1">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lgn="l" defTabSz="914400" rtl="0" eaLnBrk="1" latinLnBrk="0" hangingPunct="1">
              <a:spcBef>
                <a:spcPts val="0"/>
              </a:spcBef>
              <a:spcAft>
                <a:spcPts val="0"/>
              </a:spcAft>
              <a:buClr>
                <a:schemeClr val="tx2"/>
              </a:buClr>
              <a:buSzPct val="70000"/>
              <a:buFont typeface="Arial" pitchFamily="34" charset="0"/>
              <a:buChar char="–"/>
              <a:defRPr sz="1800" kern="1200" baseline="0">
                <a:solidFill>
                  <a:schemeClr val="tx1"/>
                </a:solidFill>
                <a:latin typeface="+mn-lt"/>
                <a:ea typeface="+mn-ea"/>
                <a:cs typeface="Arial" pitchFamily="34" charset="0"/>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Arial" pitchFamily="34" charset="0"/>
                <a:ea typeface="+mn-ea"/>
                <a:cs typeface="Arial" pitchFamily="34" charset="0"/>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Arial" pitchFamily="34" charset="0"/>
                <a:ea typeface="+mn-ea"/>
                <a:cs typeface="Arial" pitchFamily="34" charset="0"/>
              </a:defRPr>
            </a:lvl9pPr>
          </a:lstStyle>
          <a:p>
            <a:pPr marL="0" indent="0">
              <a:buFont typeface="Wingdings" pitchFamily="2" charset="2"/>
              <a:buNone/>
            </a:pPr>
            <a:r>
              <a:rPr lang="en-IN" dirty="0" smtClean="0"/>
              <a:t>                                                Before Scaling</a:t>
            </a:r>
            <a:endParaRPr lang="en-IN" dirty="0"/>
          </a:p>
        </p:txBody>
      </p:sp>
    </p:spTree>
    <p:extLst>
      <p:ext uri="{BB962C8B-B14F-4D97-AF65-F5344CB8AC3E}">
        <p14:creationId xmlns:p14="http://schemas.microsoft.com/office/powerpoint/2010/main" val="9658566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08064" y="1430764"/>
            <a:ext cx="8224838" cy="492443"/>
          </a:xfrm>
        </p:spPr>
        <p:txBody>
          <a:bodyPr/>
          <a:lstStyle/>
          <a:p>
            <a:pPr marL="0" indent="0">
              <a:buNone/>
            </a:pPr>
            <a:r>
              <a:rPr lang="en-IN" sz="1600" b="1" dirty="0" smtClean="0"/>
              <a:t>6. After Scaling:- </a:t>
            </a:r>
            <a:r>
              <a:rPr lang="en-IN" sz="1600" dirty="0" smtClean="0"/>
              <a:t>When enabled for scaling, Openshift inserts an HA-Proxy in front of the application to monitor traffic.</a:t>
            </a:r>
            <a:endParaRPr lang="en-IN" sz="1600" dirty="0"/>
          </a:p>
        </p:txBody>
      </p:sp>
      <p:sp>
        <p:nvSpPr>
          <p:cNvPr id="4" name="Title 1"/>
          <p:cNvSpPr>
            <a:spLocks noGrp="1"/>
          </p:cNvSpPr>
          <p:nvPr>
            <p:ph type="title"/>
          </p:nvPr>
        </p:nvSpPr>
        <p:spPr/>
        <p:txBody>
          <a:bodyPr/>
          <a:lstStyle/>
          <a:p>
            <a:r>
              <a:rPr lang="en-IN" sz="2800" dirty="0"/>
              <a:t>Workflow Of Openshift</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371" y="2480420"/>
            <a:ext cx="7896225"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523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430887"/>
          </a:xfrm>
        </p:spPr>
        <p:txBody>
          <a:bodyPr/>
          <a:lstStyle/>
          <a:p>
            <a:r>
              <a:rPr lang="en-IN" sz="2800" dirty="0" smtClean="0"/>
              <a:t>Overview Of Openshift</a:t>
            </a:r>
            <a:endParaRPr lang="en-IN" sz="2800" dirty="0"/>
          </a:p>
        </p:txBody>
      </p:sp>
      <p:sp>
        <p:nvSpPr>
          <p:cNvPr id="3" name="Text Placeholder 2"/>
          <p:cNvSpPr>
            <a:spLocks noGrp="1"/>
          </p:cNvSpPr>
          <p:nvPr>
            <p:ph type="body" sz="quarter" idx="10"/>
          </p:nvPr>
        </p:nvSpPr>
        <p:spPr>
          <a:xfrm>
            <a:off x="429497" y="1623945"/>
            <a:ext cx="8224838" cy="3939540"/>
          </a:xfrm>
        </p:spPr>
        <p:txBody>
          <a:bodyPr/>
          <a:lstStyle/>
          <a:p>
            <a:pPr marL="0" indent="0">
              <a:buNone/>
            </a:pPr>
            <a:r>
              <a:rPr lang="en-IN" sz="1600" b="1" dirty="0" smtClean="0">
                <a:solidFill>
                  <a:schemeClr val="bg2"/>
                </a:solidFill>
              </a:rPr>
              <a:t>ONLINE Public PaaS</a:t>
            </a:r>
          </a:p>
          <a:p>
            <a:pPr marL="0" indent="0">
              <a:buNone/>
            </a:pPr>
            <a:endParaRPr lang="en-IN" sz="1600" dirty="0" smtClean="0">
              <a:solidFill>
                <a:schemeClr val="bg2"/>
              </a:solidFill>
            </a:endParaRPr>
          </a:p>
          <a:p>
            <a:pPr marL="0" indent="0">
              <a:buNone/>
            </a:pPr>
            <a:r>
              <a:rPr lang="en-IN" sz="1600" dirty="0"/>
              <a:t>Host your applications in the public cloud. </a:t>
            </a:r>
            <a:r>
              <a:rPr lang="en-IN" sz="1600" dirty="0" err="1"/>
              <a:t>OpenShift</a:t>
            </a:r>
            <a:r>
              <a:rPr lang="en-IN" sz="1600" dirty="0"/>
              <a:t> Online automates the provisioning, management and scaling of applications so that you can focus on development and creativity.</a:t>
            </a:r>
          </a:p>
          <a:p>
            <a:pPr marL="0" indent="0">
              <a:buNone/>
            </a:pPr>
            <a:endParaRPr lang="en-IN" sz="1600" dirty="0" smtClean="0"/>
          </a:p>
          <a:p>
            <a:pPr marL="0" indent="0">
              <a:buNone/>
            </a:pPr>
            <a:r>
              <a:rPr lang="en-IN" sz="1600" b="1" dirty="0" smtClean="0">
                <a:solidFill>
                  <a:schemeClr val="bg2"/>
                </a:solidFill>
              </a:rPr>
              <a:t>ENTERPRISE Private PaaS</a:t>
            </a:r>
          </a:p>
          <a:p>
            <a:pPr marL="0" indent="0">
              <a:buNone/>
            </a:pPr>
            <a:endParaRPr lang="en-IN" sz="1600" dirty="0" smtClean="0">
              <a:solidFill>
                <a:schemeClr val="bg2"/>
              </a:solidFill>
            </a:endParaRPr>
          </a:p>
          <a:p>
            <a:pPr marL="0" indent="0">
              <a:buNone/>
            </a:pPr>
            <a:r>
              <a:rPr lang="en-IN" sz="1600" dirty="0"/>
              <a:t>Accelerate your IT service delivery and streamline application development by leveraging PaaS in your own datacenters or private cloud.</a:t>
            </a:r>
            <a:endParaRPr lang="en-IN" sz="1600" dirty="0">
              <a:hlinkClick r:id="rId2"/>
            </a:endParaRPr>
          </a:p>
          <a:p>
            <a:pPr marL="0" indent="0">
              <a:buNone/>
            </a:pPr>
            <a:endParaRPr lang="en-IN" sz="1600" dirty="0" smtClean="0"/>
          </a:p>
          <a:p>
            <a:pPr marL="0" indent="0">
              <a:buNone/>
            </a:pPr>
            <a:r>
              <a:rPr lang="en-IN" sz="1600" b="1" dirty="0" smtClean="0">
                <a:solidFill>
                  <a:schemeClr val="bg2"/>
                </a:solidFill>
              </a:rPr>
              <a:t>ORIGIN Community PaaS</a:t>
            </a:r>
          </a:p>
          <a:p>
            <a:pPr marL="0" indent="0">
              <a:buNone/>
            </a:pPr>
            <a:endParaRPr lang="en-IN" sz="1600" dirty="0" smtClean="0">
              <a:solidFill>
                <a:schemeClr val="bg2"/>
              </a:solidFill>
            </a:endParaRPr>
          </a:p>
          <a:p>
            <a:pPr marL="0" indent="0">
              <a:buNone/>
            </a:pPr>
            <a:r>
              <a:rPr lang="en-IN" sz="1600" dirty="0"/>
              <a:t>Explore the community-driven open source upstream of </a:t>
            </a:r>
            <a:r>
              <a:rPr lang="en-IN" sz="1600" dirty="0" err="1"/>
              <a:t>OpenShift</a:t>
            </a:r>
            <a:r>
              <a:rPr lang="en-IN" sz="1600" dirty="0"/>
              <a:t>. Download the bits, join the growing community, and help extend the functionality of </a:t>
            </a:r>
            <a:r>
              <a:rPr lang="en-IN" sz="1600" dirty="0" err="1" smtClean="0"/>
              <a:t>OpenShift</a:t>
            </a:r>
            <a:r>
              <a:rPr lang="en-IN" sz="1600" dirty="0" smtClean="0"/>
              <a:t>.</a:t>
            </a:r>
            <a:endParaRPr lang="en-IN" sz="1600" dirty="0">
              <a:hlinkClick r:id="rId3"/>
            </a:endParaRPr>
          </a:p>
          <a:p>
            <a:pPr marL="0" indent="0">
              <a:buNone/>
            </a:pPr>
            <a:endParaRPr lang="en-IN" sz="1600" dirty="0"/>
          </a:p>
        </p:txBody>
      </p:sp>
    </p:spTree>
    <p:extLst>
      <p:ext uri="{BB962C8B-B14F-4D97-AF65-F5344CB8AC3E}">
        <p14:creationId xmlns:p14="http://schemas.microsoft.com/office/powerpoint/2010/main" val="1923551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861774"/>
          </a:xfrm>
        </p:spPr>
        <p:txBody>
          <a:bodyPr/>
          <a:lstStyle/>
          <a:p>
            <a:r>
              <a:rPr lang="en-IN" sz="2800" dirty="0" smtClean="0"/>
              <a:t>Difference between Openshift Online and Enterprise</a:t>
            </a:r>
            <a:endParaRPr lang="en-IN" sz="2800" dirty="0"/>
          </a:p>
        </p:txBody>
      </p:sp>
      <p:graphicFrame>
        <p:nvGraphicFramePr>
          <p:cNvPr id="5" name="Table 4"/>
          <p:cNvGraphicFramePr>
            <a:graphicFrameLocks noGrp="1"/>
          </p:cNvGraphicFramePr>
          <p:nvPr>
            <p:extLst>
              <p:ext uri="{D42A27DB-BD31-4B8C-83A1-F6EECF244321}">
                <p14:modId xmlns:p14="http://schemas.microsoft.com/office/powerpoint/2010/main" val="1092157176"/>
              </p:ext>
            </p:extLst>
          </p:nvPr>
        </p:nvGraphicFramePr>
        <p:xfrm>
          <a:off x="489394" y="1718966"/>
          <a:ext cx="7688690" cy="2983737"/>
        </p:xfrm>
        <a:graphic>
          <a:graphicData uri="http://schemas.openxmlformats.org/drawingml/2006/table">
            <a:tbl>
              <a:tblPr firstRow="1" bandRow="1">
                <a:tableStyleId>{5C22544A-7EE6-4342-B048-85BDC9FD1C3A}</a:tableStyleId>
              </a:tblPr>
              <a:tblGrid>
                <a:gridCol w="3844345"/>
                <a:gridCol w="3844345"/>
              </a:tblGrid>
              <a:tr h="547715">
                <a:tc>
                  <a:txBody>
                    <a:bodyPr/>
                    <a:lstStyle/>
                    <a:p>
                      <a:pPr algn="ctr"/>
                      <a:r>
                        <a:rPr lang="en-IN" sz="1600" dirty="0" smtClean="0"/>
                        <a:t>Openshift Online</a:t>
                      </a:r>
                      <a:endParaRPr lang="en-IN" sz="1600" dirty="0"/>
                    </a:p>
                  </a:txBody>
                  <a:tcPr/>
                </a:tc>
                <a:tc>
                  <a:txBody>
                    <a:bodyPr/>
                    <a:lstStyle/>
                    <a:p>
                      <a:pPr algn="ctr"/>
                      <a:r>
                        <a:rPr lang="en-IN" sz="1600" i="1" dirty="0" smtClean="0"/>
                        <a:t>Openshift</a:t>
                      </a:r>
                      <a:r>
                        <a:rPr lang="en-IN" sz="1600" i="1" baseline="0" dirty="0" smtClean="0"/>
                        <a:t> Enterprise</a:t>
                      </a:r>
                      <a:endParaRPr lang="en-IN" sz="1600" i="1" dirty="0"/>
                    </a:p>
                  </a:txBody>
                  <a:tcPr/>
                </a:tc>
              </a:tr>
              <a:tr h="1125382">
                <a:tc>
                  <a:txBody>
                    <a:bodyPr/>
                    <a:lstStyle/>
                    <a:p>
                      <a:r>
                        <a:rPr lang="en-IN" sz="1600" b="1" i="0" kern="1200" dirty="0" err="1" smtClean="0">
                          <a:solidFill>
                            <a:schemeClr val="dk1"/>
                          </a:solidFill>
                          <a:effectLst/>
                          <a:latin typeface="+mn-lt"/>
                          <a:ea typeface="+mn-ea"/>
                          <a:cs typeface="+mn-cs"/>
                        </a:rPr>
                        <a:t>OpenShift</a:t>
                      </a:r>
                      <a:r>
                        <a:rPr lang="en-IN" sz="1600" b="1" i="0" kern="1200" dirty="0" smtClean="0">
                          <a:solidFill>
                            <a:schemeClr val="dk1"/>
                          </a:solidFill>
                          <a:effectLst/>
                          <a:latin typeface="+mn-lt"/>
                          <a:ea typeface="+mn-ea"/>
                          <a:cs typeface="+mn-cs"/>
                        </a:rPr>
                        <a:t> Online</a:t>
                      </a:r>
                      <a:r>
                        <a:rPr lang="en-IN" sz="1600" b="0" i="0" kern="1200" dirty="0" smtClean="0">
                          <a:solidFill>
                            <a:schemeClr val="dk1"/>
                          </a:solidFill>
                          <a:effectLst/>
                          <a:latin typeface="+mn-lt"/>
                          <a:ea typeface="+mn-ea"/>
                          <a:cs typeface="+mn-cs"/>
                        </a:rPr>
                        <a:t> is Red Hat’s hosted public PaaS that offers an application development, build, deployment, and hosting solution in the cloud.</a:t>
                      </a:r>
                      <a:endParaRPr lang="en-IN" sz="1600" dirty="0"/>
                    </a:p>
                  </a:txBody>
                  <a:tcPr/>
                </a:tc>
                <a:tc>
                  <a:txBody>
                    <a:bodyPr/>
                    <a:lstStyle/>
                    <a:p>
                      <a:r>
                        <a:rPr lang="en-IN" sz="1600" b="1" i="0" kern="1200" dirty="0" err="1" smtClean="0">
                          <a:solidFill>
                            <a:schemeClr val="dk1"/>
                          </a:solidFill>
                          <a:effectLst/>
                          <a:latin typeface="+mn-lt"/>
                          <a:ea typeface="+mn-ea"/>
                          <a:cs typeface="+mn-cs"/>
                        </a:rPr>
                        <a:t>OpenShift</a:t>
                      </a:r>
                      <a:r>
                        <a:rPr lang="en-IN" sz="1600" b="1" i="0" kern="1200" dirty="0" smtClean="0">
                          <a:solidFill>
                            <a:schemeClr val="dk1"/>
                          </a:solidFill>
                          <a:effectLst/>
                          <a:latin typeface="+mn-lt"/>
                          <a:ea typeface="+mn-ea"/>
                          <a:cs typeface="+mn-cs"/>
                        </a:rPr>
                        <a:t> Enterprise</a:t>
                      </a:r>
                      <a:r>
                        <a:rPr lang="en-IN" sz="1600" b="0" i="0" kern="1200" dirty="0" smtClean="0">
                          <a:solidFill>
                            <a:schemeClr val="dk1"/>
                          </a:solidFill>
                          <a:effectLst/>
                          <a:latin typeface="+mn-lt"/>
                          <a:ea typeface="+mn-ea"/>
                          <a:cs typeface="+mn-cs"/>
                        </a:rPr>
                        <a:t> takes the same open source PaaS platform that powers the </a:t>
                      </a:r>
                      <a:r>
                        <a:rPr lang="en-IN" sz="1600" b="0" i="0" kern="1200" dirty="0" err="1" smtClean="0">
                          <a:solidFill>
                            <a:schemeClr val="dk1"/>
                          </a:solidFill>
                          <a:effectLst/>
                          <a:latin typeface="+mn-lt"/>
                          <a:ea typeface="+mn-ea"/>
                          <a:cs typeface="+mn-cs"/>
                        </a:rPr>
                        <a:t>OpenShift</a:t>
                      </a:r>
                      <a:r>
                        <a:rPr lang="en-IN" sz="1600" b="0" i="0" kern="1200" dirty="0" smtClean="0">
                          <a:solidFill>
                            <a:schemeClr val="dk1"/>
                          </a:solidFill>
                          <a:effectLst/>
                          <a:latin typeface="+mn-lt"/>
                          <a:ea typeface="+mn-ea"/>
                          <a:cs typeface="+mn-cs"/>
                        </a:rPr>
                        <a:t> Online hosted service and packages it for customers who want an on-premise or private cloud deployment.</a:t>
                      </a:r>
                      <a:endParaRPr lang="en-IN" sz="1600" dirty="0"/>
                    </a:p>
                  </a:txBody>
                  <a:tcPr/>
                </a:tc>
              </a:tr>
              <a:tr h="11253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i="0" kern="1200" dirty="0" smtClean="0">
                          <a:solidFill>
                            <a:schemeClr val="dk1"/>
                          </a:solidFill>
                          <a:effectLst/>
                          <a:latin typeface="+mn-lt"/>
                          <a:ea typeface="+mn-ea"/>
                          <a:cs typeface="+mn-cs"/>
                        </a:rPr>
                        <a:t>Lets applications scale automatically in an elastic cloud environment.</a:t>
                      </a:r>
                    </a:p>
                    <a:p>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i="0" kern="1200" dirty="0" smtClean="0">
                          <a:solidFill>
                            <a:schemeClr val="dk1"/>
                          </a:solidFill>
                          <a:effectLst/>
                          <a:latin typeface="+mn-lt"/>
                          <a:ea typeface="+mn-ea"/>
                          <a:cs typeface="+mn-cs"/>
                        </a:rPr>
                        <a:t>A private </a:t>
                      </a:r>
                      <a:r>
                        <a:rPr lang="en-IN" sz="1600" b="0" i="0" kern="1200" dirty="0" err="1" smtClean="0">
                          <a:solidFill>
                            <a:schemeClr val="dk1"/>
                          </a:solidFill>
                          <a:effectLst/>
                          <a:latin typeface="+mn-lt"/>
                          <a:ea typeface="+mn-ea"/>
                          <a:cs typeface="+mn-cs"/>
                        </a:rPr>
                        <a:t>PaaS</a:t>
                      </a:r>
                      <a:r>
                        <a:rPr lang="en-IN" sz="1600" b="0" i="0" kern="1200" dirty="0" smtClean="0">
                          <a:solidFill>
                            <a:schemeClr val="dk1"/>
                          </a:solidFill>
                          <a:effectLst/>
                          <a:latin typeface="+mn-lt"/>
                          <a:ea typeface="+mn-ea"/>
                          <a:cs typeface="+mn-cs"/>
                        </a:rPr>
                        <a:t> that you control and manage within the constraints of your enterprise standards.</a:t>
                      </a:r>
                    </a:p>
                    <a:p>
                      <a:endParaRPr lang="en-IN" sz="1600" dirty="0"/>
                    </a:p>
                  </a:txBody>
                  <a:tcPr/>
                </a:tc>
              </a:tr>
            </a:tbl>
          </a:graphicData>
        </a:graphic>
      </p:graphicFrame>
    </p:spTree>
    <p:extLst>
      <p:ext uri="{BB962C8B-B14F-4D97-AF65-F5344CB8AC3E}">
        <p14:creationId xmlns:p14="http://schemas.microsoft.com/office/powerpoint/2010/main" val="1700305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430887"/>
          </a:xfrm>
        </p:spPr>
        <p:txBody>
          <a:bodyPr/>
          <a:lstStyle/>
          <a:p>
            <a:r>
              <a:rPr lang="en-IN" sz="2800" dirty="0" smtClean="0"/>
              <a:t>Own Cartridges</a:t>
            </a:r>
            <a:endParaRPr lang="en-IN" sz="2800" dirty="0"/>
          </a:p>
        </p:txBody>
      </p:sp>
      <p:sp>
        <p:nvSpPr>
          <p:cNvPr id="3" name="Text Placeholder 2"/>
          <p:cNvSpPr>
            <a:spLocks noGrp="1"/>
          </p:cNvSpPr>
          <p:nvPr>
            <p:ph type="body" sz="quarter" idx="10"/>
          </p:nvPr>
        </p:nvSpPr>
        <p:spPr>
          <a:xfrm>
            <a:off x="468133" y="1546672"/>
            <a:ext cx="8224838" cy="2769989"/>
          </a:xfrm>
        </p:spPr>
        <p:txBody>
          <a:bodyPr/>
          <a:lstStyle/>
          <a:p>
            <a:r>
              <a:rPr lang="en-IN" dirty="0" smtClean="0"/>
              <a:t>While performing static code analysis using jenkins cartridge, we need SONAR.</a:t>
            </a:r>
          </a:p>
          <a:p>
            <a:pPr marL="0" indent="0">
              <a:buNone/>
            </a:pPr>
            <a:endParaRPr lang="en-IN" dirty="0" smtClean="0"/>
          </a:p>
          <a:p>
            <a:r>
              <a:rPr lang="en-IN" dirty="0" smtClean="0"/>
              <a:t>But this kind of cartridge is not available(SONAR) in openshift platform list. So there is a need to create our own cartridge.</a:t>
            </a:r>
          </a:p>
          <a:p>
            <a:endParaRPr lang="en-IN" dirty="0"/>
          </a:p>
          <a:p>
            <a:r>
              <a:rPr lang="en-IN" dirty="0" smtClean="0"/>
              <a:t>This can be done by downloading the manifest file of that new cartridge from github  or by creating our own manifest file of that cartridge.</a:t>
            </a:r>
          </a:p>
          <a:p>
            <a:endParaRPr lang="en-IN"/>
          </a:p>
          <a:p>
            <a:endParaRPr lang="en-IN" dirty="0"/>
          </a:p>
        </p:txBody>
      </p:sp>
    </p:spTree>
    <p:extLst>
      <p:ext uri="{BB962C8B-B14F-4D97-AF65-F5344CB8AC3E}">
        <p14:creationId xmlns:p14="http://schemas.microsoft.com/office/powerpoint/2010/main" val="682891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649" y="2496423"/>
            <a:ext cx="8224837" cy="615553"/>
          </a:xfrm>
        </p:spPr>
        <p:txBody>
          <a:bodyPr/>
          <a:lstStyle/>
          <a:p>
            <a:pPr algn="ctr"/>
            <a:r>
              <a:rPr lang="en-IN" sz="4000" dirty="0" smtClean="0"/>
              <a:t>Usecase on Openshift Online</a:t>
            </a:r>
            <a:endParaRPr lang="en-IN" sz="4000" dirty="0"/>
          </a:p>
        </p:txBody>
      </p:sp>
    </p:spTree>
    <p:extLst>
      <p:ext uri="{BB962C8B-B14F-4D97-AF65-F5344CB8AC3E}">
        <p14:creationId xmlns:p14="http://schemas.microsoft.com/office/powerpoint/2010/main" val="3581467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738664"/>
          </a:xfrm>
        </p:spPr>
        <p:txBody>
          <a:bodyPr/>
          <a:lstStyle/>
          <a:p>
            <a:pPr algn="ctr"/>
            <a:r>
              <a:rPr lang="en-IN" sz="2400" dirty="0" smtClean="0"/>
              <a:t>Creation Of Openshift Application in RHEL using command line tool</a:t>
            </a:r>
            <a:endParaRPr lang="en-IN" sz="2400" dirty="0"/>
          </a:p>
        </p:txBody>
      </p:sp>
      <p:sp>
        <p:nvSpPr>
          <p:cNvPr id="13" name="Text Placeholder 12"/>
          <p:cNvSpPr>
            <a:spLocks noGrp="1"/>
          </p:cNvSpPr>
          <p:nvPr>
            <p:ph type="body" sz="quarter" idx="10"/>
          </p:nvPr>
        </p:nvSpPr>
        <p:spPr>
          <a:xfrm>
            <a:off x="489251" y="2100462"/>
            <a:ext cx="8224838" cy="4431983"/>
          </a:xfrm>
        </p:spPr>
        <p:txBody>
          <a:bodyPr/>
          <a:lstStyle/>
          <a:p>
            <a:r>
              <a:rPr lang="en-IN" dirty="0" err="1"/>
              <a:t>OpenShift</a:t>
            </a:r>
            <a:r>
              <a:rPr lang="en-IN" dirty="0"/>
              <a:t> client tools is available as an RPM from the </a:t>
            </a:r>
            <a:r>
              <a:rPr lang="en-IN" dirty="0" err="1"/>
              <a:t>OpenShift</a:t>
            </a:r>
            <a:r>
              <a:rPr lang="en-IN" dirty="0"/>
              <a:t> </a:t>
            </a:r>
            <a:r>
              <a:rPr lang="en-IN" dirty="0" smtClean="0"/>
              <a:t>hosted YUM </a:t>
            </a:r>
            <a:r>
              <a:rPr lang="en-IN" dirty="0"/>
              <a:t>repository</a:t>
            </a:r>
            <a:r>
              <a:rPr lang="en-IN" dirty="0" smtClean="0"/>
              <a:t>.</a:t>
            </a:r>
          </a:p>
          <a:p>
            <a:endParaRPr lang="en-IN" dirty="0" smtClean="0"/>
          </a:p>
          <a:p>
            <a:r>
              <a:rPr lang="en-IN" dirty="0"/>
              <a:t>To add the </a:t>
            </a:r>
            <a:r>
              <a:rPr lang="en-IN" dirty="0" err="1"/>
              <a:t>OpenShift</a:t>
            </a:r>
            <a:r>
              <a:rPr lang="en-IN" dirty="0"/>
              <a:t> YUM repository, download the repository file openshift.repo and move it </a:t>
            </a:r>
            <a:r>
              <a:rPr lang="en-IN" dirty="0" smtClean="0"/>
              <a:t>to your </a:t>
            </a:r>
            <a:r>
              <a:rPr lang="en-IN" dirty="0"/>
              <a:t>/etc/yum.repos.d/ directory</a:t>
            </a:r>
            <a:r>
              <a:rPr lang="en-IN" dirty="0" smtClean="0"/>
              <a:t>.</a:t>
            </a:r>
          </a:p>
          <a:p>
            <a:endParaRPr lang="en-IN" dirty="0" smtClean="0"/>
          </a:p>
          <a:p>
            <a:pPr marL="0" indent="0" algn="ctr">
              <a:buNone/>
            </a:pPr>
            <a:r>
              <a:rPr lang="en-IN" dirty="0" smtClean="0">
                <a:solidFill>
                  <a:schemeClr val="accent3">
                    <a:lumMod val="75000"/>
                  </a:schemeClr>
                </a:solidFill>
              </a:rPr>
              <a:t>sudo </a:t>
            </a:r>
            <a:r>
              <a:rPr lang="en-IN" dirty="0">
                <a:solidFill>
                  <a:schemeClr val="accent3">
                    <a:lumMod val="75000"/>
                  </a:schemeClr>
                </a:solidFill>
              </a:rPr>
              <a:t>mv ~/openshift.repo /etc/</a:t>
            </a:r>
            <a:r>
              <a:rPr lang="en-IN" dirty="0" err="1">
                <a:solidFill>
                  <a:schemeClr val="accent3">
                    <a:lumMod val="75000"/>
                  </a:schemeClr>
                </a:solidFill>
              </a:rPr>
              <a:t>yum.repos.d</a:t>
            </a:r>
            <a:r>
              <a:rPr lang="en-IN" dirty="0" smtClean="0">
                <a:solidFill>
                  <a:schemeClr val="accent3">
                    <a:lumMod val="75000"/>
                  </a:schemeClr>
                </a:solidFill>
              </a:rPr>
              <a:t>/</a:t>
            </a:r>
          </a:p>
          <a:p>
            <a:endParaRPr lang="en-IN" dirty="0" smtClean="0"/>
          </a:p>
          <a:p>
            <a:r>
              <a:rPr lang="en-IN" dirty="0" smtClean="0"/>
              <a:t>In </a:t>
            </a:r>
            <a:r>
              <a:rPr lang="en-IN" dirty="0"/>
              <a:t>order to install the rubygems package the RHEL Optional channel must be enabled. This package is </a:t>
            </a:r>
            <a:r>
              <a:rPr lang="en-IN" dirty="0" smtClean="0"/>
              <a:t>a dependency </a:t>
            </a:r>
            <a:r>
              <a:rPr lang="en-IN" dirty="0"/>
              <a:t>of </a:t>
            </a:r>
            <a:r>
              <a:rPr lang="en-IN" dirty="0" err="1"/>
              <a:t>OpenShift</a:t>
            </a:r>
            <a:r>
              <a:rPr lang="en-IN" dirty="0"/>
              <a:t> client tools. There are two ways of doing this from the command line</a:t>
            </a:r>
            <a:r>
              <a:rPr lang="en-IN" dirty="0" smtClean="0"/>
              <a:t>:</a:t>
            </a:r>
          </a:p>
          <a:p>
            <a:pPr marL="0" indent="0" algn="ctr">
              <a:buNone/>
            </a:pPr>
            <a:r>
              <a:rPr lang="en-IN" dirty="0" smtClean="0">
                <a:solidFill>
                  <a:schemeClr val="accent3">
                    <a:lumMod val="75000"/>
                  </a:schemeClr>
                </a:solidFill>
              </a:rPr>
              <a:t>sudo </a:t>
            </a:r>
            <a:r>
              <a:rPr lang="en-IN" dirty="0">
                <a:solidFill>
                  <a:schemeClr val="accent3">
                    <a:lumMod val="75000"/>
                  </a:schemeClr>
                </a:solidFill>
              </a:rPr>
              <a:t>yum-config-manager --enable </a:t>
            </a:r>
            <a:r>
              <a:rPr lang="en-IN" dirty="0" smtClean="0">
                <a:solidFill>
                  <a:schemeClr val="accent3">
                    <a:lumMod val="75000"/>
                  </a:schemeClr>
                </a:solidFill>
              </a:rPr>
              <a:t>rhel-6-server-optional-rpms</a:t>
            </a:r>
          </a:p>
          <a:p>
            <a:pPr marL="0" indent="0" algn="ctr">
              <a:buNone/>
            </a:pPr>
            <a:r>
              <a:rPr lang="en-IN" dirty="0" smtClean="0">
                <a:solidFill>
                  <a:schemeClr val="accent3">
                    <a:lumMod val="75000"/>
                  </a:schemeClr>
                </a:solidFill>
              </a:rPr>
              <a:t>(Certificate </a:t>
            </a:r>
            <a:r>
              <a:rPr lang="en-IN" dirty="0">
                <a:solidFill>
                  <a:schemeClr val="accent3">
                    <a:lumMod val="75000"/>
                  </a:schemeClr>
                </a:solidFill>
              </a:rPr>
              <a:t>B</a:t>
            </a:r>
            <a:r>
              <a:rPr lang="en-IN" dirty="0" smtClean="0">
                <a:solidFill>
                  <a:schemeClr val="accent3">
                    <a:lumMod val="75000"/>
                  </a:schemeClr>
                </a:solidFill>
              </a:rPr>
              <a:t>ased RHN tooling)</a:t>
            </a:r>
          </a:p>
          <a:p>
            <a:pPr marL="0" indent="0" algn="ctr">
              <a:buNone/>
            </a:pPr>
            <a:endParaRPr lang="en-IN" dirty="0" smtClean="0">
              <a:solidFill>
                <a:schemeClr val="accent3">
                  <a:lumMod val="75000"/>
                </a:schemeClr>
              </a:solidFill>
            </a:endParaRPr>
          </a:p>
          <a:p>
            <a:pPr marL="0" indent="0" algn="ctr">
              <a:buNone/>
            </a:pPr>
            <a:r>
              <a:rPr lang="en-IN" dirty="0">
                <a:solidFill>
                  <a:schemeClr val="accent3">
                    <a:lumMod val="75000"/>
                  </a:schemeClr>
                </a:solidFill>
              </a:rPr>
              <a:t>sudo rhn-channel --add --</a:t>
            </a:r>
            <a:r>
              <a:rPr lang="en-IN" dirty="0" smtClean="0">
                <a:solidFill>
                  <a:schemeClr val="accent3">
                    <a:lumMod val="75000"/>
                  </a:schemeClr>
                </a:solidFill>
              </a:rPr>
              <a:t>channel=rhel-x86_64-server-optional-6</a:t>
            </a:r>
          </a:p>
          <a:p>
            <a:pPr marL="0" indent="0" algn="ctr">
              <a:buNone/>
            </a:pPr>
            <a:r>
              <a:rPr lang="en-IN" dirty="0" smtClean="0">
                <a:solidFill>
                  <a:schemeClr val="accent3">
                    <a:lumMod val="75000"/>
                  </a:schemeClr>
                </a:solidFill>
              </a:rPr>
              <a:t>(RHN Classic)</a:t>
            </a:r>
            <a:endParaRPr lang="en-IN" dirty="0">
              <a:solidFill>
                <a:schemeClr val="accent3">
                  <a:lumMod val="75000"/>
                </a:schemeClr>
              </a:solidFill>
            </a:endParaRPr>
          </a:p>
        </p:txBody>
      </p:sp>
      <p:sp>
        <p:nvSpPr>
          <p:cNvPr id="14" name="Rectangle 13"/>
          <p:cNvSpPr/>
          <p:nvPr/>
        </p:nvSpPr>
        <p:spPr>
          <a:xfrm>
            <a:off x="489251" y="1589832"/>
            <a:ext cx="4586512" cy="400110"/>
          </a:xfrm>
          <a:prstGeom prst="rect">
            <a:avLst/>
          </a:prstGeom>
        </p:spPr>
        <p:txBody>
          <a:bodyPr wrap="none">
            <a:spAutoFit/>
          </a:bodyPr>
          <a:lstStyle/>
          <a:p>
            <a:r>
              <a:rPr lang="en-IN" sz="2000" b="1" dirty="0">
                <a:solidFill>
                  <a:schemeClr val="bg2"/>
                </a:solidFill>
              </a:rPr>
              <a:t>Install Ruby Gem and dependencies</a:t>
            </a:r>
            <a:endParaRPr lang="en-IN" sz="2000" dirty="0">
              <a:solidFill>
                <a:schemeClr val="bg2"/>
              </a:solidFill>
            </a:endParaRPr>
          </a:p>
        </p:txBody>
      </p:sp>
    </p:spTree>
    <p:extLst>
      <p:ext uri="{BB962C8B-B14F-4D97-AF65-F5344CB8AC3E}">
        <p14:creationId xmlns:p14="http://schemas.microsoft.com/office/powerpoint/2010/main" val="1107720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6770" y="1791371"/>
            <a:ext cx="8224838" cy="830997"/>
          </a:xfrm>
        </p:spPr>
        <p:txBody>
          <a:bodyPr/>
          <a:lstStyle/>
          <a:p>
            <a:r>
              <a:rPr lang="en-IN" dirty="0"/>
              <a:t>With the repository in place, you can now install the </a:t>
            </a:r>
            <a:r>
              <a:rPr lang="en-IN" dirty="0" err="1"/>
              <a:t>OpenShift</a:t>
            </a:r>
            <a:r>
              <a:rPr lang="en-IN" dirty="0"/>
              <a:t> client tools. Run:</a:t>
            </a:r>
          </a:p>
          <a:p>
            <a:pPr marL="0" indent="0" algn="ctr">
              <a:buNone/>
            </a:pPr>
            <a:r>
              <a:rPr lang="en-IN" dirty="0" smtClean="0">
                <a:solidFill>
                  <a:schemeClr val="accent3">
                    <a:lumMod val="75000"/>
                  </a:schemeClr>
                </a:solidFill>
              </a:rPr>
              <a:t>sudo yum install rhc</a:t>
            </a:r>
            <a:endParaRPr lang="en-IN" dirty="0">
              <a:solidFill>
                <a:schemeClr val="accent3">
                  <a:lumMod val="75000"/>
                </a:schemeClr>
              </a:solidFill>
            </a:endParaRPr>
          </a:p>
        </p:txBody>
      </p:sp>
      <p:sp>
        <p:nvSpPr>
          <p:cNvPr id="4" name="Title 1"/>
          <p:cNvSpPr>
            <a:spLocks noGrp="1"/>
          </p:cNvSpPr>
          <p:nvPr>
            <p:ph type="title"/>
          </p:nvPr>
        </p:nvSpPr>
        <p:spPr/>
        <p:txBody>
          <a:bodyPr/>
          <a:lstStyle/>
          <a:p>
            <a:pPr algn="ctr"/>
            <a:r>
              <a:rPr lang="en-IN" sz="2400" dirty="0" smtClean="0"/>
              <a:t>Creation Of Openshift Application in RHEL using command line tool</a:t>
            </a:r>
            <a:endParaRPr lang="en-IN" sz="2400" dirty="0"/>
          </a:p>
        </p:txBody>
      </p:sp>
      <p:sp>
        <p:nvSpPr>
          <p:cNvPr id="5" name="Rectangle 4"/>
          <p:cNvSpPr/>
          <p:nvPr/>
        </p:nvSpPr>
        <p:spPr>
          <a:xfrm>
            <a:off x="515008" y="2903477"/>
            <a:ext cx="1348446" cy="400110"/>
          </a:xfrm>
          <a:prstGeom prst="rect">
            <a:avLst/>
          </a:prstGeom>
        </p:spPr>
        <p:txBody>
          <a:bodyPr wrap="none">
            <a:spAutoFit/>
          </a:bodyPr>
          <a:lstStyle/>
          <a:p>
            <a:r>
              <a:rPr lang="en-IN" sz="2000" b="1" dirty="0">
                <a:solidFill>
                  <a:schemeClr val="bg2"/>
                </a:solidFill>
              </a:rPr>
              <a:t>Install </a:t>
            </a:r>
            <a:r>
              <a:rPr lang="en-IN" sz="2000" b="1" dirty="0" smtClean="0">
                <a:solidFill>
                  <a:schemeClr val="bg2"/>
                </a:solidFill>
              </a:rPr>
              <a:t>Git</a:t>
            </a:r>
            <a:endParaRPr lang="en-IN" sz="2000" dirty="0">
              <a:solidFill>
                <a:schemeClr val="bg2"/>
              </a:solidFill>
            </a:endParaRPr>
          </a:p>
        </p:txBody>
      </p:sp>
      <p:sp>
        <p:nvSpPr>
          <p:cNvPr id="6" name="Text Placeholder 2"/>
          <p:cNvSpPr txBox="1">
            <a:spLocks/>
          </p:cNvSpPr>
          <p:nvPr/>
        </p:nvSpPr>
        <p:spPr bwMode="gray">
          <a:xfrm>
            <a:off x="515008" y="3437721"/>
            <a:ext cx="8224838" cy="8309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defTabSz="914400" rtl="0" eaLnBrk="1" fontAlgn="base" latinLnBrk="0" hangingPunct="1">
              <a:spcBef>
                <a:spcPts val="0"/>
              </a:spcBef>
              <a:spcAft>
                <a:spcPts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ts val="0"/>
              </a:spcAft>
              <a:buClr>
                <a:schemeClr val="bg2"/>
              </a:buClr>
              <a:buSzPct val="100000"/>
              <a:buFont typeface="Wingdings" pitchFamily="2" charset="2"/>
              <a:buChar char="§"/>
              <a:defRPr lang="en-US" sz="1800" b="0" kern="1200" baseline="0" dirty="0" smtClean="0">
                <a:solidFill>
                  <a:schemeClr val="tx1"/>
                </a:solidFill>
                <a:latin typeface="+mn-lt"/>
                <a:ea typeface="+mn-ea"/>
                <a:cs typeface="Arial" pitchFamily="34" charset="0"/>
              </a:defRPr>
            </a:lvl2pPr>
            <a:lvl3pPr marL="571500" indent="-279400" algn="l" defTabSz="914400" rtl="0" eaLnBrk="1" fontAlgn="base" latinLnBrk="0" hangingPunct="1">
              <a:spcBef>
                <a:spcPts val="0"/>
              </a:spcBef>
              <a:spcAft>
                <a:spcPts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ts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4pPr>
            <a:lvl5pPr marL="1136650" indent="-285750" algn="l" defTabSz="933450" rtl="0" eaLnBrk="1" fontAlgn="base" latinLnBrk="0" hangingPunct="1">
              <a:spcBef>
                <a:spcPts val="0"/>
              </a:spcBef>
              <a:spcAft>
                <a:spcPts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Arial" pitchFamily="34" charset="0"/>
              </a:defRPr>
            </a:lvl5pPr>
            <a:lvl6pPr marL="1435100" indent="-285750" algn="l" defTabSz="914400" rtl="0" eaLnBrk="1" latinLnBrk="0" hangingPunct="1">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lgn="l" defTabSz="914400" rtl="0" eaLnBrk="1" latinLnBrk="0" hangingPunct="1">
              <a:spcBef>
                <a:spcPts val="0"/>
              </a:spcBef>
              <a:spcAft>
                <a:spcPts val="0"/>
              </a:spcAft>
              <a:buClr>
                <a:schemeClr val="tx2"/>
              </a:buClr>
              <a:buSzPct val="70000"/>
              <a:buFont typeface="Arial" pitchFamily="34" charset="0"/>
              <a:buChar char="–"/>
              <a:defRPr sz="1800" kern="1200" baseline="0">
                <a:solidFill>
                  <a:schemeClr val="tx1"/>
                </a:solidFill>
                <a:latin typeface="+mn-lt"/>
                <a:ea typeface="+mn-ea"/>
                <a:cs typeface="Arial" pitchFamily="34" charset="0"/>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Arial" pitchFamily="34" charset="0"/>
                <a:ea typeface="+mn-ea"/>
                <a:cs typeface="Arial" pitchFamily="34" charset="0"/>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Arial" pitchFamily="34" charset="0"/>
                <a:ea typeface="+mn-ea"/>
                <a:cs typeface="Arial" pitchFamily="34" charset="0"/>
              </a:defRPr>
            </a:lvl9pPr>
          </a:lstStyle>
          <a:p>
            <a:r>
              <a:rPr lang="en-IN" dirty="0" smtClean="0"/>
              <a:t>Download and install the latest version of git and set git identity</a:t>
            </a:r>
          </a:p>
          <a:p>
            <a:pPr marL="0" indent="0" algn="ctr">
              <a:buNone/>
            </a:pPr>
            <a:r>
              <a:rPr lang="en-IN" dirty="0" smtClean="0">
                <a:solidFill>
                  <a:schemeClr val="accent3">
                    <a:lumMod val="75000"/>
                  </a:schemeClr>
                </a:solidFill>
              </a:rPr>
              <a:t>git </a:t>
            </a:r>
            <a:r>
              <a:rPr lang="en-IN" dirty="0" err="1" smtClean="0">
                <a:solidFill>
                  <a:schemeClr val="accent3">
                    <a:lumMod val="75000"/>
                  </a:schemeClr>
                </a:solidFill>
              </a:rPr>
              <a:t>config</a:t>
            </a:r>
            <a:r>
              <a:rPr lang="en-IN" dirty="0" smtClean="0">
                <a:solidFill>
                  <a:schemeClr val="accent3">
                    <a:lumMod val="75000"/>
                  </a:schemeClr>
                </a:solidFill>
              </a:rPr>
              <a:t> --global user.name "John Doe"</a:t>
            </a:r>
          </a:p>
          <a:p>
            <a:pPr marL="0" indent="0" algn="ctr">
              <a:buNone/>
            </a:pPr>
            <a:r>
              <a:rPr lang="en-IN" dirty="0" smtClean="0">
                <a:solidFill>
                  <a:schemeClr val="accent3">
                    <a:lumMod val="75000"/>
                  </a:schemeClr>
                </a:solidFill>
              </a:rPr>
              <a:t>git </a:t>
            </a:r>
            <a:r>
              <a:rPr lang="en-IN" dirty="0">
                <a:solidFill>
                  <a:schemeClr val="accent3">
                    <a:lumMod val="75000"/>
                  </a:schemeClr>
                </a:solidFill>
              </a:rPr>
              <a:t>config --global user.email </a:t>
            </a:r>
            <a:r>
              <a:rPr lang="en-IN" dirty="0">
                <a:solidFill>
                  <a:schemeClr val="accent3"/>
                </a:solidFill>
              </a:rPr>
              <a:t>johndoe@example.com</a:t>
            </a:r>
          </a:p>
        </p:txBody>
      </p:sp>
      <p:sp>
        <p:nvSpPr>
          <p:cNvPr id="7" name="Rectangle 6"/>
          <p:cNvSpPr/>
          <p:nvPr/>
        </p:nvSpPr>
        <p:spPr>
          <a:xfrm>
            <a:off x="515008" y="4596616"/>
            <a:ext cx="2390398" cy="369332"/>
          </a:xfrm>
          <a:prstGeom prst="rect">
            <a:avLst/>
          </a:prstGeom>
        </p:spPr>
        <p:txBody>
          <a:bodyPr wrap="none">
            <a:spAutoFit/>
          </a:bodyPr>
          <a:lstStyle/>
          <a:p>
            <a:r>
              <a:rPr lang="en-IN" b="1" dirty="0">
                <a:solidFill>
                  <a:schemeClr val="bg2"/>
                </a:solidFill>
              </a:rPr>
              <a:t>RHC setup </a:t>
            </a:r>
            <a:r>
              <a:rPr lang="en-IN" b="1" dirty="0" smtClean="0">
                <a:solidFill>
                  <a:schemeClr val="bg2"/>
                </a:solidFill>
              </a:rPr>
              <a:t>process</a:t>
            </a:r>
            <a:endParaRPr lang="en-IN" b="1" dirty="0">
              <a:solidFill>
                <a:schemeClr val="bg2"/>
              </a:solidFill>
            </a:endParaRPr>
          </a:p>
        </p:txBody>
      </p:sp>
      <p:sp>
        <p:nvSpPr>
          <p:cNvPr id="8" name="Text Placeholder 2"/>
          <p:cNvSpPr txBox="1">
            <a:spLocks/>
          </p:cNvSpPr>
          <p:nvPr/>
        </p:nvSpPr>
        <p:spPr bwMode="gray">
          <a:xfrm>
            <a:off x="517502" y="5086216"/>
            <a:ext cx="8224838" cy="166199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defTabSz="914400" rtl="0" eaLnBrk="1" fontAlgn="base" latinLnBrk="0" hangingPunct="1">
              <a:spcBef>
                <a:spcPts val="0"/>
              </a:spcBef>
              <a:spcAft>
                <a:spcPts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ts val="0"/>
              </a:spcAft>
              <a:buClr>
                <a:schemeClr val="bg2"/>
              </a:buClr>
              <a:buSzPct val="100000"/>
              <a:buFont typeface="Wingdings" pitchFamily="2" charset="2"/>
              <a:buChar char="§"/>
              <a:defRPr lang="en-US" sz="1800" b="0" kern="1200" baseline="0" dirty="0" smtClean="0">
                <a:solidFill>
                  <a:schemeClr val="tx1"/>
                </a:solidFill>
                <a:latin typeface="+mn-lt"/>
                <a:ea typeface="+mn-ea"/>
                <a:cs typeface="Arial" pitchFamily="34" charset="0"/>
              </a:defRPr>
            </a:lvl2pPr>
            <a:lvl3pPr marL="571500" indent="-279400" algn="l" defTabSz="914400" rtl="0" eaLnBrk="1" fontAlgn="base" latinLnBrk="0" hangingPunct="1">
              <a:spcBef>
                <a:spcPts val="0"/>
              </a:spcBef>
              <a:spcAft>
                <a:spcPts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ts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4pPr>
            <a:lvl5pPr marL="1136650" indent="-285750" algn="l" defTabSz="933450" rtl="0" eaLnBrk="1" fontAlgn="base" latinLnBrk="0" hangingPunct="1">
              <a:spcBef>
                <a:spcPts val="0"/>
              </a:spcBef>
              <a:spcAft>
                <a:spcPts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Arial" pitchFamily="34" charset="0"/>
              </a:defRPr>
            </a:lvl5pPr>
            <a:lvl6pPr marL="1435100" indent="-285750" algn="l" defTabSz="914400" rtl="0" eaLnBrk="1" latinLnBrk="0" hangingPunct="1">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lgn="l" defTabSz="914400" rtl="0" eaLnBrk="1" latinLnBrk="0" hangingPunct="1">
              <a:spcBef>
                <a:spcPts val="0"/>
              </a:spcBef>
              <a:spcAft>
                <a:spcPts val="0"/>
              </a:spcAft>
              <a:buClr>
                <a:schemeClr val="tx2"/>
              </a:buClr>
              <a:buSzPct val="70000"/>
              <a:buFont typeface="Arial" pitchFamily="34" charset="0"/>
              <a:buChar char="–"/>
              <a:defRPr sz="1800" kern="1200" baseline="0">
                <a:solidFill>
                  <a:schemeClr val="tx1"/>
                </a:solidFill>
                <a:latin typeface="+mn-lt"/>
                <a:ea typeface="+mn-ea"/>
                <a:cs typeface="Arial" pitchFamily="34" charset="0"/>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Arial" pitchFamily="34" charset="0"/>
                <a:ea typeface="+mn-ea"/>
                <a:cs typeface="Arial" pitchFamily="34" charset="0"/>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Arial" pitchFamily="34" charset="0"/>
                <a:ea typeface="+mn-ea"/>
                <a:cs typeface="Arial" pitchFamily="34" charset="0"/>
              </a:defRPr>
            </a:lvl9pPr>
          </a:lstStyle>
          <a:p>
            <a:r>
              <a:rPr lang="en-IN" dirty="0"/>
              <a:t>Now run the RHC setup process</a:t>
            </a:r>
            <a:r>
              <a:rPr lang="en-IN" dirty="0" smtClean="0"/>
              <a:t>:</a:t>
            </a:r>
          </a:p>
          <a:p>
            <a:pPr marL="0" indent="0" algn="ctr">
              <a:buNone/>
            </a:pPr>
            <a:r>
              <a:rPr lang="en-IN" dirty="0" smtClean="0">
                <a:solidFill>
                  <a:schemeClr val="accent3"/>
                </a:solidFill>
              </a:rPr>
              <a:t>rhc setup</a:t>
            </a:r>
          </a:p>
          <a:p>
            <a:pPr algn="ctr"/>
            <a:r>
              <a:rPr lang="en-IN" dirty="0" smtClean="0"/>
              <a:t>The </a:t>
            </a:r>
            <a:r>
              <a:rPr lang="en-IN" dirty="0" err="1"/>
              <a:t>OpenShift</a:t>
            </a:r>
            <a:r>
              <a:rPr lang="en-IN" dirty="0"/>
              <a:t> interactive setup wizard displays and prompts you to complete the rest of the process.</a:t>
            </a:r>
            <a:endParaRPr lang="en-IN" dirty="0" smtClean="0">
              <a:solidFill>
                <a:schemeClr val="accent3"/>
              </a:solidFill>
            </a:endParaRPr>
          </a:p>
          <a:p>
            <a:pPr marL="0" indent="0" algn="ctr">
              <a:buNone/>
            </a:pPr>
            <a:endParaRPr lang="en-IN" dirty="0">
              <a:solidFill>
                <a:schemeClr val="accent3"/>
              </a:solidFill>
            </a:endParaRPr>
          </a:p>
          <a:p>
            <a:pPr marL="0" indent="0" algn="ctr">
              <a:buNone/>
            </a:pPr>
            <a:endParaRPr lang="en-IN" dirty="0" smtClean="0">
              <a:solidFill>
                <a:schemeClr val="accent3"/>
              </a:solidFill>
            </a:endParaRPr>
          </a:p>
        </p:txBody>
      </p:sp>
    </p:spTree>
    <p:extLst>
      <p:ext uri="{BB962C8B-B14F-4D97-AF65-F5344CB8AC3E}">
        <p14:creationId xmlns:p14="http://schemas.microsoft.com/office/powerpoint/2010/main" val="1523007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29496" y="1701219"/>
            <a:ext cx="8224838" cy="4708981"/>
          </a:xfrm>
        </p:spPr>
        <p:txBody>
          <a:bodyPr/>
          <a:lstStyle/>
          <a:p>
            <a:r>
              <a:rPr lang="en-IN" dirty="0" smtClean="0"/>
              <a:t>To view </a:t>
            </a:r>
            <a:r>
              <a:rPr lang="en-IN" dirty="0"/>
              <a:t>the application cartridge types that are available:</a:t>
            </a:r>
          </a:p>
          <a:p>
            <a:pPr marL="0" indent="0" algn="ctr">
              <a:buNone/>
            </a:pPr>
            <a:r>
              <a:rPr lang="en-IN" dirty="0" smtClean="0">
                <a:solidFill>
                  <a:schemeClr val="accent3"/>
                </a:solidFill>
              </a:rPr>
              <a:t> </a:t>
            </a:r>
            <a:r>
              <a:rPr lang="en-IN" dirty="0">
                <a:solidFill>
                  <a:schemeClr val="accent3"/>
                </a:solidFill>
              </a:rPr>
              <a:t>rhc </a:t>
            </a:r>
            <a:r>
              <a:rPr lang="en-IN" dirty="0" smtClean="0">
                <a:solidFill>
                  <a:schemeClr val="accent3"/>
                </a:solidFill>
              </a:rPr>
              <a:t>cartridges</a:t>
            </a:r>
          </a:p>
          <a:p>
            <a:pPr marL="0" indent="0" algn="ctr">
              <a:buNone/>
            </a:pPr>
            <a:endParaRPr lang="en-IN" dirty="0" smtClean="0">
              <a:solidFill>
                <a:schemeClr val="accent3"/>
              </a:solidFill>
            </a:endParaRPr>
          </a:p>
          <a:p>
            <a:r>
              <a:rPr lang="en-IN" dirty="0" smtClean="0"/>
              <a:t>Create a jenkins application</a:t>
            </a:r>
          </a:p>
          <a:p>
            <a:pPr marL="0" indent="0" algn="ctr">
              <a:buNone/>
            </a:pPr>
            <a:r>
              <a:rPr lang="en-IN" dirty="0">
                <a:solidFill>
                  <a:schemeClr val="accent3"/>
                </a:solidFill>
              </a:rPr>
              <a:t> </a:t>
            </a:r>
            <a:r>
              <a:rPr lang="en-IN" dirty="0" smtClean="0">
                <a:solidFill>
                  <a:schemeClr val="accent3"/>
                </a:solidFill>
              </a:rPr>
              <a:t>   rhc </a:t>
            </a:r>
            <a:r>
              <a:rPr lang="en-IN" dirty="0">
                <a:solidFill>
                  <a:schemeClr val="accent3"/>
                </a:solidFill>
              </a:rPr>
              <a:t>app create --app jenkinsapp --type </a:t>
            </a:r>
            <a:r>
              <a:rPr lang="en-IN" dirty="0" smtClean="0">
                <a:solidFill>
                  <a:schemeClr val="accent3"/>
                </a:solidFill>
              </a:rPr>
              <a:t>jenkins</a:t>
            </a:r>
          </a:p>
          <a:p>
            <a:pPr marL="0" indent="0" algn="ctr">
              <a:buNone/>
            </a:pPr>
            <a:endParaRPr lang="en-IN" dirty="0">
              <a:solidFill>
                <a:schemeClr val="accent3"/>
              </a:solidFill>
            </a:endParaRPr>
          </a:p>
          <a:p>
            <a:r>
              <a:rPr lang="en-IN" dirty="0"/>
              <a:t>Make a note of the user username and password that was created for you by</a:t>
            </a:r>
          </a:p>
          <a:p>
            <a:pPr marL="0" indent="0">
              <a:buNone/>
            </a:pPr>
            <a:r>
              <a:rPr lang="en-IN" dirty="0" err="1" smtClean="0"/>
              <a:t>OpenShift</a:t>
            </a:r>
            <a:r>
              <a:rPr lang="en-IN" dirty="0" smtClean="0"/>
              <a:t>. </a:t>
            </a:r>
          </a:p>
          <a:p>
            <a:pPr marL="0" indent="0" algn="ctr">
              <a:buNone/>
            </a:pPr>
            <a:r>
              <a:rPr lang="en-IN" dirty="0" smtClean="0">
                <a:solidFill>
                  <a:schemeClr val="accent3"/>
                </a:solidFill>
              </a:rPr>
              <a:t>   Jenkins </a:t>
            </a:r>
            <a:r>
              <a:rPr lang="en-IN" dirty="0">
                <a:solidFill>
                  <a:schemeClr val="accent3"/>
                </a:solidFill>
              </a:rPr>
              <a:t>created successfully</a:t>
            </a:r>
            <a:r>
              <a:rPr lang="en-IN" dirty="0" smtClean="0">
                <a:solidFill>
                  <a:schemeClr val="accent3"/>
                </a:solidFill>
              </a:rPr>
              <a:t>.</a:t>
            </a:r>
          </a:p>
          <a:p>
            <a:pPr marL="0" indent="0" algn="ctr">
              <a:buNone/>
            </a:pPr>
            <a:r>
              <a:rPr lang="en-IN" dirty="0" smtClean="0">
                <a:solidFill>
                  <a:schemeClr val="accent3"/>
                </a:solidFill>
              </a:rPr>
              <a:t>                  Please </a:t>
            </a:r>
            <a:r>
              <a:rPr lang="en-IN" dirty="0">
                <a:solidFill>
                  <a:schemeClr val="accent3"/>
                </a:solidFill>
              </a:rPr>
              <a:t>make note of </a:t>
            </a:r>
            <a:r>
              <a:rPr lang="en-IN" dirty="0" smtClean="0">
                <a:solidFill>
                  <a:schemeClr val="accent3"/>
                </a:solidFill>
              </a:rPr>
              <a:t>these credentials</a:t>
            </a:r>
          </a:p>
          <a:p>
            <a:pPr marL="0" indent="0">
              <a:buNone/>
            </a:pPr>
            <a:r>
              <a:rPr lang="en-IN" dirty="0">
                <a:solidFill>
                  <a:schemeClr val="accent3"/>
                </a:solidFill>
              </a:rPr>
              <a:t> </a:t>
            </a:r>
            <a:r>
              <a:rPr lang="en-IN" dirty="0" smtClean="0">
                <a:solidFill>
                  <a:schemeClr val="accent3"/>
                </a:solidFill>
              </a:rPr>
              <a:t>                                          User</a:t>
            </a:r>
            <a:r>
              <a:rPr lang="en-IN" dirty="0">
                <a:solidFill>
                  <a:schemeClr val="accent3"/>
                </a:solidFill>
              </a:rPr>
              <a:t>: </a:t>
            </a:r>
            <a:r>
              <a:rPr lang="en-IN" dirty="0" smtClean="0">
                <a:solidFill>
                  <a:schemeClr val="accent3"/>
                </a:solidFill>
              </a:rPr>
              <a:t>admin </a:t>
            </a:r>
          </a:p>
          <a:p>
            <a:pPr marL="0" indent="0">
              <a:buNone/>
            </a:pPr>
            <a:r>
              <a:rPr lang="en-IN" dirty="0" smtClean="0">
                <a:solidFill>
                  <a:schemeClr val="accent3"/>
                </a:solidFill>
              </a:rPr>
              <a:t>                                           Password</a:t>
            </a:r>
            <a:r>
              <a:rPr lang="en-IN" dirty="0">
                <a:solidFill>
                  <a:schemeClr val="accent3"/>
                </a:solidFill>
              </a:rPr>
              <a:t>: </a:t>
            </a:r>
            <a:r>
              <a:rPr lang="en-IN" dirty="0" err="1" smtClean="0">
                <a:solidFill>
                  <a:schemeClr val="accent3"/>
                </a:solidFill>
              </a:rPr>
              <a:t>xxxxx</a:t>
            </a:r>
            <a:endParaRPr lang="en-IN" dirty="0" smtClean="0">
              <a:solidFill>
                <a:schemeClr val="accent3"/>
              </a:solidFill>
            </a:endParaRPr>
          </a:p>
          <a:p>
            <a:pPr marL="0" indent="0">
              <a:buNone/>
            </a:pPr>
            <a:endParaRPr lang="en-IN" dirty="0" smtClean="0">
              <a:solidFill>
                <a:schemeClr val="accent3"/>
              </a:solidFill>
            </a:endParaRPr>
          </a:p>
          <a:p>
            <a:r>
              <a:rPr lang="en-IN" dirty="0"/>
              <a:t>Log into the Jenkins web console</a:t>
            </a:r>
            <a:r>
              <a:rPr lang="en-IN" dirty="0" smtClean="0"/>
              <a:t>:</a:t>
            </a:r>
          </a:p>
          <a:p>
            <a:pPr marL="0" indent="0">
              <a:buNone/>
            </a:pPr>
            <a:r>
              <a:rPr lang="en-IN" dirty="0" smtClean="0"/>
              <a:t>                  </a:t>
            </a:r>
            <a:r>
              <a:rPr lang="en-IN" dirty="0" smtClean="0">
                <a:solidFill>
                  <a:schemeClr val="accent3"/>
                </a:solidFill>
              </a:rPr>
              <a:t>http</a:t>
            </a:r>
            <a:r>
              <a:rPr lang="en-IN" dirty="0">
                <a:solidFill>
                  <a:schemeClr val="accent3"/>
                </a:solidFill>
              </a:rPr>
              <a:t>://jenkinsapp-</a:t>
            </a:r>
            <a:r>
              <a:rPr lang="en-IN" i="1" dirty="0">
                <a:solidFill>
                  <a:schemeClr val="accent3"/>
                </a:solidFill>
              </a:rPr>
              <a:t>yourAccountDomain</a:t>
            </a:r>
            <a:r>
              <a:rPr lang="en-IN" dirty="0">
                <a:solidFill>
                  <a:schemeClr val="accent3"/>
                </a:solidFill>
              </a:rPr>
              <a:t>.rhcloud.com</a:t>
            </a:r>
          </a:p>
          <a:p>
            <a:pPr marL="0" indent="0">
              <a:buNone/>
            </a:pPr>
            <a:endParaRPr lang="en-IN" dirty="0"/>
          </a:p>
          <a:p>
            <a:pPr marL="0" indent="0">
              <a:buNone/>
            </a:pPr>
            <a:endParaRPr lang="en-IN" dirty="0"/>
          </a:p>
        </p:txBody>
      </p:sp>
      <p:sp>
        <p:nvSpPr>
          <p:cNvPr id="4" name="Title 1"/>
          <p:cNvSpPr>
            <a:spLocks noGrp="1"/>
          </p:cNvSpPr>
          <p:nvPr>
            <p:ph type="title"/>
          </p:nvPr>
        </p:nvSpPr>
        <p:spPr/>
        <p:txBody>
          <a:bodyPr/>
          <a:lstStyle/>
          <a:p>
            <a:pPr algn="ctr"/>
            <a:r>
              <a:rPr lang="en-IN" sz="2400" dirty="0" smtClean="0"/>
              <a:t>Creation Of Openshift Application in RHEL using command line tool</a:t>
            </a:r>
            <a:endParaRPr lang="en-IN" sz="2400" dirty="0"/>
          </a:p>
        </p:txBody>
      </p:sp>
    </p:spTree>
    <p:extLst>
      <p:ext uri="{BB962C8B-B14F-4D97-AF65-F5344CB8AC3E}">
        <p14:creationId xmlns:p14="http://schemas.microsoft.com/office/powerpoint/2010/main" val="2639485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430887"/>
          </a:xfrm>
        </p:spPr>
        <p:txBody>
          <a:bodyPr/>
          <a:lstStyle/>
          <a:p>
            <a:r>
              <a:rPr lang="en-IN" sz="2800" dirty="0" smtClean="0"/>
              <a:t>Introduction</a:t>
            </a:r>
            <a:endParaRPr lang="en-IN" sz="2800" dirty="0"/>
          </a:p>
        </p:txBody>
      </p:sp>
      <p:sp>
        <p:nvSpPr>
          <p:cNvPr id="3" name="Text Placeholder 2"/>
          <p:cNvSpPr>
            <a:spLocks noGrp="1"/>
          </p:cNvSpPr>
          <p:nvPr>
            <p:ph type="body" sz="quarter" idx="10"/>
          </p:nvPr>
        </p:nvSpPr>
        <p:spPr>
          <a:xfrm>
            <a:off x="532796" y="1469398"/>
            <a:ext cx="8224838" cy="2523768"/>
          </a:xfrm>
        </p:spPr>
        <p:txBody>
          <a:bodyPr/>
          <a:lstStyle/>
          <a:p>
            <a:r>
              <a:rPr lang="en-IN" sz="1600" dirty="0" err="1"/>
              <a:t>OpenShift</a:t>
            </a:r>
            <a:r>
              <a:rPr lang="en-IN" sz="1600" dirty="0"/>
              <a:t> is a cloud computing platform as a service product from Red Hat</a:t>
            </a:r>
            <a:r>
              <a:rPr lang="en-IN" sz="1600" dirty="0" smtClean="0"/>
              <a:t>.</a:t>
            </a:r>
          </a:p>
          <a:p>
            <a:pPr marL="0" indent="0">
              <a:buNone/>
            </a:pPr>
            <a:endParaRPr lang="en-IN" sz="1600" dirty="0" smtClean="0"/>
          </a:p>
          <a:p>
            <a:r>
              <a:rPr lang="en-IN" sz="1600" dirty="0"/>
              <a:t>The free and open source cloud-based platform allows developers to create, test and run their applications and deploy them to the cloud</a:t>
            </a:r>
            <a:r>
              <a:rPr lang="en-IN" sz="1600" dirty="0" smtClean="0"/>
              <a:t>.</a:t>
            </a:r>
          </a:p>
          <a:p>
            <a:pPr marL="0" indent="0">
              <a:buNone/>
            </a:pPr>
            <a:endParaRPr lang="en-IN" sz="1600" dirty="0" smtClean="0"/>
          </a:p>
          <a:p>
            <a:r>
              <a:rPr lang="en-IN" sz="1600" dirty="0" err="1"/>
              <a:t>OpenShift</a:t>
            </a:r>
            <a:r>
              <a:rPr lang="en-IN" sz="1600" dirty="0"/>
              <a:t> uses Red Hat Enterprise Linux (RHEL) and its SELinux(Security-Enhanced Linux) subsystem as its foundation. </a:t>
            </a:r>
            <a:r>
              <a:rPr lang="en-IN" sz="1600" dirty="0" err="1"/>
              <a:t>OpenShift</a:t>
            </a:r>
            <a:r>
              <a:rPr lang="en-IN" sz="1600" dirty="0"/>
              <a:t> supports multiple languages for ease of </a:t>
            </a:r>
            <a:r>
              <a:rPr lang="en-IN" sz="1600" dirty="0" smtClean="0"/>
              <a:t>development</a:t>
            </a:r>
            <a:r>
              <a:rPr lang="en-IN" sz="1600" dirty="0"/>
              <a:t>.</a:t>
            </a:r>
          </a:p>
          <a:p>
            <a:pPr marL="0" indent="0">
              <a:buNone/>
            </a:pPr>
            <a:r>
              <a:rPr lang="en-IN" dirty="0"/>
              <a:t/>
            </a:r>
            <a:br>
              <a:rPr lang="en-IN" dirty="0"/>
            </a:br>
            <a:endParaRPr lang="en-IN" dirty="0"/>
          </a:p>
        </p:txBody>
      </p:sp>
      <p:sp>
        <p:nvSpPr>
          <p:cNvPr id="4" name="Title 1"/>
          <p:cNvSpPr txBox="1">
            <a:spLocks/>
          </p:cNvSpPr>
          <p:nvPr/>
        </p:nvSpPr>
        <p:spPr bwMode="gray">
          <a:xfrm>
            <a:off x="532796" y="3575368"/>
            <a:ext cx="8224837"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3200" b="1" kern="1200" dirty="0">
                <a:solidFill>
                  <a:schemeClr val="tx2"/>
                </a:solidFill>
                <a:latin typeface="Arial" pitchFamily="34" charset="0"/>
                <a:ea typeface="+mj-ea"/>
                <a:cs typeface="Arial" pitchFamily="34" charset="0"/>
              </a:defRPr>
            </a:lvl1pPr>
          </a:lstStyle>
          <a:p>
            <a:r>
              <a:rPr lang="en-IN" sz="2800" dirty="0" smtClean="0"/>
              <a:t>Why Openshift?</a:t>
            </a:r>
            <a:endParaRPr lang="en-IN" sz="2800" dirty="0"/>
          </a:p>
        </p:txBody>
      </p:sp>
      <p:sp>
        <p:nvSpPr>
          <p:cNvPr id="5" name="Text Placeholder 2"/>
          <p:cNvSpPr txBox="1">
            <a:spLocks/>
          </p:cNvSpPr>
          <p:nvPr/>
        </p:nvSpPr>
        <p:spPr bwMode="gray">
          <a:xfrm>
            <a:off x="532795" y="4261851"/>
            <a:ext cx="8224838" cy="172354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defTabSz="914400" rtl="0" eaLnBrk="1" fontAlgn="base" latinLnBrk="0" hangingPunct="1">
              <a:spcBef>
                <a:spcPts val="0"/>
              </a:spcBef>
              <a:spcAft>
                <a:spcPts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ts val="0"/>
              </a:spcAft>
              <a:buClr>
                <a:schemeClr val="bg2"/>
              </a:buClr>
              <a:buSzPct val="100000"/>
              <a:buFont typeface="Wingdings" pitchFamily="2" charset="2"/>
              <a:buChar char="§"/>
              <a:defRPr lang="en-US" sz="1800" b="0" kern="1200" baseline="0" dirty="0" smtClean="0">
                <a:solidFill>
                  <a:schemeClr val="tx1"/>
                </a:solidFill>
                <a:latin typeface="+mn-lt"/>
                <a:ea typeface="+mn-ea"/>
                <a:cs typeface="Arial" pitchFamily="34" charset="0"/>
              </a:defRPr>
            </a:lvl2pPr>
            <a:lvl3pPr marL="571500" indent="-279400" algn="l" defTabSz="914400" rtl="0" eaLnBrk="1" fontAlgn="base" latinLnBrk="0" hangingPunct="1">
              <a:spcBef>
                <a:spcPts val="0"/>
              </a:spcBef>
              <a:spcAft>
                <a:spcPts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ts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4pPr>
            <a:lvl5pPr marL="1136650" indent="-285750" algn="l" defTabSz="933450" rtl="0" eaLnBrk="1" fontAlgn="base" latinLnBrk="0" hangingPunct="1">
              <a:spcBef>
                <a:spcPts val="0"/>
              </a:spcBef>
              <a:spcAft>
                <a:spcPts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Arial" pitchFamily="34" charset="0"/>
              </a:defRPr>
            </a:lvl5pPr>
            <a:lvl6pPr marL="1435100" indent="-285750" algn="l" defTabSz="914400" rtl="0" eaLnBrk="1" latinLnBrk="0" hangingPunct="1">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lgn="l" defTabSz="914400" rtl="0" eaLnBrk="1" latinLnBrk="0" hangingPunct="1">
              <a:spcBef>
                <a:spcPts val="0"/>
              </a:spcBef>
              <a:spcAft>
                <a:spcPts val="0"/>
              </a:spcAft>
              <a:buClr>
                <a:schemeClr val="tx2"/>
              </a:buClr>
              <a:buSzPct val="70000"/>
              <a:buFont typeface="Arial" pitchFamily="34" charset="0"/>
              <a:buChar char="–"/>
              <a:defRPr sz="1800" kern="1200" baseline="0">
                <a:solidFill>
                  <a:schemeClr val="tx1"/>
                </a:solidFill>
                <a:latin typeface="+mn-lt"/>
                <a:ea typeface="+mn-ea"/>
                <a:cs typeface="Arial" pitchFamily="34" charset="0"/>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Arial" pitchFamily="34" charset="0"/>
                <a:ea typeface="+mn-ea"/>
                <a:cs typeface="Arial" pitchFamily="34" charset="0"/>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Arial" pitchFamily="34" charset="0"/>
                <a:ea typeface="+mn-ea"/>
                <a:cs typeface="Arial" pitchFamily="34" charset="0"/>
              </a:defRPr>
            </a:lvl9pPr>
          </a:lstStyle>
          <a:p>
            <a:r>
              <a:rPr lang="en-IN" sz="1600" dirty="0" err="1" smtClean="0"/>
              <a:t>OpenShift</a:t>
            </a:r>
            <a:r>
              <a:rPr lang="en-IN" sz="1600" dirty="0" smtClean="0"/>
              <a:t> provides developers and IT organizations with an auto-scaling, cloud application platform for deploying new applications on secure, scalable resources with minimal configuration and management overhead.</a:t>
            </a:r>
          </a:p>
          <a:p>
            <a:pPr marL="0" indent="0">
              <a:buNone/>
            </a:pPr>
            <a:endParaRPr lang="en-IN" sz="1600" dirty="0" smtClean="0"/>
          </a:p>
          <a:p>
            <a:r>
              <a:rPr lang="en-IN" sz="1600" dirty="0" err="1"/>
              <a:t>OpenShift</a:t>
            </a:r>
            <a:r>
              <a:rPr lang="en-IN" sz="1600" dirty="0"/>
              <a:t> Enterprise brings the </a:t>
            </a:r>
            <a:r>
              <a:rPr lang="en-IN" sz="1600" dirty="0" err="1"/>
              <a:t>OpenShift</a:t>
            </a:r>
            <a:r>
              <a:rPr lang="en-IN" sz="1600" dirty="0"/>
              <a:t> PaaS platform to customer data centers, enabling organizations to implement a private PaaS that meets security, privacy, compliance, and governance </a:t>
            </a:r>
            <a:r>
              <a:rPr lang="en-IN" sz="1600" dirty="0" smtClean="0"/>
              <a:t>requirements.</a:t>
            </a:r>
            <a:endParaRPr lang="en-IN" sz="1600" dirty="0"/>
          </a:p>
        </p:txBody>
      </p:sp>
    </p:spTree>
    <p:extLst>
      <p:ext uri="{BB962C8B-B14F-4D97-AF65-F5344CB8AC3E}">
        <p14:creationId xmlns:p14="http://schemas.microsoft.com/office/powerpoint/2010/main" val="4116294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81012" y="1971675"/>
            <a:ext cx="8224838" cy="276999"/>
          </a:xfrm>
        </p:spPr>
        <p:txBody>
          <a:bodyPr/>
          <a:lstStyle/>
          <a:p>
            <a:pPr marL="0" indent="0">
              <a:buNone/>
            </a:pPr>
            <a:r>
              <a:rPr lang="en-IN" b="1" dirty="0" smtClean="0">
                <a:solidFill>
                  <a:schemeClr val="bg2"/>
                </a:solidFill>
              </a:rPr>
              <a:t>What Happens in actually in the creation of application??</a:t>
            </a:r>
            <a:endParaRPr lang="en-IN" b="1" dirty="0">
              <a:solidFill>
                <a:schemeClr val="bg2"/>
              </a:solidFill>
            </a:endParaRPr>
          </a:p>
        </p:txBody>
      </p:sp>
      <p:sp>
        <p:nvSpPr>
          <p:cNvPr id="4" name="Title 1"/>
          <p:cNvSpPr>
            <a:spLocks noGrp="1"/>
          </p:cNvSpPr>
          <p:nvPr>
            <p:ph type="title"/>
          </p:nvPr>
        </p:nvSpPr>
        <p:spPr/>
        <p:txBody>
          <a:bodyPr/>
          <a:lstStyle/>
          <a:p>
            <a:pPr algn="ctr"/>
            <a:r>
              <a:rPr lang="en-IN" sz="2400" dirty="0" smtClean="0"/>
              <a:t>Creation Of Openshift Application in RHEL using command line tool</a:t>
            </a:r>
            <a:endParaRPr lang="en-IN" sz="2400" dirty="0"/>
          </a:p>
        </p:txBody>
      </p:sp>
      <p:sp>
        <p:nvSpPr>
          <p:cNvPr id="7" name="Text Placeholder 2"/>
          <p:cNvSpPr txBox="1">
            <a:spLocks/>
          </p:cNvSpPr>
          <p:nvPr/>
        </p:nvSpPr>
        <p:spPr bwMode="gray">
          <a:xfrm>
            <a:off x="506770" y="2615618"/>
            <a:ext cx="8224838" cy="249299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defTabSz="914400" rtl="0" eaLnBrk="1" fontAlgn="base" latinLnBrk="0" hangingPunct="1">
              <a:spcBef>
                <a:spcPts val="0"/>
              </a:spcBef>
              <a:spcAft>
                <a:spcPts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ts val="0"/>
              </a:spcAft>
              <a:buClr>
                <a:schemeClr val="bg2"/>
              </a:buClr>
              <a:buSzPct val="100000"/>
              <a:buFont typeface="Wingdings" pitchFamily="2" charset="2"/>
              <a:buChar char="§"/>
              <a:defRPr lang="en-US" sz="1800" b="0" kern="1200" baseline="0" dirty="0" smtClean="0">
                <a:solidFill>
                  <a:schemeClr val="tx1"/>
                </a:solidFill>
                <a:latin typeface="+mn-lt"/>
                <a:ea typeface="+mn-ea"/>
                <a:cs typeface="Arial" pitchFamily="34" charset="0"/>
              </a:defRPr>
            </a:lvl2pPr>
            <a:lvl3pPr marL="571500" indent="-279400" algn="l" defTabSz="914400" rtl="0" eaLnBrk="1" fontAlgn="base" latinLnBrk="0" hangingPunct="1">
              <a:spcBef>
                <a:spcPts val="0"/>
              </a:spcBef>
              <a:spcAft>
                <a:spcPts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ts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4pPr>
            <a:lvl5pPr marL="1136650" indent="-285750" algn="l" defTabSz="933450" rtl="0" eaLnBrk="1" fontAlgn="base" latinLnBrk="0" hangingPunct="1">
              <a:spcBef>
                <a:spcPts val="0"/>
              </a:spcBef>
              <a:spcAft>
                <a:spcPts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Arial" pitchFamily="34" charset="0"/>
              </a:defRPr>
            </a:lvl5pPr>
            <a:lvl6pPr marL="1435100" indent="-285750" algn="l" defTabSz="914400" rtl="0" eaLnBrk="1" latinLnBrk="0" hangingPunct="1">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lgn="l" defTabSz="914400" rtl="0" eaLnBrk="1" latinLnBrk="0" hangingPunct="1">
              <a:spcBef>
                <a:spcPts val="0"/>
              </a:spcBef>
              <a:spcAft>
                <a:spcPts val="0"/>
              </a:spcAft>
              <a:buClr>
                <a:schemeClr val="tx2"/>
              </a:buClr>
              <a:buSzPct val="70000"/>
              <a:buFont typeface="Arial" pitchFamily="34" charset="0"/>
              <a:buChar char="–"/>
              <a:defRPr sz="1800" kern="1200" baseline="0">
                <a:solidFill>
                  <a:schemeClr val="tx1"/>
                </a:solidFill>
                <a:latin typeface="+mn-lt"/>
                <a:ea typeface="+mn-ea"/>
                <a:cs typeface="Arial" pitchFamily="34" charset="0"/>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Arial" pitchFamily="34" charset="0"/>
                <a:ea typeface="+mn-ea"/>
                <a:cs typeface="Arial" pitchFamily="34" charset="0"/>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Arial" pitchFamily="34" charset="0"/>
                <a:ea typeface="+mn-ea"/>
                <a:cs typeface="Arial" pitchFamily="34" charset="0"/>
              </a:defRPr>
            </a:lvl9pPr>
          </a:lstStyle>
          <a:p>
            <a:r>
              <a:rPr lang="en-IN" dirty="0" err="1"/>
              <a:t>OpenShift</a:t>
            </a:r>
            <a:r>
              <a:rPr lang="en-IN" dirty="0"/>
              <a:t> created a new </a:t>
            </a:r>
            <a:r>
              <a:rPr lang="en-IN" dirty="0" smtClean="0"/>
              <a:t>application.</a:t>
            </a:r>
            <a:endParaRPr lang="en-IN" dirty="0"/>
          </a:p>
          <a:p>
            <a:r>
              <a:rPr lang="en-IN" dirty="0"/>
              <a:t>A new gear was created based on </a:t>
            </a:r>
            <a:r>
              <a:rPr lang="en-IN" dirty="0" smtClean="0"/>
              <a:t>the Jenkins cartridge.</a:t>
            </a:r>
            <a:endParaRPr lang="en-IN" dirty="0"/>
          </a:p>
          <a:p>
            <a:r>
              <a:rPr lang="en-IN" dirty="0"/>
              <a:t>The gear was deployed to a Node in the </a:t>
            </a:r>
            <a:r>
              <a:rPr lang="en-IN" dirty="0" err="1"/>
              <a:t>OpenShift</a:t>
            </a:r>
            <a:r>
              <a:rPr lang="en-IN" dirty="0"/>
              <a:t> </a:t>
            </a:r>
            <a:r>
              <a:rPr lang="en-IN" dirty="0" smtClean="0"/>
              <a:t>environment.</a:t>
            </a:r>
            <a:endParaRPr lang="en-IN" dirty="0"/>
          </a:p>
          <a:p>
            <a:r>
              <a:rPr lang="en-IN" dirty="0"/>
              <a:t>A DNS entry was created for this </a:t>
            </a:r>
            <a:r>
              <a:rPr lang="en-IN" dirty="0" smtClean="0"/>
              <a:t>application.</a:t>
            </a:r>
            <a:endParaRPr lang="en-IN" dirty="0"/>
          </a:p>
          <a:p>
            <a:r>
              <a:rPr lang="en-IN" dirty="0"/>
              <a:t>A Git repo was created remotely and cloned to your local </a:t>
            </a:r>
            <a:r>
              <a:rPr lang="en-IN" dirty="0" smtClean="0"/>
              <a:t>computer.</a:t>
            </a:r>
          </a:p>
          <a:p>
            <a:pPr marL="0" indent="0">
              <a:buNone/>
            </a:pPr>
            <a:r>
              <a:rPr lang="en-IN" dirty="0" smtClean="0"/>
              <a:t>If you make changes to your code then the following operations should be done.</a:t>
            </a:r>
            <a:endParaRPr lang="en-IN" dirty="0"/>
          </a:p>
          <a:p>
            <a:pPr marL="0" indent="0">
              <a:buNone/>
            </a:pPr>
            <a:r>
              <a:rPr lang="en-IN" dirty="0" smtClean="0">
                <a:solidFill>
                  <a:schemeClr val="accent3"/>
                </a:solidFill>
              </a:rPr>
              <a:t>                              git </a:t>
            </a:r>
            <a:r>
              <a:rPr lang="en-IN" dirty="0">
                <a:solidFill>
                  <a:schemeClr val="accent3"/>
                </a:solidFill>
              </a:rPr>
              <a:t>commit -am "testing </a:t>
            </a:r>
            <a:r>
              <a:rPr lang="en-IN" dirty="0" smtClean="0">
                <a:solidFill>
                  <a:schemeClr val="accent3"/>
                </a:solidFill>
              </a:rPr>
              <a:t>update“</a:t>
            </a:r>
          </a:p>
          <a:p>
            <a:pPr marL="0" indent="0">
              <a:buNone/>
            </a:pPr>
            <a:r>
              <a:rPr lang="en-IN" dirty="0" smtClean="0">
                <a:solidFill>
                  <a:schemeClr val="accent3"/>
                </a:solidFill>
              </a:rPr>
              <a:t>                              git push</a:t>
            </a:r>
          </a:p>
          <a:p>
            <a:endParaRPr lang="en-IN" dirty="0" smtClean="0"/>
          </a:p>
        </p:txBody>
      </p:sp>
    </p:spTree>
    <p:extLst>
      <p:ext uri="{BB962C8B-B14F-4D97-AF65-F5344CB8AC3E}">
        <p14:creationId xmlns:p14="http://schemas.microsoft.com/office/powerpoint/2010/main" val="7109281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IN" sz="2400" dirty="0" smtClean="0"/>
              <a:t>Creation Of Openshift Application in RHEL using command line tool</a:t>
            </a: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882" y="1585443"/>
            <a:ext cx="8371267"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3060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IN" sz="2400" dirty="0" smtClean="0"/>
              <a:t>Creation Of Openshift Application in RHEL using command line tool</a:t>
            </a:r>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48" y="1528054"/>
            <a:ext cx="8448541" cy="4563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6054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403" y="1868644"/>
            <a:ext cx="8224838" cy="830997"/>
          </a:xfrm>
        </p:spPr>
        <p:txBody>
          <a:bodyPr/>
          <a:lstStyle/>
          <a:p>
            <a:r>
              <a:rPr lang="en-IN" dirty="0" smtClean="0"/>
              <a:t>Create an account in </a:t>
            </a:r>
            <a:r>
              <a:rPr lang="en-IN" dirty="0"/>
              <a:t>R</a:t>
            </a:r>
            <a:r>
              <a:rPr lang="en-IN" dirty="0" smtClean="0"/>
              <a:t>edhat </a:t>
            </a:r>
            <a:r>
              <a:rPr lang="en-IN" dirty="0"/>
              <a:t>O</a:t>
            </a:r>
            <a:r>
              <a:rPr lang="en-IN" dirty="0" smtClean="0"/>
              <a:t>penshift  on the following site.</a:t>
            </a:r>
          </a:p>
          <a:p>
            <a:pPr marL="0" indent="0">
              <a:buNone/>
            </a:pPr>
            <a:r>
              <a:rPr lang="en-IN" u="sng" dirty="0" smtClean="0">
                <a:hlinkClick r:id="rId2"/>
              </a:rPr>
              <a:t> https</a:t>
            </a:r>
            <a:r>
              <a:rPr lang="en-IN" u="sng" dirty="0">
                <a:hlinkClick r:id="rId2"/>
              </a:rPr>
              <a:t>://openshift.redhat.com/app/console/applications</a:t>
            </a:r>
            <a:endParaRPr lang="en-IN" dirty="0"/>
          </a:p>
          <a:p>
            <a:endParaRPr lang="en-IN" dirty="0"/>
          </a:p>
        </p:txBody>
      </p:sp>
      <p:sp>
        <p:nvSpPr>
          <p:cNvPr id="4" name="Title 1"/>
          <p:cNvSpPr>
            <a:spLocks noGrp="1"/>
          </p:cNvSpPr>
          <p:nvPr>
            <p:ph type="title"/>
          </p:nvPr>
        </p:nvSpPr>
        <p:spPr>
          <a:xfrm>
            <a:off x="481012" y="719138"/>
            <a:ext cx="8224837" cy="738664"/>
          </a:xfrm>
        </p:spPr>
        <p:txBody>
          <a:bodyPr/>
          <a:lstStyle/>
          <a:p>
            <a:pPr algn="ctr"/>
            <a:r>
              <a:rPr lang="en-IN" sz="2400" dirty="0" smtClean="0"/>
              <a:t>Creation Of Openshift Application in RHEL using Console</a:t>
            </a:r>
            <a:endParaRPr lang="en-IN"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761" y="2704563"/>
            <a:ext cx="8362122" cy="3738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50369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93891" y="1842886"/>
            <a:ext cx="8224838" cy="1384995"/>
          </a:xfrm>
        </p:spPr>
        <p:txBody>
          <a:bodyPr/>
          <a:lstStyle/>
          <a:p>
            <a:r>
              <a:rPr lang="en-IN" b="1" dirty="0" smtClean="0"/>
              <a:t>Create your first application Now</a:t>
            </a:r>
            <a:r>
              <a:rPr lang="en-IN" dirty="0" smtClean="0"/>
              <a:t> by choosing a </a:t>
            </a:r>
            <a:r>
              <a:rPr lang="en-IN" dirty="0"/>
              <a:t>web framework or codebase to start </a:t>
            </a:r>
            <a:r>
              <a:rPr lang="en-IN" dirty="0" smtClean="0"/>
              <a:t>from.</a:t>
            </a:r>
          </a:p>
          <a:p>
            <a:r>
              <a:rPr lang="en-IN" b="1" dirty="0" smtClean="0"/>
              <a:t>Choose the type </a:t>
            </a:r>
            <a:r>
              <a:rPr lang="en-IN" b="1" dirty="0"/>
              <a:t>o</a:t>
            </a:r>
            <a:r>
              <a:rPr lang="en-IN" b="1" dirty="0" smtClean="0"/>
              <a:t>f Application</a:t>
            </a:r>
            <a:r>
              <a:rPr lang="en-IN" dirty="0" smtClean="0"/>
              <a:t> </a:t>
            </a:r>
            <a:r>
              <a:rPr lang="en-IN" dirty="0" smtClean="0">
                <a:sym typeface="Wingdings" pitchFamily="2" charset="2"/>
              </a:rPr>
              <a:t> Add cartridges</a:t>
            </a:r>
            <a:endParaRPr lang="en-IN" dirty="0"/>
          </a:p>
          <a:p>
            <a:pPr marL="0" indent="0">
              <a:buNone/>
            </a:pPr>
            <a:r>
              <a:rPr lang="en-IN" dirty="0"/>
              <a:t/>
            </a:r>
            <a:br>
              <a:rPr lang="en-IN" dirty="0"/>
            </a:br>
            <a:endParaRPr lang="en-IN" dirty="0"/>
          </a:p>
        </p:txBody>
      </p:sp>
      <p:sp>
        <p:nvSpPr>
          <p:cNvPr id="4" name="Title 1"/>
          <p:cNvSpPr>
            <a:spLocks noGrp="1"/>
          </p:cNvSpPr>
          <p:nvPr>
            <p:ph type="title"/>
          </p:nvPr>
        </p:nvSpPr>
        <p:spPr/>
        <p:txBody>
          <a:bodyPr/>
          <a:lstStyle/>
          <a:p>
            <a:pPr algn="ctr"/>
            <a:r>
              <a:rPr lang="en-IN" sz="2400" dirty="0" smtClean="0"/>
              <a:t>Creation Of Openshift Application in RHEL using Console</a:t>
            </a:r>
            <a:endParaRPr lang="en-IN" sz="24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639" y="2704562"/>
            <a:ext cx="8319753" cy="3631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3070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81012" y="1971675"/>
            <a:ext cx="8224838" cy="830997"/>
          </a:xfrm>
        </p:spPr>
        <p:txBody>
          <a:bodyPr/>
          <a:lstStyle/>
          <a:p>
            <a:r>
              <a:rPr lang="en-IN" b="1" dirty="0" smtClean="0"/>
              <a:t>Configure your application</a:t>
            </a:r>
          </a:p>
          <a:p>
            <a:r>
              <a:rPr lang="en-IN" dirty="0" smtClean="0"/>
              <a:t>Give the public Url</a:t>
            </a:r>
          </a:p>
          <a:p>
            <a:endParaRPr lang="en-IN" dirty="0"/>
          </a:p>
        </p:txBody>
      </p:sp>
      <p:sp>
        <p:nvSpPr>
          <p:cNvPr id="4" name="Title 1"/>
          <p:cNvSpPr>
            <a:spLocks noGrp="1"/>
          </p:cNvSpPr>
          <p:nvPr>
            <p:ph type="title"/>
          </p:nvPr>
        </p:nvSpPr>
        <p:spPr/>
        <p:txBody>
          <a:bodyPr/>
          <a:lstStyle/>
          <a:p>
            <a:pPr algn="ctr"/>
            <a:r>
              <a:rPr lang="en-IN" sz="2400" dirty="0" smtClean="0"/>
              <a:t>Creation Of Openshift Application in RHEL using Console</a:t>
            </a:r>
            <a:endParaRPr lang="en-IN"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824" y="2563903"/>
            <a:ext cx="7778838" cy="3901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6722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96922" y="1636825"/>
            <a:ext cx="8224838" cy="830997"/>
          </a:xfrm>
        </p:spPr>
        <p:txBody>
          <a:bodyPr/>
          <a:lstStyle/>
          <a:p>
            <a:r>
              <a:rPr lang="en-IN" dirty="0" smtClean="0"/>
              <a:t>Now the application has been created successfully and git repository has been created where you can push your code. The username and password for jenkins server is also mentioned</a:t>
            </a:r>
            <a:endParaRPr lang="en-IN" dirty="0"/>
          </a:p>
        </p:txBody>
      </p:sp>
      <p:sp>
        <p:nvSpPr>
          <p:cNvPr id="4" name="Title 1"/>
          <p:cNvSpPr>
            <a:spLocks noGrp="1"/>
          </p:cNvSpPr>
          <p:nvPr>
            <p:ph type="title"/>
          </p:nvPr>
        </p:nvSpPr>
        <p:spPr/>
        <p:txBody>
          <a:bodyPr/>
          <a:lstStyle/>
          <a:p>
            <a:pPr algn="ctr"/>
            <a:r>
              <a:rPr lang="en-IN" sz="2400" dirty="0" smtClean="0"/>
              <a:t>Creation Of Openshift Application in RHEL using Console</a:t>
            </a:r>
            <a:endParaRPr lang="en-IN" sz="24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61" y="2622595"/>
            <a:ext cx="8384146"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3338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43293" y="1706662"/>
            <a:ext cx="8224838" cy="830997"/>
          </a:xfrm>
        </p:spPr>
        <p:txBody>
          <a:bodyPr/>
          <a:lstStyle/>
          <a:p>
            <a:r>
              <a:rPr lang="en-IN" dirty="0" smtClean="0"/>
              <a:t>Here we have the URL </a:t>
            </a:r>
            <a:r>
              <a:rPr lang="en-IN" b="1" dirty="0" smtClean="0"/>
              <a:t>jenkins-tap1.rhcloud.com</a:t>
            </a:r>
            <a:r>
              <a:rPr lang="en-IN" dirty="0" smtClean="0"/>
              <a:t> where you can view the jenkins server and create jobs there using credentials provided in previous step.</a:t>
            </a:r>
            <a:endParaRPr lang="en-IN" dirty="0"/>
          </a:p>
        </p:txBody>
      </p:sp>
      <p:sp>
        <p:nvSpPr>
          <p:cNvPr id="4" name="Title 1"/>
          <p:cNvSpPr>
            <a:spLocks noGrp="1"/>
          </p:cNvSpPr>
          <p:nvPr>
            <p:ph type="title"/>
          </p:nvPr>
        </p:nvSpPr>
        <p:spPr/>
        <p:txBody>
          <a:bodyPr/>
          <a:lstStyle/>
          <a:p>
            <a:pPr algn="ctr"/>
            <a:r>
              <a:rPr lang="en-IN" sz="2400" dirty="0" smtClean="0"/>
              <a:t>Creation Of Openshift Application in RHEL using Console</a:t>
            </a:r>
            <a:endParaRPr lang="en-IN"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610" y="2588654"/>
            <a:ext cx="7740203" cy="403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7563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4"/>
          </p:nvPr>
        </p:nvSpPr>
        <p:spPr/>
        <p:txBody>
          <a:bodyPr/>
          <a:lstStyle/>
          <a:p>
            <a:r>
              <a:rPr lang="en-US" dirty="0"/>
              <a:t>Visit us at </a:t>
            </a:r>
            <a:r>
              <a:rPr lang="en-US" dirty="0" smtClean="0"/>
              <a:t>www.techmahindra.com</a:t>
            </a:r>
            <a:endParaRPr lang="en-US" dirty="0"/>
          </a:p>
        </p:txBody>
      </p:sp>
      <p:sp>
        <p:nvSpPr>
          <p:cNvPr id="4" name="Slide Number Placeholder 5"/>
          <p:cNvSpPr txBox="1">
            <a:spLocks/>
          </p:cNvSpPr>
          <p:nvPr/>
        </p:nvSpPr>
        <p:spPr bwMode="auto">
          <a:xfrm>
            <a:off x="8809633" y="6598625"/>
            <a:ext cx="169918" cy="184666"/>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200" kern="1200" smtClean="0">
                <a:solidFill>
                  <a:schemeClr val="tx2"/>
                </a:solidFill>
                <a:latin typeface="Arial" pitchFamily="34" charset="0"/>
                <a:ea typeface="+mn-ea"/>
                <a:cs typeface="Arial" pitchFamily="34" charset="0"/>
              </a:rPr>
              <a:pPr marL="0" algn="r" defTabSz="914400" rtl="0" eaLnBrk="1" latinLnBrk="0" hangingPunct="1">
                <a:defRPr/>
              </a:pPr>
              <a:t>28</a:t>
            </a:fld>
            <a:endParaRPr lang="en-US" sz="1200" kern="1200" dirty="0">
              <a:solidFill>
                <a:schemeClr val="tx2"/>
              </a:solidFill>
              <a:latin typeface="Arial" pitchFamily="34" charset="0"/>
              <a:ea typeface="+mn-ea"/>
              <a:cs typeface="Arial" pitchFamily="34" charset="0"/>
            </a:endParaRPr>
          </a:p>
        </p:txBody>
      </p:sp>
    </p:spTree>
    <p:extLst>
      <p:ext uri="{BB962C8B-B14F-4D97-AF65-F5344CB8AC3E}">
        <p14:creationId xmlns:p14="http://schemas.microsoft.com/office/powerpoint/2010/main" val="1400388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430887"/>
          </a:xfrm>
        </p:spPr>
        <p:txBody>
          <a:bodyPr/>
          <a:lstStyle/>
          <a:p>
            <a:r>
              <a:rPr lang="en-IN" sz="2800" dirty="0" smtClean="0"/>
              <a:t>Features of Openshift</a:t>
            </a:r>
            <a:endParaRPr lang="en-IN" sz="2800" dirty="0"/>
          </a:p>
        </p:txBody>
      </p:sp>
      <p:sp>
        <p:nvSpPr>
          <p:cNvPr id="3" name="Text Placeholder 2"/>
          <p:cNvSpPr>
            <a:spLocks noGrp="1"/>
          </p:cNvSpPr>
          <p:nvPr>
            <p:ph type="body" sz="quarter" idx="10"/>
          </p:nvPr>
        </p:nvSpPr>
        <p:spPr>
          <a:xfrm>
            <a:off x="455254" y="1623945"/>
            <a:ext cx="8224838" cy="4185761"/>
          </a:xfrm>
        </p:spPr>
        <p:txBody>
          <a:bodyPr/>
          <a:lstStyle/>
          <a:p>
            <a:r>
              <a:rPr lang="en-IN" sz="1600" b="1" dirty="0"/>
              <a:t>Ease of </a:t>
            </a:r>
            <a:r>
              <a:rPr lang="en-IN" sz="1600" b="1" dirty="0" smtClean="0"/>
              <a:t>administration:- </a:t>
            </a:r>
            <a:r>
              <a:rPr lang="en-IN" sz="1600" dirty="0" smtClean="0"/>
              <a:t>With </a:t>
            </a:r>
            <a:r>
              <a:rPr lang="en-IN" sz="1600" dirty="0" err="1"/>
              <a:t>OpenShift</a:t>
            </a:r>
            <a:r>
              <a:rPr lang="en-IN" sz="1600" dirty="0"/>
              <a:t> Enterprise, system administrators no longer have to create development, testing, and production environments. Developers can create their own application stacks using the </a:t>
            </a:r>
            <a:r>
              <a:rPr lang="en-IN" sz="1600" dirty="0" err="1"/>
              <a:t>OpenShift</a:t>
            </a:r>
            <a:r>
              <a:rPr lang="en-IN" sz="1600" dirty="0"/>
              <a:t> Enterprise Management Console, client tools, or the REST API</a:t>
            </a:r>
            <a:r>
              <a:rPr lang="en-IN" sz="1600" dirty="0" smtClean="0"/>
              <a:t>.</a:t>
            </a:r>
          </a:p>
          <a:p>
            <a:endParaRPr lang="en-IN" sz="1600" dirty="0" smtClean="0"/>
          </a:p>
          <a:p>
            <a:r>
              <a:rPr lang="en-IN" sz="1600" b="1" dirty="0" smtClean="0"/>
              <a:t>Choice:-</a:t>
            </a:r>
            <a:r>
              <a:rPr lang="en-IN" sz="1600" dirty="0" smtClean="0"/>
              <a:t>Developers </a:t>
            </a:r>
            <a:r>
              <a:rPr lang="en-IN" sz="1600" dirty="0"/>
              <a:t>can choose their tools, languages, frameworks, and services</a:t>
            </a:r>
            <a:r>
              <a:rPr lang="en-IN" sz="1600" dirty="0" smtClean="0"/>
              <a:t>.</a:t>
            </a:r>
          </a:p>
          <a:p>
            <a:endParaRPr lang="en-IN" sz="1600" dirty="0" smtClean="0"/>
          </a:p>
          <a:p>
            <a:r>
              <a:rPr lang="en-IN" sz="1600" b="1" dirty="0"/>
              <a:t>Automatic </a:t>
            </a:r>
            <a:r>
              <a:rPr lang="en-IN" sz="1600" b="1" dirty="0" smtClean="0"/>
              <a:t>scaling:- </a:t>
            </a:r>
            <a:r>
              <a:rPr lang="en-IN" sz="1600" dirty="0" smtClean="0"/>
              <a:t>With </a:t>
            </a:r>
            <a:r>
              <a:rPr lang="en-IN" sz="1600" dirty="0" err="1"/>
              <a:t>OpenShift</a:t>
            </a:r>
            <a:r>
              <a:rPr lang="en-IN" sz="1600" dirty="0"/>
              <a:t> Enterprise, applications can scale out as necessary, adjusting resources based on demand</a:t>
            </a:r>
            <a:r>
              <a:rPr lang="en-IN" sz="1600" dirty="0" smtClean="0"/>
              <a:t>.</a:t>
            </a:r>
          </a:p>
          <a:p>
            <a:endParaRPr lang="en-IN" sz="1600" dirty="0" smtClean="0"/>
          </a:p>
          <a:p>
            <a:r>
              <a:rPr lang="en-IN" sz="1600" b="1" dirty="0"/>
              <a:t>Avoid </a:t>
            </a:r>
            <a:r>
              <a:rPr lang="en-IN" sz="1600" b="1" dirty="0" smtClean="0"/>
              <a:t>lock-in:- </a:t>
            </a:r>
            <a:r>
              <a:rPr lang="en-IN" sz="1600" dirty="0" smtClean="0"/>
              <a:t>Using </a:t>
            </a:r>
            <a:r>
              <a:rPr lang="en-IN" sz="1600" dirty="0"/>
              <a:t>standard languages and middleware runtimes means that customers are not tied to </a:t>
            </a:r>
            <a:r>
              <a:rPr lang="en-IN" sz="1600" dirty="0" err="1"/>
              <a:t>OpenShift</a:t>
            </a:r>
            <a:r>
              <a:rPr lang="en-IN" sz="1600" dirty="0"/>
              <a:t> Enterprise, and can easily move to another </a:t>
            </a:r>
            <a:r>
              <a:rPr lang="en-IN" sz="1600" dirty="0" smtClean="0"/>
              <a:t>platform.</a:t>
            </a:r>
          </a:p>
          <a:p>
            <a:endParaRPr lang="en-IN" sz="1600" dirty="0" smtClean="0"/>
          </a:p>
          <a:p>
            <a:r>
              <a:rPr lang="en-IN" sz="1600" b="1" dirty="0"/>
              <a:t>Multiple </a:t>
            </a:r>
            <a:r>
              <a:rPr lang="en-IN" sz="1600" b="1" dirty="0" smtClean="0"/>
              <a:t>clouds:- </a:t>
            </a:r>
            <a:r>
              <a:rPr lang="en-IN" sz="1600" dirty="0" err="1" smtClean="0"/>
              <a:t>OpenShift</a:t>
            </a:r>
            <a:r>
              <a:rPr lang="en-IN" sz="1600" dirty="0" smtClean="0"/>
              <a:t> </a:t>
            </a:r>
            <a:r>
              <a:rPr lang="en-IN" sz="1600" dirty="0"/>
              <a:t>Enterprise can be deployed on physical hardware, private clouds, public clouds, hybrid clouds, or a mixture of these, allowing full control over where applications are run.</a:t>
            </a:r>
          </a:p>
        </p:txBody>
      </p:sp>
    </p:spTree>
    <p:extLst>
      <p:ext uri="{BB962C8B-B14F-4D97-AF65-F5344CB8AC3E}">
        <p14:creationId xmlns:p14="http://schemas.microsoft.com/office/powerpoint/2010/main" val="2019061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430887"/>
          </a:xfrm>
        </p:spPr>
        <p:txBody>
          <a:bodyPr/>
          <a:lstStyle/>
          <a:p>
            <a:r>
              <a:rPr lang="en-IN" sz="2800" dirty="0" smtClean="0"/>
              <a:t>Openshift Architecture</a:t>
            </a:r>
            <a:endParaRPr lang="en-IN" sz="2800" dirty="0"/>
          </a:p>
        </p:txBody>
      </p:sp>
      <p:sp>
        <p:nvSpPr>
          <p:cNvPr id="3" name="Text Placeholder 2"/>
          <p:cNvSpPr>
            <a:spLocks noGrp="1"/>
          </p:cNvSpPr>
          <p:nvPr>
            <p:ph type="body" sz="quarter" idx="10"/>
          </p:nvPr>
        </p:nvSpPr>
        <p:spPr>
          <a:xfrm>
            <a:off x="479234" y="4494727"/>
            <a:ext cx="8224838" cy="1723549"/>
          </a:xfrm>
        </p:spPr>
        <p:txBody>
          <a:bodyPr/>
          <a:lstStyle/>
          <a:p>
            <a:pPr marL="0" indent="0">
              <a:buNone/>
            </a:pPr>
            <a:r>
              <a:rPr lang="en-IN" sz="1600" dirty="0"/>
              <a:t>An </a:t>
            </a:r>
            <a:r>
              <a:rPr lang="en-IN" sz="1600" dirty="0" err="1"/>
              <a:t>OpenShift</a:t>
            </a:r>
            <a:r>
              <a:rPr lang="en-IN" sz="1600" dirty="0"/>
              <a:t> Enterprise deployment consists of two logical types of hosts: a broker and one or more nodes. </a:t>
            </a:r>
            <a:endParaRPr lang="en-IN" sz="1600" dirty="0" smtClean="0"/>
          </a:p>
          <a:p>
            <a:pPr marL="0" indent="0">
              <a:buNone/>
            </a:pPr>
            <a:endParaRPr lang="en-IN" sz="1600" dirty="0" smtClean="0"/>
          </a:p>
          <a:p>
            <a:pPr marL="0" indent="0">
              <a:buNone/>
            </a:pPr>
            <a:r>
              <a:rPr lang="en-IN" sz="1600" dirty="0" smtClean="0"/>
              <a:t>The broker </a:t>
            </a:r>
            <a:r>
              <a:rPr lang="en-IN" sz="1600" dirty="0"/>
              <a:t>handles the creation and management of user applications, the user authentication service, and manages communication with the appropriate nodes</a:t>
            </a:r>
            <a:r>
              <a:rPr lang="en-IN" sz="1600" dirty="0" smtClean="0"/>
              <a:t>.</a:t>
            </a:r>
          </a:p>
          <a:p>
            <a:pPr marL="0" indent="0">
              <a:buNone/>
            </a:pPr>
            <a:r>
              <a:rPr lang="en-IN" sz="1600" dirty="0" smtClean="0"/>
              <a:t> </a:t>
            </a:r>
          </a:p>
          <a:p>
            <a:pPr marL="0" indent="0">
              <a:buNone/>
            </a:pPr>
            <a:r>
              <a:rPr lang="en-IN" sz="1600" dirty="0" smtClean="0"/>
              <a:t>The </a:t>
            </a:r>
            <a:r>
              <a:rPr lang="en-IN" sz="1600" dirty="0"/>
              <a:t>nodes run the user applications in contained environments called </a:t>
            </a:r>
            <a:r>
              <a:rPr lang="en-IN" sz="1600" i="1" dirty="0" smtClean="0"/>
              <a:t>gears.</a:t>
            </a:r>
            <a:endParaRPr lang="en-IN"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609" y="1174663"/>
            <a:ext cx="4237150" cy="308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2"/>
          <p:cNvSpPr txBox="1">
            <a:spLocks/>
          </p:cNvSpPr>
          <p:nvPr/>
        </p:nvSpPr>
        <p:spPr bwMode="gray">
          <a:xfrm>
            <a:off x="4932607" y="1174663"/>
            <a:ext cx="3618695" cy="3200876"/>
          </a:xfrm>
          <a:prstGeom prst="rect">
            <a:avLst/>
          </a:prstGeom>
          <a:noFill/>
          <a:ln w="9525">
            <a:solidFill>
              <a:srgbClr val="00B0F0"/>
            </a:solidFill>
            <a:miter lim="800000"/>
            <a:headEnd/>
            <a:tailEnd/>
          </a:ln>
        </p:spPr>
        <p:txBody>
          <a:bodyPr vert="horz" wrap="square" lIns="0" tIns="0" rIns="0" bIns="0" numCol="1" anchor="t" anchorCtr="0" compatLnSpc="1">
            <a:prstTxWarp prst="textNoShape">
              <a:avLst/>
            </a:prstTxWarp>
            <a:spAutoFit/>
          </a:bodyPr>
          <a:lstStyle>
            <a:lvl1pPr marL="290513" indent="-290513" algn="l" defTabSz="914400" rtl="0" eaLnBrk="1" fontAlgn="base" latinLnBrk="0" hangingPunct="1">
              <a:spcBef>
                <a:spcPts val="0"/>
              </a:spcBef>
              <a:spcAft>
                <a:spcPts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ts val="0"/>
              </a:spcAft>
              <a:buClr>
                <a:schemeClr val="bg2"/>
              </a:buClr>
              <a:buSzPct val="100000"/>
              <a:buFont typeface="Wingdings" pitchFamily="2" charset="2"/>
              <a:buChar char="§"/>
              <a:defRPr lang="en-US" sz="1800" b="0" kern="1200" baseline="0" dirty="0" smtClean="0">
                <a:solidFill>
                  <a:schemeClr val="tx1"/>
                </a:solidFill>
                <a:latin typeface="+mn-lt"/>
                <a:ea typeface="+mn-ea"/>
                <a:cs typeface="Arial" pitchFamily="34" charset="0"/>
              </a:defRPr>
            </a:lvl2pPr>
            <a:lvl3pPr marL="571500" indent="-279400" algn="l" defTabSz="914400" rtl="0" eaLnBrk="1" fontAlgn="base" latinLnBrk="0" hangingPunct="1">
              <a:spcBef>
                <a:spcPts val="0"/>
              </a:spcBef>
              <a:spcAft>
                <a:spcPts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ts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4pPr>
            <a:lvl5pPr marL="1136650" indent="-285750" algn="l" defTabSz="933450" rtl="0" eaLnBrk="1" fontAlgn="base" latinLnBrk="0" hangingPunct="1">
              <a:spcBef>
                <a:spcPts val="0"/>
              </a:spcBef>
              <a:spcAft>
                <a:spcPts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Arial" pitchFamily="34" charset="0"/>
              </a:defRPr>
            </a:lvl5pPr>
            <a:lvl6pPr marL="1435100" indent="-285750" algn="l" defTabSz="914400" rtl="0" eaLnBrk="1" latinLnBrk="0" hangingPunct="1">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lgn="l" defTabSz="914400" rtl="0" eaLnBrk="1" latinLnBrk="0" hangingPunct="1">
              <a:spcBef>
                <a:spcPts val="0"/>
              </a:spcBef>
              <a:spcAft>
                <a:spcPts val="0"/>
              </a:spcAft>
              <a:buClr>
                <a:schemeClr val="tx2"/>
              </a:buClr>
              <a:buSzPct val="70000"/>
              <a:buFont typeface="Arial" pitchFamily="34" charset="0"/>
              <a:buChar char="–"/>
              <a:defRPr sz="1800" kern="1200" baseline="0">
                <a:solidFill>
                  <a:schemeClr val="tx1"/>
                </a:solidFill>
                <a:latin typeface="+mn-lt"/>
                <a:ea typeface="+mn-ea"/>
                <a:cs typeface="Arial" pitchFamily="34" charset="0"/>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Arial" pitchFamily="34" charset="0"/>
                <a:ea typeface="+mn-ea"/>
                <a:cs typeface="Arial" pitchFamily="34" charset="0"/>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Arial" pitchFamily="34" charset="0"/>
                <a:ea typeface="+mn-ea"/>
                <a:cs typeface="Arial" pitchFamily="34" charset="0"/>
              </a:defRPr>
            </a:lvl9pPr>
          </a:lstStyle>
          <a:p>
            <a:r>
              <a:rPr lang="en-IN" sz="1600" dirty="0" smtClean="0"/>
              <a:t>Communication from external clients, such as the client tools or the Management Console, occurs through the REST API that is hosted by the broker. </a:t>
            </a:r>
          </a:p>
          <a:p>
            <a:endParaRPr lang="en-IN" sz="1600" dirty="0" smtClean="0"/>
          </a:p>
          <a:p>
            <a:r>
              <a:rPr lang="en-IN" sz="1600" dirty="0" smtClean="0"/>
              <a:t>The broker then communicates to the nodes using the messaging service component.</a:t>
            </a:r>
          </a:p>
          <a:p>
            <a:endParaRPr lang="en-IN" sz="1600" dirty="0" smtClean="0"/>
          </a:p>
          <a:p>
            <a:r>
              <a:rPr lang="en-IN" sz="1600" dirty="0" smtClean="0"/>
              <a:t>MCollective queries a set of nodes and communicates securely with individual nodes.</a:t>
            </a:r>
            <a:endParaRPr lang="en-IN" sz="1600" dirty="0"/>
          </a:p>
        </p:txBody>
      </p:sp>
    </p:spTree>
    <p:extLst>
      <p:ext uri="{BB962C8B-B14F-4D97-AF65-F5344CB8AC3E}">
        <p14:creationId xmlns:p14="http://schemas.microsoft.com/office/powerpoint/2010/main" val="246890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1012" y="719138"/>
            <a:ext cx="8224837" cy="430887"/>
          </a:xfrm>
        </p:spPr>
        <p:txBody>
          <a:bodyPr/>
          <a:lstStyle/>
          <a:p>
            <a:r>
              <a:rPr lang="en-IN" sz="2800" dirty="0" smtClean="0"/>
              <a:t>Openshift Node Architecture</a:t>
            </a:r>
            <a:endParaRPr lang="en-IN"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488" y="1524669"/>
            <a:ext cx="8242478" cy="4579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5424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430887"/>
          </a:xfrm>
        </p:spPr>
        <p:txBody>
          <a:bodyPr/>
          <a:lstStyle/>
          <a:p>
            <a:r>
              <a:rPr lang="en-IN" sz="2800" dirty="0" smtClean="0"/>
              <a:t>How Openshift Works</a:t>
            </a:r>
            <a:endParaRPr lang="en-IN"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70" y="1455311"/>
            <a:ext cx="8530997" cy="4700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178" y="3609304"/>
            <a:ext cx="260985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8037" y="2504134"/>
            <a:ext cx="245745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4504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430887"/>
          </a:xfrm>
        </p:spPr>
        <p:txBody>
          <a:bodyPr/>
          <a:lstStyle/>
          <a:p>
            <a:r>
              <a:rPr lang="en-IN" sz="2800" dirty="0" smtClean="0"/>
              <a:t>Workflow Of Openshift</a:t>
            </a:r>
            <a:endParaRPr lang="en-IN" sz="2800" dirty="0"/>
          </a:p>
        </p:txBody>
      </p:sp>
      <p:sp>
        <p:nvSpPr>
          <p:cNvPr id="3" name="Text Placeholder 2"/>
          <p:cNvSpPr>
            <a:spLocks noGrp="1"/>
          </p:cNvSpPr>
          <p:nvPr>
            <p:ph type="body" sz="quarter" idx="10"/>
          </p:nvPr>
        </p:nvSpPr>
        <p:spPr>
          <a:xfrm>
            <a:off x="416618" y="1392126"/>
            <a:ext cx="8224838" cy="738664"/>
          </a:xfrm>
        </p:spPr>
        <p:txBody>
          <a:bodyPr/>
          <a:lstStyle/>
          <a:p>
            <a:pPr marL="0" indent="0">
              <a:buNone/>
            </a:pPr>
            <a:r>
              <a:rPr lang="en-IN" sz="1600" b="1" dirty="0" smtClean="0"/>
              <a:t>1. Create application:- </a:t>
            </a:r>
            <a:r>
              <a:rPr lang="en-IN" sz="1600" dirty="0" smtClean="0"/>
              <a:t>Use </a:t>
            </a:r>
            <a:r>
              <a:rPr lang="en-IN" sz="1600" dirty="0"/>
              <a:t>web console, Eclipse IDE, or command-line to create a new application and </a:t>
            </a:r>
            <a:r>
              <a:rPr lang="en-IN" sz="1600" dirty="0" err="1"/>
              <a:t>OpenShift</a:t>
            </a:r>
            <a:r>
              <a:rPr lang="en-IN" sz="1600" dirty="0"/>
              <a:t> will spin up a gear where that application will run.</a:t>
            </a:r>
          </a:p>
          <a:p>
            <a:endParaRPr lang="en-IN" sz="1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09" y="2854749"/>
            <a:ext cx="36766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507" y="2055187"/>
            <a:ext cx="3438525"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0595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430887"/>
          </a:xfrm>
        </p:spPr>
        <p:txBody>
          <a:bodyPr/>
          <a:lstStyle/>
          <a:p>
            <a:r>
              <a:rPr lang="en-IN" sz="2800" dirty="0" smtClean="0"/>
              <a:t>Workflow Of Openshift</a:t>
            </a:r>
            <a:endParaRPr lang="en-IN" sz="2800" dirty="0"/>
          </a:p>
        </p:txBody>
      </p:sp>
      <p:sp>
        <p:nvSpPr>
          <p:cNvPr id="3" name="Text Placeholder 2"/>
          <p:cNvSpPr>
            <a:spLocks noGrp="1"/>
          </p:cNvSpPr>
          <p:nvPr>
            <p:ph type="body" sz="quarter" idx="10"/>
          </p:nvPr>
        </p:nvSpPr>
        <p:spPr>
          <a:xfrm>
            <a:off x="390859" y="1456520"/>
            <a:ext cx="8224838" cy="984885"/>
          </a:xfrm>
        </p:spPr>
        <p:txBody>
          <a:bodyPr/>
          <a:lstStyle/>
          <a:p>
            <a:pPr marL="0" indent="0">
              <a:buNone/>
            </a:pPr>
            <a:r>
              <a:rPr lang="en-IN" sz="1600" b="1" dirty="0" smtClean="0"/>
              <a:t>2.Configure gear:-</a:t>
            </a:r>
            <a:r>
              <a:rPr lang="en-IN" sz="1600" dirty="0" smtClean="0"/>
              <a:t>When </a:t>
            </a:r>
            <a:r>
              <a:rPr lang="en-IN" sz="1600" dirty="0"/>
              <a:t>you create your application, you also select from your choice of programming language, database, or other services via </a:t>
            </a:r>
            <a:r>
              <a:rPr lang="en-IN" sz="1600" dirty="0" err="1"/>
              <a:t>OpenShift</a:t>
            </a:r>
            <a:r>
              <a:rPr lang="en-IN" sz="1600" dirty="0"/>
              <a:t> cartridges. This can include your own favorite technologies via the custom cartridge capability.</a:t>
            </a:r>
          </a:p>
          <a:p>
            <a:endParaRPr lang="en-IN" sz="1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390" y="3207578"/>
            <a:ext cx="40862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1397" y="2331445"/>
            <a:ext cx="3863528" cy="3457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3002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430887"/>
          </a:xfrm>
        </p:spPr>
        <p:txBody>
          <a:bodyPr/>
          <a:lstStyle/>
          <a:p>
            <a:r>
              <a:rPr lang="en-IN" sz="2800" dirty="0"/>
              <a:t>Workflow Of Openshift</a:t>
            </a:r>
          </a:p>
        </p:txBody>
      </p:sp>
      <p:sp>
        <p:nvSpPr>
          <p:cNvPr id="3" name="Text Placeholder 2"/>
          <p:cNvSpPr>
            <a:spLocks noGrp="1"/>
          </p:cNvSpPr>
          <p:nvPr>
            <p:ph type="body" sz="quarter" idx="10"/>
          </p:nvPr>
        </p:nvSpPr>
        <p:spPr>
          <a:xfrm>
            <a:off x="429496" y="1469399"/>
            <a:ext cx="8224838" cy="738664"/>
          </a:xfrm>
        </p:spPr>
        <p:txBody>
          <a:bodyPr/>
          <a:lstStyle/>
          <a:p>
            <a:pPr marL="0" indent="0">
              <a:buNone/>
            </a:pPr>
            <a:r>
              <a:rPr lang="en-IN" sz="1600" b="1" dirty="0" smtClean="0"/>
              <a:t>3.Code </a:t>
            </a:r>
            <a:r>
              <a:rPr lang="en-IN" sz="1600" b="1" dirty="0"/>
              <a:t>and </a:t>
            </a:r>
            <a:r>
              <a:rPr lang="en-IN" sz="1600" b="1" dirty="0" smtClean="0"/>
              <a:t>push:-</a:t>
            </a:r>
            <a:r>
              <a:rPr lang="en-IN" sz="1600" dirty="0" err="1" smtClean="0"/>
              <a:t>OpenShift</a:t>
            </a:r>
            <a:r>
              <a:rPr lang="en-IN" sz="1600" dirty="0" smtClean="0"/>
              <a:t> </a:t>
            </a:r>
            <a:r>
              <a:rPr lang="en-IN" sz="1600" dirty="0"/>
              <a:t>uses git for managing code inside of the platform. Simply perform a "git push" to deploy your code to your application.</a:t>
            </a:r>
          </a:p>
          <a:p>
            <a:pPr marL="0" indent="0">
              <a:buNone/>
            </a:pPr>
            <a:endParaRPr lang="en-IN" sz="16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038" y="2810009"/>
            <a:ext cx="364807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3666" y="2150772"/>
            <a:ext cx="4005331" cy="3511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510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3" ma:contentTypeDescription="Create a new document." ma:contentTypeScope="" ma:versionID="f355b282d682e5201a65e842ed20f578">
  <xsd:schema xmlns:xsd="http://www.w3.org/2001/XMLSchema" xmlns:xs="http://www.w3.org/2001/XMLSchema" xmlns:p="http://schemas.microsoft.com/office/2006/metadata/properties" xmlns:ns1="http://schemas.microsoft.com/sharepoint/v3" xmlns:ns2="fcfb129d-2c4d-4bcd-afb5-a92980dfa96d" xmlns:ns3="b6ae8028-3361-4878-ad09-deb2e128b95c" targetNamespace="http://schemas.microsoft.com/office/2006/metadata/properties" ma:root="true" ma:fieldsID="75fa229888f2f301f6c65558965486ae" ns1:_="" ns2:_="" ns3:_="">
    <xsd:import namespace="http://schemas.microsoft.com/sharepoint/v3"/>
    <xsd:import namespace="fcfb129d-2c4d-4bcd-afb5-a92980dfa96d"/>
    <xsd:import namespace="b6ae8028-3361-4878-ad09-deb2e128b95c"/>
    <xsd:element name="properties">
      <xsd:complexType>
        <xsd:sequence>
          <xsd:element name="documentManagement">
            <xsd:complexType>
              <xsd:all>
                <xsd:element ref="ns2:Document_x0020_Sub_x0020_Classification" minOccurs="0"/>
                <xsd:element ref="ns2:Document_x0020_Classification"/>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axOccurs="1" ma:index="2" ma:displayName="Keywords">
          <xsd:simpleType xmlns:xs="http://www.w3.org/2001/XMLSchema">
            <xsd:restriction base="xsd:string">
              <xsd:minLength value="1"/>
            </xsd:restriction>
          </xsd:simpleType>
        </xsd:element>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Presentations</Document_x0020_Classification>
    <Folder xmlns="b6ae8028-3361-4878-ad09-deb2e128b95c" xsi:nil="true"/>
    <Document_x0020_Sub_x0020_Classification xmlns="fcfb129d-2c4d-4bcd-afb5-a92980dfa96d">Operations</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Props1.xml><?xml version="1.0" encoding="utf-8"?>
<ds:datastoreItem xmlns:ds="http://schemas.openxmlformats.org/officeDocument/2006/customXml" ds:itemID="{22498586-7C36-48BC-A4A9-0E02CAC67F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B753E0E9-BBAC-4E77-B03C-F4757A7347B6}">
  <ds:schemaRefs>
    <ds:schemaRef ds:uri="b6ae8028-3361-4878-ad09-deb2e128b95c"/>
    <ds:schemaRef ds:uri="http://www.w3.org/XML/1998/namespace"/>
    <ds:schemaRef ds:uri="http://schemas.microsoft.com/sharepoint/v3"/>
    <ds:schemaRef ds:uri="http://schemas.microsoft.com/office/2006/documentManagement/types"/>
    <ds:schemaRef ds:uri="fcfb129d-2c4d-4bcd-afb5-a92980dfa96d"/>
    <ds:schemaRef ds:uri="http://purl.org/dc/elements/1.1/"/>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B2B Template (Arial)</Template>
  <TotalTime>0</TotalTime>
  <Words>1103</Words>
  <Application>Microsoft Office PowerPoint</Application>
  <PresentationFormat>On-screen Show (4:3)</PresentationFormat>
  <Paragraphs>147</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B2B Template (Arial)</vt:lpstr>
      <vt:lpstr>PowerPoint Presentation</vt:lpstr>
      <vt:lpstr>Introduction</vt:lpstr>
      <vt:lpstr>Features of Openshift</vt:lpstr>
      <vt:lpstr>Openshift Architecture</vt:lpstr>
      <vt:lpstr>Openshift Node Architecture</vt:lpstr>
      <vt:lpstr>How Openshift Works</vt:lpstr>
      <vt:lpstr>Workflow Of Openshift</vt:lpstr>
      <vt:lpstr>Workflow Of Openshift</vt:lpstr>
      <vt:lpstr>Workflow Of Openshift</vt:lpstr>
      <vt:lpstr>Workflow Of Openshift</vt:lpstr>
      <vt:lpstr>Workflow Of Openshift</vt:lpstr>
      <vt:lpstr>Workflow Of Openshift</vt:lpstr>
      <vt:lpstr>Overview Of Openshift</vt:lpstr>
      <vt:lpstr>Difference between Openshift Online and Enterprise</vt:lpstr>
      <vt:lpstr>Own Cartridges</vt:lpstr>
      <vt:lpstr>Usecase on Openshift Online</vt:lpstr>
      <vt:lpstr>Creation Of Openshift Application in RHEL using command line tool</vt:lpstr>
      <vt:lpstr>Creation Of Openshift Application in RHEL using command line tool</vt:lpstr>
      <vt:lpstr>Creation Of Openshift Application in RHEL using command line tool</vt:lpstr>
      <vt:lpstr>Creation Of Openshift Application in RHEL using command line tool</vt:lpstr>
      <vt:lpstr>Creation Of Openshift Application in RHEL using command line tool</vt:lpstr>
      <vt:lpstr>Creation Of Openshift Application in RHEL using command line tool</vt:lpstr>
      <vt:lpstr>Creation Of Openshift Application in RHEL using Console</vt:lpstr>
      <vt:lpstr>Creation Of Openshift Application in RHEL using Console</vt:lpstr>
      <vt:lpstr>Creation Of Openshift Application in RHEL using Console</vt:lpstr>
      <vt:lpstr>Creation Of Openshift Application in RHEL using Console</vt:lpstr>
      <vt:lpstr>Creation Of Openshift Application in RHEL using Console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Presentation_TechM_2013</dc:title>
  <dc:creator/>
  <cp:keywords>Corporate Presentation_TechM_2013</cp:keywords>
  <cp:lastModifiedBy/>
  <cp:revision>1</cp:revision>
  <dcterms:created xsi:type="dcterms:W3CDTF">2013-01-02T08:15:48Z</dcterms:created>
  <dcterms:modified xsi:type="dcterms:W3CDTF">2015-04-27T09:35:51Z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