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9144000"/>
  <p:notesSz cx="6858000" cy="9144000"/>
  <p:embeddedFontLst>
    <p:embeddedFont>
      <p:font typeface="Titillium Web SemiBold"/>
      <p:regular r:id="rId7"/>
      <p:bold r:id="rId8"/>
      <p:italic r:id="rId9"/>
      <p:boldItalic r:id="rId10"/>
    </p:embeddedFont>
    <p:embeddedFont>
      <p:font typeface="Roboto"/>
      <p:regular r:id="rId11"/>
      <p:bold r:id="rId12"/>
      <p:italic r:id="rId13"/>
      <p:boldItalic r:id="rId14"/>
    </p:embeddedFont>
    <p:embeddedFont>
      <p:font typeface="Roboto Medium"/>
      <p:regular r:id="rId15"/>
      <p:bold r:id="rId16"/>
      <p:italic r:id="rId17"/>
      <p:boldItalic r:id="rId18"/>
    </p:embeddedFont>
    <p:embeddedFont>
      <p:font typeface="Titillium Web"/>
      <p:regular r:id="rId19"/>
      <p:bold r:id="rId20"/>
      <p:italic r:id="rId21"/>
      <p:boldItalic r:id="rId22"/>
    </p:embeddedFont>
    <p:embeddedFont>
      <p:font typeface="Quattrocento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bold.fntdata"/><Relationship Id="rId22" Type="http://schemas.openxmlformats.org/officeDocument/2006/relationships/font" Target="fonts/TitilliumWeb-boldItalic.fntdata"/><Relationship Id="rId21" Type="http://schemas.openxmlformats.org/officeDocument/2006/relationships/font" Target="fonts/TitilliumWeb-italic.fntdata"/><Relationship Id="rId24" Type="http://schemas.openxmlformats.org/officeDocument/2006/relationships/font" Target="fonts/QuattrocentoSans-bold.fntdata"/><Relationship Id="rId23" Type="http://schemas.openxmlformats.org/officeDocument/2006/relationships/font" Target="fonts/Quattrocento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TitilliumWebSemiBold-italic.fntdata"/><Relationship Id="rId26" Type="http://schemas.openxmlformats.org/officeDocument/2006/relationships/font" Target="fonts/QuattrocentoSans-boldItalic.fntdata"/><Relationship Id="rId25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TitilliumWebSemiBold-regular.fntdata"/><Relationship Id="rId8" Type="http://schemas.openxmlformats.org/officeDocument/2006/relationships/font" Target="fonts/TitilliumWebSemiBold-bold.fntdata"/><Relationship Id="rId11" Type="http://schemas.openxmlformats.org/officeDocument/2006/relationships/font" Target="fonts/Roboto-regular.fntdata"/><Relationship Id="rId10" Type="http://schemas.openxmlformats.org/officeDocument/2006/relationships/font" Target="fonts/TitilliumWebSemiBold-bold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5" Type="http://schemas.openxmlformats.org/officeDocument/2006/relationships/font" Target="fonts/RobotoMedium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RobotoMedium-italic.fntdata"/><Relationship Id="rId16" Type="http://schemas.openxmlformats.org/officeDocument/2006/relationships/font" Target="fonts/RobotoMedium-bold.fntdata"/><Relationship Id="rId19" Type="http://schemas.openxmlformats.org/officeDocument/2006/relationships/font" Target="fonts/TitilliumWeb-regular.fntdata"/><Relationship Id="rId18" Type="http://schemas.openxmlformats.org/officeDocument/2006/relationships/font" Target="fonts/Roboto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b0b7dc89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0b0b7dc896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bg>
      <p:bgPr>
        <a:solidFill>
          <a:srgbClr val="333333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ttrocento Sans"/>
              <a:buNone/>
              <a:defRPr b="0" i="0" sz="6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bg>
      <p:bgPr>
        <a:solidFill>
          <a:srgbClr val="33333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bg>
      <p:bgPr>
        <a:solidFill>
          <a:srgbClr val="33333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bg>
      <p:bgPr>
        <a:solidFill>
          <a:srgbClr val="333333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bg>
      <p:bgPr>
        <a:solidFill>
          <a:srgbClr val="333333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bg>
      <p:bgPr>
        <a:solidFill>
          <a:srgbClr val="333333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bg>
      <p:bgPr>
        <a:solidFill>
          <a:srgbClr val="333333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ttrocento Sans"/>
              <a:buNone/>
              <a:defRPr b="0" i="0" sz="6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bg>
      <p:bgPr>
        <a:solidFill>
          <a:srgbClr val="333333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bg>
      <p:bgPr>
        <a:solidFill>
          <a:srgbClr val="33333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bg>
      <p:bgPr>
        <a:solidFill>
          <a:srgbClr val="33333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None/>
              <a:defRPr b="0" i="0" sz="3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bg>
      <p:bgPr>
        <a:solidFill>
          <a:srgbClr val="33333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None/>
              <a:defRPr b="0" i="0" sz="3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9144000" cy="1410900"/>
          </a:xfrm>
          <a:prstGeom prst="rect">
            <a:avLst/>
          </a:prstGeom>
          <a:solidFill>
            <a:srgbClr val="333333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496350" y="1864125"/>
            <a:ext cx="81513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2016年から2020年まで</a:t>
            </a:r>
            <a:endParaRPr b="1" sz="2900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学生エンジニア・デザイナー向けの勉強会を</a:t>
            </a:r>
            <a:endParaRPr b="1" sz="2900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月１〜２回開催していました</a:t>
            </a:r>
            <a:endParaRPr b="1" sz="2900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219" l="0" r="0" t="219"/>
          <a:stretch/>
        </p:blipFill>
        <p:spPr>
          <a:xfrm>
            <a:off x="140225" y="4251912"/>
            <a:ext cx="3000001" cy="199126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-488125" y="6247302"/>
            <a:ext cx="42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東海地方最大規模の</a:t>
            </a:r>
            <a:r>
              <a:rPr b="1" lang="en-US">
                <a:solidFill>
                  <a:srgbClr val="00C18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学生ハッカソン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7548" y="4251902"/>
            <a:ext cx="2693215" cy="2019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9653" y="4256027"/>
            <a:ext cx="2987622" cy="199127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865500" y="6247302"/>
            <a:ext cx="42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学生限定</a:t>
            </a:r>
            <a:r>
              <a:rPr b="1" lang="en-US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の</a:t>
            </a:r>
            <a:r>
              <a:rPr b="1" lang="en-US">
                <a:solidFill>
                  <a:srgbClr val="00C18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勉強会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894800" y="712344"/>
            <a:ext cx="356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（オスロテック）</a:t>
            </a:r>
            <a:endParaRPr sz="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4679850" y="509475"/>
            <a:ext cx="4120200" cy="569400"/>
          </a:xfrm>
          <a:prstGeom prst="rect">
            <a:avLst/>
          </a:prstGeom>
          <a:solidFill>
            <a:srgbClr val="00C18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</a:rPr>
              <a:t>IT系の学生コミュニティ</a:t>
            </a:r>
            <a:endParaRPr sz="31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78175" y="400859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Othlo</a:t>
            </a:r>
            <a:r>
              <a:rPr lang="en-US" sz="4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Tech</a:t>
            </a:r>
            <a:r>
              <a:rPr lang="en-US" sz="44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320500" y="3309485"/>
            <a:ext cx="8260200" cy="211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0" y="0"/>
            <a:ext cx="9144000" cy="1410900"/>
          </a:xfrm>
          <a:prstGeom prst="rect">
            <a:avLst/>
          </a:prstGeom>
          <a:solidFill>
            <a:srgbClr val="333333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1818600" y="712344"/>
            <a:ext cx="356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（オスロテック）</a:t>
            </a:r>
            <a:endParaRPr sz="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4603650" y="509475"/>
            <a:ext cx="4120200" cy="569400"/>
          </a:xfrm>
          <a:prstGeom prst="rect">
            <a:avLst/>
          </a:prstGeom>
          <a:solidFill>
            <a:srgbClr val="00C18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</a:rPr>
              <a:t>IT系の学生コミュニティ</a:t>
            </a:r>
            <a:endParaRPr sz="31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101975" y="400859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Othlo</a:t>
            </a:r>
            <a:r>
              <a:rPr lang="en-US" sz="4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Tech</a:t>
            </a:r>
            <a:r>
              <a:rPr lang="en-US" sz="44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845250" y="3867848"/>
            <a:ext cx="78024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33333"/>
                </a:solidFill>
                <a:latin typeface="Roboto Medium"/>
                <a:ea typeface="Roboto Medium"/>
                <a:cs typeface="Roboto Medium"/>
                <a:sym typeface="Roboto Medium"/>
              </a:rPr>
              <a:t>3/</a:t>
            </a:r>
            <a:r>
              <a:rPr lang="en-US" sz="3000">
                <a:solidFill>
                  <a:srgbClr val="333333"/>
                </a:solidFill>
                <a:latin typeface="Roboto Medium"/>
                <a:ea typeface="Roboto Medium"/>
                <a:cs typeface="Roboto Medium"/>
                <a:sym typeface="Roboto Medium"/>
              </a:rPr>
              <a:t>5</a:t>
            </a:r>
            <a:r>
              <a:rPr lang="en-US" sz="3000">
                <a:solidFill>
                  <a:srgbClr val="333333"/>
                </a:solidFill>
                <a:latin typeface="Roboto Medium"/>
                <a:ea typeface="Roboto Medium"/>
                <a:cs typeface="Roboto Medium"/>
                <a:sym typeface="Roboto Medium"/>
              </a:rPr>
              <a:t> (土) 14:30〜</a:t>
            </a:r>
            <a:endParaRPr sz="3000">
              <a:solidFill>
                <a:srgbClr val="333333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 Medium"/>
              <a:buChar char="-"/>
            </a:pPr>
            <a:r>
              <a:rPr lang="en-US" sz="2400">
                <a:solidFill>
                  <a:srgbClr val="333333"/>
                </a:solidFill>
                <a:latin typeface="Roboto Medium"/>
                <a:ea typeface="Roboto Medium"/>
                <a:cs typeface="Roboto Medium"/>
                <a:sym typeface="Roboto Medium"/>
              </a:rPr>
              <a:t>LT会  </a:t>
            </a:r>
            <a:r>
              <a:rPr lang="en-US" sz="2400">
                <a:solidFill>
                  <a:srgbClr val="333333"/>
                </a:solidFill>
                <a:latin typeface="Roboto Medium"/>
                <a:ea typeface="Roboto Medium"/>
                <a:cs typeface="Roboto Medium"/>
                <a:sym typeface="Roboto Medium"/>
              </a:rPr>
              <a:t>@ </a:t>
            </a:r>
            <a:r>
              <a:rPr lang="en-US" sz="2400">
                <a:solidFill>
                  <a:srgbClr val="333333"/>
                </a:solidFill>
                <a:latin typeface="Roboto Medium"/>
                <a:ea typeface="Roboto Medium"/>
                <a:cs typeface="Roboto Medium"/>
                <a:sym typeface="Roboto Medium"/>
              </a:rPr>
              <a:t>ヤフー名古屋オフィス</a:t>
            </a:r>
            <a:endParaRPr sz="2400">
              <a:solidFill>
                <a:srgbClr val="33333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-362125" y="3018037"/>
            <a:ext cx="392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次回のイベント</a:t>
            </a:r>
            <a:endParaRPr b="1" sz="2500">
              <a:solidFill>
                <a:srgbClr val="00C18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496350" y="5940838"/>
            <a:ext cx="815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運営（学生）の募集もしています </a:t>
            </a:r>
            <a:r>
              <a:rPr lang="en-US" sz="2500">
                <a:solidFill>
                  <a:schemeClr val="dk1"/>
                </a:solidFill>
              </a:rPr>
              <a:t>🙌</a:t>
            </a:r>
            <a:endParaRPr b="1" sz="2500">
              <a:solidFill>
                <a:srgbClr val="00C18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496350" y="1750539"/>
            <a:ext cx="81513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2021年以降は活動を休止していましたが</a:t>
            </a:r>
            <a:r>
              <a:rPr b="1" lang="en-US" sz="2500">
                <a:solidFill>
                  <a:srgbClr val="00C18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再開します！</a:t>
            </a:r>
            <a:endParaRPr b="1" sz="2500">
              <a:solidFill>
                <a:srgbClr val="00C18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（詳細は Twitter @OthloTech で！）</a:t>
            </a:r>
            <a:endParaRPr b="1" sz="1600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7" name="Google Shape;10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000" y="3464025"/>
            <a:ext cx="17716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テーマ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