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8" r:id="rId1"/>
  </p:sldMasterIdLst>
  <p:notesMasterIdLst>
    <p:notesMasterId r:id="rId15"/>
  </p:notesMasterIdLst>
  <p:sldIdLst>
    <p:sldId id="1818" r:id="rId2"/>
    <p:sldId id="1819" r:id="rId3"/>
    <p:sldId id="1828" r:id="rId4"/>
    <p:sldId id="1834" r:id="rId5"/>
    <p:sldId id="1833" r:id="rId6"/>
    <p:sldId id="1831" r:id="rId7"/>
    <p:sldId id="1829" r:id="rId8"/>
    <p:sldId id="1827" r:id="rId9"/>
    <p:sldId id="1830" r:id="rId10"/>
    <p:sldId id="1820" r:id="rId11"/>
    <p:sldId id="1822" r:id="rId12"/>
    <p:sldId id="1823" r:id="rId13"/>
    <p:sldId id="183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aguchi Youhei" initials="YY" lastIdx="1" clrIdx="0">
    <p:extLst>
      <p:ext uri="{19B8F6BF-5375-455C-9EA6-DF929625EA0E}">
        <p15:presenceInfo xmlns:p15="http://schemas.microsoft.com/office/powerpoint/2012/main" userId="70e931c4710a72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3AB01"/>
    <a:srgbClr val="F8CE01"/>
    <a:srgbClr val="FACD01"/>
    <a:srgbClr val="C09200"/>
    <a:srgbClr val="1E1C11"/>
    <a:srgbClr val="0D0400"/>
    <a:srgbClr val="D3D3E3"/>
    <a:srgbClr val="C9C9D9"/>
    <a:srgbClr val="C9D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>
      <p:cViewPr>
        <p:scale>
          <a:sx n="75" d="100"/>
          <a:sy n="75" d="100"/>
        </p:scale>
        <p:origin x="51" y="6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072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2180D-DA45-4FC9-8998-A26A6BCEB4FC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B5088-802F-414A-9F58-629723018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10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5088-802F-414A-9F58-6297230180C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95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5088-802F-414A-9F58-6297230180C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89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5088-802F-414A-9F58-6297230180C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583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5088-802F-414A-9F58-6297230180C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448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5088-802F-414A-9F58-6297230180C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72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5088-802F-414A-9F58-6297230180C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91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5088-802F-414A-9F58-6297230180C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96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5088-802F-414A-9F58-6297230180C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75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5088-802F-414A-9F58-6297230180C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13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5088-802F-414A-9F58-6297230180C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7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5088-802F-414A-9F58-6297230180C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381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5088-802F-414A-9F58-6297230180C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10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5088-802F-414A-9F58-6297230180C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60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244B-FC6D-4A6E-99C2-924CBF0986CF}" type="datetime1">
              <a:rPr lang="ja-JP" altLang="en-US" smtClean="0"/>
              <a:t>2022/1/21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9225600" y="900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FFF9914-AC09-4094-BC08-895A9A7065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15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2D35-1FBC-4EC0-AC68-D20B46A1C985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9225600" y="900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FFF9914-AC09-4094-BC08-895A9A7065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631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E5E0-684C-4164-8EC9-58EA73810A84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9225600" y="900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FFF9914-AC09-4094-BC08-895A9A7065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813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D19B-A715-43E3-8D8E-44636FF7BDDD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9225600" y="900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FFF9914-AC09-4094-BC08-895A9A7065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896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rgbClr val="00A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95C1-0C51-4B8A-9A6A-72B53F6F2D28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9225600" y="900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FFF9914-AC09-4094-BC08-895A9A7065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781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4B03-6109-4A83-BD53-E029E45749BE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9225600" y="900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FFF9914-AC09-4094-BC08-895A9A7065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7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0F2A-C2C2-4140-83BE-BAEC5DB3BCED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225600" y="900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FFF9914-AC09-4094-BC08-895A9A7065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833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1E-53B3-4ABC-84AC-198861C7A801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4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9225600" y="900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FFF9914-AC09-4094-BC08-895A9A7065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938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B57E-E905-41CE-8EDB-0560EF441E27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3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9225600" y="900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FFF9914-AC09-4094-BC08-895A9A7065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9126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FA06-62F5-452B-8B5F-612311812416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9225600" y="900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FFF9914-AC09-4094-BC08-895A9A7065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4348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E162-13F9-4409-B5A8-7EED1E5570EB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9225600" y="900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FFF9914-AC09-4094-BC08-895A9A7065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919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D26D-3B78-4676-B65C-C6FAD8DBEE67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9225600" y="900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0FFF9914-AC09-4094-BC08-895A9A7065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788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9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6400" b="1" kern="1200" baseline="0">
          <a:solidFill>
            <a:srgbClr val="00A9B2"/>
          </a:solidFill>
          <a:latin typeface="Segoe UI" pitchFamily="34" charset="0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b="1" kern="1200" baseline="0">
          <a:solidFill>
            <a:srgbClr val="727172"/>
          </a:solidFill>
          <a:latin typeface="Segoe UI" pitchFamily="34" charset="0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 baseline="0">
          <a:solidFill>
            <a:srgbClr val="727172"/>
          </a:solidFill>
          <a:latin typeface="Segoe UI" pitchFamily="34" charset="0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 baseline="0">
          <a:solidFill>
            <a:srgbClr val="727172"/>
          </a:solidFill>
          <a:latin typeface="Segoe UI" pitchFamily="34" charset="0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 baseline="0">
          <a:solidFill>
            <a:srgbClr val="727172"/>
          </a:solidFill>
          <a:latin typeface="Segoe UI" pitchFamily="34" charset="0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 baseline="0">
          <a:solidFill>
            <a:srgbClr val="727172"/>
          </a:solidFill>
          <a:latin typeface="Segoe UI" pitchFamily="34" charset="0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2A2422-B0A5-4434-A2A8-D5D91405B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F93CE37-472D-4399-B0B2-B389C186BB2E}"/>
              </a:ext>
            </a:extLst>
          </p:cNvPr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1E1C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C7EB27-C577-4432-888E-56272B86DCF5}"/>
              </a:ext>
            </a:extLst>
          </p:cNvPr>
          <p:cNvSpPr/>
          <p:nvPr/>
        </p:nvSpPr>
        <p:spPr>
          <a:xfrm>
            <a:off x="863400" y="432000"/>
            <a:ext cx="10465200" cy="648072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4174B0-9F4F-435E-96B0-873449D5C092}"/>
              </a:ext>
            </a:extLst>
          </p:cNvPr>
          <p:cNvSpPr txBox="1"/>
          <p:nvPr/>
        </p:nvSpPr>
        <p:spPr>
          <a:xfrm>
            <a:off x="1295400" y="597636"/>
            <a:ext cx="9601200" cy="316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dist"/>
            <a:r>
              <a:rPr lang="ja-JP" altLang="en-US" sz="24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名古屋合同懇親会 </a:t>
            </a:r>
            <a:r>
              <a:rPr lang="en-US" altLang="ja-JP" sz="24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2022</a:t>
            </a:r>
            <a:r>
              <a:rPr lang="ja-JP" altLang="en-US" sz="24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年 新年会 </a:t>
            </a:r>
            <a:r>
              <a:rPr lang="en-US" altLang="ja-JP" sz="2400" b="1" dirty="0">
                <a:solidFill>
                  <a:srgbClr val="FFC000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#ngk2022s</a:t>
            </a:r>
            <a:endParaRPr lang="ja-JP" altLang="en-US" sz="2400" b="1" dirty="0">
              <a:solidFill>
                <a:srgbClr val="FFC000"/>
              </a:solidFill>
              <a:latin typeface="Segoe UI" panose="020B0502040204020203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0879460-154B-4541-B7D9-AEAD5B478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00" y="1288391"/>
            <a:ext cx="10465200" cy="4281218"/>
          </a:xfrm>
          <a:prstGeom prst="roundRect">
            <a:avLst>
              <a:gd name="adj" fmla="val 2977"/>
            </a:avLst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3C568B-05D2-402F-AD2F-72770E0C7D0E}"/>
              </a:ext>
            </a:extLst>
          </p:cNvPr>
          <p:cNvSpPr/>
          <p:nvPr/>
        </p:nvSpPr>
        <p:spPr>
          <a:xfrm>
            <a:off x="863400" y="1288800"/>
            <a:ext cx="10465200" cy="4280400"/>
          </a:xfrm>
          <a:prstGeom prst="roundRect">
            <a:avLst>
              <a:gd name="adj" fmla="val 2696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71836C-F007-4DCC-9BF0-9B5C6B655A28}"/>
              </a:ext>
            </a:extLst>
          </p:cNvPr>
          <p:cNvSpPr/>
          <p:nvPr/>
        </p:nvSpPr>
        <p:spPr>
          <a:xfrm>
            <a:off x="863400" y="5777928"/>
            <a:ext cx="10465200" cy="648072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5400" y="5943636"/>
            <a:ext cx="9601200" cy="316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dist"/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LT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大会 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2022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22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日（土）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14:00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18:00</a:t>
            </a:r>
            <a:endParaRPr lang="ja-JP" altLang="en-US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63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7A44C50D-7C90-4861-9447-4E84EBC8CD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F93CE37-472D-4399-B0B2-B389C186BB2E}"/>
              </a:ext>
            </a:extLst>
          </p:cNvPr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1E1C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C7EB27-C577-4432-888E-56272B86DCF5}"/>
              </a:ext>
            </a:extLst>
          </p:cNvPr>
          <p:cNvSpPr/>
          <p:nvPr/>
        </p:nvSpPr>
        <p:spPr>
          <a:xfrm>
            <a:off x="863400" y="432000"/>
            <a:ext cx="10465200" cy="648072"/>
          </a:xfrm>
          <a:prstGeom prst="roundRect">
            <a:avLst/>
          </a:prstGeom>
          <a:solidFill>
            <a:srgbClr val="D3AB0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4174B0-9F4F-435E-96B0-873449D5C092}"/>
              </a:ext>
            </a:extLst>
          </p:cNvPr>
          <p:cNvSpPr txBox="1"/>
          <p:nvPr/>
        </p:nvSpPr>
        <p:spPr>
          <a:xfrm>
            <a:off x="1295400" y="597636"/>
            <a:ext cx="9601200" cy="316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謝辞  </a:t>
            </a:r>
            <a:r>
              <a:rPr lang="en-US" altLang="ja-JP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〉</a:t>
            </a:r>
            <a:r>
              <a:rPr lang="ja-JP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スポンサー</a:t>
            </a:r>
            <a:endParaRPr lang="ja-JP" altLang="en-US" sz="2400" b="1" dirty="0">
              <a:solidFill>
                <a:srgbClr val="FFC000"/>
              </a:solidFill>
              <a:latin typeface="Segoe UI" panose="020B0502040204020203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3C568B-05D2-402F-AD2F-72770E0C7D0E}"/>
              </a:ext>
            </a:extLst>
          </p:cNvPr>
          <p:cNvSpPr/>
          <p:nvPr/>
        </p:nvSpPr>
        <p:spPr>
          <a:xfrm>
            <a:off x="863400" y="1288800"/>
            <a:ext cx="10465200" cy="5137200"/>
          </a:xfrm>
          <a:prstGeom prst="roundRect">
            <a:avLst>
              <a:gd name="adj" fmla="val 25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5400" y="1720800"/>
            <a:ext cx="9601200" cy="4273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東海地方に縁のある 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IT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系コミュニティの発展を図る目的に賛同し、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NGK2022S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の運営を金銭面で支えてくださっている企業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09159C-B0E1-4628-9F5B-7E203353BB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00" y="3301200"/>
            <a:ext cx="1620000" cy="162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1F2581B-481A-47DE-8B6B-B413A4B005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00" y="3301200"/>
            <a:ext cx="1620000" cy="1620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E857270-8FF7-4051-B2E8-48ADF14D8D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3301200"/>
            <a:ext cx="1620000" cy="162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0B6FB95-D2FD-4EE9-B54D-1B52CCD2C9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000" y="3301200"/>
            <a:ext cx="1620000" cy="162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B7E48CB-AD59-4B1A-A418-0682E286FF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000" y="33012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5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E74D02A1-02B7-4888-B6BA-EA5751C00B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F93CE37-472D-4399-B0B2-B389C186BB2E}"/>
              </a:ext>
            </a:extLst>
          </p:cNvPr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1E1C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C7EB27-C577-4432-888E-56272B86DCF5}"/>
              </a:ext>
            </a:extLst>
          </p:cNvPr>
          <p:cNvSpPr/>
          <p:nvPr/>
        </p:nvSpPr>
        <p:spPr>
          <a:xfrm>
            <a:off x="863400" y="432000"/>
            <a:ext cx="10465200" cy="648072"/>
          </a:xfrm>
          <a:prstGeom prst="roundRect">
            <a:avLst/>
          </a:prstGeom>
          <a:solidFill>
            <a:srgbClr val="D3AB0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4174B0-9F4F-435E-96B0-873449D5C092}"/>
              </a:ext>
            </a:extLst>
          </p:cNvPr>
          <p:cNvSpPr txBox="1"/>
          <p:nvPr/>
        </p:nvSpPr>
        <p:spPr>
          <a:xfrm>
            <a:off x="1295400" y="597636"/>
            <a:ext cx="9601200" cy="316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謝辞  </a:t>
            </a:r>
            <a:r>
              <a:rPr lang="en-US" altLang="ja-JP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〉</a:t>
            </a:r>
            <a:r>
              <a:rPr lang="ja-JP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コミュニティ</a:t>
            </a:r>
            <a:endParaRPr lang="ja-JP" altLang="en-US" sz="2400" b="1" dirty="0">
              <a:solidFill>
                <a:srgbClr val="FFC000"/>
              </a:solidFill>
              <a:latin typeface="Segoe UI" panose="020B0502040204020203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3C568B-05D2-402F-AD2F-72770E0C7D0E}"/>
              </a:ext>
            </a:extLst>
          </p:cNvPr>
          <p:cNvSpPr/>
          <p:nvPr/>
        </p:nvSpPr>
        <p:spPr>
          <a:xfrm>
            <a:off x="863400" y="1288800"/>
            <a:ext cx="10465200" cy="5137200"/>
          </a:xfrm>
          <a:prstGeom prst="roundRect">
            <a:avLst>
              <a:gd name="adj" fmla="val 25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5400" y="1720800"/>
            <a:ext cx="9601200" cy="4273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NGK2022S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 へロゴ掲載してくださったコミュニティ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7472F40-1C09-4D1A-9231-A1C72154D0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000" y="2329200"/>
            <a:ext cx="1620000" cy="162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29973DC-15B3-4C8A-A5C0-68097E1C89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00" y="2329200"/>
            <a:ext cx="1620000" cy="16200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24253F8-7A93-41BD-9985-20C96ABB74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2329200"/>
            <a:ext cx="1620000" cy="16200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E0469C3-79D6-47F6-A08D-DC0933AFC6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00" y="2329200"/>
            <a:ext cx="1620000" cy="162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5D096A-1BEC-43AB-BFFA-63C34BE771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000" y="2329200"/>
            <a:ext cx="1620000" cy="16200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1D905E8-6E77-41A0-9529-1B724D9C11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4273200"/>
            <a:ext cx="1620000" cy="16200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DC60FD9-B7C4-4B8E-9AF9-88407A93E10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00" y="4273200"/>
            <a:ext cx="1620000" cy="1620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EA95B70-26BA-459F-A2A6-40ECC25B989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00" y="4273200"/>
            <a:ext cx="1620000" cy="1620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52E42D7-17DD-41A6-AE52-63EDFD8B160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000" y="4273200"/>
            <a:ext cx="1620000" cy="1620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F129033C-EB22-4653-86DB-C7948537299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000" y="4273200"/>
            <a:ext cx="1620000" cy="1620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0242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図 56">
            <a:extLst>
              <a:ext uri="{FF2B5EF4-FFF2-40B4-BE49-F238E27FC236}">
                <a16:creationId xmlns:a16="http://schemas.microsoft.com/office/drawing/2014/main" id="{7B0094ED-AF55-4B2B-AC20-60D3DF095E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F93CE37-472D-4399-B0B2-B389C186BB2E}"/>
              </a:ext>
            </a:extLst>
          </p:cNvPr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1E1C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C7EB27-C577-4432-888E-56272B86DCF5}"/>
              </a:ext>
            </a:extLst>
          </p:cNvPr>
          <p:cNvSpPr/>
          <p:nvPr/>
        </p:nvSpPr>
        <p:spPr>
          <a:xfrm>
            <a:off x="863400" y="432000"/>
            <a:ext cx="10465200" cy="648072"/>
          </a:xfrm>
          <a:prstGeom prst="roundRect">
            <a:avLst/>
          </a:prstGeom>
          <a:solidFill>
            <a:srgbClr val="D3AB0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4174B0-9F4F-435E-96B0-873449D5C092}"/>
              </a:ext>
            </a:extLst>
          </p:cNvPr>
          <p:cNvSpPr txBox="1"/>
          <p:nvPr/>
        </p:nvSpPr>
        <p:spPr>
          <a:xfrm>
            <a:off x="1295400" y="597636"/>
            <a:ext cx="9601200" cy="316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謝辞  </a:t>
            </a:r>
            <a:r>
              <a:rPr lang="en-US" altLang="ja-JP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〉</a:t>
            </a:r>
            <a:r>
              <a:rPr lang="ja-JP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スタッフ</a:t>
            </a:r>
            <a:endParaRPr lang="ja-JP" altLang="en-US" sz="2400" b="1" dirty="0">
              <a:solidFill>
                <a:srgbClr val="FFC000"/>
              </a:solidFill>
              <a:latin typeface="Segoe UI" panose="020B0502040204020203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3C568B-05D2-402F-AD2F-72770E0C7D0E}"/>
              </a:ext>
            </a:extLst>
          </p:cNvPr>
          <p:cNvSpPr/>
          <p:nvPr/>
        </p:nvSpPr>
        <p:spPr>
          <a:xfrm>
            <a:off x="863400" y="1288800"/>
            <a:ext cx="10465200" cy="5137200"/>
          </a:xfrm>
          <a:prstGeom prst="roundRect">
            <a:avLst>
              <a:gd name="adj" fmla="val 25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5400" y="1720800"/>
            <a:ext cx="9601200" cy="4273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NGK2022S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 の準備や運営を頑張ってくれているスタッフ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801488BF-7998-4673-BF5B-C6AE5F74FE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00" y="4273200"/>
            <a:ext cx="1080000" cy="1080000"/>
          </a:xfrm>
          <a:prstGeom prst="ellips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1D00A9-93D8-4A35-96BE-8E4A5FADC8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00" y="2329200"/>
            <a:ext cx="1080000" cy="1080000"/>
          </a:xfrm>
          <a:prstGeom prst="ellips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671FE7B-2C5F-48CC-86E5-E28591BCAC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00" y="2329200"/>
            <a:ext cx="1080000" cy="1080000"/>
          </a:xfrm>
          <a:prstGeom prst="ellips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3918F6-DB0B-4BEF-87BD-4E596A775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00" y="2329200"/>
            <a:ext cx="1080000" cy="1080000"/>
          </a:xfrm>
          <a:prstGeom prst="ellips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863BE90-5901-4C4B-AB6E-6970D716AF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00" y="4273200"/>
            <a:ext cx="1080000" cy="1080000"/>
          </a:xfrm>
          <a:prstGeom prst="ellips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5D8AC31-3FC8-4247-B513-D585BB5CBD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00" y="2329200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EBE17B1-CBA7-4C4C-9F86-1338B455A5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00" y="2329200"/>
            <a:ext cx="1080000" cy="1080000"/>
          </a:xfrm>
          <a:prstGeom prst="ellips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99F1A27-F457-4BDC-8A6F-2D329B88E54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00" y="4273200"/>
            <a:ext cx="1080000" cy="1080000"/>
          </a:xfrm>
          <a:prstGeom prst="ellips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0F7F2A73-687D-4B67-94C9-60E83D3FE92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00" y="4273200"/>
            <a:ext cx="1080000" cy="1080000"/>
          </a:xfrm>
          <a:prstGeom prst="ellips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F5964771-3517-4E67-9E6F-AA14DE1262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00" y="4273200"/>
            <a:ext cx="1080000" cy="1080000"/>
          </a:xfrm>
          <a:prstGeom prst="ellips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FCA3DD-4446-463A-BA65-306BCA20C5D7}"/>
              </a:ext>
            </a:extLst>
          </p:cNvPr>
          <p:cNvSpPr txBox="1"/>
          <p:nvPr/>
        </p:nvSpPr>
        <p:spPr>
          <a:xfrm>
            <a:off x="7571122" y="5477702"/>
            <a:ext cx="937756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5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山口陽平</a:t>
            </a:r>
            <a:endParaRPr kumimoji="1" lang="en-US" altLang="ja-JP" sz="15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@melleo1978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8E94DB5-2A4B-4D72-A8E5-75605AAA6CA1}"/>
              </a:ext>
            </a:extLst>
          </p:cNvPr>
          <p:cNvSpPr txBox="1"/>
          <p:nvPr/>
        </p:nvSpPr>
        <p:spPr>
          <a:xfrm>
            <a:off x="9599280" y="5477702"/>
            <a:ext cx="76944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5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てろりー</a:t>
            </a:r>
            <a:endParaRPr kumimoji="1" lang="en-US" altLang="ja-JP" sz="15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@terurou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08A5980-710E-439C-B217-57872F493943}"/>
              </a:ext>
            </a:extLst>
          </p:cNvPr>
          <p:cNvSpPr txBox="1"/>
          <p:nvPr/>
        </p:nvSpPr>
        <p:spPr>
          <a:xfrm>
            <a:off x="5756965" y="5477702"/>
            <a:ext cx="67807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5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こはま</a:t>
            </a:r>
            <a:endParaRPr kumimoji="1" lang="en-US" altLang="ja-JP" sz="15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@c0hama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9C55798-225D-4A60-8CD6-39B471DDFF55}"/>
              </a:ext>
            </a:extLst>
          </p:cNvPr>
          <p:cNvSpPr txBox="1"/>
          <p:nvPr/>
        </p:nvSpPr>
        <p:spPr>
          <a:xfrm>
            <a:off x="3619004" y="5477702"/>
            <a:ext cx="1065996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5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あんちもん</a:t>
            </a:r>
            <a:r>
              <a:rPr kumimoji="1" lang="en-US" altLang="ja-JP" sz="15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2</a:t>
            </a:r>
          </a:p>
          <a:p>
            <a:pPr algn="ctr"/>
            <a:r>
              <a:rPr lang="en-US" altLang="ja-JP" sz="12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@antimon2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4ED456B-2D7D-4306-9CB8-18C526A34917}"/>
              </a:ext>
            </a:extLst>
          </p:cNvPr>
          <p:cNvSpPr txBox="1"/>
          <p:nvPr/>
        </p:nvSpPr>
        <p:spPr>
          <a:xfrm>
            <a:off x="1819177" y="5477702"/>
            <a:ext cx="777650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500" dirty="0" err="1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Tooka</a:t>
            </a:r>
            <a:endParaRPr kumimoji="1" lang="en-US" altLang="ja-JP" sz="15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@Tooka_91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18B8841-CEF9-4CD4-8A43-FFFFCB95D0BB}"/>
              </a:ext>
            </a:extLst>
          </p:cNvPr>
          <p:cNvSpPr txBox="1"/>
          <p:nvPr/>
        </p:nvSpPr>
        <p:spPr>
          <a:xfrm>
            <a:off x="7665218" y="3533702"/>
            <a:ext cx="749564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500" dirty="0" err="1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usakotail</a:t>
            </a:r>
            <a:endParaRPr kumimoji="1" lang="en-US" altLang="ja-JP" sz="15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@usakotail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87A8FA0-6107-4048-B885-908D0CDE0AC2}"/>
              </a:ext>
            </a:extLst>
          </p:cNvPr>
          <p:cNvSpPr txBox="1"/>
          <p:nvPr/>
        </p:nvSpPr>
        <p:spPr>
          <a:xfrm>
            <a:off x="9674845" y="3533702"/>
            <a:ext cx="61831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5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K G</a:t>
            </a:r>
          </a:p>
          <a:p>
            <a:pPr algn="ctr"/>
            <a:r>
              <a:rPr lang="en-US" altLang="ja-JP" sz="12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@Kodani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D698136-2A17-43D2-81DE-544EE30D1939}"/>
              </a:ext>
            </a:extLst>
          </p:cNvPr>
          <p:cNvSpPr txBox="1"/>
          <p:nvPr/>
        </p:nvSpPr>
        <p:spPr>
          <a:xfrm>
            <a:off x="5611092" y="3533702"/>
            <a:ext cx="969817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5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yuji38kwmt</a:t>
            </a:r>
          </a:p>
          <a:p>
            <a:pPr algn="ctr"/>
            <a:r>
              <a:rPr lang="en-US" altLang="ja-JP" sz="12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@yuji38kwmt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68ADB8D-1214-4B27-98CB-E22CE2718A63}"/>
              </a:ext>
            </a:extLst>
          </p:cNvPr>
          <p:cNvSpPr txBox="1"/>
          <p:nvPr/>
        </p:nvSpPr>
        <p:spPr>
          <a:xfrm>
            <a:off x="3848232" y="3533702"/>
            <a:ext cx="607539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500" dirty="0" err="1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unarist</a:t>
            </a:r>
            <a:endParaRPr kumimoji="1" lang="en-US" altLang="ja-JP" sz="15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@unarist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2662D97-ADCF-4E5F-913E-26C0BE890E31}"/>
              </a:ext>
            </a:extLst>
          </p:cNvPr>
          <p:cNvSpPr txBox="1"/>
          <p:nvPr/>
        </p:nvSpPr>
        <p:spPr>
          <a:xfrm>
            <a:off x="1773588" y="3533702"/>
            <a:ext cx="868828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5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Katz Ueno</a:t>
            </a:r>
          </a:p>
          <a:p>
            <a:pPr algn="ctr"/>
            <a:r>
              <a:rPr lang="en-US" altLang="ja-JP" sz="12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</a:rPr>
              <a:t>@katzueno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671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44B1EFC8-3DBA-4D5F-ACCE-FCDD9E2024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02FD72-C835-4F88-9E8C-D8146A971915}"/>
              </a:ext>
            </a:extLst>
          </p:cNvPr>
          <p:cNvGrpSpPr/>
          <p:nvPr/>
        </p:nvGrpSpPr>
        <p:grpSpPr>
          <a:xfrm>
            <a:off x="863400" y="5777928"/>
            <a:ext cx="10465200" cy="648072"/>
            <a:chOff x="863400" y="5777928"/>
            <a:chExt cx="10465200" cy="648072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0B84943-9F80-4777-B7A8-CBCC8B3B61B0}"/>
                </a:ext>
              </a:extLst>
            </p:cNvPr>
            <p:cNvSpPr/>
            <p:nvPr/>
          </p:nvSpPr>
          <p:spPr>
            <a:xfrm>
              <a:off x="863400" y="5777928"/>
              <a:ext cx="10465200" cy="648072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79093D8-4FCF-4069-A6E6-84E0F0AAF0CD}"/>
                </a:ext>
              </a:extLst>
            </p:cNvPr>
            <p:cNvSpPr txBox="1"/>
            <p:nvPr/>
          </p:nvSpPr>
          <p:spPr>
            <a:xfrm>
              <a:off x="1295400" y="5943636"/>
              <a:ext cx="9601200" cy="31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dist"/>
              <a:r>
                <a:rPr lang="ja-JP" altLang="en-US" sz="2400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それでは、みなさん、ルールを守って楽しく交流しましょう！</a:t>
              </a:r>
              <a:endPara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86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1F12E8B-CB19-48A9-AEE9-E6C80C166F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F93CE37-472D-4399-B0B2-B389C186BB2E}"/>
              </a:ext>
            </a:extLst>
          </p:cNvPr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1E1C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C7EB27-C577-4432-888E-56272B86DCF5}"/>
              </a:ext>
            </a:extLst>
          </p:cNvPr>
          <p:cNvSpPr/>
          <p:nvPr/>
        </p:nvSpPr>
        <p:spPr>
          <a:xfrm>
            <a:off x="863400" y="432000"/>
            <a:ext cx="10465200" cy="648072"/>
          </a:xfrm>
          <a:prstGeom prst="roundRect">
            <a:avLst/>
          </a:prstGeom>
          <a:solidFill>
            <a:srgbClr val="D3AB0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4174B0-9F4F-435E-96B0-873449D5C092}"/>
              </a:ext>
            </a:extLst>
          </p:cNvPr>
          <p:cNvSpPr txBox="1"/>
          <p:nvPr/>
        </p:nvSpPr>
        <p:spPr>
          <a:xfrm>
            <a:off x="1295400" y="597636"/>
            <a:ext cx="9601200" cy="316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オープニング</a:t>
            </a:r>
            <a:endParaRPr lang="ja-JP" altLang="en-US" sz="2400" b="1" dirty="0">
              <a:solidFill>
                <a:srgbClr val="FFC000"/>
              </a:solidFill>
              <a:latin typeface="Segoe UI" panose="020B0502040204020203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3C568B-05D2-402F-AD2F-72770E0C7D0E}"/>
              </a:ext>
            </a:extLst>
          </p:cNvPr>
          <p:cNvSpPr/>
          <p:nvPr/>
        </p:nvSpPr>
        <p:spPr>
          <a:xfrm>
            <a:off x="863400" y="1288800"/>
            <a:ext cx="10465200" cy="5137200"/>
          </a:xfrm>
          <a:prstGeom prst="roundRect">
            <a:avLst>
              <a:gd name="adj" fmla="val 25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5400" y="1720800"/>
            <a:ext cx="9601200" cy="4273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開催にあたって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会場案内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タイムスケジュール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レギュレーション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連絡事項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謝辞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30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6647759-E02D-4385-B384-25D73E034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F93CE37-472D-4399-B0B2-B389C186BB2E}"/>
              </a:ext>
            </a:extLst>
          </p:cNvPr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1E1C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C7EB27-C577-4432-888E-56272B86DCF5}"/>
              </a:ext>
            </a:extLst>
          </p:cNvPr>
          <p:cNvSpPr/>
          <p:nvPr/>
        </p:nvSpPr>
        <p:spPr>
          <a:xfrm>
            <a:off x="863400" y="432000"/>
            <a:ext cx="10465200" cy="648072"/>
          </a:xfrm>
          <a:prstGeom prst="roundRect">
            <a:avLst/>
          </a:prstGeom>
          <a:solidFill>
            <a:srgbClr val="D3AB0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4174B0-9F4F-435E-96B0-873449D5C092}"/>
              </a:ext>
            </a:extLst>
          </p:cNvPr>
          <p:cNvSpPr txBox="1"/>
          <p:nvPr/>
        </p:nvSpPr>
        <p:spPr>
          <a:xfrm>
            <a:off x="1295400" y="597636"/>
            <a:ext cx="9601200" cy="316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開催にあたって</a:t>
            </a:r>
            <a:endParaRPr lang="ja-JP" altLang="en-US" sz="2400" b="1" dirty="0">
              <a:solidFill>
                <a:srgbClr val="FFC000"/>
              </a:solidFill>
              <a:latin typeface="Segoe UI" panose="020B0502040204020203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3C568B-05D2-402F-AD2F-72770E0C7D0E}"/>
              </a:ext>
            </a:extLst>
          </p:cNvPr>
          <p:cNvSpPr/>
          <p:nvPr/>
        </p:nvSpPr>
        <p:spPr>
          <a:xfrm>
            <a:off x="863400" y="1288800"/>
            <a:ext cx="10465200" cy="5137200"/>
          </a:xfrm>
          <a:prstGeom prst="roundRect">
            <a:avLst>
              <a:gd name="adj" fmla="val 25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5400" y="1720800"/>
            <a:ext cx="9601200" cy="4273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NGK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（名古屋合同懇親会）とは、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年に 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度行っている東海地方 の 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IT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 系コミュニティ合同の懇親会イベントです。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14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回目となる今回は</a:t>
            </a:r>
            <a:r>
              <a:rPr lang="ja-JP" altLang="en-US" sz="2400" b="1" dirty="0">
                <a:solidFill>
                  <a:srgbClr val="FFC000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来栖川電算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が主催する格好となっています。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今回は</a:t>
            </a:r>
            <a:r>
              <a:rPr lang="ja-JP" altLang="en-US" sz="2400" b="1" dirty="0">
                <a:solidFill>
                  <a:srgbClr val="FFC000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「コロナ禍で休止しているコミュニティが再始動するきっかけ作り」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をテーマとして掲げ、多くのコミュニティに声がけさせて頂きました。準備期間が短い中、対応頂きありがとうございます。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オンライン交流のあり方を模索する試みとして、前回は </a:t>
            </a:r>
            <a:r>
              <a:rPr lang="en-US" altLang="ja-JP" sz="2400" dirty="0" err="1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oVice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を試しました。今回は更に</a:t>
            </a:r>
            <a:r>
              <a:rPr lang="ja-JP" altLang="en-US" sz="2400" b="1" dirty="0">
                <a:solidFill>
                  <a:srgbClr val="FFC000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ランダムトーク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も試します。ぜひ参加して頂き、感想をフィードバックしてもらえるとありがたいです。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>
              <a:spcAft>
                <a:spcPts val="1200"/>
              </a:spcAft>
            </a:pP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NGK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実行委員一同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43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44B1EFC8-3DBA-4D5F-ACCE-FCDD9E2024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02FD72-C835-4F88-9E8C-D8146A971915}"/>
              </a:ext>
            </a:extLst>
          </p:cNvPr>
          <p:cNvGrpSpPr/>
          <p:nvPr/>
        </p:nvGrpSpPr>
        <p:grpSpPr>
          <a:xfrm>
            <a:off x="863400" y="5777928"/>
            <a:ext cx="10465200" cy="648072"/>
            <a:chOff x="863400" y="5777928"/>
            <a:chExt cx="10465200" cy="648072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0B84943-9F80-4777-B7A8-CBCC8B3B61B0}"/>
                </a:ext>
              </a:extLst>
            </p:cNvPr>
            <p:cNvSpPr/>
            <p:nvPr/>
          </p:nvSpPr>
          <p:spPr>
            <a:xfrm>
              <a:off x="863400" y="5777928"/>
              <a:ext cx="10465200" cy="648072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79093D8-4FCF-4069-A6E6-84E0F0AAF0CD}"/>
                </a:ext>
              </a:extLst>
            </p:cNvPr>
            <p:cNvSpPr txBox="1"/>
            <p:nvPr/>
          </p:nvSpPr>
          <p:spPr>
            <a:xfrm>
              <a:off x="1295400" y="5943636"/>
              <a:ext cx="9601200" cy="31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dist"/>
              <a:r>
                <a:rPr lang="ja-JP" altLang="en-US" sz="2400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運営は</a:t>
              </a:r>
              <a:r>
                <a:rPr lang="en-US" altLang="ja-JP" sz="2400" dirty="0" err="1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oVice</a:t>
              </a:r>
              <a:r>
                <a:rPr lang="ja-JP" altLang="en-US" sz="2400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上にワチャワチャできる会場を用意した</a:t>
              </a:r>
              <a:endPara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34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000">
        <p:dissolve/>
      </p:transition>
    </mc:Choice>
    <mc:Fallback>
      <p:transition spd="slow" advTm="5000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C32B1B7-5EE6-419E-B53C-66C2758FB1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3D889FB-D5D7-4D3C-B41D-FFF0847C7532}"/>
              </a:ext>
            </a:extLst>
          </p:cNvPr>
          <p:cNvGrpSpPr/>
          <p:nvPr/>
        </p:nvGrpSpPr>
        <p:grpSpPr>
          <a:xfrm>
            <a:off x="3532800" y="432000"/>
            <a:ext cx="5126400" cy="5994000"/>
            <a:chOff x="863400" y="432000"/>
            <a:chExt cx="5126400" cy="5994000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613C568B-05D2-402F-AD2F-72770E0C7D0E}"/>
                </a:ext>
              </a:extLst>
            </p:cNvPr>
            <p:cNvSpPr/>
            <p:nvPr/>
          </p:nvSpPr>
          <p:spPr>
            <a:xfrm>
              <a:off x="863400" y="432000"/>
              <a:ext cx="5126400" cy="5994000"/>
            </a:xfrm>
            <a:prstGeom prst="roundRect">
              <a:avLst>
                <a:gd name="adj" fmla="val 1711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295400" y="864000"/>
              <a:ext cx="4262400" cy="51300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457200" indent="-457200">
                <a:spcAft>
                  <a:spcPts val="1200"/>
                </a:spcAft>
                <a:buFont typeface="+mj-lt"/>
                <a:buAutoNum type="arabicPeriod"/>
              </a:pPr>
              <a:r>
                <a:rPr lang="ja-JP" altLang="en-US" sz="2400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クエスト（暇な人向け）</a:t>
              </a:r>
              <a:endPara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lvl="1">
                <a:spcAft>
                  <a:spcPts val="1200"/>
                </a:spcAft>
              </a:pP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会場の中から次を探し出せ！</a:t>
              </a:r>
              <a:endPara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914400" lvl="1" indent="-457200">
                <a:spcAft>
                  <a:spcPts val="1200"/>
                </a:spcAft>
                <a:buFont typeface="+mj-lt"/>
                <a:buAutoNum type="alphaLcPeriod"/>
              </a:pP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宝箱 </a:t>
              </a:r>
              <a:r>
                <a:rPr lang="en-US" altLang="ja-JP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×</a:t>
              </a: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３</a:t>
              </a:r>
              <a:endPara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914400" lvl="1" indent="-457200">
                <a:spcAft>
                  <a:spcPts val="1200"/>
                </a:spcAft>
                <a:buFont typeface="+mj-lt"/>
                <a:buAutoNum type="alphaLcPeriod"/>
              </a:pP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カギ </a:t>
              </a:r>
              <a:r>
                <a:rPr lang="en-US" altLang="ja-JP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×</a:t>
              </a: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３</a:t>
              </a:r>
              <a:endPara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914400" lvl="1" indent="-457200">
                <a:spcAft>
                  <a:spcPts val="1200"/>
                </a:spcAft>
                <a:buFont typeface="+mj-lt"/>
                <a:buAutoNum type="alphaLcPeriod"/>
              </a:pP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クロネコ </a:t>
              </a:r>
              <a:r>
                <a:rPr lang="en-US" altLang="ja-JP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×</a:t>
              </a: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３</a:t>
              </a:r>
              <a:endPara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914400" lvl="1" indent="-457200">
                <a:spcAft>
                  <a:spcPts val="1200"/>
                </a:spcAft>
                <a:buFont typeface="+mj-lt"/>
                <a:buAutoNum type="alphaLcPeriod"/>
              </a:pP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カメ </a:t>
              </a:r>
              <a:r>
                <a:rPr lang="en-US" altLang="ja-JP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×</a:t>
              </a: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１</a:t>
              </a:r>
              <a:endPara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914400" lvl="1" indent="-457200">
                <a:spcAft>
                  <a:spcPts val="1200"/>
                </a:spcAft>
                <a:buFont typeface="+mj-lt"/>
                <a:buAutoNum type="alphaLcPeriod"/>
              </a:pP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ネズミ穴 </a:t>
              </a:r>
              <a:r>
                <a:rPr lang="en-US" altLang="ja-JP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×</a:t>
              </a: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１</a:t>
              </a:r>
              <a:endPara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914400" lvl="1" indent="-457200">
                <a:spcAft>
                  <a:spcPts val="1200"/>
                </a:spcAft>
                <a:buFont typeface="+mj-lt"/>
                <a:buAutoNum type="alphaLcPeriod"/>
              </a:pP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えびのお寿司 </a:t>
              </a:r>
              <a:r>
                <a:rPr lang="en-US" altLang="ja-JP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×</a:t>
              </a: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１</a:t>
              </a:r>
              <a:endPara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914400" lvl="1" indent="-457200">
                <a:spcAft>
                  <a:spcPts val="1200"/>
                </a:spcAft>
                <a:buFont typeface="+mj-lt"/>
                <a:buAutoNum type="alphaLcPeriod"/>
              </a:pP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水面に映る顔 </a:t>
              </a:r>
              <a:r>
                <a:rPr lang="en-US" altLang="ja-JP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×</a:t>
              </a: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１</a:t>
              </a:r>
              <a:endPara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914400" lvl="1" indent="-457200">
                <a:spcAft>
                  <a:spcPts val="1200"/>
                </a:spcAft>
                <a:buFont typeface="+mj-lt"/>
                <a:buAutoNum type="alphaLcPeriod"/>
              </a:pP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角砂糖に群がる蟻の行列 </a:t>
              </a:r>
              <a:r>
                <a:rPr lang="en-US" altLang="ja-JP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×</a:t>
              </a: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１</a:t>
              </a:r>
              <a:endPara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914400" lvl="1" indent="-457200">
                <a:spcAft>
                  <a:spcPts val="1200"/>
                </a:spcAft>
                <a:buFont typeface="+mj-lt"/>
                <a:buAutoNum type="alphaLcPeriod"/>
              </a:pP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ゾンビに襲われている人 </a:t>
              </a:r>
              <a:r>
                <a:rPr lang="en-US" altLang="ja-JP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×</a:t>
              </a: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２</a:t>
              </a:r>
              <a:endPara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914400" lvl="1" indent="-457200">
                <a:spcAft>
                  <a:spcPts val="1200"/>
                </a:spcAft>
                <a:buFont typeface="+mj-lt"/>
                <a:buAutoNum type="alphaLcPeriod"/>
              </a:pP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はぐれたゾンビ親子の再会 </a:t>
              </a:r>
              <a:r>
                <a:rPr lang="en-US" altLang="ja-JP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×</a:t>
              </a:r>
              <a:r>
                <a:rPr lang="ja-JP" altLang="en-US" dirty="0">
                  <a:solidFill>
                    <a:schemeClr val="bg1"/>
                  </a:solidFill>
                  <a:latin typeface="Segoe UI" pitchFamily="34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１</a:t>
              </a:r>
              <a:endPara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97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A0EA0D93-5B28-4602-AE1A-ACFF7D59BB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F93CE37-472D-4399-B0B2-B389C186BB2E}"/>
              </a:ext>
            </a:extLst>
          </p:cNvPr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1E1C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C7EB27-C577-4432-888E-56272B86DCF5}"/>
              </a:ext>
            </a:extLst>
          </p:cNvPr>
          <p:cNvSpPr/>
          <p:nvPr/>
        </p:nvSpPr>
        <p:spPr>
          <a:xfrm>
            <a:off x="863400" y="432000"/>
            <a:ext cx="10465200" cy="648072"/>
          </a:xfrm>
          <a:prstGeom prst="roundRect">
            <a:avLst/>
          </a:prstGeom>
          <a:solidFill>
            <a:srgbClr val="D3AB0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4174B0-9F4F-435E-96B0-873449D5C092}"/>
              </a:ext>
            </a:extLst>
          </p:cNvPr>
          <p:cNvSpPr txBox="1"/>
          <p:nvPr/>
        </p:nvSpPr>
        <p:spPr>
          <a:xfrm>
            <a:off x="1295400" y="597636"/>
            <a:ext cx="9601200" cy="316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会場案内</a:t>
            </a:r>
            <a:endParaRPr lang="ja-JP" altLang="en-US" sz="2400" b="1" dirty="0">
              <a:solidFill>
                <a:srgbClr val="FFC000"/>
              </a:solidFill>
              <a:latin typeface="Segoe UI" panose="020B0502040204020203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3C568B-05D2-402F-AD2F-72770E0C7D0E}"/>
              </a:ext>
            </a:extLst>
          </p:cNvPr>
          <p:cNvSpPr/>
          <p:nvPr/>
        </p:nvSpPr>
        <p:spPr>
          <a:xfrm>
            <a:off x="863400" y="1288800"/>
            <a:ext cx="10465200" cy="5137200"/>
          </a:xfrm>
          <a:prstGeom prst="roundRect">
            <a:avLst>
              <a:gd name="adj" fmla="val 25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5400" y="1720800"/>
            <a:ext cx="9601200" cy="4273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メイン会場　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さっき見たやつ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lphaLcPeriod"/>
            </a:pPr>
            <a:r>
              <a:rPr lang="en-US" altLang="ja-JP" sz="2400" dirty="0" err="1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oVice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LT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大会，懇親会）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配信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lphaLcPeriod"/>
            </a:pP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YouTube Live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（メイン）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lphaLcPeriod"/>
            </a:pP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Facebook Live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（バックアップ）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その他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lphaL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配信は </a:t>
            </a:r>
            <a:r>
              <a:rPr lang="en-US" altLang="ja-JP" sz="2400" dirty="0" err="1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oVice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上でも鑑賞できるぞ。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lphaL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感想は </a:t>
            </a:r>
            <a:r>
              <a:rPr lang="en-US" altLang="ja-JP" sz="2400" dirty="0" err="1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oVice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や 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#ngk2022s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） で発言してね。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63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383B6C6C-BF5D-4537-8A0F-0FF5AAD622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F93CE37-472D-4399-B0B2-B389C186BB2E}"/>
              </a:ext>
            </a:extLst>
          </p:cNvPr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1E1C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AD48F13-26EE-4F61-8CC5-BB7374761B4F}"/>
              </a:ext>
            </a:extLst>
          </p:cNvPr>
          <p:cNvSpPr/>
          <p:nvPr/>
        </p:nvSpPr>
        <p:spPr>
          <a:xfrm>
            <a:off x="6202200" y="1288800"/>
            <a:ext cx="5126400" cy="5137200"/>
          </a:xfrm>
          <a:prstGeom prst="roundRect">
            <a:avLst>
              <a:gd name="adj" fmla="val 25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C7EB27-C577-4432-888E-56272B86DCF5}"/>
              </a:ext>
            </a:extLst>
          </p:cNvPr>
          <p:cNvSpPr/>
          <p:nvPr/>
        </p:nvSpPr>
        <p:spPr>
          <a:xfrm>
            <a:off x="863400" y="432000"/>
            <a:ext cx="10465200" cy="648072"/>
          </a:xfrm>
          <a:prstGeom prst="roundRect">
            <a:avLst/>
          </a:prstGeom>
          <a:solidFill>
            <a:srgbClr val="D3AB0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4174B0-9F4F-435E-96B0-873449D5C092}"/>
              </a:ext>
            </a:extLst>
          </p:cNvPr>
          <p:cNvSpPr txBox="1"/>
          <p:nvPr/>
        </p:nvSpPr>
        <p:spPr>
          <a:xfrm>
            <a:off x="1295400" y="597636"/>
            <a:ext cx="9601200" cy="316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タイムスケジュール</a:t>
            </a:r>
            <a:endParaRPr lang="ja-JP" altLang="en-US" sz="2400" b="1" dirty="0">
              <a:solidFill>
                <a:srgbClr val="FFC000"/>
              </a:solidFill>
              <a:latin typeface="Segoe UI" panose="020B0502040204020203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3C568B-05D2-402F-AD2F-72770E0C7D0E}"/>
              </a:ext>
            </a:extLst>
          </p:cNvPr>
          <p:cNvSpPr/>
          <p:nvPr/>
        </p:nvSpPr>
        <p:spPr>
          <a:xfrm>
            <a:off x="863400" y="1288800"/>
            <a:ext cx="5126400" cy="5137200"/>
          </a:xfrm>
          <a:prstGeom prst="roundRect">
            <a:avLst>
              <a:gd name="adj" fmla="val 25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5400" y="1720800"/>
            <a:ext cx="4262400" cy="4273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LT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大会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14:00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オープニング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14:15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LT#1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（６枠）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15:05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休憩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15:15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LT#2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（５枠）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16:05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休憩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16:25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LT#3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（６枠）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17:15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休憩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17:25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LT#4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（４枠）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17:55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クロージング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929E01-CC5B-4C43-8F2B-028685BC1ED5}"/>
              </a:ext>
            </a:extLst>
          </p:cNvPr>
          <p:cNvSpPr txBox="1"/>
          <p:nvPr/>
        </p:nvSpPr>
        <p:spPr>
          <a:xfrm>
            <a:off x="6634800" y="1720800"/>
            <a:ext cx="4262400" cy="4273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 startAt="2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懇親会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18:00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準備時間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spcAft>
                <a:spcPts val="1200"/>
              </a:spcAft>
            </a:pP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各人で酒と肴を準備しよう！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18:30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乾杯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18:45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ランダムトーク１回目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19:20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ランダムトーク２回目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spcAft>
                <a:spcPts val="1200"/>
              </a:spcAft>
            </a:pP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余裕があればやるよ！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19:40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記念撮影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19:45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　１次会終了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spcAft>
                <a:spcPts val="1200"/>
              </a:spcAft>
            </a:pP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話したい人たちで継続してね！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227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C32B1B7-5EE6-419E-B53C-66C2758FB1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F93CE37-472D-4399-B0B2-B389C186BB2E}"/>
              </a:ext>
            </a:extLst>
          </p:cNvPr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1E1C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C7EB27-C577-4432-888E-56272B86DCF5}"/>
              </a:ext>
            </a:extLst>
          </p:cNvPr>
          <p:cNvSpPr/>
          <p:nvPr/>
        </p:nvSpPr>
        <p:spPr>
          <a:xfrm>
            <a:off x="863400" y="432000"/>
            <a:ext cx="10465200" cy="648072"/>
          </a:xfrm>
          <a:prstGeom prst="roundRect">
            <a:avLst/>
          </a:prstGeom>
          <a:solidFill>
            <a:srgbClr val="D3AB0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4174B0-9F4F-435E-96B0-873449D5C092}"/>
              </a:ext>
            </a:extLst>
          </p:cNvPr>
          <p:cNvSpPr txBox="1"/>
          <p:nvPr/>
        </p:nvSpPr>
        <p:spPr>
          <a:xfrm>
            <a:off x="1295400" y="597636"/>
            <a:ext cx="9601200" cy="316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レギュレーション</a:t>
            </a:r>
            <a:endParaRPr lang="ja-JP" altLang="en-US" sz="2400" b="1" dirty="0">
              <a:solidFill>
                <a:srgbClr val="FFC000"/>
              </a:solidFill>
              <a:latin typeface="Segoe UI" panose="020B0502040204020203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3C568B-05D2-402F-AD2F-72770E0C7D0E}"/>
              </a:ext>
            </a:extLst>
          </p:cNvPr>
          <p:cNvSpPr/>
          <p:nvPr/>
        </p:nvSpPr>
        <p:spPr>
          <a:xfrm>
            <a:off x="863400" y="1288800"/>
            <a:ext cx="10465200" cy="5137200"/>
          </a:xfrm>
          <a:prstGeom prst="roundRect">
            <a:avLst>
              <a:gd name="adj" fmla="val 25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5400" y="1720800"/>
            <a:ext cx="9601200" cy="4273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基本ルール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lphaLcPeriod"/>
            </a:pP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LT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は５分厳守（超えたら打ち切り，余ったら放置）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lphaL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アンチハラスメントポリシーを遵守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発表内容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lphaL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発表内容は 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IT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系でなくても 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OK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lphaL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自社や自社製品の宣伝などはスポンサー枠のみ 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OK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lphaL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直接的利害関係のない製品や 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OSS </a:t>
            </a: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等は自由に発表して </a:t>
            </a:r>
            <a:r>
              <a:rPr lang="en-US" altLang="ja-JP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OK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lphaL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各種法律（著作権など）や各種配信サービスの規約を遵守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95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8EE09EE2-6F24-41D1-93B7-4286FEB252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F93CE37-472D-4399-B0B2-B389C186BB2E}"/>
              </a:ext>
            </a:extLst>
          </p:cNvPr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1E1C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AD48F13-26EE-4F61-8CC5-BB7374761B4F}"/>
              </a:ext>
            </a:extLst>
          </p:cNvPr>
          <p:cNvSpPr/>
          <p:nvPr/>
        </p:nvSpPr>
        <p:spPr>
          <a:xfrm>
            <a:off x="6202200" y="1288800"/>
            <a:ext cx="5126400" cy="5137200"/>
          </a:xfrm>
          <a:prstGeom prst="roundRect">
            <a:avLst>
              <a:gd name="adj" fmla="val 25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C7EB27-C577-4432-888E-56272B86DCF5}"/>
              </a:ext>
            </a:extLst>
          </p:cNvPr>
          <p:cNvSpPr/>
          <p:nvPr/>
        </p:nvSpPr>
        <p:spPr>
          <a:xfrm>
            <a:off x="863400" y="432000"/>
            <a:ext cx="10465200" cy="648072"/>
          </a:xfrm>
          <a:prstGeom prst="roundRect">
            <a:avLst/>
          </a:prstGeom>
          <a:solidFill>
            <a:srgbClr val="D3AB0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4174B0-9F4F-435E-96B0-873449D5C092}"/>
              </a:ext>
            </a:extLst>
          </p:cNvPr>
          <p:cNvSpPr txBox="1"/>
          <p:nvPr/>
        </p:nvSpPr>
        <p:spPr>
          <a:xfrm>
            <a:off x="1295400" y="597636"/>
            <a:ext cx="9601200" cy="316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連絡事項</a:t>
            </a:r>
            <a:endParaRPr lang="ja-JP" altLang="en-US" sz="2400" b="1" dirty="0">
              <a:solidFill>
                <a:srgbClr val="FFC000"/>
              </a:solidFill>
              <a:latin typeface="Segoe UI" panose="020B0502040204020203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3C568B-05D2-402F-AD2F-72770E0C7D0E}"/>
              </a:ext>
            </a:extLst>
          </p:cNvPr>
          <p:cNvSpPr/>
          <p:nvPr/>
        </p:nvSpPr>
        <p:spPr>
          <a:xfrm>
            <a:off x="863400" y="1288800"/>
            <a:ext cx="5126400" cy="5137200"/>
          </a:xfrm>
          <a:prstGeom prst="roundRect">
            <a:avLst>
              <a:gd name="adj" fmla="val 25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95400" y="1720800"/>
            <a:ext cx="4262400" cy="4273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参加者向け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Aft>
                <a:spcPts val="1200"/>
              </a:spcAft>
              <a:buFont typeface="+mj-lt"/>
              <a:buAutoNum type="alphaLcPeriod"/>
            </a:pP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休憩時間は他の参加者と交流したり会場を探検したりしよう！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Aft>
                <a:spcPts val="1200"/>
              </a:spcAft>
              <a:buFont typeface="+mj-lt"/>
              <a:buAutoNum type="alphaLcPeriod"/>
            </a:pP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休憩時間は </a:t>
            </a: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CM 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動画をチェックしよう！豪華景品がもらえるかも？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Aft>
                <a:spcPts val="1200"/>
              </a:spcAft>
              <a:buFont typeface="+mj-lt"/>
              <a:buAutoNum type="alphaLcPeriod"/>
            </a:pPr>
            <a:r>
              <a:rPr lang="en-US" altLang="ja-JP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18:40 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までに懇親会ランダムトーク（</a:t>
            </a:r>
            <a:r>
              <a:rPr lang="en-US" altLang="ja-JP" dirty="0" err="1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connpass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）に申し込もう！</a:t>
            </a:r>
            <a:endParaRPr lang="en-US" altLang="ja-JP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929E01-CC5B-4C43-8F2B-028685BC1ED5}"/>
              </a:ext>
            </a:extLst>
          </p:cNvPr>
          <p:cNvSpPr txBox="1"/>
          <p:nvPr/>
        </p:nvSpPr>
        <p:spPr>
          <a:xfrm>
            <a:off x="6634800" y="1720800"/>
            <a:ext cx="4262400" cy="4273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 startAt="2"/>
            </a:pPr>
            <a:r>
              <a:rPr lang="ja-JP" altLang="en-US" sz="24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登壇者向け</a:t>
            </a:r>
            <a:endParaRPr lang="en-US" altLang="ja-JP" sz="24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Aft>
                <a:spcPts val="1200"/>
              </a:spcAft>
              <a:buFont typeface="+mj-lt"/>
              <a:buAutoNum type="alphaLcPeriod"/>
            </a:pPr>
            <a:r>
              <a:rPr lang="ja-JP" altLang="en-US" sz="18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発表グループ前の休憩時間に入ったら、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待機部屋（メイン会場の右上）</a:t>
            </a:r>
            <a:r>
              <a:rPr lang="ja-JP" altLang="en-US" sz="18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に集ま</a:t>
            </a:r>
            <a:r>
              <a:rPr lang="ja-JP" altLang="en-US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るべし（厳守）</a:t>
            </a:r>
            <a:r>
              <a:rPr lang="ja-JP" altLang="en-US" sz="1800" dirty="0">
                <a:solidFill>
                  <a:schemeClr val="bg1"/>
                </a:solidFill>
                <a:latin typeface="Segoe UI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1800" dirty="0">
              <a:solidFill>
                <a:schemeClr val="bg1"/>
              </a:solidFill>
              <a:latin typeface="Segoe UI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84213B7-8434-4B13-9777-F3978B1D4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00" y="3436560"/>
            <a:ext cx="4262400" cy="25574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BB66CED-2F28-489C-A61B-8F3EE8270F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00" y="4349807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9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93280</TotalTime>
  <Words>628</Words>
  <Application>Microsoft Office PowerPoint</Application>
  <PresentationFormat>ワイド画面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Arial</vt:lpstr>
      <vt:lpstr>Calibri</vt:lpstr>
      <vt:lpstr>Segoe UI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mel</dc:creator>
  <cp:lastModifiedBy>Yamaguchi Youhei</cp:lastModifiedBy>
  <cp:revision>4709</cp:revision>
  <dcterms:created xsi:type="dcterms:W3CDTF">2012-05-09T15:44:53Z</dcterms:created>
  <dcterms:modified xsi:type="dcterms:W3CDTF">2022-01-21T06:46:18Z</dcterms:modified>
</cp:coreProperties>
</file>