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00F"/>
    <a:srgbClr val="FF6600"/>
    <a:srgbClr val="FDD000"/>
    <a:srgbClr val="E5B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31" autoAdjust="0"/>
  </p:normalViewPr>
  <p:slideViewPr>
    <p:cSldViewPr snapToGrid="0">
      <p:cViewPr varScale="1">
        <p:scale>
          <a:sx n="58" d="100"/>
          <a:sy n="58" d="100"/>
        </p:scale>
        <p:origin x="924"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FE86F-E233-483F-9DB5-31AB96276328}"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5338-1B5D-4E43-8DFA-B715F819D436}" type="slidenum">
              <a:rPr kumimoji="1" lang="ja-JP" altLang="en-US" smtClean="0"/>
              <a:t>‹#›</a:t>
            </a:fld>
            <a:endParaRPr kumimoji="1" lang="ja-JP" altLang="en-US"/>
          </a:p>
        </p:txBody>
      </p:sp>
    </p:spTree>
    <p:extLst>
      <p:ext uri="{BB962C8B-B14F-4D97-AF65-F5344CB8AC3E}">
        <p14:creationId xmlns:p14="http://schemas.microsoft.com/office/powerpoint/2010/main" val="5759391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17610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56518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33440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398479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949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172309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193208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40537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44801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51717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15EB93-4EBE-4F5A-8A49-32385DFB913C}" type="datetimeFigureOut">
              <a:rPr kumimoji="1" lang="ja-JP" altLang="en-US" smtClean="0"/>
              <a:t>2022/1/11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2676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5EB93-4EBE-4F5A-8A49-32385DFB913C}" type="datetimeFigureOut">
              <a:rPr kumimoji="1" lang="ja-JP" altLang="en-US" smtClean="0"/>
              <a:t>2022/1/11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2CFB7-9C02-4A97-BC3C-5CA16F72B65C}" type="slidenum">
              <a:rPr kumimoji="1" lang="ja-JP" altLang="en-US" smtClean="0"/>
              <a:t>‹#›</a:t>
            </a:fld>
            <a:endParaRPr kumimoji="1" lang="ja-JP" altLang="en-US"/>
          </a:p>
        </p:txBody>
      </p:sp>
    </p:spTree>
    <p:extLst>
      <p:ext uri="{BB962C8B-B14F-4D97-AF65-F5344CB8AC3E}">
        <p14:creationId xmlns:p14="http://schemas.microsoft.com/office/powerpoint/2010/main" val="192315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82F46910-34A1-4189-80B1-1BCACEE965D6}"/>
              </a:ext>
            </a:extLst>
          </p:cNvPr>
          <p:cNvGrpSpPr/>
          <p:nvPr/>
        </p:nvGrpSpPr>
        <p:grpSpPr>
          <a:xfrm>
            <a:off x="182881" y="114722"/>
            <a:ext cx="3158835" cy="2329220"/>
            <a:chOff x="2794903" y="581086"/>
            <a:chExt cx="6296130" cy="4608509"/>
          </a:xfrm>
        </p:grpSpPr>
        <p:pic>
          <p:nvPicPr>
            <p:cNvPr id="5" name="図 4">
              <a:extLst>
                <a:ext uri="{FF2B5EF4-FFF2-40B4-BE49-F238E27FC236}">
                  <a16:creationId xmlns:a16="http://schemas.microsoft.com/office/drawing/2014/main" id="{89D6BFE7-CBE9-4CBE-98CB-BA4DCDC5BE8D}"/>
                </a:ext>
              </a:extLst>
            </p:cNvPr>
            <p:cNvPicPr>
              <a:picLocks noChangeAspect="1"/>
            </p:cNvPicPr>
            <p:nvPr/>
          </p:nvPicPr>
          <p:blipFill rotWithShape="1">
            <a:blip r:embed="rId2">
              <a:extLst>
                <a:ext uri="{28A0092B-C50C-407E-A947-70E740481C1C}">
                  <a14:useLocalDpi xmlns:a14="http://schemas.microsoft.com/office/drawing/2010/main" val="0"/>
                </a:ext>
              </a:extLst>
            </a:blip>
            <a:srcRect t="65266"/>
            <a:stretch/>
          </p:blipFill>
          <p:spPr>
            <a:xfrm>
              <a:off x="2794903" y="3482671"/>
              <a:ext cx="6199389" cy="1706924"/>
            </a:xfrm>
            <a:prstGeom prst="rect">
              <a:avLst/>
            </a:prstGeom>
          </p:spPr>
        </p:pic>
        <p:pic>
          <p:nvPicPr>
            <p:cNvPr id="6" name="図 5">
              <a:extLst>
                <a:ext uri="{FF2B5EF4-FFF2-40B4-BE49-F238E27FC236}">
                  <a16:creationId xmlns:a16="http://schemas.microsoft.com/office/drawing/2014/main" id="{A17C050F-31B1-4F9E-AD0B-CC7148107FC7}"/>
                </a:ext>
              </a:extLst>
            </p:cNvPr>
            <p:cNvPicPr>
              <a:picLocks noChangeAspect="1"/>
            </p:cNvPicPr>
            <p:nvPr/>
          </p:nvPicPr>
          <p:blipFill rotWithShape="1">
            <a:blip r:embed="rId2">
              <a:extLst>
                <a:ext uri="{28A0092B-C50C-407E-A947-70E740481C1C}">
                  <a14:useLocalDpi xmlns:a14="http://schemas.microsoft.com/office/drawing/2010/main" val="0"/>
                </a:ext>
              </a:extLst>
            </a:blip>
            <a:srcRect l="151" r="-151" b="48169"/>
            <a:stretch/>
          </p:blipFill>
          <p:spPr>
            <a:xfrm>
              <a:off x="2891644" y="581086"/>
              <a:ext cx="6199389" cy="2547111"/>
            </a:xfrm>
            <a:prstGeom prst="rect">
              <a:avLst/>
            </a:prstGeom>
          </p:spPr>
        </p:pic>
        <p:pic>
          <p:nvPicPr>
            <p:cNvPr id="7" name="図 6">
              <a:extLst>
                <a:ext uri="{FF2B5EF4-FFF2-40B4-BE49-F238E27FC236}">
                  <a16:creationId xmlns:a16="http://schemas.microsoft.com/office/drawing/2014/main" id="{F2AC7296-120F-4B07-BE4B-4F974C92C451}"/>
                </a:ext>
              </a:extLst>
            </p:cNvPr>
            <p:cNvPicPr>
              <a:picLocks noChangeAspect="1"/>
            </p:cNvPicPr>
            <p:nvPr/>
          </p:nvPicPr>
          <p:blipFill rotWithShape="1">
            <a:blip r:embed="rId2">
              <a:extLst>
                <a:ext uri="{28A0092B-C50C-407E-A947-70E740481C1C}">
                  <a14:useLocalDpi xmlns:a14="http://schemas.microsoft.com/office/drawing/2010/main" val="0"/>
                </a:ext>
              </a:extLst>
            </a:blip>
            <a:srcRect l="14922" t="52869" r="55193" b="37598"/>
            <a:stretch/>
          </p:blipFill>
          <p:spPr>
            <a:xfrm>
              <a:off x="5065010" y="3236527"/>
              <a:ext cx="1852655" cy="468478"/>
            </a:xfrm>
            <a:prstGeom prst="rect">
              <a:avLst/>
            </a:prstGeom>
          </p:spPr>
        </p:pic>
      </p:grpSp>
      <p:sp>
        <p:nvSpPr>
          <p:cNvPr id="2" name="正方形/長方形 1">
            <a:extLst>
              <a:ext uri="{FF2B5EF4-FFF2-40B4-BE49-F238E27FC236}">
                <a16:creationId xmlns:a16="http://schemas.microsoft.com/office/drawing/2014/main" id="{E844336D-97BD-4879-92E2-0B52C5CA1CE2}"/>
              </a:ext>
            </a:extLst>
          </p:cNvPr>
          <p:cNvSpPr/>
          <p:nvPr/>
        </p:nvSpPr>
        <p:spPr>
          <a:xfrm>
            <a:off x="0" y="6655242"/>
            <a:ext cx="10901238" cy="202758"/>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411FB48-601F-4229-85D7-ACDA9C6DFA56}"/>
              </a:ext>
            </a:extLst>
          </p:cNvPr>
          <p:cNvSpPr/>
          <p:nvPr/>
        </p:nvSpPr>
        <p:spPr>
          <a:xfrm>
            <a:off x="10901238" y="6655242"/>
            <a:ext cx="1290762" cy="202758"/>
          </a:xfrm>
          <a:prstGeom prst="rect">
            <a:avLst/>
          </a:prstGeom>
          <a:solidFill>
            <a:srgbClr val="E5B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362A0AB-5BC6-417C-A584-E3396839C18A}"/>
              </a:ext>
            </a:extLst>
          </p:cNvPr>
          <p:cNvSpPr txBox="1">
            <a:spLocks/>
          </p:cNvSpPr>
          <p:nvPr/>
        </p:nvSpPr>
        <p:spPr>
          <a:xfrm>
            <a:off x="814648" y="2785353"/>
            <a:ext cx="11991356" cy="49828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800" dirty="0" err="1">
                <a:latin typeface="メイリオ" panose="020B0604030504040204" pitchFamily="50" charset="-128"/>
                <a:ea typeface="メイリオ" panose="020B0604030504040204" pitchFamily="50" charset="-128"/>
              </a:rPr>
              <a:t>kintone</a:t>
            </a:r>
            <a:r>
              <a:rPr lang="ja-JP" altLang="en-US" sz="2800" dirty="0">
                <a:latin typeface="メイリオ" panose="020B0604030504040204" pitchFamily="50" charset="-128"/>
                <a:ea typeface="メイリオ" panose="020B0604030504040204" pitchFamily="50" charset="-128"/>
              </a:rPr>
              <a:t>とはサイボウズ株式会社が提供している</a:t>
            </a:r>
            <a:endParaRPr lang="en-US" altLang="ja-JP" sz="2800" dirty="0">
              <a:latin typeface="メイリオ" panose="020B0604030504040204" pitchFamily="50" charset="-128"/>
              <a:ea typeface="メイリオ" panose="020B0604030504040204" pitchFamily="50" charset="-128"/>
            </a:endParaRPr>
          </a:p>
          <a:p>
            <a:pPr algn="l"/>
            <a:r>
              <a:rPr lang="en-US" altLang="ja-JP" sz="2800" dirty="0">
                <a:latin typeface="メイリオ" panose="020B0604030504040204" pitchFamily="50" charset="-128"/>
                <a:ea typeface="メイリオ" panose="020B0604030504040204" pitchFamily="50" charset="-128"/>
              </a:rPr>
              <a:t>web</a:t>
            </a:r>
            <a:r>
              <a:rPr lang="ja-JP" altLang="en-US" sz="2800" dirty="0">
                <a:latin typeface="メイリオ" panose="020B0604030504040204" pitchFamily="50" charset="-128"/>
                <a:ea typeface="メイリオ" panose="020B0604030504040204" pitchFamily="50" charset="-128"/>
              </a:rPr>
              <a:t>データベース型の業務アプリ構築クラウドサービスです。</a:t>
            </a:r>
            <a:endParaRPr lang="en-US" altLang="ja-JP" sz="2800" dirty="0">
              <a:latin typeface="メイリオ" panose="020B0604030504040204" pitchFamily="50" charset="-128"/>
              <a:ea typeface="メイリオ" panose="020B0604030504040204" pitchFamily="50" charset="-128"/>
            </a:endParaRPr>
          </a:p>
          <a:p>
            <a:pPr algn="l"/>
            <a:endParaRPr lang="en-US" altLang="ja-JP" sz="2800" dirty="0">
              <a:latin typeface="メイリオ" panose="020B0604030504040204" pitchFamily="50" charset="-128"/>
              <a:ea typeface="メイリオ" panose="020B0604030504040204" pitchFamily="50" charset="-128"/>
            </a:endParaRPr>
          </a:p>
          <a:p>
            <a:pPr algn="l"/>
            <a:r>
              <a:rPr lang="ja-JP" altLang="en-US" sz="2800" dirty="0">
                <a:latin typeface="メイリオ" panose="020B0604030504040204" pitchFamily="50" charset="-128"/>
                <a:ea typeface="メイリオ" panose="020B0604030504040204" pitchFamily="50" charset="-128"/>
              </a:rPr>
              <a:t>まだ</a:t>
            </a:r>
            <a:r>
              <a:rPr lang="en-US" altLang="ja-JP" sz="2800" dirty="0" err="1">
                <a:latin typeface="メイリオ" panose="020B0604030504040204" pitchFamily="50" charset="-128"/>
                <a:ea typeface="メイリオ" panose="020B0604030504040204" pitchFamily="50" charset="-128"/>
              </a:rPr>
              <a:t>kintone</a:t>
            </a:r>
            <a:r>
              <a:rPr lang="ja-JP" altLang="en-US" sz="2800" dirty="0">
                <a:latin typeface="メイリオ" panose="020B0604030504040204" pitchFamily="50" charset="-128"/>
                <a:ea typeface="メイリオ" panose="020B0604030504040204" pitchFamily="50" charset="-128"/>
              </a:rPr>
              <a:t>に触れたことの無い方から、より高度なカスタマイズを</a:t>
            </a:r>
            <a:endParaRPr lang="en-US" altLang="ja-JP" sz="2800" dirty="0">
              <a:latin typeface="メイリオ" panose="020B0604030504040204" pitchFamily="50" charset="-128"/>
              <a:ea typeface="メイリオ" panose="020B0604030504040204" pitchFamily="50" charset="-128"/>
            </a:endParaRPr>
          </a:p>
          <a:p>
            <a:pPr algn="l"/>
            <a:r>
              <a:rPr lang="ja-JP" altLang="en-US" sz="2800" dirty="0">
                <a:latin typeface="メイリオ" panose="020B0604030504040204" pitchFamily="50" charset="-128"/>
                <a:ea typeface="メイリオ" panose="020B0604030504040204" pitchFamily="50" charset="-128"/>
              </a:rPr>
              <a:t>行いたいと考えているプロフェッショナルの方まで幅広い層を対象に、</a:t>
            </a:r>
            <a:endParaRPr lang="en-US" altLang="ja-JP" sz="2800" dirty="0">
              <a:latin typeface="メイリオ" panose="020B0604030504040204" pitchFamily="50" charset="-128"/>
              <a:ea typeface="メイリオ" panose="020B0604030504040204" pitchFamily="50" charset="-128"/>
            </a:endParaRPr>
          </a:p>
          <a:p>
            <a:pPr algn="l"/>
            <a:r>
              <a:rPr lang="ja-JP" altLang="en-US" sz="2800" dirty="0">
                <a:latin typeface="メイリオ" panose="020B0604030504040204" pitchFamily="50" charset="-128"/>
                <a:ea typeface="メイリオ" panose="020B0604030504040204" pitchFamily="50" charset="-128"/>
              </a:rPr>
              <a:t>楽しく学び・教え合うことで、</a:t>
            </a:r>
            <a:r>
              <a:rPr lang="en-US" altLang="ja-JP" sz="2800" dirty="0" err="1">
                <a:latin typeface="メイリオ" panose="020B0604030504040204" pitchFamily="50" charset="-128"/>
                <a:ea typeface="メイリオ" panose="020B0604030504040204" pitchFamily="50" charset="-128"/>
              </a:rPr>
              <a:t>kintone</a:t>
            </a:r>
            <a:r>
              <a:rPr lang="ja-JP" altLang="en-US" sz="2800" dirty="0">
                <a:latin typeface="メイリオ" panose="020B0604030504040204" pitchFamily="50" charset="-128"/>
                <a:ea typeface="メイリオ" panose="020B0604030504040204" pitchFamily="50" charset="-128"/>
              </a:rPr>
              <a:t>の魅力や活用法をみんなで</a:t>
            </a:r>
            <a:endParaRPr lang="en-US" altLang="ja-JP" sz="2800" dirty="0">
              <a:latin typeface="メイリオ" panose="020B0604030504040204" pitchFamily="50" charset="-128"/>
              <a:ea typeface="メイリオ" panose="020B0604030504040204" pitchFamily="50" charset="-128"/>
            </a:endParaRPr>
          </a:p>
          <a:p>
            <a:pPr algn="l"/>
            <a:r>
              <a:rPr lang="ja-JP" altLang="en-US" sz="2800" dirty="0">
                <a:latin typeface="メイリオ" panose="020B0604030504040204" pitchFamily="50" charset="-128"/>
                <a:ea typeface="メイリオ" panose="020B0604030504040204" pitchFamily="50" charset="-128"/>
              </a:rPr>
              <a:t>共有するための勉強会を定期的に開催しています。</a:t>
            </a:r>
          </a:p>
        </p:txBody>
      </p:sp>
      <p:sp>
        <p:nvSpPr>
          <p:cNvPr id="10" name="正方形/長方形 9">
            <a:extLst>
              <a:ext uri="{FF2B5EF4-FFF2-40B4-BE49-F238E27FC236}">
                <a16:creationId xmlns:a16="http://schemas.microsoft.com/office/drawing/2014/main" id="{3F799D11-BBD7-4BA7-A2AA-DF64142B3260}"/>
              </a:ext>
            </a:extLst>
          </p:cNvPr>
          <p:cNvSpPr/>
          <p:nvPr/>
        </p:nvSpPr>
        <p:spPr>
          <a:xfrm>
            <a:off x="3169439" y="323411"/>
            <a:ext cx="9138939" cy="1508105"/>
          </a:xfrm>
          <a:prstGeom prst="rect">
            <a:avLst/>
          </a:prstGeom>
        </p:spPr>
        <p:txBody>
          <a:bodyPr wrap="square">
            <a:spAutoFit/>
          </a:bodyPr>
          <a:lstStyle/>
          <a:p>
            <a:pPr lvl="1"/>
            <a:r>
              <a:rPr lang="en-US" altLang="ja-JP" sz="4400" b="1" dirty="0" err="1">
                <a:latin typeface="メイリオ" panose="020B0604030504040204" pitchFamily="50" charset="-128"/>
                <a:ea typeface="メイリオ" panose="020B0604030504040204" pitchFamily="50" charset="-128"/>
              </a:rPr>
              <a:t>kintone</a:t>
            </a:r>
            <a:r>
              <a:rPr lang="en-US" altLang="ja-JP" sz="4400" b="1" dirty="0">
                <a:latin typeface="メイリオ" panose="020B0604030504040204" pitchFamily="50" charset="-128"/>
                <a:ea typeface="メイリオ" panose="020B0604030504040204" pitchFamily="50" charset="-128"/>
              </a:rPr>
              <a:t> café </a:t>
            </a:r>
            <a:r>
              <a:rPr lang="ja-JP" altLang="en-US" sz="4400" b="1" dirty="0">
                <a:latin typeface="メイリオ" panose="020B0604030504040204" pitchFamily="50" charset="-128"/>
                <a:ea typeface="メイリオ" panose="020B0604030504040204" pitchFamily="50" charset="-128"/>
              </a:rPr>
              <a:t>岐阜 について</a:t>
            </a:r>
          </a:p>
          <a:p>
            <a:pPr lvl="1"/>
            <a:r>
              <a:rPr lang="en-US" altLang="ja-JP" sz="2400" dirty="0">
                <a:latin typeface="メイリオ" panose="020B0604030504040204" pitchFamily="50" charset="-128"/>
                <a:ea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rPr>
              <a:t>kintone</a:t>
            </a:r>
            <a:r>
              <a:rPr lang="ja-JP" altLang="en-US" sz="2400" dirty="0">
                <a:latin typeface="メイリオ" panose="020B0604030504040204" pitchFamily="50" charset="-128"/>
                <a:ea typeface="メイリオ" panose="020B0604030504040204" pitchFamily="50" charset="-128"/>
              </a:rPr>
              <a:t>の魅力や活用法をみんなで共有するための</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勉強会コミュニティ</a:t>
            </a:r>
          </a:p>
        </p:txBody>
      </p:sp>
      <p:sp>
        <p:nvSpPr>
          <p:cNvPr id="13" name="テキスト ボックス 12">
            <a:extLst>
              <a:ext uri="{FF2B5EF4-FFF2-40B4-BE49-F238E27FC236}">
                <a16:creationId xmlns:a16="http://schemas.microsoft.com/office/drawing/2014/main" id="{1E7459E5-BBEB-4C11-A5AF-14B926549B3C}"/>
              </a:ext>
            </a:extLst>
          </p:cNvPr>
          <p:cNvSpPr txBox="1"/>
          <p:nvPr/>
        </p:nvSpPr>
        <p:spPr>
          <a:xfrm>
            <a:off x="6810326" y="1922150"/>
            <a:ext cx="4870244" cy="461665"/>
          </a:xfrm>
          <a:prstGeom prst="rect">
            <a:avLst/>
          </a:prstGeom>
          <a:noFill/>
        </p:spPr>
        <p:txBody>
          <a:bodyPr wrap="none" rtlCol="0">
            <a:spAutoFit/>
          </a:bodyPr>
          <a:lstStyle/>
          <a:p>
            <a:r>
              <a:rPr kumimoji="1" lang="en-US" altLang="ja-JP" sz="2400" b="1" dirty="0">
                <a:solidFill>
                  <a:srgbClr val="5B400F"/>
                </a:solidFill>
              </a:rPr>
              <a:t>https://www.kintonecafe.com/</a:t>
            </a:r>
            <a:endParaRPr kumimoji="1" lang="ja-JP" altLang="en-US" sz="2400" b="1" dirty="0">
              <a:solidFill>
                <a:srgbClr val="5B400F"/>
              </a:solidFill>
            </a:endParaRPr>
          </a:p>
        </p:txBody>
      </p:sp>
    </p:spTree>
    <p:extLst>
      <p:ext uri="{BB962C8B-B14F-4D97-AF65-F5344CB8AC3E}">
        <p14:creationId xmlns:p14="http://schemas.microsoft.com/office/powerpoint/2010/main" val="2966202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106</Words>
  <Application>Microsoft Office PowerPoint</Application>
  <PresentationFormat>ワイド画面</PresentationFormat>
  <Paragraphs>11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メイリオ</vt: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 morita</dc:creator>
  <cp:lastModifiedBy>森田洋子</cp:lastModifiedBy>
  <cp:revision>57</cp:revision>
  <dcterms:created xsi:type="dcterms:W3CDTF">2020-07-18T02:55:30Z</dcterms:created>
  <dcterms:modified xsi:type="dcterms:W3CDTF">2022-01-10T22:17:21Z</dcterms:modified>
</cp:coreProperties>
</file>