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897"/>
    <a:srgbClr val="E61E10"/>
    <a:srgbClr val="E7442E"/>
    <a:srgbClr val="837EE0"/>
    <a:srgbClr val="F9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94694"/>
  </p:normalViewPr>
  <p:slideViewPr>
    <p:cSldViewPr snapToGrid="0">
      <p:cViewPr varScale="1">
        <p:scale>
          <a:sx n="101" d="100"/>
          <a:sy n="101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72582-BF82-46DF-A87D-0A5363D71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AE5775-9A44-4E40-9A25-96D862004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1E3DC-49CF-45AD-8E3B-70C7D29E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2F762-576F-4AD3-9977-67727F7A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33A730-DBD5-4532-821D-4C22C0CC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31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D9460-F524-4CBB-B613-A58F4039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0BE9A6-F15E-4E20-A364-8D46A2574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DB895-FF97-4EF8-A0F0-90363F82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7EA856-6F8D-4867-A346-377373A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FBB41-1962-4793-811B-58D6B8E2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74E793-4502-450C-85E7-5ABFE4117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7619D6-1B44-4FB8-B79F-07C244A24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5E9E0-D0AB-4C15-B8DC-5EBF96D2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08246-8770-4C78-8BAF-6F012009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0FDE2-565C-42B0-B7E9-F38B14A5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33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BF-E95F-4F51-972C-6B56657B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BFF276-6764-4551-AF83-55CCBFA0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42F57-ECD1-4F8A-BD3D-48AE9928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A66F8-8269-4680-B154-E99D1BE7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9FC0E-0F8B-4ADC-9C4F-A9CFDACA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68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D74BC-EB07-404A-BE16-ED27BCC6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33F13-0950-4FEA-90F2-349E3EC3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657B0D-A19E-4332-AAEE-FCE8CB91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EAD69-37B6-4966-81A8-0925AAD0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97956-ED25-4FC7-8562-C36F7788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97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90A9A-CE88-4CD4-8B00-2E04B41B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75A4AA-4057-46AB-A57C-02573962F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8E8405-A20F-46FA-A3AF-FD5DFD52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48EBAF-E049-49A4-A8FE-AB1F1B39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99BF8A-9DD6-4E29-8564-C7C543C1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69363B-737B-4D08-8AF9-8A82EA92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33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377D1-6966-439B-8E87-DAA35C68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4ACADC-29B6-4A2F-AA92-ADA03697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5C8F6A-2856-4E7F-8EA4-8E99CCA7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C8B40A-EE3A-444A-BB39-89F4CD9A4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E52902-C1C4-4579-AF34-D44180864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036C56-B053-4349-8932-3C32352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B6BC58-BE93-4B9C-9E83-D3BF30F5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9377F8-28B1-4A81-BF55-5AC50969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5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F5566-EECA-4585-99A6-53C485CA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DC33A-1DCD-49C4-A8F3-8351922D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5E3544-698E-46A0-9214-BF646A1F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6C7A53-06DF-4259-8F63-E1ABC6AD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98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42A1BC-2666-4132-B1EB-C93B36F6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A538DB-EECE-4E69-840C-BCBD91B4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1B46B-535D-45E4-B9E1-8C0343F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0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C651F-0806-44BC-B26E-9C9C464F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BEC17-FADB-4EDE-AB19-AD537B72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2DB00B-1D3E-428D-8885-A5DD2628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54D811-C14D-4C3D-8FBF-02B28B93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4D492A-4CBB-4FA9-B5E3-DD470978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11CC6A-31C9-4E11-BF04-8B0B194B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5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CEAB4-CC3D-4532-BBBF-8F284965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E30249-F583-4DEF-9EAE-58471BD4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94F5DD-0C62-43AC-9CA6-7DCC7837C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B70D93-3749-4E38-BF9C-884CD201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CCFCB-824F-4593-B7F2-D419E7C7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570390-60D9-4F99-B36E-ACA879BC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3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39D182-EDDD-48BA-AF29-9AA240DA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A96E49-FE16-4775-9EC7-305B2A6E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1197B-9C69-44F8-8552-A4EBCB3B4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8A8A-F90B-4EEB-BB1E-BD130BFABD6E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124E4-B9D1-41EC-B9F0-98D44602F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50193-88B1-406C-A099-46E0A84C9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F440-9885-42DB-95DF-92C7225F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4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o-career.co.jp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dip-net.co.j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ロゴ&#10;&#10;中程度の精度で自動的に生成された説明">
            <a:extLst>
              <a:ext uri="{FF2B5EF4-FFF2-40B4-BE49-F238E27FC236}">
                <a16:creationId xmlns:a16="http://schemas.microsoft.com/office/drawing/2014/main" id="{FD80A7F8-2C40-847F-10EA-0F42495C2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92" y="1022544"/>
            <a:ext cx="4812911" cy="48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16413A-8411-270C-0898-0671B76BF72A}"/>
              </a:ext>
            </a:extLst>
          </p:cNvPr>
          <p:cNvSpPr/>
          <p:nvPr/>
        </p:nvSpPr>
        <p:spPr>
          <a:xfrm>
            <a:off x="588580" y="861464"/>
            <a:ext cx="11136642" cy="2209214"/>
          </a:xfrm>
          <a:prstGeom prst="rect">
            <a:avLst/>
          </a:prstGeom>
          <a:gradFill flip="none" rotWithShape="1">
            <a:gsLst>
              <a:gs pos="0">
                <a:srgbClr val="E61E10"/>
              </a:gs>
              <a:gs pos="98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879015-A5CF-5BFD-59CF-CF8D760D594D}"/>
              </a:ext>
            </a:extLst>
          </p:cNvPr>
          <p:cNvSpPr txBox="1"/>
          <p:nvPr/>
        </p:nvSpPr>
        <p:spPr>
          <a:xfrm>
            <a:off x="907954" y="1134763"/>
            <a:ext cx="4015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Meets Professional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D3FE1E-6D68-13BB-355D-B4695B3665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888" y="428950"/>
            <a:ext cx="1324250" cy="3104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3047CB-9202-CE76-1256-260BE39B6B4F}"/>
              </a:ext>
            </a:extLst>
          </p:cNvPr>
          <p:cNvSpPr txBox="1"/>
          <p:nvPr/>
        </p:nvSpPr>
        <p:spPr>
          <a:xfrm>
            <a:off x="886474" y="1868656"/>
            <a:ext cx="40157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毎回ゲストをお呼びして、エンジニアのキャリアップに役立つ話を聞く社内公開</a:t>
            </a:r>
            <a:r>
              <a:rPr lang="ja-JP" altLang="en-US" sz="14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イベントです。</a:t>
            </a:r>
            <a:endParaRPr lang="en-US" altLang="ja-JP" sz="14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4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4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今後も素敵なゲストをお招きする予定です。</a:t>
            </a:r>
            <a:endParaRPr lang="en-US" altLang="ja-JP" sz="14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図 4" descr="新聞の記事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A5C04937-BF91-C83A-F4D3-3A86D2267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25" y="1154618"/>
            <a:ext cx="4013799" cy="164565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21FAA9E-5096-C0AB-759D-55A96FA0E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32" y="1165765"/>
            <a:ext cx="1645657" cy="164565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C8695D-75FC-9CCC-18F5-65C7D0B1031A}"/>
              </a:ext>
            </a:extLst>
          </p:cNvPr>
          <p:cNvSpPr/>
          <p:nvPr/>
        </p:nvSpPr>
        <p:spPr>
          <a:xfrm>
            <a:off x="588580" y="3192722"/>
            <a:ext cx="11136642" cy="3277881"/>
          </a:xfrm>
          <a:prstGeom prst="rect">
            <a:avLst/>
          </a:prstGeom>
          <a:gradFill>
            <a:gsLst>
              <a:gs pos="0">
                <a:srgbClr val="757897"/>
              </a:gs>
              <a:gs pos="100000">
                <a:schemeClr val="accent5">
                  <a:satMod val="110000"/>
                  <a:lumMod val="100000"/>
                  <a:shade val="100000"/>
                </a:schemeClr>
              </a:gs>
            </a:gsLst>
            <a:lin ang="36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8EF72FE-2DB3-2DCA-5888-728FE5C87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57" y="5121644"/>
            <a:ext cx="2287382" cy="1200875"/>
          </a:xfrm>
          <a:prstGeom prst="rect">
            <a:avLst/>
          </a:prstGeom>
        </p:spPr>
      </p:pic>
      <p:pic>
        <p:nvPicPr>
          <p:cNvPr id="12" name="図 11" descr="花の絵が描かれている&#10;&#10;低い精度で自動的に生成された説明">
            <a:extLst>
              <a:ext uri="{FF2B5EF4-FFF2-40B4-BE49-F238E27FC236}">
                <a16:creationId xmlns:a16="http://schemas.microsoft.com/office/drawing/2014/main" id="{9464608D-F054-03BF-33F8-631276A98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0" y="3493028"/>
            <a:ext cx="2312199" cy="1213904"/>
          </a:xfrm>
          <a:prstGeom prst="rect">
            <a:avLst/>
          </a:prstGeom>
        </p:spPr>
      </p:pic>
      <p:pic>
        <p:nvPicPr>
          <p:cNvPr id="13" name="図 12" descr="QR コード&#10;&#10;自動的に生成された説明">
            <a:extLst>
              <a:ext uri="{FF2B5EF4-FFF2-40B4-BE49-F238E27FC236}">
                <a16:creationId xmlns:a16="http://schemas.microsoft.com/office/drawing/2014/main" id="{CE42A12A-977D-3E70-B9D1-B4329B43A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85" y="3493028"/>
            <a:ext cx="1213904" cy="1213904"/>
          </a:xfrm>
          <a:prstGeom prst="rect">
            <a:avLst/>
          </a:prstGeom>
        </p:spPr>
      </p:pic>
      <p:pic>
        <p:nvPicPr>
          <p:cNvPr id="14" name="図 13" descr="QR コード&#10;&#10;自動的に生成された説明">
            <a:extLst>
              <a:ext uri="{FF2B5EF4-FFF2-40B4-BE49-F238E27FC236}">
                <a16:creationId xmlns:a16="http://schemas.microsoft.com/office/drawing/2014/main" id="{BFF3CB29-C3E6-3982-1BA4-76C454EDF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85" y="5111166"/>
            <a:ext cx="1213904" cy="121390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73BA2F-6174-2596-D4E0-0AA3A3F4B817}"/>
              </a:ext>
            </a:extLst>
          </p:cNvPr>
          <p:cNvSpPr txBox="1"/>
          <p:nvPr/>
        </p:nvSpPr>
        <p:spPr>
          <a:xfrm>
            <a:off x="1050811" y="4128735"/>
            <a:ext cx="631029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D2C</a:t>
            </a:r>
            <a:r>
              <a:rPr kumimoji="1"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コスメをセレクトした、</a:t>
            </a:r>
            <a:r>
              <a:rPr kumimoji="1" lang="en-US" altLang="ja-JP" sz="1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EC</a:t>
            </a:r>
            <a:r>
              <a:rPr kumimoji="1"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ブランドの体験型シェア店舗を展開しておます。</a:t>
            </a:r>
            <a:endParaRPr kumimoji="1" lang="en-US" altLang="ja-JP" sz="1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ジェンダーレスコスメやシェアコスメを中心にセレクト！</a:t>
            </a:r>
            <a:endParaRPr kumimoji="1" lang="en-US" altLang="ja-JP" sz="1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現在名駅地下街</a:t>
            </a:r>
            <a:r>
              <a:rPr kumimoji="1" lang="en-US" altLang="ja-JP" sz="1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ユニモールにて期間限定</a:t>
            </a:r>
            <a:r>
              <a:rPr kumimoji="1" lang="en-US" altLang="ja-JP" sz="1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POPUP</a:t>
            </a:r>
            <a:r>
              <a:rPr kumimoji="1"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を開催中。</a:t>
            </a:r>
            <a:endParaRPr kumimoji="1" lang="en-US" altLang="ja-JP" sz="1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092BF9-F361-A4BE-9EC7-77B19919D5BC}"/>
              </a:ext>
            </a:extLst>
          </p:cNvPr>
          <p:cNvSpPr txBox="1"/>
          <p:nvPr/>
        </p:nvSpPr>
        <p:spPr>
          <a:xfrm>
            <a:off x="1050812" y="5285407"/>
            <a:ext cx="63102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  <a:r>
              <a:rPr kumimoji="1" lang="en-US" altLang="ja-JP" sz="1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y GAKUYA</a:t>
            </a:r>
            <a:r>
              <a:rPr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の事業責任者</a:t>
            </a:r>
            <a:r>
              <a:rPr lang="en-US" altLang="ja-JP" sz="1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弊社清水が</a:t>
            </a:r>
            <a:endParaRPr lang="en-US" altLang="ja-JP" sz="1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D2C</a:t>
            </a:r>
            <a:r>
              <a:rPr kumimoji="1"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ブランド向けウェビナー</a:t>
            </a:r>
            <a:r>
              <a:rPr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lang="en-US" altLang="ja-JP" sz="1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1/25</a:t>
            </a:r>
            <a:r>
              <a:rPr lang="ja-JP" altLang="en-US" sz="1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に開催。</a:t>
            </a:r>
            <a:endParaRPr kumimoji="1" lang="en-US" altLang="ja-JP" sz="1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D264A1-085B-64B7-CD9A-80C242452DF0}"/>
              </a:ext>
            </a:extLst>
          </p:cNvPr>
          <p:cNvSpPr txBox="1"/>
          <p:nvPr/>
        </p:nvSpPr>
        <p:spPr>
          <a:xfrm>
            <a:off x="1054193" y="3435982"/>
            <a:ext cx="4015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my GAKUYA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62258B-1FC8-164A-5F58-9D0135BFB8B7}"/>
              </a:ext>
            </a:extLst>
          </p:cNvPr>
          <p:cNvCxnSpPr>
            <a:cxnSpLocks/>
          </p:cNvCxnSpPr>
          <p:nvPr/>
        </p:nvCxnSpPr>
        <p:spPr>
          <a:xfrm>
            <a:off x="1050811" y="5007237"/>
            <a:ext cx="1034027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0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8D9B8F-F984-2947-75A2-BE1400AD96A8}"/>
              </a:ext>
            </a:extLst>
          </p:cNvPr>
          <p:cNvSpPr txBox="1"/>
          <p:nvPr/>
        </p:nvSpPr>
        <p:spPr>
          <a:xfrm>
            <a:off x="2226723" y="3841907"/>
            <a:ext cx="785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HR tech SaaS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プロダクトが主だった開発になりますが、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今後の事業開発において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新規プロダクトの開発も予定しております。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9B6A8D43-438F-B733-39AE-436EDEC28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32" y="1990370"/>
            <a:ext cx="1326364" cy="1326364"/>
          </a:xfrm>
          <a:prstGeom prst="rect">
            <a:avLst/>
          </a:prstGeom>
        </p:spPr>
      </p:pic>
      <p:pic>
        <p:nvPicPr>
          <p:cNvPr id="8" name="図 7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7CE2AA7E-CE05-EA62-CA57-8B9E2E011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25" y="2513603"/>
            <a:ext cx="1541421" cy="338555"/>
          </a:xfrm>
          <a:prstGeom prst="rect">
            <a:avLst/>
          </a:prstGeom>
        </p:spPr>
      </p:pic>
      <p:pic>
        <p:nvPicPr>
          <p:cNvPr id="10" name="図 9" descr="ロゴ&#10;&#10;自動的に生成された説明">
            <a:extLst>
              <a:ext uri="{FF2B5EF4-FFF2-40B4-BE49-F238E27FC236}">
                <a16:creationId xmlns:a16="http://schemas.microsoft.com/office/drawing/2014/main" id="{4E8ACDCF-824F-1542-9C23-58D448912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00" y="5064211"/>
            <a:ext cx="4341032" cy="892089"/>
          </a:xfrm>
          <a:prstGeom prst="rect">
            <a:avLst/>
          </a:prstGeom>
        </p:spPr>
      </p:pic>
      <p:pic>
        <p:nvPicPr>
          <p:cNvPr id="12" name="図 11" descr="モニター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74E97416-070A-CB02-2979-2976D4A0C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63" y="5346728"/>
            <a:ext cx="2058044" cy="31360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DA0D25-FEAB-4981-03BB-E9DEBF9E9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858" y="5379349"/>
            <a:ext cx="2448159" cy="24836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9F7F74-D8E9-C87C-1222-0A2FC21E1B19}"/>
              </a:ext>
            </a:extLst>
          </p:cNvPr>
          <p:cNvSpPr txBox="1"/>
          <p:nvPr/>
        </p:nvSpPr>
        <p:spPr>
          <a:xfrm>
            <a:off x="1174917" y="6169116"/>
            <a:ext cx="891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面接コボット及び</a:t>
            </a:r>
            <a:r>
              <a:rPr lang="en" altLang="ja-JP" sz="800" b="0" i="0" dirty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HR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コボット </a:t>
            </a:r>
            <a:r>
              <a:rPr lang="en" altLang="ja-JP" sz="800" b="0" i="0" dirty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for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応募対応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は、ディップ株式会社</a:t>
            </a:r>
            <a:r>
              <a:rPr lang="en-US" altLang="ja-JP" sz="800" b="0" i="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en" altLang="ja-JP" sz="800" b="0" i="0" dirty="0">
                <a:solidFill>
                  <a:srgbClr val="D11417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hlinkClick r:id="rId7"/>
              </a:rPr>
              <a:t>https://www.dip-net.co.jp/</a:t>
            </a:r>
            <a:r>
              <a:rPr lang="en" altLang="ja-JP" sz="800" b="0" i="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様のサービスです。</a:t>
            </a:r>
            <a:r>
              <a:rPr lang="en" altLang="ja-JP" sz="800" b="0" i="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N2i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では、ディップ株式会社と共同で面接コボットを開発しています。</a:t>
            </a:r>
            <a:endParaRPr lang="en-US" altLang="ja-JP" sz="800" b="0" i="0" dirty="0">
              <a:solidFill>
                <a:srgbClr val="00000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" altLang="ja-JP" sz="800" b="0" i="0" dirty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※MOCHICA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は、株式会社ネオキャリア</a:t>
            </a:r>
            <a:r>
              <a:rPr lang="en-US" altLang="ja-JP" sz="800" b="0" i="0" dirty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(</a:t>
            </a:r>
            <a:r>
              <a:rPr lang="en" altLang="ja-JP" sz="800" b="0" i="0" dirty="0">
                <a:solidFill>
                  <a:srgbClr val="D11417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  <a:hlinkClick r:id="rId8"/>
              </a:rPr>
              <a:t>https://www.neo-career.co.jp/</a:t>
            </a:r>
            <a:r>
              <a:rPr lang="en" altLang="ja-JP" sz="800" b="0" i="0" dirty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)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様のサービスです。</a:t>
            </a:r>
            <a:r>
              <a:rPr lang="en" altLang="ja-JP" sz="800" b="0" i="0" dirty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N2i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では、ネオキャリア様と共同で</a:t>
            </a:r>
            <a:r>
              <a:rPr lang="en" altLang="ja-JP" sz="800" b="0" i="0" dirty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MOCHICA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Yu Gothic Medium" panose="020B0400000000000000" pitchFamily="34" charset="-128"/>
                <a:ea typeface="Yu Gothic Medium" panose="020B0400000000000000" pitchFamily="34" charset="-128"/>
              </a:rPr>
              <a:t>を開発しています。</a:t>
            </a:r>
            <a:endParaRPr kumimoji="1" lang="ja-JP" altLang="en-US" sz="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F15413B-72DA-D3FE-0F30-73A2567D119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954" y="2362204"/>
            <a:ext cx="699766" cy="16406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17D2B5-F0C5-B314-02B1-C610BC942FC5}"/>
              </a:ext>
            </a:extLst>
          </p:cNvPr>
          <p:cNvSpPr txBox="1"/>
          <p:nvPr/>
        </p:nvSpPr>
        <p:spPr>
          <a:xfrm>
            <a:off x="8341972" y="2667492"/>
            <a:ext cx="146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Official site</a:t>
            </a:r>
          </a:p>
        </p:txBody>
      </p:sp>
      <p:pic>
        <p:nvPicPr>
          <p:cNvPr id="22" name="図 21" descr="QR コード&#10;&#10;自動的に生成された説明">
            <a:extLst>
              <a:ext uri="{FF2B5EF4-FFF2-40B4-BE49-F238E27FC236}">
                <a16:creationId xmlns:a16="http://schemas.microsoft.com/office/drawing/2014/main" id="{EF3BC407-E176-FEB6-A7AA-4DFD43753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84" y="2007146"/>
            <a:ext cx="1317884" cy="131788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9CD9C2-14B5-7DB9-A7F1-AA3E4A5C3A3C}"/>
              </a:ext>
            </a:extLst>
          </p:cNvPr>
          <p:cNvSpPr/>
          <p:nvPr/>
        </p:nvSpPr>
        <p:spPr>
          <a:xfrm>
            <a:off x="1239783" y="4923043"/>
            <a:ext cx="9833489" cy="1076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E9595E-9B75-5307-1238-8DE299976E2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888" y="428950"/>
            <a:ext cx="1324250" cy="31047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919207-779B-1F3C-09E3-4C62AAC1A0FC}"/>
              </a:ext>
            </a:extLst>
          </p:cNvPr>
          <p:cNvSpPr txBox="1"/>
          <p:nvPr/>
        </p:nvSpPr>
        <p:spPr>
          <a:xfrm>
            <a:off x="1923642" y="1126563"/>
            <a:ext cx="8465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N2i</a:t>
            </a:r>
            <a:r>
              <a:rPr kumimoji="1" lang="ja-JP" altLang="en-US" sz="2400" b="1">
                <a:solidFill>
                  <a:schemeClr val="accent1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ではエンジニア・デザイナー・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PM</a:t>
            </a:r>
            <a:r>
              <a:rPr kumimoji="1" lang="ja-JP" altLang="en-US" sz="2400" b="1">
                <a:solidFill>
                  <a:schemeClr val="accent1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を募集しております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4D7FE-0C2F-9A4E-9199-39840106CDB9}"/>
              </a:ext>
            </a:extLst>
          </p:cNvPr>
          <p:cNvSpPr txBox="1"/>
          <p:nvPr/>
        </p:nvSpPr>
        <p:spPr>
          <a:xfrm>
            <a:off x="4548515" y="4792350"/>
            <a:ext cx="3216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Meiryo" panose="020B0604030504040204" pitchFamily="34" charset="-128"/>
                <a:ea typeface="Meiryo" panose="020B0604030504040204" pitchFamily="34" charset="-128"/>
              </a:rPr>
              <a:t>HR tech SaaS</a:t>
            </a:r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プロダクト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49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215</Words>
  <Application>Microsoft Macintosh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Hiragino Kaku Gothic Pro W6</vt:lpstr>
      <vt:lpstr>Meiryo</vt:lpstr>
      <vt:lpstr>游ゴシック</vt:lpstr>
      <vt:lpstr>游ゴシック Light</vt:lpstr>
      <vt:lpstr>Yu Gothic Medium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スポンサー紹介</dc:title>
  <dc:creator>Yamaguchi Youhei</dc:creator>
  <cp:lastModifiedBy>篭橋裕紀</cp:lastModifiedBy>
  <cp:revision>9</cp:revision>
  <dcterms:created xsi:type="dcterms:W3CDTF">2022-01-19T07:05:47Z</dcterms:created>
  <dcterms:modified xsi:type="dcterms:W3CDTF">2023-01-18T14:44:16Z</dcterms:modified>
</cp:coreProperties>
</file>