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46" r:id="rId1"/>
  </p:sldMasterIdLst>
  <p:notesMasterIdLst>
    <p:notesMasterId r:id="rId37"/>
  </p:notesMasterIdLst>
  <p:sldIdLst>
    <p:sldId id="767" r:id="rId2"/>
    <p:sldId id="704" r:id="rId3"/>
    <p:sldId id="772" r:id="rId4"/>
    <p:sldId id="768" r:id="rId5"/>
    <p:sldId id="1080" r:id="rId6"/>
    <p:sldId id="731" r:id="rId7"/>
    <p:sldId id="1073" r:id="rId8"/>
    <p:sldId id="1074" r:id="rId9"/>
    <p:sldId id="733" r:id="rId10"/>
    <p:sldId id="734" r:id="rId11"/>
    <p:sldId id="1078" r:id="rId12"/>
    <p:sldId id="1077" r:id="rId13"/>
    <p:sldId id="736" r:id="rId14"/>
    <p:sldId id="1079" r:id="rId15"/>
    <p:sldId id="1076" r:id="rId16"/>
    <p:sldId id="738" r:id="rId17"/>
    <p:sldId id="741" r:id="rId18"/>
    <p:sldId id="739" r:id="rId19"/>
    <p:sldId id="740" r:id="rId20"/>
    <p:sldId id="1081" r:id="rId21"/>
    <p:sldId id="742" r:id="rId22"/>
    <p:sldId id="743" r:id="rId23"/>
    <p:sldId id="744" r:id="rId24"/>
    <p:sldId id="745" r:id="rId25"/>
    <p:sldId id="746" r:id="rId26"/>
    <p:sldId id="747" r:id="rId27"/>
    <p:sldId id="748" r:id="rId28"/>
    <p:sldId id="749" r:id="rId29"/>
    <p:sldId id="751" r:id="rId30"/>
    <p:sldId id="752" r:id="rId31"/>
    <p:sldId id="904" r:id="rId32"/>
    <p:sldId id="935" r:id="rId33"/>
    <p:sldId id="1083" r:id="rId34"/>
    <p:sldId id="1084" r:id="rId35"/>
    <p:sldId id="102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289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ha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BF"/>
    <a:srgbClr val="FF0066"/>
    <a:srgbClr val="008000"/>
    <a:srgbClr val="3039E8"/>
    <a:srgbClr val="003300"/>
    <a:srgbClr val="45516B"/>
    <a:srgbClr val="4D0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59" d="100"/>
          <a:sy n="59" d="100"/>
        </p:scale>
        <p:origin x="912" y="18"/>
      </p:cViewPr>
      <p:guideLst>
        <p:guide orient="horz" pos="2121"/>
        <p:guide pos="289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spcBef>
                <a:spcPct val="0"/>
              </a:spcBef>
              <a:buFontTx/>
              <a:buNone/>
              <a:defRPr kumimoji="0" sz="12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spcBef>
                <a:spcPct val="0"/>
              </a:spcBef>
              <a:buFontTx/>
              <a:buNone/>
              <a:defRPr kumimoji="0" sz="12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en-US" altLang="zh-CN" noProof="0"/>
          </a:p>
          <a:p>
            <a:pPr lvl="1"/>
            <a:r>
              <a:rPr lang="zh-CN" altLang="en-US" noProof="0"/>
              <a:t>第二级</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spcBef>
                <a:spcPct val="0"/>
              </a:spcBef>
              <a:buFontTx/>
              <a:buNone/>
              <a:defRPr kumimoji="0" sz="12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kumimoji="0" sz="1200">
                <a:latin typeface="Arial" panose="020B0604020202020204" pitchFamily="34" charset="0"/>
              </a:defRPr>
            </a:lvl1pPr>
          </a:lstStyle>
          <a:p>
            <a:pPr>
              <a:defRPr/>
            </a:pPr>
            <a:fld id="{A743B176-D725-C34A-8045-B6EE99CAFA3E}"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350439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292972689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61872499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82662"/>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1341438"/>
            <a:ext cx="3810000" cy="47910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1341438"/>
            <a:ext cx="3810000" cy="47910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Rectangle 11"/>
          <p:cNvSpPr>
            <a:spLocks noGrp="1" noChangeArrowheads="1"/>
          </p:cNvSpPr>
          <p:nvPr>
            <p:ph type="dt" sz="half" idx="10"/>
          </p:nvPr>
        </p:nvSpPr>
        <p:spPr>
          <a:xfrm>
            <a:off x="1181100" y="6453336"/>
            <a:ext cx="1885950" cy="360040"/>
          </a:xfrm>
          <a:prstGeom prst="rect">
            <a:avLst/>
          </a:prstGeom>
        </p:spPr>
        <p:txBody>
          <a:bodyPr anchor="ctr"/>
          <a:lstStyle>
            <a:lvl1pPr>
              <a:defRPr sz="1200" b="1">
                <a:solidFill>
                  <a:schemeClr val="tx2">
                    <a:lumMod val="75000"/>
                  </a:schemeClr>
                </a:solidFill>
              </a:defRPr>
            </a:lvl1pPr>
          </a:lstStyle>
          <a:p>
            <a:pPr>
              <a:defRPr/>
            </a:pPr>
            <a:r>
              <a:rPr lang="en-US" altLang="zh-CN"/>
              <a:t> </a:t>
            </a:r>
            <a:fld id="{F0D247B9-1446-B441-B058-4BBE15A6E3C5}" type="datetime1">
              <a:rPr lang="zh-CN" altLang="en-US" smtClean="0"/>
              <a:t>2019/10/30</a:t>
            </a:fld>
            <a:endParaRPr lang="en-US" altLang="zh-CN" dirty="0"/>
          </a:p>
        </p:txBody>
      </p:sp>
      <p:sp>
        <p:nvSpPr>
          <p:cNvPr id="10" name="Rectangle 13"/>
          <p:cNvSpPr>
            <a:spLocks noGrp="1" noChangeArrowheads="1"/>
          </p:cNvSpPr>
          <p:nvPr>
            <p:ph type="sldNum" sz="quarter" idx="4"/>
          </p:nvPr>
        </p:nvSpPr>
        <p:spPr>
          <a:xfrm>
            <a:off x="6877050" y="6453336"/>
            <a:ext cx="2087438" cy="360040"/>
          </a:xfrm>
          <a:prstGeom prst="rect">
            <a:avLst/>
          </a:prstGeom>
        </p:spPr>
        <p:txBody>
          <a:bodyPr anchor="ctr"/>
          <a:lstStyle>
            <a:lvl1pPr algn="ctr">
              <a:defRPr sz="1200" b="1">
                <a:solidFill>
                  <a:schemeClr val="tx2">
                    <a:lumMod val="75000"/>
                  </a:schemeClr>
                </a:solidFill>
              </a:defRPr>
            </a:lvl1p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2326191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82662"/>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1341438"/>
            <a:ext cx="3810000" cy="47910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145088" y="1341438"/>
            <a:ext cx="3810000" cy="2319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5145088" y="3813175"/>
            <a:ext cx="3810000" cy="2319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Rectangle 11"/>
          <p:cNvSpPr>
            <a:spLocks noGrp="1" noChangeArrowheads="1"/>
          </p:cNvSpPr>
          <p:nvPr>
            <p:ph type="dt" sz="half" idx="10"/>
          </p:nvPr>
        </p:nvSpPr>
        <p:spPr>
          <a:xfrm>
            <a:off x="1181100" y="6453336"/>
            <a:ext cx="1885950" cy="360040"/>
          </a:xfrm>
          <a:prstGeom prst="rect">
            <a:avLst/>
          </a:prstGeom>
        </p:spPr>
        <p:txBody>
          <a:bodyPr anchor="ctr"/>
          <a:lstStyle>
            <a:lvl1pPr>
              <a:defRPr sz="1200" b="1">
                <a:solidFill>
                  <a:schemeClr val="tx2">
                    <a:lumMod val="75000"/>
                  </a:schemeClr>
                </a:solidFill>
              </a:defRPr>
            </a:lvl1pPr>
          </a:lstStyle>
          <a:p>
            <a:pPr>
              <a:defRPr/>
            </a:pPr>
            <a:r>
              <a:rPr lang="en-US" altLang="zh-CN"/>
              <a:t> </a:t>
            </a:r>
            <a:fld id="{F0D247B9-1446-B441-B058-4BBE15A6E3C5}" type="datetime1">
              <a:rPr lang="zh-CN" altLang="en-US" smtClean="0"/>
              <a:t>2019/10/30</a:t>
            </a:fld>
            <a:endParaRPr lang="en-US" altLang="zh-CN" dirty="0"/>
          </a:p>
        </p:txBody>
      </p:sp>
      <p:sp>
        <p:nvSpPr>
          <p:cNvPr id="11" name="Rectangle 13"/>
          <p:cNvSpPr>
            <a:spLocks noGrp="1" noChangeArrowheads="1"/>
          </p:cNvSpPr>
          <p:nvPr>
            <p:ph type="sldNum" sz="quarter" idx="4"/>
          </p:nvPr>
        </p:nvSpPr>
        <p:spPr>
          <a:xfrm>
            <a:off x="6877050" y="6453336"/>
            <a:ext cx="2087438" cy="360040"/>
          </a:xfrm>
          <a:prstGeom prst="rect">
            <a:avLst/>
          </a:prstGeom>
        </p:spPr>
        <p:txBody>
          <a:bodyPr anchor="ctr"/>
          <a:lstStyle>
            <a:lvl1pPr algn="ctr">
              <a:defRPr sz="1200" b="1">
                <a:solidFill>
                  <a:schemeClr val="tx2">
                    <a:lumMod val="75000"/>
                  </a:schemeClr>
                </a:solidFill>
              </a:defRPr>
            </a:lvl1p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42941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123804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254423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297800253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88847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15141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75929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Tree>
    <p:extLst>
      <p:ext uri="{BB962C8B-B14F-4D97-AF65-F5344CB8AC3E}">
        <p14:creationId xmlns:p14="http://schemas.microsoft.com/office/powerpoint/2010/main" val="216788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r>
              <a:rPr lang="en-US" altLang="zh-CN"/>
              <a:t> </a:t>
            </a:r>
            <a:fld id="{F0D247B9-1446-B441-B058-4BBE15A6E3C5}" type="datetime1">
              <a:rPr lang="zh-CN" altLang="en-US" smtClean="0"/>
              <a:t>2019/10/30</a:t>
            </a:fld>
            <a:endParaRPr lang="en-US" altLang="zh-CN"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C97DB01E-466C-9047-9C20-130C8D0DBD38}" type="slidenum">
              <a:rPr lang="en-US" altLang="zh-CN" smtClean="0"/>
              <a:t>‹#›</a:t>
            </a:fld>
            <a:r>
              <a:rPr lang="en-US" altLang="zh-CN"/>
              <a:t> </a:t>
            </a:r>
          </a:p>
        </p:txBody>
      </p:sp>
      <p:sp>
        <p:nvSpPr>
          <p:cNvPr id="8" name="Rectangle 7">
            <a:extLst>
              <a:ext uri="{FF2B5EF4-FFF2-40B4-BE49-F238E27FC236}">
                <a16:creationId xmlns:a16="http://schemas.microsoft.com/office/drawing/2014/main" id="{78EFA6A5-29F9-42D8-A9EE-3A7157783A2E}"/>
              </a:ext>
            </a:extLst>
          </p:cNvPr>
          <p:cNvSpPr/>
          <p:nvPr userDrawn="1"/>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205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r>
              <a:rPr lang="en-US" altLang="zh-CN"/>
              <a:t> </a:t>
            </a:r>
            <a:fld id="{F0D247B9-1446-B441-B058-4BBE15A6E3C5}" type="datetime1">
              <a:rPr lang="zh-CN" altLang="en-US" smtClean="0"/>
              <a:t>2019/10/30</a:t>
            </a:fld>
            <a:endParaRPr lang="en-US" altLang="zh-C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C97DB01E-466C-9047-9C20-130C8D0DBD38}" type="slidenum">
              <a:rPr lang="en-US" altLang="zh-CN" smtClean="0"/>
              <a:t>‹#›</a:t>
            </a:fld>
            <a:r>
              <a:rPr lang="en-US" altLang="zh-CN"/>
              <a:t> </a:t>
            </a:r>
          </a:p>
        </p:txBody>
      </p:sp>
      <p:grpSp>
        <p:nvGrpSpPr>
          <p:cNvPr id="7" name="Group 17">
            <a:extLst>
              <a:ext uri="{FF2B5EF4-FFF2-40B4-BE49-F238E27FC236}">
                <a16:creationId xmlns:a16="http://schemas.microsoft.com/office/drawing/2014/main" id="{2EC27622-2957-41FA-AA48-1A2AE4F718DE}"/>
              </a:ext>
            </a:extLst>
          </p:cNvPr>
          <p:cNvGrpSpPr/>
          <p:nvPr userDrawn="1"/>
        </p:nvGrpSpPr>
        <p:grpSpPr bwMode="auto">
          <a:xfrm>
            <a:off x="179388" y="115888"/>
            <a:ext cx="8542337" cy="1052512"/>
            <a:chOff x="80" y="255"/>
            <a:chExt cx="5381" cy="663"/>
          </a:xfrm>
        </p:grpSpPr>
        <p:sp>
          <p:nvSpPr>
            <p:cNvPr id="8" name="Rectangle 2">
              <a:extLst>
                <a:ext uri="{FF2B5EF4-FFF2-40B4-BE49-F238E27FC236}">
                  <a16:creationId xmlns:a16="http://schemas.microsoft.com/office/drawing/2014/main" id="{F74F89D4-3D09-48DA-9D6B-8CEBED24F33D}"/>
                </a:ext>
              </a:extLst>
            </p:cNvPr>
            <p:cNvSpPr>
              <a:spLocks noChangeArrowheads="1"/>
            </p:cNvSpPr>
            <p:nvPr userDrawn="1"/>
          </p:nvSpPr>
          <p:spPr bwMode="ltGray">
            <a:xfrm>
              <a:off x="263" y="323"/>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charset="0"/>
                  <a:ea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pPr algn="ctr">
                <a:defRPr/>
              </a:pPr>
              <a:endParaRPr lang="zh-CN" altLang="en-US">
                <a:cs typeface="+mn-cs"/>
              </a:endParaRPr>
            </a:p>
          </p:txBody>
        </p:sp>
        <p:sp>
          <p:nvSpPr>
            <p:cNvPr id="9" name="Rectangle 3">
              <a:extLst>
                <a:ext uri="{FF2B5EF4-FFF2-40B4-BE49-F238E27FC236}">
                  <a16:creationId xmlns:a16="http://schemas.microsoft.com/office/drawing/2014/main" id="{CB3F61DA-1483-47CC-9567-BE24C97217D6}"/>
                </a:ext>
              </a:extLst>
            </p:cNvPr>
            <p:cNvSpPr>
              <a:spLocks noChangeArrowheads="1"/>
            </p:cNvSpPr>
            <p:nvPr userDrawn="1"/>
          </p:nvSpPr>
          <p:spPr bwMode="ltGray">
            <a:xfrm>
              <a:off x="504" y="323"/>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charset="0"/>
                  <a:ea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pPr algn="ctr">
                <a:defRPr/>
              </a:pPr>
              <a:endParaRPr lang="zh-CN" altLang="en-US">
                <a:cs typeface="+mn-cs"/>
              </a:endParaRPr>
            </a:p>
          </p:txBody>
        </p:sp>
        <p:sp>
          <p:nvSpPr>
            <p:cNvPr id="10" name="Rectangle 4">
              <a:extLst>
                <a:ext uri="{FF2B5EF4-FFF2-40B4-BE49-F238E27FC236}">
                  <a16:creationId xmlns:a16="http://schemas.microsoft.com/office/drawing/2014/main" id="{8B7B741D-CC6C-4A63-86CC-0B83DEA28A6F}"/>
                </a:ext>
              </a:extLst>
            </p:cNvPr>
            <p:cNvSpPr>
              <a:spLocks noChangeArrowheads="1"/>
            </p:cNvSpPr>
            <p:nvPr userDrawn="1"/>
          </p:nvSpPr>
          <p:spPr bwMode="ltGray">
            <a:xfrm>
              <a:off x="341" y="589"/>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charset="0"/>
                  <a:ea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pPr algn="ctr">
                <a:defRPr/>
              </a:pPr>
              <a:endParaRPr lang="zh-CN" altLang="en-US">
                <a:cs typeface="+mn-cs"/>
              </a:endParaRPr>
            </a:p>
          </p:txBody>
        </p:sp>
        <p:sp>
          <p:nvSpPr>
            <p:cNvPr id="11" name="Rectangle 5">
              <a:extLst>
                <a:ext uri="{FF2B5EF4-FFF2-40B4-BE49-F238E27FC236}">
                  <a16:creationId xmlns:a16="http://schemas.microsoft.com/office/drawing/2014/main" id="{90D9FD7A-6A16-4444-89C8-E59A99D20AAF}"/>
                </a:ext>
              </a:extLst>
            </p:cNvPr>
            <p:cNvSpPr>
              <a:spLocks noChangeArrowheads="1"/>
            </p:cNvSpPr>
            <p:nvPr userDrawn="1"/>
          </p:nvSpPr>
          <p:spPr bwMode="ltGray">
            <a:xfrm>
              <a:off x="574" y="589"/>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charset="0"/>
                  <a:ea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pPr algn="ctr">
                <a:defRPr/>
              </a:pPr>
              <a:endParaRPr lang="zh-CN" altLang="en-US">
                <a:cs typeface="+mn-cs"/>
              </a:endParaRPr>
            </a:p>
          </p:txBody>
        </p:sp>
        <p:sp>
          <p:nvSpPr>
            <p:cNvPr id="12" name="Rectangle 6">
              <a:extLst>
                <a:ext uri="{FF2B5EF4-FFF2-40B4-BE49-F238E27FC236}">
                  <a16:creationId xmlns:a16="http://schemas.microsoft.com/office/drawing/2014/main" id="{3FA63D74-E54B-4A30-9195-C92F6B185EDD}"/>
                </a:ext>
              </a:extLst>
            </p:cNvPr>
            <p:cNvSpPr>
              <a:spLocks noChangeArrowheads="1"/>
            </p:cNvSpPr>
            <p:nvPr userDrawn="1"/>
          </p:nvSpPr>
          <p:spPr bwMode="ltGray">
            <a:xfrm>
              <a:off x="80" y="543"/>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charset="0"/>
                  <a:ea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pPr algn="ctr">
                <a:defRPr/>
              </a:pPr>
              <a:endParaRPr lang="zh-CN" altLang="en-US">
                <a:cs typeface="+mn-cs"/>
              </a:endParaRPr>
            </a:p>
          </p:txBody>
        </p:sp>
        <p:sp>
          <p:nvSpPr>
            <p:cNvPr id="13" name="Rectangle 7">
              <a:extLst>
                <a:ext uri="{FF2B5EF4-FFF2-40B4-BE49-F238E27FC236}">
                  <a16:creationId xmlns:a16="http://schemas.microsoft.com/office/drawing/2014/main" id="{5CDAAC79-4643-4A0E-A058-48C3F6A2D3B2}"/>
                </a:ext>
              </a:extLst>
            </p:cNvPr>
            <p:cNvSpPr>
              <a:spLocks noChangeArrowheads="1"/>
            </p:cNvSpPr>
            <p:nvPr userDrawn="1"/>
          </p:nvSpPr>
          <p:spPr bwMode="gray">
            <a:xfrm>
              <a:off x="480" y="255"/>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charset="0"/>
                  <a:ea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pPr algn="ctr">
                <a:defRPr/>
              </a:pPr>
              <a:endParaRPr lang="zh-CN" altLang="en-US">
                <a:cs typeface="+mn-cs"/>
              </a:endParaRPr>
            </a:p>
          </p:txBody>
        </p:sp>
        <p:sp>
          <p:nvSpPr>
            <p:cNvPr id="14" name="Rectangle 8">
              <a:extLst>
                <a:ext uri="{FF2B5EF4-FFF2-40B4-BE49-F238E27FC236}">
                  <a16:creationId xmlns:a16="http://schemas.microsoft.com/office/drawing/2014/main" id="{566C3151-D73E-4E70-A735-E7C502EB3943}"/>
                </a:ext>
              </a:extLst>
            </p:cNvPr>
            <p:cNvSpPr>
              <a:spLocks noChangeArrowheads="1"/>
            </p:cNvSpPr>
            <p:nvPr userDrawn="1"/>
          </p:nvSpPr>
          <p:spPr bwMode="gray">
            <a:xfrm>
              <a:off x="279" y="753"/>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charset="0"/>
                  <a:ea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pPr algn="ctr">
                <a:defRPr/>
              </a:pPr>
              <a:endParaRPr lang="zh-CN" altLang="en-US">
                <a:cs typeface="+mn-cs"/>
              </a:endParaRPr>
            </a:p>
          </p:txBody>
        </p:sp>
      </p:grpSp>
      <p:sp>
        <p:nvSpPr>
          <p:cNvPr id="15" name="Rectangle 16">
            <a:extLst>
              <a:ext uri="{FF2B5EF4-FFF2-40B4-BE49-F238E27FC236}">
                <a16:creationId xmlns:a16="http://schemas.microsoft.com/office/drawing/2014/main" id="{508700FF-F4BC-491A-917D-4F92D3B565FE}"/>
              </a:ext>
            </a:extLst>
          </p:cNvPr>
          <p:cNvSpPr>
            <a:spLocks noChangeArrowheads="1"/>
          </p:cNvSpPr>
          <p:nvPr userDrawn="1"/>
        </p:nvSpPr>
        <p:spPr bwMode="gray">
          <a:xfrm>
            <a:off x="658813" y="6421586"/>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charset="0"/>
                <a:ea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pPr algn="ctr">
              <a:defRPr/>
            </a:pPr>
            <a:endParaRPr lang="zh-CN" altLang="en-US">
              <a:cs typeface="+mn-cs"/>
            </a:endParaRPr>
          </a:p>
        </p:txBody>
      </p:sp>
    </p:spTree>
    <p:extLst>
      <p:ext uri="{BB962C8B-B14F-4D97-AF65-F5344CB8AC3E}">
        <p14:creationId xmlns:p14="http://schemas.microsoft.com/office/powerpoint/2010/main" val="184367492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1.png"/><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4.bin"/><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 name="Text Box 10"/>
          <p:cNvSpPr txBox="1"/>
          <p:nvPr/>
        </p:nvSpPr>
        <p:spPr bwMode="auto">
          <a:xfrm>
            <a:off x="4572000" y="4298548"/>
            <a:ext cx="4994910" cy="2348335"/>
          </a:xfrm>
          <a:prstGeom prst="rect">
            <a:avLst/>
          </a:prstGeom>
          <a:noFill/>
          <a:ln w="0">
            <a:noFill/>
          </a:ln>
        </p:spPr>
        <p:txBody>
          <a:bodyPr vert="horz" wrap="square" lIns="91440" tIns="45720" rIns="91440" bIns="45720" numCol="1" anchor="t">
            <a:spAutoFit/>
          </a:bodyPr>
          <a:lstStyle/>
          <a:p>
            <a:pPr marL="0" indent="0" algn="l" defTabSz="914400" eaLnBrk="0" fontAlgn="base" latinLnBrk="0">
              <a:lnSpc>
                <a:spcPct val="115000"/>
              </a:lnSpc>
              <a:spcBef>
                <a:spcPts val="700"/>
              </a:spcBef>
              <a:spcAft>
                <a:spcPts val="0"/>
              </a:spcAft>
              <a:buFontTx/>
              <a:buNone/>
            </a:pPr>
            <a:r>
              <a:rPr lang="zh-CN" altLang="en-US" sz="3200" b="0" cap="none" dirty="0">
                <a:solidFill>
                  <a:srgbClr val="000090"/>
                </a:solidFill>
                <a:latin typeface="等线" panose="02010600030101010101" pitchFamily="2" charset="-122"/>
                <a:ea typeface="等线" panose="02010600030101010101" pitchFamily="2" charset="-122"/>
              </a:rPr>
              <a:t>周围</a:t>
            </a:r>
            <a:endParaRPr lang="en-US" altLang="zh-CN" sz="3200" b="0" cap="none" dirty="0">
              <a:solidFill>
                <a:srgbClr val="000090"/>
              </a:solidFill>
              <a:latin typeface="等线" panose="02010600030101010101" pitchFamily="2" charset="-122"/>
              <a:ea typeface="等线" panose="02010600030101010101" pitchFamily="2" charset="-122"/>
            </a:endParaRPr>
          </a:p>
          <a:p>
            <a:pPr marL="0" indent="0" algn="l" defTabSz="914400" eaLnBrk="0" fontAlgn="base" latinLnBrk="0">
              <a:lnSpc>
                <a:spcPct val="115000"/>
              </a:lnSpc>
              <a:spcBef>
                <a:spcPts val="700"/>
              </a:spcBef>
              <a:spcAft>
                <a:spcPts val="0"/>
              </a:spcAft>
              <a:buFontTx/>
              <a:buNone/>
            </a:pPr>
            <a:r>
              <a:rPr lang="zh-CN" altLang="en-US" sz="2800" dirty="0">
                <a:solidFill>
                  <a:srgbClr val="000090"/>
                </a:solidFill>
                <a:latin typeface="方正舒体" panose="02010601030101010101" charset="-122"/>
                <a:ea typeface="方正舒体" panose="02010601030101010101" charset="-122"/>
              </a:rPr>
              <a:t>计算机基础教学基地</a:t>
            </a:r>
            <a:endParaRPr lang="en-US" altLang="zh-CN" sz="2800" b="0" cap="none" dirty="0">
              <a:solidFill>
                <a:srgbClr val="000090"/>
              </a:solidFill>
              <a:latin typeface="方正舒体" panose="02010601030101010101" charset="-122"/>
              <a:ea typeface="方正舒体" panose="02010601030101010101" charset="-122"/>
            </a:endParaRPr>
          </a:p>
          <a:p>
            <a:pPr marL="0" indent="0" algn="l" defTabSz="914400" eaLnBrk="0" fontAlgn="base" latinLnBrk="0">
              <a:lnSpc>
                <a:spcPct val="115000"/>
              </a:lnSpc>
              <a:spcBef>
                <a:spcPts val="700"/>
              </a:spcBef>
              <a:spcAft>
                <a:spcPts val="0"/>
              </a:spcAft>
              <a:buFontTx/>
              <a:buNone/>
            </a:pPr>
            <a:r>
              <a:rPr lang="en-US" altLang="zh-CN" sz="2800" b="0" cap="none" dirty="0">
                <a:solidFill>
                  <a:srgbClr val="000090"/>
                </a:solidFill>
                <a:latin typeface="方正舒体" panose="02010601030101010101" charset="-122"/>
                <a:ea typeface="方正舒体" panose="02010601030101010101" charset="-122"/>
              </a:rPr>
              <a:t>wzhou</a:t>
            </a:r>
            <a:r>
              <a:rPr lang="en-US" altLang="ko-KR" sz="2800" b="0" cap="none" dirty="0">
                <a:solidFill>
                  <a:srgbClr val="000090"/>
                </a:solidFill>
                <a:latin typeface="方正舒体" panose="02010601030101010101" charset="-122"/>
                <a:ea typeface="方正舒体" panose="02010601030101010101" charset="-122"/>
              </a:rPr>
              <a:t>@bjtu.edu.cn        </a:t>
            </a:r>
          </a:p>
          <a:p>
            <a:pPr marL="0" indent="0" algn="l" defTabSz="914400" eaLnBrk="0" fontAlgn="base" latinLnBrk="0">
              <a:lnSpc>
                <a:spcPct val="115000"/>
              </a:lnSpc>
              <a:spcBef>
                <a:spcPts val="700"/>
              </a:spcBef>
              <a:spcAft>
                <a:spcPts val="0"/>
              </a:spcAft>
              <a:buFontTx/>
              <a:buNone/>
            </a:pPr>
            <a:endParaRPr lang="en-US" altLang="ko-KR" sz="2800" b="0" cap="none" dirty="0">
              <a:solidFill>
                <a:srgbClr val="000090"/>
              </a:solidFill>
              <a:latin typeface="方正舒体" panose="02010601030101010101" charset="-122"/>
              <a:ea typeface="方正舒体" panose="02010601030101010101" charset="-122"/>
            </a:endParaRPr>
          </a:p>
        </p:txBody>
      </p:sp>
      <p:sp>
        <p:nvSpPr>
          <p:cNvPr id="8" name="Rectangle 2"/>
          <p:cNvSpPr>
            <a:spLocks noGrp="1" noChangeArrowheads="1"/>
          </p:cNvSpPr>
          <p:nvPr>
            <p:ph type="ctrTitle"/>
          </p:nvPr>
        </p:nvSpPr>
        <p:spPr>
          <a:xfrm>
            <a:off x="1043608" y="1785197"/>
            <a:ext cx="7772400" cy="1462405"/>
          </a:xfrm>
        </p:spPr>
        <p:txBody>
          <a:bodyPr/>
          <a:lstStyle/>
          <a:p>
            <a:pPr algn="r"/>
            <a:r>
              <a:rPr kumimoji="0" lang="en-US" altLang="zh-CN" sz="8000" b="1" dirty="0">
                <a:solidFill>
                  <a:srgbClr val="FF0000"/>
                </a:solidFill>
                <a:latin typeface="Heiti SC Light" charset="0"/>
                <a:ea typeface="Heiti SC Light" charset="0"/>
                <a:cs typeface="Heiti SC Light" charset="0"/>
              </a:rPr>
              <a:t>M</a:t>
            </a:r>
            <a:r>
              <a:rPr kumimoji="0" lang="en-US" altLang="zh-CN" sz="5400" b="1" dirty="0">
                <a:solidFill>
                  <a:srgbClr val="FF0000"/>
                </a:solidFill>
                <a:latin typeface="Heiti SC Light" charset="0"/>
                <a:ea typeface="Heiti SC Light" charset="0"/>
                <a:cs typeface="Heiti SC Light" charset="0"/>
              </a:rPr>
              <a:t>ATLAB</a:t>
            </a:r>
            <a:r>
              <a:rPr lang="en-US" altLang="ko-KR" sz="5400" b="1" baseline="30000" dirty="0">
                <a:solidFill>
                  <a:srgbClr val="FF0000"/>
                </a:solidFill>
                <a:latin typeface="Arial" panose="020B0604020202020204" pitchFamily="34" charset="0"/>
                <a:ea typeface="Arial" panose="020B0604020202020204" pitchFamily="34" charset="0"/>
              </a:rPr>
              <a:t> ®</a:t>
            </a:r>
            <a:r>
              <a:rPr kumimoji="0" lang="zh-CN" altLang="en-US" sz="5400" b="1" dirty="0">
                <a:latin typeface="Heiti SC Light" charset="0"/>
                <a:ea typeface="Heiti SC Light" charset="0"/>
                <a:cs typeface="Heiti SC Light" charset="0"/>
              </a:rPr>
              <a:t>实训</a:t>
            </a:r>
          </a:p>
        </p:txBody>
      </p:sp>
      <p:pic>
        <p:nvPicPr>
          <p:cNvPr id="5" name="图片 4">
            <a:extLst>
              <a:ext uri="{FF2B5EF4-FFF2-40B4-BE49-F238E27FC236}">
                <a16:creationId xmlns:a16="http://schemas.microsoft.com/office/drawing/2014/main" id="{C27D9E7E-AF42-4FE2-BF3C-5656884A77FF}"/>
              </a:ext>
            </a:extLst>
          </p:cNvPr>
          <p:cNvPicPr>
            <a:picLocks noChangeAspect="1"/>
          </p:cNvPicPr>
          <p:nvPr/>
        </p:nvPicPr>
        <p:blipFill>
          <a:blip r:embed="rId2">
            <a:duotone>
              <a:schemeClr val="accent5">
                <a:shade val="45000"/>
                <a:satMod val="135000"/>
              </a:schemeClr>
              <a:prstClr val="white"/>
            </a:duotone>
          </a:blip>
          <a:stretch>
            <a:fillRect/>
          </a:stretch>
        </p:blipFill>
        <p:spPr>
          <a:xfrm>
            <a:off x="175411" y="211117"/>
            <a:ext cx="4396589" cy="1211601"/>
          </a:xfrm>
          <a:prstGeom prst="rect">
            <a:avLst/>
          </a:prstGeom>
        </p:spPr>
      </p:pic>
      <p:pic>
        <p:nvPicPr>
          <p:cNvPr id="6" name="图片 5">
            <a:extLst>
              <a:ext uri="{FF2B5EF4-FFF2-40B4-BE49-F238E27FC236}">
                <a16:creationId xmlns:a16="http://schemas.microsoft.com/office/drawing/2014/main" id="{E299C363-05F6-482B-89BB-3565D4C372BB}"/>
              </a:ext>
            </a:extLst>
          </p:cNvPr>
          <p:cNvPicPr>
            <a:picLocks noChangeAspect="1"/>
          </p:cNvPicPr>
          <p:nvPr/>
        </p:nvPicPr>
        <p:blipFill>
          <a:blip r:embed="rId3"/>
          <a:stretch>
            <a:fillRect/>
          </a:stretch>
        </p:blipFill>
        <p:spPr>
          <a:xfrm>
            <a:off x="143700" y="1916832"/>
            <a:ext cx="3682419" cy="40648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a:xfrm>
            <a:off x="1332230" y="260350"/>
            <a:ext cx="7648575" cy="647700"/>
          </a:xfrm>
        </p:spPr>
        <p:txBody>
          <a:bodyPr>
            <a:normAutofit/>
          </a:bodyPr>
          <a:lstStyle/>
          <a:p>
            <a:pPr marL="838200" indent="-838200"/>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命令行窗口及使用</a:t>
            </a:r>
          </a:p>
        </p:txBody>
      </p:sp>
      <p:sp>
        <p:nvSpPr>
          <p:cNvPr id="60419" name="Rectangle 3"/>
          <p:cNvSpPr txBox="1">
            <a:spLocks noGrp="1"/>
          </p:cNvSpPr>
          <p:nvPr>
            <p:ph type="body" sz="half" idx="1"/>
          </p:nvPr>
        </p:nvSpPr>
        <p:spPr>
          <a:xfrm>
            <a:off x="266735" y="1226573"/>
            <a:ext cx="8074660" cy="4791710"/>
          </a:xfrm>
          <a:prstGeom prst="rect">
            <a:avLst/>
          </a:prstGeom>
          <a:noFill/>
          <a:ln w="0">
            <a:noFill/>
          </a:ln>
        </p:spPr>
        <p:txBody>
          <a:bodyPr vert="horz" wrap="square" lIns="91440" tIns="45720" rIns="91440" bIns="45720" numCol="1" anchor="t">
            <a:noAutofit/>
          </a:bodyPr>
          <a:lstStyle/>
          <a:p>
            <a:pPr defTabSz="914400" eaLnBrk="0" fontAlgn="base">
              <a:spcBef>
                <a:spcPts val="600"/>
              </a:spcBef>
              <a:buClr>
                <a:srgbClr val="4D009A"/>
              </a:buClr>
              <a:buFont typeface="Wingdings" panose="05000000000000000000" pitchFamily="2" charset="2"/>
              <a:buChar char="n"/>
            </a:pPr>
            <a:r>
              <a:rPr lang="en-US" altLang="ko-KR" sz="2800" dirty="0">
                <a:latin typeface="华文中宋" panose="02010600040101010101" pitchFamily="2" charset="-122"/>
                <a:ea typeface="华文中宋" panose="02010600040101010101" pitchFamily="2" charset="-122"/>
                <a:cs typeface="Times New Roman" panose="02020603050405020304" charset="0"/>
              </a:rPr>
              <a:t>“&gt;&gt;” </a:t>
            </a:r>
            <a:r>
              <a:rPr lang="en-US" altLang="ko-KR" sz="2800" dirty="0" err="1">
                <a:latin typeface="华文中宋" panose="02010600040101010101" pitchFamily="2" charset="-122"/>
                <a:ea typeface="华文中宋" panose="02010600040101010101" pitchFamily="2" charset="-122"/>
                <a:cs typeface="Times New Roman" panose="02020603050405020304" charset="0"/>
              </a:rPr>
              <a:t>与闪烁的光标</a:t>
            </a:r>
            <a:r>
              <a:rPr lang="zh-CN" altLang="en-US" sz="2800" dirty="0">
                <a:latin typeface="华文中宋" panose="02010600040101010101" pitchFamily="2" charset="-122"/>
                <a:ea typeface="华文中宋" panose="02010600040101010101" pitchFamily="2" charset="-122"/>
                <a:cs typeface="Times New Roman" panose="02020603050405020304" charset="0"/>
              </a:rPr>
              <a:t>，</a:t>
            </a:r>
            <a:r>
              <a:rPr lang="en-US" altLang="ko-KR" sz="2800" dirty="0" err="1">
                <a:latin typeface="华文中宋" panose="02010600040101010101" pitchFamily="2" charset="-122"/>
                <a:ea typeface="华文中宋" panose="02010600040101010101" pitchFamily="2" charset="-122"/>
                <a:cs typeface="Times New Roman" panose="02020603050405020304" charset="0"/>
              </a:rPr>
              <a:t>等待输入</a:t>
            </a:r>
            <a:endParaRPr lang="ko-KR" altLang="en-US" sz="2800" dirty="0">
              <a:latin typeface="华文中宋" panose="02010600040101010101" pitchFamily="2" charset="-122"/>
              <a:ea typeface="华文楷体" panose="02010600040101010101" charset="-122"/>
              <a:cs typeface="Times New Roman" panose="02020603050405020304" charset="0"/>
            </a:endParaRPr>
          </a:p>
          <a:p>
            <a:pPr algn="l" defTabSz="914400" eaLnBrk="0" fontAlgn="base" latinLnBrk="0">
              <a:lnSpc>
                <a:spcPct val="90000"/>
              </a:lnSpc>
              <a:spcBef>
                <a:spcPts val="600"/>
              </a:spcBef>
              <a:spcAft>
                <a:spcPts val="0"/>
              </a:spcAft>
              <a:buClr>
                <a:srgbClr val="4D009A"/>
              </a:buClr>
              <a:buFont typeface="Wingdings" panose="05000000000000000000" pitchFamily="2" charset="2"/>
              <a:buChar char="n"/>
            </a:pPr>
            <a:r>
              <a:rPr lang="en-US" altLang="ko-KR" sz="2800" dirty="0">
                <a:latin typeface="华文中宋" panose="02010600040101010101" pitchFamily="2" charset="-122"/>
                <a:ea typeface="华文中宋" panose="02010600040101010101" pitchFamily="2" charset="-122"/>
                <a:cs typeface="Times New Roman" panose="02020603050405020304" charset="0"/>
              </a:rPr>
              <a:t> </a:t>
            </a:r>
            <a:r>
              <a:rPr lang="zh-CN" altLang="en-US" sz="2800" dirty="0">
                <a:latin typeface="华文中宋" panose="02010600040101010101" pitchFamily="2" charset="-122"/>
                <a:ea typeface="华文中宋" panose="02010600040101010101" pitchFamily="2" charset="-122"/>
                <a:cs typeface="Times New Roman" panose="02020603050405020304" charset="0"/>
              </a:rPr>
              <a:t>输入语句，执行</a:t>
            </a:r>
            <a:r>
              <a:rPr lang="en-US" altLang="ko-KR" sz="2800" dirty="0" err="1">
                <a:latin typeface="华文中宋" panose="02010600040101010101" pitchFamily="2" charset="-122"/>
                <a:ea typeface="华文中宋" panose="02010600040101010101" pitchFamily="2" charset="-122"/>
                <a:cs typeface="Times New Roman" panose="02020603050405020304" charset="0"/>
              </a:rPr>
              <a:t>计算</a:t>
            </a:r>
            <a:r>
              <a:rPr lang="zh-CN" altLang="en-US" sz="2800" dirty="0">
                <a:latin typeface="华文中宋" panose="02010600040101010101" pitchFamily="2" charset="-122"/>
                <a:ea typeface="华文中宋" panose="02010600040101010101" pitchFamily="2" charset="-122"/>
                <a:cs typeface="Times New Roman" panose="02020603050405020304" charset="0"/>
              </a:rPr>
              <a:t>，窗口中显示计算结果</a:t>
            </a:r>
            <a:endParaRPr lang="en-US" altLang="zh-CN" sz="2800" dirty="0">
              <a:latin typeface="华文中宋" panose="02010600040101010101" pitchFamily="2" charset="-122"/>
              <a:ea typeface="华文中宋" panose="02010600040101010101" pitchFamily="2" charset="-122"/>
              <a:cs typeface="Times New Roman" panose="02020603050405020304" charset="0"/>
            </a:endParaRPr>
          </a:p>
          <a:p>
            <a:pPr algn="l" defTabSz="914400" eaLnBrk="0" fontAlgn="base" latinLnBrk="0">
              <a:lnSpc>
                <a:spcPct val="90000"/>
              </a:lnSpc>
              <a:spcBef>
                <a:spcPts val="600"/>
              </a:spcBef>
              <a:spcAft>
                <a:spcPts val="0"/>
              </a:spcAft>
              <a:buClr>
                <a:srgbClr val="4D009A"/>
              </a:buClr>
              <a:buFont typeface="Wingdings" panose="05000000000000000000" pitchFamily="2" charset="2"/>
              <a:buChar char="n"/>
            </a:pPr>
            <a:r>
              <a:rPr lang="zh-CN" altLang="en-US" sz="2800" dirty="0">
                <a:latin typeface="华文中宋" panose="02010600040101010101" pitchFamily="2" charset="-122"/>
                <a:ea typeface="华文中宋" panose="02010600040101010101" pitchFamily="2" charset="-122"/>
                <a:cs typeface="Times New Roman" panose="02020603050405020304" charset="0"/>
              </a:rPr>
              <a:t>语句后可以加“；”，不立即显示结果</a:t>
            </a:r>
            <a:endParaRPr lang="en-US" altLang="zh-CN" sz="2800" dirty="0">
              <a:latin typeface="华文中宋" panose="02010600040101010101" pitchFamily="2" charset="-122"/>
              <a:ea typeface="华文中宋" panose="02010600040101010101" pitchFamily="2" charset="-122"/>
              <a:cs typeface="Times New Roman" panose="02020603050405020304" charset="0"/>
            </a:endParaRPr>
          </a:p>
          <a:p>
            <a:pPr defTabSz="914400" eaLnBrk="0" fontAlgn="base">
              <a:spcBef>
                <a:spcPts val="600"/>
              </a:spcBef>
              <a:buClr>
                <a:srgbClr val="4D009A"/>
              </a:buClr>
              <a:buFont typeface="Wingdings" panose="05000000000000000000" pitchFamily="2" charset="2"/>
              <a:buChar char="n"/>
            </a:pPr>
            <a:r>
              <a:rPr lang="en-US" altLang="zh-CN" sz="2800" dirty="0" err="1">
                <a:latin typeface="华文中宋" panose="02010600040101010101" pitchFamily="2" charset="-122"/>
                <a:ea typeface="华文中宋" panose="02010600040101010101" pitchFamily="2" charset="-122"/>
                <a:cs typeface="Times New Roman" panose="02020603050405020304" charset="0"/>
              </a:rPr>
              <a:t>Matlab</a:t>
            </a:r>
            <a:r>
              <a:rPr lang="zh-CN" altLang="en-US" sz="2800" dirty="0">
                <a:latin typeface="华文中宋" panose="02010600040101010101" pitchFamily="2" charset="-122"/>
                <a:ea typeface="华文中宋" panose="02010600040101010101" pitchFamily="2" charset="-122"/>
                <a:cs typeface="Times New Roman" panose="02020603050405020304" charset="0"/>
              </a:rPr>
              <a:t>对字母大小写敏感</a:t>
            </a:r>
            <a:endParaRPr lang="en-US" altLang="zh-CN" sz="2800" dirty="0">
              <a:latin typeface="华文中宋" panose="02010600040101010101" pitchFamily="2" charset="-122"/>
              <a:ea typeface="华文中宋" panose="02010600040101010101" pitchFamily="2" charset="-122"/>
              <a:cs typeface="Times New Roman" panose="02020603050405020304" charset="0"/>
            </a:endParaRPr>
          </a:p>
          <a:p>
            <a:pPr algn="l" defTabSz="914400" eaLnBrk="0" fontAlgn="base" latinLnBrk="0">
              <a:lnSpc>
                <a:spcPct val="90000"/>
              </a:lnSpc>
              <a:spcBef>
                <a:spcPts val="600"/>
              </a:spcBef>
              <a:spcAft>
                <a:spcPts val="0"/>
              </a:spcAft>
              <a:buClr>
                <a:srgbClr val="4D009A"/>
              </a:buClr>
              <a:buFont typeface="Wingdings" panose="05000000000000000000" pitchFamily="2" charset="2"/>
              <a:buChar char="n"/>
            </a:pPr>
            <a:endParaRPr lang="en-US" altLang="zh-CN" sz="2800" b="1" dirty="0">
              <a:solidFill>
                <a:srgbClr val="4D009A"/>
              </a:solidFill>
              <a:latin typeface="Times New Roman" panose="02020603050405020304" charset="0"/>
              <a:ea typeface="华文楷体" panose="02010600040101010101" charset="-122"/>
              <a:cs typeface="Times New Roman" panose="02020603050405020304" charset="0"/>
            </a:endParaRPr>
          </a:p>
          <a:p>
            <a:pPr algn="l" defTabSz="914400" eaLnBrk="0" fontAlgn="base" latinLnBrk="0">
              <a:lnSpc>
                <a:spcPct val="90000"/>
              </a:lnSpc>
              <a:spcBef>
                <a:spcPts val="600"/>
              </a:spcBef>
              <a:spcAft>
                <a:spcPts val="0"/>
              </a:spcAft>
              <a:buClr>
                <a:srgbClr val="4D009A"/>
              </a:buClr>
              <a:buFont typeface="Wingdings" panose="05000000000000000000" pitchFamily="2" charset="2"/>
              <a:buChar char="n"/>
            </a:pPr>
            <a:endParaRPr lang="en-US" altLang="zh-CN" sz="2800" b="1" dirty="0">
              <a:solidFill>
                <a:srgbClr val="4D009A"/>
              </a:solidFill>
              <a:latin typeface="Times New Roman" panose="02020603050405020304" charset="0"/>
              <a:ea typeface="华文楷体" panose="02010600040101010101" charset="-122"/>
              <a:cs typeface="Times New Roman" panose="02020603050405020304" charset="0"/>
            </a:endParaRPr>
          </a:p>
          <a:p>
            <a:pPr algn="l" defTabSz="914400" eaLnBrk="0" fontAlgn="base" latinLnBrk="0">
              <a:lnSpc>
                <a:spcPct val="90000"/>
              </a:lnSpc>
              <a:spcBef>
                <a:spcPts val="600"/>
              </a:spcBef>
              <a:spcAft>
                <a:spcPts val="0"/>
              </a:spcAft>
              <a:buClr>
                <a:srgbClr val="4D009A"/>
              </a:buClr>
              <a:buFont typeface="Wingdings" panose="05000000000000000000" pitchFamily="2" charset="2"/>
              <a:buChar char="n"/>
            </a:pPr>
            <a:endParaRPr lang="en-US" altLang="zh-CN" sz="2800" b="1" dirty="0">
              <a:solidFill>
                <a:srgbClr val="4D009A"/>
              </a:solidFill>
              <a:latin typeface="Times New Roman" panose="02020603050405020304" charset="0"/>
              <a:ea typeface="华文楷体" panose="02010600040101010101" charset="-122"/>
              <a:cs typeface="Times New Roman" panose="02020603050405020304" charset="0"/>
            </a:endParaRPr>
          </a:p>
          <a:p>
            <a:pPr algn="l" defTabSz="914400" eaLnBrk="0" fontAlgn="base" latinLnBrk="0">
              <a:lnSpc>
                <a:spcPct val="90000"/>
              </a:lnSpc>
              <a:spcBef>
                <a:spcPts val="600"/>
              </a:spcBef>
              <a:spcAft>
                <a:spcPts val="0"/>
              </a:spcAft>
              <a:buClr>
                <a:srgbClr val="4D009A"/>
              </a:buClr>
              <a:buFont typeface="Wingdings" panose="05000000000000000000" pitchFamily="2" charset="2"/>
              <a:buChar char="n"/>
            </a:pPr>
            <a:endParaRPr lang="ko-KR" altLang="en-US" sz="2800" b="1" cap="none" dirty="0">
              <a:solidFill>
                <a:srgbClr val="4D009A"/>
              </a:solidFill>
              <a:latin typeface="Times New Roman" panose="02020603050405020304" charset="0"/>
              <a:ea typeface="华文楷体" panose="02010600040101010101" charset="-122"/>
              <a:cs typeface="Times New Roman" panose="02020603050405020304" charset="0"/>
            </a:endParaRPr>
          </a:p>
          <a:p>
            <a:pPr marL="609600" indent="-609600" algn="l" defTabSz="914400" eaLnBrk="0" fontAlgn="base" latinLnBrk="0">
              <a:lnSpc>
                <a:spcPct val="90000"/>
              </a:lnSpc>
              <a:spcBef>
                <a:spcPts val="500"/>
              </a:spcBef>
              <a:spcAft>
                <a:spcPts val="0"/>
              </a:spcAft>
              <a:buFontTx/>
              <a:buNone/>
            </a:pPr>
            <a:endParaRPr lang="en-US" altLang="ko-KR" sz="2400" b="1" cap="none" dirty="0">
              <a:solidFill>
                <a:srgbClr val="4D009A"/>
              </a:solidFill>
              <a:latin typeface="Times New Roman" panose="02020603050405020304" charset="0"/>
              <a:ea typeface="华文楷体" panose="02010600040101010101" charset="-122"/>
              <a:cs typeface="Times New Roman" panose="02020603050405020304" charset="0"/>
            </a:endParaRPr>
          </a:p>
        </p:txBody>
      </p:sp>
      <p:pic>
        <p:nvPicPr>
          <p:cNvPr id="60424" name="Picture 8" descr="C:/Documents and Settings/Administrator/Application Data/JisuOffice/ETemp/7224_1649080/image25.png"/>
          <p:cNvPicPr>
            <a:picLocks noChangeAspect="1"/>
          </p:cNvPicPr>
          <p:nvPr/>
        </p:nvPicPr>
        <p:blipFill rotWithShape="1">
          <a:blip r:embed="rId2">
            <a:extLst>
              <a:ext uri="{28A0092B-C50C-407E-A947-70E740481C1C}">
                <a14:useLocalDpi xmlns:a14="http://schemas.microsoft.com/office/drawing/2010/main" val="0"/>
              </a:ext>
            </a:extLst>
          </a:blip>
          <a:srcRect r="33117" b="33380"/>
          <a:stretch/>
        </p:blipFill>
        <p:spPr bwMode="auto">
          <a:xfrm>
            <a:off x="802605" y="3680115"/>
            <a:ext cx="3341655" cy="25377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E4ABB31E-E173-4D32-89F2-669F17858013}"/>
              </a:ext>
            </a:extLst>
          </p:cNvPr>
          <p:cNvPicPr>
            <a:picLocks noChangeAspect="1"/>
          </p:cNvPicPr>
          <p:nvPr/>
        </p:nvPicPr>
        <p:blipFill>
          <a:blip r:embed="rId3"/>
          <a:stretch>
            <a:fillRect/>
          </a:stretch>
        </p:blipFill>
        <p:spPr>
          <a:xfrm>
            <a:off x="4680130" y="3009563"/>
            <a:ext cx="4021313" cy="33272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F84FB80-AB0F-413B-8400-E6B23857C54A}"/>
              </a:ext>
            </a:extLst>
          </p:cNvPr>
          <p:cNvSpPr>
            <a:spLocks noGrp="1"/>
          </p:cNvSpPr>
          <p:nvPr>
            <p:ph type="title"/>
          </p:nvPr>
        </p:nvSpPr>
        <p:spPr>
          <a:xfrm>
            <a:off x="1245738" y="159384"/>
            <a:ext cx="7886700" cy="1325562"/>
          </a:xfrm>
        </p:spPr>
        <p:txBody>
          <a:bodyPr/>
          <a:lstStyle/>
          <a:p>
            <a:r>
              <a:rPr lang="zh-CN" altLang="en-US" sz="4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panose="02010600040101010101" charset="-122"/>
              </a:rPr>
              <a:t>M</a:t>
            </a:r>
            <a:r>
              <a:rPr lang="en-US" altLang="zh-CN" sz="4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panose="02010600040101010101" charset="-122"/>
              </a:rPr>
              <a:t>ATLAB </a:t>
            </a:r>
            <a:r>
              <a:rPr lang="zh-CN" altLang="en-US" sz="4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panose="02010600040101010101" charset="-122"/>
              </a:rPr>
              <a:t>实例</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9" name="内容占位符 8">
            <a:extLst>
              <a:ext uri="{FF2B5EF4-FFF2-40B4-BE49-F238E27FC236}">
                <a16:creationId xmlns:a16="http://schemas.microsoft.com/office/drawing/2014/main" id="{062304B4-42DE-4301-BFC7-2ECD8767885E}"/>
              </a:ext>
            </a:extLst>
          </p:cNvPr>
          <p:cNvSpPr>
            <a:spLocks noGrp="1"/>
          </p:cNvSpPr>
          <p:nvPr>
            <p:ph idx="1"/>
          </p:nvPr>
        </p:nvSpPr>
        <p:spPr>
          <a:xfrm>
            <a:off x="971600" y="1711369"/>
            <a:ext cx="7886700" cy="4351337"/>
          </a:xfrm>
        </p:spPr>
        <p:txBody>
          <a:bodyPr/>
          <a:lstStyle/>
          <a:p>
            <a:pPr>
              <a:buFont typeface="Wingdings" panose="05000000000000000000" pitchFamily="2" charset="2"/>
              <a:buChar char="n"/>
            </a:pPr>
            <a:r>
              <a:rPr lang="zh-CN" altLang="en-US" sz="3200" b="1" dirty="0">
                <a:solidFill>
                  <a:srgbClr val="4D009A"/>
                </a:solidFill>
                <a:latin typeface="华文楷体" panose="02010600040101010101" charset="-122"/>
                <a:ea typeface="华文楷体" panose="02010600040101010101" charset="-122"/>
              </a:rPr>
              <a:t>计算实例</a:t>
            </a:r>
            <a:endParaRPr lang="en-US" altLang="zh-CN" sz="3200" b="1" dirty="0">
              <a:solidFill>
                <a:srgbClr val="4D009A"/>
              </a:solidFill>
              <a:latin typeface="华文楷体" panose="02010600040101010101" charset="-122"/>
              <a:ea typeface="华文楷体" panose="02010600040101010101" charset="-122"/>
            </a:endParaRPr>
          </a:p>
          <a:p>
            <a:pPr>
              <a:buFont typeface="Wingdings" panose="05000000000000000000" pitchFamily="2" charset="2"/>
              <a:buChar char="n"/>
            </a:pPr>
            <a:r>
              <a:rPr lang="zh-CN" altLang="en-US" sz="3200" b="1" dirty="0">
                <a:solidFill>
                  <a:srgbClr val="4D009A"/>
                </a:solidFill>
                <a:latin typeface="华文楷体" panose="02010600040101010101" charset="-122"/>
                <a:ea typeface="华文楷体" panose="02010600040101010101" charset="-122"/>
              </a:rPr>
              <a:t>命令的使用</a:t>
            </a:r>
            <a:endParaRPr lang="en-US" altLang="zh-CN" sz="3200" b="1" dirty="0">
              <a:solidFill>
                <a:srgbClr val="4D009A"/>
              </a:solidFill>
              <a:latin typeface="华文楷体" panose="02010600040101010101" charset="-122"/>
              <a:ea typeface="华文楷体" panose="02010600040101010101" charset="-122"/>
            </a:endParaRPr>
          </a:p>
          <a:p>
            <a:pPr>
              <a:buFont typeface="Wingdings" panose="05000000000000000000" pitchFamily="2" charset="2"/>
              <a:buChar char="n"/>
            </a:pPr>
            <a:r>
              <a:rPr lang="zh-CN" altLang="en-US" sz="3200" b="1" dirty="0">
                <a:solidFill>
                  <a:srgbClr val="4D009A"/>
                </a:solidFill>
                <a:latin typeface="华文楷体" panose="02010600040101010101" charset="-122"/>
                <a:ea typeface="华文楷体" panose="02010600040101010101" charset="-122"/>
              </a:rPr>
              <a:t>工作区</a:t>
            </a:r>
            <a:r>
              <a:rPr lang="en-US" altLang="zh-CN" sz="3200" b="1" dirty="0">
                <a:solidFill>
                  <a:srgbClr val="4D009A"/>
                </a:solidFill>
                <a:latin typeface="华文楷体" panose="02010600040101010101" charset="-122"/>
                <a:ea typeface="华文楷体" panose="02010600040101010101" charset="-122"/>
              </a:rPr>
              <a:t>/</a:t>
            </a:r>
            <a:r>
              <a:rPr lang="zh-CN" altLang="en-US" sz="3200" b="1" dirty="0">
                <a:solidFill>
                  <a:srgbClr val="4D009A"/>
                </a:solidFill>
                <a:latin typeface="华文楷体" panose="02010600040101010101" charset="-122"/>
                <a:ea typeface="华文楷体" panose="02010600040101010101" charset="-122"/>
              </a:rPr>
              <a:t>工作窗口</a:t>
            </a:r>
            <a:endParaRPr lang="en-US" altLang="zh-CN" sz="3200" b="1" dirty="0">
              <a:solidFill>
                <a:srgbClr val="4D009A"/>
              </a:solidFill>
              <a:latin typeface="华文楷体" panose="02010600040101010101" charset="-122"/>
              <a:ea typeface="华文楷体" panose="02010600040101010101" charset="-122"/>
            </a:endParaRPr>
          </a:p>
          <a:p>
            <a:pPr>
              <a:buFont typeface="Wingdings" panose="05000000000000000000" pitchFamily="2" charset="2"/>
              <a:buChar char="n"/>
            </a:pPr>
            <a:r>
              <a:rPr lang="zh-CN" altLang="en-US" sz="3200" b="1" dirty="0">
                <a:solidFill>
                  <a:srgbClr val="4D009A"/>
                </a:solidFill>
                <a:latin typeface="华文楷体" panose="02010600040101010101" charset="-122"/>
                <a:ea typeface="华文楷体" panose="02010600040101010101" charset="-122"/>
              </a:rPr>
              <a:t>命令历史记录</a:t>
            </a:r>
            <a:endParaRPr lang="en-US" altLang="zh-CN" sz="3200" b="1" dirty="0">
              <a:solidFill>
                <a:srgbClr val="4D009A"/>
              </a:solidFill>
              <a:latin typeface="华文楷体" panose="02010600040101010101" charset="-122"/>
              <a:ea typeface="华文楷体" panose="02010600040101010101" charset="-122"/>
            </a:endParaRPr>
          </a:p>
          <a:p>
            <a:pPr>
              <a:buFont typeface="Wingdings" panose="05000000000000000000" pitchFamily="2" charset="2"/>
              <a:buChar char="n"/>
            </a:pPr>
            <a:r>
              <a:rPr lang="zh-CN" altLang="en-US" sz="3200" b="1" dirty="0">
                <a:solidFill>
                  <a:srgbClr val="4D009A"/>
                </a:solidFill>
                <a:latin typeface="华文楷体" panose="02010600040101010101" charset="-122"/>
                <a:ea typeface="华文楷体" panose="02010600040101010101" charset="-122"/>
              </a:rPr>
              <a:t>工作目录</a:t>
            </a:r>
            <a:endParaRPr lang="en-US" altLang="zh-CN" sz="3200" b="1" dirty="0">
              <a:solidFill>
                <a:srgbClr val="4D009A"/>
              </a:solidFill>
              <a:latin typeface="华文楷体" panose="02010600040101010101" charset="-122"/>
              <a:ea typeface="华文楷体" panose="02010600040101010101" charset="-122"/>
            </a:endParaRPr>
          </a:p>
          <a:p>
            <a:pPr>
              <a:buFont typeface="Wingdings" panose="05000000000000000000" pitchFamily="2" charset="2"/>
              <a:buChar char="n"/>
            </a:pPr>
            <a:r>
              <a:rPr lang="zh-CN" altLang="en-US" sz="3200" b="1" dirty="0">
                <a:solidFill>
                  <a:srgbClr val="4D009A"/>
                </a:solidFill>
                <a:latin typeface="华文楷体" panose="02010600040101010101" charset="-122"/>
                <a:ea typeface="华文楷体" panose="02010600040101010101" charset="-122"/>
              </a:rPr>
              <a:t>搜索路径</a:t>
            </a:r>
            <a:endParaRPr lang="en-US" altLang="zh-CN" sz="3200" b="1" dirty="0">
              <a:solidFill>
                <a:srgbClr val="4D009A"/>
              </a:solidFill>
              <a:latin typeface="华文楷体" panose="02010600040101010101" charset="-122"/>
              <a:ea typeface="华文楷体" panose="02010600040101010101" charset="-122"/>
            </a:endParaRPr>
          </a:p>
          <a:p>
            <a:pPr>
              <a:buFont typeface="Wingdings" panose="05000000000000000000" pitchFamily="2" charset="2"/>
              <a:buChar char="n"/>
            </a:pPr>
            <a:r>
              <a:rPr lang="zh-CN" altLang="en-US" sz="3200" b="1" dirty="0">
                <a:solidFill>
                  <a:srgbClr val="4D009A"/>
                </a:solidFill>
                <a:latin typeface="华文楷体" panose="02010600040101010101" charset="-122"/>
                <a:ea typeface="华文楷体" panose="02010600040101010101" charset="-122"/>
              </a:rPr>
              <a:t>获取帮助</a:t>
            </a:r>
            <a:endParaRPr lang="en-US" altLang="zh-CN" sz="3200" b="1" dirty="0">
              <a:solidFill>
                <a:srgbClr val="4D009A"/>
              </a:solidFill>
              <a:latin typeface="华文楷体" panose="02010600040101010101" charset="-122"/>
              <a:ea typeface="华文楷体" panose="02010600040101010101" charset="-122"/>
            </a:endParaRPr>
          </a:p>
          <a:p>
            <a:pPr>
              <a:buFont typeface="Wingdings" panose="05000000000000000000" pitchFamily="2" charset="2"/>
              <a:buChar char="n"/>
            </a:pPr>
            <a:r>
              <a:rPr lang="zh-CN" altLang="en-US" sz="3200" b="1" dirty="0">
                <a:solidFill>
                  <a:srgbClr val="4D009A"/>
                </a:solidFill>
                <a:latin typeface="华文楷体" panose="02010600040101010101" charset="-122"/>
                <a:ea typeface="华文楷体" panose="02010600040101010101" charset="-122"/>
              </a:rPr>
              <a:t>功能演示</a:t>
            </a:r>
            <a:endParaRPr lang="en-US" altLang="zh-CN" sz="3200" b="1" dirty="0">
              <a:solidFill>
                <a:srgbClr val="4D009A"/>
              </a:solidFill>
              <a:latin typeface="华文楷体" panose="02010600040101010101" charset="-122"/>
              <a:ea typeface="华文楷体" panose="02010600040101010101" charset="-122"/>
            </a:endParaRPr>
          </a:p>
          <a:p>
            <a:pPr>
              <a:buFont typeface="Wingdings" panose="05000000000000000000" pitchFamily="2" charset="2"/>
              <a:buChar char="n"/>
            </a:pPr>
            <a:endParaRPr lang="en-US" altLang="zh-CN" dirty="0"/>
          </a:p>
          <a:p>
            <a:pPr>
              <a:buFont typeface="Wingdings" panose="05000000000000000000" pitchFamily="2" charset="2"/>
              <a:buChar char="n"/>
            </a:pPr>
            <a:endParaRPr lang="zh-CN" altLang="en-US" dirty="0"/>
          </a:p>
        </p:txBody>
      </p:sp>
    </p:spTree>
    <p:extLst>
      <p:ext uri="{BB962C8B-B14F-4D97-AF65-F5344CB8AC3E}">
        <p14:creationId xmlns:p14="http://schemas.microsoft.com/office/powerpoint/2010/main" val="156711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1301703" y="307796"/>
            <a:ext cx="7576820" cy="574675"/>
          </a:xfrm>
        </p:spPr>
        <p:txBody>
          <a:bodyPr>
            <a:normAutofit/>
          </a:bodyPr>
          <a:lstStyle/>
          <a:p>
            <a:pPr>
              <a:lnSpc>
                <a:spcPct val="80000"/>
              </a:lnSpc>
              <a:spcBef>
                <a:spcPct val="75000"/>
              </a:spcBef>
            </a:pPr>
            <a:r>
              <a:rPr lang="zh-CN" altLang="en-US" sz="36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panose="02010600040101010101" charset="-122"/>
              </a:rPr>
              <a:t>计算实例</a:t>
            </a:r>
          </a:p>
        </p:txBody>
      </p:sp>
      <p:sp>
        <p:nvSpPr>
          <p:cNvPr id="75781" name="Rectangle 3"/>
          <p:cNvSpPr txBox="1">
            <a:spLocks noGrp="1"/>
          </p:cNvSpPr>
          <p:nvPr>
            <p:ph idx="1"/>
          </p:nvPr>
        </p:nvSpPr>
        <p:spPr>
          <a:xfrm>
            <a:off x="465454" y="1196975"/>
            <a:ext cx="8134985" cy="5041265"/>
          </a:xfrm>
          <a:prstGeom prst="rect">
            <a:avLst/>
          </a:prstGeom>
          <a:noFill/>
          <a:ln w="0">
            <a:noFill/>
          </a:ln>
        </p:spPr>
        <p:txBody>
          <a:bodyPr vert="horz" wrap="square" lIns="91440" tIns="45720" rIns="91440" bIns="45720" numCol="1" anchor="t">
            <a:noAutofit/>
          </a:bodyPr>
          <a:lstStyle/>
          <a:p>
            <a:pPr marL="609600" indent="-609600" defTabSz="914400" eaLnBrk="0" fontAlgn="base">
              <a:spcBef>
                <a:spcPts val="500"/>
              </a:spcBef>
              <a:buNone/>
            </a:pPr>
            <a:r>
              <a:rPr lang="en-US" altLang="ko-KR" sz="4000" b="1" dirty="0">
                <a:solidFill>
                  <a:srgbClr val="4D009A"/>
                </a:solidFill>
                <a:latin typeface="Times New Roman" panose="02020603050405020304" charset="0"/>
                <a:ea typeface="华文楷体" panose="02010600040101010101" charset="-122"/>
                <a:cs typeface="Times New Roman" panose="02020603050405020304" charset="0"/>
              </a:rPr>
              <a:t>【</a:t>
            </a:r>
            <a:r>
              <a:rPr lang="en-US" altLang="ko-KR" sz="4000" b="1" dirty="0" err="1">
                <a:solidFill>
                  <a:srgbClr val="4D009A"/>
                </a:solidFill>
                <a:latin typeface="Times New Roman" panose="02020603050405020304" charset="0"/>
                <a:ea typeface="华文楷体" panose="02010600040101010101" charset="-122"/>
                <a:cs typeface="Times New Roman" panose="02020603050405020304" charset="0"/>
              </a:rPr>
              <a:t>例】计算</a:t>
            </a:r>
            <a:endParaRPr lang="ko-KR" altLang="en-US" sz="4000" b="1" dirty="0">
              <a:solidFill>
                <a:srgbClr val="4D009A"/>
              </a:solidFill>
              <a:latin typeface="Times New Roman" panose="02020603050405020304" charset="0"/>
              <a:ea typeface="华文楷体" panose="02010600040101010101" charset="-122"/>
              <a:cs typeface="Times New Roman" panose="02020603050405020304" charset="0"/>
            </a:endParaRPr>
          </a:p>
          <a:p>
            <a:pPr marL="609600" indent="-609600" defTabSz="914400" eaLnBrk="0" fontAlgn="base">
              <a:spcBef>
                <a:spcPts val="500"/>
              </a:spcBef>
              <a:buNone/>
            </a:pPr>
            <a:endParaRPr lang="en-US" altLang="ko-KR" sz="1600" b="1" dirty="0">
              <a:solidFill>
                <a:srgbClr val="4D009A"/>
              </a:solidFill>
              <a:latin typeface="Times New Roman" panose="02020603050405020304" charset="0"/>
              <a:ea typeface="华文楷体" panose="02010600040101010101" charset="-122"/>
              <a:cs typeface="Times New Roman" panose="02020603050405020304" charset="0"/>
            </a:endParaRPr>
          </a:p>
          <a:p>
            <a:pPr marL="609600" indent="-609600" defTabSz="914400" eaLnBrk="0" fontAlgn="base">
              <a:spcBef>
                <a:spcPts val="500"/>
              </a:spcBef>
              <a:buNone/>
            </a:pPr>
            <a:r>
              <a:rPr lang="en-US" altLang="ko-KR" sz="4000" b="1" dirty="0">
                <a:solidFill>
                  <a:srgbClr val="4D009A"/>
                </a:solidFill>
                <a:latin typeface="Times New Roman" panose="02020603050405020304" charset="0"/>
                <a:ea typeface="华文楷体" panose="02010600040101010101" charset="-122"/>
                <a:cs typeface="Times New Roman" panose="02020603050405020304" charset="0"/>
              </a:rPr>
              <a:t>&gt;&gt;(12+2*(7-4))/3^2</a:t>
            </a:r>
            <a:endParaRPr lang="ko-KR" altLang="en-US" sz="4000" b="1" dirty="0">
              <a:solidFill>
                <a:srgbClr val="4D009A"/>
              </a:solidFill>
              <a:latin typeface="Times New Roman" panose="02020603050405020304" charset="0"/>
              <a:ea typeface="华文楷体" panose="02010600040101010101" charset="-122"/>
              <a:cs typeface="Times New Roman" panose="02020603050405020304" charset="0"/>
            </a:endParaRPr>
          </a:p>
          <a:p>
            <a:pPr marL="609600" indent="-609600" defTabSz="914400" eaLnBrk="0" fontAlgn="base">
              <a:spcBef>
                <a:spcPts val="500"/>
              </a:spcBef>
              <a:buNone/>
            </a:pPr>
            <a:r>
              <a:rPr lang="en-US" altLang="ko-KR" sz="4000" dirty="0">
                <a:solidFill>
                  <a:srgbClr val="003300"/>
                </a:solidFill>
                <a:latin typeface="Times New Roman" panose="02020603050405020304" charset="0"/>
                <a:ea typeface="楷体_GB2312" charset="0"/>
                <a:cs typeface="Times New Roman" panose="02020603050405020304" charset="0"/>
              </a:rPr>
              <a:t>      </a:t>
            </a:r>
            <a:endParaRPr lang="ko-KR" altLang="en-US" sz="4000" b="1" cap="none" dirty="0">
              <a:solidFill>
                <a:srgbClr val="4D009A"/>
              </a:solidFill>
              <a:latin typeface="华文楷体" panose="02010600040101010101" charset="-122"/>
              <a:ea typeface="华文楷体" panose="02010600040101010101" charset="-122"/>
            </a:endParaRPr>
          </a:p>
        </p:txBody>
      </p:sp>
      <p:sp>
        <p:nvSpPr>
          <p:cNvPr id="65540" name="Text Box 4"/>
          <p:cNvSpPr txBox="1">
            <a:spLocks noChangeArrowheads="1"/>
          </p:cNvSpPr>
          <p:nvPr/>
        </p:nvSpPr>
        <p:spPr bwMode="auto">
          <a:xfrm>
            <a:off x="286478" y="4293096"/>
            <a:ext cx="8592045" cy="1969770"/>
          </a:xfrm>
          <a:prstGeom prst="rect">
            <a:avLst/>
          </a:prstGeom>
          <a:noFill/>
          <a:ln w="9525">
            <a:solidFill>
              <a:srgbClr val="FF66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90600" indent="-533400" algn="just" eaLnBrk="0" fontAlgn="base">
              <a:spcBef>
                <a:spcPts val="1200"/>
              </a:spcBef>
              <a:buClr>
                <a:srgbClr val="0000FF"/>
              </a:buClr>
              <a:buFont typeface="Wingdings" panose="05000000000000000000"/>
              <a:buChar char="l"/>
            </a:pPr>
            <a:r>
              <a:rPr lang="en-US" altLang="ko-KR" sz="2800" b="1" dirty="0" err="1">
                <a:solidFill>
                  <a:srgbClr val="4D009A"/>
                </a:solidFill>
                <a:latin typeface="Times New Roman" panose="02020603050405020304" charset="0"/>
                <a:cs typeface="Times New Roman" panose="02020603050405020304" charset="0"/>
              </a:rPr>
              <a:t>计算结果中的“ans”是“answer”的缩写，其含义是“运算答案</a:t>
            </a:r>
            <a:r>
              <a:rPr lang="en-US" altLang="ko-KR" sz="2800" b="1" dirty="0">
                <a:solidFill>
                  <a:srgbClr val="4D009A"/>
                </a:solidFill>
                <a:latin typeface="Times New Roman" panose="02020603050405020304" charset="0"/>
                <a:cs typeface="Times New Roman" panose="02020603050405020304" charset="0"/>
              </a:rPr>
              <a:t>”</a:t>
            </a:r>
            <a:r>
              <a:rPr lang="zh-CN" altLang="en-US" sz="2800" b="1" dirty="0">
                <a:solidFill>
                  <a:srgbClr val="4D009A"/>
                </a:solidFill>
                <a:latin typeface="Times New Roman" panose="02020603050405020304" charset="0"/>
                <a:cs typeface="Times New Roman" panose="02020603050405020304" charset="0"/>
              </a:rPr>
              <a:t>，</a:t>
            </a:r>
            <a:r>
              <a:rPr lang="en-US" altLang="ko-KR" sz="2800" b="1" dirty="0" err="1">
                <a:solidFill>
                  <a:srgbClr val="4D009A"/>
                </a:solidFill>
                <a:latin typeface="Times New Roman" panose="02020603050405020304" charset="0"/>
                <a:cs typeface="Times New Roman" panose="02020603050405020304" charset="0"/>
              </a:rPr>
              <a:t>ans是一个预定义变量</a:t>
            </a:r>
            <a:r>
              <a:rPr lang="en-US" altLang="ko-KR" sz="2800" b="1" dirty="0">
                <a:solidFill>
                  <a:srgbClr val="4D009A"/>
                </a:solidFill>
                <a:latin typeface="Times New Roman" panose="02020603050405020304" charset="0"/>
                <a:cs typeface="Times New Roman" panose="02020603050405020304" charset="0"/>
              </a:rPr>
              <a:t>。</a:t>
            </a:r>
          </a:p>
          <a:p>
            <a:pPr marL="990600" indent="-533400" eaLnBrk="0" fontAlgn="base">
              <a:spcBef>
                <a:spcPts val="1200"/>
              </a:spcBef>
              <a:buClr>
                <a:srgbClr val="0000FF"/>
              </a:buClr>
              <a:buFont typeface="Wingdings" panose="05000000000000000000"/>
              <a:buChar char="l"/>
            </a:pPr>
            <a:r>
              <a:rPr lang="en-US" altLang="ko-KR" sz="2800" b="1" dirty="0" err="1">
                <a:solidFill>
                  <a:srgbClr val="4D009A"/>
                </a:solidFill>
                <a:latin typeface="Times New Roman" panose="02020603050405020304" charset="0"/>
                <a:cs typeface="Times New Roman" panose="02020603050405020304" charset="0"/>
              </a:rPr>
              <a:t>所用运算符（如</a:t>
            </a:r>
            <a:r>
              <a:rPr lang="en-US" altLang="ko-KR" sz="2800" b="1" dirty="0">
                <a:solidFill>
                  <a:srgbClr val="4D009A"/>
                </a:solidFill>
                <a:latin typeface="Times New Roman" panose="02020603050405020304" charset="0"/>
                <a:cs typeface="Times New Roman" panose="02020603050405020304" charset="0"/>
              </a:rPr>
              <a:t>+ - * / ^ 等）</a:t>
            </a:r>
            <a:r>
              <a:rPr lang="zh-CN" altLang="en-US" sz="2800" b="1" dirty="0">
                <a:solidFill>
                  <a:srgbClr val="4D009A"/>
                </a:solidFill>
                <a:latin typeface="Times New Roman" panose="02020603050405020304" charset="0"/>
                <a:cs typeface="Times New Roman" panose="02020603050405020304" charset="0"/>
              </a:rPr>
              <a:t>，也是其他程序设计语言中常用的。</a:t>
            </a:r>
            <a:endParaRPr lang="ko-KR" altLang="en-US" sz="2800" b="1" dirty="0">
              <a:solidFill>
                <a:srgbClr val="4D009A"/>
              </a:solidFill>
              <a:latin typeface="Times New Roman" panose="02020603050405020304" charset="0"/>
              <a:cs typeface="Times New Roman" panose="02020603050405020304" charset="0"/>
            </a:endParaRPr>
          </a:p>
        </p:txBody>
      </p:sp>
      <p:graphicFrame>
        <p:nvGraphicFramePr>
          <p:cNvPr id="75789" name="Object 6"/>
          <p:cNvGraphicFramePr>
            <a:graphicFrameLocks noChangeAspect="1"/>
          </p:cNvGraphicFramePr>
          <p:nvPr/>
        </p:nvGraphicFramePr>
        <p:xfrm>
          <a:off x="2109" y="2840"/>
          <a:ext cx="772" cy="322"/>
        </p:xfrm>
        <a:graphic>
          <a:graphicData uri="http://schemas.openxmlformats.org/presentationml/2006/ole">
            <mc:AlternateContent xmlns:mc="http://schemas.openxmlformats.org/markup-compatibility/2006">
              <mc:Choice xmlns:v="urn:schemas-microsoft-com:vml" Requires="v">
                <p:oleObj spid="_x0000_s316434" name="Equation" r:id="rId3" imgW="748665" imgH="317500" progId="Equation.DSMT4">
                  <p:embed/>
                </p:oleObj>
              </mc:Choice>
              <mc:Fallback>
                <p:oleObj name="Equation" r:id="rId3" imgW="748665" imgH="317500" progId="Equation.DSMT4">
                  <p:embed/>
                  <p:pic>
                    <p:nvPicPr>
                      <p:cNvPr id="7578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2840"/>
                        <a:ext cx="77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8" name="Text Box 12"/>
          <p:cNvSpPr txBox="1">
            <a:spLocks noChangeArrowheads="1"/>
          </p:cNvSpPr>
          <p:nvPr/>
        </p:nvSpPr>
        <p:spPr bwMode="auto">
          <a:xfrm>
            <a:off x="718119" y="2755108"/>
            <a:ext cx="1228221" cy="13111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spcBef>
                <a:spcPct val="20000"/>
              </a:spcBef>
              <a:buFont typeface="Wingdings" panose="05000000000000000000" charset="0"/>
              <a:buNone/>
              <a:defRPr/>
            </a:pPr>
            <a:r>
              <a:rPr kumimoji="0" lang="en-US" altLang="zh-CN" sz="3600" dirty="0" err="1">
                <a:solidFill>
                  <a:srgbClr val="003300"/>
                </a:solidFill>
              </a:rPr>
              <a:t>ans</a:t>
            </a:r>
            <a:r>
              <a:rPr kumimoji="0" lang="en-US" altLang="zh-CN" sz="3600" dirty="0">
                <a:solidFill>
                  <a:srgbClr val="003300"/>
                </a:solidFill>
              </a:rPr>
              <a:t>=</a:t>
            </a:r>
          </a:p>
          <a:p>
            <a:pPr>
              <a:spcBef>
                <a:spcPct val="20000"/>
              </a:spcBef>
              <a:buFont typeface="Wingdings" panose="05000000000000000000" charset="0"/>
              <a:buNone/>
              <a:defRPr/>
            </a:pPr>
            <a:r>
              <a:rPr kumimoji="0" lang="en-US" altLang="zh-CN" sz="3600" dirty="0">
                <a:solidFill>
                  <a:srgbClr val="003300"/>
                </a:solidFill>
              </a:rPr>
              <a:t>     </a:t>
            </a:r>
            <a:r>
              <a:rPr lang="en-US" altLang="ko-KR" sz="3600" dirty="0">
                <a:solidFill>
                  <a:srgbClr val="003300"/>
                </a:solidFill>
                <a:latin typeface="Times New Roman" panose="02020603050405020304" charset="0"/>
                <a:ea typeface="楷体_GB2312" charset="0"/>
                <a:cs typeface="Times New Roman" panose="02020603050405020304" charset="0"/>
              </a:rPr>
              <a:t>2</a:t>
            </a:r>
            <a:endParaRPr kumimoji="0" lang="en-US" altLang="zh-CN" sz="3600" dirty="0">
              <a:solidFill>
                <a:srgbClr val="003300"/>
              </a:solidFill>
            </a:endParaRPr>
          </a:p>
        </p:txBody>
      </p:sp>
      <p:graphicFrame>
        <p:nvGraphicFramePr>
          <p:cNvPr id="8" name="Object 5">
            <a:extLst>
              <a:ext uri="{FF2B5EF4-FFF2-40B4-BE49-F238E27FC236}">
                <a16:creationId xmlns:a16="http://schemas.microsoft.com/office/drawing/2014/main" id="{91267271-9F2E-491F-8D50-80783B0C47AA}"/>
              </a:ext>
            </a:extLst>
          </p:cNvPr>
          <p:cNvGraphicFramePr>
            <a:graphicFrameLocks noChangeAspect="1"/>
          </p:cNvGraphicFramePr>
          <p:nvPr>
            <p:extLst>
              <p:ext uri="{D42A27DB-BD31-4B8C-83A1-F6EECF244321}">
                <p14:modId xmlns:p14="http://schemas.microsoft.com/office/powerpoint/2010/main" val="3579535463"/>
              </p:ext>
            </p:extLst>
          </p:nvPr>
        </p:nvGraphicFramePr>
        <p:xfrm>
          <a:off x="3471698" y="1004251"/>
          <a:ext cx="4253283" cy="870062"/>
        </p:xfrm>
        <a:graphic>
          <a:graphicData uri="http://schemas.openxmlformats.org/presentationml/2006/ole">
            <mc:AlternateContent xmlns:mc="http://schemas.openxmlformats.org/markup-compatibility/2006">
              <mc:Choice xmlns:v="urn:schemas-microsoft-com:vml" Requires="v">
                <p:oleObj spid="_x0000_s316435" name="Equation" r:id="rId5" imgW="1180465" imgH="241300" progId="Equation.DSMT4">
                  <p:embed/>
                </p:oleObj>
              </mc:Choice>
              <mc:Fallback>
                <p:oleObj name="Equation" r:id="rId5" imgW="1180465" imgH="241300" progId="Equation.DSMT4">
                  <p:embed/>
                  <p:pic>
                    <p:nvPicPr>
                      <p:cNvPr id="60421"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1698" y="1004251"/>
                        <a:ext cx="4253283" cy="8700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5119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1332230" y="333375"/>
            <a:ext cx="7576820" cy="574675"/>
          </a:xfrm>
        </p:spPr>
        <p:txBody>
          <a:bodyPr>
            <a:normAutofit/>
          </a:bodyPr>
          <a:lstStyle/>
          <a:p>
            <a:pPr>
              <a:lnSpc>
                <a:spcPct val="80000"/>
              </a:lnSpc>
              <a:spcBef>
                <a:spcPct val="75000"/>
              </a:spcBef>
            </a:pPr>
            <a:r>
              <a:rPr lang="zh-CN" altLang="en-US" sz="36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panose="02010600040101010101" charset="-122"/>
              </a:rPr>
              <a:t>计算实例</a:t>
            </a:r>
          </a:p>
        </p:txBody>
      </p:sp>
      <p:sp>
        <p:nvSpPr>
          <p:cNvPr id="75781" name="Rectangle 3"/>
          <p:cNvSpPr txBox="1">
            <a:spLocks noGrp="1"/>
          </p:cNvSpPr>
          <p:nvPr>
            <p:ph idx="1"/>
          </p:nvPr>
        </p:nvSpPr>
        <p:spPr>
          <a:xfrm>
            <a:off x="465454" y="1196975"/>
            <a:ext cx="8134985" cy="5041265"/>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500"/>
              </a:spcBef>
              <a:spcAft>
                <a:spcPts val="0"/>
              </a:spcAft>
              <a:buFontTx/>
              <a:buNone/>
            </a:pPr>
            <a:r>
              <a:rPr lang="en-US" altLang="ko-KR" sz="4000" b="1" cap="none" dirty="0">
                <a:solidFill>
                  <a:srgbClr val="4D009A"/>
                </a:solidFill>
                <a:latin typeface="华文楷体" panose="02010600040101010101" charset="-122"/>
                <a:ea typeface="华文楷体" panose="02010600040101010101" charset="-122"/>
              </a:rPr>
              <a:t>【</a:t>
            </a:r>
            <a:r>
              <a:rPr lang="en-US" altLang="ko-KR" sz="4000" b="1" cap="none" dirty="0" err="1">
                <a:solidFill>
                  <a:srgbClr val="4D009A"/>
                </a:solidFill>
                <a:latin typeface="华文楷体" panose="02010600040101010101" charset="-122"/>
                <a:ea typeface="华文楷体" panose="02010600040101010101" charset="-122"/>
              </a:rPr>
              <a:t>例】计算</a:t>
            </a:r>
            <a:endParaRPr lang="en-US" altLang="ko-KR" sz="4000" b="1" cap="none" dirty="0">
              <a:solidFill>
                <a:srgbClr val="4D009A"/>
              </a:solidFill>
              <a:latin typeface="华文楷体" panose="02010600040101010101" charset="-122"/>
              <a:ea typeface="华文楷体" panose="02010600040101010101" charset="-122"/>
            </a:endParaRPr>
          </a:p>
          <a:p>
            <a:pPr marL="609600" indent="-609600" algn="l" defTabSz="914400" eaLnBrk="0" fontAlgn="base" latinLnBrk="0">
              <a:lnSpc>
                <a:spcPct val="100000"/>
              </a:lnSpc>
              <a:spcBef>
                <a:spcPts val="500"/>
              </a:spcBef>
              <a:spcAft>
                <a:spcPts val="0"/>
              </a:spcAft>
              <a:buFontTx/>
              <a:buNone/>
            </a:pPr>
            <a:r>
              <a:rPr lang="en-US" altLang="ko-KR" sz="4000" b="1" cap="none" dirty="0">
                <a:solidFill>
                  <a:srgbClr val="4D009A"/>
                </a:solidFill>
                <a:latin typeface="华文楷体" panose="02010600040101010101" charset="-122"/>
                <a:ea typeface="华文楷体" panose="02010600040101010101" charset="-122"/>
              </a:rPr>
              <a:t>&gt;&gt;sin(45*pi/180)</a:t>
            </a:r>
            <a:endParaRPr lang="ko-KR" altLang="en-US" sz="4000" b="1" cap="none" dirty="0">
              <a:solidFill>
                <a:srgbClr val="4D009A"/>
              </a:solidFill>
              <a:latin typeface="华文楷体" panose="02010600040101010101" charset="-122"/>
              <a:ea typeface="华文楷体" panose="02010600040101010101" charset="-122"/>
            </a:endParaRPr>
          </a:p>
        </p:txBody>
      </p:sp>
      <p:sp>
        <p:nvSpPr>
          <p:cNvPr id="65540" name="Text Box 4"/>
          <p:cNvSpPr txBox="1">
            <a:spLocks noChangeArrowheads="1"/>
          </p:cNvSpPr>
          <p:nvPr/>
        </p:nvSpPr>
        <p:spPr bwMode="auto">
          <a:xfrm>
            <a:off x="741240" y="4416652"/>
            <a:ext cx="7417712" cy="1471172"/>
          </a:xfrm>
          <a:prstGeom prst="rect">
            <a:avLst/>
          </a:prstGeom>
          <a:noFill/>
          <a:ln w="9525">
            <a:solidFill>
              <a:srgbClr val="FF66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0000FF"/>
              </a:buClr>
              <a:buFont typeface="Wingdings" panose="05000000000000000000" charset="0"/>
              <a:buChar char="l"/>
              <a:defRPr/>
            </a:pPr>
            <a:r>
              <a:rPr kumimoji="0" lang="en-US" altLang="zh-CN" sz="2800" b="1" dirty="0" err="1">
                <a:solidFill>
                  <a:srgbClr val="4D009A"/>
                </a:solidFill>
                <a:latin typeface="Times New Roman" panose="02020603050405020304" charset="0"/>
                <a:cs typeface="Times New Roman" panose="02020603050405020304" charset="0"/>
              </a:rPr>
              <a:t>Matalb</a:t>
            </a:r>
            <a:r>
              <a:rPr kumimoji="0" lang="zh-CN" altLang="en-US" sz="2800" b="1" dirty="0">
                <a:solidFill>
                  <a:srgbClr val="4D009A"/>
                </a:solidFill>
                <a:latin typeface="Times New Roman" panose="02020603050405020304" charset="0"/>
                <a:cs typeface="Times New Roman" panose="02020603050405020304" charset="0"/>
              </a:rPr>
              <a:t>中正弦函数</a:t>
            </a:r>
            <a:r>
              <a:rPr kumimoji="0" lang="en-US" altLang="zh-CN" sz="2800" b="1" dirty="0">
                <a:solidFill>
                  <a:srgbClr val="4D009A"/>
                </a:solidFill>
                <a:latin typeface="Times New Roman" panose="02020603050405020304" charset="0"/>
                <a:cs typeface="Times New Roman" panose="02020603050405020304" charset="0"/>
              </a:rPr>
              <a:t>sin</a:t>
            </a:r>
            <a:r>
              <a:rPr lang="en-US" altLang="zh-CN" sz="2800" b="1" dirty="0">
                <a:solidFill>
                  <a:srgbClr val="4D009A"/>
                </a:solidFill>
                <a:latin typeface="Times New Roman" panose="02020603050405020304" charset="0"/>
                <a:cs typeface="Times New Roman" panose="02020603050405020304" charset="0"/>
              </a:rPr>
              <a:t>() </a:t>
            </a:r>
            <a:r>
              <a:rPr kumimoji="0" lang="zh-CN" altLang="en-US" sz="2800" b="1" dirty="0">
                <a:solidFill>
                  <a:srgbClr val="4D009A"/>
                </a:solidFill>
                <a:latin typeface="Times New Roman" panose="02020603050405020304" charset="0"/>
                <a:cs typeface="Times New Roman" panose="02020603050405020304" charset="0"/>
              </a:rPr>
              <a:t>就是常见的正弦函数</a:t>
            </a:r>
            <a:r>
              <a:rPr lang="zh-CN" altLang="en-US" sz="2800" b="1" dirty="0">
                <a:solidFill>
                  <a:srgbClr val="4D009A"/>
                </a:solidFill>
                <a:latin typeface="Times New Roman" panose="02020603050405020304" charset="0"/>
                <a:cs typeface="Times New Roman" panose="02020603050405020304" charset="0"/>
              </a:rPr>
              <a:t>，</a:t>
            </a:r>
            <a:r>
              <a:rPr kumimoji="0" lang="zh-CN" altLang="en-US" sz="2800" b="1" dirty="0">
                <a:solidFill>
                  <a:srgbClr val="4D009A"/>
                </a:solidFill>
                <a:latin typeface="Times New Roman" panose="02020603050405020304" charset="0"/>
                <a:cs typeface="Times New Roman" panose="02020603050405020304" charset="0"/>
              </a:rPr>
              <a:t>它的参数值是以“弧度”为单位</a:t>
            </a:r>
            <a:endParaRPr kumimoji="0" lang="en-US" altLang="zh-CN" sz="2800" b="1" dirty="0">
              <a:solidFill>
                <a:srgbClr val="4D009A"/>
              </a:solidFill>
              <a:latin typeface="Times New Roman" panose="02020603050405020304" charset="0"/>
              <a:cs typeface="Times New Roman" panose="02020603050405020304" charset="0"/>
            </a:endParaRPr>
          </a:p>
          <a:p>
            <a:pPr>
              <a:spcBef>
                <a:spcPct val="20000"/>
              </a:spcBef>
              <a:buClr>
                <a:srgbClr val="0000FF"/>
              </a:buClr>
              <a:buFont typeface="Wingdings" panose="05000000000000000000" charset="0"/>
              <a:buChar char="l"/>
              <a:defRPr/>
            </a:pPr>
            <a:r>
              <a:rPr kumimoji="0" lang="en-US" altLang="zh-CN" sz="2800" b="1" dirty="0">
                <a:solidFill>
                  <a:srgbClr val="4D009A"/>
                </a:solidFill>
                <a:latin typeface="Times New Roman" panose="02020603050405020304" charset="0"/>
                <a:cs typeface="Times New Roman" panose="02020603050405020304" charset="0"/>
              </a:rPr>
              <a:t>pi</a:t>
            </a:r>
            <a:r>
              <a:rPr kumimoji="0" lang="zh-CN" altLang="en-US" sz="2800" b="1" dirty="0">
                <a:solidFill>
                  <a:srgbClr val="4D009A"/>
                </a:solidFill>
                <a:latin typeface="Times New Roman" panose="02020603050405020304" charset="0"/>
                <a:cs typeface="Times New Roman" panose="02020603050405020304" charset="0"/>
              </a:rPr>
              <a:t>也是</a:t>
            </a:r>
            <a:r>
              <a:rPr kumimoji="0" lang="en-US" altLang="zh-CN" sz="2800" b="1" dirty="0" err="1">
                <a:solidFill>
                  <a:srgbClr val="4D009A"/>
                </a:solidFill>
                <a:latin typeface="Times New Roman" panose="02020603050405020304" charset="0"/>
                <a:cs typeface="Times New Roman" panose="02020603050405020304" charset="0"/>
              </a:rPr>
              <a:t>Matalb</a:t>
            </a:r>
            <a:r>
              <a:rPr kumimoji="0" lang="zh-CN" altLang="en-US" sz="2800" b="1" dirty="0">
                <a:solidFill>
                  <a:srgbClr val="4D009A"/>
                </a:solidFill>
                <a:latin typeface="Times New Roman" panose="02020603050405020304" charset="0"/>
                <a:cs typeface="Times New Roman" panose="02020603050405020304" charset="0"/>
              </a:rPr>
              <a:t>的预定义变量，</a:t>
            </a:r>
            <a:r>
              <a:rPr kumimoji="0" lang="en-US" altLang="zh-CN" sz="2800" b="1" dirty="0">
                <a:solidFill>
                  <a:srgbClr val="4D009A"/>
                </a:solidFill>
                <a:latin typeface="Times New Roman" panose="02020603050405020304" charset="0"/>
                <a:cs typeface="Times New Roman" panose="02020603050405020304" charset="0"/>
              </a:rPr>
              <a:t>pi=3.14159…</a:t>
            </a:r>
          </a:p>
        </p:txBody>
      </p:sp>
      <p:graphicFrame>
        <p:nvGraphicFramePr>
          <p:cNvPr id="75789" name="Object 6"/>
          <p:cNvGraphicFramePr>
            <a:graphicFrameLocks noChangeAspect="1"/>
          </p:cNvGraphicFramePr>
          <p:nvPr/>
        </p:nvGraphicFramePr>
        <p:xfrm>
          <a:off x="2109" y="2840"/>
          <a:ext cx="772" cy="322"/>
        </p:xfrm>
        <a:graphic>
          <a:graphicData uri="http://schemas.openxmlformats.org/presentationml/2006/ole">
            <mc:AlternateContent xmlns:mc="http://schemas.openxmlformats.org/markup-compatibility/2006">
              <mc:Choice xmlns:v="urn:schemas-microsoft-com:vml" Requires="v">
                <p:oleObj spid="_x0000_s75872" name="Equation" r:id="rId3" imgW="748665" imgH="317500" progId="Equation.DSMT4">
                  <p:embed/>
                </p:oleObj>
              </mc:Choice>
              <mc:Fallback>
                <p:oleObj name="Equation" r:id="rId3" imgW="748665" imgH="3175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2840"/>
                        <a:ext cx="77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8" name="Text Box 12"/>
          <p:cNvSpPr txBox="1">
            <a:spLocks noChangeArrowheads="1"/>
          </p:cNvSpPr>
          <p:nvPr/>
        </p:nvSpPr>
        <p:spPr bwMode="auto">
          <a:xfrm>
            <a:off x="1030919" y="2732187"/>
            <a:ext cx="2292807" cy="13111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spcBef>
                <a:spcPct val="20000"/>
              </a:spcBef>
              <a:buFont typeface="Wingdings" panose="05000000000000000000" charset="0"/>
              <a:buNone/>
              <a:defRPr/>
            </a:pPr>
            <a:r>
              <a:rPr kumimoji="0" lang="en-US" altLang="zh-CN" sz="3600" dirty="0" err="1">
                <a:solidFill>
                  <a:srgbClr val="003300"/>
                </a:solidFill>
              </a:rPr>
              <a:t>ans</a:t>
            </a:r>
            <a:r>
              <a:rPr kumimoji="0" lang="en-US" altLang="zh-CN" sz="3600" dirty="0">
                <a:solidFill>
                  <a:srgbClr val="003300"/>
                </a:solidFill>
              </a:rPr>
              <a:t>=</a:t>
            </a:r>
          </a:p>
          <a:p>
            <a:pPr>
              <a:spcBef>
                <a:spcPct val="20000"/>
              </a:spcBef>
              <a:buFont typeface="Wingdings" panose="05000000000000000000" charset="0"/>
              <a:buNone/>
              <a:defRPr/>
            </a:pPr>
            <a:r>
              <a:rPr kumimoji="0" lang="en-US" altLang="zh-CN" sz="3600" dirty="0">
                <a:solidFill>
                  <a:srgbClr val="003300"/>
                </a:solidFill>
              </a:rPr>
              <a:t>     0.7071</a:t>
            </a:r>
          </a:p>
        </p:txBody>
      </p:sp>
      <p:graphicFrame>
        <p:nvGraphicFramePr>
          <p:cNvPr id="2" name="对象 1"/>
          <p:cNvGraphicFramePr>
            <a:graphicFrameLocks noChangeAspect="1"/>
          </p:cNvGraphicFramePr>
          <p:nvPr>
            <p:extLst>
              <p:ext uri="{D42A27DB-BD31-4B8C-83A1-F6EECF244321}">
                <p14:modId xmlns:p14="http://schemas.microsoft.com/office/powerpoint/2010/main" val="209528967"/>
              </p:ext>
            </p:extLst>
          </p:nvPr>
        </p:nvGraphicFramePr>
        <p:xfrm>
          <a:off x="3347864" y="1157572"/>
          <a:ext cx="1656184" cy="779379"/>
        </p:xfrm>
        <a:graphic>
          <a:graphicData uri="http://schemas.openxmlformats.org/presentationml/2006/ole">
            <mc:AlternateContent xmlns:mc="http://schemas.openxmlformats.org/markup-compatibility/2006">
              <mc:Choice xmlns:v="urn:schemas-microsoft-com:vml" Requires="v">
                <p:oleObj spid="_x0000_s75873" name="Equation" r:id="rId5" imgW="10363200" imgH="4876800" progId="Equation.DSMT4">
                  <p:embed/>
                </p:oleObj>
              </mc:Choice>
              <mc:Fallback>
                <p:oleObj name="Equation" r:id="rId5" imgW="10363200" imgH="4876800" progId="Equation.DSMT4">
                  <p:embed/>
                  <p:pic>
                    <p:nvPicPr>
                      <p:cNvPr id="0" name="图片 75835"/>
                      <p:cNvPicPr/>
                      <p:nvPr/>
                    </p:nvPicPr>
                    <p:blipFill>
                      <a:blip r:embed="rId6"/>
                      <a:stretch>
                        <a:fillRect/>
                      </a:stretch>
                    </p:blipFill>
                    <p:spPr>
                      <a:xfrm>
                        <a:off x="3347864" y="1157572"/>
                        <a:ext cx="1656184" cy="779379"/>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1332230" y="333375"/>
            <a:ext cx="7576820" cy="574675"/>
          </a:xfrm>
        </p:spPr>
        <p:txBody>
          <a:bodyPr>
            <a:normAutofit/>
          </a:bodyPr>
          <a:lstStyle/>
          <a:p>
            <a:pPr>
              <a:lnSpc>
                <a:spcPct val="80000"/>
              </a:lnSpc>
              <a:spcBef>
                <a:spcPct val="75000"/>
              </a:spcBef>
            </a:pPr>
            <a:r>
              <a:rPr lang="zh-CN" altLang="en-US" sz="36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panose="02010600040101010101" charset="-122"/>
              </a:rPr>
              <a:t>计算实例</a:t>
            </a:r>
          </a:p>
        </p:txBody>
      </p:sp>
      <p:sp>
        <p:nvSpPr>
          <p:cNvPr id="75781" name="Rectangle 3"/>
          <p:cNvSpPr txBox="1">
            <a:spLocks noGrp="1"/>
          </p:cNvSpPr>
          <p:nvPr>
            <p:ph idx="1"/>
          </p:nvPr>
        </p:nvSpPr>
        <p:spPr>
          <a:xfrm>
            <a:off x="465454" y="1196975"/>
            <a:ext cx="8134985" cy="5041265"/>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500"/>
              </a:spcBef>
              <a:spcAft>
                <a:spcPts val="0"/>
              </a:spcAft>
              <a:buFontTx/>
              <a:buNone/>
            </a:pPr>
            <a:r>
              <a:rPr lang="en-US" altLang="ko-KR" sz="4000" b="1" cap="none" dirty="0">
                <a:solidFill>
                  <a:srgbClr val="4D009A"/>
                </a:solidFill>
                <a:latin typeface="华文楷体" panose="02010600040101010101" charset="-122"/>
                <a:ea typeface="华文楷体" panose="02010600040101010101" charset="-122"/>
              </a:rPr>
              <a:t>【例】</a:t>
            </a:r>
            <a:r>
              <a:rPr lang="zh-CN" altLang="en-US" sz="4000" b="1" cap="none" dirty="0">
                <a:solidFill>
                  <a:srgbClr val="4D009A"/>
                </a:solidFill>
                <a:latin typeface="华文楷体" panose="02010600040101010101" charset="-122"/>
                <a:ea typeface="华文楷体" panose="02010600040101010101" charset="-122"/>
              </a:rPr>
              <a:t>绘制正弦函数图形</a:t>
            </a:r>
            <a:endParaRPr lang="en-US" altLang="ko-KR" sz="4000" b="1" cap="none" dirty="0">
              <a:solidFill>
                <a:srgbClr val="4D009A"/>
              </a:solidFill>
              <a:latin typeface="华文楷体" panose="02010600040101010101" charset="-122"/>
              <a:ea typeface="华文楷体" panose="02010600040101010101" charset="-122"/>
            </a:endParaRPr>
          </a:p>
          <a:p>
            <a:pPr marL="609600" indent="-609600" algn="l" defTabSz="914400" eaLnBrk="0" fontAlgn="base" latinLnBrk="0">
              <a:lnSpc>
                <a:spcPct val="100000"/>
              </a:lnSpc>
              <a:spcBef>
                <a:spcPts val="500"/>
              </a:spcBef>
              <a:spcAft>
                <a:spcPts val="0"/>
              </a:spcAft>
              <a:buFontTx/>
              <a:buNone/>
            </a:pPr>
            <a:r>
              <a:rPr lang="en-US" altLang="ko-KR" sz="4000" b="1" cap="none" dirty="0">
                <a:solidFill>
                  <a:srgbClr val="4D009A"/>
                </a:solidFill>
                <a:latin typeface="华文楷体" panose="02010600040101010101" charset="-122"/>
                <a:ea typeface="华文楷体" panose="02010600040101010101" charset="-122"/>
              </a:rPr>
              <a:t>&gt;&gt;x=0:0.1:6 ; y=sin(x);</a:t>
            </a:r>
          </a:p>
          <a:p>
            <a:pPr marL="609600" indent="-609600" algn="l" defTabSz="914400" eaLnBrk="0" fontAlgn="base" latinLnBrk="0">
              <a:lnSpc>
                <a:spcPct val="100000"/>
              </a:lnSpc>
              <a:spcBef>
                <a:spcPts val="500"/>
              </a:spcBef>
              <a:spcAft>
                <a:spcPts val="0"/>
              </a:spcAft>
              <a:buFontTx/>
              <a:buNone/>
            </a:pPr>
            <a:r>
              <a:rPr lang="en-US" altLang="ko-KR" sz="4000" b="1" dirty="0">
                <a:solidFill>
                  <a:srgbClr val="4D009A"/>
                </a:solidFill>
                <a:latin typeface="华文楷体" panose="02010600040101010101" charset="-122"/>
                <a:ea typeface="华文楷体" panose="02010600040101010101" charset="-122"/>
              </a:rPr>
              <a:t>&gt;&gt; plot(</a:t>
            </a:r>
            <a:r>
              <a:rPr lang="en-US" altLang="ko-KR" sz="4000" b="1" dirty="0" err="1">
                <a:solidFill>
                  <a:srgbClr val="4D009A"/>
                </a:solidFill>
                <a:latin typeface="华文楷体" panose="02010600040101010101" charset="-122"/>
                <a:ea typeface="华文楷体" panose="02010600040101010101" charset="-122"/>
              </a:rPr>
              <a:t>x,y</a:t>
            </a:r>
            <a:r>
              <a:rPr lang="en-US" altLang="ko-KR" sz="4000" b="1" dirty="0">
                <a:solidFill>
                  <a:srgbClr val="4D009A"/>
                </a:solidFill>
                <a:latin typeface="华文楷体" panose="02010600040101010101" charset="-122"/>
                <a:ea typeface="华文楷体" panose="02010600040101010101" charset="-122"/>
              </a:rPr>
              <a:t>)</a:t>
            </a:r>
            <a:endParaRPr lang="ko-KR" altLang="en-US" sz="4000" b="1" cap="none" dirty="0">
              <a:solidFill>
                <a:srgbClr val="4D009A"/>
              </a:solidFill>
              <a:latin typeface="华文楷体" panose="02010600040101010101" charset="-122"/>
              <a:ea typeface="华文楷体" panose="02010600040101010101" charset="-122"/>
            </a:endParaRPr>
          </a:p>
        </p:txBody>
      </p:sp>
      <p:sp>
        <p:nvSpPr>
          <p:cNvPr id="65540" name="Text Box 4"/>
          <p:cNvSpPr txBox="1">
            <a:spLocks noChangeArrowheads="1"/>
          </p:cNvSpPr>
          <p:nvPr/>
        </p:nvSpPr>
        <p:spPr bwMode="auto">
          <a:xfrm>
            <a:off x="433304" y="4869160"/>
            <a:ext cx="3130584" cy="954107"/>
          </a:xfrm>
          <a:prstGeom prst="rect">
            <a:avLst/>
          </a:prstGeom>
          <a:noFill/>
          <a:ln w="9525">
            <a:solidFill>
              <a:srgbClr val="FF66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0000FF"/>
              </a:buClr>
              <a:buFont typeface="Wingdings" panose="05000000000000000000" charset="0"/>
              <a:buChar char="l"/>
              <a:defRPr/>
            </a:pPr>
            <a:r>
              <a:rPr kumimoji="0" lang="en-US" altLang="zh-CN" sz="2800" b="1" dirty="0" err="1">
                <a:solidFill>
                  <a:srgbClr val="4D009A"/>
                </a:solidFill>
                <a:latin typeface="Times New Roman" panose="02020603050405020304" charset="0"/>
                <a:cs typeface="Times New Roman" panose="02020603050405020304" charset="0"/>
              </a:rPr>
              <a:t>Matalb</a:t>
            </a:r>
            <a:r>
              <a:rPr kumimoji="0" lang="zh-CN" altLang="en-US" sz="2800" b="1" dirty="0">
                <a:solidFill>
                  <a:srgbClr val="4D009A"/>
                </a:solidFill>
                <a:latin typeface="Times New Roman" panose="02020603050405020304" charset="0"/>
                <a:cs typeface="Times New Roman" panose="02020603050405020304" charset="0"/>
              </a:rPr>
              <a:t>中</a:t>
            </a:r>
            <a:r>
              <a:rPr kumimoji="0" lang="en-US" altLang="zh-CN" sz="2800" b="1" dirty="0">
                <a:solidFill>
                  <a:srgbClr val="4D009A"/>
                </a:solidFill>
                <a:latin typeface="Times New Roman" panose="02020603050405020304" charset="0"/>
                <a:cs typeface="Times New Roman" panose="02020603050405020304" charset="0"/>
              </a:rPr>
              <a:t>plot</a:t>
            </a:r>
            <a:r>
              <a:rPr kumimoji="0" lang="zh-CN" altLang="en-US" sz="2800" b="1" dirty="0">
                <a:solidFill>
                  <a:srgbClr val="4D009A"/>
                </a:solidFill>
                <a:latin typeface="Times New Roman" panose="02020603050405020304" charset="0"/>
                <a:cs typeface="Times New Roman" panose="02020603050405020304" charset="0"/>
              </a:rPr>
              <a:t>，用于绘制图形</a:t>
            </a:r>
            <a:endParaRPr kumimoji="0" lang="en-US" altLang="zh-CN" sz="2800" b="1" dirty="0">
              <a:solidFill>
                <a:srgbClr val="4D009A"/>
              </a:solidFill>
              <a:latin typeface="Times New Roman" panose="02020603050405020304" charset="0"/>
              <a:cs typeface="Times New Roman" panose="02020603050405020304" charset="0"/>
            </a:endParaRPr>
          </a:p>
        </p:txBody>
      </p:sp>
      <p:graphicFrame>
        <p:nvGraphicFramePr>
          <p:cNvPr id="75789" name="Object 6"/>
          <p:cNvGraphicFramePr>
            <a:graphicFrameLocks noChangeAspect="1"/>
          </p:cNvGraphicFramePr>
          <p:nvPr/>
        </p:nvGraphicFramePr>
        <p:xfrm>
          <a:off x="2109" y="2840"/>
          <a:ext cx="772" cy="322"/>
        </p:xfrm>
        <a:graphic>
          <a:graphicData uri="http://schemas.openxmlformats.org/presentationml/2006/ole">
            <mc:AlternateContent xmlns:mc="http://schemas.openxmlformats.org/markup-compatibility/2006">
              <mc:Choice xmlns:v="urn:schemas-microsoft-com:vml" Requires="v">
                <p:oleObj spid="_x0000_s317448" name="Equation" r:id="rId3" imgW="748665" imgH="317500" progId="Equation.DSMT4">
                  <p:embed/>
                </p:oleObj>
              </mc:Choice>
              <mc:Fallback>
                <p:oleObj name="Equation" r:id="rId3" imgW="748665" imgH="317500" progId="Equation.DSMT4">
                  <p:embed/>
                  <p:pic>
                    <p:nvPicPr>
                      <p:cNvPr id="7578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2840"/>
                        <a:ext cx="77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a:extLst>
              <a:ext uri="{FF2B5EF4-FFF2-40B4-BE49-F238E27FC236}">
                <a16:creationId xmlns:a16="http://schemas.microsoft.com/office/drawing/2014/main" id="{CB23802C-D75C-4C06-B051-BEBE9D4223DD}"/>
              </a:ext>
            </a:extLst>
          </p:cNvPr>
          <p:cNvPicPr>
            <a:picLocks noChangeAspect="1"/>
          </p:cNvPicPr>
          <p:nvPr/>
        </p:nvPicPr>
        <p:blipFill>
          <a:blip r:embed="rId5"/>
          <a:stretch>
            <a:fillRect/>
          </a:stretch>
        </p:blipFill>
        <p:spPr>
          <a:xfrm>
            <a:off x="4456125" y="2770415"/>
            <a:ext cx="4176464" cy="3812324"/>
          </a:xfrm>
          <a:prstGeom prst="rect">
            <a:avLst/>
          </a:prstGeom>
        </p:spPr>
      </p:pic>
    </p:spTree>
    <p:extLst>
      <p:ext uri="{BB962C8B-B14F-4D97-AF65-F5344CB8AC3E}">
        <p14:creationId xmlns:p14="http://schemas.microsoft.com/office/powerpoint/2010/main" val="403927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1332230" y="333375"/>
            <a:ext cx="7576820" cy="574675"/>
          </a:xfrm>
        </p:spPr>
        <p:txBody>
          <a:bodyPr>
            <a:normAutofit fontScale="90000"/>
          </a:bodyPr>
          <a:lstStyle/>
          <a:p>
            <a:pPr>
              <a:lnSpc>
                <a:spcPct val="80000"/>
              </a:lnSpc>
              <a:spcBef>
                <a:spcPct val="75000"/>
              </a:spcBef>
            </a:pPr>
            <a:r>
              <a:rPr lang="zh-CN" altLang="en-US" sz="4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panose="02010600040101010101" charset="-122"/>
              </a:rPr>
              <a:t>计算实例</a:t>
            </a:r>
          </a:p>
        </p:txBody>
      </p:sp>
      <p:grpSp>
        <p:nvGrpSpPr>
          <p:cNvPr id="65547" name="Group 11"/>
          <p:cNvGrpSpPr/>
          <p:nvPr/>
        </p:nvGrpSpPr>
        <p:grpSpPr bwMode="auto">
          <a:xfrm>
            <a:off x="-35226" y="-1522"/>
            <a:ext cx="8351642" cy="2134378"/>
            <a:chOff x="2109" y="2840"/>
            <a:chExt cx="7879980" cy="1894440"/>
          </a:xfrm>
        </p:grpSpPr>
        <p:sp>
          <p:nvSpPr>
            <p:cNvPr id="65541" name="Text Box 5"/>
            <p:cNvSpPr txBox="1">
              <a:spLocks noChangeArrowheads="1"/>
            </p:cNvSpPr>
            <p:nvPr/>
          </p:nvSpPr>
          <p:spPr bwMode="auto">
            <a:xfrm>
              <a:off x="716345" y="1312505"/>
              <a:ext cx="7165744"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spcBef>
                  <a:spcPct val="20000"/>
                </a:spcBef>
                <a:buFont typeface="Wingdings" panose="05000000000000000000" charset="0"/>
                <a:buNone/>
                <a:defRPr/>
              </a:pPr>
              <a:r>
                <a:rPr kumimoji="0" lang="en-US" altLang="zh-CN" sz="3200" b="1" dirty="0">
                  <a:solidFill>
                    <a:srgbClr val="4D009A"/>
                  </a:solidFill>
                  <a:latin typeface="华文楷体" panose="02010600040101010101" charset="-122"/>
                  <a:ea typeface="华文楷体" panose="02010600040101010101" charset="-122"/>
                  <a:cs typeface="华文楷体" panose="02010600040101010101" charset="-122"/>
                </a:rPr>
                <a:t>【</a:t>
              </a:r>
              <a:r>
                <a:rPr kumimoji="0" lang="zh-CN" altLang="en-US" sz="3200" b="1" dirty="0">
                  <a:solidFill>
                    <a:srgbClr val="4D009A"/>
                  </a:solidFill>
                  <a:latin typeface="华文楷体" panose="02010600040101010101" charset="-122"/>
                  <a:ea typeface="华文楷体" panose="02010600040101010101" charset="-122"/>
                  <a:cs typeface="华文楷体" panose="02010600040101010101" charset="-122"/>
                </a:rPr>
                <a:t>例</a:t>
              </a:r>
              <a:r>
                <a:rPr kumimoji="0" lang="en-US" altLang="zh-CN" sz="3200" b="1" dirty="0">
                  <a:solidFill>
                    <a:srgbClr val="4D009A"/>
                  </a:solidFill>
                  <a:latin typeface="华文楷体" panose="02010600040101010101" charset="-122"/>
                  <a:ea typeface="华文楷体" panose="02010600040101010101" charset="-122"/>
                  <a:cs typeface="华文楷体" panose="02010600040101010101" charset="-122"/>
                </a:rPr>
                <a:t>】</a:t>
              </a:r>
              <a:r>
                <a:rPr kumimoji="0" lang="zh-CN" altLang="en-US" sz="3200" b="1" dirty="0">
                  <a:solidFill>
                    <a:srgbClr val="4D009A"/>
                  </a:solidFill>
                  <a:latin typeface="华文楷体" panose="02010600040101010101" charset="-122"/>
                  <a:ea typeface="华文楷体" panose="02010600040101010101" charset="-122"/>
                  <a:cs typeface="华文楷体" panose="02010600040101010101" charset="-122"/>
                </a:rPr>
                <a:t>计算</a:t>
              </a:r>
              <a:r>
                <a:rPr kumimoji="0" lang="en-US" altLang="zh-CN" sz="3200" b="1" dirty="0">
                  <a:solidFill>
                    <a:srgbClr val="4D009A"/>
                  </a:solidFill>
                  <a:latin typeface="华文楷体" panose="02010600040101010101" charset="-122"/>
                  <a:ea typeface="华文楷体" panose="02010600040101010101" charset="-122"/>
                  <a:cs typeface="华文楷体" panose="02010600040101010101" charset="-122"/>
                </a:rPr>
                <a:t>               </a:t>
              </a:r>
              <a:r>
                <a:rPr kumimoji="0" lang="zh-CN" altLang="en-US" sz="3200" b="1" dirty="0">
                  <a:solidFill>
                    <a:srgbClr val="4D009A"/>
                  </a:solidFill>
                  <a:latin typeface="华文楷体" panose="02010600040101010101" charset="-122"/>
                  <a:ea typeface="华文楷体" panose="02010600040101010101" charset="-122"/>
                  <a:cs typeface="华文楷体" panose="02010600040101010101" charset="-122"/>
                </a:rPr>
                <a:t> 的值，其中</a:t>
              </a:r>
              <a:r>
                <a:rPr kumimoji="0" lang="en-US" altLang="zh-CN" sz="3200" b="1" i="1" dirty="0">
                  <a:solidFill>
                    <a:srgbClr val="4D009A"/>
                  </a:solidFill>
                  <a:latin typeface="Times New Roman" panose="02020603050405020304" charset="0"/>
                  <a:ea typeface="华文楷体" panose="02010600040101010101" charset="-122"/>
                  <a:cs typeface="Times New Roman" panose="02020603050405020304" charset="0"/>
                </a:rPr>
                <a:t>x</a:t>
              </a:r>
              <a:r>
                <a:rPr kumimoji="0" lang="en-US" altLang="zh-CN" sz="3200" b="1" dirty="0">
                  <a:solidFill>
                    <a:srgbClr val="4D009A"/>
                  </a:solidFill>
                  <a:latin typeface="华文楷体" panose="02010600040101010101" charset="-122"/>
                  <a:ea typeface="华文楷体" panose="02010600040101010101" charset="-122"/>
                  <a:cs typeface="华文楷体" panose="02010600040101010101" charset="-122"/>
                </a:rPr>
                <a:t>=4.92</a:t>
              </a:r>
              <a:r>
                <a:rPr kumimoji="0" lang="en-US" altLang="zh-CN" sz="2800" b="1" dirty="0"/>
                <a:t> </a:t>
              </a:r>
            </a:p>
          </p:txBody>
        </p:sp>
        <p:graphicFrame>
          <p:nvGraphicFramePr>
            <p:cNvPr id="75789" name="Object 6"/>
            <p:cNvGraphicFramePr>
              <a:graphicFrameLocks noChangeAspect="1"/>
            </p:cNvGraphicFramePr>
            <p:nvPr/>
          </p:nvGraphicFramePr>
          <p:xfrm>
            <a:off x="2109" y="2840"/>
            <a:ext cx="772" cy="322"/>
          </p:xfrm>
          <a:graphic>
            <a:graphicData uri="http://schemas.openxmlformats.org/presentationml/2006/ole">
              <mc:AlternateContent xmlns:mc="http://schemas.openxmlformats.org/markup-compatibility/2006">
                <mc:Choice xmlns:v="urn:schemas-microsoft-com:vml" Requires="v">
                  <p:oleObj spid="_x0000_s315408" name="Equation" r:id="rId3" imgW="748665" imgH="317500" progId="Equation.DSMT4">
                    <p:embed/>
                  </p:oleObj>
                </mc:Choice>
                <mc:Fallback>
                  <p:oleObj name="Equation" r:id="rId3" imgW="748665" imgH="317500" progId="Equation.DSMT4">
                    <p:embed/>
                    <p:pic>
                      <p:nvPicPr>
                        <p:cNvPr id="7578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2840"/>
                          <a:ext cx="77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5544" name="Text Box 8"/>
          <p:cNvSpPr txBox="1">
            <a:spLocks noChangeArrowheads="1"/>
          </p:cNvSpPr>
          <p:nvPr/>
        </p:nvSpPr>
        <p:spPr bwMode="auto">
          <a:xfrm>
            <a:off x="826653" y="2372996"/>
            <a:ext cx="5761514"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spcBef>
                <a:spcPct val="20000"/>
              </a:spcBef>
              <a:buFont typeface="Wingdings" panose="05000000000000000000" charset="0"/>
              <a:buNone/>
              <a:defRPr/>
            </a:pPr>
            <a:r>
              <a:rPr kumimoji="0" lang="en-US" altLang="zh-CN" sz="4000" b="1" dirty="0">
                <a:solidFill>
                  <a:srgbClr val="4D009A"/>
                </a:solidFill>
                <a:latin typeface="华文楷体" panose="02010600040101010101" charset="-122"/>
                <a:ea typeface="华文楷体" panose="02010600040101010101" charset="-122"/>
                <a:cs typeface="华文楷体" panose="02010600040101010101" charset="-122"/>
              </a:rPr>
              <a:t>&gt;&gt;sqrt(2*exp(4.92+0.5)+1)</a:t>
            </a:r>
            <a:endParaRPr kumimoji="0" lang="en-US" altLang="zh-CN" sz="3600" b="1" dirty="0">
              <a:latin typeface="华文楷体" panose="02010600040101010101" charset="-122"/>
              <a:ea typeface="华文楷体" panose="02010600040101010101" charset="-122"/>
              <a:cs typeface="华文楷体" panose="02010600040101010101" charset="-122"/>
            </a:endParaRPr>
          </a:p>
        </p:txBody>
      </p:sp>
      <p:sp>
        <p:nvSpPr>
          <p:cNvPr id="65546" name="Text Box 10"/>
          <p:cNvSpPr txBox="1">
            <a:spLocks noChangeArrowheads="1"/>
          </p:cNvSpPr>
          <p:nvPr/>
        </p:nvSpPr>
        <p:spPr bwMode="auto">
          <a:xfrm>
            <a:off x="805944" y="4692150"/>
            <a:ext cx="7726496" cy="1040285"/>
          </a:xfrm>
          <a:prstGeom prst="rect">
            <a:avLst/>
          </a:prstGeom>
          <a:solidFill>
            <a:schemeClr val="bg1"/>
          </a:solidFill>
          <a:ln w="9525">
            <a:solidFill>
              <a:srgbClr val="FF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buClr>
                <a:srgbClr val="0000FF"/>
              </a:buClr>
              <a:buFont typeface="Wingdings" panose="05000000000000000000" charset="0"/>
              <a:buChar char="l"/>
              <a:defRPr/>
            </a:pPr>
            <a:r>
              <a:rPr kumimoji="0" lang="en-US" altLang="zh-CN" sz="2800" b="1" dirty="0" err="1">
                <a:solidFill>
                  <a:srgbClr val="4D009A"/>
                </a:solidFill>
                <a:latin typeface="Times New Roman" panose="02020603050405020304" charset="0"/>
                <a:cs typeface="Times New Roman" panose="02020603050405020304" charset="0"/>
              </a:rPr>
              <a:t>Matalb</a:t>
            </a:r>
            <a:r>
              <a:rPr kumimoji="0" lang="zh-CN" altLang="en-US" sz="2800" b="1" dirty="0">
                <a:solidFill>
                  <a:srgbClr val="4D009A"/>
                </a:solidFill>
                <a:latin typeface="Times New Roman" panose="02020603050405020304" charset="0"/>
                <a:cs typeface="Times New Roman" panose="02020603050405020304" charset="0"/>
              </a:rPr>
              <a:t>中开平方</a:t>
            </a:r>
            <a:r>
              <a:rPr kumimoji="0" lang="en-US" altLang="zh-CN" sz="2800" b="1" dirty="0">
                <a:solidFill>
                  <a:srgbClr val="4D009A"/>
                </a:solidFill>
                <a:latin typeface="Times New Roman" panose="02020603050405020304" charset="0"/>
                <a:cs typeface="Times New Roman" panose="02020603050405020304" charset="0"/>
              </a:rPr>
              <a:t>sqrt(x)</a:t>
            </a:r>
            <a:r>
              <a:rPr kumimoji="0" lang="zh-CN" altLang="en-US" sz="2800" b="1" dirty="0">
                <a:solidFill>
                  <a:srgbClr val="4D009A"/>
                </a:solidFill>
                <a:latin typeface="Times New Roman" panose="02020603050405020304" charset="0"/>
                <a:cs typeface="Times New Roman" panose="02020603050405020304" charset="0"/>
              </a:rPr>
              <a:t>，是</a:t>
            </a:r>
            <a:r>
              <a:rPr kumimoji="0" lang="en-US" altLang="zh-CN" sz="2800" b="1" dirty="0">
                <a:solidFill>
                  <a:srgbClr val="4D009A"/>
                </a:solidFill>
                <a:latin typeface="Times New Roman" panose="02020603050405020304" charset="0"/>
                <a:cs typeface="Times New Roman" panose="02020603050405020304" charset="0"/>
              </a:rPr>
              <a:t>square root</a:t>
            </a:r>
            <a:r>
              <a:rPr kumimoji="0" lang="zh-CN" altLang="en-US" sz="2800" b="1" dirty="0">
                <a:solidFill>
                  <a:srgbClr val="4D009A"/>
                </a:solidFill>
                <a:latin typeface="Times New Roman" panose="02020603050405020304" charset="0"/>
                <a:cs typeface="Times New Roman" panose="02020603050405020304" charset="0"/>
              </a:rPr>
              <a:t>的缩写</a:t>
            </a:r>
            <a:endParaRPr kumimoji="0" lang="en-US" altLang="zh-CN" sz="2800" b="1" dirty="0">
              <a:solidFill>
                <a:srgbClr val="4D009A"/>
              </a:solidFill>
              <a:latin typeface="Times New Roman" panose="02020603050405020304" charset="0"/>
              <a:cs typeface="Times New Roman" panose="02020603050405020304" charset="0"/>
            </a:endParaRPr>
          </a:p>
          <a:p>
            <a:pPr algn="just">
              <a:spcBef>
                <a:spcPct val="20000"/>
              </a:spcBef>
              <a:buClr>
                <a:srgbClr val="0000FF"/>
              </a:buClr>
              <a:buFont typeface="Wingdings" panose="05000000000000000000" charset="0"/>
              <a:buChar char="l"/>
              <a:defRPr/>
            </a:pPr>
            <a:r>
              <a:rPr kumimoji="0" lang="en-US" altLang="zh-CN" sz="2800" b="1" dirty="0" err="1">
                <a:solidFill>
                  <a:srgbClr val="4D009A"/>
                </a:solidFill>
                <a:latin typeface="Times New Roman" panose="02020603050405020304" charset="0"/>
                <a:cs typeface="Times New Roman" panose="02020603050405020304" charset="0"/>
              </a:rPr>
              <a:t>Matalb</a:t>
            </a:r>
            <a:r>
              <a:rPr kumimoji="0" lang="zh-CN" altLang="en-US" sz="2800" b="1" dirty="0">
                <a:solidFill>
                  <a:srgbClr val="4D009A"/>
                </a:solidFill>
                <a:latin typeface="Times New Roman" panose="02020603050405020304" charset="0"/>
                <a:cs typeface="Times New Roman" panose="02020603050405020304" charset="0"/>
              </a:rPr>
              <a:t>中指数函数</a:t>
            </a:r>
            <a:r>
              <a:rPr kumimoji="0" lang="en-US" altLang="zh-CN" sz="2800" b="1" dirty="0" err="1">
                <a:solidFill>
                  <a:srgbClr val="4D009A"/>
                </a:solidFill>
                <a:latin typeface="Times New Roman" panose="02020603050405020304" charset="0"/>
                <a:cs typeface="Times New Roman" panose="02020603050405020304" charset="0"/>
              </a:rPr>
              <a:t>exp</a:t>
            </a:r>
            <a:r>
              <a:rPr kumimoji="0" lang="en-US" altLang="zh-CN" sz="2800" b="1" dirty="0">
                <a:solidFill>
                  <a:srgbClr val="4D009A"/>
                </a:solidFill>
                <a:latin typeface="Times New Roman" panose="02020603050405020304" charset="0"/>
                <a:cs typeface="Times New Roman" panose="02020603050405020304" charset="0"/>
              </a:rPr>
              <a:t>(x)</a:t>
            </a:r>
            <a:r>
              <a:rPr kumimoji="0" lang="zh-CN" altLang="en-US" sz="2800" b="1" dirty="0">
                <a:solidFill>
                  <a:srgbClr val="4D009A"/>
                </a:solidFill>
                <a:latin typeface="Times New Roman" panose="02020603050405020304" charset="0"/>
                <a:cs typeface="Times New Roman" panose="02020603050405020304" charset="0"/>
              </a:rPr>
              <a:t>，常见的表达方式</a:t>
            </a:r>
          </a:p>
        </p:txBody>
      </p:sp>
      <p:sp>
        <p:nvSpPr>
          <p:cNvPr id="65549" name="Text Box 13"/>
          <p:cNvSpPr txBox="1">
            <a:spLocks noChangeArrowheads="1"/>
          </p:cNvSpPr>
          <p:nvPr/>
        </p:nvSpPr>
        <p:spPr bwMode="auto">
          <a:xfrm>
            <a:off x="1048245" y="3063828"/>
            <a:ext cx="2297424" cy="11757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spcBef>
                <a:spcPct val="20000"/>
              </a:spcBef>
              <a:buFont typeface="Wingdings" panose="05000000000000000000" charset="0"/>
              <a:buNone/>
              <a:defRPr/>
            </a:pPr>
            <a:r>
              <a:rPr kumimoji="0" lang="en-US" altLang="zh-CN" sz="3200" dirty="0" err="1">
                <a:solidFill>
                  <a:srgbClr val="003300"/>
                </a:solidFill>
              </a:rPr>
              <a:t>ans</a:t>
            </a:r>
            <a:r>
              <a:rPr kumimoji="0" lang="en-US" altLang="zh-CN" sz="3200" dirty="0">
                <a:solidFill>
                  <a:srgbClr val="003300"/>
                </a:solidFill>
              </a:rPr>
              <a:t>=</a:t>
            </a:r>
          </a:p>
          <a:p>
            <a:pPr>
              <a:spcBef>
                <a:spcPct val="20000"/>
              </a:spcBef>
              <a:buFont typeface="Wingdings" panose="05000000000000000000" charset="0"/>
              <a:buNone/>
              <a:defRPr/>
            </a:pPr>
            <a:r>
              <a:rPr kumimoji="0" lang="en-US" altLang="zh-CN" sz="3200" dirty="0">
                <a:solidFill>
                  <a:srgbClr val="003300"/>
                </a:solidFill>
              </a:rPr>
              <a:t>     21.2781</a:t>
            </a:r>
          </a:p>
        </p:txBody>
      </p:sp>
      <p:graphicFrame>
        <p:nvGraphicFramePr>
          <p:cNvPr id="3" name="对象 2">
            <a:hlinkClick r:id="" action="ppaction://ole?verb=0"/>
          </p:cNvPr>
          <p:cNvGraphicFramePr>
            <a:graphicFrameLocks noChangeAspect="1"/>
          </p:cNvGraphicFramePr>
          <p:nvPr>
            <p:extLst>
              <p:ext uri="{D42A27DB-BD31-4B8C-83A1-F6EECF244321}">
                <p14:modId xmlns:p14="http://schemas.microsoft.com/office/powerpoint/2010/main" val="35862835"/>
              </p:ext>
            </p:extLst>
          </p:nvPr>
        </p:nvGraphicFramePr>
        <p:xfrm>
          <a:off x="2915816" y="1254306"/>
          <a:ext cx="1583188" cy="791594"/>
        </p:xfrm>
        <a:graphic>
          <a:graphicData uri="http://schemas.openxmlformats.org/presentationml/2006/ole">
            <mc:AlternateContent xmlns:mc="http://schemas.openxmlformats.org/markup-compatibility/2006">
              <mc:Choice xmlns:v="urn:schemas-microsoft-com:vml" Requires="v">
                <p:oleObj spid="_x0000_s315409" r:id="rId5" imgW="711200" imgH="355600" progId="Equation.KSEE3">
                  <p:embed/>
                </p:oleObj>
              </mc:Choice>
              <mc:Fallback>
                <p:oleObj r:id="rId5" imgW="711200" imgH="355600" progId="Equation.KSEE3">
                  <p:embed/>
                  <p:pic>
                    <p:nvPicPr>
                      <p:cNvPr id="3" name="对象 2">
                        <a:hlinkClick r:id="" action="ppaction://ole?verb=0"/>
                      </p:cNvPr>
                      <p:cNvPicPr/>
                      <p:nvPr/>
                    </p:nvPicPr>
                    <p:blipFill>
                      <a:blip r:embed="rId6"/>
                      <a:stretch>
                        <a:fillRect/>
                      </a:stretch>
                    </p:blipFill>
                    <p:spPr>
                      <a:xfrm>
                        <a:off x="2915816" y="1254306"/>
                        <a:ext cx="1583188" cy="791594"/>
                      </a:xfrm>
                      <a:prstGeom prst="rect">
                        <a:avLst/>
                      </a:prstGeom>
                    </p:spPr>
                  </p:pic>
                </p:oleObj>
              </mc:Fallback>
            </mc:AlternateContent>
          </a:graphicData>
        </a:graphic>
      </p:graphicFrame>
    </p:spTree>
    <p:extLst>
      <p:ext uri="{BB962C8B-B14F-4D97-AF65-F5344CB8AC3E}">
        <p14:creationId xmlns:p14="http://schemas.microsoft.com/office/powerpoint/2010/main" val="126696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txBox="1">
            <a:spLocks noGrp="1"/>
          </p:cNvSpPr>
          <p:nvPr>
            <p:ph idx="1"/>
          </p:nvPr>
        </p:nvSpPr>
        <p:spPr>
          <a:xfrm>
            <a:off x="-21840" y="1166631"/>
            <a:ext cx="8930889" cy="1440180"/>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600"/>
              </a:spcBef>
              <a:spcAft>
                <a:spcPts val="0"/>
              </a:spcAft>
              <a:buFontTx/>
              <a:buNone/>
            </a:pPr>
            <a:r>
              <a:rPr lang="en-US" altLang="ko-KR" sz="3600" b="1" cap="none" dirty="0">
                <a:solidFill>
                  <a:srgbClr val="4D009A"/>
                </a:solidFill>
                <a:latin typeface="华文楷体" panose="02010600040101010101" charset="-122"/>
                <a:ea typeface="华文楷体" panose="02010600040101010101" charset="-122"/>
              </a:rPr>
              <a:t>【例】计算半径为5.2m的圆的周长和面积。</a:t>
            </a:r>
            <a:endParaRPr lang="ko-KR" altLang="en-US" sz="3600" b="1" cap="none" dirty="0">
              <a:solidFill>
                <a:srgbClr val="4D009A"/>
              </a:solidFill>
              <a:latin typeface="华文楷体" panose="02010600040101010101" charset="-122"/>
              <a:ea typeface="华文楷体" panose="02010600040101010101" charset="-122"/>
            </a:endParaRPr>
          </a:p>
          <a:p>
            <a:pPr marL="609600" indent="-609600" algn="l" defTabSz="914400" eaLnBrk="0" fontAlgn="base" latinLnBrk="0">
              <a:lnSpc>
                <a:spcPct val="100000"/>
              </a:lnSpc>
              <a:spcBef>
                <a:spcPts val="500"/>
              </a:spcBef>
              <a:spcAft>
                <a:spcPts val="0"/>
              </a:spcAft>
              <a:buFontTx/>
              <a:buNone/>
            </a:pPr>
            <a:r>
              <a:rPr lang="en-US" altLang="ko-KR" sz="3200" b="1" cap="none" dirty="0">
                <a:solidFill>
                  <a:srgbClr val="4D009A"/>
                </a:solidFill>
                <a:latin typeface="华文楷体" panose="02010600040101010101" charset="-122"/>
                <a:ea typeface="华文楷体" panose="02010600040101010101" charset="-122"/>
              </a:rPr>
              <a:t>&gt;&gt;radius=5.2;  %圆的半径</a:t>
            </a:r>
            <a:endParaRPr lang="ko-KR" altLang="en-US" sz="3200" b="1" cap="none" dirty="0">
              <a:solidFill>
                <a:srgbClr val="4D009A"/>
              </a:solidFill>
              <a:latin typeface="华文楷体" panose="02010600040101010101" charset="-122"/>
              <a:ea typeface="华文楷体" panose="02010600040101010101" charset="-122"/>
            </a:endParaRPr>
          </a:p>
          <a:p>
            <a:pPr marL="609600" indent="-609600" algn="l" defTabSz="914400" eaLnBrk="0" fontAlgn="base" latinLnBrk="0">
              <a:lnSpc>
                <a:spcPct val="100000"/>
              </a:lnSpc>
              <a:spcBef>
                <a:spcPts val="500"/>
              </a:spcBef>
              <a:spcAft>
                <a:spcPts val="0"/>
              </a:spcAft>
              <a:buFontTx/>
              <a:buNone/>
            </a:pPr>
            <a:r>
              <a:rPr lang="en-US" altLang="ko-KR" sz="3200" b="1" cap="none" dirty="0">
                <a:solidFill>
                  <a:srgbClr val="4D009A"/>
                </a:solidFill>
                <a:latin typeface="华文楷体" panose="02010600040101010101" charset="-122"/>
                <a:ea typeface="华文楷体" panose="02010600040101010101" charset="-122"/>
              </a:rPr>
              <a:t>&gt;&gt;area=pi*5.2^2,</a:t>
            </a:r>
            <a:r>
              <a:rPr lang="en-US" altLang="ko-KR" sz="3200" b="1" cap="none" dirty="0">
                <a:latin typeface="华文楷体" panose="02010600040101010101" charset="-122"/>
                <a:ea typeface="华文楷体" panose="02010600040101010101" charset="-122"/>
              </a:rPr>
              <a:t> </a:t>
            </a:r>
            <a:r>
              <a:rPr lang="en-US" altLang="ko-KR" sz="3200" b="1" cap="none" dirty="0">
                <a:solidFill>
                  <a:srgbClr val="4D009A"/>
                </a:solidFill>
                <a:latin typeface="华文楷体" panose="02010600040101010101" charset="-122"/>
                <a:ea typeface="华文楷体" panose="02010600040101010101" charset="-122"/>
              </a:rPr>
              <a:t>circle_len=2*pi*5.2</a:t>
            </a:r>
            <a:endParaRPr lang="ko-KR" altLang="en-US" sz="3200" b="1" cap="none" dirty="0">
              <a:solidFill>
                <a:srgbClr val="4D009A"/>
              </a:solidFill>
              <a:latin typeface="华文楷体" panose="02010600040101010101" charset="-122"/>
              <a:ea typeface="华文楷体" panose="02010600040101010101" charset="-122"/>
            </a:endParaRPr>
          </a:p>
          <a:p>
            <a:pPr marL="609600" indent="-609600" algn="l" defTabSz="914400" eaLnBrk="0" fontAlgn="base" latinLnBrk="0">
              <a:lnSpc>
                <a:spcPct val="100000"/>
              </a:lnSpc>
              <a:spcBef>
                <a:spcPts val="600"/>
              </a:spcBef>
              <a:spcAft>
                <a:spcPts val="0"/>
              </a:spcAft>
              <a:buFontTx/>
              <a:buNone/>
            </a:pPr>
            <a:endParaRPr lang="ko-KR" altLang="en-US" sz="3600" b="1" cap="none" dirty="0">
              <a:solidFill>
                <a:srgbClr val="4D009A"/>
              </a:solidFill>
              <a:latin typeface="华文楷体" panose="02010600040101010101" charset="-122"/>
              <a:ea typeface="华文楷体" panose="02010600040101010101" charset="-122"/>
            </a:endParaRPr>
          </a:p>
        </p:txBody>
      </p:sp>
      <p:sp>
        <p:nvSpPr>
          <p:cNvPr id="69636" name="Rectangle 4"/>
          <p:cNvSpPr/>
          <p:nvPr/>
        </p:nvSpPr>
        <p:spPr bwMode="auto">
          <a:xfrm>
            <a:off x="251520" y="3000874"/>
            <a:ext cx="2952328" cy="1656715"/>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500"/>
              </a:spcBef>
              <a:spcAft>
                <a:spcPts val="0"/>
              </a:spcAft>
              <a:buFontTx/>
              <a:buNone/>
            </a:pPr>
            <a:r>
              <a:rPr lang="en-US" altLang="ko-KR" sz="2800" b="0" cap="none" dirty="0">
                <a:solidFill>
                  <a:srgbClr val="003300"/>
                </a:solidFill>
                <a:latin typeface="Tahoma" panose="020B0604030504040204" charset="0"/>
                <a:ea typeface="Tahoma" panose="020B0604030504040204" charset="0"/>
              </a:rPr>
              <a:t>area =</a:t>
            </a:r>
            <a:endParaRPr lang="ko-KR" altLang="en-US" sz="2800" b="0"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500"/>
              </a:spcBef>
              <a:spcAft>
                <a:spcPts val="0"/>
              </a:spcAft>
              <a:buFontTx/>
              <a:buNone/>
            </a:pPr>
            <a:r>
              <a:rPr lang="en-US" altLang="ko-KR" sz="2800" b="0" cap="none" dirty="0">
                <a:solidFill>
                  <a:srgbClr val="003300"/>
                </a:solidFill>
                <a:latin typeface="Tahoma" panose="020B0604030504040204" charset="0"/>
                <a:ea typeface="Tahoma" panose="020B0604030504040204" charset="0"/>
              </a:rPr>
              <a:t>       84.9487</a:t>
            </a:r>
            <a:endParaRPr lang="ko-KR" altLang="en-US" sz="2800" b="0"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500"/>
              </a:spcBef>
              <a:spcAft>
                <a:spcPts val="0"/>
              </a:spcAft>
              <a:buFontTx/>
              <a:buNone/>
            </a:pPr>
            <a:r>
              <a:rPr lang="en-US" altLang="ko-KR" sz="2800" b="0" cap="none" dirty="0">
                <a:solidFill>
                  <a:srgbClr val="003300"/>
                </a:solidFill>
                <a:latin typeface="Tahoma" panose="020B0604030504040204" charset="0"/>
                <a:ea typeface="Tahoma" panose="020B0604030504040204" charset="0"/>
              </a:rPr>
              <a:t>circle_len =</a:t>
            </a:r>
            <a:endParaRPr lang="ko-KR" altLang="en-US" sz="2800" b="0"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500"/>
              </a:spcBef>
              <a:spcAft>
                <a:spcPts val="0"/>
              </a:spcAft>
              <a:buFontTx/>
              <a:buNone/>
            </a:pPr>
            <a:r>
              <a:rPr lang="en-US" altLang="ko-KR" sz="2800" b="0" cap="none" dirty="0">
                <a:solidFill>
                  <a:srgbClr val="003300"/>
                </a:solidFill>
                <a:latin typeface="Tahoma" panose="020B0604030504040204" charset="0"/>
                <a:ea typeface="Tahoma" panose="020B0604030504040204" charset="0"/>
              </a:rPr>
              <a:t>             32.6726</a:t>
            </a:r>
            <a:endParaRPr lang="ko-KR" altLang="en-US" sz="2800" b="0"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500"/>
              </a:spcBef>
              <a:spcAft>
                <a:spcPts val="0"/>
              </a:spcAft>
              <a:buFontTx/>
              <a:buNone/>
            </a:pPr>
            <a:endParaRPr lang="ko-KR" altLang="en-US" sz="2800" b="0" cap="none" dirty="0">
              <a:solidFill>
                <a:srgbClr val="003300"/>
              </a:solidFill>
              <a:latin typeface="宋体" panose="02010600030101010101" pitchFamily="2" charset="-122"/>
              <a:ea typeface="宋体" panose="02010600030101010101" pitchFamily="2" charset="-122"/>
            </a:endParaRPr>
          </a:p>
        </p:txBody>
      </p:sp>
      <p:sp>
        <p:nvSpPr>
          <p:cNvPr id="69637" name="Text Box 5"/>
          <p:cNvSpPr txBox="1"/>
          <p:nvPr/>
        </p:nvSpPr>
        <p:spPr bwMode="auto">
          <a:xfrm>
            <a:off x="3492889" y="4082411"/>
            <a:ext cx="5448300" cy="2410916"/>
          </a:xfrm>
          <a:prstGeom prst="rect">
            <a:avLst/>
          </a:prstGeom>
          <a:solidFill>
            <a:schemeClr val="bg1"/>
          </a:solidFill>
          <a:ln w="9525" cap="flat" cmpd="sng">
            <a:solidFill>
              <a:srgbClr val="FF6600">
                <a:alpha val="100000"/>
              </a:srgbClr>
            </a:solidFill>
            <a:prstDash val="solid"/>
            <a:miter lim="800000"/>
          </a:ln>
        </p:spPr>
        <p:txBody>
          <a:bodyPr vert="horz" wrap="square" lIns="91440" tIns="45720" rIns="91440" bIns="45720" numCol="1" anchor="t">
            <a:spAutoFit/>
          </a:bodyPr>
          <a:lstStyle/>
          <a:p>
            <a:pPr marL="342900" indent="-342900" defTabSz="914400" eaLnBrk="0" fontAlgn="base" latinLnBrk="0">
              <a:lnSpc>
                <a:spcPct val="100000"/>
              </a:lnSpc>
              <a:spcBef>
                <a:spcPts val="400"/>
              </a:spcBef>
              <a:spcAft>
                <a:spcPts val="0"/>
              </a:spcAft>
              <a:buClr>
                <a:srgbClr val="0000FF"/>
              </a:buClr>
              <a:buFont typeface="Wingdings" panose="05000000000000000000"/>
              <a:buChar char="l"/>
            </a:pPr>
            <a:r>
              <a:rPr lang="en-US" altLang="ko-KR" sz="2400" b="1" cap="none" dirty="0" err="1">
                <a:solidFill>
                  <a:srgbClr val="4D009A"/>
                </a:solidFill>
                <a:latin typeface="Times New Roman" panose="02020603050405020304" charset="0"/>
                <a:ea typeface="宋体" panose="02010600030101010101" pitchFamily="2" charset="-122"/>
                <a:cs typeface="Times New Roman" panose="02020603050405020304" charset="0"/>
              </a:rPr>
              <a:t>命令行中用到了等号</a:t>
            </a:r>
            <a:r>
              <a:rPr lang="en-US" altLang="ko-KR" sz="2400" b="1" cap="none" dirty="0">
                <a:solidFill>
                  <a:srgbClr val="4D009A"/>
                </a:solidFill>
                <a:latin typeface="Times New Roman" panose="02020603050405020304" charset="0"/>
                <a:ea typeface="宋体" panose="02010600030101010101" pitchFamily="2" charset="-122"/>
                <a:cs typeface="Times New Roman" panose="02020603050405020304" charset="0"/>
              </a:rPr>
              <a:t>“</a:t>
            </a:r>
            <a:r>
              <a:rPr lang="en-US" altLang="ko-KR" sz="2400" b="1" cap="none" dirty="0">
                <a:solidFill>
                  <a:srgbClr val="4D009A"/>
                </a:solidFill>
                <a:latin typeface="Times New Roman" panose="02020603050405020304" charset="0"/>
                <a:ea typeface="Tahoma" panose="020B0604030504040204" charset="0"/>
                <a:cs typeface="Times New Roman" panose="02020603050405020304" charset="0"/>
              </a:rPr>
              <a:t>=</a:t>
            </a:r>
            <a:r>
              <a:rPr lang="en-US" altLang="ko-KR" sz="2400" b="1" cap="none" dirty="0">
                <a:solidFill>
                  <a:srgbClr val="4D009A"/>
                </a:solidFill>
                <a:latin typeface="Times New Roman" panose="02020603050405020304" charset="0"/>
                <a:ea typeface="宋体" panose="02010600030101010101" pitchFamily="2" charset="-122"/>
                <a:cs typeface="Times New Roman" panose="02020603050405020304" charset="0"/>
              </a:rPr>
              <a:t>”</a:t>
            </a:r>
            <a:r>
              <a:rPr lang="zh-CN" altLang="en-US" sz="2400" b="1" cap="none" dirty="0">
                <a:solidFill>
                  <a:srgbClr val="4D009A"/>
                </a:solidFill>
                <a:latin typeface="Times New Roman" panose="02020603050405020304" charset="0"/>
                <a:ea typeface="宋体" panose="02010600030101010101" pitchFamily="2" charset="-122"/>
                <a:cs typeface="Times New Roman" panose="02020603050405020304" charset="0"/>
              </a:rPr>
              <a:t>，</a:t>
            </a:r>
            <a:r>
              <a:rPr lang="en-US" altLang="ko-KR" sz="2400" b="1" cap="none" dirty="0">
                <a:solidFill>
                  <a:srgbClr val="4D009A"/>
                </a:solidFill>
                <a:latin typeface="Times New Roman" panose="02020603050405020304" charset="0"/>
                <a:ea typeface="宋体" panose="02010600030101010101" pitchFamily="2" charset="-122"/>
                <a:cs typeface="Times New Roman" panose="02020603050405020304" charset="0"/>
              </a:rPr>
              <a:t>计算结果不再赋给“</a:t>
            </a:r>
            <a:r>
              <a:rPr lang="en-US" altLang="ko-KR" sz="2400" b="1" cap="none" dirty="0">
                <a:solidFill>
                  <a:srgbClr val="4D009A"/>
                </a:solidFill>
                <a:latin typeface="Times New Roman" panose="02020603050405020304" charset="0"/>
                <a:ea typeface="Tahoma" panose="020B0604030504040204" charset="0"/>
                <a:cs typeface="Times New Roman" panose="02020603050405020304" charset="0"/>
              </a:rPr>
              <a:t>ans</a:t>
            </a:r>
            <a:r>
              <a:rPr lang="en-US" altLang="ko-KR" sz="2400" b="1" cap="none" dirty="0">
                <a:solidFill>
                  <a:srgbClr val="4D009A"/>
                </a:solidFill>
                <a:latin typeface="Times New Roman" panose="02020603050405020304" charset="0"/>
                <a:ea typeface="宋体" panose="02010600030101010101" pitchFamily="2" charset="-122"/>
                <a:cs typeface="Times New Roman" panose="02020603050405020304" charset="0"/>
              </a:rPr>
              <a:t>”，</a:t>
            </a:r>
            <a:r>
              <a:rPr lang="en-US" altLang="ko-KR" sz="2400" b="1" cap="none" dirty="0" err="1">
                <a:solidFill>
                  <a:srgbClr val="4D009A"/>
                </a:solidFill>
                <a:latin typeface="Times New Roman" panose="02020603050405020304" charset="0"/>
                <a:ea typeface="宋体" panose="02010600030101010101" pitchFamily="2" charset="-122"/>
                <a:cs typeface="Times New Roman" panose="02020603050405020304" charset="0"/>
              </a:rPr>
              <a:t>而是赋给用户</a:t>
            </a:r>
            <a:r>
              <a:rPr lang="zh-CN" altLang="en-US" sz="2400" b="1" cap="none" dirty="0">
                <a:solidFill>
                  <a:srgbClr val="4D009A"/>
                </a:solidFill>
                <a:latin typeface="Times New Roman" panose="02020603050405020304" charset="0"/>
                <a:ea typeface="宋体" panose="02010600030101010101" pitchFamily="2" charset="-122"/>
                <a:cs typeface="Times New Roman" panose="02020603050405020304" charset="0"/>
              </a:rPr>
              <a:t>自定义</a:t>
            </a:r>
            <a:r>
              <a:rPr lang="en-US" altLang="ko-KR" sz="2400" b="1" cap="none" dirty="0" err="1">
                <a:solidFill>
                  <a:srgbClr val="4D009A"/>
                </a:solidFill>
                <a:latin typeface="Times New Roman" panose="02020603050405020304" charset="0"/>
                <a:ea typeface="宋体" panose="02010600030101010101" pitchFamily="2" charset="-122"/>
                <a:cs typeface="Times New Roman" panose="02020603050405020304" charset="0"/>
              </a:rPr>
              <a:t>变量</a:t>
            </a:r>
            <a:r>
              <a:rPr lang="zh-CN" altLang="en-US" sz="2400" b="1" cap="none" dirty="0">
                <a:solidFill>
                  <a:srgbClr val="4D009A"/>
                </a:solidFill>
                <a:latin typeface="Times New Roman" panose="02020603050405020304" charset="0"/>
                <a:ea typeface="宋体" panose="02010600030101010101" pitchFamily="2" charset="-122"/>
                <a:cs typeface="Times New Roman" panose="02020603050405020304" charset="0"/>
              </a:rPr>
              <a:t>：</a:t>
            </a:r>
            <a:r>
              <a:rPr lang="en-US" altLang="ko-KR" sz="2400" b="1" cap="none" dirty="0" err="1">
                <a:solidFill>
                  <a:srgbClr val="4D009A"/>
                </a:solidFill>
                <a:latin typeface="Times New Roman" panose="02020603050405020304" charset="0"/>
                <a:ea typeface="Tahoma" panose="020B0604030504040204" charset="0"/>
                <a:cs typeface="Times New Roman" panose="02020603050405020304" charset="0"/>
              </a:rPr>
              <a:t>area</a:t>
            </a:r>
            <a:r>
              <a:rPr lang="en-US" altLang="ko-KR" sz="2400" b="1" cap="none" dirty="0" err="1">
                <a:solidFill>
                  <a:srgbClr val="4D009A"/>
                </a:solidFill>
                <a:latin typeface="Times New Roman" panose="02020603050405020304" charset="0"/>
                <a:ea typeface="宋体" panose="02010600030101010101" pitchFamily="2" charset="-122"/>
                <a:cs typeface="Times New Roman" panose="02020603050405020304" charset="0"/>
              </a:rPr>
              <a:t>、</a:t>
            </a:r>
            <a:r>
              <a:rPr lang="en-US" altLang="ko-KR" sz="2400" b="1" cap="none" dirty="0" err="1">
                <a:solidFill>
                  <a:srgbClr val="4D009A"/>
                </a:solidFill>
                <a:latin typeface="Times New Roman" panose="02020603050405020304" charset="0"/>
                <a:ea typeface="Tahoma" panose="020B0604030504040204" charset="0"/>
                <a:cs typeface="Times New Roman" panose="02020603050405020304" charset="0"/>
              </a:rPr>
              <a:t>circle_len</a:t>
            </a:r>
            <a:r>
              <a:rPr lang="en-US" altLang="ko-KR" sz="2400" b="1" cap="none" dirty="0">
                <a:solidFill>
                  <a:srgbClr val="4D009A"/>
                </a:solidFill>
                <a:latin typeface="Times New Roman" panose="02020603050405020304" charset="0"/>
                <a:ea typeface="宋体" panose="02010600030101010101" pitchFamily="2" charset="-122"/>
                <a:cs typeface="Times New Roman" panose="02020603050405020304" charset="0"/>
              </a:rPr>
              <a:t>。</a:t>
            </a:r>
            <a:endParaRPr lang="ko-KR" altLang="en-US" sz="2400" b="1" cap="none" dirty="0">
              <a:solidFill>
                <a:srgbClr val="4D009A"/>
              </a:solidFill>
              <a:latin typeface="Times New Roman" panose="02020603050405020304" charset="0"/>
              <a:ea typeface="宋体" panose="02010600030101010101" pitchFamily="2" charset="-122"/>
              <a:cs typeface="Times New Roman" panose="02020603050405020304" charset="0"/>
            </a:endParaRPr>
          </a:p>
          <a:p>
            <a:pPr marL="342900" indent="-342900" defTabSz="914400" eaLnBrk="0" fontAlgn="base" latinLnBrk="0">
              <a:lnSpc>
                <a:spcPct val="100000"/>
              </a:lnSpc>
              <a:spcBef>
                <a:spcPts val="400"/>
              </a:spcBef>
              <a:spcAft>
                <a:spcPts val="0"/>
              </a:spcAft>
              <a:buClr>
                <a:srgbClr val="0000FF"/>
              </a:buClr>
              <a:buFont typeface="Wingdings" panose="05000000000000000000"/>
              <a:buChar char="l"/>
            </a:pPr>
            <a:r>
              <a:rPr lang="en-US" altLang="ko-KR" sz="2400" b="1" cap="none" dirty="0" err="1">
                <a:solidFill>
                  <a:srgbClr val="4D009A"/>
                </a:solidFill>
                <a:latin typeface="Times New Roman" panose="02020603050405020304" charset="0"/>
                <a:ea typeface="宋体" panose="02010600030101010101" pitchFamily="2" charset="-122"/>
                <a:cs typeface="Times New Roman" panose="02020603050405020304" charset="0"/>
              </a:rPr>
              <a:t>无论是预定义变量还是用户自定义变量都被存储在系统的工作空间内</a:t>
            </a:r>
            <a:r>
              <a:rPr lang="en-US" altLang="ko-KR" sz="2400" b="1" cap="none" dirty="0">
                <a:solidFill>
                  <a:srgbClr val="4D009A"/>
                </a:solidFill>
                <a:latin typeface="Times New Roman" panose="02020603050405020304" charset="0"/>
                <a:ea typeface="宋体" panose="02010600030101010101" pitchFamily="2" charset="-122"/>
                <a:cs typeface="Times New Roman" panose="02020603050405020304" charset="0"/>
              </a:rPr>
              <a:t>。</a:t>
            </a:r>
            <a:endParaRPr lang="ko-KR" altLang="en-US" sz="2400" b="1" cap="none" dirty="0">
              <a:solidFill>
                <a:srgbClr val="4D009A"/>
              </a:solidFill>
              <a:latin typeface="Times New Roman" panose="02020603050405020304" charset="0"/>
              <a:ea typeface="宋体" panose="02010600030101010101" pitchFamily="2" charset="-122"/>
              <a:cs typeface="Times New Roman" panose="02020603050405020304" charset="0"/>
            </a:endParaRPr>
          </a:p>
          <a:p>
            <a:pPr marL="342900" indent="-342900" defTabSz="914400" eaLnBrk="0" fontAlgn="base" latinLnBrk="0">
              <a:lnSpc>
                <a:spcPct val="100000"/>
              </a:lnSpc>
              <a:spcBef>
                <a:spcPts val="400"/>
              </a:spcBef>
              <a:spcAft>
                <a:spcPts val="0"/>
              </a:spcAft>
              <a:buClr>
                <a:srgbClr val="0000FF"/>
              </a:buClr>
              <a:buFont typeface="Wingdings" panose="05000000000000000000"/>
              <a:buChar char="l"/>
            </a:pPr>
            <a:r>
              <a:rPr lang="zh-CN" altLang="en-US" sz="2400" b="1" dirty="0">
                <a:solidFill>
                  <a:srgbClr val="4D009A"/>
                </a:solidFill>
                <a:latin typeface="Times New Roman" panose="02020603050405020304" charset="0"/>
                <a:ea typeface="宋体" panose="02010600030101010101" pitchFamily="2" charset="-122"/>
                <a:cs typeface="Times New Roman" panose="02020603050405020304" charset="0"/>
              </a:rPr>
              <a:t>使用</a:t>
            </a:r>
            <a:r>
              <a:rPr lang="en-US" altLang="ko-KR" sz="2400" b="1" dirty="0" err="1">
                <a:solidFill>
                  <a:srgbClr val="4D009A"/>
                </a:solidFill>
                <a:latin typeface="Times New Roman" panose="02020603050405020304" charset="0"/>
                <a:ea typeface="宋体" panose="02010600030101010101" pitchFamily="2" charset="-122"/>
                <a:cs typeface="Times New Roman" panose="02020603050405020304" charset="0"/>
              </a:rPr>
              <a:t>命令来</a:t>
            </a:r>
            <a:r>
              <a:rPr lang="zh-CN" altLang="en-US" sz="2400" b="1" dirty="0">
                <a:solidFill>
                  <a:srgbClr val="4D009A"/>
                </a:solidFill>
                <a:latin typeface="Times New Roman" panose="02020603050405020304" charset="0"/>
                <a:ea typeface="宋体" panose="02010600030101010101" pitchFamily="2" charset="-122"/>
                <a:cs typeface="Times New Roman" panose="02020603050405020304" charset="0"/>
              </a:rPr>
              <a:t>管理</a:t>
            </a:r>
            <a:r>
              <a:rPr lang="en-US" altLang="ko-KR" sz="2400" b="1" dirty="0" err="1">
                <a:solidFill>
                  <a:srgbClr val="4D009A"/>
                </a:solidFill>
                <a:latin typeface="Times New Roman" panose="02020603050405020304" charset="0"/>
                <a:ea typeface="宋体" panose="02010600030101010101" pitchFamily="2" charset="-122"/>
                <a:cs typeface="Times New Roman" panose="02020603050405020304" charset="0"/>
              </a:rPr>
              <a:t>工作空间的变量</a:t>
            </a:r>
            <a:r>
              <a:rPr lang="en-US" altLang="ko-KR" sz="2400" b="1" dirty="0">
                <a:solidFill>
                  <a:srgbClr val="4D009A"/>
                </a:solidFill>
                <a:latin typeface="Times New Roman" panose="02020603050405020304" charset="0"/>
                <a:ea typeface="宋体" panose="02010600030101010101" pitchFamily="2" charset="-122"/>
                <a:cs typeface="Times New Roman" panose="02020603050405020304" charset="0"/>
              </a:rPr>
              <a:t>。</a:t>
            </a:r>
            <a:endParaRPr lang="ko-KR" altLang="en-US" sz="2400" b="1" dirty="0">
              <a:solidFill>
                <a:srgbClr val="4D009A"/>
              </a:solidFill>
              <a:latin typeface="Times New Roman" panose="02020603050405020304" charset="0"/>
              <a:ea typeface="宋体" panose="02010600030101010101" pitchFamily="2" charset="-122"/>
              <a:cs typeface="Times New Roman" panose="02020603050405020304" charset="0"/>
            </a:endParaRPr>
          </a:p>
        </p:txBody>
      </p:sp>
      <p:sp>
        <p:nvSpPr>
          <p:cNvPr id="9" name="Rectangle 2">
            <a:extLst>
              <a:ext uri="{FF2B5EF4-FFF2-40B4-BE49-F238E27FC236}">
                <a16:creationId xmlns:a16="http://schemas.microsoft.com/office/drawing/2014/main" id="{70BC24DD-E6CC-4482-B0E3-1EF4A5A6E17F}"/>
              </a:ext>
            </a:extLst>
          </p:cNvPr>
          <p:cNvSpPr txBox="1">
            <a:spLocks noChangeArrowheads="1"/>
          </p:cNvSpPr>
          <p:nvPr/>
        </p:nvSpPr>
        <p:spPr>
          <a:xfrm>
            <a:off x="1332230" y="333375"/>
            <a:ext cx="7576820" cy="57467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80000"/>
              </a:lnSpc>
              <a:spcBef>
                <a:spcPct val="75000"/>
              </a:spcBef>
            </a:pPr>
            <a:r>
              <a:rPr lang="zh-CN" altLang="en-US" sz="36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panose="02010600040101010101" charset="-122"/>
              </a:rPr>
              <a:t>计算实例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xfrm>
            <a:off x="1362148" y="275907"/>
            <a:ext cx="7576820" cy="908050"/>
          </a:xfrm>
        </p:spPr>
        <p:txBody>
          <a:bodyPr>
            <a:normAutofit/>
          </a:bodyPr>
          <a:lstStyle/>
          <a:p>
            <a:pPr defTabSz="914400" eaLnBrk="0" fontAlgn="base">
              <a:lnSpc>
                <a:spcPct val="80000"/>
              </a:lnSpc>
              <a:spcBef>
                <a:spcPts val="1400"/>
              </a:spcBef>
              <a:buClr>
                <a:srgbClr val="4D009A"/>
              </a:buClr>
            </a:pPr>
            <a:r>
              <a:rPr lang="en-US" altLang="ko-KR" sz="3600" b="1" dirty="0" err="1">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常用命令</a:t>
            </a:r>
            <a:endParaRPr lang="ko-KR" altLang="en-US" sz="3600" b="1" dirty="0">
              <a:solidFill>
                <a:srgbClr val="FF0000"/>
              </a:solidFill>
              <a:effectLst>
                <a:outerShdw blurRad="38100" dist="38100" dir="2700000" algn="tl">
                  <a:srgbClr val="000000">
                    <a:alpha val="43137"/>
                  </a:srgbClr>
                </a:outerShdw>
              </a:effectLst>
              <a:latin typeface="黑体" panose="02010609060101010101" pitchFamily="49" charset="-122"/>
            </a:endParaRPr>
          </a:p>
        </p:txBody>
      </p:sp>
      <p:sp>
        <p:nvSpPr>
          <p:cNvPr id="75779" name="Rectangle 3"/>
          <p:cNvSpPr txBox="1">
            <a:spLocks noGrp="1"/>
          </p:cNvSpPr>
          <p:nvPr>
            <p:ph idx="1"/>
          </p:nvPr>
        </p:nvSpPr>
        <p:spPr>
          <a:xfrm>
            <a:off x="173121" y="1468165"/>
            <a:ext cx="8820472" cy="4896485"/>
          </a:xfrm>
          <a:prstGeom prst="rect">
            <a:avLst/>
          </a:prstGeom>
          <a:noFill/>
          <a:ln w="0">
            <a:noFill/>
          </a:ln>
        </p:spPr>
        <p:txBody>
          <a:bodyPr vert="horz" wrap="square" lIns="91440" tIns="45720" rIns="91440" bIns="45720" numCol="1" anchor="t">
            <a:noAutofit/>
          </a:bodyPr>
          <a:lstStyle/>
          <a:p>
            <a:pPr marL="457200" indent="0" defTabSz="914400" eaLnBrk="0" fontAlgn="base">
              <a:lnSpc>
                <a:spcPct val="80000"/>
              </a:lnSpc>
              <a:spcBef>
                <a:spcPts val="500"/>
              </a:spcBef>
              <a:buNone/>
            </a:pPr>
            <a:r>
              <a:rPr lang="en-US" altLang="ko-KR" sz="3200" b="1" cap="none" dirty="0" err="1">
                <a:solidFill>
                  <a:srgbClr val="0000FF"/>
                </a:solidFill>
                <a:latin typeface="华文楷体" panose="02010600040101010101" charset="-122"/>
                <a:ea typeface="华文楷体" panose="02010600040101010101" charset="-122"/>
              </a:rPr>
              <a:t>clc</a:t>
            </a:r>
            <a:r>
              <a:rPr lang="zh-CN" altLang="en-US" sz="3200" b="1" cap="none" dirty="0">
                <a:solidFill>
                  <a:srgbClr val="0000FF"/>
                </a:solidFill>
                <a:latin typeface="华文楷体" panose="02010600040101010101" charset="-122"/>
                <a:ea typeface="华文楷体" panose="02010600040101010101" charset="-122"/>
              </a:rPr>
              <a:t>        </a:t>
            </a:r>
            <a:r>
              <a:rPr lang="en-US" altLang="ko-KR" sz="3200" b="1" cap="none" dirty="0" err="1">
                <a:solidFill>
                  <a:srgbClr val="0000FF"/>
                </a:solidFill>
                <a:latin typeface="华文楷体" panose="02010600040101010101" charset="-122"/>
                <a:ea typeface="华文楷体" panose="02010600040101010101" charset="-122"/>
              </a:rPr>
              <a:t>清除命令窗口的显示内容</a:t>
            </a:r>
            <a:endParaRPr lang="ko-KR" altLang="en-US" sz="3200" b="1" cap="none" dirty="0">
              <a:solidFill>
                <a:srgbClr val="0000FF"/>
              </a:solidFill>
              <a:latin typeface="华文楷体" panose="02010600040101010101" charset="-122"/>
              <a:ea typeface="华文楷体" panose="02010600040101010101" charset="-122"/>
            </a:endParaRPr>
          </a:p>
          <a:p>
            <a:pPr marL="457200" indent="0" defTabSz="914400" eaLnBrk="0" fontAlgn="base">
              <a:lnSpc>
                <a:spcPct val="80000"/>
              </a:lnSpc>
              <a:spcBef>
                <a:spcPts val="500"/>
              </a:spcBef>
              <a:buNone/>
            </a:pPr>
            <a:r>
              <a:rPr lang="en-US" altLang="ko-KR" sz="3200" b="1" cap="none" dirty="0">
                <a:solidFill>
                  <a:srgbClr val="0000FF"/>
                </a:solidFill>
                <a:latin typeface="华文楷体" panose="02010600040101010101" charset="-122"/>
                <a:ea typeface="华文楷体" panose="02010600040101010101" charset="-122"/>
              </a:rPr>
              <a:t>clear</a:t>
            </a:r>
            <a:r>
              <a:rPr lang="en-US" altLang="zh-CN" sz="3200" b="1" cap="none" dirty="0">
                <a:solidFill>
                  <a:srgbClr val="0000FF"/>
                </a:solidFill>
                <a:latin typeface="华文楷体" panose="02010600040101010101" charset="-122"/>
                <a:ea typeface="华文楷体" panose="02010600040101010101" charset="-122"/>
              </a:rPr>
              <a:t>     </a:t>
            </a:r>
            <a:r>
              <a:rPr lang="en-US" altLang="ko-KR" sz="3200" b="1" cap="none" dirty="0" err="1">
                <a:solidFill>
                  <a:srgbClr val="0000FF"/>
                </a:solidFill>
                <a:latin typeface="华文楷体" panose="02010600040101010101" charset="-122"/>
                <a:ea typeface="华文楷体" panose="02010600040101010101" charset="-122"/>
              </a:rPr>
              <a:t>清除Matlab工作空间中保存的变量</a:t>
            </a:r>
            <a:endParaRPr lang="ko-KR" altLang="en-US" sz="3200" b="1" cap="none" dirty="0">
              <a:solidFill>
                <a:srgbClr val="0000FF"/>
              </a:solidFill>
              <a:latin typeface="华文楷体" panose="02010600040101010101" charset="-122"/>
              <a:ea typeface="华文楷体" panose="02010600040101010101" charset="-122"/>
            </a:endParaRPr>
          </a:p>
          <a:p>
            <a:pPr marL="457200" indent="0" defTabSz="914400" eaLnBrk="0" fontAlgn="base">
              <a:lnSpc>
                <a:spcPct val="80000"/>
              </a:lnSpc>
              <a:spcBef>
                <a:spcPts val="500"/>
              </a:spcBef>
              <a:buNone/>
            </a:pPr>
            <a:r>
              <a:rPr lang="en-US" altLang="ko-KR" sz="3200" b="1" cap="none" dirty="0">
                <a:solidFill>
                  <a:srgbClr val="0000FF"/>
                </a:solidFill>
                <a:latin typeface="华文楷体" panose="02010600040101010101" charset="-122"/>
                <a:ea typeface="华文楷体" panose="02010600040101010101" charset="-122"/>
              </a:rPr>
              <a:t>who或whos	</a:t>
            </a:r>
          </a:p>
          <a:p>
            <a:pPr marL="457200" indent="0" defTabSz="914400" eaLnBrk="0" fontAlgn="base">
              <a:lnSpc>
                <a:spcPct val="80000"/>
              </a:lnSpc>
              <a:spcBef>
                <a:spcPts val="500"/>
              </a:spcBef>
              <a:buNone/>
            </a:pPr>
            <a:r>
              <a:rPr lang="en-US" altLang="ko-KR" sz="3200" b="1" dirty="0">
                <a:solidFill>
                  <a:srgbClr val="0000FF"/>
                </a:solidFill>
                <a:latin typeface="华文楷体" panose="02010600040101010101" charset="-122"/>
                <a:ea typeface="华文楷体" panose="02010600040101010101" charset="-122"/>
              </a:rPr>
              <a:t>  </a:t>
            </a:r>
            <a:r>
              <a:rPr lang="en-US" altLang="ko-KR" sz="3200" b="1" cap="none" dirty="0">
                <a:solidFill>
                  <a:srgbClr val="0000FF"/>
                </a:solidFill>
                <a:latin typeface="华文楷体" panose="02010600040101010101" charset="-122"/>
                <a:ea typeface="华文楷体" panose="02010600040101010101" charset="-122"/>
              </a:rPr>
              <a:t>	        </a:t>
            </a:r>
            <a:r>
              <a:rPr lang="en-US" altLang="ko-KR" sz="3200" b="1" cap="none" dirty="0" err="1">
                <a:solidFill>
                  <a:srgbClr val="0000FF"/>
                </a:solidFill>
                <a:latin typeface="华文楷体" panose="02010600040101010101" charset="-122"/>
                <a:ea typeface="华文楷体" panose="02010600040101010101" charset="-122"/>
              </a:rPr>
              <a:t>显示Matlab工作空间中的变量信息</a:t>
            </a:r>
            <a:endParaRPr lang="ko-KR" altLang="en-US" sz="3200" b="1" cap="none" dirty="0">
              <a:solidFill>
                <a:srgbClr val="0000FF"/>
              </a:solidFill>
              <a:latin typeface="华文楷体" panose="02010600040101010101" charset="-122"/>
              <a:ea typeface="华文楷体" panose="02010600040101010101" charset="-122"/>
            </a:endParaRPr>
          </a:p>
          <a:p>
            <a:pPr marL="457200" indent="0" defTabSz="914400" eaLnBrk="0" fontAlgn="base">
              <a:lnSpc>
                <a:spcPct val="80000"/>
              </a:lnSpc>
              <a:spcBef>
                <a:spcPts val="500"/>
              </a:spcBef>
              <a:buNone/>
            </a:pPr>
            <a:r>
              <a:rPr lang="en-US" altLang="ko-KR" sz="3200" b="1" cap="none" dirty="0">
                <a:solidFill>
                  <a:srgbClr val="0000FF"/>
                </a:solidFill>
                <a:latin typeface="华文楷体" panose="02010600040101010101" charset="-122"/>
                <a:ea typeface="华文楷体" panose="02010600040101010101" charset="-122"/>
              </a:rPr>
              <a:t>dir			</a:t>
            </a:r>
            <a:r>
              <a:rPr lang="en-US" altLang="ko-KR" sz="3200" b="1" cap="none" dirty="0" err="1">
                <a:solidFill>
                  <a:srgbClr val="0000FF"/>
                </a:solidFill>
                <a:latin typeface="华文楷体" panose="02010600040101010101" charset="-122"/>
                <a:ea typeface="华文楷体" panose="02010600040101010101" charset="-122"/>
              </a:rPr>
              <a:t>显示当前工作目录的文件清单</a:t>
            </a:r>
            <a:endParaRPr lang="ko-KR" altLang="en-US" sz="3200" b="1" cap="none" dirty="0">
              <a:solidFill>
                <a:srgbClr val="0000FF"/>
              </a:solidFill>
              <a:latin typeface="华文楷体" panose="02010600040101010101" charset="-122"/>
              <a:ea typeface="华文楷体" panose="02010600040101010101" charset="-122"/>
            </a:endParaRPr>
          </a:p>
          <a:p>
            <a:pPr marL="457200" indent="0" defTabSz="914400" eaLnBrk="0" fontAlgn="base">
              <a:lnSpc>
                <a:spcPct val="80000"/>
              </a:lnSpc>
              <a:spcBef>
                <a:spcPts val="500"/>
              </a:spcBef>
              <a:buNone/>
            </a:pPr>
            <a:r>
              <a:rPr lang="en-US" altLang="ko-KR" sz="3200" b="1" cap="none" dirty="0">
                <a:solidFill>
                  <a:srgbClr val="0000FF"/>
                </a:solidFill>
                <a:latin typeface="华文楷体" panose="02010600040101010101" charset="-122"/>
                <a:ea typeface="华文楷体" panose="02010600040101010101" charset="-122"/>
              </a:rPr>
              <a:t>cd			显示或设置当前工作目录</a:t>
            </a:r>
            <a:endParaRPr lang="ko-KR" altLang="en-US" sz="3200" b="1" cap="none" dirty="0">
              <a:solidFill>
                <a:srgbClr val="0000FF"/>
              </a:solidFill>
              <a:latin typeface="华文楷体" panose="02010600040101010101" charset="-122"/>
              <a:ea typeface="华文楷体" panose="02010600040101010101" charset="-122"/>
            </a:endParaRPr>
          </a:p>
          <a:p>
            <a:pPr marL="457200" indent="0" defTabSz="914400" eaLnBrk="0" fontAlgn="base">
              <a:lnSpc>
                <a:spcPct val="80000"/>
              </a:lnSpc>
              <a:spcBef>
                <a:spcPts val="500"/>
              </a:spcBef>
              <a:buNone/>
            </a:pPr>
            <a:r>
              <a:rPr lang="en-US" altLang="ko-KR" sz="3200" b="1" cap="none" dirty="0">
                <a:solidFill>
                  <a:srgbClr val="0000FF"/>
                </a:solidFill>
                <a:latin typeface="华文楷体" panose="02010600040101010101" charset="-122"/>
                <a:ea typeface="华文楷体" panose="02010600040101010101" charset="-122"/>
              </a:rPr>
              <a:t>type			显示指定m文件的内容</a:t>
            </a:r>
            <a:endParaRPr lang="ko-KR" altLang="en-US" sz="3200" b="1" cap="none" dirty="0">
              <a:solidFill>
                <a:srgbClr val="0000FF"/>
              </a:solidFill>
              <a:latin typeface="华文楷体" panose="02010600040101010101" charset="-122"/>
              <a:ea typeface="华文楷体" panose="02010600040101010101" charset="-122"/>
            </a:endParaRPr>
          </a:p>
          <a:p>
            <a:pPr marL="457200" indent="0" defTabSz="914400" eaLnBrk="0" fontAlgn="base">
              <a:lnSpc>
                <a:spcPct val="80000"/>
              </a:lnSpc>
              <a:spcBef>
                <a:spcPts val="500"/>
              </a:spcBef>
              <a:buNone/>
            </a:pPr>
            <a:r>
              <a:rPr lang="en-US" altLang="ko-KR" sz="3200" b="1" cap="none" dirty="0">
                <a:solidFill>
                  <a:srgbClr val="0000FF"/>
                </a:solidFill>
                <a:latin typeface="华文楷体" panose="02010600040101010101" charset="-122"/>
                <a:ea typeface="华文楷体" panose="02010600040101010101" charset="-122"/>
              </a:rPr>
              <a:t>help或doc		获取在线帮助</a:t>
            </a:r>
            <a:endParaRPr lang="ko-KR" altLang="en-US" sz="3200" b="1" cap="none" dirty="0">
              <a:solidFill>
                <a:srgbClr val="0000FF"/>
              </a:solidFill>
              <a:latin typeface="华文楷体" panose="02010600040101010101" charset="-122"/>
              <a:ea typeface="华文楷体" panose="02010600040101010101" charset="-122"/>
            </a:endParaRPr>
          </a:p>
          <a:p>
            <a:pPr marL="457200" indent="0" defTabSz="914400" eaLnBrk="0" fontAlgn="base">
              <a:lnSpc>
                <a:spcPct val="80000"/>
              </a:lnSpc>
              <a:spcBef>
                <a:spcPts val="500"/>
              </a:spcBef>
              <a:buNone/>
            </a:pPr>
            <a:r>
              <a:rPr lang="en-US" altLang="ko-KR" sz="3200" b="1" cap="none" dirty="0">
                <a:solidFill>
                  <a:srgbClr val="0000FF"/>
                </a:solidFill>
                <a:latin typeface="华文楷体" panose="02010600040101010101" charset="-122"/>
                <a:ea typeface="华文楷体" panose="02010600040101010101" charset="-122"/>
              </a:rPr>
              <a:t>quit或exit		关闭/推出MATALB</a:t>
            </a:r>
            <a:endParaRPr lang="ko-KR" altLang="en-US" sz="3200" b="1" cap="none" dirty="0">
              <a:solidFill>
                <a:srgbClr val="0000FF"/>
              </a:solidFill>
              <a:latin typeface="华文楷体" panose="02010600040101010101" charset="-122"/>
              <a:ea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a:xfrm>
            <a:off x="1332230" y="145733"/>
            <a:ext cx="7576820" cy="908050"/>
          </a:xfrm>
        </p:spPr>
        <p:txBody>
          <a:bodyPr>
            <a:normAutofit/>
          </a:bodyPr>
          <a:lstStyle/>
          <a:p>
            <a:pPr marL="838200" indent="-838200"/>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命令的使用</a:t>
            </a:r>
          </a:p>
        </p:txBody>
      </p:sp>
      <p:sp>
        <p:nvSpPr>
          <p:cNvPr id="78853" name="Rectangle 3"/>
          <p:cNvSpPr txBox="1">
            <a:spLocks noGrp="1"/>
          </p:cNvSpPr>
          <p:nvPr>
            <p:ph idx="1"/>
          </p:nvPr>
        </p:nvSpPr>
        <p:spPr>
          <a:xfrm>
            <a:off x="541020" y="1282700"/>
            <a:ext cx="7128510" cy="577215"/>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600"/>
              </a:spcBef>
              <a:spcAft>
                <a:spcPts val="0"/>
              </a:spcAft>
              <a:buFontTx/>
              <a:buNone/>
            </a:pPr>
            <a:r>
              <a:rPr lang="en-US" altLang="ko-KR" sz="2600" b="1" cap="none" dirty="0">
                <a:solidFill>
                  <a:srgbClr val="4D009A"/>
                </a:solidFill>
                <a:latin typeface="Times New Roman" panose="02020603050405020304" charset="0"/>
                <a:ea typeface="Times New Roman" panose="02020603050405020304" charset="0"/>
              </a:rPr>
              <a:t>&gt;&gt;who</a:t>
            </a:r>
            <a:endParaRPr lang="ko-KR" altLang="en-US" sz="2600" b="1" cap="none" dirty="0">
              <a:solidFill>
                <a:srgbClr val="4D009A"/>
              </a:solidFill>
              <a:latin typeface="Times New Roman" panose="02020603050405020304" charset="0"/>
              <a:ea typeface="Times New Roman" panose="02020603050405020304" charset="0"/>
            </a:endParaRPr>
          </a:p>
        </p:txBody>
      </p:sp>
      <p:sp>
        <p:nvSpPr>
          <p:cNvPr id="61444" name="Rectangle 4"/>
          <p:cNvSpPr/>
          <p:nvPr/>
        </p:nvSpPr>
        <p:spPr bwMode="auto">
          <a:xfrm>
            <a:off x="541020" y="3166110"/>
            <a:ext cx="7128510" cy="577215"/>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80000"/>
              </a:lnSpc>
              <a:spcBef>
                <a:spcPts val="600"/>
              </a:spcBef>
              <a:spcAft>
                <a:spcPts val="0"/>
              </a:spcAft>
              <a:buFontTx/>
              <a:buNone/>
            </a:pPr>
            <a:r>
              <a:rPr lang="en-US" altLang="ko-KR" sz="2600" b="1" cap="none" dirty="0">
                <a:solidFill>
                  <a:srgbClr val="4D009A"/>
                </a:solidFill>
                <a:latin typeface="Times New Roman" panose="02020603050405020304" charset="0"/>
                <a:ea typeface="Times New Roman" panose="02020603050405020304" charset="0"/>
              </a:rPr>
              <a:t>&gt;&gt;whos</a:t>
            </a:r>
            <a:endParaRPr lang="ko-KR" altLang="en-US" sz="2600" b="1" cap="none" dirty="0">
              <a:solidFill>
                <a:srgbClr val="4D009A"/>
              </a:solidFill>
              <a:latin typeface="Times New Roman" panose="02020603050405020304" charset="0"/>
              <a:ea typeface="Times New Roman" panose="02020603050405020304" charset="0"/>
            </a:endParaRPr>
          </a:p>
        </p:txBody>
      </p:sp>
      <p:sp>
        <p:nvSpPr>
          <p:cNvPr id="61445" name="Rectangle 5"/>
          <p:cNvSpPr/>
          <p:nvPr/>
        </p:nvSpPr>
        <p:spPr bwMode="auto">
          <a:xfrm>
            <a:off x="886460" y="1818005"/>
            <a:ext cx="7201535" cy="1226185"/>
          </a:xfrm>
          <a:prstGeom prst="rect">
            <a:avLst/>
          </a:prstGeom>
          <a:noFill/>
          <a:ln w="0">
            <a:noFill/>
          </a:ln>
        </p:spPr>
        <p:txBody>
          <a:bodyPr vert="horz" wrap="square" lIns="91440" tIns="45720" rIns="91440" bIns="45720" numCol="1" anchor="t">
            <a:noAutofit/>
          </a:bodyPr>
          <a:lstStyle/>
          <a:p>
            <a:pPr marL="609600" indent="-609600" eaLnBrk="0" fontAlgn="base"/>
            <a:r>
              <a:rPr lang="zh-CN" altLang="en-US" sz="2200" b="1" dirty="0">
                <a:solidFill>
                  <a:srgbClr val="003300"/>
                </a:solidFill>
                <a:latin typeface="Tahoma" panose="020B0604030504040204" charset="0"/>
                <a:ea typeface="Tahoma" panose="020B0604030504040204" charset="0"/>
              </a:rPr>
              <a:t>您的变量为</a:t>
            </a:r>
            <a:r>
              <a:rPr lang="en-US" altLang="zh-CN" sz="2200" b="1" dirty="0">
                <a:solidFill>
                  <a:srgbClr val="003300"/>
                </a:solidFill>
                <a:latin typeface="Tahoma" panose="020B0604030504040204" charset="0"/>
                <a:ea typeface="Tahoma" panose="020B0604030504040204" charset="0"/>
              </a:rPr>
              <a:t>: </a:t>
            </a:r>
            <a:endParaRPr lang="ko-KR" altLang="en-US" sz="2200" b="1"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0"/>
              </a:spcBef>
              <a:spcAft>
                <a:spcPts val="0"/>
              </a:spcAft>
              <a:buFontTx/>
              <a:buNone/>
            </a:pPr>
            <a:r>
              <a:rPr lang="en-US" altLang="ko-KR" sz="2200" b="1" cap="none" dirty="0">
                <a:solidFill>
                  <a:srgbClr val="003300"/>
                </a:solidFill>
                <a:latin typeface="Tahoma" panose="020B0604030504040204" charset="0"/>
                <a:ea typeface="Tahoma" panose="020B0604030504040204" charset="0"/>
              </a:rPr>
              <a:t>ans         circle_len    y    </a:t>
            </a:r>
            <a:endParaRPr lang="ko-KR" altLang="en-US" sz="2200" b="1"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0"/>
              </a:spcBef>
              <a:spcAft>
                <a:spcPts val="0"/>
              </a:spcAft>
              <a:buFontTx/>
              <a:buNone/>
            </a:pPr>
            <a:r>
              <a:rPr lang="en-US" altLang="ko-KR" sz="2200" b="1" cap="none" dirty="0">
                <a:solidFill>
                  <a:srgbClr val="003300"/>
                </a:solidFill>
                <a:latin typeface="Tahoma" panose="020B0604030504040204" charset="0"/>
                <a:ea typeface="Tahoma" panose="020B0604030504040204" charset="0"/>
              </a:rPr>
              <a:t>area        radius</a:t>
            </a:r>
            <a:r>
              <a:rPr lang="en-US" altLang="ko-KR" sz="3200" b="1" cap="none" dirty="0">
                <a:latin typeface="Tahoma" panose="020B0604030504040204" charset="0"/>
                <a:ea typeface="Tahoma" panose="020B0604030504040204" charset="0"/>
              </a:rPr>
              <a:t> </a:t>
            </a:r>
            <a:endParaRPr lang="ko-KR" altLang="en-US" sz="3200" b="1" cap="none" dirty="0">
              <a:latin typeface="Tahoma" panose="020B0604030504040204" charset="0"/>
              <a:ea typeface="Tahoma" panose="020B0604030504040204" charset="0"/>
            </a:endParaRPr>
          </a:p>
        </p:txBody>
      </p:sp>
      <p:sp>
        <p:nvSpPr>
          <p:cNvPr id="61446" name="Rectangle 6"/>
          <p:cNvSpPr/>
          <p:nvPr/>
        </p:nvSpPr>
        <p:spPr bwMode="auto">
          <a:xfrm>
            <a:off x="898525" y="3651885"/>
            <a:ext cx="7130415" cy="2665730"/>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Arial Unicode MS" charset="0"/>
                <a:ea typeface="Arial Unicode MS" charset="0"/>
              </a:rPr>
              <a:t>Name             Size                    Bytes      Class</a:t>
            </a:r>
            <a:endParaRPr lang="ko-KR" altLang="en-US" sz="2000" b="1" cap="none" dirty="0">
              <a:solidFill>
                <a:srgbClr val="003300"/>
              </a:solidFill>
              <a:latin typeface="Arial Unicode MS" charset="0"/>
              <a:ea typeface="Arial Unicode MS"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Arial Unicode MS" charset="0"/>
                <a:ea typeface="Arial Unicode MS" charset="0"/>
              </a:rPr>
              <a:t>  ans                1x1                       8        double array</a:t>
            </a:r>
            <a:endParaRPr lang="ko-KR" altLang="en-US" sz="2000" b="1" cap="none" dirty="0">
              <a:solidFill>
                <a:srgbClr val="003300"/>
              </a:solidFill>
              <a:latin typeface="Arial Unicode MS" charset="0"/>
              <a:ea typeface="Arial Unicode MS"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Arial Unicode MS" charset="0"/>
                <a:ea typeface="Arial Unicode MS" charset="0"/>
              </a:rPr>
              <a:t>  area               1x1                       8        double array</a:t>
            </a:r>
            <a:endParaRPr lang="ko-KR" altLang="en-US" sz="2000" b="1" cap="none" dirty="0">
              <a:solidFill>
                <a:srgbClr val="003300"/>
              </a:solidFill>
              <a:latin typeface="Arial Unicode MS" charset="0"/>
              <a:ea typeface="Arial Unicode MS"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Arial Unicode MS" charset="0"/>
                <a:ea typeface="Arial Unicode MS" charset="0"/>
              </a:rPr>
              <a:t>  circle_len      1x1                       8        double array</a:t>
            </a:r>
            <a:endParaRPr lang="ko-KR" altLang="en-US" sz="2000" b="1" cap="none" dirty="0">
              <a:solidFill>
                <a:srgbClr val="003300"/>
              </a:solidFill>
              <a:latin typeface="Arial Unicode MS" charset="0"/>
              <a:ea typeface="Arial Unicode MS"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Arial Unicode MS" charset="0"/>
                <a:ea typeface="Arial Unicode MS" charset="0"/>
              </a:rPr>
              <a:t>  radius            1x1                       8        double array</a:t>
            </a:r>
            <a:endParaRPr lang="ko-KR" altLang="en-US" sz="2000" b="1" cap="none" dirty="0">
              <a:solidFill>
                <a:srgbClr val="003300"/>
              </a:solidFill>
              <a:latin typeface="Arial Unicode MS" charset="0"/>
              <a:ea typeface="Arial Unicode MS"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Arial Unicode MS" charset="0"/>
                <a:ea typeface="Arial Unicode MS" charset="0"/>
              </a:rPr>
              <a:t>  y                     1x1                       8        double array</a:t>
            </a:r>
            <a:endParaRPr lang="ko-KR" altLang="en-US" sz="2000" b="1" cap="none" dirty="0">
              <a:solidFill>
                <a:srgbClr val="003300"/>
              </a:solidFill>
              <a:latin typeface="Arial Unicode MS" charset="0"/>
              <a:ea typeface="Arial Unicode MS"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Arial Unicode MS" charset="0"/>
                <a:ea typeface="Arial Unicode MS" charset="0"/>
              </a:rPr>
              <a:t>Grand total is 5 elements using 40 bytes</a:t>
            </a:r>
            <a:endParaRPr lang="ko-KR" altLang="en-US" sz="2000" b="1" cap="none" dirty="0">
              <a:solidFill>
                <a:srgbClr val="003300"/>
              </a:solidFill>
              <a:latin typeface="Arial Unicode MS" charset="0"/>
              <a:ea typeface="Arial Unicode M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idx="1"/>
          </p:nvPr>
        </p:nvSpPr>
        <p:spPr>
          <a:xfrm>
            <a:off x="827405" y="1341755"/>
            <a:ext cx="7061200" cy="934720"/>
          </a:xfrm>
        </p:spPr>
        <p:txBody>
          <a:bodyPr>
            <a:normAutofit/>
          </a:bodyPr>
          <a:lstStyle/>
          <a:p>
            <a:pPr>
              <a:lnSpc>
                <a:spcPct val="90000"/>
              </a:lnSpc>
              <a:buFont typeface="Wingdings" panose="05000000000000000000" charset="0"/>
              <a:buNone/>
            </a:pPr>
            <a:r>
              <a:rPr kumimoji="0" lang="en-US" altLang="zh-CN" sz="2600" b="1">
                <a:solidFill>
                  <a:srgbClr val="4D009A"/>
                </a:solidFill>
                <a:latin typeface="Times New Roman" panose="02020603050405020304" charset="0"/>
                <a:ea typeface="宋体" panose="02010600030101010101" pitchFamily="2" charset="-122"/>
                <a:cs typeface="宋体" panose="02010600030101010101" pitchFamily="2" charset="-122"/>
              </a:rPr>
              <a:t>&gt;&gt;clear y</a:t>
            </a:r>
          </a:p>
          <a:p>
            <a:pPr>
              <a:lnSpc>
                <a:spcPct val="90000"/>
              </a:lnSpc>
              <a:buFont typeface="Wingdings" panose="05000000000000000000" charset="0"/>
              <a:buNone/>
            </a:pPr>
            <a:r>
              <a:rPr kumimoji="0" lang="en-US" altLang="zh-CN" sz="2600" b="1">
                <a:solidFill>
                  <a:srgbClr val="4D009A"/>
                </a:solidFill>
                <a:latin typeface="Times New Roman" panose="02020603050405020304" charset="0"/>
                <a:ea typeface="宋体" panose="02010600030101010101" pitchFamily="2" charset="-122"/>
                <a:cs typeface="宋体" panose="02010600030101010101" pitchFamily="2" charset="-122"/>
              </a:rPr>
              <a:t>&gt;&gt;who</a:t>
            </a:r>
          </a:p>
        </p:txBody>
      </p:sp>
      <p:sp>
        <p:nvSpPr>
          <p:cNvPr id="68612" name="Rectangle 4"/>
          <p:cNvSpPr/>
          <p:nvPr/>
        </p:nvSpPr>
        <p:spPr bwMode="auto">
          <a:xfrm>
            <a:off x="1216025" y="2205355"/>
            <a:ext cx="6673215" cy="1296035"/>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500"/>
              </a:spcBef>
              <a:spcAft>
                <a:spcPts val="0"/>
              </a:spcAft>
              <a:buFontTx/>
              <a:buNone/>
            </a:pPr>
            <a:r>
              <a:rPr lang="en-US" altLang="ko-KR" sz="2200" b="1" cap="none" dirty="0">
                <a:solidFill>
                  <a:srgbClr val="003300"/>
                </a:solidFill>
                <a:latin typeface="Tahoma" panose="020B0604030504040204" charset="0"/>
                <a:ea typeface="Tahoma" panose="020B0604030504040204" charset="0"/>
              </a:rPr>
              <a:t>Your variables are:</a:t>
            </a:r>
            <a:endParaRPr lang="ko-KR" altLang="en-US" sz="2200" b="1"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0"/>
              </a:spcBef>
              <a:spcAft>
                <a:spcPts val="0"/>
              </a:spcAft>
              <a:buFontTx/>
              <a:buNone/>
            </a:pPr>
            <a:r>
              <a:rPr lang="en-US" altLang="ko-KR" sz="2200" b="1" cap="none" dirty="0">
                <a:solidFill>
                  <a:srgbClr val="003300"/>
                </a:solidFill>
                <a:latin typeface="Tahoma" panose="020B0604030504040204" charset="0"/>
                <a:ea typeface="Tahoma" panose="020B0604030504040204" charset="0"/>
              </a:rPr>
              <a:t>ans         circle_len  </a:t>
            </a:r>
            <a:endParaRPr lang="ko-KR" altLang="en-US" sz="2200" b="1"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0"/>
              </a:spcBef>
              <a:spcAft>
                <a:spcPts val="0"/>
              </a:spcAft>
              <a:buFontTx/>
              <a:buNone/>
            </a:pPr>
            <a:r>
              <a:rPr lang="en-US" altLang="ko-KR" sz="2200" b="1" cap="none" dirty="0">
                <a:solidFill>
                  <a:srgbClr val="003300"/>
                </a:solidFill>
                <a:latin typeface="Tahoma" panose="020B0604030504040204" charset="0"/>
                <a:ea typeface="Tahoma" panose="020B0604030504040204" charset="0"/>
              </a:rPr>
              <a:t>area        radius</a:t>
            </a:r>
            <a:r>
              <a:rPr lang="en-US" altLang="ko-KR" sz="3200" b="1" cap="none" dirty="0">
                <a:latin typeface="Tahoma" panose="020B0604030504040204" charset="0"/>
                <a:ea typeface="Tahoma" panose="020B0604030504040204" charset="0"/>
              </a:rPr>
              <a:t> </a:t>
            </a:r>
            <a:endParaRPr lang="ko-KR" altLang="en-US" sz="3200" b="1" cap="none" dirty="0">
              <a:latin typeface="Tahoma" panose="020B0604030504040204" charset="0"/>
              <a:ea typeface="Tahoma" panose="020B0604030504040204" charset="0"/>
            </a:endParaRPr>
          </a:p>
        </p:txBody>
      </p:sp>
      <p:sp>
        <p:nvSpPr>
          <p:cNvPr id="68613" name="Rectangle 5"/>
          <p:cNvSpPr>
            <a:spLocks noChangeArrowheads="1"/>
          </p:cNvSpPr>
          <p:nvPr/>
        </p:nvSpPr>
        <p:spPr bwMode="auto">
          <a:xfrm>
            <a:off x="831850" y="3357880"/>
            <a:ext cx="706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rgbClr val="4D009A"/>
              </a:buClr>
              <a:buFont typeface="Wingdings" panose="05000000000000000000" charset="0"/>
              <a:buNone/>
              <a:defRPr/>
            </a:pPr>
            <a:r>
              <a:rPr kumimoji="0" lang="en-US" altLang="zh-CN" sz="2600" b="1">
                <a:solidFill>
                  <a:srgbClr val="4D009A"/>
                </a:solidFill>
                <a:latin typeface="Times New Roman" panose="02020603050405020304" charset="0"/>
              </a:rPr>
              <a:t>&gt;&gt;clear ans area</a:t>
            </a:r>
          </a:p>
          <a:p>
            <a:pPr marL="609600" indent="-609600">
              <a:spcBef>
                <a:spcPct val="20000"/>
              </a:spcBef>
              <a:buClr>
                <a:srgbClr val="4D009A"/>
              </a:buClr>
              <a:buFont typeface="Wingdings" panose="05000000000000000000" charset="0"/>
              <a:buNone/>
              <a:defRPr/>
            </a:pPr>
            <a:r>
              <a:rPr kumimoji="0" lang="en-US" altLang="zh-CN" sz="2600" b="1">
                <a:solidFill>
                  <a:srgbClr val="4D009A"/>
                </a:solidFill>
                <a:latin typeface="Times New Roman" panose="02020603050405020304" charset="0"/>
              </a:rPr>
              <a:t>&gt;&gt;whos</a:t>
            </a:r>
          </a:p>
        </p:txBody>
      </p:sp>
      <p:sp>
        <p:nvSpPr>
          <p:cNvPr id="68614" name="Rectangle 6"/>
          <p:cNvSpPr/>
          <p:nvPr/>
        </p:nvSpPr>
        <p:spPr bwMode="auto">
          <a:xfrm>
            <a:off x="1190625" y="4365625"/>
            <a:ext cx="6771640" cy="1872615"/>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500"/>
              </a:spcBef>
              <a:spcAft>
                <a:spcPts val="0"/>
              </a:spcAft>
              <a:buFontTx/>
              <a:buNone/>
            </a:pPr>
            <a:r>
              <a:rPr lang="en-US" altLang="ko-KR" sz="2200" b="1" cap="none" dirty="0">
                <a:solidFill>
                  <a:srgbClr val="003300"/>
                </a:solidFill>
                <a:latin typeface="Tahoma" panose="020B0604030504040204" charset="0"/>
                <a:ea typeface="Tahoma" panose="020B0604030504040204" charset="0"/>
              </a:rPr>
              <a:t>Your variables are:</a:t>
            </a:r>
            <a:endParaRPr lang="ko-KR" altLang="en-US" sz="2200" b="1"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Tahoma" panose="020B0604030504040204" charset="0"/>
                <a:ea typeface="Tahoma" panose="020B0604030504040204" charset="0"/>
              </a:rPr>
              <a:t>Name             Size                    Bytes   Class</a:t>
            </a:r>
            <a:endParaRPr lang="ko-KR" altLang="en-US" sz="2000" b="1"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Tahoma" panose="020B0604030504040204" charset="0"/>
                <a:ea typeface="Tahoma" panose="020B0604030504040204" charset="0"/>
              </a:rPr>
              <a:t>  circle_len      1x1                      8     double array</a:t>
            </a:r>
            <a:endParaRPr lang="ko-KR" altLang="en-US" sz="2000" b="1"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Tahoma" panose="020B0604030504040204" charset="0"/>
                <a:ea typeface="Tahoma" panose="020B0604030504040204" charset="0"/>
              </a:rPr>
              <a:t>  radius            1x1                      8     double array</a:t>
            </a:r>
            <a:endParaRPr lang="ko-KR" altLang="en-US" sz="2000" b="1" cap="none" dirty="0">
              <a:solidFill>
                <a:srgbClr val="003300"/>
              </a:solidFill>
              <a:latin typeface="Tahoma" panose="020B0604030504040204" charset="0"/>
              <a:ea typeface="Tahoma" panose="020B0604030504040204" charset="0"/>
            </a:endParaRPr>
          </a:p>
          <a:p>
            <a:pPr marL="609600" indent="-609600" algn="l" defTabSz="914400" eaLnBrk="0" fontAlgn="base" latinLnBrk="0">
              <a:lnSpc>
                <a:spcPct val="100000"/>
              </a:lnSpc>
              <a:spcBef>
                <a:spcPts val="500"/>
              </a:spcBef>
              <a:spcAft>
                <a:spcPts val="0"/>
              </a:spcAft>
              <a:buFontTx/>
              <a:buNone/>
            </a:pPr>
            <a:r>
              <a:rPr lang="en-US" altLang="ko-KR" sz="2000" b="1" cap="none" dirty="0">
                <a:solidFill>
                  <a:srgbClr val="003300"/>
                </a:solidFill>
                <a:latin typeface="Tahoma" panose="020B0604030504040204" charset="0"/>
                <a:ea typeface="Tahoma" panose="020B0604030504040204" charset="0"/>
              </a:rPr>
              <a:t>Grand total is 2 elements using 16 bytes</a:t>
            </a:r>
            <a:endParaRPr lang="ko-KR" altLang="en-US" sz="2000" b="1" cap="none" dirty="0">
              <a:solidFill>
                <a:srgbClr val="003300"/>
              </a:solidFill>
              <a:latin typeface="Tahoma" panose="020B0604030504040204" charset="0"/>
              <a:ea typeface="Tahoma" panose="020B0604030504040204" charset="0"/>
            </a:endParaRPr>
          </a:p>
        </p:txBody>
      </p:sp>
      <p:sp>
        <p:nvSpPr>
          <p:cNvPr id="12" name="Rectangle 2">
            <a:extLst>
              <a:ext uri="{FF2B5EF4-FFF2-40B4-BE49-F238E27FC236}">
                <a16:creationId xmlns:a16="http://schemas.microsoft.com/office/drawing/2014/main" id="{01B5B4D8-B22F-4B5C-909A-4D7FA4445AEA}"/>
              </a:ext>
            </a:extLst>
          </p:cNvPr>
          <p:cNvSpPr txBox="1">
            <a:spLocks noChangeArrowheads="1"/>
          </p:cNvSpPr>
          <p:nvPr/>
        </p:nvSpPr>
        <p:spPr>
          <a:xfrm>
            <a:off x="1332230" y="145733"/>
            <a:ext cx="7576820" cy="90805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838200" indent="-838200"/>
            <a:r>
              <a:rPr lang="zh-CN" altLang="en-US" sz="3600" b="1">
                <a:solidFill>
                  <a:srgbClr val="FF0000"/>
                </a:solidFill>
                <a:latin typeface="黑体" panose="02010609060101010101" pitchFamily="49" charset="-122"/>
                <a:ea typeface="黑体" panose="02010609060101010101" pitchFamily="49" charset="-122"/>
                <a:cs typeface="华文楷体" panose="02010600040101010101" charset="-122"/>
              </a:rPr>
              <a:t>命令的使用</a:t>
            </a:r>
            <a:endParaRPr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1403350" y="0"/>
            <a:ext cx="7577138" cy="908050"/>
          </a:xfrm>
        </p:spPr>
        <p:txBody>
          <a:bodyPr/>
          <a:lstStyle/>
          <a:p>
            <a:pPr marL="838200" indent="-838200" algn="l"/>
            <a:r>
              <a:rPr kumimoji="0" lang="zh-CN" sz="3600" b="1" dirty="0">
                <a:solidFill>
                  <a:srgbClr val="FF0000"/>
                </a:solidFill>
                <a:effectLst>
                  <a:outerShdw blurRad="38100" dist="38100" dir="2700000" algn="tl">
                    <a:srgbClr val="000000">
                      <a:alpha val="43137"/>
                    </a:srgbClr>
                  </a:outerShdw>
                </a:effectLst>
                <a:latin typeface="黑体" panose="02010609060101010101" charset="-122"/>
                <a:ea typeface="黑体" panose="02010609060101010101" charset="-122"/>
                <a:cs typeface="宋体" panose="02010600030101010101" pitchFamily="2" charset="-122"/>
              </a:rPr>
              <a:t>内容</a:t>
            </a:r>
          </a:p>
        </p:txBody>
      </p:sp>
      <p:sp>
        <p:nvSpPr>
          <p:cNvPr id="37891" name="Rectangle 3"/>
          <p:cNvSpPr>
            <a:spLocks noGrp="1" noChangeArrowheads="1"/>
          </p:cNvSpPr>
          <p:nvPr>
            <p:ph idx="1"/>
          </p:nvPr>
        </p:nvSpPr>
        <p:spPr>
          <a:xfrm>
            <a:off x="1061085" y="1098145"/>
            <a:ext cx="7397115" cy="5067935"/>
          </a:xfrm>
        </p:spPr>
        <p:txBody>
          <a:bodyPr/>
          <a:lstStyle/>
          <a:p>
            <a:pPr>
              <a:lnSpc>
                <a:spcPct val="80000"/>
              </a:lnSpc>
              <a:spcBef>
                <a:spcPct val="75000"/>
              </a:spcBef>
            </a:pPr>
            <a:endParaRPr kumimoji="0" lang="en-US" altLang="zh-CN" sz="3600" b="1" dirty="0">
              <a:solidFill>
                <a:srgbClr val="4D009A"/>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sym typeface="+mn-ea"/>
            </a:endParaRPr>
          </a:p>
          <a:p>
            <a:pPr>
              <a:lnSpc>
                <a:spcPct val="80000"/>
              </a:lnSpc>
              <a:spcBef>
                <a:spcPct val="75000"/>
              </a:spcBef>
            </a:pPr>
            <a:r>
              <a:rPr kumimoji="0" lang="zh-CN" altLang="en-US" sz="3600" b="1" dirty="0">
                <a:solidFill>
                  <a:srgbClr val="4D009A"/>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sym typeface="+mn-ea"/>
              </a:rPr>
              <a:t>Matlab是什么</a:t>
            </a:r>
            <a:endParaRPr kumimoji="0" lang="zh-CN" altLang="en-US" sz="3600" b="1" dirty="0">
              <a:solidFill>
                <a:srgbClr val="4D009A"/>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endParaRPr>
          </a:p>
          <a:p>
            <a:pPr>
              <a:lnSpc>
                <a:spcPct val="80000"/>
              </a:lnSpc>
              <a:spcBef>
                <a:spcPct val="75000"/>
              </a:spcBef>
            </a:pPr>
            <a:r>
              <a:rPr kumimoji="0" lang="zh-CN" altLang="en-US" sz="3600" b="1" dirty="0">
                <a:solidFill>
                  <a:srgbClr val="4D009A"/>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rPr>
              <a:t>Matlab安装</a:t>
            </a:r>
          </a:p>
          <a:p>
            <a:pPr>
              <a:lnSpc>
                <a:spcPct val="80000"/>
              </a:lnSpc>
              <a:spcBef>
                <a:spcPct val="75000"/>
              </a:spcBef>
            </a:pPr>
            <a:r>
              <a:rPr kumimoji="0" lang="zh-CN" altLang="en-US" sz="3600" b="1" dirty="0">
                <a:solidFill>
                  <a:srgbClr val="4D009A"/>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rPr>
              <a:t>Matlab实例</a:t>
            </a:r>
            <a:endParaRPr kumimoji="0" lang="en-US" altLang="zh-CN" sz="3600" b="1" dirty="0">
              <a:solidFill>
                <a:srgbClr val="4D009A"/>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endParaRPr>
          </a:p>
          <a:p>
            <a:pPr>
              <a:lnSpc>
                <a:spcPct val="80000"/>
              </a:lnSpc>
              <a:spcBef>
                <a:spcPct val="75000"/>
              </a:spcBef>
            </a:pPr>
            <a:r>
              <a:rPr kumimoji="0" lang="zh-CN" altLang="en-US" sz="3600" b="1" dirty="0">
                <a:solidFill>
                  <a:srgbClr val="4D009A"/>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sym typeface="+mn-ea"/>
              </a:rPr>
              <a:t>Matlab</a:t>
            </a:r>
            <a:r>
              <a:rPr lang="zh-CN" altLang="en-US" sz="3600" b="1" dirty="0">
                <a:solidFill>
                  <a:srgbClr val="4D009A"/>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sym typeface="+mn-ea"/>
              </a:rPr>
              <a:t>学习</a:t>
            </a:r>
            <a:r>
              <a:rPr kumimoji="0" lang="zh-CN" altLang="en-US" sz="3600" b="1" dirty="0">
                <a:solidFill>
                  <a:srgbClr val="4D009A"/>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rPr>
              <a:t>资源</a:t>
            </a:r>
          </a:p>
        </p:txBody>
      </p:sp>
      <p:sp>
        <p:nvSpPr>
          <p:cNvPr id="27649" name="日期占位符 3"/>
          <p:cNvSpPr>
            <a:spLocks noGrp="1"/>
          </p:cNvSpPr>
          <p:nvPr>
            <p:ph type="dt" sz="half" idx="10"/>
          </p:nvPr>
        </p:nvSpPr>
        <p:spPr>
          <a:xfrm>
            <a:off x="1187624" y="6356176"/>
            <a:ext cx="187942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r>
              <a:rPr kumimoji="0" lang="en-US" altLang="zh-CN" sz="1400">
                <a:solidFill>
                  <a:schemeClr val="accent2"/>
                </a:solidFill>
              </a:rPr>
              <a:t> </a:t>
            </a:r>
            <a:fld id="{20846EA1-BF83-7F43-ACFF-8ED48823D8A7}" type="datetime1">
              <a:rPr kumimoji="0" lang="zh-CN" altLang="en-US" sz="1400">
                <a:solidFill>
                  <a:srgbClr val="45516B"/>
                </a:solidFill>
              </a:rPr>
              <a:t>2019/10/30</a:t>
            </a:fld>
            <a:endParaRPr kumimoji="0" lang="en-US" altLang="zh-CN" sz="1400">
              <a:solidFill>
                <a:srgbClr val="45516B"/>
              </a:solidFill>
            </a:endParaRPr>
          </a:p>
        </p:txBody>
      </p:sp>
      <p:sp>
        <p:nvSpPr>
          <p:cNvPr id="27651" name="幻灯片编号占位符 5"/>
          <p:cNvSpPr>
            <a:spLocks noGrp="1"/>
          </p:cNvSpPr>
          <p:nvPr>
            <p:ph type="sldNum" sz="quarter" idx="12"/>
          </p:nvPr>
        </p:nvSpPr>
        <p:spPr>
          <a:xfrm>
            <a:off x="6877050" y="6356176"/>
            <a:ext cx="2087438"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fld id="{DC6D96F4-9C27-3746-B464-57262547C8FB}" type="slidenum">
              <a:rPr kumimoji="0" lang="en-US" altLang="zh-CN" sz="1400">
                <a:solidFill>
                  <a:srgbClr val="45516B"/>
                </a:solidFill>
              </a:rPr>
              <a:t>2</a:t>
            </a:fld>
            <a:r>
              <a:rPr kumimoji="0" lang="en-US" altLang="zh-CN" sz="1400">
                <a:solidFill>
                  <a:schemeClr val="accent2"/>
                </a:solidFill>
              </a:rPr>
              <a:t> </a:t>
            </a:r>
          </a:p>
        </p:txBody>
      </p:sp>
      <p:pic>
        <p:nvPicPr>
          <p:cNvPr id="27654" name="Picture 5" descr="MATLAB e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320" y="3938905"/>
            <a:ext cx="252095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a:xfrm>
            <a:off x="1331913" y="0"/>
            <a:ext cx="7648575" cy="908050"/>
          </a:xfrm>
        </p:spPr>
        <p:txBody>
          <a:bodyPr/>
          <a:lstStyle/>
          <a:p>
            <a:pPr marL="838200" indent="-838200" eaLnBrk="1" hangingPunct="1"/>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运算符及表达式</a:t>
            </a:r>
            <a:r>
              <a:rPr kumimoji="0" lang="en-US" altLang="zh-CN" sz="3600" b="1" dirty="0">
                <a:solidFill>
                  <a:srgbClr val="FF0000"/>
                </a:solidFill>
                <a:latin typeface="黑体" panose="02010609060101010101" pitchFamily="49" charset="-122"/>
                <a:ea typeface="黑体" panose="02010609060101010101" pitchFamily="49" charset="-122"/>
                <a:cs typeface="华文楷体" panose="02010600040101010101" charset="-122"/>
              </a:rPr>
              <a:t> </a:t>
            </a:r>
            <a:endPar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endParaRPr>
          </a:p>
        </p:txBody>
      </p:sp>
      <p:sp>
        <p:nvSpPr>
          <p:cNvPr id="99333" name="Rectangle 3"/>
          <p:cNvSpPr>
            <a:spLocks noGrp="1" noChangeArrowheads="1"/>
          </p:cNvSpPr>
          <p:nvPr>
            <p:ph type="body" sz="half" idx="1"/>
          </p:nvPr>
        </p:nvSpPr>
        <p:spPr>
          <a:xfrm>
            <a:off x="753269" y="1057011"/>
            <a:ext cx="7648574" cy="1253888"/>
          </a:xfrm>
        </p:spPr>
        <p:txBody>
          <a:bodyPr>
            <a:normAutofit/>
          </a:bodyPr>
          <a:lstStyle/>
          <a:p>
            <a:pPr marL="0" indent="0">
              <a:buNone/>
            </a:pPr>
            <a:r>
              <a:rPr lang="en-US" altLang="zh-CN" sz="3200" b="1" dirty="0" err="1">
                <a:solidFill>
                  <a:srgbClr val="4D009A"/>
                </a:solidFill>
                <a:latin typeface="华文楷体" panose="02010600040101010101" charset="-122"/>
                <a:ea typeface="华文楷体" panose="02010600040101010101" charset="-122"/>
                <a:cs typeface="华文楷体" panose="02010600040101010101" charset="-122"/>
              </a:rPr>
              <a:t>Matlab</a:t>
            </a:r>
            <a:r>
              <a:rPr lang="zh-CN" altLang="en-US" sz="3200" b="1" dirty="0">
                <a:solidFill>
                  <a:srgbClr val="4D009A"/>
                </a:solidFill>
                <a:latin typeface="华文楷体" panose="02010600040101010101" charset="-122"/>
                <a:ea typeface="华文楷体" panose="02010600040101010101" charset="-122"/>
                <a:cs typeface="华文楷体" panose="02010600040101010101" charset="-122"/>
              </a:rPr>
              <a:t>的数只采用习惯的十进制表示，缺省的数据类型为</a:t>
            </a:r>
            <a:r>
              <a:rPr lang="zh-CN" altLang="en-US" sz="3200" b="1" dirty="0">
                <a:solidFill>
                  <a:schemeClr val="hlink"/>
                </a:solidFill>
                <a:latin typeface="华文楷体" panose="02010600040101010101" charset="-122"/>
                <a:ea typeface="华文楷体" panose="02010600040101010101" charset="-122"/>
                <a:cs typeface="华文楷体" panose="02010600040101010101" charset="-122"/>
              </a:rPr>
              <a:t>双精度浮点型</a:t>
            </a:r>
            <a:r>
              <a:rPr lang="zh-CN" altLang="en-US" sz="3200" b="1" dirty="0">
                <a:solidFill>
                  <a:srgbClr val="4D009A"/>
                </a:solidFill>
                <a:latin typeface="华文楷体" panose="02010600040101010101" charset="-122"/>
                <a:ea typeface="华文楷体" panose="02010600040101010101" charset="-122"/>
                <a:cs typeface="华文楷体" panose="02010600040101010101" charset="-122"/>
              </a:rPr>
              <a:t>（</a:t>
            </a:r>
            <a:r>
              <a:rPr lang="en-US" altLang="zh-CN" sz="3200" b="1" dirty="0">
                <a:solidFill>
                  <a:srgbClr val="4D009A"/>
                </a:solidFill>
                <a:latin typeface="华文楷体" panose="02010600040101010101" charset="-122"/>
                <a:ea typeface="华文楷体" panose="02010600040101010101" charset="-122"/>
                <a:cs typeface="华文楷体" panose="02010600040101010101" charset="-122"/>
              </a:rPr>
              <a:t>double</a:t>
            </a:r>
            <a:r>
              <a:rPr lang="zh-CN" altLang="en-US" sz="3200" b="1" dirty="0">
                <a:solidFill>
                  <a:srgbClr val="4D009A"/>
                </a:solidFill>
                <a:latin typeface="华文楷体" panose="02010600040101010101" charset="-122"/>
                <a:ea typeface="华文楷体" panose="02010600040101010101" charset="-122"/>
                <a:cs typeface="华文楷体" panose="02010600040101010101" charset="-122"/>
              </a:rPr>
              <a:t>）。</a:t>
            </a:r>
            <a:endParaRPr lang="en-US" altLang="zh-CN" sz="3200" b="1" dirty="0">
              <a:solidFill>
                <a:srgbClr val="4D009A"/>
              </a:solidFill>
              <a:latin typeface="华文楷体" panose="02010600040101010101" charset="-122"/>
              <a:ea typeface="华文楷体" panose="02010600040101010101" charset="-122"/>
              <a:cs typeface="华文楷体" panose="02010600040101010101" charset="-122"/>
            </a:endParaRPr>
          </a:p>
        </p:txBody>
      </p:sp>
      <p:graphicFrame>
        <p:nvGraphicFramePr>
          <p:cNvPr id="123908" name="Group 4"/>
          <p:cNvGraphicFramePr>
            <a:graphicFrameLocks noGrp="1"/>
          </p:cNvGraphicFramePr>
          <p:nvPr>
            <p:ph sz="quarter" idx="2"/>
            <p:extLst>
              <p:ext uri="{D42A27DB-BD31-4B8C-83A1-F6EECF244321}">
                <p14:modId xmlns:p14="http://schemas.microsoft.com/office/powerpoint/2010/main" val="2666065745"/>
              </p:ext>
            </p:extLst>
          </p:nvPr>
        </p:nvGraphicFramePr>
        <p:xfrm>
          <a:off x="1039018" y="2310899"/>
          <a:ext cx="6697663" cy="2011428"/>
        </p:xfrm>
        <a:graphic>
          <a:graphicData uri="http://schemas.openxmlformats.org/drawingml/2006/table">
            <a:tbl>
              <a:tblPr/>
              <a:tblGrid>
                <a:gridCol w="1673225">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4813">
                  <a:extLst>
                    <a:ext uri="{9D8B030D-6E8A-4147-A177-3AD203B41FA5}">
                      <a16:colId xmlns:a16="http://schemas.microsoft.com/office/drawing/2014/main" val="20002"/>
                    </a:ext>
                  </a:extLst>
                </a:gridCol>
                <a:gridCol w="1673225">
                  <a:extLst>
                    <a:ext uri="{9D8B030D-6E8A-4147-A177-3AD203B41FA5}">
                      <a16:colId xmlns:a16="http://schemas.microsoft.com/office/drawing/2014/main" val="20003"/>
                    </a:ext>
                  </a:extLst>
                </a:gridCol>
              </a:tblGrid>
              <a:tr h="335227">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运算</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数学表达式</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MATLAB</a:t>
                      </a: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运算符</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MATLAB</a:t>
                      </a: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表达式</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27">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加</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27">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减</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27">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乘</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axb</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27">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除</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或</a:t>
                      </a: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t>
                      </a: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或</a:t>
                      </a: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或</a:t>
                      </a: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27">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幂</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endParaRPr kumimoji="0" lang="zh-CN" altLang="en-US"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a:ln>
                            <a:noFill/>
                          </a:ln>
                          <a:solidFill>
                            <a:srgbClr val="4D009A"/>
                          </a:solidFill>
                          <a:effectLst/>
                          <a:latin typeface="Tahoma" panose="020B0604030504040204" charset="0"/>
                          <a:ea typeface="宋体" panose="02010600030101010101" pitchFamily="2" charset="-122"/>
                          <a:cs typeface="宋体" panose="02010600030101010101" pitchFamily="2" charset="-122"/>
                        </a:rPr>
                        <a:t>^</a:t>
                      </a: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4D009A"/>
                        </a:buClr>
                        <a:buSzTx/>
                        <a:buFont typeface="Wingdings" panose="05000000000000000000" charset="0"/>
                        <a:buNone/>
                      </a:pPr>
                      <a:r>
                        <a:rPr kumimoji="0" lang="en-US" altLang="zh-CN" sz="1600" b="1" i="0" u="none" strike="noStrike" cap="none" normalizeH="0" baseline="0" dirty="0" err="1">
                          <a:ln>
                            <a:noFill/>
                          </a:ln>
                          <a:solidFill>
                            <a:srgbClr val="4D009A"/>
                          </a:solidFill>
                          <a:effectLst/>
                          <a:latin typeface="Tahoma" panose="020B0604030504040204" charset="0"/>
                          <a:ea typeface="宋体" panose="02010600030101010101" pitchFamily="2" charset="-122"/>
                          <a:cs typeface="宋体" panose="02010600030101010101" pitchFamily="2" charset="-122"/>
                        </a:rPr>
                        <a:t>a^b</a:t>
                      </a:r>
                      <a:endParaRPr kumimoji="0" lang="en-US" altLang="zh-CN" sz="1600" b="1" i="0" u="none" strike="noStrike" cap="none" normalizeH="0" baseline="0" dirty="0">
                        <a:ln>
                          <a:noFill/>
                        </a:ln>
                        <a:solidFill>
                          <a:srgbClr val="4D009A"/>
                        </a:solidFill>
                        <a:effectLst/>
                        <a:latin typeface="Tahoma" panose="020B0604030504040204" charset="0"/>
                        <a:ea typeface="宋体" panose="02010600030101010101" pitchFamily="2" charset="-122"/>
                        <a:cs typeface="宋体" panose="02010600030101010101" pitchFamily="2" charset="-122"/>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9371" name="Object 49"/>
          <p:cNvGraphicFramePr>
            <a:graphicFrameLocks noGrp="1" noChangeAspect="1"/>
          </p:cNvGraphicFramePr>
          <p:nvPr>
            <p:ph sz="quarter" idx="3"/>
            <p:extLst>
              <p:ext uri="{D42A27DB-BD31-4B8C-83A1-F6EECF244321}">
                <p14:modId xmlns:p14="http://schemas.microsoft.com/office/powerpoint/2010/main" val="3951781668"/>
              </p:ext>
            </p:extLst>
          </p:nvPr>
        </p:nvGraphicFramePr>
        <p:xfrm>
          <a:off x="4211638" y="3932709"/>
          <a:ext cx="352425" cy="406400"/>
        </p:xfrm>
        <a:graphic>
          <a:graphicData uri="http://schemas.openxmlformats.org/presentationml/2006/ole">
            <mc:AlternateContent xmlns:mc="http://schemas.openxmlformats.org/markup-compatibility/2006">
              <mc:Choice xmlns:v="urn:schemas-microsoft-com:vml" Requires="v">
                <p:oleObj spid="_x0000_s318472" name="Equation" r:id="rId3" imgW="165100" imgH="190500" progId="Equation.DSMT4">
                  <p:embed/>
                </p:oleObj>
              </mc:Choice>
              <mc:Fallback>
                <p:oleObj name="Equation" r:id="rId3" imgW="165100" imgH="190500" progId="Equation.DSMT4">
                  <p:embed/>
                  <p:pic>
                    <p:nvPicPr>
                      <p:cNvPr id="99371" name="Object 4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932709"/>
                        <a:ext cx="35242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3954" name="Rectangle 50"/>
          <p:cNvSpPr>
            <a:spLocks noChangeArrowheads="1"/>
          </p:cNvSpPr>
          <p:nvPr/>
        </p:nvSpPr>
        <p:spPr bwMode="auto">
          <a:xfrm>
            <a:off x="900113" y="4437335"/>
            <a:ext cx="802798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Clr>
                <a:srgbClr val="4D009A"/>
              </a:buClr>
              <a:buFont typeface="Wingdings" panose="05000000000000000000" charset="0"/>
              <a:buNone/>
            </a:pPr>
            <a:r>
              <a:rPr kumimoji="0" lang="en-US" altLang="zh-CN" sz="1800" b="1" dirty="0">
                <a:solidFill>
                  <a:srgbClr val="4D009A"/>
                </a:solidFill>
                <a:latin typeface="楷体_GB2312" charset="0"/>
                <a:ea typeface="楷体_GB2312" charset="0"/>
                <a:cs typeface="楷体_GB2312" charset="0"/>
              </a:rPr>
              <a:t>〖</a:t>
            </a:r>
            <a:r>
              <a:rPr kumimoji="0" lang="zh-CN" altLang="en-US" sz="1800" b="1" dirty="0">
                <a:solidFill>
                  <a:srgbClr val="4D009A"/>
                </a:solidFill>
                <a:latin typeface="楷体_GB2312" charset="0"/>
                <a:ea typeface="楷体_GB2312" charset="0"/>
                <a:cs typeface="楷体_GB2312" charset="0"/>
              </a:rPr>
              <a:t>说明</a:t>
            </a:r>
            <a:r>
              <a:rPr kumimoji="0" lang="en-US" altLang="zh-CN" sz="1800" b="1" dirty="0">
                <a:solidFill>
                  <a:srgbClr val="4D009A"/>
                </a:solidFill>
                <a:latin typeface="楷体_GB2312" charset="0"/>
                <a:ea typeface="楷体_GB2312" charset="0"/>
                <a:cs typeface="楷体_GB2312" charset="0"/>
              </a:rPr>
              <a:t>〗</a:t>
            </a:r>
          </a:p>
          <a:p>
            <a:pPr marL="990600" lvl="1" indent="-533400">
              <a:spcBef>
                <a:spcPct val="20000"/>
              </a:spcBef>
              <a:buClr>
                <a:srgbClr val="0000FF"/>
              </a:buClr>
              <a:buFont typeface="Wingdings" panose="05000000000000000000" charset="0"/>
              <a:buChar char="l"/>
            </a:pPr>
            <a:r>
              <a:rPr kumimoji="0" lang="en-US" altLang="zh-CN" sz="1800" b="1" dirty="0" err="1">
                <a:solidFill>
                  <a:srgbClr val="4D009A"/>
                </a:solidFill>
                <a:latin typeface="楷体_GB2312" charset="0"/>
                <a:ea typeface="楷体_GB2312" charset="0"/>
                <a:cs typeface="楷体_GB2312" charset="0"/>
              </a:rPr>
              <a:t>Matlab</a:t>
            </a:r>
            <a:r>
              <a:rPr kumimoji="0" lang="zh-CN" altLang="en-US" sz="1800" b="1" dirty="0">
                <a:solidFill>
                  <a:srgbClr val="4D009A"/>
                </a:solidFill>
                <a:latin typeface="楷体_GB2312" charset="0"/>
                <a:ea typeface="楷体_GB2312" charset="0"/>
                <a:cs typeface="楷体_GB2312" charset="0"/>
              </a:rPr>
              <a:t>用</a:t>
            </a:r>
            <a:r>
              <a:rPr kumimoji="0" lang="zh-CN" altLang="en-US" sz="1800" b="1" dirty="0">
                <a:solidFill>
                  <a:schemeClr val="hlink"/>
                </a:solidFill>
                <a:latin typeface="Arial" panose="020B0604020202020204" pitchFamily="34" charset="0"/>
                <a:ea typeface="楷体_GB2312" charset="0"/>
                <a:cs typeface="楷体_GB2312" charset="0"/>
              </a:rPr>
              <a:t>“</a:t>
            </a:r>
            <a:r>
              <a:rPr kumimoji="0" lang="en-US" altLang="zh-CN" sz="1800" b="1" dirty="0">
                <a:solidFill>
                  <a:schemeClr val="hlink"/>
                </a:solidFill>
                <a:latin typeface="楷体_GB2312" charset="0"/>
                <a:ea typeface="楷体_GB2312" charset="0"/>
                <a:cs typeface="楷体_GB2312" charset="0"/>
              </a:rPr>
              <a:t>\</a:t>
            </a:r>
            <a:r>
              <a:rPr kumimoji="0" lang="zh-CN" altLang="en-US" sz="1800" b="1" dirty="0">
                <a:solidFill>
                  <a:schemeClr val="hlink"/>
                </a:solidFill>
                <a:latin typeface="Arial" panose="020B0604020202020204" pitchFamily="34" charset="0"/>
                <a:ea typeface="楷体_GB2312" charset="0"/>
                <a:cs typeface="楷体_GB2312" charset="0"/>
              </a:rPr>
              <a:t>”</a:t>
            </a:r>
            <a:r>
              <a:rPr kumimoji="0" lang="zh-CN" altLang="en-US" sz="1800" b="1" dirty="0">
                <a:solidFill>
                  <a:schemeClr val="hlink"/>
                </a:solidFill>
                <a:latin typeface="楷体_GB2312" charset="0"/>
                <a:ea typeface="楷体_GB2312" charset="0"/>
                <a:cs typeface="楷体_GB2312" charset="0"/>
              </a:rPr>
              <a:t>和</a:t>
            </a:r>
            <a:r>
              <a:rPr kumimoji="0" lang="zh-CN" altLang="en-US" sz="1800" b="1" dirty="0">
                <a:solidFill>
                  <a:schemeClr val="hlink"/>
                </a:solidFill>
                <a:latin typeface="Arial" panose="020B0604020202020204" pitchFamily="34" charset="0"/>
                <a:ea typeface="楷体_GB2312" charset="0"/>
                <a:cs typeface="楷体_GB2312" charset="0"/>
              </a:rPr>
              <a:t>”</a:t>
            </a:r>
            <a:r>
              <a:rPr kumimoji="0" lang="en-US" altLang="zh-CN" sz="1800" b="1" dirty="0">
                <a:solidFill>
                  <a:schemeClr val="hlink"/>
                </a:solidFill>
                <a:latin typeface="楷体_GB2312" charset="0"/>
                <a:ea typeface="楷体_GB2312" charset="0"/>
                <a:cs typeface="楷体_GB2312" charset="0"/>
              </a:rPr>
              <a:t>/</a:t>
            </a:r>
            <a:r>
              <a:rPr kumimoji="0" lang="zh-CN" altLang="en-US" sz="1800" b="1" dirty="0">
                <a:solidFill>
                  <a:schemeClr val="hlink"/>
                </a:solidFill>
                <a:latin typeface="Arial" panose="020B0604020202020204" pitchFamily="34" charset="0"/>
                <a:ea typeface="楷体_GB2312" charset="0"/>
                <a:cs typeface="楷体_GB2312" charset="0"/>
              </a:rPr>
              <a:t>”</a:t>
            </a:r>
            <a:r>
              <a:rPr kumimoji="0" lang="zh-CN" altLang="en-US" sz="1800" b="1" dirty="0">
                <a:solidFill>
                  <a:srgbClr val="4D009A"/>
                </a:solidFill>
                <a:latin typeface="楷体_GB2312" charset="0"/>
                <a:ea typeface="楷体_GB2312" charset="0"/>
                <a:cs typeface="楷体_GB2312" charset="0"/>
              </a:rPr>
              <a:t>分别表示</a:t>
            </a:r>
            <a:r>
              <a:rPr kumimoji="0" lang="zh-CN" altLang="en-US" sz="1800" b="1" dirty="0">
                <a:solidFill>
                  <a:schemeClr val="hlink"/>
                </a:solidFill>
                <a:latin typeface="Arial" panose="020B0604020202020204" pitchFamily="34" charset="0"/>
                <a:ea typeface="楷体_GB2312" charset="0"/>
                <a:cs typeface="楷体_GB2312" charset="0"/>
              </a:rPr>
              <a:t>“</a:t>
            </a:r>
            <a:r>
              <a:rPr kumimoji="0" lang="zh-CN" altLang="en-US" sz="1800" b="1" dirty="0">
                <a:solidFill>
                  <a:schemeClr val="hlink"/>
                </a:solidFill>
                <a:latin typeface="楷体_GB2312" charset="0"/>
                <a:ea typeface="楷体_GB2312" charset="0"/>
                <a:cs typeface="楷体_GB2312" charset="0"/>
              </a:rPr>
              <a:t>左除</a:t>
            </a:r>
            <a:r>
              <a:rPr kumimoji="0" lang="zh-CN" altLang="en-US" sz="1800" b="1" dirty="0">
                <a:solidFill>
                  <a:schemeClr val="hlink"/>
                </a:solidFill>
                <a:latin typeface="Arial" panose="020B0604020202020204" pitchFamily="34" charset="0"/>
                <a:ea typeface="楷体_GB2312" charset="0"/>
                <a:cs typeface="楷体_GB2312" charset="0"/>
              </a:rPr>
              <a:t>”</a:t>
            </a:r>
            <a:r>
              <a:rPr kumimoji="0" lang="zh-CN" altLang="en-US" sz="1800" b="1" dirty="0">
                <a:solidFill>
                  <a:schemeClr val="hlink"/>
                </a:solidFill>
                <a:latin typeface="楷体_GB2312" charset="0"/>
                <a:ea typeface="楷体_GB2312" charset="0"/>
                <a:cs typeface="楷体_GB2312" charset="0"/>
              </a:rPr>
              <a:t>和</a:t>
            </a:r>
            <a:r>
              <a:rPr kumimoji="0" lang="zh-CN" altLang="en-US" sz="1800" b="1" dirty="0">
                <a:solidFill>
                  <a:schemeClr val="hlink"/>
                </a:solidFill>
                <a:latin typeface="Arial" panose="020B0604020202020204" pitchFamily="34" charset="0"/>
                <a:ea typeface="楷体_GB2312" charset="0"/>
                <a:cs typeface="楷体_GB2312" charset="0"/>
              </a:rPr>
              <a:t>“</a:t>
            </a:r>
            <a:r>
              <a:rPr kumimoji="0" lang="zh-CN" altLang="en-US" sz="1800" b="1" dirty="0">
                <a:solidFill>
                  <a:schemeClr val="hlink"/>
                </a:solidFill>
                <a:latin typeface="楷体_GB2312" charset="0"/>
                <a:ea typeface="楷体_GB2312" charset="0"/>
                <a:cs typeface="楷体_GB2312" charset="0"/>
              </a:rPr>
              <a:t>右除</a:t>
            </a:r>
            <a:r>
              <a:rPr kumimoji="0" lang="zh-CN" altLang="en-US" sz="1800" b="1" dirty="0">
                <a:solidFill>
                  <a:schemeClr val="hlink"/>
                </a:solidFill>
                <a:latin typeface="Arial" panose="020B0604020202020204" pitchFamily="34" charset="0"/>
                <a:ea typeface="楷体_GB2312" charset="0"/>
                <a:cs typeface="楷体_GB2312" charset="0"/>
              </a:rPr>
              <a:t>”</a:t>
            </a:r>
            <a:r>
              <a:rPr kumimoji="0" lang="zh-CN" altLang="en-US" sz="1800" b="1" dirty="0">
                <a:solidFill>
                  <a:srgbClr val="4D009A"/>
                </a:solidFill>
                <a:latin typeface="楷体_GB2312" charset="0"/>
                <a:ea typeface="楷体_GB2312" charset="0"/>
                <a:cs typeface="楷体_GB2312" charset="0"/>
              </a:rPr>
              <a:t>。对标量而言，两者没有区别。对矩阵产生不同影响。</a:t>
            </a:r>
            <a:endParaRPr kumimoji="0" lang="en-US" altLang="zh-CN" sz="1800" b="1" dirty="0">
              <a:solidFill>
                <a:srgbClr val="4D009A"/>
              </a:solidFill>
              <a:latin typeface="楷体_GB2312" charset="0"/>
              <a:ea typeface="楷体_GB2312" charset="0"/>
              <a:cs typeface="楷体_GB2312" charset="0"/>
            </a:endParaRPr>
          </a:p>
          <a:p>
            <a:pPr marL="990600" lvl="1" indent="-533400">
              <a:spcBef>
                <a:spcPct val="20000"/>
              </a:spcBef>
              <a:buClr>
                <a:srgbClr val="0000FF"/>
              </a:buClr>
              <a:buFont typeface="Wingdings" panose="05000000000000000000" charset="0"/>
              <a:buChar char="l"/>
            </a:pPr>
            <a:r>
              <a:rPr kumimoji="0" lang="en-US" altLang="zh-CN" sz="1800" b="1" dirty="0">
                <a:solidFill>
                  <a:srgbClr val="4D009A"/>
                </a:solidFill>
                <a:latin typeface="楷体_GB2312" charset="0"/>
                <a:ea typeface="楷体_GB2312" charset="0"/>
                <a:cs typeface="楷体_GB2312" charset="0"/>
              </a:rPr>
              <a:t>MATLAB</a:t>
            </a:r>
            <a:r>
              <a:rPr kumimoji="0" lang="zh-CN" altLang="en-US" sz="1800" b="1" dirty="0">
                <a:solidFill>
                  <a:srgbClr val="4D009A"/>
                </a:solidFill>
                <a:latin typeface="楷体_GB2312" charset="0"/>
                <a:ea typeface="楷体_GB2312" charset="0"/>
                <a:cs typeface="楷体_GB2312" charset="0"/>
              </a:rPr>
              <a:t>表达式的书写规则与</a:t>
            </a:r>
            <a:r>
              <a:rPr kumimoji="0" lang="zh-CN" altLang="en-US" sz="1800" b="1" dirty="0">
                <a:solidFill>
                  <a:srgbClr val="4D009A"/>
                </a:solidFill>
                <a:latin typeface="Arial" panose="020B0604020202020204" pitchFamily="34" charset="0"/>
                <a:ea typeface="楷体_GB2312" charset="0"/>
                <a:cs typeface="楷体_GB2312" charset="0"/>
              </a:rPr>
              <a:t>“</a:t>
            </a:r>
            <a:r>
              <a:rPr kumimoji="0" lang="zh-CN" altLang="en-US" sz="1800" b="1" dirty="0">
                <a:solidFill>
                  <a:srgbClr val="4D009A"/>
                </a:solidFill>
                <a:latin typeface="楷体_GB2312" charset="0"/>
                <a:ea typeface="楷体_GB2312" charset="0"/>
                <a:cs typeface="楷体_GB2312" charset="0"/>
              </a:rPr>
              <a:t>手写方式</a:t>
            </a:r>
            <a:r>
              <a:rPr kumimoji="0" lang="zh-CN" altLang="en-US" sz="1800" b="1" dirty="0">
                <a:solidFill>
                  <a:srgbClr val="4D009A"/>
                </a:solidFill>
                <a:latin typeface="Arial" panose="020B0604020202020204" pitchFamily="34" charset="0"/>
                <a:ea typeface="楷体_GB2312" charset="0"/>
                <a:cs typeface="楷体_GB2312" charset="0"/>
              </a:rPr>
              <a:t>”</a:t>
            </a:r>
            <a:r>
              <a:rPr kumimoji="0" lang="zh-CN" altLang="en-US" sz="1800" b="1" dirty="0">
                <a:solidFill>
                  <a:srgbClr val="4D009A"/>
                </a:solidFill>
                <a:latin typeface="楷体_GB2312" charset="0"/>
                <a:ea typeface="楷体_GB2312" charset="0"/>
                <a:cs typeface="楷体_GB2312" charset="0"/>
              </a:rPr>
              <a:t>几乎完全相同。</a:t>
            </a:r>
            <a:endParaRPr kumimoji="0" lang="en-US" altLang="zh-CN" sz="1800" b="1" dirty="0">
              <a:solidFill>
                <a:srgbClr val="4D009A"/>
              </a:solidFill>
              <a:latin typeface="楷体_GB2312" charset="0"/>
              <a:ea typeface="楷体_GB2312" charset="0"/>
              <a:cs typeface="楷体_GB2312" charset="0"/>
            </a:endParaRPr>
          </a:p>
          <a:p>
            <a:pPr marL="990600" lvl="1" indent="-533400">
              <a:spcBef>
                <a:spcPct val="20000"/>
              </a:spcBef>
              <a:buClr>
                <a:srgbClr val="0000FF"/>
              </a:buClr>
              <a:buFont typeface="Wingdings" panose="05000000000000000000" charset="0"/>
              <a:buChar char="l"/>
            </a:pPr>
            <a:r>
              <a:rPr kumimoji="0" lang="zh-CN" altLang="en-US" sz="1800" b="1" dirty="0">
                <a:solidFill>
                  <a:srgbClr val="0000FF"/>
                </a:solidFill>
                <a:latin typeface="楷体_GB2312" charset="0"/>
                <a:ea typeface="楷体_GB2312" charset="0"/>
                <a:cs typeface="楷体_GB2312" charset="0"/>
              </a:rPr>
              <a:t>表达式按与常规相同的优先级自左至右执行运算。</a:t>
            </a:r>
            <a:endParaRPr kumimoji="0" lang="en-US" altLang="zh-CN" sz="1800" b="1" dirty="0">
              <a:solidFill>
                <a:srgbClr val="0000FF"/>
              </a:solidFill>
              <a:latin typeface="楷体_GB2312" charset="0"/>
              <a:ea typeface="楷体_GB2312" charset="0"/>
              <a:cs typeface="楷体_GB2312" charset="0"/>
            </a:endParaRPr>
          </a:p>
          <a:p>
            <a:pPr marL="990600" lvl="1" indent="-533400">
              <a:spcBef>
                <a:spcPct val="20000"/>
              </a:spcBef>
              <a:buClr>
                <a:srgbClr val="0000FF"/>
              </a:buClr>
              <a:buFont typeface="Wingdings" panose="05000000000000000000" charset="0"/>
              <a:buChar char="l"/>
            </a:pPr>
            <a:r>
              <a:rPr kumimoji="0" lang="zh-CN" altLang="en-US" sz="1800" b="1" dirty="0">
                <a:solidFill>
                  <a:srgbClr val="4D009A"/>
                </a:solidFill>
                <a:latin typeface="楷体_GB2312" charset="0"/>
                <a:ea typeface="楷体_GB2312" charset="0"/>
                <a:cs typeface="楷体_GB2312" charset="0"/>
              </a:rPr>
              <a:t>优先级：指数运算级别最高，乘除次之，加减最低。</a:t>
            </a:r>
            <a:endParaRPr kumimoji="0" lang="en-US" altLang="zh-CN" sz="1800" b="1" dirty="0">
              <a:solidFill>
                <a:srgbClr val="4D009A"/>
              </a:solidFill>
              <a:latin typeface="楷体_GB2312" charset="0"/>
              <a:ea typeface="楷体_GB2312" charset="0"/>
              <a:cs typeface="楷体_GB2312" charset="0"/>
            </a:endParaRPr>
          </a:p>
          <a:p>
            <a:pPr marL="990600" lvl="1" indent="-533400">
              <a:spcBef>
                <a:spcPct val="20000"/>
              </a:spcBef>
              <a:buClr>
                <a:srgbClr val="0000FF"/>
              </a:buClr>
              <a:buFont typeface="Wingdings" panose="05000000000000000000" charset="0"/>
              <a:buChar char="l"/>
            </a:pPr>
            <a:r>
              <a:rPr kumimoji="0" lang="zh-CN" altLang="en-US" sz="1800" b="1" dirty="0">
                <a:solidFill>
                  <a:srgbClr val="4D009A"/>
                </a:solidFill>
                <a:latin typeface="楷体_GB2312" charset="0"/>
                <a:ea typeface="楷体_GB2312" charset="0"/>
                <a:cs typeface="楷体_GB2312" charset="0"/>
              </a:rPr>
              <a:t>括号改变运算的次序。</a:t>
            </a:r>
          </a:p>
        </p:txBody>
      </p:sp>
    </p:spTree>
    <p:extLst>
      <p:ext uri="{BB962C8B-B14F-4D97-AF65-F5344CB8AC3E}">
        <p14:creationId xmlns:p14="http://schemas.microsoft.com/office/powerpoint/2010/main" val="3444037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a:xfrm>
            <a:off x="1187450" y="210820"/>
            <a:ext cx="7576820" cy="908050"/>
          </a:xfrm>
        </p:spPr>
        <p:txBody>
          <a:bodyPr/>
          <a:lstStyle/>
          <a:p>
            <a:r>
              <a:rPr kumimoji="0" lang="zh-CN" altLang="en-US" sz="3200" b="1" dirty="0">
                <a:solidFill>
                  <a:srgbClr val="FF0000"/>
                </a:solidFill>
                <a:latin typeface="黑体" panose="02010609060101010101" pitchFamily="49" charset="-122"/>
                <a:ea typeface="黑体" panose="02010609060101010101" pitchFamily="49" charset="-122"/>
                <a:cs typeface="华文楷体" panose="02010600040101010101" charset="-122"/>
              </a:rPr>
              <a:t>“工作区</a:t>
            </a:r>
            <a:r>
              <a:rPr kumimoji="0" lang="en-US" altLang="zh-CN" sz="3200" b="1" dirty="0">
                <a:solidFill>
                  <a:srgbClr val="FF0000"/>
                </a:solidFill>
                <a:latin typeface="黑体" panose="02010609060101010101" pitchFamily="49" charset="-122"/>
                <a:ea typeface="黑体" panose="02010609060101010101" pitchFamily="49" charset="-122"/>
                <a:cs typeface="华文楷体" panose="02010600040101010101" charset="-122"/>
              </a:rPr>
              <a:t>/</a:t>
            </a:r>
            <a:r>
              <a:rPr kumimoji="0" lang="zh-CN" altLang="en-US" sz="3200" b="1" dirty="0">
                <a:solidFill>
                  <a:srgbClr val="FF0000"/>
                </a:solidFill>
                <a:latin typeface="黑体" panose="02010609060101010101" pitchFamily="49" charset="-122"/>
                <a:ea typeface="黑体" panose="02010609060101010101" pitchFamily="49" charset="-122"/>
                <a:cs typeface="华文楷体" panose="02010600040101010101" charset="-122"/>
              </a:rPr>
              <a:t>工作空间”窗口</a:t>
            </a:r>
          </a:p>
        </p:txBody>
      </p:sp>
      <p:sp>
        <p:nvSpPr>
          <p:cNvPr id="98307" name="Rectangle 3"/>
          <p:cNvSpPr txBox="1">
            <a:spLocks noGrp="1"/>
          </p:cNvSpPr>
          <p:nvPr>
            <p:ph idx="1"/>
          </p:nvPr>
        </p:nvSpPr>
        <p:spPr>
          <a:xfrm>
            <a:off x="511810" y="1484784"/>
            <a:ext cx="8252460" cy="4791710"/>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hangingPunct="0">
              <a:lnSpc>
                <a:spcPct val="100000"/>
              </a:lnSpc>
              <a:spcBef>
                <a:spcPts val="600"/>
              </a:spcBef>
              <a:spcAft>
                <a:spcPts val="0"/>
              </a:spcAft>
              <a:buClr>
                <a:srgbClr val="4D009A"/>
              </a:buClr>
              <a:buFont typeface="Wingdings" panose="05000000000000000000"/>
              <a:buChar char="n"/>
            </a:pPr>
            <a:r>
              <a:rPr lang="en-US" altLang="ko-KR" sz="2800" cap="none" dirty="0">
                <a:solidFill>
                  <a:srgbClr val="4D009A"/>
                </a:solidFill>
                <a:latin typeface="华文中宋" panose="02010600040101010101" pitchFamily="2" charset="-122"/>
                <a:ea typeface="华文中宋" panose="02010600040101010101" pitchFamily="2" charset="-122"/>
              </a:rPr>
              <a:t>查看工作空间内存变量，可以由who、whos 。</a:t>
            </a:r>
            <a:endParaRPr lang="ko-KR" altLang="en-US" sz="2800" cap="none" dirty="0">
              <a:solidFill>
                <a:srgbClr val="4D009A"/>
              </a:solidFill>
              <a:latin typeface="华文中宋" panose="02010600040101010101" pitchFamily="2" charset="-122"/>
              <a:ea typeface="华文楷体" panose="02010600040101010101" charset="-122"/>
            </a:endParaRPr>
          </a:p>
          <a:p>
            <a:pPr marL="609600" indent="-609600" algn="l" defTabSz="914400" eaLnBrk="0" fontAlgn="base" latinLnBrk="0" hangingPunct="0">
              <a:lnSpc>
                <a:spcPct val="100000"/>
              </a:lnSpc>
              <a:spcBef>
                <a:spcPts val="600"/>
              </a:spcBef>
              <a:spcAft>
                <a:spcPts val="0"/>
              </a:spcAft>
              <a:buClr>
                <a:srgbClr val="4D009A"/>
              </a:buClr>
              <a:buFont typeface="Wingdings" panose="05000000000000000000"/>
              <a:buChar char="n"/>
            </a:pPr>
            <a:r>
              <a:rPr lang="en-US" altLang="ko-KR" sz="2800" cap="none" dirty="0">
                <a:solidFill>
                  <a:srgbClr val="4D009A"/>
                </a:solidFill>
                <a:latin typeface="华文中宋" panose="02010600040101010101" pitchFamily="2" charset="-122"/>
                <a:ea typeface="华文中宋" panose="02010600040101010101" pitchFamily="2" charset="-122"/>
              </a:rPr>
              <a:t>命名新变量。</a:t>
            </a:r>
            <a:endParaRPr lang="ko-KR" altLang="en-US" sz="2800" cap="none" dirty="0">
              <a:solidFill>
                <a:srgbClr val="4D009A"/>
              </a:solidFill>
              <a:latin typeface="华文中宋" panose="02010600040101010101" pitchFamily="2" charset="-122"/>
              <a:ea typeface="华文楷体" panose="02010600040101010101" charset="-122"/>
            </a:endParaRPr>
          </a:p>
          <a:p>
            <a:pPr marL="609600" indent="-609600" algn="l" defTabSz="914400" eaLnBrk="0" fontAlgn="base" latinLnBrk="0" hangingPunct="0">
              <a:lnSpc>
                <a:spcPct val="100000"/>
              </a:lnSpc>
              <a:spcBef>
                <a:spcPts val="600"/>
              </a:spcBef>
              <a:spcAft>
                <a:spcPts val="0"/>
              </a:spcAft>
              <a:buClr>
                <a:srgbClr val="4D009A"/>
              </a:buClr>
              <a:buFont typeface="Wingdings" panose="05000000000000000000"/>
              <a:buChar char="n"/>
            </a:pPr>
            <a:r>
              <a:rPr lang="en-US" altLang="ko-KR" sz="2800" cap="none" dirty="0">
                <a:solidFill>
                  <a:srgbClr val="4D009A"/>
                </a:solidFill>
                <a:latin typeface="华文中宋" panose="02010600040101010101" pitchFamily="2" charset="-122"/>
                <a:ea typeface="华文中宋" panose="02010600040101010101" pitchFamily="2" charset="-122"/>
              </a:rPr>
              <a:t>修改变量名</a:t>
            </a:r>
            <a:endParaRPr lang="ko-KR" altLang="en-US" sz="2800" cap="none" dirty="0">
              <a:solidFill>
                <a:srgbClr val="4D009A"/>
              </a:solidFill>
              <a:latin typeface="华文中宋" panose="02010600040101010101" pitchFamily="2" charset="-122"/>
              <a:ea typeface="华文楷体" panose="02010600040101010101" charset="-122"/>
            </a:endParaRPr>
          </a:p>
          <a:p>
            <a:pPr marL="609600" indent="-609600" algn="l" defTabSz="914400" eaLnBrk="0" fontAlgn="base" latinLnBrk="0" hangingPunct="0">
              <a:lnSpc>
                <a:spcPct val="100000"/>
              </a:lnSpc>
              <a:spcBef>
                <a:spcPts val="600"/>
              </a:spcBef>
              <a:spcAft>
                <a:spcPts val="0"/>
              </a:spcAft>
              <a:buClr>
                <a:srgbClr val="4D009A"/>
              </a:buClr>
              <a:buFont typeface="Wingdings" panose="05000000000000000000"/>
              <a:buChar char="n"/>
            </a:pPr>
            <a:r>
              <a:rPr lang="en-US" altLang="ko-KR" sz="2800" cap="none" dirty="0">
                <a:solidFill>
                  <a:srgbClr val="4D009A"/>
                </a:solidFill>
                <a:latin typeface="华文中宋" panose="02010600040101010101" pitchFamily="2" charset="-122"/>
                <a:ea typeface="华文中宋" panose="02010600040101010101" pitchFamily="2" charset="-122"/>
              </a:rPr>
              <a:t>删除变量</a:t>
            </a:r>
            <a:endParaRPr lang="ko-KR" altLang="en-US" sz="2800" cap="none" dirty="0">
              <a:solidFill>
                <a:srgbClr val="4D009A"/>
              </a:solidFill>
              <a:latin typeface="华文中宋" panose="02010600040101010101" pitchFamily="2" charset="-122"/>
              <a:ea typeface="华文楷体" panose="02010600040101010101" charset="-122"/>
            </a:endParaRPr>
          </a:p>
          <a:p>
            <a:pPr marL="609600" indent="-609600" algn="l" defTabSz="914400" eaLnBrk="0" fontAlgn="base" latinLnBrk="0" hangingPunct="0">
              <a:lnSpc>
                <a:spcPct val="100000"/>
              </a:lnSpc>
              <a:spcBef>
                <a:spcPts val="600"/>
              </a:spcBef>
              <a:spcAft>
                <a:spcPts val="0"/>
              </a:spcAft>
              <a:buClr>
                <a:srgbClr val="4D009A"/>
              </a:buClr>
              <a:buFont typeface="Wingdings" panose="05000000000000000000"/>
              <a:buChar char="n"/>
            </a:pPr>
            <a:r>
              <a:rPr lang="en-US" altLang="ko-KR" sz="2800" cap="none" dirty="0">
                <a:solidFill>
                  <a:srgbClr val="4D009A"/>
                </a:solidFill>
                <a:latin typeface="华文中宋" panose="02010600040101010101" pitchFamily="2" charset="-122"/>
                <a:ea typeface="华文中宋" panose="02010600040101010101" pitchFamily="2" charset="-122"/>
              </a:rPr>
              <a:t>绘图</a:t>
            </a:r>
            <a:endParaRPr lang="ko-KR" altLang="en-US" sz="2800" cap="none" dirty="0">
              <a:solidFill>
                <a:srgbClr val="4D009A"/>
              </a:solidFill>
              <a:latin typeface="华文中宋" panose="02010600040101010101" pitchFamily="2" charset="-122"/>
              <a:ea typeface="华文楷体" panose="02010600040101010101" charset="-122"/>
            </a:endParaRPr>
          </a:p>
          <a:p>
            <a:pPr marL="609600" indent="-609600" algn="l" defTabSz="914400" eaLnBrk="0" fontAlgn="base" latinLnBrk="0" hangingPunct="0">
              <a:lnSpc>
                <a:spcPct val="100000"/>
              </a:lnSpc>
              <a:spcBef>
                <a:spcPts val="600"/>
              </a:spcBef>
              <a:spcAft>
                <a:spcPts val="0"/>
              </a:spcAft>
              <a:buClr>
                <a:srgbClr val="4D009A"/>
              </a:buClr>
              <a:buFont typeface="Wingdings" panose="05000000000000000000"/>
              <a:buChar char="n"/>
            </a:pPr>
            <a:r>
              <a:rPr lang="en-US" altLang="ko-KR" sz="2800" cap="none" dirty="0">
                <a:solidFill>
                  <a:srgbClr val="4D009A"/>
                </a:solidFill>
                <a:latin typeface="华文中宋" panose="02010600040101010101" pitchFamily="2" charset="-122"/>
                <a:ea typeface="华文中宋" panose="02010600040101010101" pitchFamily="2" charset="-122"/>
              </a:rPr>
              <a:t>保存变量数据</a:t>
            </a:r>
            <a:endParaRPr lang="ko-KR" altLang="en-US" sz="2800" cap="none" dirty="0">
              <a:solidFill>
                <a:srgbClr val="4D009A"/>
              </a:solidFill>
              <a:latin typeface="华文中宋" panose="02010600040101010101" pitchFamily="2" charset="-122"/>
              <a:ea typeface="华文楷体" panose="02010600040101010101" charset="-122"/>
            </a:endParaRPr>
          </a:p>
          <a:p>
            <a:pPr marL="609600" indent="-609600" algn="l" defTabSz="914400" eaLnBrk="0" fontAlgn="base" latinLnBrk="0" hangingPunct="0">
              <a:lnSpc>
                <a:spcPct val="100000"/>
              </a:lnSpc>
              <a:spcBef>
                <a:spcPts val="600"/>
              </a:spcBef>
              <a:spcAft>
                <a:spcPts val="0"/>
              </a:spcAft>
              <a:buClr>
                <a:srgbClr val="4D009A"/>
              </a:buClr>
              <a:buFont typeface="Wingdings" panose="05000000000000000000"/>
              <a:buChar char="n"/>
            </a:pPr>
            <a:r>
              <a:rPr lang="en-US" altLang="ko-KR" sz="2800" cap="none" dirty="0">
                <a:solidFill>
                  <a:srgbClr val="4D009A"/>
                </a:solidFill>
                <a:latin typeface="华文中宋" panose="02010600040101010101" pitchFamily="2" charset="-122"/>
                <a:ea typeface="华文中宋" panose="02010600040101010101" pitchFamily="2" charset="-122"/>
              </a:rPr>
              <a:t>装入数据</a:t>
            </a:r>
            <a:endParaRPr lang="ko-KR" altLang="en-US" sz="2800" cap="none" dirty="0">
              <a:solidFill>
                <a:srgbClr val="4D009A"/>
              </a:solidFill>
              <a:latin typeface="华文中宋" panose="02010600040101010101" pitchFamily="2" charset="-122"/>
              <a:ea typeface="华文楷体" panose="02010600040101010101" charset="-122"/>
            </a:endParaRPr>
          </a:p>
          <a:p>
            <a:pPr marL="609600" indent="-609600" algn="l" defTabSz="914400" eaLnBrk="0" fontAlgn="base" latinLnBrk="0" hangingPunct="0">
              <a:lnSpc>
                <a:spcPct val="100000"/>
              </a:lnSpc>
              <a:spcBef>
                <a:spcPts val="600"/>
              </a:spcBef>
              <a:spcAft>
                <a:spcPts val="0"/>
              </a:spcAft>
              <a:buClr>
                <a:srgbClr val="4D009A"/>
              </a:buClr>
              <a:buFont typeface="Wingdings" panose="05000000000000000000"/>
              <a:buChar char="n"/>
            </a:pPr>
            <a:endParaRPr lang="ko-KR" altLang="en-US" sz="2800" cap="none" dirty="0">
              <a:solidFill>
                <a:srgbClr val="4D009A"/>
              </a:solidFill>
              <a:latin typeface="华文中宋" panose="02010600040101010101" pitchFamily="2" charset="-122"/>
              <a:ea typeface="华文楷体" panose="02010600040101010101" charset="-122"/>
            </a:endParaRPr>
          </a:p>
        </p:txBody>
      </p:sp>
      <p:pic>
        <p:nvPicPr>
          <p:cNvPr id="98308" name="Picture 4" descr="C:/Documents and Settings/Administrator/Application Data/JisuOffice/ETemp/7224_1649080/image30.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3732530" y="2635241"/>
            <a:ext cx="5031740" cy="3477895"/>
          </a:xfrm>
          <a:prstGeom prst="rect">
            <a:avLst/>
          </a:prstGeom>
          <a:noFill/>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a:xfrm>
            <a:off x="1308903" y="286118"/>
            <a:ext cx="7576820" cy="1008380"/>
          </a:xfrm>
        </p:spPr>
        <p:txBody>
          <a:bodyPr>
            <a:normAutofit/>
          </a:bodyPr>
          <a:lstStyle/>
          <a:p>
            <a:pPr marL="838200" indent="-838200"/>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“命令历史记录”窗口</a:t>
            </a:r>
            <a:endParaRPr kumimoji="0" lang="zh-CN" altLang="en-US" sz="2800" b="1" dirty="0">
              <a:solidFill>
                <a:srgbClr val="FF0000"/>
              </a:solidFill>
              <a:latin typeface="黑体" panose="02010609060101010101" pitchFamily="49" charset="-122"/>
              <a:ea typeface="黑体" panose="02010609060101010101" pitchFamily="49" charset="-122"/>
              <a:cs typeface="华文楷体" panose="02010600040101010101" charset="-122"/>
            </a:endParaRPr>
          </a:p>
        </p:txBody>
      </p:sp>
      <p:sp>
        <p:nvSpPr>
          <p:cNvPr id="97283" name="Rectangle 3"/>
          <p:cNvSpPr/>
          <p:nvPr/>
        </p:nvSpPr>
        <p:spPr bwMode="auto">
          <a:xfrm>
            <a:off x="487380" y="1154919"/>
            <a:ext cx="8117068" cy="5746830"/>
          </a:xfrm>
          <a:prstGeom prst="rect">
            <a:avLst/>
          </a:prstGeom>
          <a:noFill/>
          <a:ln w="0">
            <a:noFill/>
          </a:ln>
        </p:spPr>
        <p:txBody>
          <a:bodyPr vert="horz" wrap="square" lIns="91440" tIns="45720" rIns="91440" bIns="45720" numCol="1" anchor="ctr">
            <a:spAutoFit/>
          </a:bodyPr>
          <a:lstStyle/>
          <a:p>
            <a:pPr marL="254000" indent="-254000" algn="l" defTabSz="914400" eaLnBrk="0" fontAlgn="base" latinLnBrk="0">
              <a:lnSpc>
                <a:spcPct val="110000"/>
              </a:lnSpc>
              <a:spcBef>
                <a:spcPts val="0"/>
              </a:spcBef>
              <a:spcAft>
                <a:spcPts val="0"/>
              </a:spcAft>
              <a:buClr>
                <a:srgbClr val="4D009A"/>
              </a:buClr>
              <a:buFont typeface="Wingdings" panose="05000000000000000000"/>
              <a:buChar char="l"/>
            </a:pPr>
            <a:r>
              <a:rPr lang="en-US" altLang="ko-KR" sz="2800" cap="none" dirty="0">
                <a:latin typeface="华文中宋" panose="02010600040101010101" pitchFamily="2" charset="-122"/>
                <a:ea typeface="华文中宋" panose="02010600040101010101" pitchFamily="2" charset="-122"/>
              </a:rPr>
              <a:t>历史窗口：</a:t>
            </a:r>
            <a:endParaRPr lang="ko-KR" altLang="en-US" sz="2800" cap="none" dirty="0">
              <a:latin typeface="华文中宋" panose="02010600040101010101" pitchFamily="2" charset="-122"/>
              <a:ea typeface="华文楷体" panose="02010600040101010101" charset="-122"/>
            </a:endParaRPr>
          </a:p>
          <a:p>
            <a:pPr marL="457200" indent="0" algn="l" defTabSz="914400" eaLnBrk="0" fontAlgn="base" latinLnBrk="0">
              <a:lnSpc>
                <a:spcPct val="110000"/>
              </a:lnSpc>
              <a:spcBef>
                <a:spcPts val="0"/>
              </a:spcBef>
              <a:spcAft>
                <a:spcPts val="0"/>
              </a:spcAft>
              <a:buClr>
                <a:srgbClr val="0000FF"/>
              </a:buClr>
              <a:buFont typeface="Wingdings" panose="05000000000000000000"/>
              <a:buChar char="n"/>
            </a:pPr>
            <a:r>
              <a:rPr lang="en-US" altLang="ko-KR" sz="2800" cap="none" dirty="0" err="1">
                <a:latin typeface="华文中宋" panose="02010600040101010101" pitchFamily="2" charset="-122"/>
                <a:ea typeface="华文中宋" panose="02010600040101010101" pitchFamily="2" charset="-122"/>
              </a:rPr>
              <a:t>首先记录每次启动时间</a:t>
            </a:r>
            <a:r>
              <a:rPr lang="zh-CN" altLang="en-US" sz="2800" cap="none" dirty="0">
                <a:latin typeface="华文中宋" panose="02010600040101010101" pitchFamily="2" charset="-122"/>
                <a:ea typeface="华文中宋" panose="02010600040101010101" pitchFamily="2" charset="-122"/>
              </a:rPr>
              <a:t>。</a:t>
            </a:r>
            <a:endParaRPr lang="ko-KR" altLang="en-US" sz="2800" cap="none" dirty="0">
              <a:latin typeface="华文中宋" panose="02010600040101010101" pitchFamily="2" charset="-122"/>
              <a:ea typeface="华文楷体" panose="02010600040101010101" charset="-122"/>
            </a:endParaRPr>
          </a:p>
          <a:p>
            <a:pPr marL="457200" indent="0" algn="l" defTabSz="914400" eaLnBrk="0" fontAlgn="base" latinLnBrk="0">
              <a:lnSpc>
                <a:spcPct val="110000"/>
              </a:lnSpc>
              <a:spcBef>
                <a:spcPts val="0"/>
              </a:spcBef>
              <a:spcAft>
                <a:spcPts val="0"/>
              </a:spcAft>
              <a:buClr>
                <a:srgbClr val="0000FF"/>
              </a:buClr>
              <a:buFont typeface="Wingdings" panose="05000000000000000000"/>
              <a:buChar char="n"/>
            </a:pPr>
            <a:r>
              <a:rPr lang="en-US" altLang="ko-KR" sz="2800" cap="none" dirty="0">
                <a:latin typeface="华文中宋" panose="02010600040101010101" pitchFamily="2" charset="-122"/>
                <a:ea typeface="华文中宋" panose="02010600040101010101" pitchFamily="2" charset="-122"/>
              </a:rPr>
              <a:t>并记录在命令窗口输入命令，此次运行期间，输入的所有命令被记录为一组，并以此次启动时间为标志。</a:t>
            </a:r>
            <a:endParaRPr lang="ko-KR" altLang="en-US" sz="2800" cap="none" dirty="0">
              <a:latin typeface="华文中宋" panose="02010600040101010101" pitchFamily="2" charset="-122"/>
              <a:ea typeface="华文楷体" panose="02010600040101010101" charset="-122"/>
            </a:endParaRPr>
          </a:p>
          <a:p>
            <a:pPr marL="254000" indent="-254000" algn="l" defTabSz="914400" eaLnBrk="0" fontAlgn="base" latinLnBrk="0">
              <a:lnSpc>
                <a:spcPct val="110000"/>
              </a:lnSpc>
              <a:spcBef>
                <a:spcPts val="0"/>
              </a:spcBef>
              <a:spcAft>
                <a:spcPts val="0"/>
              </a:spcAft>
              <a:buClr>
                <a:srgbClr val="4D009A"/>
              </a:buClr>
              <a:buFont typeface="Wingdings" panose="05000000000000000000"/>
              <a:buChar char="l"/>
            </a:pPr>
            <a:r>
              <a:rPr lang="en-US" altLang="ko-KR" sz="2800" cap="none" dirty="0">
                <a:latin typeface="华文中宋" panose="02010600040101010101" pitchFamily="2" charset="-122"/>
                <a:ea typeface="华文中宋" panose="02010600040101010101" pitchFamily="2" charset="-122"/>
              </a:rPr>
              <a:t>使用历史窗口：</a:t>
            </a:r>
            <a:endParaRPr lang="ko-KR" altLang="en-US" sz="2800" cap="none" dirty="0">
              <a:latin typeface="华文中宋" panose="02010600040101010101" pitchFamily="2" charset="-122"/>
              <a:ea typeface="华文楷体" panose="02010600040101010101" charset="-122"/>
            </a:endParaRPr>
          </a:p>
          <a:p>
            <a:pPr marL="457200" indent="0" algn="l" defTabSz="914400" eaLnBrk="0" fontAlgn="base" latinLnBrk="0">
              <a:lnSpc>
                <a:spcPct val="110000"/>
              </a:lnSpc>
              <a:spcBef>
                <a:spcPts val="0"/>
              </a:spcBef>
              <a:spcAft>
                <a:spcPts val="0"/>
              </a:spcAft>
              <a:buClr>
                <a:srgbClr val="0000FF"/>
              </a:buClr>
              <a:buFont typeface="Wingdings" panose="05000000000000000000"/>
              <a:buChar char="n"/>
            </a:pPr>
            <a:r>
              <a:rPr lang="en-US" altLang="ko-KR" sz="2800" cap="none" dirty="0" err="1">
                <a:latin typeface="华文中宋" panose="02010600040101010101" pitchFamily="2" charset="-122"/>
                <a:ea typeface="华文中宋" panose="02010600040101010101" pitchFamily="2" charset="-122"/>
              </a:rPr>
              <a:t>可以查看命令窗口输入过的命令或语句</a:t>
            </a:r>
            <a:r>
              <a:rPr lang="zh-CN" altLang="en-US" sz="2800" cap="none" dirty="0">
                <a:latin typeface="华文中宋" panose="02010600040101010101" pitchFamily="2" charset="-122"/>
                <a:ea typeface="华文中宋" panose="02010600040101010101" pitchFamily="2" charset="-122"/>
              </a:rPr>
              <a:t>。</a:t>
            </a:r>
            <a:endParaRPr lang="ko-KR" altLang="en-US" sz="2800" cap="none" dirty="0">
              <a:latin typeface="华文中宋" panose="02010600040101010101" pitchFamily="2" charset="-122"/>
              <a:ea typeface="华文楷体" panose="02010600040101010101" charset="-122"/>
            </a:endParaRPr>
          </a:p>
          <a:p>
            <a:pPr marL="457200" indent="0" algn="l" defTabSz="914400" eaLnBrk="0" fontAlgn="base" latinLnBrk="0">
              <a:lnSpc>
                <a:spcPct val="110000"/>
              </a:lnSpc>
              <a:spcBef>
                <a:spcPts val="0"/>
              </a:spcBef>
              <a:spcAft>
                <a:spcPts val="0"/>
              </a:spcAft>
              <a:buClr>
                <a:srgbClr val="0000FF"/>
              </a:buClr>
              <a:buFont typeface="Wingdings" panose="05000000000000000000"/>
              <a:buChar char="n"/>
            </a:pPr>
            <a:r>
              <a:rPr lang="en-US" altLang="ko-KR" sz="2800" cap="none" dirty="0">
                <a:latin typeface="华文中宋" panose="02010600040101010101" pitchFamily="2" charset="-122"/>
                <a:ea typeface="华文中宋" panose="02010600040101010101" pitchFamily="2" charset="-122"/>
              </a:rPr>
              <a:t>可以选择一条或多条命令执行拷贝、执行、创建M文件等。 </a:t>
            </a:r>
          </a:p>
          <a:p>
            <a:pPr marL="254000" indent="-254000" eaLnBrk="0" fontAlgn="base">
              <a:lnSpc>
                <a:spcPct val="110000"/>
              </a:lnSpc>
              <a:buClr>
                <a:srgbClr val="4D009A"/>
              </a:buClr>
              <a:buFont typeface="Wingdings" panose="05000000000000000000"/>
              <a:buChar char="l"/>
            </a:pPr>
            <a:r>
              <a:rPr lang="en-US" altLang="ko-KR" sz="2800" dirty="0" err="1">
                <a:latin typeface="华文中宋" panose="02010600040101010101" pitchFamily="2" charset="-122"/>
                <a:ea typeface="华文中宋" panose="02010600040101010101" pitchFamily="2" charset="-122"/>
              </a:rPr>
              <a:t>清除历史记录</a:t>
            </a:r>
            <a:r>
              <a:rPr lang="zh-CN" altLang="en-US" sz="2800" dirty="0">
                <a:latin typeface="华文中宋" panose="02010600040101010101" pitchFamily="2" charset="-122"/>
                <a:ea typeface="华文中宋" panose="02010600040101010101" pitchFamily="2" charset="-122"/>
              </a:rPr>
              <a:t>：</a:t>
            </a:r>
            <a:endParaRPr lang="en-US" altLang="ko-KR" sz="2800" dirty="0">
              <a:latin typeface="华文中宋" panose="02010600040101010101" pitchFamily="2" charset="-122"/>
              <a:ea typeface="华文中宋" panose="02010600040101010101" pitchFamily="2" charset="-122"/>
            </a:endParaRPr>
          </a:p>
          <a:p>
            <a:pPr marL="800100" lvl="1" indent="-342900" eaLnBrk="0" fontAlgn="base">
              <a:lnSpc>
                <a:spcPct val="110000"/>
              </a:lnSpc>
              <a:buClr>
                <a:srgbClr val="4D009A"/>
              </a:buClr>
              <a:buFont typeface="Wingdings" panose="05000000000000000000" pitchFamily="2" charset="2"/>
              <a:buChar char="n"/>
            </a:pPr>
            <a:r>
              <a:rPr lang="en-US" altLang="ko-KR" sz="2800" dirty="0" err="1">
                <a:latin typeface="华文中宋" panose="02010600040101010101" pitchFamily="2" charset="-122"/>
                <a:ea typeface="华文中宋" panose="02010600040101010101" pitchFamily="2" charset="-122"/>
              </a:rPr>
              <a:t>选择菜单中的</a:t>
            </a:r>
            <a:r>
              <a:rPr lang="zh-CN" altLang="en-US" sz="2800" dirty="0">
                <a:latin typeface="华文中宋" panose="02010600040101010101" pitchFamily="2" charset="-122"/>
                <a:ea typeface="华文中宋" panose="02010600040101010101" pitchFamily="2" charset="-122"/>
              </a:rPr>
              <a:t>“清除命令”。</a:t>
            </a:r>
            <a:endParaRPr lang="ko-KR" altLang="en-US" sz="2800" dirty="0">
              <a:latin typeface="华文中宋" panose="02010600040101010101" pitchFamily="2" charset="-122"/>
              <a:ea typeface="华文楷体" panose="02010600040101010101" charset="-122"/>
            </a:endParaRPr>
          </a:p>
          <a:p>
            <a:pPr marL="457200" indent="0" algn="l" defTabSz="914400" eaLnBrk="0" fontAlgn="base" latinLnBrk="0">
              <a:lnSpc>
                <a:spcPct val="110000"/>
              </a:lnSpc>
              <a:spcBef>
                <a:spcPts val="0"/>
              </a:spcBef>
              <a:spcAft>
                <a:spcPts val="0"/>
              </a:spcAft>
              <a:buClr>
                <a:srgbClr val="0000FF"/>
              </a:buClr>
              <a:buFont typeface="Wingdings" panose="05000000000000000000"/>
              <a:buChar char="n"/>
            </a:pPr>
            <a:endParaRPr lang="ko-KR" altLang="en-US" sz="2800" cap="none" dirty="0">
              <a:latin typeface="华文中宋" panose="02010600040101010101" pitchFamily="2" charset="-122"/>
              <a:ea typeface="华文楷体" panose="020106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ChangeArrowheads="1"/>
          </p:cNvSpPr>
          <p:nvPr/>
        </p:nvSpPr>
        <p:spPr bwMode="auto">
          <a:xfrm>
            <a:off x="1332230" y="0"/>
            <a:ext cx="757682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marL="838200" indent="-838200">
              <a:defRPr/>
            </a:pP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当前目录窗口和搜索路径</a:t>
            </a:r>
            <a:endParaRPr kumimoji="0" lang="zh-CN" altLang="en-US" sz="2800" b="1" dirty="0">
              <a:solidFill>
                <a:srgbClr val="FF0000"/>
              </a:solidFill>
              <a:latin typeface="黑体" panose="02010609060101010101" pitchFamily="49" charset="-122"/>
              <a:ea typeface="黑体" panose="02010609060101010101" pitchFamily="49" charset="-122"/>
              <a:cs typeface="华文楷体" panose="02010600040101010101" charset="-122"/>
            </a:endParaRPr>
          </a:p>
        </p:txBody>
      </p:sp>
      <p:sp>
        <p:nvSpPr>
          <p:cNvPr id="100357" name="Rectangle 5"/>
          <p:cNvSpPr/>
          <p:nvPr/>
        </p:nvSpPr>
        <p:spPr bwMode="auto">
          <a:xfrm>
            <a:off x="530225" y="1556792"/>
            <a:ext cx="7972425" cy="4944110"/>
          </a:xfrm>
          <a:prstGeom prst="rect">
            <a:avLst/>
          </a:prstGeom>
          <a:noFill/>
          <a:ln w="0">
            <a:noFill/>
          </a:ln>
        </p:spPr>
        <p:txBody>
          <a:bodyPr vert="horz" wrap="square" lIns="91440" tIns="45720" rIns="91440" bIns="45720" numCol="1" anchor="t">
            <a:noAutofit/>
          </a:bodyPr>
          <a:lstStyle/>
          <a:p>
            <a:pPr marL="609600" indent="-609600" algn="just" defTabSz="914400" eaLnBrk="0" fontAlgn="base" latinLnBrk="0">
              <a:lnSpc>
                <a:spcPct val="115000"/>
              </a:lnSpc>
              <a:spcBef>
                <a:spcPts val="600"/>
              </a:spcBef>
              <a:spcAft>
                <a:spcPts val="0"/>
              </a:spcAft>
              <a:buFontTx/>
              <a:buNone/>
            </a:pPr>
            <a:r>
              <a:rPr lang="en-US" altLang="ko-KR" sz="2800" cap="none" dirty="0">
                <a:latin typeface="华文中宋" panose="02010600040101010101" pitchFamily="2" charset="-122"/>
                <a:ea typeface="华文中宋" panose="02010600040101010101" pitchFamily="2" charset="-122"/>
              </a:rPr>
              <a:t>当前目录窗口：指Matlab运行时的工作目录。</a:t>
            </a:r>
            <a:endParaRPr lang="ko-KR" altLang="en-US" sz="2800" cap="none" dirty="0">
              <a:latin typeface="华文中宋" panose="02010600040101010101" pitchFamily="2" charset="-122"/>
              <a:ea typeface="华文楷体" panose="02010600040101010101" charset="-122"/>
            </a:endParaRPr>
          </a:p>
          <a:p>
            <a:pPr marL="609600" indent="-609600" algn="just" defTabSz="914400" eaLnBrk="0" fontAlgn="base" latinLnBrk="0">
              <a:lnSpc>
                <a:spcPct val="115000"/>
              </a:lnSpc>
              <a:spcBef>
                <a:spcPts val="600"/>
              </a:spcBef>
              <a:spcAft>
                <a:spcPts val="0"/>
              </a:spcAft>
              <a:buClr>
                <a:srgbClr val="4D009A"/>
              </a:buClr>
              <a:buFont typeface="Wingdings" panose="05000000000000000000"/>
              <a:buChar char="l"/>
            </a:pPr>
            <a:r>
              <a:rPr lang="en-US" altLang="ko-KR" sz="2800" cap="none" dirty="0">
                <a:latin typeface="华文中宋" panose="02010600040101010101" pitchFamily="2" charset="-122"/>
                <a:ea typeface="华文中宋" panose="02010600040101010101" pitchFamily="2" charset="-122"/>
              </a:rPr>
              <a:t>只有在当前目录和搜索路径下的文件、函数才可以被运行和调用；</a:t>
            </a:r>
            <a:endParaRPr lang="ko-KR" altLang="en-US" sz="2800" cap="none" dirty="0">
              <a:latin typeface="华文中宋" panose="02010600040101010101" pitchFamily="2" charset="-122"/>
              <a:ea typeface="华文楷体" panose="02010600040101010101" charset="-122"/>
            </a:endParaRPr>
          </a:p>
          <a:p>
            <a:pPr marL="609600" indent="-609600" algn="just" defTabSz="914400" eaLnBrk="0" fontAlgn="base" latinLnBrk="0">
              <a:lnSpc>
                <a:spcPct val="115000"/>
              </a:lnSpc>
              <a:spcBef>
                <a:spcPts val="600"/>
              </a:spcBef>
              <a:spcAft>
                <a:spcPts val="0"/>
              </a:spcAft>
              <a:buClr>
                <a:srgbClr val="4D009A"/>
              </a:buClr>
              <a:buFont typeface="Wingdings" panose="05000000000000000000"/>
              <a:buChar char="l"/>
            </a:pPr>
            <a:r>
              <a:rPr lang="en-US" altLang="ko-KR" sz="2800" cap="none" dirty="0">
                <a:latin typeface="华文中宋" panose="02010600040101010101" pitchFamily="2" charset="-122"/>
                <a:ea typeface="华文中宋" panose="02010600040101010101" pitchFamily="2" charset="-122"/>
              </a:rPr>
              <a:t>如果没有特殊指明，数据文件也将存放在当前目录下；</a:t>
            </a:r>
            <a:endParaRPr lang="ko-KR" altLang="en-US" sz="2800" cap="none" dirty="0">
              <a:latin typeface="华文中宋" panose="02010600040101010101" pitchFamily="2" charset="-122"/>
              <a:ea typeface="华文楷体" panose="02010600040101010101" charset="-122"/>
            </a:endParaRPr>
          </a:p>
          <a:p>
            <a:pPr marL="609600" indent="-609600" algn="just" defTabSz="914400" eaLnBrk="0" fontAlgn="base" latinLnBrk="0">
              <a:lnSpc>
                <a:spcPct val="115000"/>
              </a:lnSpc>
              <a:spcBef>
                <a:spcPts val="600"/>
              </a:spcBef>
              <a:spcAft>
                <a:spcPts val="0"/>
              </a:spcAft>
              <a:buClr>
                <a:srgbClr val="4D009A"/>
              </a:buClr>
              <a:buFont typeface="Wingdings" panose="05000000000000000000"/>
              <a:buChar char="l"/>
            </a:pPr>
            <a:r>
              <a:rPr lang="en-US" altLang="ko-KR" sz="2800" cap="none" dirty="0">
                <a:latin typeface="华文中宋" panose="02010600040101010101" pitchFamily="2" charset="-122"/>
                <a:ea typeface="华文中宋" panose="02010600040101010101" pitchFamily="2" charset="-122"/>
              </a:rPr>
              <a:t>用户可以将自己的工作目录设置成当前目录，从而使得所有操作都在当前目录中进行。</a:t>
            </a:r>
            <a:endParaRPr lang="ko-KR" altLang="en-US" sz="2800" cap="none" dirty="0">
              <a:latin typeface="华文中宋" panose="02010600040101010101" pitchFamily="2" charset="-122"/>
              <a:ea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p:cNvSpPr/>
          <p:nvPr/>
        </p:nvSpPr>
        <p:spPr bwMode="auto">
          <a:xfrm>
            <a:off x="393958" y="1513205"/>
            <a:ext cx="4355207" cy="5344795"/>
          </a:xfrm>
          <a:prstGeom prst="rect">
            <a:avLst/>
          </a:prstGeom>
          <a:noFill/>
          <a:ln w="0">
            <a:noFill/>
          </a:ln>
        </p:spPr>
        <p:txBody>
          <a:bodyPr vert="horz" wrap="square" lIns="91440" tIns="45720" rIns="91440" bIns="45720" numCol="1" anchor="t">
            <a:noAutofit/>
          </a:bodyPr>
          <a:lstStyle/>
          <a:p>
            <a:pPr marL="457200" indent="-457200" defTabSz="914400" eaLnBrk="0" fontAlgn="base" latinLnBrk="0">
              <a:lnSpc>
                <a:spcPct val="115000"/>
              </a:lnSpc>
              <a:spcBef>
                <a:spcPts val="600"/>
              </a:spcBef>
              <a:spcAft>
                <a:spcPts val="0"/>
              </a:spcAft>
              <a:buFont typeface="Wingdings" panose="05000000000000000000" pitchFamily="2" charset="2"/>
              <a:buChar char="l"/>
            </a:pPr>
            <a:r>
              <a:rPr lang="en-US" altLang="ko-KR" sz="2800" dirty="0" err="1">
                <a:latin typeface="华文中宋" panose="02010600040101010101" pitchFamily="2" charset="-122"/>
                <a:ea typeface="华文中宋" panose="02010600040101010101" pitchFamily="2" charset="-122"/>
              </a:rPr>
              <a:t>搜索路径：</a:t>
            </a:r>
            <a:r>
              <a:rPr lang="en-US" altLang="ko-KR" sz="2800" cap="none" dirty="0" err="1">
                <a:latin typeface="华文中宋" panose="02010600040101010101" pitchFamily="2" charset="-122"/>
                <a:ea typeface="华文中宋" panose="02010600040101010101" pitchFamily="2" charset="-122"/>
              </a:rPr>
              <a:t>指Matlab执行过程中对变量、函数和文件进行搜索的路径</a:t>
            </a:r>
            <a:r>
              <a:rPr lang="en-US" altLang="ko-KR" sz="2800" cap="none" dirty="0">
                <a:latin typeface="华文中宋" panose="02010600040101010101" pitchFamily="2" charset="-122"/>
                <a:ea typeface="华文中宋" panose="02010600040101010101" pitchFamily="2" charset="-122"/>
              </a:rPr>
              <a:t>。</a:t>
            </a:r>
            <a:endParaRPr lang="ko-KR" altLang="en-US" sz="2800" cap="none" dirty="0">
              <a:latin typeface="华文中宋" panose="02010600040101010101" pitchFamily="2" charset="-122"/>
              <a:ea typeface="华文楷体" panose="02010600040101010101" charset="-122"/>
            </a:endParaRPr>
          </a:p>
          <a:p>
            <a:pPr marL="254000" indent="-254000" defTabSz="914400" eaLnBrk="0" fontAlgn="base" latinLnBrk="0">
              <a:lnSpc>
                <a:spcPct val="115000"/>
              </a:lnSpc>
              <a:spcBef>
                <a:spcPts val="600"/>
              </a:spcBef>
              <a:spcAft>
                <a:spcPts val="0"/>
              </a:spcAft>
              <a:buClr>
                <a:srgbClr val="0000FF"/>
              </a:buClr>
              <a:buFont typeface="Wingdings" panose="05000000000000000000"/>
              <a:buChar char="l"/>
            </a:pPr>
            <a:r>
              <a:rPr lang="zh-CN" altLang="en-US" sz="2800" cap="none" dirty="0">
                <a:latin typeface="华文中宋" panose="02010600040101010101" pitchFamily="2" charset="-122"/>
                <a:ea typeface="华文中宋" panose="02010600040101010101" pitchFamily="2" charset="-122"/>
              </a:rPr>
              <a:t>路径的设置</a:t>
            </a:r>
            <a:r>
              <a:rPr lang="zh-CN" altLang="en-US" sz="2800" dirty="0">
                <a:latin typeface="华文中宋" panose="02010600040101010101" pitchFamily="2" charset="-122"/>
                <a:ea typeface="华文中宋" panose="02010600040101010101" pitchFamily="2" charset="-122"/>
              </a:rPr>
              <a:t>：</a:t>
            </a:r>
            <a:r>
              <a:rPr lang="en-US" altLang="zh-CN" sz="2800" dirty="0">
                <a:latin typeface="华文中宋" panose="02010600040101010101" pitchFamily="2" charset="-122"/>
                <a:ea typeface="华文中宋" panose="02010600040101010101" pitchFamily="2" charset="-122"/>
              </a:rPr>
              <a:t> </a:t>
            </a:r>
            <a:r>
              <a:rPr lang="en-US" altLang="ko-KR" sz="2800" cap="none" dirty="0" err="1">
                <a:latin typeface="华文中宋" panose="02010600040101010101" pitchFamily="2" charset="-122"/>
                <a:ea typeface="华文中宋" panose="02010600040101010101" pitchFamily="2" charset="-122"/>
              </a:rPr>
              <a:t>在File菜单中选择Set</a:t>
            </a:r>
            <a:r>
              <a:rPr lang="en-US" altLang="ko-KR" sz="2800" cap="none" dirty="0">
                <a:latin typeface="华文中宋" panose="02010600040101010101" pitchFamily="2" charset="-122"/>
                <a:ea typeface="华文中宋" panose="02010600040101010101" pitchFamily="2" charset="-122"/>
              </a:rPr>
              <a:t> </a:t>
            </a:r>
            <a:r>
              <a:rPr lang="en-US" altLang="ko-KR" sz="2800" cap="none" dirty="0" err="1">
                <a:latin typeface="华文中宋" panose="02010600040101010101" pitchFamily="2" charset="-122"/>
                <a:ea typeface="华文中宋" panose="02010600040101010101" pitchFamily="2" charset="-122"/>
              </a:rPr>
              <a:t>Path命令或在命令窗口输入pathtool命令，出现搜索路径设置对话框</a:t>
            </a:r>
            <a:r>
              <a:rPr lang="zh-CN" altLang="en-US" sz="2800" dirty="0">
                <a:latin typeface="华文中宋" panose="02010600040101010101" pitchFamily="2" charset="-122"/>
                <a:ea typeface="华文中宋" panose="02010600040101010101" pitchFamily="2" charset="-122"/>
              </a:rPr>
              <a:t>。</a:t>
            </a:r>
            <a:endParaRPr lang="ko-KR" altLang="en-US" sz="2800" cap="none" dirty="0">
              <a:latin typeface="华文中宋" panose="02010600040101010101" pitchFamily="2" charset="-122"/>
              <a:ea typeface="华文楷体" panose="02010600040101010101" charset="-122"/>
            </a:endParaRPr>
          </a:p>
        </p:txBody>
      </p:sp>
      <p:pic>
        <p:nvPicPr>
          <p:cNvPr id="101382" name="Picture 6" descr="C:/Documents and Settings/Administrator/Application Data/JisuOffice/ETemp/5212_1649456/image31.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4860032" y="1591072"/>
            <a:ext cx="3890010" cy="3284855"/>
          </a:xfrm>
          <a:prstGeom prst="rect">
            <a:avLst/>
          </a:prstGeom>
          <a:noFill/>
          <a:ln w="0">
            <a:noFill/>
          </a:ln>
        </p:spPr>
      </p:pic>
      <p:sp>
        <p:nvSpPr>
          <p:cNvPr id="9" name="Rectangle 4"/>
          <p:cNvSpPr>
            <a:spLocks noChangeArrowheads="1"/>
          </p:cNvSpPr>
          <p:nvPr/>
        </p:nvSpPr>
        <p:spPr bwMode="auto">
          <a:xfrm>
            <a:off x="1332230" y="0"/>
            <a:ext cx="757682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marL="838200" indent="-838200">
              <a:defRPr/>
            </a:pP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当前目录窗口和搜索路径</a:t>
            </a:r>
            <a:endParaRPr kumimoji="0" lang="zh-CN" altLang="en-US" sz="2800" b="1" dirty="0">
              <a:solidFill>
                <a:srgbClr val="FF0000"/>
              </a:solidFill>
              <a:latin typeface="黑体" panose="02010609060101010101" pitchFamily="49" charset="-122"/>
              <a:ea typeface="黑体" panose="02010609060101010101" pitchFamily="49" charset="-122"/>
              <a:cs typeface="华文楷体" panose="0201060004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a:xfrm>
            <a:off x="1332230" y="167640"/>
            <a:ext cx="7576820" cy="908050"/>
          </a:xfrm>
        </p:spPr>
        <p:txBody>
          <a:bodyPr>
            <a:normAutofit/>
          </a:bodyPr>
          <a:lstStyle/>
          <a:p>
            <a:r>
              <a:rPr kumimoji="0" lang="zh-CN" altLang="en-US" sz="3600" b="1" kern="1200" dirty="0">
                <a:solidFill>
                  <a:srgbClr val="FF0000"/>
                </a:solidFill>
                <a:latin typeface="黑体" panose="02010609060101010101" pitchFamily="49" charset="-122"/>
                <a:ea typeface="黑体" panose="02010609060101010101" pitchFamily="49" charset="-122"/>
                <a:cs typeface="华文楷体" panose="02010600040101010101" charset="-122"/>
              </a:rPr>
              <a:t>获取帮助</a:t>
            </a:r>
          </a:p>
        </p:txBody>
      </p:sp>
      <p:sp>
        <p:nvSpPr>
          <p:cNvPr id="99331" name="Rectangle 3"/>
          <p:cNvSpPr txBox="1">
            <a:spLocks noGrp="1"/>
          </p:cNvSpPr>
          <p:nvPr>
            <p:ph idx="1"/>
          </p:nvPr>
        </p:nvSpPr>
        <p:spPr>
          <a:xfrm>
            <a:off x="594995" y="1341755"/>
            <a:ext cx="8005445" cy="4791710"/>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20000"/>
              </a:lnSpc>
              <a:spcBef>
                <a:spcPts val="600"/>
              </a:spcBef>
              <a:spcAft>
                <a:spcPts val="0"/>
              </a:spcAft>
              <a:buClr>
                <a:srgbClr val="4D009A"/>
              </a:buClr>
              <a:buFont typeface="Wingdings" panose="05000000000000000000"/>
              <a:buChar char="n"/>
            </a:pPr>
            <a:r>
              <a:rPr lang="en-US" altLang="ko-KR" sz="2800" cap="none" dirty="0">
                <a:latin typeface="华文中宋" panose="02010600040101010101" pitchFamily="2" charset="-122"/>
                <a:ea typeface="华文中宋" panose="02010600040101010101" pitchFamily="2" charset="-122"/>
              </a:rPr>
              <a:t>MATLAB提供的帮助信息有两类</a:t>
            </a:r>
            <a:endParaRPr lang="ko-KR" altLang="en-US" sz="2800" cap="none" dirty="0">
              <a:latin typeface="华文中宋" panose="02010600040101010101" pitchFamily="2" charset="-122"/>
              <a:ea typeface="华文楷体" panose="02010600040101010101" charset="-122"/>
            </a:endParaRPr>
          </a:p>
          <a:p>
            <a:pPr marL="895350" indent="-438150" algn="l" defTabSz="914400" eaLnBrk="0" fontAlgn="base" latinLnBrk="0">
              <a:lnSpc>
                <a:spcPct val="120000"/>
              </a:lnSpc>
              <a:spcBef>
                <a:spcPts val="600"/>
              </a:spcBef>
              <a:spcAft>
                <a:spcPts val="0"/>
              </a:spcAft>
              <a:buClr>
                <a:srgbClr val="0000FF"/>
              </a:buClr>
              <a:buFont typeface="Wingdings" panose="05000000000000000000"/>
              <a:buChar char="n"/>
            </a:pPr>
            <a:r>
              <a:rPr lang="en-US" altLang="ko-KR" sz="2800" cap="none" dirty="0">
                <a:latin typeface="华文中宋" panose="02010600040101010101" pitchFamily="2" charset="-122"/>
                <a:ea typeface="华文中宋" panose="02010600040101010101" pitchFamily="2" charset="-122"/>
              </a:rPr>
              <a:t>简单纯文本帮助信息</a:t>
            </a:r>
            <a:endParaRPr lang="ko-KR" altLang="en-US" sz="2800" cap="none" dirty="0">
              <a:latin typeface="华文中宋" panose="02010600040101010101" pitchFamily="2" charset="-122"/>
              <a:ea typeface="华文楷体" panose="02010600040101010101" charset="-122"/>
            </a:endParaRPr>
          </a:p>
          <a:p>
            <a:pPr marL="1371600" indent="-457200" algn="l" defTabSz="914400" eaLnBrk="0" fontAlgn="base" latinLnBrk="0">
              <a:lnSpc>
                <a:spcPct val="120000"/>
              </a:lnSpc>
              <a:spcBef>
                <a:spcPts val="600"/>
              </a:spcBef>
              <a:spcAft>
                <a:spcPts val="0"/>
              </a:spcAft>
              <a:buClr>
                <a:srgbClr val="3333CC"/>
              </a:buClr>
              <a:buFont typeface="Wingdings" panose="05000000000000000000"/>
              <a:buChar char="Ø"/>
            </a:pPr>
            <a:r>
              <a:rPr lang="en-US" altLang="ko-KR" sz="2800" cap="none" dirty="0">
                <a:latin typeface="华文中宋" panose="02010600040101010101" pitchFamily="2" charset="-122"/>
                <a:ea typeface="华文中宋" panose="02010600040101010101" pitchFamily="2" charset="-122"/>
              </a:rPr>
              <a:t>help</a:t>
            </a:r>
            <a:endParaRPr lang="ko-KR" altLang="en-US" sz="2800" cap="none" dirty="0">
              <a:latin typeface="华文中宋" panose="02010600040101010101" pitchFamily="2" charset="-122"/>
              <a:ea typeface="Times New Roman" panose="02020603050405020304" charset="0"/>
            </a:endParaRPr>
          </a:p>
          <a:p>
            <a:pPr marL="1371600" indent="-457200" algn="l" defTabSz="914400" eaLnBrk="0" fontAlgn="base" latinLnBrk="0">
              <a:lnSpc>
                <a:spcPct val="120000"/>
              </a:lnSpc>
              <a:spcBef>
                <a:spcPts val="600"/>
              </a:spcBef>
              <a:spcAft>
                <a:spcPts val="0"/>
              </a:spcAft>
              <a:buClr>
                <a:srgbClr val="3333CC"/>
              </a:buClr>
              <a:buFont typeface="Wingdings" panose="05000000000000000000"/>
              <a:buChar char="Ø"/>
            </a:pPr>
            <a:r>
              <a:rPr lang="en-US" altLang="ko-KR" sz="2800" cap="none" dirty="0">
                <a:latin typeface="华文中宋" panose="02010600040101010101" pitchFamily="2" charset="-122"/>
                <a:ea typeface="华文中宋" panose="02010600040101010101" pitchFamily="2" charset="-122"/>
              </a:rPr>
              <a:t>lookfor（条件比较宽松）例：inverse</a:t>
            </a:r>
            <a:endParaRPr lang="ko-KR" altLang="en-US" sz="2800" cap="none" dirty="0">
              <a:latin typeface="华文中宋" panose="02010600040101010101" pitchFamily="2" charset="-122"/>
              <a:ea typeface="Times New Roman" panose="02020603050405020304" charset="0"/>
            </a:endParaRPr>
          </a:p>
          <a:p>
            <a:pPr marL="895350" indent="-438150" algn="l" defTabSz="914400" eaLnBrk="0" fontAlgn="base" latinLnBrk="0">
              <a:lnSpc>
                <a:spcPct val="120000"/>
              </a:lnSpc>
              <a:spcBef>
                <a:spcPts val="600"/>
              </a:spcBef>
              <a:spcAft>
                <a:spcPts val="0"/>
              </a:spcAft>
              <a:buClr>
                <a:srgbClr val="0000FF"/>
              </a:buClr>
              <a:buFont typeface="Wingdings" panose="05000000000000000000"/>
              <a:buChar char="n"/>
            </a:pPr>
            <a:r>
              <a:rPr lang="en-US" altLang="ko-KR" sz="2800" cap="none" dirty="0">
                <a:latin typeface="华文中宋" panose="02010600040101010101" pitchFamily="2" charset="-122"/>
                <a:ea typeface="华文中宋" panose="02010600040101010101" pitchFamily="2" charset="-122"/>
              </a:rPr>
              <a:t>窗口式综合帮助信息（文字、公式、图形）</a:t>
            </a:r>
            <a:endParaRPr lang="ko-KR" altLang="en-US" sz="2800" cap="none" dirty="0">
              <a:latin typeface="华文中宋" panose="02010600040101010101" pitchFamily="2" charset="-122"/>
              <a:ea typeface="华文楷体" panose="02010600040101010101" charset="-122"/>
            </a:endParaRPr>
          </a:p>
          <a:p>
            <a:pPr marL="1371600" indent="-457200" algn="l" defTabSz="914400" eaLnBrk="0" fontAlgn="base" latinLnBrk="0">
              <a:lnSpc>
                <a:spcPct val="120000"/>
              </a:lnSpc>
              <a:spcBef>
                <a:spcPts val="600"/>
              </a:spcBef>
              <a:spcAft>
                <a:spcPts val="0"/>
              </a:spcAft>
              <a:buClr>
                <a:srgbClr val="3333CC"/>
              </a:buClr>
              <a:buFont typeface="Wingdings" panose="05000000000000000000"/>
              <a:buChar char="Ø"/>
            </a:pPr>
            <a:r>
              <a:rPr lang="en-US" altLang="ko-KR" sz="2800" cap="none" dirty="0">
                <a:latin typeface="华文中宋" panose="02010600040101010101" pitchFamily="2" charset="-122"/>
                <a:ea typeface="华文中宋" panose="02010600040101010101" pitchFamily="2" charset="-122"/>
              </a:rPr>
              <a:t>doc</a:t>
            </a:r>
            <a:endParaRPr lang="ko-KR" altLang="en-US" sz="2800" cap="none" dirty="0">
              <a:latin typeface="华文中宋" panose="02010600040101010101" pitchFamily="2" charset="-122"/>
              <a:ea typeface="Times New Roman" panose="02020603050405020304" charset="0"/>
            </a:endParaRPr>
          </a:p>
          <a:p>
            <a:pPr marL="1371600" indent="-457200" algn="l" defTabSz="914400" eaLnBrk="0" fontAlgn="base" latinLnBrk="0">
              <a:lnSpc>
                <a:spcPct val="120000"/>
              </a:lnSpc>
              <a:spcBef>
                <a:spcPts val="600"/>
              </a:spcBef>
              <a:spcAft>
                <a:spcPts val="0"/>
              </a:spcAft>
              <a:buClr>
                <a:srgbClr val="3333CC"/>
              </a:buClr>
              <a:buFont typeface="Wingdings" panose="05000000000000000000"/>
              <a:buChar char="Ø"/>
            </a:pPr>
            <a:r>
              <a:rPr lang="en-US" altLang="ko-KR" sz="2800" cap="none" dirty="0" err="1">
                <a:latin typeface="华文中宋" panose="02010600040101010101" pitchFamily="2" charset="-122"/>
                <a:ea typeface="华文中宋" panose="02010600040101010101" pitchFamily="2" charset="-122"/>
              </a:rPr>
              <a:t>helpwin</a:t>
            </a:r>
            <a:endParaRPr lang="en-US" altLang="ko-KR" sz="2800" cap="none" dirty="0">
              <a:latin typeface="华文中宋" panose="02010600040101010101" pitchFamily="2" charset="-122"/>
              <a:ea typeface="华文中宋" panose="02010600040101010101" pitchFamily="2" charset="-122"/>
            </a:endParaRPr>
          </a:p>
          <a:p>
            <a:pPr marL="1371600" indent="-457200" algn="l" defTabSz="914400" eaLnBrk="0" fontAlgn="base" latinLnBrk="0">
              <a:lnSpc>
                <a:spcPct val="120000"/>
              </a:lnSpc>
              <a:spcBef>
                <a:spcPts val="600"/>
              </a:spcBef>
              <a:spcAft>
                <a:spcPts val="0"/>
              </a:spcAft>
              <a:buClr>
                <a:srgbClr val="3333CC"/>
              </a:buClr>
              <a:buFont typeface="Wingdings" panose="05000000000000000000"/>
              <a:buChar char="Ø"/>
            </a:pPr>
            <a:r>
              <a:rPr lang="en-US" altLang="ko-KR" sz="2800" cap="none" dirty="0">
                <a:latin typeface="华文中宋" panose="02010600040101010101" pitchFamily="2" charset="-122"/>
                <a:ea typeface="Times New Roman" panose="02020603050405020304" charset="0"/>
              </a:rPr>
              <a:t>demo</a:t>
            </a:r>
            <a:endParaRPr lang="ko-KR" altLang="en-US" sz="2800" cap="none" dirty="0">
              <a:latin typeface="华文中宋" panose="02010600040101010101" pitchFamily="2" charset="-122"/>
              <a:ea typeface="Times New Roman" panose="02020603050405020304" charset="0"/>
            </a:endParaRPr>
          </a:p>
          <a:p>
            <a:pPr marL="1371600" indent="-457200" algn="l" defTabSz="914400" eaLnBrk="0" fontAlgn="base" latinLnBrk="0">
              <a:lnSpc>
                <a:spcPct val="120000"/>
              </a:lnSpc>
              <a:spcBef>
                <a:spcPts val="600"/>
              </a:spcBef>
              <a:spcAft>
                <a:spcPts val="0"/>
              </a:spcAft>
              <a:buClr>
                <a:srgbClr val="3333CC"/>
              </a:buClr>
              <a:buFont typeface="Wingdings" panose="05000000000000000000"/>
              <a:buChar char="Ø"/>
            </a:pPr>
            <a:endParaRPr lang="ko-KR" altLang="en-US" sz="2800" cap="none" dirty="0">
              <a:latin typeface="华文中宋" panose="02010600040101010101" pitchFamily="2" charset="-122"/>
              <a:ea typeface="华文楷体" panose="0201060004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a:xfrm>
            <a:off x="1332230" y="162560"/>
            <a:ext cx="7576820" cy="908050"/>
          </a:xfrm>
        </p:spPr>
        <p:txBody>
          <a:bodyPr/>
          <a:lstStyle/>
          <a:p>
            <a:pPr marL="838200" indent="-838200"/>
            <a:r>
              <a:rPr kumimoji="0" lang="en-US" altLang="zh-CN" sz="3200" b="1" dirty="0">
                <a:solidFill>
                  <a:srgbClr val="FF0000"/>
                </a:solidFill>
                <a:latin typeface="黑体" panose="02010609060101010101" pitchFamily="49" charset="-122"/>
                <a:ea typeface="黑体" panose="02010609060101010101" pitchFamily="49" charset="-122"/>
                <a:cs typeface="华文楷体" panose="02010600040101010101" charset="-122"/>
              </a:rPr>
              <a:t>【</a:t>
            </a:r>
            <a:r>
              <a:rPr kumimoji="0" lang="zh-CN" altLang="en-US" sz="3200" b="1" dirty="0">
                <a:solidFill>
                  <a:srgbClr val="FF0000"/>
                </a:solidFill>
                <a:latin typeface="黑体" panose="02010609060101010101" pitchFamily="49" charset="-122"/>
                <a:ea typeface="黑体" panose="02010609060101010101" pitchFamily="49" charset="-122"/>
                <a:cs typeface="华文楷体" panose="02010600040101010101" charset="-122"/>
              </a:rPr>
              <a:t>功能演示</a:t>
            </a:r>
            <a:r>
              <a:rPr kumimoji="0" lang="en-US" altLang="zh-CN" sz="3200" b="1" dirty="0">
                <a:solidFill>
                  <a:srgbClr val="FF0000"/>
                </a:solidFill>
                <a:latin typeface="黑体" panose="02010609060101010101" pitchFamily="49" charset="-122"/>
                <a:ea typeface="黑体" panose="02010609060101010101" pitchFamily="49" charset="-122"/>
                <a:cs typeface="华文楷体" panose="02010600040101010101" charset="-122"/>
              </a:rPr>
              <a:t>-1】</a:t>
            </a:r>
            <a:r>
              <a:rPr lang="zh-CN" altLang="en-US" sz="3200" b="1" dirty="0">
                <a:solidFill>
                  <a:srgbClr val="FF0000"/>
                </a:solidFill>
                <a:latin typeface="黑体" panose="02010609060101010101" pitchFamily="49" charset="-122"/>
                <a:ea typeface="黑体" panose="02010609060101010101" pitchFamily="49" charset="-122"/>
                <a:cs typeface="华文楷体" panose="02010600040101010101" charset="-122"/>
              </a:rPr>
              <a:t>求方程的根</a:t>
            </a:r>
            <a:endParaRPr kumimoji="0" lang="en-US" altLang="zh-CN" sz="3200" b="1" dirty="0">
              <a:solidFill>
                <a:srgbClr val="FF0000"/>
              </a:solidFill>
              <a:latin typeface="黑体" panose="02010609060101010101" pitchFamily="49" charset="-122"/>
              <a:ea typeface="黑体" panose="02010609060101010101" pitchFamily="49" charset="-122"/>
              <a:cs typeface="华文楷体" panose="02010600040101010101" charset="-122"/>
            </a:endParaRPr>
          </a:p>
        </p:txBody>
      </p:sp>
      <p:sp>
        <p:nvSpPr>
          <p:cNvPr id="94212" name="Text Box 4"/>
          <p:cNvSpPr txBox="1"/>
          <p:nvPr/>
        </p:nvSpPr>
        <p:spPr bwMode="auto">
          <a:xfrm>
            <a:off x="529590" y="1229360"/>
            <a:ext cx="1251585" cy="519430"/>
          </a:xfrm>
          <a:prstGeom prst="rect">
            <a:avLst/>
          </a:prstGeom>
          <a:noFill/>
          <a:ln w="0">
            <a:noFill/>
          </a:ln>
        </p:spPr>
        <p:txBody>
          <a:bodyPr vert="horz" wrap="none" lIns="91440" tIns="45720" rIns="91440" bIns="45720" numCol="1" anchor="t">
            <a:spAutoFit/>
          </a:bodyPr>
          <a:lstStyle/>
          <a:p>
            <a:pPr marL="0" indent="0" algn="l" defTabSz="914400" eaLnBrk="0" fontAlgn="base" latinLnBrk="0">
              <a:lnSpc>
                <a:spcPct val="100000"/>
              </a:lnSpc>
              <a:spcBef>
                <a:spcPts val="700"/>
              </a:spcBef>
              <a:spcAft>
                <a:spcPts val="0"/>
              </a:spcAft>
              <a:buFontTx/>
              <a:buNone/>
            </a:pPr>
            <a:r>
              <a:rPr lang="en-US" altLang="ko-KR" sz="2800" b="1" cap="none" dirty="0">
                <a:solidFill>
                  <a:srgbClr val="4D009A"/>
                </a:solidFill>
                <a:latin typeface="华文楷体" panose="02010600040101010101" charset="-122"/>
                <a:ea typeface="华文楷体" panose="02010600040101010101" charset="-122"/>
              </a:rPr>
              <a:t>求方程</a:t>
            </a:r>
            <a:endParaRPr lang="ko-KR" altLang="en-US" sz="2800" b="1" cap="none" dirty="0">
              <a:solidFill>
                <a:srgbClr val="4D009A"/>
              </a:solidFill>
              <a:latin typeface="华文楷体" panose="02010600040101010101" charset="-122"/>
              <a:ea typeface="华文楷体" panose="02010600040101010101" charset="-122"/>
            </a:endParaRPr>
          </a:p>
        </p:txBody>
      </p:sp>
      <p:pic>
        <p:nvPicPr>
          <p:cNvPr id="87046" name="Object 5" descr="C:/Documents and Settings/Administrator/Application Data/JisuOffice/ETemp/5212_1649456/image32.wmf"/>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1898015" y="1278890"/>
            <a:ext cx="4559300" cy="391160"/>
          </a:xfrm>
          <a:prstGeom prst="rect">
            <a:avLst/>
          </a:prstGeom>
          <a:noFill/>
          <a:ln w="0">
            <a:noFill/>
          </a:ln>
        </p:spPr>
      </p:pic>
      <p:sp>
        <p:nvSpPr>
          <p:cNvPr id="94214" name="Text Box 6"/>
          <p:cNvSpPr txBox="1"/>
          <p:nvPr/>
        </p:nvSpPr>
        <p:spPr bwMode="auto">
          <a:xfrm>
            <a:off x="6480175" y="1229360"/>
            <a:ext cx="1962785" cy="519430"/>
          </a:xfrm>
          <a:prstGeom prst="rect">
            <a:avLst/>
          </a:prstGeom>
          <a:noFill/>
          <a:ln w="0">
            <a:noFill/>
          </a:ln>
        </p:spPr>
        <p:txBody>
          <a:bodyPr vert="horz" wrap="none" lIns="91440" tIns="45720" rIns="91440" bIns="45720" numCol="1" anchor="t">
            <a:spAutoFit/>
          </a:bodyPr>
          <a:lstStyle/>
          <a:p>
            <a:pPr marL="0" indent="0" algn="l" defTabSz="914400" eaLnBrk="0" fontAlgn="base" latinLnBrk="0">
              <a:lnSpc>
                <a:spcPct val="100000"/>
              </a:lnSpc>
              <a:spcBef>
                <a:spcPts val="700"/>
              </a:spcBef>
              <a:spcAft>
                <a:spcPts val="0"/>
              </a:spcAft>
              <a:buFontTx/>
              <a:buNone/>
            </a:pPr>
            <a:r>
              <a:rPr lang="en-US" altLang="ko-KR" sz="2800" b="1" cap="none" dirty="0">
                <a:solidFill>
                  <a:srgbClr val="4D009A"/>
                </a:solidFill>
                <a:latin typeface="华文楷体" panose="02010600040101010101" charset="-122"/>
                <a:ea typeface="华文楷体" panose="02010600040101010101" charset="-122"/>
              </a:rPr>
              <a:t>的全部根。</a:t>
            </a:r>
            <a:endParaRPr lang="ko-KR" altLang="en-US" sz="2800" b="1" cap="none" dirty="0">
              <a:solidFill>
                <a:srgbClr val="4D009A"/>
              </a:solidFill>
              <a:latin typeface="华文楷体" panose="02010600040101010101" charset="-122"/>
              <a:ea typeface="华文楷体" panose="02010600040101010101" charset="-122"/>
            </a:endParaRPr>
          </a:p>
        </p:txBody>
      </p:sp>
      <p:sp>
        <p:nvSpPr>
          <p:cNvPr id="94217" name="Text Box 9"/>
          <p:cNvSpPr txBox="1"/>
          <p:nvPr/>
        </p:nvSpPr>
        <p:spPr bwMode="auto">
          <a:xfrm>
            <a:off x="1043305" y="2165350"/>
            <a:ext cx="6695440" cy="1348740"/>
          </a:xfrm>
          <a:prstGeom prst="rect">
            <a:avLst/>
          </a:prstGeom>
          <a:noFill/>
          <a:ln w="0">
            <a:noFill/>
          </a:ln>
        </p:spPr>
        <p:txBody>
          <a:bodyPr vert="horz" wrap="square" lIns="91440" tIns="45720" rIns="91440" bIns="45720" numCol="1" anchor="t">
            <a:spAutoFit/>
          </a:bodyPr>
          <a:lstStyle/>
          <a:p>
            <a:pPr eaLnBrk="0" fontAlgn="base">
              <a:spcBef>
                <a:spcPts val="600"/>
              </a:spcBef>
            </a:pPr>
            <a:r>
              <a:rPr lang="en-US" altLang="ko-KR" sz="2400" b="1" dirty="0">
                <a:solidFill>
                  <a:schemeClr val="hlink"/>
                </a:solidFill>
                <a:latin typeface="Times New Roman" panose="02020603050405020304" charset="0"/>
                <a:ea typeface="Times New Roman" panose="02020603050405020304" charset="0"/>
              </a:rPr>
              <a:t>&gt;&gt;p </a:t>
            </a:r>
            <a:r>
              <a:rPr lang="en-US" altLang="ko-KR" sz="2400" b="1" cap="none" dirty="0">
                <a:solidFill>
                  <a:schemeClr val="hlink"/>
                </a:solidFill>
                <a:latin typeface="Times New Roman" panose="02020603050405020304" charset="0"/>
                <a:ea typeface="Times New Roman" panose="02020603050405020304" charset="0"/>
              </a:rPr>
              <a:t>= [2,0,-3,71,-9,13];     </a:t>
            </a:r>
            <a:r>
              <a:rPr lang="en-US" altLang="zh-CN" sz="2400" b="1" dirty="0">
                <a:solidFill>
                  <a:srgbClr val="008000"/>
                </a:solidFill>
                <a:latin typeface="宋体" panose="02010600030101010101" pitchFamily="2" charset="-122"/>
                <a:ea typeface="宋体" panose="02010600030101010101" pitchFamily="2" charset="-122"/>
              </a:rPr>
              <a:t>%</a:t>
            </a:r>
            <a:r>
              <a:rPr lang="en-US" altLang="ko-KR" sz="2400" b="1" cap="none" dirty="0" err="1">
                <a:solidFill>
                  <a:srgbClr val="008000"/>
                </a:solidFill>
                <a:latin typeface="华文楷体" panose="02010600040101010101" charset="-122"/>
                <a:ea typeface="华文楷体" panose="02010600040101010101" charset="-122"/>
              </a:rPr>
              <a:t>建立多项式系数向量</a:t>
            </a:r>
            <a:endParaRPr lang="ko-KR" altLang="en-US" sz="2400" b="1" cap="none" dirty="0">
              <a:solidFill>
                <a:srgbClr val="008000"/>
              </a:solidFill>
              <a:latin typeface="华文楷体" panose="02010600040101010101" charset="-122"/>
              <a:ea typeface="华文楷体" panose="02010600040101010101" charset="-122"/>
            </a:endParaRPr>
          </a:p>
          <a:p>
            <a:pPr eaLnBrk="0" fontAlgn="base">
              <a:spcBef>
                <a:spcPts val="600"/>
              </a:spcBef>
            </a:pPr>
            <a:r>
              <a:rPr lang="en-US" altLang="ko-KR" sz="2400" b="1" dirty="0">
                <a:solidFill>
                  <a:schemeClr val="hlink"/>
                </a:solidFill>
                <a:latin typeface="Times New Roman" panose="02020603050405020304" charset="0"/>
                <a:ea typeface="Times New Roman" panose="02020603050405020304" charset="0"/>
              </a:rPr>
              <a:t>&gt;&gt;x </a:t>
            </a:r>
            <a:r>
              <a:rPr lang="en-US" altLang="ko-KR" sz="2400" b="1" cap="none" dirty="0">
                <a:solidFill>
                  <a:schemeClr val="hlink"/>
                </a:solidFill>
                <a:latin typeface="Times New Roman" panose="02020603050405020304" charset="0"/>
                <a:ea typeface="Times New Roman" panose="02020603050405020304" charset="0"/>
              </a:rPr>
              <a:t>= roots(p)</a:t>
            </a:r>
            <a:r>
              <a:rPr lang="en-US" altLang="ko-KR" sz="2400" b="1" cap="none" dirty="0">
                <a:solidFill>
                  <a:schemeClr val="hlink"/>
                </a:solidFill>
                <a:latin typeface="宋体" panose="02010600030101010101" pitchFamily="2" charset="-122"/>
                <a:ea typeface="宋体" panose="02010600030101010101" pitchFamily="2" charset="-122"/>
              </a:rPr>
              <a:t>；   </a:t>
            </a:r>
            <a:r>
              <a:rPr lang="en-US" altLang="zh-CN" sz="2400" b="1" cap="none" dirty="0">
                <a:solidFill>
                  <a:schemeClr val="hlink"/>
                </a:solidFill>
                <a:latin typeface="宋体" panose="02010600030101010101" pitchFamily="2" charset="-122"/>
                <a:ea typeface="宋体" panose="02010600030101010101" pitchFamily="2" charset="-122"/>
              </a:rPr>
              <a:t>%</a:t>
            </a:r>
            <a:r>
              <a:rPr lang="en-US" altLang="ko-KR" sz="2400" b="1" cap="none" dirty="0" err="1">
                <a:solidFill>
                  <a:srgbClr val="008000"/>
                </a:solidFill>
                <a:latin typeface="华文楷体" panose="02010600040101010101" charset="-122"/>
                <a:ea typeface="华文楷体" panose="02010600040101010101" charset="-122"/>
              </a:rPr>
              <a:t>求根</a:t>
            </a:r>
            <a:endParaRPr lang="ko-KR" altLang="en-US" sz="2400" b="1" cap="none" dirty="0">
              <a:solidFill>
                <a:srgbClr val="008000"/>
              </a:solidFill>
              <a:latin typeface="华文楷体" panose="02010600040101010101" charset="-122"/>
              <a:ea typeface="华文楷体" panose="02010600040101010101" charset="-122"/>
            </a:endParaRPr>
          </a:p>
          <a:p>
            <a:pPr eaLnBrk="0" fontAlgn="base">
              <a:spcBef>
                <a:spcPts val="600"/>
              </a:spcBef>
            </a:pPr>
            <a:r>
              <a:rPr lang="en-US" altLang="ko-KR" sz="2400" b="1" dirty="0">
                <a:solidFill>
                  <a:schemeClr val="hlink"/>
                </a:solidFill>
                <a:latin typeface="Times New Roman" panose="02020603050405020304" charset="0"/>
                <a:ea typeface="Times New Roman" panose="02020603050405020304" charset="0"/>
              </a:rPr>
              <a:t>&gt;&gt; </a:t>
            </a:r>
            <a:r>
              <a:rPr lang="en-US" altLang="ko-KR" sz="2400" b="1" dirty="0">
                <a:solidFill>
                  <a:srgbClr val="008000"/>
                </a:solidFill>
                <a:latin typeface="宋体" panose="02010600030101010101" pitchFamily="2" charset="-122"/>
                <a:ea typeface="宋体" panose="02010600030101010101" pitchFamily="2" charset="-122"/>
              </a:rPr>
              <a:t>x </a:t>
            </a:r>
            <a:endParaRPr lang="ko-KR" altLang="en-US" sz="2400" b="1" cap="none" dirty="0">
              <a:solidFill>
                <a:srgbClr val="008000"/>
              </a:solidFill>
              <a:latin typeface="宋体" panose="02010600030101010101" pitchFamily="2" charset="-122"/>
              <a:ea typeface="宋体" panose="02010600030101010101" pitchFamily="2" charset="-122"/>
            </a:endParaRPr>
          </a:p>
        </p:txBody>
      </p:sp>
      <p:sp>
        <p:nvSpPr>
          <p:cNvPr id="94218" name="Text Box 10"/>
          <p:cNvSpPr txBox="1"/>
          <p:nvPr/>
        </p:nvSpPr>
        <p:spPr bwMode="auto">
          <a:xfrm>
            <a:off x="1043305" y="3595052"/>
            <a:ext cx="2994660" cy="2680335"/>
          </a:xfrm>
          <a:prstGeom prst="rect">
            <a:avLst/>
          </a:prstGeom>
          <a:noFill/>
          <a:ln w="0">
            <a:noFill/>
          </a:ln>
        </p:spPr>
        <p:txBody>
          <a:bodyPr vert="horz" wrap="square" lIns="91440" tIns="45720" rIns="91440" bIns="45720" numCol="1" anchor="t">
            <a:spAutoFit/>
          </a:bodyPr>
          <a:lstStyle/>
          <a:p>
            <a:pPr marL="0" indent="0" algn="l" defTabSz="914400" eaLnBrk="0" fontAlgn="base" latinLnBrk="0">
              <a:lnSpc>
                <a:spcPct val="100000"/>
              </a:lnSpc>
              <a:spcBef>
                <a:spcPts val="600"/>
              </a:spcBef>
              <a:spcAft>
                <a:spcPts val="0"/>
              </a:spcAft>
              <a:buFontTx/>
              <a:buNone/>
            </a:pPr>
            <a:r>
              <a:rPr lang="en-US" altLang="ko-KR" sz="2400" b="1" cap="none" dirty="0">
                <a:solidFill>
                  <a:schemeClr val="tx1"/>
                </a:solidFill>
                <a:latin typeface="Times New Roman" panose="02020603050405020304" charset="0"/>
                <a:ea typeface="Times New Roman" panose="02020603050405020304" charset="0"/>
              </a:rPr>
              <a:t>x =</a:t>
            </a:r>
            <a:endParaRPr lang="ko-KR" altLang="en-US" sz="2400" b="1" cap="none" dirty="0">
              <a:solidFill>
                <a:schemeClr val="tx1"/>
              </a:solidFill>
              <a:latin typeface="Times New Roman" panose="02020603050405020304" charset="0"/>
              <a:ea typeface="Times New Roman" panose="02020603050405020304" charset="0"/>
            </a:endParaRPr>
          </a:p>
          <a:p>
            <a:pPr eaLnBrk="0" fontAlgn="base">
              <a:spcBef>
                <a:spcPts val="600"/>
              </a:spcBef>
            </a:pPr>
            <a:r>
              <a:rPr lang="en-US" altLang="ko-KR" sz="2400" b="1" cap="none" dirty="0">
                <a:solidFill>
                  <a:schemeClr val="tx1"/>
                </a:solidFill>
                <a:latin typeface="Times New Roman" panose="02020603050405020304" charset="0"/>
                <a:ea typeface="Times New Roman" panose="02020603050405020304" charset="0"/>
              </a:rPr>
              <a:t> </a:t>
            </a:r>
            <a:r>
              <a:rPr lang="nn-NO" altLang="ko-KR" sz="2400" b="1" dirty="0">
                <a:latin typeface="Times New Roman" panose="02020603050405020304" charset="0"/>
                <a:ea typeface="Times New Roman" panose="02020603050405020304" charset="0"/>
              </a:rPr>
              <a:t>-3.4914 + 0.0000i</a:t>
            </a:r>
          </a:p>
          <a:p>
            <a:pPr eaLnBrk="0" fontAlgn="base">
              <a:spcBef>
                <a:spcPts val="600"/>
              </a:spcBef>
            </a:pPr>
            <a:r>
              <a:rPr lang="nn-NO" altLang="ko-KR" sz="2400" b="1" dirty="0">
                <a:latin typeface="Times New Roman" panose="02020603050405020304" charset="0"/>
                <a:ea typeface="Times New Roman" panose="02020603050405020304" charset="0"/>
              </a:rPr>
              <a:t>   1.6863 + 2.6947i</a:t>
            </a:r>
          </a:p>
          <a:p>
            <a:pPr eaLnBrk="0" fontAlgn="base">
              <a:spcBef>
                <a:spcPts val="600"/>
              </a:spcBef>
            </a:pPr>
            <a:r>
              <a:rPr lang="nn-NO" altLang="ko-KR" sz="2400" b="1" dirty="0">
                <a:latin typeface="Times New Roman" panose="02020603050405020304" charset="0"/>
                <a:ea typeface="Times New Roman" panose="02020603050405020304" charset="0"/>
              </a:rPr>
              <a:t>   1.6863 - 2.6947i</a:t>
            </a:r>
          </a:p>
          <a:p>
            <a:pPr eaLnBrk="0" fontAlgn="base">
              <a:spcBef>
                <a:spcPts val="600"/>
              </a:spcBef>
            </a:pPr>
            <a:r>
              <a:rPr lang="nn-NO" altLang="ko-KR" sz="2400" b="1" dirty="0">
                <a:latin typeface="Times New Roman" panose="02020603050405020304" charset="0"/>
                <a:ea typeface="Times New Roman" panose="02020603050405020304" charset="0"/>
              </a:rPr>
              <a:t>   0.0594 + 0.4251i</a:t>
            </a:r>
          </a:p>
          <a:p>
            <a:pPr eaLnBrk="0" fontAlgn="base">
              <a:spcBef>
                <a:spcPts val="600"/>
              </a:spcBef>
            </a:pPr>
            <a:r>
              <a:rPr lang="nn-NO" altLang="ko-KR" sz="2400" b="1" dirty="0">
                <a:latin typeface="Times New Roman" panose="02020603050405020304" charset="0"/>
                <a:ea typeface="Times New Roman" panose="02020603050405020304" charset="0"/>
              </a:rPr>
              <a:t>   0.0594 - 0.4251i</a:t>
            </a:r>
            <a:endParaRPr lang="ko-KR" altLang="en-US" sz="2400" b="1" cap="none" dirty="0">
              <a:solidFill>
                <a:schemeClr val="tx1"/>
              </a:solidFill>
              <a:latin typeface="Times New Roman" panose="02020603050405020304" charset="0"/>
              <a:ea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a:xfrm>
            <a:off x="1332230" y="153987"/>
            <a:ext cx="7576820" cy="908050"/>
          </a:xfrm>
        </p:spPr>
        <p:txBody>
          <a:bodyPr>
            <a:normAutofit/>
          </a:bodyPr>
          <a:lstStyle/>
          <a:p>
            <a:pPr marL="838200" indent="-838200"/>
            <a:r>
              <a:rPr kumimoji="0" lang="en-US" altLang="zh-CN" sz="3600" b="1" dirty="0">
                <a:solidFill>
                  <a:srgbClr val="FF0000"/>
                </a:solidFill>
                <a:latin typeface="黑体" panose="02010609060101010101" pitchFamily="49" charset="-122"/>
                <a:ea typeface="黑体" panose="02010609060101010101" pitchFamily="49" charset="-122"/>
                <a:cs typeface="华文楷体" panose="02010600040101010101" charset="-122"/>
              </a:rPr>
              <a:t>【</a:t>
            </a: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功能演示</a:t>
            </a:r>
            <a:r>
              <a:rPr kumimoji="0" lang="en-US" altLang="zh-CN" sz="3600" b="1" dirty="0">
                <a:solidFill>
                  <a:srgbClr val="FF0000"/>
                </a:solidFill>
                <a:latin typeface="黑体" panose="02010609060101010101" pitchFamily="49" charset="-122"/>
                <a:ea typeface="黑体" panose="02010609060101010101" pitchFamily="49" charset="-122"/>
                <a:cs typeface="华文楷体" panose="02010600040101010101" charset="-122"/>
              </a:rPr>
              <a:t>-2】</a:t>
            </a: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求解线性方程组</a:t>
            </a:r>
          </a:p>
        </p:txBody>
      </p:sp>
      <p:pic>
        <p:nvPicPr>
          <p:cNvPr id="88069" name="Object 4" descr="C:/Documents and Settings/Administrator/Application Data/JisuOffice/ETemp/5212_1649456/image33.wmf"/>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3275647" y="1062037"/>
            <a:ext cx="2592705" cy="1359535"/>
          </a:xfrm>
          <a:prstGeom prst="rect">
            <a:avLst/>
          </a:prstGeom>
          <a:noFill/>
          <a:ln w="0">
            <a:noFill/>
          </a:ln>
        </p:spPr>
      </p:pic>
      <p:sp>
        <p:nvSpPr>
          <p:cNvPr id="95238" name="Text Box 6"/>
          <p:cNvSpPr txBox="1"/>
          <p:nvPr/>
        </p:nvSpPr>
        <p:spPr bwMode="auto">
          <a:xfrm>
            <a:off x="967740" y="2708275"/>
            <a:ext cx="6698615" cy="1792605"/>
          </a:xfrm>
          <a:prstGeom prst="rect">
            <a:avLst/>
          </a:prstGeom>
          <a:noFill/>
          <a:ln w="0">
            <a:noFill/>
          </a:ln>
        </p:spPr>
        <p:txBody>
          <a:bodyPr vert="horz" wrap="square" lIns="91440" tIns="45720" rIns="91440" bIns="45720" numCol="1" anchor="t">
            <a:spAutoFit/>
          </a:bodyPr>
          <a:lstStyle/>
          <a:p>
            <a:pPr eaLnBrk="0" fontAlgn="base">
              <a:spcBef>
                <a:spcPts val="600"/>
              </a:spcBef>
            </a:pPr>
            <a:r>
              <a:rPr lang="en-US" altLang="ko-KR" sz="2400" b="1" dirty="0">
                <a:solidFill>
                  <a:schemeClr val="hlink"/>
                </a:solidFill>
                <a:latin typeface="Times New Roman" panose="02020603050405020304" charset="0"/>
                <a:ea typeface="Times New Roman" panose="02020603050405020304" charset="0"/>
              </a:rPr>
              <a:t>&gt;&gt; </a:t>
            </a:r>
            <a:r>
              <a:rPr lang="en-US" altLang="ko-KR" sz="2400" b="1" cap="none" dirty="0">
                <a:solidFill>
                  <a:schemeClr val="hlink"/>
                </a:solidFill>
                <a:latin typeface="Times New Roman" panose="02020603050405020304" charset="0"/>
                <a:ea typeface="Times New Roman" panose="02020603050405020304" charset="0"/>
              </a:rPr>
              <a:t>a = [2,3,-1;8,2,3;45,3,9];       </a:t>
            </a:r>
            <a:r>
              <a:rPr lang="en-US" altLang="ko-KR" sz="2400" b="1" dirty="0">
                <a:solidFill>
                  <a:srgbClr val="008000"/>
                </a:solidFill>
                <a:latin typeface="华文楷体" panose="02010600040101010101" charset="-122"/>
                <a:ea typeface="华文楷体" panose="02010600040101010101" charset="-122"/>
              </a:rPr>
              <a:t>%</a:t>
            </a:r>
            <a:r>
              <a:rPr lang="en-US" altLang="ko-KR" sz="2400" b="1" cap="none" dirty="0" err="1">
                <a:solidFill>
                  <a:srgbClr val="008000"/>
                </a:solidFill>
                <a:latin typeface="华文楷体" panose="02010600040101010101" charset="-122"/>
                <a:ea typeface="华文楷体" panose="02010600040101010101" charset="-122"/>
              </a:rPr>
              <a:t>建立系数矩阵</a:t>
            </a:r>
            <a:r>
              <a:rPr lang="en-US" altLang="ko-KR" sz="2400" b="1" cap="none" dirty="0" err="1">
                <a:solidFill>
                  <a:srgbClr val="008000"/>
                </a:solidFill>
                <a:latin typeface="Times New Roman" panose="02020603050405020304" charset="0"/>
                <a:ea typeface="Times New Roman" panose="02020603050405020304" charset="0"/>
              </a:rPr>
              <a:t>a</a:t>
            </a:r>
            <a:endParaRPr lang="ko-KR" altLang="en-US" sz="2400" b="1" cap="none" dirty="0">
              <a:solidFill>
                <a:srgbClr val="008000"/>
              </a:solidFill>
              <a:latin typeface="Times New Roman" panose="02020603050405020304" charset="0"/>
              <a:ea typeface="Times New Roman" panose="02020603050405020304" charset="0"/>
            </a:endParaRPr>
          </a:p>
          <a:p>
            <a:pPr eaLnBrk="0" fontAlgn="base">
              <a:spcBef>
                <a:spcPts val="600"/>
              </a:spcBef>
            </a:pPr>
            <a:r>
              <a:rPr lang="en-US" altLang="ko-KR" sz="2400" b="1" dirty="0">
                <a:solidFill>
                  <a:schemeClr val="hlink"/>
                </a:solidFill>
                <a:latin typeface="Times New Roman" panose="02020603050405020304" charset="0"/>
                <a:ea typeface="Times New Roman" panose="02020603050405020304" charset="0"/>
              </a:rPr>
              <a:t>&gt;&gt; </a:t>
            </a:r>
            <a:r>
              <a:rPr lang="en-US" altLang="ko-KR" sz="2400" b="1" cap="none" dirty="0">
                <a:solidFill>
                  <a:schemeClr val="hlink"/>
                </a:solidFill>
                <a:latin typeface="Times New Roman" panose="02020603050405020304" charset="0"/>
                <a:ea typeface="Times New Roman" panose="02020603050405020304" charset="0"/>
              </a:rPr>
              <a:t>b = [2;4;23];                          %</a:t>
            </a:r>
            <a:r>
              <a:rPr lang="en-US" altLang="ko-KR" sz="2400" b="1" cap="none" dirty="0" err="1">
                <a:solidFill>
                  <a:srgbClr val="008000"/>
                </a:solidFill>
                <a:latin typeface="华文楷体" panose="02010600040101010101" charset="-122"/>
                <a:ea typeface="华文楷体" panose="02010600040101010101" charset="-122"/>
              </a:rPr>
              <a:t>建立列向量</a:t>
            </a:r>
            <a:r>
              <a:rPr lang="en-US" altLang="ko-KR" sz="2400" b="1" cap="none" dirty="0" err="1">
                <a:solidFill>
                  <a:srgbClr val="008000"/>
                </a:solidFill>
                <a:latin typeface="Times New Roman" panose="02020603050405020304" charset="0"/>
                <a:ea typeface="Times New Roman" panose="02020603050405020304" charset="0"/>
              </a:rPr>
              <a:t>b</a:t>
            </a:r>
            <a:endParaRPr lang="ko-KR" altLang="en-US" sz="2400" b="1" cap="none" dirty="0">
              <a:solidFill>
                <a:srgbClr val="008000"/>
              </a:solidFill>
              <a:latin typeface="Times New Roman" panose="02020603050405020304" charset="0"/>
              <a:ea typeface="Times New Roman" panose="02020603050405020304" charset="0"/>
            </a:endParaRPr>
          </a:p>
          <a:p>
            <a:pPr eaLnBrk="0" fontAlgn="base">
              <a:spcBef>
                <a:spcPts val="600"/>
              </a:spcBef>
            </a:pPr>
            <a:r>
              <a:rPr lang="en-US" altLang="ko-KR" sz="2400" b="1" dirty="0">
                <a:solidFill>
                  <a:schemeClr val="hlink"/>
                </a:solidFill>
                <a:latin typeface="Times New Roman" panose="02020603050405020304" charset="0"/>
                <a:ea typeface="Times New Roman" panose="02020603050405020304" charset="0"/>
              </a:rPr>
              <a:t>&gt;&gt; </a:t>
            </a:r>
            <a:r>
              <a:rPr lang="en-US" altLang="ko-KR" sz="2400" b="1" cap="none" dirty="0">
                <a:solidFill>
                  <a:schemeClr val="hlink"/>
                </a:solidFill>
                <a:latin typeface="Times New Roman" panose="02020603050405020304" charset="0"/>
                <a:ea typeface="Times New Roman" panose="02020603050405020304" charset="0"/>
              </a:rPr>
              <a:t>x = inv(a)*b</a:t>
            </a:r>
            <a:endParaRPr lang="ko-KR" altLang="en-US" sz="2400" b="1" cap="none" dirty="0">
              <a:solidFill>
                <a:schemeClr val="hlink"/>
              </a:solidFill>
              <a:latin typeface="Times New Roman" panose="02020603050405020304" charset="0"/>
              <a:ea typeface="Times New Roman" panose="02020603050405020304" charset="0"/>
            </a:endParaRPr>
          </a:p>
          <a:p>
            <a:pPr marL="0" indent="0" algn="l" defTabSz="914400" eaLnBrk="0" fontAlgn="base" latinLnBrk="0">
              <a:lnSpc>
                <a:spcPct val="100000"/>
              </a:lnSpc>
              <a:spcBef>
                <a:spcPts val="600"/>
              </a:spcBef>
              <a:spcAft>
                <a:spcPts val="0"/>
              </a:spcAft>
              <a:buFontTx/>
              <a:buNone/>
            </a:pPr>
            <a:endParaRPr lang="ko-KR" altLang="en-US" sz="2400" b="1" cap="none" dirty="0">
              <a:solidFill>
                <a:schemeClr val="hlink"/>
              </a:solidFill>
              <a:latin typeface="华文楷体" panose="02010600040101010101" charset="-122"/>
              <a:ea typeface="华文楷体" panose="02010600040101010101" charset="-122"/>
            </a:endParaRPr>
          </a:p>
        </p:txBody>
      </p:sp>
      <p:sp>
        <p:nvSpPr>
          <p:cNvPr id="95239" name="Text Box 7"/>
          <p:cNvSpPr txBox="1"/>
          <p:nvPr/>
        </p:nvSpPr>
        <p:spPr bwMode="auto">
          <a:xfrm>
            <a:off x="971550" y="4396105"/>
            <a:ext cx="1353185" cy="1772285"/>
          </a:xfrm>
          <a:prstGeom prst="rect">
            <a:avLst/>
          </a:prstGeom>
          <a:noFill/>
          <a:ln w="0">
            <a:noFill/>
          </a:ln>
        </p:spPr>
        <p:txBody>
          <a:bodyPr vert="horz" wrap="none" lIns="91440" tIns="45720" rIns="91440" bIns="45720" numCol="1" anchor="t">
            <a:spAutoFit/>
          </a:bodyPr>
          <a:lstStyle/>
          <a:p>
            <a:pPr marL="0" indent="0" algn="l" defTabSz="914400" eaLnBrk="0" fontAlgn="base" latinLnBrk="0">
              <a:lnSpc>
                <a:spcPct val="100000"/>
              </a:lnSpc>
              <a:spcBef>
                <a:spcPts val="600"/>
              </a:spcBef>
              <a:spcAft>
                <a:spcPts val="0"/>
              </a:spcAft>
              <a:buFontTx/>
              <a:buNone/>
            </a:pPr>
            <a:r>
              <a:rPr lang="en-US" altLang="ko-KR" sz="2400" b="1" cap="none" dirty="0">
                <a:solidFill>
                  <a:schemeClr val="tx1"/>
                </a:solidFill>
                <a:latin typeface="Times New Roman" panose="02020603050405020304" charset="0"/>
                <a:ea typeface="Times New Roman" panose="02020603050405020304" charset="0"/>
              </a:rPr>
              <a:t>x =</a:t>
            </a:r>
            <a:endParaRPr lang="ko-KR" altLang="en-US" sz="2400" b="1" cap="none" dirty="0">
              <a:solidFill>
                <a:schemeClr val="tx1"/>
              </a:solidFill>
              <a:latin typeface="Times New Roman" panose="02020603050405020304" charset="0"/>
              <a:ea typeface="Times New Roman" panose="02020603050405020304" charset="0"/>
            </a:endParaRPr>
          </a:p>
          <a:p>
            <a:pPr marL="0" indent="0" algn="l" defTabSz="914400" eaLnBrk="0" fontAlgn="base" latinLnBrk="0">
              <a:lnSpc>
                <a:spcPct val="100000"/>
              </a:lnSpc>
              <a:spcBef>
                <a:spcPts val="600"/>
              </a:spcBef>
              <a:spcAft>
                <a:spcPts val="0"/>
              </a:spcAft>
              <a:buFontTx/>
              <a:buNone/>
            </a:pPr>
            <a:r>
              <a:rPr lang="en-US" altLang="ko-KR" sz="2400" b="1" cap="none" dirty="0">
                <a:solidFill>
                  <a:schemeClr val="tx1"/>
                </a:solidFill>
                <a:latin typeface="Times New Roman" panose="02020603050405020304" charset="0"/>
                <a:ea typeface="Times New Roman" panose="02020603050405020304" charset="0"/>
              </a:rPr>
              <a:t>    0.5531</a:t>
            </a:r>
            <a:endParaRPr lang="ko-KR" altLang="en-US" sz="2400" b="1" cap="none" dirty="0">
              <a:solidFill>
                <a:schemeClr val="tx1"/>
              </a:solidFill>
              <a:latin typeface="Times New Roman" panose="02020603050405020304" charset="0"/>
              <a:ea typeface="Times New Roman" panose="02020603050405020304" charset="0"/>
            </a:endParaRPr>
          </a:p>
          <a:p>
            <a:pPr marL="0" indent="0" algn="l" defTabSz="914400" eaLnBrk="0" fontAlgn="base" latinLnBrk="0">
              <a:lnSpc>
                <a:spcPct val="100000"/>
              </a:lnSpc>
              <a:spcBef>
                <a:spcPts val="600"/>
              </a:spcBef>
              <a:spcAft>
                <a:spcPts val="0"/>
              </a:spcAft>
              <a:buFontTx/>
              <a:buNone/>
            </a:pPr>
            <a:r>
              <a:rPr lang="en-US" altLang="ko-KR" sz="2400" b="1" cap="none" dirty="0">
                <a:solidFill>
                  <a:schemeClr val="tx1"/>
                </a:solidFill>
                <a:latin typeface="Times New Roman" panose="02020603050405020304" charset="0"/>
                <a:ea typeface="Times New Roman" panose="02020603050405020304" charset="0"/>
              </a:rPr>
              <a:t>    0.2051</a:t>
            </a:r>
            <a:endParaRPr lang="ko-KR" altLang="en-US" sz="2400" b="1" cap="none" dirty="0">
              <a:solidFill>
                <a:schemeClr val="tx1"/>
              </a:solidFill>
              <a:latin typeface="Times New Roman" panose="02020603050405020304" charset="0"/>
              <a:ea typeface="Times New Roman" panose="02020603050405020304" charset="0"/>
            </a:endParaRPr>
          </a:p>
          <a:p>
            <a:pPr marL="0" indent="0" algn="l" defTabSz="914400" eaLnBrk="0" fontAlgn="base" latinLnBrk="0">
              <a:lnSpc>
                <a:spcPct val="100000"/>
              </a:lnSpc>
              <a:spcBef>
                <a:spcPts val="600"/>
              </a:spcBef>
              <a:spcAft>
                <a:spcPts val="0"/>
              </a:spcAft>
              <a:buFontTx/>
              <a:buNone/>
            </a:pPr>
            <a:r>
              <a:rPr lang="en-US" altLang="ko-KR" sz="2400" b="1" cap="none" dirty="0">
                <a:solidFill>
                  <a:schemeClr val="tx1"/>
                </a:solidFill>
                <a:latin typeface="Times New Roman" panose="02020603050405020304" charset="0"/>
                <a:ea typeface="Times New Roman" panose="02020603050405020304" charset="0"/>
              </a:rPr>
              <a:t>   -0.2784</a:t>
            </a:r>
            <a:endParaRPr lang="ko-KR" altLang="en-US" sz="2400" b="1" cap="none" dirty="0">
              <a:solidFill>
                <a:schemeClr val="tx1"/>
              </a:solidFill>
              <a:latin typeface="Times New Roman" panose="02020603050405020304" charset="0"/>
              <a:ea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p:nvPr/>
        </p:nvSpPr>
        <p:spPr bwMode="auto">
          <a:xfrm>
            <a:off x="490855" y="1297305"/>
            <a:ext cx="4338320" cy="522604"/>
          </a:xfrm>
          <a:prstGeom prst="rect">
            <a:avLst/>
          </a:prstGeom>
          <a:noFill/>
          <a:ln w="0">
            <a:noFill/>
          </a:ln>
        </p:spPr>
        <p:txBody>
          <a:bodyPr vert="horz" wrap="square" lIns="91440" tIns="45720" rIns="91440" bIns="45720" numCol="1" anchor="t">
            <a:spAutoFit/>
          </a:bodyPr>
          <a:lstStyle/>
          <a:p>
            <a:pPr marL="342900" indent="-342900" algn="l" defTabSz="914400" eaLnBrk="0" fontAlgn="base" latinLnBrk="0">
              <a:lnSpc>
                <a:spcPct val="100000"/>
              </a:lnSpc>
              <a:spcBef>
                <a:spcPts val="800"/>
              </a:spcBef>
              <a:spcAft>
                <a:spcPts val="0"/>
              </a:spcAft>
              <a:buFontTx/>
              <a:buNone/>
            </a:pPr>
            <a:r>
              <a:rPr lang="en-US" altLang="ko-KR" sz="2800" b="1" cap="none" dirty="0">
                <a:solidFill>
                  <a:srgbClr val="0000FF"/>
                </a:solidFill>
                <a:latin typeface="华文楷体" panose="02010600040101010101" charset="-122"/>
                <a:ea typeface="华文楷体" panose="02010600040101010101" charset="-122"/>
              </a:rPr>
              <a:t>符号计算法解方程组：</a:t>
            </a:r>
            <a:endParaRPr lang="ko-KR" altLang="en-US" sz="2800" b="1" cap="none" dirty="0">
              <a:solidFill>
                <a:srgbClr val="0000FF"/>
              </a:solidFill>
              <a:latin typeface="华文楷体" panose="02010600040101010101" charset="-122"/>
              <a:ea typeface="华文楷体" panose="02010600040101010101" charset="-122"/>
            </a:endParaRPr>
          </a:p>
        </p:txBody>
      </p:sp>
      <p:sp>
        <p:nvSpPr>
          <p:cNvPr id="96261" name="Text Box 5"/>
          <p:cNvSpPr txBox="1"/>
          <p:nvPr/>
        </p:nvSpPr>
        <p:spPr bwMode="auto">
          <a:xfrm>
            <a:off x="684530" y="2710815"/>
            <a:ext cx="8101330" cy="1277273"/>
          </a:xfrm>
          <a:prstGeom prst="rect">
            <a:avLst/>
          </a:prstGeom>
          <a:noFill/>
          <a:ln w="0">
            <a:noFill/>
          </a:ln>
        </p:spPr>
        <p:txBody>
          <a:bodyPr vert="horz" wrap="square" lIns="91440" tIns="45720" rIns="91440" bIns="45720" numCol="1" anchor="t">
            <a:spAutoFit/>
          </a:bodyPr>
          <a:lstStyle/>
          <a:p>
            <a:pPr marL="0" indent="0" algn="l" defTabSz="914400" eaLnBrk="0" fontAlgn="base" latinLnBrk="0">
              <a:lnSpc>
                <a:spcPct val="100000"/>
              </a:lnSpc>
              <a:spcBef>
                <a:spcPts val="600"/>
              </a:spcBef>
              <a:spcAft>
                <a:spcPts val="0"/>
              </a:spcAft>
              <a:buFontTx/>
              <a:buNone/>
            </a:pPr>
            <a:r>
              <a:rPr lang="en-US" altLang="ko-KR" sz="2400" b="1" cap="none" dirty="0">
                <a:solidFill>
                  <a:schemeClr val="hlink"/>
                </a:solidFill>
                <a:latin typeface="Times New Roman" panose="02020603050405020304" charset="0"/>
                <a:ea typeface="Times New Roman" panose="02020603050405020304" charset="0"/>
              </a:rPr>
              <a:t>&gt;&gt; </a:t>
            </a:r>
            <a:r>
              <a:rPr lang="en-US" altLang="ko-KR" sz="2400" b="1" cap="none" dirty="0" err="1">
                <a:solidFill>
                  <a:schemeClr val="hlink"/>
                </a:solidFill>
                <a:latin typeface="Times New Roman" panose="02020603050405020304" charset="0"/>
                <a:ea typeface="Times New Roman" panose="02020603050405020304" charset="0"/>
              </a:rPr>
              <a:t>syms</a:t>
            </a:r>
            <a:r>
              <a:rPr lang="en-US" altLang="ko-KR" sz="2400" b="1" cap="none" dirty="0">
                <a:solidFill>
                  <a:schemeClr val="hlink"/>
                </a:solidFill>
                <a:latin typeface="Times New Roman" panose="02020603050405020304" charset="0"/>
                <a:ea typeface="Times New Roman" panose="02020603050405020304" charset="0"/>
              </a:rPr>
              <a:t> x y z</a:t>
            </a:r>
            <a:r>
              <a:rPr lang="en-US" altLang="ko-KR" sz="1800" b="1" cap="none" dirty="0">
                <a:solidFill>
                  <a:schemeClr val="hlink"/>
                </a:solidFill>
                <a:latin typeface="Tahoma" panose="020B0604030504040204" charset="0"/>
                <a:ea typeface="Tahoma" panose="020B0604030504040204" charset="0"/>
              </a:rPr>
              <a:t> ; </a:t>
            </a:r>
            <a:r>
              <a:rPr lang="en-US" altLang="ko-KR" sz="2400" b="1" cap="none" dirty="0">
                <a:solidFill>
                  <a:srgbClr val="008000"/>
                </a:solidFill>
                <a:latin typeface="华文楷体" panose="02010600040101010101" charset="-122"/>
                <a:ea typeface="华文楷体" panose="02010600040101010101" charset="-122"/>
              </a:rPr>
              <a:t>%</a:t>
            </a:r>
            <a:r>
              <a:rPr lang="en-US" altLang="ko-KR" sz="2400" b="1" cap="none" dirty="0" err="1">
                <a:solidFill>
                  <a:srgbClr val="008000"/>
                </a:solidFill>
                <a:latin typeface="华文楷体" panose="02010600040101010101" charset="-122"/>
                <a:ea typeface="华文楷体" panose="02010600040101010101" charset="-122"/>
              </a:rPr>
              <a:t>建立符号变量</a:t>
            </a:r>
            <a:endParaRPr lang="ko-KR" altLang="en-US" sz="2400" b="1" cap="none" dirty="0">
              <a:solidFill>
                <a:srgbClr val="008000"/>
              </a:solidFill>
              <a:latin typeface="华文楷体" panose="02010600040101010101" charset="-122"/>
              <a:ea typeface="华文楷体" panose="02010600040101010101" charset="-122"/>
            </a:endParaRPr>
          </a:p>
          <a:p>
            <a:pPr eaLnBrk="0" fontAlgn="base">
              <a:spcBef>
                <a:spcPts val="600"/>
              </a:spcBef>
            </a:pPr>
            <a:r>
              <a:rPr lang="en-US" altLang="ko-KR" sz="2400" b="1" dirty="0">
                <a:solidFill>
                  <a:schemeClr val="hlink"/>
                </a:solidFill>
                <a:latin typeface="Times New Roman" panose="02020603050405020304" charset="0"/>
                <a:ea typeface="Times New Roman" panose="02020603050405020304" charset="0"/>
              </a:rPr>
              <a:t>&gt;&gt; [</a:t>
            </a:r>
            <a:r>
              <a:rPr lang="en-US" altLang="ko-KR" sz="2400" b="1" cap="none" dirty="0">
                <a:solidFill>
                  <a:schemeClr val="hlink"/>
                </a:solidFill>
                <a:latin typeface="Times New Roman" panose="02020603050405020304" charset="0"/>
                <a:ea typeface="Times New Roman" panose="02020603050405020304" charset="0"/>
              </a:rPr>
              <a:t>x,y,z]=solve(2*x+3*y-z-2,8*x+2*y+3*z-4,45*x+3*y+9*z-23)</a:t>
            </a:r>
            <a:endParaRPr lang="ko-KR" altLang="en-US" sz="2400" b="1" cap="none" dirty="0">
              <a:solidFill>
                <a:schemeClr val="hlink"/>
              </a:solidFill>
              <a:latin typeface="Times New Roman" panose="02020603050405020304" charset="0"/>
              <a:ea typeface="Times New Roman" panose="02020603050405020304" charset="0"/>
            </a:endParaRPr>
          </a:p>
        </p:txBody>
      </p:sp>
      <p:sp>
        <p:nvSpPr>
          <p:cNvPr id="96263" name="Text Box 7"/>
          <p:cNvSpPr txBox="1"/>
          <p:nvPr/>
        </p:nvSpPr>
        <p:spPr bwMode="auto">
          <a:xfrm>
            <a:off x="775335" y="3816985"/>
            <a:ext cx="3430270" cy="2402205"/>
          </a:xfrm>
          <a:prstGeom prst="rect">
            <a:avLst/>
          </a:prstGeom>
          <a:noFill/>
          <a:ln w="0">
            <a:noFill/>
          </a:ln>
        </p:spPr>
        <p:txBody>
          <a:bodyPr vert="horz" wrap="square" lIns="91440" tIns="45720" rIns="91440" bIns="45720" numCol="1" anchor="t">
            <a:spAutoFit/>
          </a:bodyPr>
          <a:lstStyle/>
          <a:p>
            <a:pPr marL="0" indent="0" algn="l" defTabSz="914400" eaLnBrk="0" fontAlgn="base" latinLnBrk="0">
              <a:lnSpc>
                <a:spcPct val="100000"/>
              </a:lnSpc>
              <a:spcBef>
                <a:spcPts val="400"/>
              </a:spcBef>
              <a:spcAft>
                <a:spcPts val="0"/>
              </a:spcAft>
              <a:buFontTx/>
              <a:buNone/>
            </a:pPr>
            <a:r>
              <a:rPr lang="en-US" altLang="ko-KR" sz="2200" b="1" cap="none" dirty="0">
                <a:solidFill>
                  <a:schemeClr val="tx1"/>
                </a:solidFill>
                <a:latin typeface="宋体" panose="02010600030101010101" pitchFamily="2" charset="-122"/>
                <a:ea typeface="宋体" panose="02010600030101010101" pitchFamily="2" charset="-122"/>
              </a:rPr>
              <a:t>x = </a:t>
            </a:r>
            <a:endParaRPr lang="ko-KR" altLang="en-US" sz="2200" b="1" cap="none" dirty="0">
              <a:solidFill>
                <a:schemeClr val="tx1"/>
              </a:solidFill>
              <a:latin typeface="宋体" panose="02010600030101010101" pitchFamily="2" charset="-122"/>
              <a:ea typeface="宋体" panose="02010600030101010101" pitchFamily="2" charset="-122"/>
            </a:endParaRPr>
          </a:p>
          <a:p>
            <a:pPr marL="0" indent="0" algn="l" defTabSz="914400" eaLnBrk="0" fontAlgn="base" latinLnBrk="0">
              <a:lnSpc>
                <a:spcPct val="100000"/>
              </a:lnSpc>
              <a:spcBef>
                <a:spcPts val="400"/>
              </a:spcBef>
              <a:spcAft>
                <a:spcPts val="0"/>
              </a:spcAft>
              <a:buFontTx/>
              <a:buNone/>
            </a:pPr>
            <a:r>
              <a:rPr lang="en-US" altLang="ko-KR" sz="2200" b="1" cap="none" dirty="0">
                <a:solidFill>
                  <a:schemeClr val="tx1"/>
                </a:solidFill>
                <a:latin typeface="宋体" panose="02010600030101010101" pitchFamily="2" charset="-122"/>
                <a:ea typeface="宋体" panose="02010600030101010101" pitchFamily="2" charset="-122"/>
              </a:rPr>
              <a:t>    151/273  </a:t>
            </a:r>
            <a:endParaRPr lang="ko-KR" altLang="en-US" sz="2200" b="1" cap="none" dirty="0">
              <a:solidFill>
                <a:schemeClr val="tx1"/>
              </a:solidFill>
              <a:latin typeface="宋体" panose="02010600030101010101" pitchFamily="2" charset="-122"/>
              <a:ea typeface="宋体" panose="02010600030101010101" pitchFamily="2" charset="-122"/>
            </a:endParaRPr>
          </a:p>
          <a:p>
            <a:pPr marL="0" indent="0" algn="l" defTabSz="914400" eaLnBrk="0" fontAlgn="base" latinLnBrk="0">
              <a:lnSpc>
                <a:spcPct val="100000"/>
              </a:lnSpc>
              <a:spcBef>
                <a:spcPts val="400"/>
              </a:spcBef>
              <a:spcAft>
                <a:spcPts val="0"/>
              </a:spcAft>
              <a:buFontTx/>
              <a:buNone/>
            </a:pPr>
            <a:r>
              <a:rPr lang="en-US" altLang="ko-KR" sz="2200" b="1" cap="none" dirty="0">
                <a:solidFill>
                  <a:schemeClr val="tx1"/>
                </a:solidFill>
                <a:latin typeface="宋体" panose="02010600030101010101" pitchFamily="2" charset="-122"/>
                <a:ea typeface="宋体" panose="02010600030101010101" pitchFamily="2" charset="-122"/>
              </a:rPr>
              <a:t>y = </a:t>
            </a:r>
            <a:endParaRPr lang="ko-KR" altLang="en-US" sz="2200" b="1" cap="none" dirty="0">
              <a:solidFill>
                <a:schemeClr val="tx1"/>
              </a:solidFill>
              <a:latin typeface="宋体" panose="02010600030101010101" pitchFamily="2" charset="-122"/>
              <a:ea typeface="宋体" panose="02010600030101010101" pitchFamily="2" charset="-122"/>
            </a:endParaRPr>
          </a:p>
          <a:p>
            <a:pPr marL="0" indent="0" algn="l" defTabSz="914400" eaLnBrk="0" fontAlgn="base" latinLnBrk="0">
              <a:lnSpc>
                <a:spcPct val="100000"/>
              </a:lnSpc>
              <a:spcBef>
                <a:spcPts val="400"/>
              </a:spcBef>
              <a:spcAft>
                <a:spcPts val="0"/>
              </a:spcAft>
              <a:buFontTx/>
              <a:buNone/>
            </a:pPr>
            <a:r>
              <a:rPr lang="en-US" altLang="ko-KR" sz="2200" b="1" cap="none" dirty="0">
                <a:solidFill>
                  <a:schemeClr val="tx1"/>
                </a:solidFill>
                <a:latin typeface="宋体" panose="02010600030101010101" pitchFamily="2" charset="-122"/>
                <a:ea typeface="宋体" panose="02010600030101010101" pitchFamily="2" charset="-122"/>
              </a:rPr>
              <a:t>    8/39 </a:t>
            </a:r>
            <a:endParaRPr lang="ko-KR" altLang="en-US" sz="2200" b="1" cap="none" dirty="0">
              <a:solidFill>
                <a:schemeClr val="tx1"/>
              </a:solidFill>
              <a:latin typeface="宋体" panose="02010600030101010101" pitchFamily="2" charset="-122"/>
              <a:ea typeface="宋体" panose="02010600030101010101" pitchFamily="2" charset="-122"/>
            </a:endParaRPr>
          </a:p>
          <a:p>
            <a:pPr marL="0" indent="0" algn="l" defTabSz="914400" eaLnBrk="0" fontAlgn="base" latinLnBrk="0">
              <a:lnSpc>
                <a:spcPct val="100000"/>
              </a:lnSpc>
              <a:spcBef>
                <a:spcPts val="400"/>
              </a:spcBef>
              <a:spcAft>
                <a:spcPts val="0"/>
              </a:spcAft>
              <a:buFontTx/>
              <a:buNone/>
            </a:pPr>
            <a:r>
              <a:rPr lang="en-US" altLang="ko-KR" sz="2200" b="1" cap="none" dirty="0">
                <a:solidFill>
                  <a:schemeClr val="tx1"/>
                </a:solidFill>
                <a:latin typeface="宋体" panose="02010600030101010101" pitchFamily="2" charset="-122"/>
                <a:ea typeface="宋体" panose="02010600030101010101" pitchFamily="2" charset="-122"/>
              </a:rPr>
              <a:t>z = </a:t>
            </a:r>
            <a:endParaRPr lang="ko-KR" altLang="en-US" sz="2200" b="1" cap="none" dirty="0">
              <a:solidFill>
                <a:schemeClr val="tx1"/>
              </a:solidFill>
              <a:latin typeface="宋体" panose="02010600030101010101" pitchFamily="2" charset="-122"/>
              <a:ea typeface="宋体" panose="02010600030101010101" pitchFamily="2" charset="-122"/>
            </a:endParaRPr>
          </a:p>
          <a:p>
            <a:pPr marL="0" indent="0" algn="l" defTabSz="914400" eaLnBrk="0" fontAlgn="base" latinLnBrk="0">
              <a:lnSpc>
                <a:spcPct val="100000"/>
              </a:lnSpc>
              <a:spcBef>
                <a:spcPts val="400"/>
              </a:spcBef>
              <a:spcAft>
                <a:spcPts val="0"/>
              </a:spcAft>
              <a:buFontTx/>
              <a:buNone/>
            </a:pPr>
            <a:r>
              <a:rPr lang="en-US" altLang="ko-KR" sz="2200" b="1" cap="none" dirty="0">
                <a:solidFill>
                  <a:schemeClr val="tx1"/>
                </a:solidFill>
                <a:latin typeface="宋体" panose="02010600030101010101" pitchFamily="2" charset="-122"/>
                <a:ea typeface="宋体" panose="02010600030101010101" pitchFamily="2" charset="-122"/>
              </a:rPr>
              <a:t>    -76/273</a:t>
            </a:r>
            <a:endParaRPr lang="ko-KR" altLang="en-US" sz="2200" b="1" cap="none" dirty="0">
              <a:solidFill>
                <a:schemeClr val="tx1"/>
              </a:solidFill>
              <a:latin typeface="宋体" panose="02010600030101010101" pitchFamily="2" charset="-122"/>
              <a:ea typeface="宋体" panose="02010600030101010101" pitchFamily="2" charset="-122"/>
            </a:endParaRPr>
          </a:p>
        </p:txBody>
      </p:sp>
      <p:sp>
        <p:nvSpPr>
          <p:cNvPr id="89095" name="Rectangle 2"/>
          <p:cNvSpPr txBox="1">
            <a:spLocks noChangeArrowheads="1"/>
          </p:cNvSpPr>
          <p:nvPr/>
        </p:nvSpPr>
        <p:spPr bwMode="auto">
          <a:xfrm>
            <a:off x="1332230" y="333375"/>
            <a:ext cx="757682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charset="0"/>
                <a:ea typeface="宋体" panose="02010600030101010101" pitchFamily="2" charset="-122"/>
              </a:defRPr>
            </a:lvl9pPr>
          </a:lstStyle>
          <a:p>
            <a:r>
              <a:rPr kumimoji="0" lang="en-US" altLang="zh-CN" sz="3600" b="1">
                <a:solidFill>
                  <a:srgbClr val="FF0000"/>
                </a:solidFill>
                <a:latin typeface="黑体" panose="02010609060101010101" pitchFamily="49" charset="-122"/>
                <a:ea typeface="黑体" panose="02010609060101010101" pitchFamily="49" charset="-122"/>
                <a:cs typeface="华文楷体" panose="02010600040101010101" charset="-122"/>
              </a:rPr>
              <a:t>【</a:t>
            </a:r>
            <a:r>
              <a:rPr kumimoji="0" lang="zh-CN" altLang="en-US" sz="3600" b="1">
                <a:solidFill>
                  <a:srgbClr val="FF0000"/>
                </a:solidFill>
                <a:latin typeface="黑体" panose="02010609060101010101" pitchFamily="49" charset="-122"/>
                <a:ea typeface="黑体" panose="02010609060101010101" pitchFamily="49" charset="-122"/>
                <a:cs typeface="华文楷体" panose="02010600040101010101" charset="-122"/>
              </a:rPr>
              <a:t>功能演示</a:t>
            </a:r>
            <a:r>
              <a:rPr kumimoji="0" lang="en-US" altLang="zh-CN" sz="3600" b="1">
                <a:solidFill>
                  <a:srgbClr val="FF0000"/>
                </a:solidFill>
                <a:latin typeface="黑体" panose="02010609060101010101" pitchFamily="49" charset="-122"/>
                <a:ea typeface="黑体" panose="02010609060101010101" pitchFamily="49" charset="-122"/>
                <a:cs typeface="华文楷体" panose="02010600040101010101" charset="-122"/>
              </a:rPr>
              <a:t>-2】</a:t>
            </a:r>
            <a:r>
              <a:rPr kumimoji="0" lang="zh-CN" altLang="en-US" sz="3600" b="1">
                <a:solidFill>
                  <a:srgbClr val="FF0000"/>
                </a:solidFill>
                <a:latin typeface="黑体" panose="02010609060101010101" pitchFamily="49" charset="-122"/>
                <a:ea typeface="黑体" panose="02010609060101010101" pitchFamily="49" charset="-122"/>
                <a:cs typeface="华文楷体" panose="02010600040101010101" charset="-122"/>
              </a:rPr>
              <a:t>求解线性方程组（续）</a:t>
            </a:r>
          </a:p>
        </p:txBody>
      </p:sp>
      <p:pic>
        <p:nvPicPr>
          <p:cNvPr id="89096" name="Object 4" descr="C:/Documents and Settings/Administrator/Application Data/JisuOffice/ETemp/5212_1649456/image33.wmf"/>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4147820" y="1144905"/>
            <a:ext cx="2592705" cy="1359535"/>
          </a:xfrm>
          <a:prstGeom prst="rect">
            <a:avLst/>
          </a:prstGeom>
          <a:noFill/>
          <a:ln w="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a:xfrm>
            <a:off x="1332230" y="0"/>
            <a:ext cx="7576820" cy="908050"/>
          </a:xfrm>
        </p:spPr>
        <p:txBody>
          <a:bodyPr>
            <a:normAutofit/>
          </a:bodyPr>
          <a:lstStyle/>
          <a:p>
            <a:pPr marL="762000" indent="-762000"/>
            <a:r>
              <a:rPr kumimoji="0" lang="en-US" altLang="zh-CN" sz="3600" b="1" dirty="0">
                <a:solidFill>
                  <a:srgbClr val="FF0000"/>
                </a:solidFill>
                <a:latin typeface="黑体" panose="02010609060101010101" pitchFamily="49" charset="-122"/>
                <a:ea typeface="黑体" panose="02010609060101010101" pitchFamily="49" charset="-122"/>
                <a:cs typeface="华文楷体" panose="02010600040101010101" charset="-122"/>
              </a:rPr>
              <a:t>【</a:t>
            </a: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功能演示</a:t>
            </a:r>
            <a:r>
              <a:rPr kumimoji="0" lang="en-US" altLang="zh-CN" sz="3600" b="1" dirty="0">
                <a:solidFill>
                  <a:srgbClr val="FF0000"/>
                </a:solidFill>
                <a:latin typeface="黑体" panose="02010609060101010101" pitchFamily="49" charset="-122"/>
                <a:ea typeface="黑体" panose="02010609060101010101" pitchFamily="49" charset="-122"/>
                <a:cs typeface="华文楷体" panose="02010600040101010101" charset="-122"/>
              </a:rPr>
              <a:t>-3】</a:t>
            </a: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多项式曲线拟合</a:t>
            </a:r>
          </a:p>
        </p:txBody>
      </p:sp>
      <p:sp>
        <p:nvSpPr>
          <p:cNvPr id="91141" name="Rectangle 3"/>
          <p:cNvSpPr txBox="1">
            <a:spLocks noGrp="1"/>
          </p:cNvSpPr>
          <p:nvPr>
            <p:ph type="body" sz="half" idx="1"/>
          </p:nvPr>
        </p:nvSpPr>
        <p:spPr>
          <a:xfrm>
            <a:off x="556260" y="1268730"/>
            <a:ext cx="8587740" cy="4897755"/>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500"/>
              </a:spcBef>
              <a:spcAft>
                <a:spcPts val="0"/>
              </a:spcAft>
              <a:buFontTx/>
              <a:buNone/>
            </a:pPr>
            <a:r>
              <a:rPr lang="zh-CN" altLang="en-US" sz="2800" b="1" dirty="0">
                <a:solidFill>
                  <a:srgbClr val="4D009A"/>
                </a:solidFill>
                <a:latin typeface="华文楷体" panose="02010600040101010101" charset="-122"/>
                <a:ea typeface="华文楷体" panose="02010600040101010101" charset="-122"/>
              </a:rPr>
              <a:t>使用</a:t>
            </a:r>
            <a:r>
              <a:rPr lang="en-US" altLang="ko-KR" sz="2800" b="1" cap="none" dirty="0" err="1">
                <a:solidFill>
                  <a:srgbClr val="4D009A"/>
                </a:solidFill>
                <a:latin typeface="华文楷体" panose="02010600040101010101" charset="-122"/>
                <a:ea typeface="华文楷体" panose="02010600040101010101" charset="-122"/>
              </a:rPr>
              <a:t>如下</a:t>
            </a:r>
            <a:r>
              <a:rPr lang="en-US" altLang="ko-KR" sz="2800" b="1" cap="none" dirty="0">
                <a:solidFill>
                  <a:srgbClr val="4D009A"/>
                </a:solidFill>
                <a:latin typeface="华文楷体" panose="02010600040101010101" charset="-122"/>
                <a:ea typeface="华文楷体" panose="02010600040101010101" charset="-122"/>
              </a:rPr>
              <a:t> x-y </a:t>
            </a:r>
            <a:r>
              <a:rPr lang="en-US" altLang="ko-KR" sz="2800" b="1" cap="none" dirty="0" err="1">
                <a:solidFill>
                  <a:srgbClr val="4D009A"/>
                </a:solidFill>
                <a:latin typeface="华文楷体" panose="02010600040101010101" charset="-122"/>
                <a:ea typeface="华文楷体" panose="02010600040101010101" charset="-122"/>
              </a:rPr>
              <a:t>一组实验数据</a:t>
            </a:r>
            <a:r>
              <a:rPr lang="zh-CN" altLang="en-US" sz="2800" b="1" cap="none" dirty="0">
                <a:solidFill>
                  <a:srgbClr val="4D009A"/>
                </a:solidFill>
                <a:latin typeface="华文楷体" panose="02010600040101010101" charset="-122"/>
                <a:ea typeface="华文楷体" panose="02010600040101010101" charset="-122"/>
              </a:rPr>
              <a:t>做拟合</a:t>
            </a:r>
            <a:r>
              <a:rPr lang="zh-CN" altLang="en-US" sz="2800" b="1" dirty="0">
                <a:solidFill>
                  <a:srgbClr val="4D009A"/>
                </a:solidFill>
                <a:latin typeface="华文楷体" panose="02010600040101010101" charset="-122"/>
                <a:ea typeface="华文楷体" panose="02010600040101010101" charset="-122"/>
              </a:rPr>
              <a:t>，代码如下：</a:t>
            </a:r>
            <a:endParaRPr lang="en-US" altLang="ko-KR" sz="2800" b="1" cap="none" dirty="0">
              <a:solidFill>
                <a:srgbClr val="4D009A"/>
              </a:solidFill>
              <a:latin typeface="华文楷体" panose="02010600040101010101" charset="-122"/>
              <a:ea typeface="华文楷体" panose="02010600040101010101" charset="-122"/>
            </a:endParaRPr>
          </a:p>
          <a:p>
            <a:pPr marL="990600" indent="-533400" algn="l" defTabSz="914400" eaLnBrk="0" fontAlgn="base" latinLnBrk="0">
              <a:lnSpc>
                <a:spcPct val="100000"/>
              </a:lnSpc>
              <a:spcBef>
                <a:spcPts val="400"/>
              </a:spcBef>
              <a:spcAft>
                <a:spcPts val="0"/>
              </a:spcAft>
              <a:buFontTx/>
              <a:buNone/>
            </a:pPr>
            <a:r>
              <a:rPr lang="en-US" altLang="ko-KR" sz="24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&gt;&gt; x=[1, 2, 3, 4, 5, 6, 7, 8, 9, 10];</a:t>
            </a:r>
            <a:endParaRPr lang="ko-KR" altLang="en-US" sz="24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endParaRPr>
          </a:p>
          <a:p>
            <a:pPr marL="990600" indent="-533400" algn="l" defTabSz="914400" eaLnBrk="0" fontAlgn="base" latinLnBrk="0">
              <a:lnSpc>
                <a:spcPct val="100000"/>
              </a:lnSpc>
              <a:spcBef>
                <a:spcPts val="400"/>
              </a:spcBef>
              <a:spcAft>
                <a:spcPts val="0"/>
              </a:spcAft>
              <a:buFontTx/>
              <a:buNone/>
            </a:pPr>
            <a:r>
              <a:rPr lang="en-US" altLang="ko-KR" sz="24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&gt;&gt; y=[1.2, 3, 4, 4, 5, 4.7, 5, 5.2, 6, 7.2];</a:t>
            </a:r>
            <a:endParaRPr lang="ko-KR" altLang="en-US" sz="24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endParaRPr>
          </a:p>
          <a:p>
            <a:pPr marL="990600" indent="-533400" algn="l" defTabSz="914400" eaLnBrk="0" fontAlgn="base" latinLnBrk="0">
              <a:lnSpc>
                <a:spcPct val="125000"/>
              </a:lnSpc>
              <a:spcBef>
                <a:spcPts val="400"/>
              </a:spcBef>
              <a:spcAft>
                <a:spcPts val="0"/>
              </a:spcAft>
              <a:buFontTx/>
              <a:buNone/>
            </a:pPr>
            <a:r>
              <a:rPr lang="en-US" altLang="ko-KR" sz="24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&gt;&gt; p1 = </a:t>
            </a:r>
            <a:r>
              <a:rPr lang="en-US" altLang="ko-KR" sz="2400" b="1" cap="none" dirty="0" err="1">
                <a:solidFill>
                  <a:schemeClr val="hlink"/>
                </a:solidFill>
                <a:latin typeface="Times New Roman" panose="02020603050405020304" pitchFamily="18" charset="0"/>
                <a:ea typeface="Times New Roman" panose="02020603050405020304" charset="0"/>
                <a:cs typeface="Times New Roman" panose="02020603050405020304" pitchFamily="18" charset="0"/>
              </a:rPr>
              <a:t>polyfit</a:t>
            </a:r>
            <a:r>
              <a:rPr lang="en-US" altLang="ko-KR" sz="24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(x,y,1) ;    </a:t>
            </a:r>
            <a:r>
              <a:rPr lang="en-US" altLang="ko-KR" sz="2400" b="1"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a:t>
            </a:r>
            <a:r>
              <a:rPr lang="en-US" altLang="ko-KR" sz="2400" b="1" dirty="0">
                <a:solidFill>
                  <a:srgbClr val="4D009A"/>
                </a:solidFill>
                <a:latin typeface="Times New Roman" panose="02020603050405020304" pitchFamily="18" charset="0"/>
                <a:ea typeface="华文楷体" panose="02010600040101010101" charset="-122"/>
                <a:cs typeface="Times New Roman" panose="02020603050405020304" pitchFamily="18" charset="0"/>
              </a:rPr>
              <a:t> </a:t>
            </a:r>
            <a:r>
              <a:rPr lang="en-US" altLang="ko-KR" sz="2400" b="1" dirty="0" err="1">
                <a:solidFill>
                  <a:srgbClr val="4D009A"/>
                </a:solidFill>
                <a:latin typeface="Times New Roman" panose="02020603050405020304" pitchFamily="18" charset="0"/>
                <a:ea typeface="华文楷体" panose="02010600040101010101" charset="-122"/>
                <a:cs typeface="Times New Roman" panose="02020603050405020304" pitchFamily="18" charset="0"/>
              </a:rPr>
              <a:t>一次多项式拟合</a:t>
            </a:r>
            <a:endParaRPr lang="en-US" altLang="ko-KR" sz="2400" b="1" dirty="0">
              <a:solidFill>
                <a:schemeClr val="hlink"/>
              </a:solidFill>
              <a:latin typeface="Times New Roman" panose="02020603050405020304" pitchFamily="18" charset="0"/>
              <a:ea typeface="华文楷体" panose="02010600040101010101" charset="-122"/>
              <a:cs typeface="Times New Roman" panose="02020603050405020304" pitchFamily="18" charset="0"/>
            </a:endParaRPr>
          </a:p>
          <a:p>
            <a:pPr marL="990600" indent="-533400" algn="l" defTabSz="914400" eaLnBrk="0" fontAlgn="base" latinLnBrk="0">
              <a:lnSpc>
                <a:spcPct val="125000"/>
              </a:lnSpc>
              <a:spcBef>
                <a:spcPts val="400"/>
              </a:spcBef>
              <a:spcAft>
                <a:spcPts val="0"/>
              </a:spcAft>
              <a:buFontTx/>
              <a:buNone/>
            </a:pPr>
            <a:r>
              <a:rPr lang="en-US" altLang="ko-KR" sz="24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&gt;&gt; p3 = polyfit(x,y,3);   %</a:t>
            </a:r>
            <a:r>
              <a:rPr lang="en-US" altLang="ko-KR" sz="2400" b="1" dirty="0">
                <a:solidFill>
                  <a:srgbClr val="4D009A"/>
                </a:solidFill>
                <a:latin typeface="Times New Roman" panose="02020603050405020304" pitchFamily="18" charset="0"/>
                <a:ea typeface="华文楷体" panose="02010600040101010101" charset="-122"/>
                <a:cs typeface="Times New Roman" panose="02020603050405020304" pitchFamily="18" charset="0"/>
              </a:rPr>
              <a:t> </a:t>
            </a:r>
            <a:r>
              <a:rPr lang="en-US" altLang="ko-KR" sz="2400" b="1" dirty="0" err="1">
                <a:solidFill>
                  <a:srgbClr val="4D009A"/>
                </a:solidFill>
                <a:latin typeface="Times New Roman" panose="02020603050405020304" pitchFamily="18" charset="0"/>
                <a:ea typeface="华文楷体" panose="02010600040101010101" charset="-122"/>
                <a:cs typeface="Times New Roman" panose="02020603050405020304" pitchFamily="18" charset="0"/>
              </a:rPr>
              <a:t>三次多项式拟合</a:t>
            </a:r>
            <a:endParaRPr lang="ko-KR" altLang="en-US" sz="24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endParaRPr>
          </a:p>
          <a:p>
            <a:pPr marL="457200" indent="0" defTabSz="914400" eaLnBrk="0" fontAlgn="base">
              <a:lnSpc>
                <a:spcPct val="100000"/>
              </a:lnSpc>
              <a:spcBef>
                <a:spcPts val="500"/>
              </a:spcBef>
              <a:buClr>
                <a:srgbClr val="0000FF"/>
              </a:buClr>
              <a:buNone/>
            </a:pPr>
            <a:r>
              <a:rPr lang="en-US" altLang="ko-KR" sz="2800" b="1" cap="none" dirty="0">
                <a:solidFill>
                  <a:srgbClr val="4D009A"/>
                </a:solidFill>
                <a:latin typeface="Times New Roman" panose="02020603050405020304" pitchFamily="18" charset="0"/>
                <a:ea typeface="华文楷体" panose="02010600040101010101" charset="-122"/>
                <a:cs typeface="Times New Roman" panose="02020603050405020304" pitchFamily="18" charset="0"/>
              </a:rPr>
              <a:t>&gt;&gt; </a:t>
            </a:r>
            <a:r>
              <a:rPr lang="en-US" altLang="ko-KR" sz="2800" b="1" dirty="0">
                <a:solidFill>
                  <a:srgbClr val="4D009A"/>
                </a:solidFill>
                <a:latin typeface="Times New Roman" panose="02020603050405020304" pitchFamily="18" charset="0"/>
                <a:ea typeface="华文楷体" panose="02010600040101010101" charset="-122"/>
                <a:cs typeface="Times New Roman" panose="02020603050405020304" pitchFamily="18" charset="0"/>
              </a:rPr>
              <a:t>% </a:t>
            </a:r>
            <a:r>
              <a:rPr lang="zh-CN" altLang="en-US" sz="2800" b="1" dirty="0">
                <a:solidFill>
                  <a:srgbClr val="4D009A"/>
                </a:solidFill>
                <a:latin typeface="Times New Roman" panose="02020603050405020304" pitchFamily="18" charset="0"/>
                <a:ea typeface="华文楷体" panose="02010600040101010101" charset="-122"/>
                <a:cs typeface="Times New Roman" panose="02020603050405020304" pitchFamily="18" charset="0"/>
              </a:rPr>
              <a:t>绘</a:t>
            </a:r>
            <a:r>
              <a:rPr lang="en-US" altLang="ko-KR" sz="2800" b="1" dirty="0" err="1">
                <a:solidFill>
                  <a:srgbClr val="4D009A"/>
                </a:solidFill>
                <a:latin typeface="Times New Roman" panose="02020603050405020304" pitchFamily="18" charset="0"/>
                <a:ea typeface="华文楷体" panose="02010600040101010101" charset="-122"/>
                <a:cs typeface="Times New Roman" panose="02020603050405020304" pitchFamily="18" charset="0"/>
              </a:rPr>
              <a:t>原始数据、一次拟合曲线和三次拟合曲线</a:t>
            </a:r>
            <a:endParaRPr lang="en-US" altLang="ko-KR" sz="2800" b="1" dirty="0">
              <a:solidFill>
                <a:srgbClr val="4D009A"/>
              </a:solidFill>
              <a:latin typeface="Times New Roman" panose="02020603050405020304" pitchFamily="18" charset="0"/>
              <a:ea typeface="华文楷体" panose="02010600040101010101" charset="-122"/>
              <a:cs typeface="Times New Roman" panose="02020603050405020304" pitchFamily="18" charset="0"/>
            </a:endParaRPr>
          </a:p>
          <a:p>
            <a:pPr marL="457200" indent="0" defTabSz="914400" eaLnBrk="0" fontAlgn="base">
              <a:lnSpc>
                <a:spcPct val="100000"/>
              </a:lnSpc>
              <a:spcBef>
                <a:spcPts val="500"/>
              </a:spcBef>
              <a:buClr>
                <a:srgbClr val="0000FF"/>
              </a:buClr>
              <a:buNone/>
            </a:pPr>
            <a:r>
              <a:rPr lang="en-US" altLang="ko-KR" sz="28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&gt;&gt; x2=1:0.1:10;   </a:t>
            </a:r>
            <a:endParaRPr lang="en-US" altLang="ko-KR" sz="2800" b="1" dirty="0">
              <a:solidFill>
                <a:schemeClr val="hlink"/>
              </a:solidFill>
              <a:latin typeface="Times New Roman" panose="02020603050405020304" pitchFamily="18" charset="0"/>
              <a:ea typeface="Times New Roman" panose="02020603050405020304" charset="0"/>
              <a:cs typeface="Times New Roman" panose="02020603050405020304" pitchFamily="18" charset="0"/>
            </a:endParaRPr>
          </a:p>
          <a:p>
            <a:pPr marL="457200" indent="0" defTabSz="914400" eaLnBrk="0" fontAlgn="base">
              <a:lnSpc>
                <a:spcPct val="100000"/>
              </a:lnSpc>
              <a:spcBef>
                <a:spcPts val="500"/>
              </a:spcBef>
              <a:buClr>
                <a:srgbClr val="0000FF"/>
              </a:buClr>
              <a:buNone/>
            </a:pPr>
            <a:r>
              <a:rPr lang="en-US" altLang="ko-KR" sz="28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&gt;&gt; y1=polyval(p1,x2);</a:t>
            </a:r>
            <a:endParaRPr lang="en-US" altLang="ko-KR" sz="2800" b="1" dirty="0">
              <a:solidFill>
                <a:schemeClr val="hlink"/>
              </a:solidFill>
              <a:latin typeface="Times New Roman" panose="02020603050405020304" pitchFamily="18" charset="0"/>
              <a:ea typeface="Times New Roman" panose="02020603050405020304" charset="0"/>
              <a:cs typeface="Times New Roman" panose="02020603050405020304" pitchFamily="18" charset="0"/>
            </a:endParaRPr>
          </a:p>
          <a:p>
            <a:pPr marL="457200" indent="0" defTabSz="914400" eaLnBrk="0" fontAlgn="base">
              <a:lnSpc>
                <a:spcPct val="100000"/>
              </a:lnSpc>
              <a:spcBef>
                <a:spcPts val="500"/>
              </a:spcBef>
              <a:buClr>
                <a:srgbClr val="0000FF"/>
              </a:buClr>
              <a:buNone/>
            </a:pPr>
            <a:r>
              <a:rPr lang="en-US" altLang="ko-KR" sz="28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&gt;&gt; y3=polyval(p3,x2);</a:t>
            </a:r>
            <a:endParaRPr lang="en-US" altLang="ko-KR" sz="2800" b="1" dirty="0">
              <a:solidFill>
                <a:schemeClr val="hlink"/>
              </a:solidFill>
              <a:latin typeface="Times New Roman" panose="02020603050405020304" pitchFamily="18" charset="0"/>
              <a:ea typeface="Times New Roman" panose="02020603050405020304" charset="0"/>
              <a:cs typeface="Times New Roman" panose="02020603050405020304" pitchFamily="18" charset="0"/>
            </a:endParaRPr>
          </a:p>
          <a:p>
            <a:pPr marL="457200" indent="0" defTabSz="914400" eaLnBrk="0" fontAlgn="base">
              <a:lnSpc>
                <a:spcPct val="100000"/>
              </a:lnSpc>
              <a:spcBef>
                <a:spcPts val="500"/>
              </a:spcBef>
              <a:buClr>
                <a:srgbClr val="0000FF"/>
              </a:buClr>
              <a:buNone/>
            </a:pPr>
            <a:r>
              <a:rPr lang="en-US" altLang="ko-KR" sz="28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&gt;&gt; </a:t>
            </a:r>
            <a:r>
              <a:rPr lang="es-ES" altLang="ko-KR" sz="2800" b="1" dirty="0">
                <a:solidFill>
                  <a:schemeClr val="hlink"/>
                </a:solidFill>
                <a:latin typeface="Times New Roman" panose="02020603050405020304" pitchFamily="18" charset="0"/>
                <a:ea typeface="Times New Roman" panose="02020603050405020304" charset="0"/>
                <a:cs typeface="Times New Roman" panose="02020603050405020304" pitchFamily="18" charset="0"/>
              </a:rPr>
              <a:t>plot( x, y,'*', x2, y1,':' , x2, y3)</a:t>
            </a:r>
            <a:endParaRPr lang="ko-KR" altLang="en-US" sz="2400" b="1" cap="none" dirty="0">
              <a:solidFill>
                <a:schemeClr val="hlink"/>
              </a:solidFill>
              <a:latin typeface="Times New Roman" panose="02020603050405020304" pitchFamily="18" charset="0"/>
              <a:ea typeface="Times New Roman" panose="0202060305040502030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Text Box 5"/>
          <p:cNvSpPr txBox="1"/>
          <p:nvPr/>
        </p:nvSpPr>
        <p:spPr bwMode="auto">
          <a:xfrm>
            <a:off x="216466" y="1320444"/>
            <a:ext cx="8151564" cy="2357377"/>
          </a:xfrm>
          <a:prstGeom prst="rect">
            <a:avLst/>
          </a:prstGeom>
          <a:noFill/>
          <a:ln w="0">
            <a:noFill/>
          </a:ln>
        </p:spPr>
        <p:txBody>
          <a:bodyPr vert="horz" wrap="square" lIns="91440" tIns="45720" rIns="91440" bIns="45720" numCol="1" anchor="t">
            <a:spAutoFit/>
          </a:bodyPr>
          <a:lstStyle/>
          <a:p>
            <a:pPr marL="342900" indent="-342900" eaLnBrk="0" fontAlgn="base">
              <a:lnSpc>
                <a:spcPct val="125000"/>
              </a:lnSpc>
              <a:buFont typeface="Arial" panose="020B0604020202020204" pitchFamily="34" charset="0"/>
              <a:buChar char="•"/>
            </a:pPr>
            <a:r>
              <a:rPr lang="en-US" altLang="ko-KR" sz="2400" dirty="0">
                <a:latin typeface="华文中宋" panose="02010600040101010101" pitchFamily="2" charset="-122"/>
                <a:ea typeface="华文中宋" panose="02010600040101010101" pitchFamily="2" charset="-122"/>
              </a:rPr>
              <a:t>MATLAB</a:t>
            </a:r>
            <a:r>
              <a:rPr lang="zh-CN" altLang="en-US" sz="2400" dirty="0">
                <a:latin typeface="华文中宋" panose="02010600040101010101" pitchFamily="2" charset="-122"/>
                <a:ea typeface="华文中宋" panose="02010600040101010101" pitchFamily="2" charset="-122"/>
              </a:rPr>
              <a:t>：</a:t>
            </a:r>
            <a:r>
              <a:rPr lang="en-US" altLang="ko-KR" sz="2400" dirty="0" err="1">
                <a:latin typeface="华文中宋" panose="02010600040101010101" pitchFamily="2" charset="-122"/>
                <a:ea typeface="华文中宋" panose="02010600040101010101" pitchFamily="2" charset="-122"/>
              </a:rPr>
              <a:t>MATrix和</a:t>
            </a:r>
            <a:r>
              <a:rPr lang="en-US" altLang="ko-KR" sz="2400" dirty="0">
                <a:latin typeface="华文中宋" panose="02010600040101010101" pitchFamily="2" charset="-122"/>
                <a:ea typeface="华文中宋" panose="02010600040101010101" pitchFamily="2" charset="-122"/>
              </a:rPr>
              <a:t> </a:t>
            </a:r>
            <a:r>
              <a:rPr lang="en-US" altLang="ko-KR" sz="2400" dirty="0" err="1">
                <a:latin typeface="华文中宋" panose="02010600040101010101" pitchFamily="2" charset="-122"/>
                <a:ea typeface="华文中宋" panose="02010600040101010101" pitchFamily="2" charset="-122"/>
              </a:rPr>
              <a:t>LABoratory（矩阵实验室</a:t>
            </a:r>
            <a:r>
              <a:rPr lang="en-US" altLang="ko-KR" sz="2400" dirty="0">
                <a:latin typeface="华文中宋" panose="02010600040101010101" pitchFamily="2" charset="-122"/>
                <a:ea typeface="华文中宋" panose="02010600040101010101" pitchFamily="2" charset="-122"/>
              </a:rPr>
              <a:t>） </a:t>
            </a:r>
          </a:p>
          <a:p>
            <a:pPr marL="342900" indent="-342900" eaLnBrk="0" fontAlgn="base">
              <a:lnSpc>
                <a:spcPct val="125000"/>
              </a:lnSpc>
              <a:buFont typeface="Arial" panose="020B0604020202020204" pitchFamily="34" charset="0"/>
              <a:buChar char="•"/>
            </a:pPr>
            <a:r>
              <a:rPr lang="en-US" altLang="ko-KR" sz="2400" dirty="0">
                <a:latin typeface="华文中宋" panose="02010600040101010101" pitchFamily="2" charset="-122"/>
                <a:ea typeface="华文中宋" panose="02010600040101010101" pitchFamily="2" charset="-122"/>
              </a:rPr>
              <a:t>1978年Matlab面世</a:t>
            </a:r>
            <a:r>
              <a:rPr lang="zh-CN" altLang="en-US" sz="2400" dirty="0">
                <a:latin typeface="华文中宋" panose="02010600040101010101" pitchFamily="2" charset="-122"/>
                <a:ea typeface="华文中宋" panose="02010600040101010101" pitchFamily="2" charset="-122"/>
              </a:rPr>
              <a:t>，</a:t>
            </a:r>
            <a:r>
              <a:rPr lang="en-US" altLang="ko-KR" sz="2400" dirty="0">
                <a:latin typeface="华文中宋" panose="02010600040101010101" pitchFamily="2" charset="-122"/>
                <a:ea typeface="华文中宋" panose="02010600040101010101" pitchFamily="2" charset="-122"/>
              </a:rPr>
              <a:t>1984年MathWorks公司商用版</a:t>
            </a:r>
          </a:p>
          <a:p>
            <a:pPr marL="342900" indent="-342900" eaLnBrk="0" fontAlgn="base">
              <a:lnSpc>
                <a:spcPct val="125000"/>
              </a:lnSpc>
              <a:buFont typeface="Arial" panose="020B0604020202020204" pitchFamily="34" charset="0"/>
              <a:buChar char="•"/>
            </a:pPr>
            <a:r>
              <a:rPr lang="zh-CN" altLang="en-US" sz="2400" dirty="0">
                <a:latin typeface="华文中宋" panose="02010600040101010101" pitchFamily="2" charset="-122"/>
                <a:ea typeface="华文中宋" panose="02010600040101010101" pitchFamily="2" charset="-122"/>
              </a:rPr>
              <a:t>科学计算、可视化、交互式程序设计的开发环境</a:t>
            </a:r>
            <a:endParaRPr lang="en-US" altLang="ko-KR" sz="2400" dirty="0">
              <a:latin typeface="华文中宋" panose="02010600040101010101" pitchFamily="2" charset="-122"/>
              <a:ea typeface="华文中宋" panose="02010600040101010101" pitchFamily="2" charset="-122"/>
            </a:endParaRPr>
          </a:p>
          <a:p>
            <a:pPr marL="342900" indent="-342900" eaLnBrk="0" fontAlgn="base">
              <a:lnSpc>
                <a:spcPct val="125000"/>
              </a:lnSpc>
              <a:buFont typeface="Arial" panose="020B0604020202020204" pitchFamily="34" charset="0"/>
              <a:buChar char="•"/>
            </a:pPr>
            <a:r>
              <a:rPr lang="en-US" altLang="ko-KR" sz="2400" dirty="0" err="1">
                <a:latin typeface="华文中宋" panose="02010600040101010101" pitchFamily="2" charset="-122"/>
                <a:ea typeface="华文中宋" panose="02010600040101010101" pitchFamily="2" charset="-122"/>
              </a:rPr>
              <a:t>广泛应用于科学研究、工程应用，系统建模与仿真</a:t>
            </a:r>
            <a:r>
              <a:rPr lang="zh-CN" altLang="en-US" sz="2400" dirty="0">
                <a:latin typeface="华文中宋" panose="02010600040101010101" pitchFamily="2" charset="-122"/>
                <a:ea typeface="华文中宋" panose="02010600040101010101" pitchFamily="2" charset="-122"/>
              </a:rPr>
              <a:t>等</a:t>
            </a:r>
            <a:endParaRPr lang="en-US" altLang="ko-KR" sz="2400" dirty="0">
              <a:latin typeface="华文中宋" panose="02010600040101010101" pitchFamily="2" charset="-122"/>
              <a:ea typeface="华文中宋" panose="02010600040101010101" pitchFamily="2" charset="-122"/>
            </a:endParaRPr>
          </a:p>
          <a:p>
            <a:pPr marL="342900" indent="-342900" defTabSz="914400" eaLnBrk="0" fontAlgn="base" latinLnBrk="0">
              <a:lnSpc>
                <a:spcPct val="125000"/>
              </a:lnSpc>
              <a:spcBef>
                <a:spcPts val="0"/>
              </a:spcBef>
              <a:spcAft>
                <a:spcPts val="0"/>
              </a:spcAft>
              <a:buFont typeface="Wingdings" panose="05000000000000000000" pitchFamily="2" charset="2"/>
              <a:buChar char="p"/>
            </a:pPr>
            <a:endParaRPr lang="en-US" altLang="ko-KR" sz="2400" b="1" cap="none" dirty="0">
              <a:solidFill>
                <a:srgbClr val="3039E8"/>
              </a:solidFill>
              <a:latin typeface="Times New Roman" panose="02020603050405020304" charset="0"/>
              <a:ea typeface="华文中宋" panose="02010600040101010101" charset="-122"/>
              <a:cs typeface="Times New Roman" panose="02020603050405020304" charset="0"/>
            </a:endParaRPr>
          </a:p>
        </p:txBody>
      </p:sp>
      <p:pic>
        <p:nvPicPr>
          <p:cNvPr id="2970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330" y="333375"/>
            <a:ext cx="533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1403350" y="333375"/>
            <a:ext cx="65633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r>
              <a:rPr kumimoji="0" lang="en-US" altLang="zh-CN" sz="3600" b="1" dirty="0">
                <a:solidFill>
                  <a:srgbClr val="FF0000"/>
                </a:solidFill>
                <a:latin typeface="黑体" panose="02010609060101010101" pitchFamily="49" charset="-122"/>
                <a:ea typeface="黑体" panose="02010609060101010101" pitchFamily="49" charset="-122"/>
              </a:rPr>
              <a:t>MATLAB</a:t>
            </a:r>
            <a:r>
              <a:rPr kumimoji="0" lang="zh-CN" altLang="en-US" sz="3600" b="1" dirty="0">
                <a:solidFill>
                  <a:srgbClr val="FF0000"/>
                </a:solidFill>
                <a:latin typeface="黑体" panose="02010609060101010101" pitchFamily="49" charset="-122"/>
                <a:ea typeface="黑体" panose="02010609060101010101" pitchFamily="49" charset="-122"/>
              </a:rPr>
              <a:t>是什么</a:t>
            </a:r>
            <a:endParaRPr kumimoji="0" lang="en-US" altLang="zh-CN" sz="2800" b="1" dirty="0">
              <a:solidFill>
                <a:srgbClr val="FF0000"/>
              </a:solidFill>
              <a:latin typeface="黑体" panose="02010609060101010101" pitchFamily="49" charset="-122"/>
              <a:ea typeface="黑体" panose="02010609060101010101" pitchFamily="49" charset="-122"/>
            </a:endParaRPr>
          </a:p>
        </p:txBody>
      </p:sp>
      <p:pic>
        <p:nvPicPr>
          <p:cNvPr id="9" name="Picture 6">
            <a:extLst>
              <a:ext uri="{FF2B5EF4-FFF2-40B4-BE49-F238E27FC236}">
                <a16:creationId xmlns:a16="http://schemas.microsoft.com/office/drawing/2014/main" id="{395CFCB3-F060-492D-9F95-C4A5F6D98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1363" y="3866293"/>
            <a:ext cx="1619946" cy="2054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 name="Rectangle 7">
            <a:extLst>
              <a:ext uri="{FF2B5EF4-FFF2-40B4-BE49-F238E27FC236}">
                <a16:creationId xmlns:a16="http://schemas.microsoft.com/office/drawing/2014/main" id="{F8A7D54E-2767-42E3-83AB-56024E05122A}"/>
              </a:ext>
            </a:extLst>
          </p:cNvPr>
          <p:cNvSpPr>
            <a:spLocks noChangeArrowheads="1"/>
          </p:cNvSpPr>
          <p:nvPr/>
        </p:nvSpPr>
        <p:spPr bwMode="auto">
          <a:xfrm>
            <a:off x="5965952" y="5992794"/>
            <a:ext cx="1440180" cy="366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42900" indent="-342900">
              <a:defRPr/>
            </a:pPr>
            <a:r>
              <a:rPr kumimoji="0" lang="en-US" altLang="zh-CN" sz="1800" b="1" dirty="0">
                <a:solidFill>
                  <a:srgbClr val="003300"/>
                </a:solidFill>
                <a:latin typeface="Times New Roman" panose="02020603050405020304" charset="0"/>
              </a:rPr>
              <a:t>Cleve </a:t>
            </a:r>
            <a:r>
              <a:rPr kumimoji="0" lang="en-US" altLang="zh-CN" sz="1800" b="1" dirty="0" err="1">
                <a:solidFill>
                  <a:srgbClr val="003300"/>
                </a:solidFill>
                <a:latin typeface="Times New Roman" panose="02020603050405020304" charset="0"/>
              </a:rPr>
              <a:t>Moler</a:t>
            </a:r>
            <a:endParaRPr kumimoji="0" lang="en-US" altLang="zh-CN" sz="1800" b="1" dirty="0">
              <a:solidFill>
                <a:srgbClr val="003300"/>
              </a:solidFill>
              <a:latin typeface="Times New Roman" panose="02020603050405020304" charset="0"/>
            </a:endParaRPr>
          </a:p>
        </p:txBody>
      </p:sp>
      <p:pic>
        <p:nvPicPr>
          <p:cNvPr id="12" name="Picture 2">
            <a:extLst>
              <a:ext uri="{FF2B5EF4-FFF2-40B4-BE49-F238E27FC236}">
                <a16:creationId xmlns:a16="http://schemas.microsoft.com/office/drawing/2014/main" id="{02DFE350-5247-436A-BABE-15AECEE3F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786" y="3873166"/>
            <a:ext cx="152844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 name="Rectangle 7">
            <a:extLst>
              <a:ext uri="{FF2B5EF4-FFF2-40B4-BE49-F238E27FC236}">
                <a16:creationId xmlns:a16="http://schemas.microsoft.com/office/drawing/2014/main" id="{624E1086-F323-452A-BADA-1EF9E371317D}"/>
              </a:ext>
            </a:extLst>
          </p:cNvPr>
          <p:cNvSpPr>
            <a:spLocks noChangeArrowheads="1"/>
          </p:cNvSpPr>
          <p:nvPr/>
        </p:nvSpPr>
        <p:spPr bwMode="auto">
          <a:xfrm>
            <a:off x="7547274" y="5978223"/>
            <a:ext cx="13919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r>
              <a:rPr lang="en-US" altLang="zh-CN" b="1" dirty="0">
                <a:solidFill>
                  <a:srgbClr val="003300"/>
                </a:solidFill>
                <a:latin typeface="Times New Roman" panose="02020603050405020304" charset="0"/>
              </a:rPr>
              <a:t>Jack Little</a:t>
            </a:r>
          </a:p>
        </p:txBody>
      </p:sp>
      <p:pic>
        <p:nvPicPr>
          <p:cNvPr id="14" name="图片 13">
            <a:extLst>
              <a:ext uri="{FF2B5EF4-FFF2-40B4-BE49-F238E27FC236}">
                <a16:creationId xmlns:a16="http://schemas.microsoft.com/office/drawing/2014/main" id="{DEF3B19A-F5BB-4FC6-B151-F9AB0F759782}"/>
              </a:ext>
            </a:extLst>
          </p:cNvPr>
          <p:cNvPicPr>
            <a:picLocks noChangeAspect="1"/>
          </p:cNvPicPr>
          <p:nvPr/>
        </p:nvPicPr>
        <p:blipFill rotWithShape="1">
          <a:blip r:embed="rId5"/>
          <a:srcRect t="4854" b="7980"/>
          <a:stretch/>
        </p:blipFill>
        <p:spPr>
          <a:xfrm>
            <a:off x="62858" y="3652531"/>
            <a:ext cx="5517253" cy="2703819"/>
          </a:xfrm>
          <a:prstGeom prst="rect">
            <a:avLst/>
          </a:prstGeom>
        </p:spPr>
      </p:pic>
      <p:sp>
        <p:nvSpPr>
          <p:cNvPr id="2" name="矩形 1">
            <a:extLst>
              <a:ext uri="{FF2B5EF4-FFF2-40B4-BE49-F238E27FC236}">
                <a16:creationId xmlns:a16="http://schemas.microsoft.com/office/drawing/2014/main" id="{5AA243FB-55AE-41F8-9507-0A68E6D5CE1D}"/>
              </a:ext>
            </a:extLst>
          </p:cNvPr>
          <p:cNvSpPr/>
          <p:nvPr/>
        </p:nvSpPr>
        <p:spPr>
          <a:xfrm>
            <a:off x="343337" y="5530120"/>
            <a:ext cx="4956293" cy="584775"/>
          </a:xfrm>
          <a:prstGeom prst="rect">
            <a:avLst/>
          </a:prstGeom>
          <a:solidFill>
            <a:schemeClr val="bg2"/>
          </a:solidFill>
        </p:spPr>
        <p:txBody>
          <a:bodyPr wrap="none">
            <a:spAutoFit/>
          </a:bodyPr>
          <a:lstStyle/>
          <a:p>
            <a:r>
              <a:rPr lang="zh-CN" altLang="en-US" sz="3200" dirty="0"/>
              <a:t>http://ww</a:t>
            </a:r>
            <a:r>
              <a:rPr lang="en-US" altLang="zh-CN" sz="3200" dirty="0"/>
              <a:t>w</a:t>
            </a:r>
            <a:r>
              <a:rPr lang="zh-CN" altLang="en-US" sz="3200" dirty="0"/>
              <a:t>.mathworks.c</a:t>
            </a:r>
            <a:r>
              <a:rPr lang="en-US" altLang="zh-CN" sz="3200" dirty="0"/>
              <a:t>om</a:t>
            </a:r>
            <a:endParaRPr lang="zh-CN" alt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l="3021" t="20071" r="3619" b="1724"/>
          <a:stretch>
            <a:fillRect/>
          </a:stretch>
        </p:blipFill>
        <p:spPr bwMode="auto">
          <a:xfrm>
            <a:off x="1547813" y="1341438"/>
            <a:ext cx="6472237"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0180" name="Text Box 4"/>
          <p:cNvSpPr txBox="1">
            <a:spLocks noChangeArrowheads="1"/>
          </p:cNvSpPr>
          <p:nvPr/>
        </p:nvSpPr>
        <p:spPr bwMode="auto">
          <a:xfrm>
            <a:off x="1403350" y="188913"/>
            <a:ext cx="33131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defRPr/>
            </a:pP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拟合曲线图</a:t>
            </a:r>
          </a:p>
        </p:txBody>
      </p:sp>
      <p:sp>
        <p:nvSpPr>
          <p:cNvPr id="50181" name="Text Box 5"/>
          <p:cNvSpPr txBox="1">
            <a:spLocks noChangeArrowheads="1"/>
          </p:cNvSpPr>
          <p:nvPr/>
        </p:nvSpPr>
        <p:spPr bwMode="auto">
          <a:xfrm>
            <a:off x="1100871" y="5673725"/>
            <a:ext cx="73661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defRPr/>
            </a:pPr>
            <a:r>
              <a:rPr lang="zh-CN" altLang="en-US" sz="2800" dirty="0">
                <a:latin typeface="华文中宋" panose="02010600040101010101" pitchFamily="2" charset="-122"/>
                <a:ea typeface="华文中宋" panose="02010600040101010101" pitchFamily="2" charset="-122"/>
                <a:cs typeface="Times New Roman" panose="02020603050405020304" pitchFamily="18" charset="0"/>
              </a:rPr>
              <a:t>绘</a:t>
            </a:r>
            <a:r>
              <a:rPr lang="en-US" altLang="ko-KR" sz="2800" dirty="0" err="1">
                <a:latin typeface="华文中宋" panose="02010600040101010101" pitchFamily="2" charset="-122"/>
                <a:ea typeface="华文中宋" panose="02010600040101010101" pitchFamily="2" charset="-122"/>
                <a:cs typeface="Times New Roman" panose="02020603050405020304" pitchFamily="18" charset="0"/>
              </a:rPr>
              <a:t>原始数据、一次拟合曲线和三次拟合曲线</a:t>
            </a:r>
            <a:r>
              <a:rPr lang="zh-CN" altLang="en-US" sz="2800" dirty="0">
                <a:latin typeface="华文中宋" panose="02010600040101010101" pitchFamily="2" charset="-122"/>
                <a:ea typeface="华文中宋" panose="02010600040101010101" pitchFamily="2" charset="-122"/>
                <a:cs typeface="Times New Roman" panose="02020603050405020304" pitchFamily="18" charset="0"/>
              </a:rPr>
              <a:t>。</a:t>
            </a:r>
            <a:endParaRPr lang="en-US" altLang="ko-KR" sz="2800" dirty="0">
              <a:latin typeface="华文中宋" panose="02010600040101010101" pitchFamily="2" charset="-122"/>
              <a:ea typeface="华文中宋" panose="02010600040101010101" pitchFamily="2" charset="-122"/>
              <a:cs typeface="Times New Roman" panose="02020603050405020304" pitchFamily="18" charset="0"/>
            </a:endParaRPr>
          </a:p>
          <a:p>
            <a:pPr>
              <a:defRPr/>
            </a:pPr>
            <a:r>
              <a:rPr kumimoji="0" lang="zh-CN" altLang="en-US" sz="2800" dirty="0">
                <a:latin typeface="华文中宋" panose="02010600040101010101" pitchFamily="2" charset="-122"/>
                <a:ea typeface="华文中宋" panose="02010600040101010101" pitchFamily="2" charset="-122"/>
                <a:cs typeface="华文楷体" panose="02010600040101010101" charset="-122"/>
              </a:rPr>
              <a:t>由图可见，三次拟合结果较好。</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4" name="Picture 4"/>
          <p:cNvPicPr>
            <a:picLocks noChangeAspect="1" noChangeArrowheads="1"/>
          </p:cNvPicPr>
          <p:nvPr/>
        </p:nvPicPr>
        <p:blipFill>
          <a:blip r:embed="rId2">
            <a:extLst>
              <a:ext uri="{28A0092B-C50C-407E-A947-70E740481C1C}">
                <a14:useLocalDpi xmlns:a14="http://schemas.microsoft.com/office/drawing/2010/main" val="0"/>
              </a:ext>
            </a:extLst>
          </a:blip>
          <a:srcRect t="20859"/>
          <a:stretch>
            <a:fillRect/>
          </a:stretch>
        </p:blipFill>
        <p:spPr bwMode="auto">
          <a:xfrm>
            <a:off x="2023109" y="3933190"/>
            <a:ext cx="4565015" cy="292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72" name="Rectangle 2"/>
          <p:cNvSpPr>
            <a:spLocks noGrp="1" noChangeArrowheads="1"/>
          </p:cNvSpPr>
          <p:nvPr>
            <p:ph type="title"/>
          </p:nvPr>
        </p:nvSpPr>
        <p:spPr>
          <a:xfrm>
            <a:off x="1349375" y="260350"/>
            <a:ext cx="7793038" cy="647700"/>
          </a:xfrm>
        </p:spPr>
        <p:txBody>
          <a:bodyPr/>
          <a:lstStyle/>
          <a:p>
            <a:r>
              <a:rPr lang="en-US" altLang="zh-CN" sz="3600" b="1" dirty="0">
                <a:solidFill>
                  <a:srgbClr val="FF0000"/>
                </a:solidFill>
                <a:latin typeface="黑体" panose="02010609060101010101" pitchFamily="49" charset="-122"/>
                <a:ea typeface="黑体" panose="02010609060101010101" pitchFamily="49" charset="-122"/>
                <a:cs typeface="华文楷体" panose="02010600040101010101" charset="-122"/>
              </a:rPr>
              <a:t>【</a:t>
            </a:r>
            <a:r>
              <a:rPr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功能演示</a:t>
            </a:r>
            <a:r>
              <a:rPr lang="en-US" altLang="zh-CN" sz="3600" b="1" dirty="0">
                <a:solidFill>
                  <a:srgbClr val="FF0000"/>
                </a:solidFill>
                <a:latin typeface="黑体" panose="02010609060101010101" pitchFamily="49" charset="-122"/>
                <a:ea typeface="黑体" panose="02010609060101010101" pitchFamily="49" charset="-122"/>
                <a:cs typeface="华文楷体" panose="02010600040101010101" charset="-122"/>
              </a:rPr>
              <a:t>-4】</a:t>
            </a: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双纵坐标</a:t>
            </a:r>
            <a:r>
              <a:rPr kumimoji="0" lang="en-US" altLang="zh-CN" sz="3600" b="1" dirty="0" err="1">
                <a:solidFill>
                  <a:srgbClr val="FF0000"/>
                </a:solidFill>
                <a:latin typeface="黑体" panose="02010609060101010101" pitchFamily="49" charset="-122"/>
                <a:ea typeface="黑体" panose="02010609060101010101" pitchFamily="49" charset="-122"/>
                <a:cs typeface="华文楷体" panose="02010600040101010101" charset="-122"/>
              </a:rPr>
              <a:t>plotyy</a:t>
            </a: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指令</a:t>
            </a:r>
          </a:p>
        </p:txBody>
      </p:sp>
      <p:sp>
        <p:nvSpPr>
          <p:cNvPr id="281603" name="Rectangle 3"/>
          <p:cNvSpPr>
            <a:spLocks noGrp="1" noChangeArrowheads="1"/>
          </p:cNvSpPr>
          <p:nvPr>
            <p:ph idx="1"/>
          </p:nvPr>
        </p:nvSpPr>
        <p:spPr>
          <a:xfrm>
            <a:off x="685800" y="1309090"/>
            <a:ext cx="7772400" cy="4791075"/>
          </a:xfrm>
        </p:spPr>
        <p:txBody>
          <a:bodyPr>
            <a:normAutofit/>
          </a:bodyPr>
          <a:lstStyle/>
          <a:p>
            <a:pPr marL="0" indent="0" eaLnBrk="1" hangingPunct="1">
              <a:buNone/>
            </a:pPr>
            <a:r>
              <a:rPr kumimoji="0" lang="es-ES" altLang="zh-CN" sz="3600" b="1" dirty="0">
                <a:latin typeface="Times New Roman" panose="02020603050405020304" charset="0"/>
                <a:ea typeface="华文楷体" panose="02010600040101010101" charset="-122"/>
                <a:cs typeface="华文楷体" panose="02010600040101010101" charset="-122"/>
              </a:rPr>
              <a:t> &gt;&gt;x = 0:0.01:20;</a:t>
            </a:r>
          </a:p>
          <a:p>
            <a:pPr>
              <a:buNone/>
            </a:pPr>
            <a:r>
              <a:rPr kumimoji="0" lang="es-ES" altLang="zh-CN" sz="3600" b="1" dirty="0">
                <a:latin typeface="Times New Roman" panose="02020603050405020304" charset="0"/>
                <a:ea typeface="华文楷体" panose="02010600040101010101" charset="-122"/>
                <a:cs typeface="华文楷体" panose="02010600040101010101" charset="-122"/>
              </a:rPr>
              <a:t> </a:t>
            </a:r>
            <a:r>
              <a:rPr lang="es-ES" altLang="zh-CN" sz="3600" b="1" dirty="0">
                <a:latin typeface="Times New Roman" panose="02020603050405020304" charset="0"/>
                <a:ea typeface="华文楷体" panose="02010600040101010101" charset="-122"/>
                <a:cs typeface="华文楷体" panose="02010600040101010101" charset="-122"/>
              </a:rPr>
              <a:t>&gt;&gt; y1 </a:t>
            </a:r>
            <a:r>
              <a:rPr kumimoji="0" lang="es-ES" altLang="zh-CN" sz="3600" b="1" dirty="0">
                <a:latin typeface="Times New Roman" panose="02020603050405020304" charset="0"/>
                <a:ea typeface="华文楷体" panose="02010600040101010101" charset="-122"/>
                <a:cs typeface="华文楷体" panose="02010600040101010101" charset="-122"/>
              </a:rPr>
              <a:t>= 200*exp(-0.05*x).*sin(x);</a:t>
            </a:r>
          </a:p>
          <a:p>
            <a:pPr>
              <a:buNone/>
            </a:pPr>
            <a:r>
              <a:rPr kumimoji="0" lang="es-ES" altLang="zh-CN" sz="3600" b="1" dirty="0">
                <a:latin typeface="Times New Roman" panose="02020603050405020304" charset="0"/>
                <a:ea typeface="华文楷体" panose="02010600040101010101" charset="-122"/>
                <a:cs typeface="华文楷体" panose="02010600040101010101" charset="-122"/>
              </a:rPr>
              <a:t> </a:t>
            </a:r>
            <a:r>
              <a:rPr lang="es-ES" altLang="zh-CN" sz="3600" b="1" dirty="0">
                <a:latin typeface="Times New Roman" panose="02020603050405020304" charset="0"/>
                <a:ea typeface="华文楷体" panose="02010600040101010101" charset="-122"/>
                <a:cs typeface="华文楷体" panose="02010600040101010101" charset="-122"/>
              </a:rPr>
              <a:t>&gt;&gt; y2 </a:t>
            </a:r>
            <a:r>
              <a:rPr kumimoji="0" lang="es-ES" altLang="zh-CN" sz="3600" b="1" dirty="0">
                <a:latin typeface="Times New Roman" panose="02020603050405020304" charset="0"/>
                <a:ea typeface="华文楷体" panose="02010600040101010101" charset="-122"/>
                <a:cs typeface="华文楷体" panose="02010600040101010101" charset="-122"/>
              </a:rPr>
              <a:t>= 0.8*exp(-0.5*x).*sin(10*x);</a:t>
            </a:r>
          </a:p>
          <a:p>
            <a:pPr>
              <a:buNone/>
            </a:pPr>
            <a:r>
              <a:rPr kumimoji="0" lang="es-ES" altLang="zh-CN" sz="3600" b="1" dirty="0">
                <a:latin typeface="Times New Roman" panose="02020603050405020304" charset="0"/>
                <a:ea typeface="华文楷体" panose="02010600040101010101" charset="-122"/>
                <a:cs typeface="华文楷体" panose="02010600040101010101" charset="-122"/>
              </a:rPr>
              <a:t> </a:t>
            </a:r>
            <a:r>
              <a:rPr lang="es-ES" altLang="zh-CN" sz="3600" b="1" dirty="0">
                <a:latin typeface="Times New Roman" panose="02020603050405020304" charset="0"/>
                <a:ea typeface="华文楷体" panose="02010600040101010101" charset="-122"/>
                <a:cs typeface="华文楷体" panose="02010600040101010101" charset="-122"/>
              </a:rPr>
              <a:t>&gt;&gt; plotyy</a:t>
            </a:r>
            <a:r>
              <a:rPr kumimoji="0" lang="es-ES" altLang="zh-CN" sz="3600" b="1" dirty="0">
                <a:latin typeface="Times New Roman" panose="02020603050405020304" charset="0"/>
                <a:ea typeface="华文楷体" panose="02010600040101010101" charset="-122"/>
                <a:cs typeface="华文楷体" panose="02010600040101010101" charset="-122"/>
              </a:rPr>
              <a:t>(x,y1,x,y2);</a:t>
            </a:r>
            <a:endParaRPr kumimoji="0" lang="en-US" altLang="zh-CN" sz="3600" b="1" dirty="0">
              <a:latin typeface="Times New Roman" panose="02020603050405020304" charset="0"/>
              <a:ea typeface="华文楷体" panose="02010600040101010101" charset="-122"/>
              <a:cs typeface="华文楷体" panose="02010600040101010101" charset="-122"/>
            </a:endParaRPr>
          </a:p>
        </p:txBody>
      </p:sp>
    </p:spTree>
    <p:extLst>
      <p:ext uri="{BB962C8B-B14F-4D97-AF65-F5344CB8AC3E}">
        <p14:creationId xmlns:p14="http://schemas.microsoft.com/office/powerpoint/2010/main" val="1466245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2"/>
          <p:cNvSpPr>
            <a:spLocks noGrp="1" noChangeArrowheads="1"/>
          </p:cNvSpPr>
          <p:nvPr>
            <p:ph type="title"/>
          </p:nvPr>
        </p:nvSpPr>
        <p:spPr>
          <a:xfrm>
            <a:off x="1350963" y="260350"/>
            <a:ext cx="7793037" cy="647700"/>
          </a:xfrm>
        </p:spPr>
        <p:txBody>
          <a:bodyPr>
            <a:normAutofit/>
          </a:bodyPr>
          <a:lstStyle/>
          <a:p>
            <a:pPr marL="685800" indent="-685800"/>
            <a:r>
              <a:rPr lang="en-US" altLang="zh-CN" sz="3600" b="1" dirty="0">
                <a:solidFill>
                  <a:srgbClr val="FF0000"/>
                </a:solidFill>
                <a:latin typeface="黑体" panose="02010609060101010101" pitchFamily="49" charset="-122"/>
                <a:ea typeface="黑体" panose="02010609060101010101" pitchFamily="49" charset="-122"/>
                <a:cs typeface="华文楷体" panose="02010600040101010101" charset="-122"/>
              </a:rPr>
              <a:t>【</a:t>
            </a:r>
            <a:r>
              <a:rPr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功能演示</a:t>
            </a:r>
            <a:r>
              <a:rPr lang="en-US" altLang="zh-CN" sz="3600" b="1" dirty="0">
                <a:solidFill>
                  <a:srgbClr val="FF0000"/>
                </a:solidFill>
                <a:latin typeface="黑体" panose="02010609060101010101" pitchFamily="49" charset="-122"/>
                <a:ea typeface="黑体" panose="02010609060101010101" pitchFamily="49" charset="-122"/>
                <a:cs typeface="华文楷体" panose="02010600040101010101" charset="-122"/>
              </a:rPr>
              <a:t>-5】</a:t>
            </a:r>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rPr>
              <a:t>三维绘图</a:t>
            </a:r>
          </a:p>
        </p:txBody>
      </p:sp>
      <p:sp>
        <p:nvSpPr>
          <p:cNvPr id="244741" name="Rectangle 3"/>
          <p:cNvSpPr>
            <a:spLocks noGrp="1" noChangeArrowheads="1"/>
          </p:cNvSpPr>
          <p:nvPr>
            <p:ph idx="1"/>
          </p:nvPr>
        </p:nvSpPr>
        <p:spPr>
          <a:xfrm>
            <a:off x="10649" y="1412777"/>
            <a:ext cx="6289543" cy="4248472"/>
          </a:xfrm>
        </p:spPr>
        <p:txBody>
          <a:bodyPr>
            <a:normAutofit lnSpcReduction="10000"/>
          </a:bodyPr>
          <a:lstStyle/>
          <a:p>
            <a:pPr marL="0" indent="0" algn="just" eaLnBrk="1" hangingPunct="1">
              <a:buNone/>
            </a:pPr>
            <a:r>
              <a:rPr kumimoji="0" lang="zh-CN" altLang="en-US" sz="3600" b="1" dirty="0">
                <a:latin typeface="Times New Roman" panose="02020603050405020304" pitchFamily="18" charset="0"/>
                <a:ea typeface="华文楷体" panose="02010600040101010101" charset="-122"/>
                <a:cs typeface="Times New Roman" panose="02020603050405020304" pitchFamily="18" charset="0"/>
              </a:rPr>
              <a:t>三维线图指令</a:t>
            </a:r>
            <a:r>
              <a:rPr kumimoji="0" lang="en-US" altLang="zh-CN" sz="3600" b="1" dirty="0">
                <a:latin typeface="Times New Roman" panose="02020603050405020304" pitchFamily="18" charset="0"/>
                <a:ea typeface="华文楷体" panose="02010600040101010101" charset="-122"/>
                <a:cs typeface="Times New Roman" panose="02020603050405020304" pitchFamily="18" charset="0"/>
              </a:rPr>
              <a:t>plot3</a:t>
            </a:r>
          </a:p>
          <a:p>
            <a:pPr marL="0" indent="0" algn="just" eaLnBrk="1" hangingPunct="1">
              <a:buNone/>
            </a:pPr>
            <a:r>
              <a:rPr lang="en-US" altLang="zh-CN" sz="3600" b="1" dirty="0">
                <a:latin typeface="Times New Roman" panose="02020603050405020304" pitchFamily="18" charset="0"/>
                <a:ea typeface="华文楷体" panose="02010600040101010101" charset="-122"/>
                <a:cs typeface="Times New Roman" panose="02020603050405020304" pitchFamily="18" charset="0"/>
              </a:rPr>
              <a:t>   &gt;&gt;</a:t>
            </a:r>
            <a:r>
              <a:rPr kumimoji="0" lang="en-US" altLang="zh-CN" sz="3600" b="1" dirty="0">
                <a:latin typeface="Times New Roman" panose="02020603050405020304" pitchFamily="18" charset="0"/>
                <a:ea typeface="宋体" panose="02010600030101010101" pitchFamily="2" charset="-122"/>
                <a:cs typeface="Times New Roman" panose="02020603050405020304" pitchFamily="18" charset="0"/>
              </a:rPr>
              <a:t>t=(0:0.02:2)*pi;</a:t>
            </a:r>
            <a:endParaRPr kumimoji="0" lang="fr-FR" altLang="zh-CN" sz="3600" b="1" dirty="0">
              <a:latin typeface="Times New Roman" panose="02020603050405020304" pitchFamily="18" charset="0"/>
              <a:ea typeface="宋体" panose="02010600030101010101" pitchFamily="2" charset="-122"/>
              <a:cs typeface="Times New Roman" panose="02020603050405020304" pitchFamily="18" charset="0"/>
            </a:endParaRPr>
          </a:p>
          <a:p>
            <a:pPr lvl="1">
              <a:buNone/>
            </a:pPr>
            <a:r>
              <a:rPr lang="en-US" altLang="zh-CN" sz="3600" b="1" dirty="0">
                <a:latin typeface="Times New Roman" panose="02020603050405020304" pitchFamily="18" charset="0"/>
                <a:ea typeface="华文楷体" panose="02010600040101010101" charset="-122"/>
                <a:cs typeface="Times New Roman" panose="02020603050405020304" pitchFamily="18" charset="0"/>
              </a:rPr>
              <a:t>&gt;&gt; </a:t>
            </a:r>
            <a:r>
              <a:rPr kumimoji="0" lang="fr-FR" altLang="zh-CN" sz="3600" b="1" dirty="0">
                <a:latin typeface="Times New Roman" panose="02020603050405020304" pitchFamily="18" charset="0"/>
                <a:ea typeface="宋体" panose="02010600030101010101" pitchFamily="2" charset="-122"/>
                <a:cs typeface="Times New Roman" panose="02020603050405020304" pitchFamily="18" charset="0"/>
              </a:rPr>
              <a:t>x=sin(t);</a:t>
            </a:r>
          </a:p>
          <a:p>
            <a:pPr lvl="1">
              <a:buNone/>
            </a:pPr>
            <a:r>
              <a:rPr lang="en-US" altLang="zh-CN" sz="3600" b="1" dirty="0">
                <a:latin typeface="Times New Roman" panose="02020603050405020304" pitchFamily="18" charset="0"/>
                <a:ea typeface="华文楷体" panose="02010600040101010101" charset="-122"/>
                <a:cs typeface="Times New Roman" panose="02020603050405020304" pitchFamily="18" charset="0"/>
              </a:rPr>
              <a:t>&gt;&gt; </a:t>
            </a:r>
            <a:r>
              <a:rPr kumimoji="0" lang="fr-FR" altLang="zh-CN" sz="3600" b="1" dirty="0">
                <a:latin typeface="Times New Roman" panose="02020603050405020304" pitchFamily="18" charset="0"/>
                <a:ea typeface="宋体" panose="02010600030101010101" pitchFamily="2" charset="-122"/>
                <a:cs typeface="Times New Roman" panose="02020603050405020304" pitchFamily="18" charset="0"/>
              </a:rPr>
              <a:t>y=cos(t);</a:t>
            </a:r>
          </a:p>
          <a:p>
            <a:pPr lvl="1">
              <a:buNone/>
            </a:pPr>
            <a:r>
              <a:rPr lang="en-US" altLang="zh-CN" sz="3600" b="1" dirty="0">
                <a:latin typeface="Times New Roman" panose="02020603050405020304" pitchFamily="18" charset="0"/>
                <a:ea typeface="华文楷体" panose="02010600040101010101" charset="-122"/>
                <a:cs typeface="Times New Roman" panose="02020603050405020304" pitchFamily="18" charset="0"/>
              </a:rPr>
              <a:t>&gt;&gt; </a:t>
            </a:r>
            <a:r>
              <a:rPr kumimoji="0" lang="fr-FR" altLang="zh-CN" sz="3600" b="1" dirty="0">
                <a:latin typeface="Times New Roman" panose="02020603050405020304" pitchFamily="18" charset="0"/>
                <a:ea typeface="宋体" panose="02010600030101010101" pitchFamily="2" charset="-122"/>
                <a:cs typeface="Times New Roman" panose="02020603050405020304" pitchFamily="18" charset="0"/>
              </a:rPr>
              <a:t>z=cos(2*t);</a:t>
            </a:r>
          </a:p>
          <a:p>
            <a:pPr lvl="1">
              <a:buNone/>
            </a:pPr>
            <a:r>
              <a:rPr lang="en-US" altLang="zh-CN" sz="3600" b="1" dirty="0">
                <a:latin typeface="Times New Roman" panose="02020603050405020304" pitchFamily="18" charset="0"/>
                <a:ea typeface="华文楷体" panose="02010600040101010101" charset="-122"/>
                <a:cs typeface="Times New Roman" panose="02020603050405020304" pitchFamily="18" charset="0"/>
              </a:rPr>
              <a:t>&gt;&gt; </a:t>
            </a:r>
            <a:r>
              <a:rPr kumimoji="0" lang="fr-FR" altLang="zh-CN" sz="3600" b="1" dirty="0">
                <a:solidFill>
                  <a:schemeClr val="hlink"/>
                </a:solidFill>
                <a:latin typeface="Times New Roman" panose="02020603050405020304" pitchFamily="18" charset="0"/>
                <a:ea typeface="宋体" panose="02010600030101010101" pitchFamily="2" charset="-122"/>
                <a:cs typeface="Times New Roman" panose="02020603050405020304" pitchFamily="18" charset="0"/>
              </a:rPr>
              <a:t>plot3(x,y,z,'b-',x,y,z,'bd');</a:t>
            </a:r>
            <a:endParaRPr kumimoji="0" lang="en-US" altLang="zh-CN" sz="3600" b="1" dirty="0">
              <a:solidFill>
                <a:schemeClr val="hlink"/>
              </a:solidFill>
              <a:latin typeface="Times New Roman" panose="02020603050405020304" pitchFamily="18" charset="0"/>
              <a:ea typeface="宋体" panose="02010600030101010101" pitchFamily="2" charset="-122"/>
              <a:cs typeface="Times New Roman" panose="02020603050405020304" pitchFamily="18" charset="0"/>
            </a:endParaRPr>
          </a:p>
          <a:p>
            <a:pPr lvl="1">
              <a:buNone/>
            </a:pPr>
            <a:r>
              <a:rPr lang="en-US" altLang="zh-CN" sz="3600" b="1" dirty="0">
                <a:latin typeface="Times New Roman" panose="02020603050405020304" pitchFamily="18" charset="0"/>
                <a:ea typeface="华文楷体" panose="02010600040101010101" charset="-122"/>
                <a:cs typeface="Times New Roman" panose="02020603050405020304" pitchFamily="18" charset="0"/>
              </a:rPr>
              <a:t>&gt;&gt; </a:t>
            </a:r>
            <a:r>
              <a:rPr kumimoji="0" lang="en-US" altLang="zh-CN" sz="3600" b="1" dirty="0">
                <a:latin typeface="Times New Roman" panose="02020603050405020304" pitchFamily="18" charset="0"/>
                <a:ea typeface="宋体" panose="02010600030101010101" pitchFamily="2" charset="-122"/>
                <a:cs typeface="Times New Roman" panose="02020603050405020304" pitchFamily="18" charset="0"/>
              </a:rPr>
              <a:t>view([-82,58]);</a:t>
            </a:r>
          </a:p>
          <a:p>
            <a:pPr lvl="1">
              <a:buNone/>
            </a:pPr>
            <a:r>
              <a:rPr lang="en-US" altLang="zh-CN" sz="3600" b="1" dirty="0">
                <a:latin typeface="Times New Roman" panose="02020603050405020304" pitchFamily="18" charset="0"/>
                <a:ea typeface="华文楷体" panose="02010600040101010101" charset="-122"/>
                <a:cs typeface="Times New Roman" panose="02020603050405020304" pitchFamily="18" charset="0"/>
              </a:rPr>
              <a:t>&gt;&gt; </a:t>
            </a:r>
            <a:r>
              <a:rPr kumimoji="0" lang="en-US" altLang="zh-CN" sz="3600" b="1" dirty="0">
                <a:latin typeface="Times New Roman" panose="02020603050405020304" pitchFamily="18" charset="0"/>
                <a:ea typeface="宋体" panose="02010600030101010101" pitchFamily="2" charset="-122"/>
                <a:cs typeface="Times New Roman" panose="02020603050405020304" pitchFamily="18" charset="0"/>
              </a:rPr>
              <a:t>box on</a:t>
            </a:r>
          </a:p>
          <a:p>
            <a:pPr lvl="1">
              <a:buNone/>
            </a:pPr>
            <a:endParaRPr kumimoji="0" lang="en-US" altLang="zh-CN" sz="3600" b="1" dirty="0">
              <a:latin typeface="Times New Roman" panose="02020603050405020304" pitchFamily="18" charset="0"/>
              <a:ea typeface="华文楷体" panose="02010600040101010101" charset="-122"/>
              <a:cs typeface="Times New Roman" panose="02020603050405020304" pitchFamily="18" charset="0"/>
            </a:endParaRPr>
          </a:p>
        </p:txBody>
      </p:sp>
      <p:pic>
        <p:nvPicPr>
          <p:cNvPr id="2" name="图片 1">
            <a:extLst>
              <a:ext uri="{FF2B5EF4-FFF2-40B4-BE49-F238E27FC236}">
                <a16:creationId xmlns:a16="http://schemas.microsoft.com/office/drawing/2014/main" id="{47AD7FA0-D2E3-4257-A4C0-A09445FAA448}"/>
              </a:ext>
            </a:extLst>
          </p:cNvPr>
          <p:cNvPicPr>
            <a:picLocks noChangeAspect="1"/>
          </p:cNvPicPr>
          <p:nvPr/>
        </p:nvPicPr>
        <p:blipFill>
          <a:blip r:embed="rId2"/>
          <a:stretch>
            <a:fillRect/>
          </a:stretch>
        </p:blipFill>
        <p:spPr>
          <a:xfrm>
            <a:off x="2987824" y="1533893"/>
            <a:ext cx="5832648" cy="53241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344A9-FAB3-4ABF-B014-125474F84ED4}"/>
              </a:ext>
            </a:extLst>
          </p:cNvPr>
          <p:cNvSpPr>
            <a:spLocks noGrp="1"/>
          </p:cNvSpPr>
          <p:nvPr>
            <p:ph type="title"/>
          </p:nvPr>
        </p:nvSpPr>
        <p:spPr>
          <a:xfrm>
            <a:off x="1403647" y="0"/>
            <a:ext cx="7116897" cy="1325562"/>
          </a:xfrm>
        </p:spPr>
        <p:txBody>
          <a:bodyPr>
            <a:normAutofit/>
          </a:bodyPr>
          <a:lstStyle/>
          <a:p>
            <a:r>
              <a:rPr lang="zh-CN" altLang="en-US" sz="3600" b="1" dirty="0">
                <a:solidFill>
                  <a:srgbClr val="FF0000"/>
                </a:solidFill>
                <a:latin typeface="黑体" panose="02010609060101010101" pitchFamily="49" charset="-122"/>
                <a:ea typeface="黑体" panose="02010609060101010101" pitchFamily="49" charset="-122"/>
              </a:rPr>
              <a:t>文件保存</a:t>
            </a:r>
          </a:p>
        </p:txBody>
      </p:sp>
      <p:sp>
        <p:nvSpPr>
          <p:cNvPr id="3" name="内容占位符 2">
            <a:extLst>
              <a:ext uri="{FF2B5EF4-FFF2-40B4-BE49-F238E27FC236}">
                <a16:creationId xmlns:a16="http://schemas.microsoft.com/office/drawing/2014/main" id="{30545AF8-BBFB-4C07-9D8A-FBD3960EA258}"/>
              </a:ext>
            </a:extLst>
          </p:cNvPr>
          <p:cNvSpPr>
            <a:spLocks noGrp="1"/>
          </p:cNvSpPr>
          <p:nvPr>
            <p:ph idx="1"/>
          </p:nvPr>
        </p:nvSpPr>
        <p:spPr/>
        <p:txBody>
          <a:bodyPr>
            <a:normAutofit/>
          </a:bodyPr>
          <a:lstStyle/>
          <a:p>
            <a:r>
              <a:rPr lang="zh-CN" altLang="en-US" sz="3200" dirty="0">
                <a:latin typeface="华文中宋" panose="02010600040101010101" pitchFamily="2" charset="-122"/>
                <a:ea typeface="华文中宋" panose="02010600040101010101" pitchFamily="2" charset="-122"/>
              </a:rPr>
              <a:t>将案例保存：</a:t>
            </a:r>
            <a:endParaRPr lang="en-US" altLang="zh-CN" sz="3200" dirty="0">
              <a:latin typeface="华文中宋" panose="02010600040101010101" pitchFamily="2" charset="-122"/>
              <a:ea typeface="华文中宋" panose="02010600040101010101" pitchFamily="2" charset="-122"/>
            </a:endParaRPr>
          </a:p>
          <a:p>
            <a:pPr lvl="1"/>
            <a:r>
              <a:rPr lang="zh-CN" altLang="en-US" sz="3200" dirty="0">
                <a:latin typeface="华文中宋" panose="02010600040101010101" pitchFamily="2" charset="-122"/>
                <a:ea typeface="华文中宋" panose="02010600040101010101" pitchFamily="2" charset="-122"/>
              </a:rPr>
              <a:t>工具栏中，选择新建一个脚本</a:t>
            </a:r>
            <a:endParaRPr lang="en-US" altLang="zh-CN" sz="3200" dirty="0">
              <a:latin typeface="华文中宋" panose="02010600040101010101" pitchFamily="2" charset="-122"/>
              <a:ea typeface="华文中宋" panose="02010600040101010101" pitchFamily="2" charset="-122"/>
            </a:endParaRPr>
          </a:p>
          <a:p>
            <a:pPr lvl="1"/>
            <a:r>
              <a:rPr lang="zh-CN" altLang="en-US" sz="3200" dirty="0">
                <a:latin typeface="华文中宋" panose="02010600040101010101" pitchFamily="2" charset="-122"/>
                <a:ea typeface="华文中宋" panose="02010600040101010101" pitchFamily="2" charset="-122"/>
              </a:rPr>
              <a:t>在编辑器中输入案例的语句</a:t>
            </a:r>
            <a:endParaRPr lang="en-US" altLang="zh-CN" sz="3200" dirty="0">
              <a:latin typeface="华文中宋" panose="02010600040101010101" pitchFamily="2" charset="-122"/>
              <a:ea typeface="华文中宋" panose="02010600040101010101" pitchFamily="2" charset="-122"/>
            </a:endParaRPr>
          </a:p>
          <a:p>
            <a:pPr lvl="1"/>
            <a:r>
              <a:rPr lang="zh-CN" altLang="en-US" sz="3200" dirty="0">
                <a:latin typeface="华文中宋" panose="02010600040101010101" pitchFamily="2" charset="-122"/>
                <a:ea typeface="华文中宋" panose="02010600040101010101" pitchFamily="2" charset="-122"/>
              </a:rPr>
              <a:t>保存文件（</a:t>
            </a:r>
            <a:r>
              <a:rPr lang="en-US" altLang="zh-CN" sz="3200" dirty="0">
                <a:latin typeface="华文中宋" panose="02010600040101010101" pitchFamily="2" charset="-122"/>
                <a:ea typeface="华文中宋" panose="02010600040101010101" pitchFamily="2" charset="-122"/>
              </a:rPr>
              <a:t>.m</a:t>
            </a:r>
            <a:r>
              <a:rPr lang="zh-CN" altLang="en-US" sz="3200" dirty="0">
                <a:latin typeface="华文中宋" panose="02010600040101010101" pitchFamily="2" charset="-122"/>
                <a:ea typeface="华文中宋" panose="02010600040101010101" pitchFamily="2" charset="-122"/>
              </a:rPr>
              <a:t>结尾）</a:t>
            </a:r>
            <a:endParaRPr lang="en-US" altLang="zh-CN" sz="3200" dirty="0">
              <a:latin typeface="华文中宋" panose="02010600040101010101" pitchFamily="2" charset="-122"/>
              <a:ea typeface="华文中宋" panose="02010600040101010101" pitchFamily="2" charset="-122"/>
            </a:endParaRPr>
          </a:p>
          <a:p>
            <a:pPr lvl="1"/>
            <a:r>
              <a:rPr lang="zh-CN" altLang="en-US" sz="3200" dirty="0">
                <a:latin typeface="华文中宋" panose="02010600040101010101" pitchFamily="2" charset="-122"/>
                <a:ea typeface="华文中宋" panose="02010600040101010101" pitchFamily="2" charset="-122"/>
              </a:rPr>
              <a:t>运行该文件</a:t>
            </a:r>
          </a:p>
        </p:txBody>
      </p:sp>
    </p:spTree>
    <p:extLst>
      <p:ext uri="{BB962C8B-B14F-4D97-AF65-F5344CB8AC3E}">
        <p14:creationId xmlns:p14="http://schemas.microsoft.com/office/powerpoint/2010/main" val="2564930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7F31D-4F20-4339-B75B-C7C3E1CF90C7}"/>
              </a:ext>
            </a:extLst>
          </p:cNvPr>
          <p:cNvSpPr>
            <a:spLocks noGrp="1"/>
          </p:cNvSpPr>
          <p:nvPr>
            <p:ph type="title"/>
          </p:nvPr>
        </p:nvSpPr>
        <p:spPr>
          <a:xfrm>
            <a:off x="1403648" y="136524"/>
            <a:ext cx="7886700" cy="1325562"/>
          </a:xfrm>
        </p:spPr>
        <p:txBody>
          <a:bodyPr>
            <a:normAutofit/>
          </a:bodyPr>
          <a:lstStyle/>
          <a:p>
            <a:r>
              <a:rPr lang="en-US" altLang="zh-CN" sz="3600" b="1" dirty="0">
                <a:solidFill>
                  <a:srgbClr val="FF0000"/>
                </a:solidFill>
                <a:latin typeface="黑体" panose="02010609060101010101" pitchFamily="49" charset="-122"/>
                <a:ea typeface="黑体" panose="02010609060101010101" pitchFamily="49" charset="-122"/>
              </a:rPr>
              <a:t>MATLAB </a:t>
            </a:r>
            <a:r>
              <a:rPr lang="zh-CN" altLang="en-US" sz="3600" b="1" dirty="0">
                <a:solidFill>
                  <a:srgbClr val="FF0000"/>
                </a:solidFill>
                <a:latin typeface="黑体" panose="02010609060101010101" pitchFamily="49" charset="-122"/>
                <a:ea typeface="黑体" panose="02010609060101010101" pitchFamily="49" charset="-122"/>
              </a:rPr>
              <a:t>学习资源</a:t>
            </a:r>
          </a:p>
        </p:txBody>
      </p:sp>
      <p:sp>
        <p:nvSpPr>
          <p:cNvPr id="3" name="内容占位符 2">
            <a:extLst>
              <a:ext uri="{FF2B5EF4-FFF2-40B4-BE49-F238E27FC236}">
                <a16:creationId xmlns:a16="http://schemas.microsoft.com/office/drawing/2014/main" id="{AD3C3747-114F-4236-A313-0B8201E9EB36}"/>
              </a:ext>
            </a:extLst>
          </p:cNvPr>
          <p:cNvSpPr>
            <a:spLocks noGrp="1"/>
          </p:cNvSpPr>
          <p:nvPr>
            <p:ph idx="1"/>
          </p:nvPr>
        </p:nvSpPr>
        <p:spPr>
          <a:xfrm>
            <a:off x="251520" y="1828801"/>
            <a:ext cx="8568951" cy="4351337"/>
          </a:xfrm>
        </p:spPr>
        <p:txBody>
          <a:bodyPr>
            <a:normAutofit/>
          </a:bodyPr>
          <a:lstStyle/>
          <a:p>
            <a:r>
              <a:rPr lang="zh-CN" altLang="en-US" sz="3200" dirty="0">
                <a:latin typeface="黑体" panose="02010609060101010101" pitchFamily="49" charset="-122"/>
                <a:ea typeface="黑体" panose="02010609060101010101" pitchFamily="49" charset="-122"/>
              </a:rPr>
              <a:t>官方网站免费资源</a:t>
            </a:r>
            <a:endParaRPr lang="en-US" altLang="zh-CN" sz="3200" dirty="0">
              <a:latin typeface="黑体" panose="02010609060101010101" pitchFamily="49" charset="-122"/>
              <a:ea typeface="黑体" panose="02010609060101010101" pitchFamily="49" charset="-122"/>
            </a:endParaRPr>
          </a:p>
          <a:p>
            <a:pPr lvl="1"/>
            <a:r>
              <a:rPr lang="en-US" altLang="zh-CN" sz="2900" dirty="0">
                <a:latin typeface="黑体" panose="02010609060101010101" pitchFamily="49" charset="-122"/>
                <a:ea typeface="黑体" panose="02010609060101010101" pitchFamily="49" charset="-122"/>
              </a:rPr>
              <a:t>https://www.mathworks.com/</a:t>
            </a:r>
          </a:p>
          <a:p>
            <a:pPr lvl="1"/>
            <a:r>
              <a:rPr lang="en-US" altLang="zh-CN" sz="2900" dirty="0">
                <a:latin typeface="黑体" panose="02010609060101010101" pitchFamily="49" charset="-122"/>
                <a:ea typeface="黑体" panose="02010609060101010101" pitchFamily="49" charset="-122"/>
              </a:rPr>
              <a:t>https://www.ilovematlab.cn/resources/</a:t>
            </a:r>
          </a:p>
          <a:p>
            <a:pPr lvl="1"/>
            <a:r>
              <a:rPr lang="en-US" altLang="zh-CN" sz="2900" dirty="0">
                <a:latin typeface="黑体" panose="02010609060101010101" pitchFamily="49" charset="-122"/>
                <a:ea typeface="黑体" panose="02010609060101010101" pitchFamily="49" charset="-122"/>
              </a:rPr>
              <a:t>https://matlabacademy.mathworks.com/cn</a:t>
            </a:r>
          </a:p>
          <a:p>
            <a:pPr lvl="1"/>
            <a:r>
              <a:rPr lang="en-US" altLang="zh-CN" sz="2900" dirty="0">
                <a:latin typeface="黑体" panose="02010609060101010101" pitchFamily="49" charset="-122"/>
                <a:ea typeface="黑体" panose="02010609060101010101" pitchFamily="49" charset="-122"/>
              </a:rPr>
              <a:t>https://ww2.mathworks.cn/support/learn-with-matlab-tutorials.html</a:t>
            </a:r>
          </a:p>
          <a:p>
            <a:r>
              <a:rPr lang="zh-CN" altLang="en-US" sz="3200" dirty="0">
                <a:latin typeface="黑体" panose="02010609060101010101" pitchFamily="49" charset="-122"/>
                <a:ea typeface="黑体" panose="02010609060101010101" pitchFamily="49" charset="-122"/>
              </a:rPr>
              <a:t>中国大学</a:t>
            </a:r>
            <a:r>
              <a:rPr lang="en-US" altLang="zh-CN" sz="3200" dirty="0">
                <a:latin typeface="黑体" panose="02010609060101010101" pitchFamily="49" charset="-122"/>
                <a:ea typeface="黑体" panose="02010609060101010101" pitchFamily="49" charset="-122"/>
              </a:rPr>
              <a:t>MOOC</a:t>
            </a:r>
            <a:r>
              <a:rPr lang="zh-CN" altLang="en-US" sz="3200" dirty="0">
                <a:latin typeface="黑体" panose="02010609060101010101" pitchFamily="49" charset="-122"/>
                <a:ea typeface="黑体" panose="02010609060101010101" pitchFamily="49" charset="-122"/>
              </a:rPr>
              <a:t>课程</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书籍</a:t>
            </a:r>
          </a:p>
        </p:txBody>
      </p:sp>
    </p:spTree>
    <p:extLst>
      <p:ext uri="{BB962C8B-B14F-4D97-AF65-F5344CB8AC3E}">
        <p14:creationId xmlns:p14="http://schemas.microsoft.com/office/powerpoint/2010/main" val="1268990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3608" y="764704"/>
            <a:ext cx="7632848" cy="6394571"/>
          </a:xfrm>
          <a:prstGeom prst="rect">
            <a:avLst/>
          </a:prstGeom>
          <a:noFill/>
        </p:spPr>
        <p:txBody>
          <a:bodyPr wrap="square" rtlCol="0" anchor="t">
            <a:spAutoFit/>
          </a:bodyPr>
          <a:lstStyle/>
          <a:p>
            <a:pPr algn="just">
              <a:lnSpc>
                <a:spcPct val="160000"/>
              </a:lnSpc>
            </a:pPr>
            <a:endParaRPr lang="en-US" altLang="zh-CN" sz="3200" b="1"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a:p>
            <a:pPr algn="just">
              <a:lnSpc>
                <a:spcPct val="160000"/>
              </a:lnSpc>
            </a:pPr>
            <a:r>
              <a:rPr kumimoji="0" lang="zh-CN" altLang="en-US" sz="3200" b="1"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北京交通大学</a:t>
            </a:r>
            <a:endParaRPr kumimoji="0" lang="en-US" altLang="zh-CN" sz="3200" b="1"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a:p>
            <a:pPr algn="just">
              <a:lnSpc>
                <a:spcPct val="160000"/>
              </a:lnSpc>
            </a:pPr>
            <a:r>
              <a:rPr kumimoji="0" lang="zh-CN" altLang="en-US" sz="3200" b="1"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计算机基础教学</a:t>
            </a:r>
            <a:r>
              <a:rPr lang="zh-CN" altLang="en-US" sz="3200" b="1"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基地</a:t>
            </a:r>
            <a:endParaRPr lang="en-US" altLang="zh-CN" sz="3200" b="1"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a:p>
            <a:pPr algn="just">
              <a:lnSpc>
                <a:spcPct val="160000"/>
              </a:lnSpc>
            </a:pPr>
            <a:endParaRPr kumimoji="0" lang="en-US" altLang="zh-CN" sz="3200" b="1"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a:p>
            <a:pPr algn="just">
              <a:lnSpc>
                <a:spcPct val="160000"/>
              </a:lnSpc>
            </a:pPr>
            <a:r>
              <a:rPr lang="zh-CN" altLang="en-US"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软件机房：逸夫楼</a:t>
            </a:r>
            <a:r>
              <a:rPr lang="en-US" altLang="zh-CN"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2</a:t>
            </a:r>
            <a:r>
              <a:rPr lang="zh-CN" altLang="en-US"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层机房，东区实验楼机房</a:t>
            </a:r>
            <a:endParaRPr lang="en-US" altLang="zh-CN"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a:p>
            <a:pPr algn="just">
              <a:lnSpc>
                <a:spcPct val="160000"/>
              </a:lnSpc>
            </a:pPr>
            <a:r>
              <a:rPr lang="zh-CN" altLang="en-US"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实验室：</a:t>
            </a:r>
            <a:endParaRPr lang="en-US" altLang="zh-CN"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a:p>
            <a:pPr lvl="1" algn="just">
              <a:lnSpc>
                <a:spcPct val="160000"/>
              </a:lnSpc>
            </a:pPr>
            <a:r>
              <a:rPr lang="zh-CN" altLang="en-US"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逸夫楼</a:t>
            </a:r>
            <a:r>
              <a:rPr lang="en-US" altLang="zh-CN"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1</a:t>
            </a:r>
            <a:r>
              <a:rPr lang="zh-CN" altLang="en-US"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层：硬创空间</a:t>
            </a:r>
            <a:endParaRPr lang="en-US" altLang="zh-CN"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a:p>
            <a:pPr lvl="1" algn="just">
              <a:lnSpc>
                <a:spcPct val="160000"/>
              </a:lnSpc>
            </a:pPr>
            <a:r>
              <a:rPr lang="zh-CN" altLang="en-US"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逸夫楼</a:t>
            </a:r>
            <a:r>
              <a:rPr lang="en-US" altLang="zh-CN"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2</a:t>
            </a:r>
            <a:r>
              <a:rPr lang="zh-CN" altLang="en-US"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层：互联网</a:t>
            </a:r>
            <a:r>
              <a:rPr lang="en-US" altLang="zh-CN"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a:t>
            </a:r>
            <a:r>
              <a:rPr lang="zh-CN" altLang="en-US"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双创空间</a:t>
            </a:r>
            <a:endParaRPr lang="en-US" altLang="zh-CN"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a:p>
            <a:pPr lvl="1" algn="just">
              <a:lnSpc>
                <a:spcPct val="160000"/>
              </a:lnSpc>
            </a:pPr>
            <a:r>
              <a:rPr lang="zh-CN" altLang="en-US"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东区计算机实验楼：智能技术创客空间</a:t>
            </a:r>
            <a:endParaRPr lang="en-US" altLang="zh-CN" sz="2000" dirty="0">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a:p>
            <a:pPr algn="just">
              <a:lnSpc>
                <a:spcPct val="160000"/>
              </a:lnSpc>
            </a:pPr>
            <a:endParaRPr kumimoji="0" lang="zh-CN" altLang="en-US" sz="3200" b="1"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87047" y="1231560"/>
            <a:ext cx="3364874" cy="4752975"/>
          </a:xfrm>
        </p:spPr>
        <p:style>
          <a:lnRef idx="2">
            <a:schemeClr val="accent3"/>
          </a:lnRef>
          <a:fillRef idx="1">
            <a:schemeClr val="lt1"/>
          </a:fillRef>
          <a:effectRef idx="0">
            <a:schemeClr val="accent3"/>
          </a:effectRef>
          <a:fontRef idx="minor">
            <a:schemeClr val="dk1"/>
          </a:fontRef>
        </p:style>
        <p:txBody>
          <a:bodyPr>
            <a:normAutofit/>
          </a:bodyPr>
          <a:lstStyle/>
          <a:p>
            <a:pPr marL="0" indent="0">
              <a:lnSpc>
                <a:spcPct val="90000"/>
              </a:lnSpc>
              <a:buFont typeface="Wingdings" panose="05000000000000000000" charset="0"/>
              <a:buNone/>
            </a:pPr>
            <a:r>
              <a:rPr kumimoji="0" lang="zh-TW" altLang="en-US" sz="2000" b="1" u="sng" dirty="0">
                <a:solidFill>
                  <a:srgbClr val="000090"/>
                </a:solidFill>
                <a:latin typeface="黑体" panose="02010609060101010101" charset="-122"/>
                <a:ea typeface="黑体" panose="02010609060101010101" charset="-122"/>
                <a:cs typeface="黑体" panose="02010609060101010101" charset="-122"/>
              </a:rPr>
              <a:t>版本</a:t>
            </a:r>
            <a:r>
              <a:rPr kumimoji="0" lang="en-US" altLang="zh-TW" sz="2000" b="1" u="sng" dirty="0">
                <a:solidFill>
                  <a:srgbClr val="000090"/>
                </a:solidFill>
                <a:latin typeface="黑体" panose="02010609060101010101" charset="-122"/>
                <a:ea typeface="黑体" panose="02010609060101010101" charset="-122"/>
                <a:cs typeface="黑体" panose="02010609060101010101" charset="-122"/>
              </a:rPr>
              <a:t>		</a:t>
            </a:r>
            <a:r>
              <a:rPr kumimoji="0" lang="zh-TW" altLang="en-US" sz="2000" b="1" u="sng" dirty="0">
                <a:solidFill>
                  <a:srgbClr val="000090"/>
                </a:solidFill>
                <a:latin typeface="黑体" panose="02010609060101010101" charset="-122"/>
                <a:ea typeface="黑体" panose="02010609060101010101" charset="-122"/>
                <a:cs typeface="黑体" panose="02010609060101010101" charset="-122"/>
              </a:rPr>
              <a:t>发布时间</a:t>
            </a:r>
            <a:endParaRPr kumimoji="0" lang="en-US" altLang="zh-TW" sz="2000" b="1" u="sng" dirty="0">
              <a:solidFill>
                <a:srgbClr val="000090"/>
              </a:solidFill>
              <a:latin typeface="黑体" panose="02010609060101010101" charset="-122"/>
              <a:ea typeface="黑体" panose="02010609060101010101" charset="-122"/>
              <a:cs typeface="黑体" panose="02010609060101010101" charset="-122"/>
            </a:endParaRPr>
          </a:p>
          <a:p>
            <a:pPr marL="0" indent="0">
              <a:buNone/>
              <a:defRPr/>
            </a:pPr>
            <a:r>
              <a:rPr lang="en-US" altLang="zh-TW" sz="2000" b="1" dirty="0">
                <a:solidFill>
                  <a:srgbClr val="4D009A"/>
                </a:solidFill>
                <a:latin typeface="华文楷体" panose="02010600040101010101" charset="-122"/>
                <a:ea typeface="华文楷体" panose="02010600040101010101" charset="-122"/>
                <a:cs typeface="华文楷体" panose="02010600040101010101" charset="-122"/>
              </a:rPr>
              <a:t>... ... </a:t>
            </a:r>
          </a:p>
          <a:p>
            <a:pPr marL="0" indent="0">
              <a:lnSpc>
                <a:spcPct val="90000"/>
              </a:lnSpc>
              <a:buNone/>
              <a:defRPr/>
            </a:pPr>
            <a:r>
              <a:rPr kumimoji="0" lang="en-US" altLang="zh-TW" sz="2000" b="1" dirty="0">
                <a:solidFill>
                  <a:srgbClr val="4D009A"/>
                </a:solidFill>
                <a:latin typeface="华文楷体" panose="02010600040101010101" charset="-122"/>
                <a:ea typeface="华文楷体" panose="02010600040101010101" charset="-122"/>
                <a:cs typeface="华文楷体" panose="02010600040101010101" charset="-122"/>
              </a:rPr>
              <a:t>MATLAB 8.0	R2012b	2012.9.11</a:t>
            </a:r>
          </a:p>
          <a:p>
            <a:pPr marL="0" indent="0">
              <a:lnSpc>
                <a:spcPct val="90000"/>
              </a:lnSpc>
              <a:buNone/>
              <a:defRPr/>
            </a:pPr>
            <a:r>
              <a:rPr kumimoji="0" lang="en-US" altLang="zh-TW" sz="2000" b="1" dirty="0">
                <a:solidFill>
                  <a:srgbClr val="4D009A"/>
                </a:solidFill>
                <a:latin typeface="华文楷体" panose="02010600040101010101" charset="-122"/>
                <a:ea typeface="华文楷体" panose="02010600040101010101" charset="-122"/>
                <a:cs typeface="华文楷体" panose="02010600040101010101" charset="-122"/>
              </a:rPr>
              <a:t>MATLAB 8.1	R2013a	2013.3.7</a:t>
            </a:r>
          </a:p>
          <a:p>
            <a:pPr marL="0" indent="0">
              <a:lnSpc>
                <a:spcPct val="90000"/>
              </a:lnSpc>
              <a:buNone/>
              <a:defRPr/>
            </a:pPr>
            <a:r>
              <a:rPr lang="en-US" altLang="zh-TW" sz="2000" b="1" dirty="0">
                <a:solidFill>
                  <a:srgbClr val="4D009A"/>
                </a:solidFill>
                <a:latin typeface="华文楷体" panose="02010600040101010101" charset="-122"/>
                <a:ea typeface="华文楷体" panose="02010600040101010101" charset="-122"/>
                <a:cs typeface="华文楷体" panose="02010600040101010101" charset="-122"/>
              </a:rPr>
              <a:t>... ... </a:t>
            </a:r>
          </a:p>
          <a:p>
            <a:pPr marL="0" indent="0">
              <a:lnSpc>
                <a:spcPct val="90000"/>
              </a:lnSpc>
              <a:buNone/>
              <a:defRPr/>
            </a:pPr>
            <a:r>
              <a:rPr lang="en-US" altLang="zh-TW" sz="2000" b="1" dirty="0">
                <a:solidFill>
                  <a:srgbClr val="4D009A"/>
                </a:solidFill>
                <a:latin typeface="华文楷体" panose="02010600040101010101" charset="-122"/>
                <a:ea typeface="华文楷体" panose="02010600040101010101" charset="-122"/>
                <a:cs typeface="华文楷体" panose="02010600040101010101" charset="-122"/>
              </a:rPr>
              <a:t>MATLAB 9.0.0	R2016</a:t>
            </a:r>
            <a:r>
              <a:rPr lang="en-US" altLang="zh-CN" sz="2000" b="1" dirty="0">
                <a:solidFill>
                  <a:srgbClr val="4D009A"/>
                </a:solidFill>
                <a:latin typeface="华文楷体" panose="02010600040101010101" charset="-122"/>
                <a:ea typeface="华文楷体" panose="02010600040101010101" charset="-122"/>
                <a:cs typeface="华文楷体" panose="02010600040101010101" charset="-122"/>
              </a:rPr>
              <a:t>a</a:t>
            </a:r>
            <a:r>
              <a:rPr lang="en-US" altLang="zh-TW" sz="2000" b="1" dirty="0">
                <a:solidFill>
                  <a:srgbClr val="4D009A"/>
                </a:solidFill>
                <a:latin typeface="华文楷体" panose="02010600040101010101" charset="-122"/>
                <a:ea typeface="华文楷体" panose="02010600040101010101" charset="-122"/>
                <a:cs typeface="华文楷体" panose="02010600040101010101" charset="-122"/>
              </a:rPr>
              <a:t>	2016.2.11</a:t>
            </a:r>
          </a:p>
          <a:p>
            <a:pPr marL="0" indent="0">
              <a:lnSpc>
                <a:spcPct val="90000"/>
              </a:lnSpc>
              <a:buNone/>
              <a:defRPr/>
            </a:pPr>
            <a:r>
              <a:rPr lang="en-US" altLang="zh-CN" sz="2000" b="1" dirty="0">
                <a:solidFill>
                  <a:srgbClr val="4D009A"/>
                </a:solidFill>
                <a:latin typeface="华文楷体" panose="02010600040101010101" charset="-122"/>
                <a:ea typeface="华文楷体" panose="02010600040101010101" charset="-122"/>
                <a:cs typeface="华文楷体" panose="02010600040101010101" charset="-122"/>
              </a:rPr>
              <a:t>... ...</a:t>
            </a:r>
          </a:p>
          <a:p>
            <a:pPr marL="0" indent="0">
              <a:buNone/>
              <a:defRPr/>
            </a:pPr>
            <a:r>
              <a:rPr lang="en-US" altLang="zh-TW" sz="2000" b="1" dirty="0">
                <a:solidFill>
                  <a:srgbClr val="4D009A"/>
                </a:solidFill>
                <a:latin typeface="华文楷体" panose="02010600040101010101" charset="-122"/>
                <a:ea typeface="华文楷体" panose="02010600040101010101" charset="-122"/>
                <a:cs typeface="华文楷体" panose="02010600040101010101" charset="-122"/>
              </a:rPr>
              <a:t>MATLAB 9.5.0	R2018</a:t>
            </a:r>
            <a:r>
              <a:rPr lang="en-US" altLang="zh-CN" sz="2000" b="1" dirty="0">
                <a:solidFill>
                  <a:srgbClr val="4D009A"/>
                </a:solidFill>
                <a:latin typeface="华文楷体" panose="02010600040101010101" charset="-122"/>
                <a:ea typeface="华文楷体" panose="02010600040101010101" charset="-122"/>
                <a:cs typeface="华文楷体" panose="02010600040101010101" charset="-122"/>
              </a:rPr>
              <a:t>b</a:t>
            </a:r>
            <a:r>
              <a:rPr lang="en-US" altLang="zh-TW" sz="2000" b="1" dirty="0">
                <a:solidFill>
                  <a:srgbClr val="4D009A"/>
                </a:solidFill>
                <a:latin typeface="华文楷体" panose="02010600040101010101" charset="-122"/>
                <a:ea typeface="华文楷体" panose="02010600040101010101" charset="-122"/>
                <a:cs typeface="华文楷体" panose="02010600040101010101" charset="-122"/>
              </a:rPr>
              <a:t>	2018.8.28</a:t>
            </a:r>
          </a:p>
          <a:p>
            <a:pPr marL="0" indent="0">
              <a:buNone/>
              <a:defRPr/>
            </a:pPr>
            <a:r>
              <a:rPr lang="en-US" altLang="zh-TW" sz="2000" b="1" dirty="0">
                <a:solidFill>
                  <a:srgbClr val="4D009A"/>
                </a:solidFill>
                <a:latin typeface="华文楷体" panose="02010600040101010101" charset="-122"/>
                <a:ea typeface="华文楷体" panose="02010600040101010101" charset="-122"/>
                <a:cs typeface="华文楷体" panose="02010600040101010101" charset="-122"/>
              </a:rPr>
              <a:t>... ... </a:t>
            </a:r>
          </a:p>
          <a:p>
            <a:pPr marL="0" indent="0">
              <a:lnSpc>
                <a:spcPct val="90000"/>
              </a:lnSpc>
              <a:buNone/>
              <a:defRPr/>
            </a:pPr>
            <a:endParaRPr lang="en-US" altLang="zh-CN" sz="2000" b="1" dirty="0">
              <a:solidFill>
                <a:srgbClr val="4D009A"/>
              </a:solidFill>
              <a:latin typeface="华文楷体" panose="02010600040101010101" charset="-122"/>
              <a:ea typeface="华文楷体" panose="02010600040101010101" charset="-122"/>
              <a:cs typeface="华文楷体" panose="02010600040101010101" charset="-122"/>
            </a:endParaRPr>
          </a:p>
          <a:p>
            <a:pPr marL="0" indent="0">
              <a:lnSpc>
                <a:spcPct val="90000"/>
              </a:lnSpc>
              <a:buNone/>
              <a:defRPr/>
            </a:pPr>
            <a:endParaRPr lang="en-US" altLang="zh-CN" sz="2000" b="1" dirty="0">
              <a:solidFill>
                <a:srgbClr val="4D009A"/>
              </a:solidFill>
              <a:latin typeface="华文楷体" panose="02010600040101010101" charset="-122"/>
              <a:ea typeface="华文楷体" panose="02010600040101010101" charset="-122"/>
              <a:cs typeface="华文楷体" panose="02010600040101010101" charset="-122"/>
            </a:endParaRPr>
          </a:p>
          <a:p>
            <a:pPr marL="0" indent="0">
              <a:lnSpc>
                <a:spcPct val="90000"/>
              </a:lnSpc>
              <a:buNone/>
              <a:defRPr/>
            </a:pPr>
            <a:endParaRPr kumimoji="0" lang="en-US" altLang="zh-CN" sz="2000" b="1" dirty="0">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10" name="Text Box 13"/>
          <p:cNvSpPr txBox="1">
            <a:spLocks noChangeArrowheads="1"/>
          </p:cNvSpPr>
          <p:nvPr/>
        </p:nvSpPr>
        <p:spPr bwMode="auto">
          <a:xfrm>
            <a:off x="1332230" y="333375"/>
            <a:ext cx="388747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spcBef>
                <a:spcPct val="50000"/>
              </a:spcBef>
              <a:buFont typeface="Wingdings" panose="05000000000000000000" charset="0"/>
              <a:buNone/>
              <a:defRPr/>
            </a:pPr>
            <a:r>
              <a:rPr kumimoji="0" lang="en-US" altLang="zh-CN" sz="3600" b="1" dirty="0">
                <a:solidFill>
                  <a:srgbClr val="FF0000"/>
                </a:solidFill>
                <a:latin typeface="黑体" panose="02010609060101010101" charset="-122"/>
                <a:ea typeface="黑体" panose="02010609060101010101" charset="-122"/>
                <a:cs typeface="黑体" panose="02010609060101010101" charset="-122"/>
              </a:rPr>
              <a:t>MATLAB</a:t>
            </a:r>
            <a:r>
              <a:rPr kumimoji="0" lang="zh-CN" altLang="en-US" sz="3600" b="1" dirty="0">
                <a:solidFill>
                  <a:srgbClr val="FF0000"/>
                </a:solidFill>
                <a:latin typeface="黑体" panose="02010609060101010101" charset="-122"/>
                <a:ea typeface="黑体" panose="02010609060101010101" charset="-122"/>
                <a:cs typeface="黑体" panose="02010609060101010101" charset="-122"/>
              </a:rPr>
              <a:t>版本</a:t>
            </a:r>
          </a:p>
        </p:txBody>
      </p:sp>
      <p:pic>
        <p:nvPicPr>
          <p:cNvPr id="337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330" y="333375"/>
            <a:ext cx="533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0A0034C9-AD4D-484C-A804-CA92B1A0C573}"/>
              </a:ext>
            </a:extLst>
          </p:cNvPr>
          <p:cNvPicPr>
            <a:picLocks noChangeAspect="1"/>
          </p:cNvPicPr>
          <p:nvPr/>
        </p:nvPicPr>
        <p:blipFill>
          <a:blip r:embed="rId3"/>
          <a:stretch>
            <a:fillRect/>
          </a:stretch>
        </p:blipFill>
        <p:spPr>
          <a:xfrm>
            <a:off x="4572000" y="1431584"/>
            <a:ext cx="3943350" cy="4352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1332230" y="333375"/>
            <a:ext cx="7648575" cy="574675"/>
          </a:xfrm>
        </p:spPr>
        <p:txBody>
          <a:bodyPr>
            <a:normAutofit fontScale="90000"/>
          </a:bodyPr>
          <a:lstStyle/>
          <a:p>
            <a:pPr marL="838200" indent="-838200"/>
            <a:r>
              <a:rPr kumimoji="0" lang="en-US" altLang="zh-CN" sz="4000" b="1" dirty="0">
                <a:solidFill>
                  <a:srgbClr val="FF0000"/>
                </a:solidFill>
                <a:latin typeface="黑体" panose="02010609060101010101" pitchFamily="49" charset="-122"/>
                <a:ea typeface="黑体" panose="02010609060101010101" pitchFamily="49" charset="-122"/>
                <a:cs typeface="华文中宋" panose="02010600040101010101" charset="-122"/>
              </a:rPr>
              <a:t>MATLAB</a:t>
            </a:r>
            <a:r>
              <a:rPr kumimoji="0" lang="zh-CN" altLang="en-US" sz="4000" b="1" dirty="0">
                <a:solidFill>
                  <a:srgbClr val="FF0000"/>
                </a:solidFill>
                <a:latin typeface="黑体" panose="02010609060101010101" pitchFamily="49" charset="-122"/>
                <a:ea typeface="黑体" panose="02010609060101010101" pitchFamily="49" charset="-122"/>
                <a:cs typeface="华文中宋" panose="02010600040101010101" charset="-122"/>
              </a:rPr>
              <a:t>的数据运算</a:t>
            </a:r>
          </a:p>
        </p:txBody>
      </p:sp>
      <p:sp>
        <p:nvSpPr>
          <p:cNvPr id="52227" name="Rectangle 3"/>
          <p:cNvSpPr txBox="1">
            <a:spLocks noGrp="1"/>
          </p:cNvSpPr>
          <p:nvPr>
            <p:ph idx="1"/>
          </p:nvPr>
        </p:nvSpPr>
        <p:spPr>
          <a:xfrm>
            <a:off x="685800" y="1287145"/>
            <a:ext cx="7948295" cy="4791710"/>
          </a:xfrm>
          <a:prstGeom prst="rect">
            <a:avLst/>
          </a:prstGeom>
          <a:noFill/>
          <a:ln w="0">
            <a:noFill/>
          </a:ln>
        </p:spPr>
        <p:txBody>
          <a:bodyPr vert="horz" wrap="square" lIns="91440" tIns="45720" rIns="91440" bIns="45720" numCol="1" anchor="t">
            <a:noAutofit/>
          </a:bodyPr>
          <a:lstStyle/>
          <a:p>
            <a:pPr>
              <a:lnSpc>
                <a:spcPct val="120000"/>
              </a:lnSpc>
              <a:spcBef>
                <a:spcPct val="20000"/>
              </a:spcBef>
            </a:pPr>
            <a:r>
              <a:rPr kumimoji="0" lang="en-US" altLang="zh-CN" sz="2800" b="1" dirty="0">
                <a:latin typeface="华文楷体" panose="02010600040101010101" charset="-122"/>
                <a:ea typeface="华文楷体" panose="02010600040101010101" charset="-122"/>
                <a:cs typeface="华文楷体" panose="02010600040101010101" charset="-122"/>
                <a:sym typeface="+mn-ea"/>
              </a:rPr>
              <a:t> </a:t>
            </a:r>
            <a:r>
              <a:rPr lang="en-US" altLang="zh-CN" sz="2400" dirty="0" err="1">
                <a:latin typeface="华文中宋" panose="02010600040101010101" pitchFamily="2" charset="-122"/>
                <a:ea typeface="华文中宋" panose="02010600040101010101" pitchFamily="2" charset="-122"/>
                <a:sym typeface="+mn-ea"/>
              </a:rPr>
              <a:t>Matlab</a:t>
            </a:r>
            <a:r>
              <a:rPr lang="zh-CN" altLang="en-US" sz="2400" dirty="0">
                <a:latin typeface="华文中宋" panose="02010600040101010101" pitchFamily="2" charset="-122"/>
                <a:ea typeface="华文中宋" panose="02010600040101010101" pitchFamily="2" charset="-122"/>
                <a:sym typeface="+mn-ea"/>
              </a:rPr>
              <a:t>数据类型非常丰富，数值型、字符型等为基本数据类型。</a:t>
            </a:r>
            <a:endParaRPr lang="en-US" altLang="zh-CN" sz="2400" dirty="0">
              <a:latin typeface="华文中宋" panose="02010600040101010101" pitchFamily="2" charset="-122"/>
              <a:ea typeface="华文中宋" panose="02010600040101010101" pitchFamily="2" charset="-122"/>
            </a:endParaRPr>
          </a:p>
          <a:p>
            <a:pPr marL="171450" lvl="1">
              <a:lnSpc>
                <a:spcPct val="120000"/>
              </a:lnSpc>
              <a:spcBef>
                <a:spcPct val="20000"/>
              </a:spcBef>
            </a:pPr>
            <a:r>
              <a:rPr lang="zh-CN" altLang="en-US" sz="2400" dirty="0">
                <a:latin typeface="华文中宋" panose="02010600040101010101" pitchFamily="2" charset="-122"/>
                <a:ea typeface="华文中宋" panose="02010600040101010101" pitchFamily="2" charset="-122"/>
              </a:rPr>
              <a:t>数组：按行</a:t>
            </a:r>
            <a:r>
              <a:rPr lang="en-US" altLang="zh-CN" sz="2400" dirty="0">
                <a:latin typeface="华文中宋" panose="02010600040101010101" pitchFamily="2" charset="-122"/>
                <a:ea typeface="华文中宋" panose="02010600040101010101" pitchFamily="2" charset="-122"/>
              </a:rPr>
              <a:t>(row)</a:t>
            </a:r>
            <a:r>
              <a:rPr lang="zh-CN" altLang="en-US" sz="2400" dirty="0">
                <a:latin typeface="华文中宋" panose="02010600040101010101" pitchFamily="2" charset="-122"/>
                <a:ea typeface="华文中宋" panose="02010600040101010101" pitchFamily="2" charset="-122"/>
              </a:rPr>
              <a:t>和列</a:t>
            </a:r>
            <a:r>
              <a:rPr lang="en-US" altLang="zh-CN" sz="2400" dirty="0">
                <a:latin typeface="华文中宋" panose="02010600040101010101" pitchFamily="2" charset="-122"/>
                <a:ea typeface="华文中宋" panose="02010600040101010101" pitchFamily="2" charset="-122"/>
              </a:rPr>
              <a:t>(column)</a:t>
            </a:r>
            <a:r>
              <a:rPr lang="zh-CN" altLang="en-US" sz="2400" dirty="0">
                <a:latin typeface="华文中宋" panose="02010600040101010101" pitchFamily="2" charset="-122"/>
                <a:ea typeface="华文中宋" panose="02010600040101010101" pitchFamily="2" charset="-122"/>
              </a:rPr>
              <a:t>顺序排列的实数或复数的有序集。</a:t>
            </a:r>
            <a:endParaRPr lang="en-US" altLang="zh-CN" sz="2400" dirty="0">
              <a:latin typeface="华文中宋" panose="02010600040101010101" pitchFamily="2" charset="-122"/>
              <a:ea typeface="华文中宋" panose="02010600040101010101" pitchFamily="2" charset="-122"/>
            </a:endParaRPr>
          </a:p>
          <a:p>
            <a:pPr lvl="1">
              <a:spcBef>
                <a:spcPct val="55000"/>
              </a:spcBef>
            </a:pPr>
            <a:r>
              <a:rPr lang="zh-CN" altLang="en-US" sz="2400" dirty="0">
                <a:latin typeface="华文中宋" panose="02010600040101010101" pitchFamily="2" charset="-122"/>
                <a:ea typeface="华文中宋" panose="02010600040101010101" pitchFamily="2" charset="-122"/>
              </a:rPr>
              <a:t>一维数组，也称为向量</a:t>
            </a:r>
            <a:r>
              <a:rPr lang="en-US" altLang="zh-CN" sz="2400" dirty="0">
                <a:latin typeface="华文中宋" panose="02010600040101010101" pitchFamily="2" charset="-122"/>
                <a:ea typeface="华文中宋" panose="02010600040101010101" pitchFamily="2" charset="-122"/>
              </a:rPr>
              <a:t>(vector) </a:t>
            </a:r>
          </a:p>
          <a:p>
            <a:pPr lvl="1">
              <a:spcBef>
                <a:spcPct val="55000"/>
              </a:spcBef>
            </a:pPr>
            <a:r>
              <a:rPr lang="zh-CN" altLang="en-US" sz="2400" dirty="0">
                <a:latin typeface="华文中宋" panose="02010600040101010101" pitchFamily="2" charset="-122"/>
                <a:ea typeface="华文中宋" panose="02010600040101010101" pitchFamily="2" charset="-122"/>
              </a:rPr>
              <a:t>二维数组，也称为矩阵</a:t>
            </a:r>
            <a:r>
              <a:rPr lang="en-US" altLang="zh-CN" sz="2400" dirty="0">
                <a:latin typeface="华文中宋" panose="02010600040101010101" pitchFamily="2" charset="-122"/>
                <a:ea typeface="华文中宋" panose="02010600040101010101" pitchFamily="2" charset="-122"/>
              </a:rPr>
              <a:t>( matrix)</a:t>
            </a:r>
          </a:p>
          <a:p>
            <a:pPr lvl="1">
              <a:spcBef>
                <a:spcPct val="55000"/>
              </a:spcBef>
            </a:pPr>
            <a:r>
              <a:rPr lang="zh-CN" altLang="en-US" sz="2400" dirty="0">
                <a:latin typeface="华文中宋" panose="02010600040101010101" pitchFamily="2" charset="-122"/>
                <a:ea typeface="华文中宋" panose="02010600040101010101" pitchFamily="2" charset="-122"/>
              </a:rPr>
              <a:t>多维数组</a:t>
            </a:r>
            <a:endParaRPr lang="en-US" altLang="zh-CN" sz="2400" dirty="0">
              <a:latin typeface="华文中宋" panose="02010600040101010101" pitchFamily="2" charset="-122"/>
              <a:ea typeface="华文中宋" panose="02010600040101010101" pitchFamily="2" charset="-122"/>
            </a:endParaRPr>
          </a:p>
          <a:p>
            <a:pPr>
              <a:spcBef>
                <a:spcPct val="55000"/>
              </a:spcBef>
            </a:pPr>
            <a:r>
              <a:rPr lang="zh-CN" altLang="en-US" sz="2400" dirty="0">
                <a:latin typeface="华文中宋" panose="02010600040101010101" pitchFamily="2" charset="-122"/>
                <a:ea typeface="华文中宋" panose="02010600040101010101" pitchFamily="2" charset="-122"/>
                <a:sym typeface="+mn-ea"/>
              </a:rPr>
              <a:t>各种数据类型都以</a:t>
            </a:r>
            <a:r>
              <a:rPr lang="zh-CN" altLang="en-US" sz="2400" dirty="0">
                <a:latin typeface="华文中宋" panose="02010600040101010101" pitchFamily="2" charset="-122"/>
                <a:ea typeface="华文中宋" panose="02010600040101010101" pitchFamily="2" charset="-122"/>
              </a:rPr>
              <a:t>数组</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sym typeface="+mn-ea"/>
              </a:rPr>
              <a:t>矩阵形式存在，是最基本的数据对象。</a:t>
            </a:r>
            <a:endParaRPr lang="en-US" altLang="zh-CN" sz="2400" dirty="0">
              <a:latin typeface="华文中宋" panose="02010600040101010101" pitchFamily="2" charset="-122"/>
              <a:ea typeface="华文中宋" panose="02010600040101010101" pitchFamily="2" charset="-122"/>
              <a:sym typeface="+mn-ea"/>
            </a:endParaRPr>
          </a:p>
          <a:p>
            <a:pPr lvl="1">
              <a:spcBef>
                <a:spcPct val="55000"/>
              </a:spcBef>
            </a:pPr>
            <a:endParaRPr lang="en-US" altLang="ko-KR" sz="2800" dirty="0">
              <a:latin typeface="华文中宋" panose="02010600040101010101" pitchFamily="2" charset="-122"/>
              <a:ea typeface="华文中宋" panose="02010600040101010101" pitchFamily="2" charset="-122"/>
              <a:cs typeface="华文楷体" panose="02010600040101010101" charset="-122"/>
            </a:endParaRPr>
          </a:p>
        </p:txBody>
      </p:sp>
    </p:spTree>
    <p:extLst>
      <p:ext uri="{BB962C8B-B14F-4D97-AF65-F5344CB8AC3E}">
        <p14:creationId xmlns:p14="http://schemas.microsoft.com/office/powerpoint/2010/main" val="118491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1332230" y="333375"/>
            <a:ext cx="7648575" cy="574675"/>
          </a:xfrm>
        </p:spPr>
        <p:txBody>
          <a:bodyPr>
            <a:normAutofit fontScale="90000"/>
          </a:bodyPr>
          <a:lstStyle/>
          <a:p>
            <a:pPr marL="838200" indent="-838200"/>
            <a:r>
              <a:rPr kumimoji="0" lang="en-US" altLang="zh-CN" sz="4000" b="1" dirty="0">
                <a:solidFill>
                  <a:srgbClr val="FF0000"/>
                </a:solidFill>
                <a:latin typeface="华文中宋" panose="02010600040101010101" charset="-122"/>
                <a:ea typeface="华文中宋" panose="02010600040101010101" charset="-122"/>
                <a:cs typeface="华文中宋" panose="02010600040101010101" charset="-122"/>
              </a:rPr>
              <a:t>MATLAB</a:t>
            </a:r>
            <a:r>
              <a:rPr kumimoji="0" lang="zh-CN" altLang="en-US" sz="4000" b="1" dirty="0">
                <a:solidFill>
                  <a:srgbClr val="FF0000"/>
                </a:solidFill>
                <a:latin typeface="华文中宋" panose="02010600040101010101" charset="-122"/>
                <a:ea typeface="华文中宋" panose="02010600040101010101" charset="-122"/>
                <a:cs typeface="华文中宋" panose="02010600040101010101" charset="-122"/>
              </a:rPr>
              <a:t>安装</a:t>
            </a:r>
          </a:p>
        </p:txBody>
      </p:sp>
      <p:sp>
        <p:nvSpPr>
          <p:cNvPr id="52227" name="Rectangle 3"/>
          <p:cNvSpPr txBox="1">
            <a:spLocks noGrp="1"/>
          </p:cNvSpPr>
          <p:nvPr>
            <p:ph idx="1"/>
          </p:nvPr>
        </p:nvSpPr>
        <p:spPr>
          <a:xfrm>
            <a:off x="685800" y="2066290"/>
            <a:ext cx="7773035" cy="4791710"/>
          </a:xfrm>
          <a:prstGeom prst="rect">
            <a:avLst/>
          </a:prstGeom>
          <a:noFill/>
          <a:ln w="0">
            <a:noFill/>
          </a:ln>
        </p:spPr>
        <p:txBody>
          <a:bodyPr vert="horz" wrap="square" lIns="91440" tIns="45720" rIns="91440" bIns="45720" numCol="1" anchor="t">
            <a:noAutofit/>
          </a:bodyPr>
          <a:lstStyle/>
          <a:p>
            <a:pPr marL="609600" indent="-609600" algn="l" defTabSz="914400" eaLnBrk="0" fontAlgn="base" latinLnBrk="0">
              <a:lnSpc>
                <a:spcPct val="100000"/>
              </a:lnSpc>
              <a:spcBef>
                <a:spcPts val="1400"/>
              </a:spcBef>
              <a:spcAft>
                <a:spcPts val="0"/>
              </a:spcAft>
              <a:buClr>
                <a:srgbClr val="4D009A"/>
              </a:buClr>
              <a:buFont typeface="Wingdings" panose="05000000000000000000"/>
              <a:buChar char="n"/>
            </a:pPr>
            <a:r>
              <a:rPr lang="en-US" altLang="zh-CN" sz="3600" cap="none" dirty="0" err="1">
                <a:latin typeface="黑体" panose="02010609060101010101" pitchFamily="49" charset="-122"/>
                <a:ea typeface="黑体" panose="02010609060101010101" pitchFamily="49" charset="-122"/>
              </a:rPr>
              <a:t>MatLab</a:t>
            </a:r>
            <a:r>
              <a:rPr lang="zh-CN" altLang="en-US" sz="3600" cap="none" dirty="0">
                <a:latin typeface="黑体" panose="02010609060101010101" pitchFamily="49" charset="-122"/>
                <a:ea typeface="黑体" panose="02010609060101010101" pitchFamily="49" charset="-122"/>
              </a:rPr>
              <a:t>获取</a:t>
            </a:r>
            <a:endParaRPr lang="en-US" altLang="ko-KR" sz="3600" cap="none" dirty="0">
              <a:latin typeface="黑体" panose="02010609060101010101" pitchFamily="49" charset="-122"/>
              <a:ea typeface="黑体" panose="02010609060101010101" pitchFamily="49" charset="-122"/>
            </a:endParaRPr>
          </a:p>
          <a:p>
            <a:pPr marL="609600" indent="-609600" defTabSz="914400" eaLnBrk="0" fontAlgn="base">
              <a:lnSpc>
                <a:spcPct val="100000"/>
              </a:lnSpc>
              <a:spcBef>
                <a:spcPts val="1400"/>
              </a:spcBef>
              <a:buClr>
                <a:srgbClr val="4D009A"/>
              </a:buClr>
              <a:buFont typeface="Wingdings" panose="05000000000000000000"/>
              <a:buChar char="n"/>
            </a:pPr>
            <a:r>
              <a:rPr lang="en-US" altLang="zh-CN" sz="3600" dirty="0" err="1">
                <a:latin typeface="黑体" panose="02010609060101010101" pitchFamily="49" charset="-122"/>
                <a:ea typeface="黑体" panose="02010609060101010101" pitchFamily="49" charset="-122"/>
              </a:rPr>
              <a:t>MatLab</a:t>
            </a:r>
            <a:r>
              <a:rPr lang="zh-CN" altLang="en-US" sz="3600" dirty="0">
                <a:latin typeface="黑体" panose="02010609060101010101" pitchFamily="49" charset="-122"/>
                <a:ea typeface="黑体" panose="02010609060101010101" pitchFamily="49" charset="-122"/>
              </a:rPr>
              <a:t>安装</a:t>
            </a:r>
            <a:endParaRPr lang="en-US" altLang="ko-KR" sz="3600" dirty="0">
              <a:latin typeface="黑体" panose="02010609060101010101" pitchFamily="49" charset="-122"/>
              <a:ea typeface="黑体" panose="02010609060101010101" pitchFamily="49" charset="-122"/>
            </a:endParaRPr>
          </a:p>
          <a:p>
            <a:pPr marL="609600" indent="-609600" algn="l" defTabSz="914400" eaLnBrk="0" fontAlgn="base" latinLnBrk="0">
              <a:lnSpc>
                <a:spcPct val="100000"/>
              </a:lnSpc>
              <a:spcBef>
                <a:spcPts val="1400"/>
              </a:spcBef>
              <a:spcAft>
                <a:spcPts val="0"/>
              </a:spcAft>
              <a:buClr>
                <a:srgbClr val="4D009A"/>
              </a:buClr>
              <a:buFont typeface="Wingdings" panose="05000000000000000000"/>
              <a:buChar char="n"/>
            </a:pPr>
            <a:r>
              <a:rPr lang="zh-CN" altLang="en-US" sz="3600" cap="none" dirty="0">
                <a:latin typeface="黑体" panose="02010609060101010101" pitchFamily="49" charset="-122"/>
                <a:ea typeface="黑体" panose="02010609060101010101" pitchFamily="49" charset="-122"/>
              </a:rPr>
              <a:t>熟悉</a:t>
            </a:r>
            <a:r>
              <a:rPr lang="en-US" altLang="ko-KR" sz="3600" cap="none" dirty="0" err="1">
                <a:latin typeface="黑体" panose="02010609060101010101" pitchFamily="49" charset="-122"/>
                <a:ea typeface="黑体" panose="02010609060101010101" pitchFamily="49" charset="-122"/>
              </a:rPr>
              <a:t>MatLab</a:t>
            </a:r>
            <a:r>
              <a:rPr lang="zh-CN" altLang="en-US" sz="3600" cap="none" dirty="0">
                <a:latin typeface="黑体" panose="02010609060101010101" pitchFamily="49" charset="-122"/>
                <a:ea typeface="黑体" panose="02010609060101010101" pitchFamily="49" charset="-122"/>
              </a:rPr>
              <a:t>窗口</a:t>
            </a:r>
            <a:r>
              <a:rPr lang="en-US" altLang="ko-KR" sz="3600" cap="none" dirty="0">
                <a:latin typeface="黑体" panose="02010609060101010101" pitchFamily="49" charset="-122"/>
                <a:ea typeface="黑体" panose="02010609060101010101" pitchFamily="49" charset="-122"/>
              </a:rPr>
              <a:t> </a:t>
            </a:r>
            <a:endParaRPr lang="ko-KR" altLang="en-US" sz="3600" cap="none" dirty="0">
              <a:latin typeface="黑体" panose="02010609060101010101" pitchFamily="49" charset="-122"/>
              <a:ea typeface="华文楷体" panose="02010600040101010101" charset="-122"/>
            </a:endParaRPr>
          </a:p>
          <a:p>
            <a:pPr marL="609600" indent="-609600" algn="l" defTabSz="914400" eaLnBrk="0" fontAlgn="base" latinLnBrk="0">
              <a:lnSpc>
                <a:spcPct val="100000"/>
              </a:lnSpc>
              <a:spcBef>
                <a:spcPts val="1400"/>
              </a:spcBef>
              <a:spcAft>
                <a:spcPts val="0"/>
              </a:spcAft>
              <a:buClr>
                <a:srgbClr val="4D009A"/>
              </a:buClr>
              <a:buFont typeface="Wingdings" panose="05000000000000000000"/>
              <a:buChar char="n"/>
            </a:pPr>
            <a:r>
              <a:rPr lang="en-US" altLang="ko-KR" sz="3600" cap="none" dirty="0" err="1">
                <a:latin typeface="黑体" panose="02010609060101010101" pitchFamily="49" charset="-122"/>
                <a:ea typeface="黑体" panose="02010609060101010101" pitchFamily="49" charset="-122"/>
              </a:rPr>
              <a:t>命令</a:t>
            </a:r>
            <a:r>
              <a:rPr lang="zh-CN" altLang="en-US" sz="3600" cap="none" dirty="0">
                <a:latin typeface="黑体" panose="02010609060101010101" pitchFamily="49" charset="-122"/>
                <a:ea typeface="黑体" panose="02010609060101010101" pitchFamily="49" charset="-122"/>
              </a:rPr>
              <a:t>行</a:t>
            </a:r>
            <a:r>
              <a:rPr lang="en-US" altLang="ko-KR" sz="3600" cap="none" dirty="0" err="1">
                <a:latin typeface="黑体" panose="02010609060101010101" pitchFamily="49" charset="-122"/>
                <a:ea typeface="黑体" panose="02010609060101010101" pitchFamily="49" charset="-122"/>
              </a:rPr>
              <a:t>窗口及使用</a:t>
            </a:r>
            <a:endParaRPr lang="ko-KR" altLang="en-US" sz="3600" cap="none" dirty="0">
              <a:latin typeface="黑体" panose="02010609060101010101" pitchFamily="49" charset="-122"/>
              <a:ea typeface="华文楷体" panose="02010600040101010101" charset="-122"/>
            </a:endParaRPr>
          </a:p>
          <a:p>
            <a:pPr marL="609600" indent="-609600" algn="l" defTabSz="914400" eaLnBrk="0" fontAlgn="base" latinLnBrk="0">
              <a:lnSpc>
                <a:spcPct val="100000"/>
              </a:lnSpc>
              <a:spcBef>
                <a:spcPts val="1400"/>
              </a:spcBef>
              <a:spcAft>
                <a:spcPts val="0"/>
              </a:spcAft>
              <a:buClr>
                <a:srgbClr val="4D009A"/>
              </a:buClr>
              <a:buFont typeface="Wingdings" panose="05000000000000000000"/>
              <a:buChar char="n"/>
            </a:pPr>
            <a:endParaRPr lang="en-US" altLang="ko-KR" sz="2800" b="1" cap="none" dirty="0">
              <a:solidFill>
                <a:srgbClr val="0000FF"/>
              </a:solidFill>
              <a:latin typeface="华文楷体" panose="02010600040101010101" charset="-122"/>
              <a:ea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898DB-2895-42B9-8861-90C0D197C088}"/>
              </a:ext>
            </a:extLst>
          </p:cNvPr>
          <p:cNvSpPr>
            <a:spLocks noGrp="1"/>
          </p:cNvSpPr>
          <p:nvPr>
            <p:ph type="title"/>
          </p:nvPr>
        </p:nvSpPr>
        <p:spPr>
          <a:xfrm>
            <a:off x="899592" y="0"/>
            <a:ext cx="7886700" cy="1325562"/>
          </a:xfrm>
        </p:spPr>
        <p:txBody>
          <a:bodyPr/>
          <a:lstStyle/>
          <a:p>
            <a:r>
              <a:rPr lang="en-US" altLang="zh-CN" sz="3600" b="1" dirty="0">
                <a:solidFill>
                  <a:srgbClr val="FF0000"/>
                </a:solidFill>
                <a:latin typeface="华文中宋" panose="02010600040101010101" charset="-122"/>
                <a:ea typeface="华文中宋" panose="02010600040101010101" charset="-122"/>
                <a:cs typeface="华文中宋" panose="02010600040101010101" charset="-122"/>
              </a:rPr>
              <a:t>  </a:t>
            </a:r>
            <a:r>
              <a:rPr lang="en-US" altLang="zh-CN" sz="3600" b="1" dirty="0">
                <a:solidFill>
                  <a:srgbClr val="FF0000"/>
                </a:solidFill>
                <a:latin typeface="黑体" panose="02010609060101010101" pitchFamily="49" charset="-122"/>
                <a:ea typeface="黑体" panose="02010609060101010101" pitchFamily="49" charset="-122"/>
                <a:cs typeface="华文中宋" panose="02010600040101010101" charset="-122"/>
              </a:rPr>
              <a:t>MATLAB</a:t>
            </a:r>
            <a:r>
              <a:rPr lang="zh-CN" altLang="en-US" sz="3600" b="1" dirty="0">
                <a:solidFill>
                  <a:srgbClr val="FF0000"/>
                </a:solidFill>
                <a:latin typeface="黑体" panose="02010609060101010101" pitchFamily="49" charset="-122"/>
                <a:ea typeface="黑体" panose="02010609060101010101" pitchFamily="49" charset="-122"/>
                <a:cs typeface="华文中宋" panose="02010600040101010101" charset="-122"/>
              </a:rPr>
              <a:t>获取</a:t>
            </a:r>
            <a:endParaRPr lang="zh-CN" altLang="en-US"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0C47668D-DE9D-4FF1-9CA9-FE09190B5DC5}"/>
              </a:ext>
            </a:extLst>
          </p:cNvPr>
          <p:cNvPicPr>
            <a:picLocks noChangeAspect="1"/>
          </p:cNvPicPr>
          <p:nvPr/>
        </p:nvPicPr>
        <p:blipFill rotWithShape="1">
          <a:blip r:embed="rId2"/>
          <a:srcRect t="15508" r="33125" b="28989"/>
          <a:stretch/>
        </p:blipFill>
        <p:spPr>
          <a:xfrm>
            <a:off x="251520" y="1471352"/>
            <a:ext cx="8390756" cy="3915295"/>
          </a:xfrm>
          <a:prstGeom prst="rect">
            <a:avLst/>
          </a:prstGeom>
          <a:ln>
            <a:noFill/>
          </a:ln>
          <a:effectLst>
            <a:outerShdw blurRad="190500" algn="tl" rotWithShape="0">
              <a:srgbClr val="000000">
                <a:alpha val="70000"/>
              </a:srgbClr>
            </a:outerShdw>
          </a:effectLst>
        </p:spPr>
      </p:pic>
      <p:sp>
        <p:nvSpPr>
          <p:cNvPr id="10" name="文本框 9">
            <a:extLst>
              <a:ext uri="{FF2B5EF4-FFF2-40B4-BE49-F238E27FC236}">
                <a16:creationId xmlns:a16="http://schemas.microsoft.com/office/drawing/2014/main" id="{EA536917-1794-43BE-A97D-B24362D74C59}"/>
              </a:ext>
            </a:extLst>
          </p:cNvPr>
          <p:cNvSpPr txBox="1"/>
          <p:nvPr/>
        </p:nvSpPr>
        <p:spPr>
          <a:xfrm>
            <a:off x="1187624" y="2554709"/>
            <a:ext cx="3892412"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2400" dirty="0"/>
              <a:t>软件安装包下载</a:t>
            </a:r>
            <a:endParaRPr lang="en-US" altLang="zh-CN" sz="2400" dirty="0"/>
          </a:p>
          <a:p>
            <a:r>
              <a:rPr lang="zh-CN" altLang="en-US" sz="2400" dirty="0"/>
              <a:t>压缩包</a:t>
            </a:r>
            <a:r>
              <a:rPr lang="en-US" altLang="zh-CN" sz="2400" dirty="0"/>
              <a:t>15G</a:t>
            </a:r>
            <a:r>
              <a:rPr lang="zh-CN" altLang="en-US" sz="2400" dirty="0"/>
              <a:t>，</a:t>
            </a:r>
            <a:r>
              <a:rPr lang="en-US" altLang="zh-CN" sz="2400" dirty="0"/>
              <a:t>64-bit</a:t>
            </a:r>
            <a:r>
              <a:rPr lang="zh-CN" altLang="zh-CN" sz="2400" dirty="0"/>
              <a:t>操作系统</a:t>
            </a:r>
            <a:endParaRPr lang="zh-CN" altLang="en-US" sz="2400" dirty="0"/>
          </a:p>
        </p:txBody>
      </p:sp>
      <p:sp>
        <p:nvSpPr>
          <p:cNvPr id="13" name="文本框 12">
            <a:extLst>
              <a:ext uri="{FF2B5EF4-FFF2-40B4-BE49-F238E27FC236}">
                <a16:creationId xmlns:a16="http://schemas.microsoft.com/office/drawing/2014/main" id="{9E372102-92DE-4DD3-9400-F6EBA4F1904E}"/>
              </a:ext>
            </a:extLst>
          </p:cNvPr>
          <p:cNvSpPr txBox="1"/>
          <p:nvPr/>
        </p:nvSpPr>
        <p:spPr>
          <a:xfrm>
            <a:off x="6783959" y="2809377"/>
            <a:ext cx="1415772"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2400" dirty="0"/>
              <a:t>使用指南</a:t>
            </a:r>
          </a:p>
        </p:txBody>
      </p:sp>
      <p:sp>
        <p:nvSpPr>
          <p:cNvPr id="15" name="矩形 14">
            <a:extLst>
              <a:ext uri="{FF2B5EF4-FFF2-40B4-BE49-F238E27FC236}">
                <a16:creationId xmlns:a16="http://schemas.microsoft.com/office/drawing/2014/main" id="{45B0A08B-235D-44C6-B30F-16467809D8E9}"/>
              </a:ext>
            </a:extLst>
          </p:cNvPr>
          <p:cNvSpPr/>
          <p:nvPr/>
        </p:nvSpPr>
        <p:spPr>
          <a:xfrm>
            <a:off x="5996649" y="1072709"/>
            <a:ext cx="2523896" cy="400110"/>
          </a:xfrm>
          <a:prstGeom prst="rect">
            <a:avLst/>
          </a:prstGeom>
        </p:spPr>
        <p:txBody>
          <a:bodyPr wrap="none">
            <a:spAutoFit/>
          </a:bodyPr>
          <a:lstStyle/>
          <a:p>
            <a:r>
              <a:rPr lang="en-US" altLang="zh-CN" sz="2000" dirty="0">
                <a:latin typeface="Times New Roman" panose="02020603050405020304" pitchFamily="18" charset="0"/>
                <a:ea typeface="黑体" panose="02010609060101010101" pitchFamily="49" charset="-122"/>
                <a:cs typeface="Arial" panose="020B0604020202020204" pitchFamily="34" charset="0"/>
              </a:rPr>
              <a:t>MATLAB</a:t>
            </a:r>
            <a:r>
              <a:rPr lang="zh-CN" altLang="zh-CN" sz="2000" dirty="0">
                <a:latin typeface="Times New Roman" panose="02020603050405020304" pitchFamily="18" charset="0"/>
                <a:ea typeface="黑体" panose="02010609060101010101" pitchFamily="49" charset="-122"/>
                <a:cs typeface="Arial" panose="020B0604020202020204" pitchFamily="34" charset="0"/>
              </a:rPr>
              <a:t>校园个人版</a:t>
            </a:r>
            <a:endParaRPr lang="zh-CN" altLang="en-US" sz="2000" dirty="0"/>
          </a:p>
        </p:txBody>
      </p:sp>
      <p:sp>
        <p:nvSpPr>
          <p:cNvPr id="16" name="矩形 15">
            <a:extLst>
              <a:ext uri="{FF2B5EF4-FFF2-40B4-BE49-F238E27FC236}">
                <a16:creationId xmlns:a16="http://schemas.microsoft.com/office/drawing/2014/main" id="{952138B0-2677-4338-8D2E-6DC758C52ED0}"/>
              </a:ext>
            </a:extLst>
          </p:cNvPr>
          <p:cNvSpPr/>
          <p:nvPr/>
        </p:nvSpPr>
        <p:spPr>
          <a:xfrm>
            <a:off x="1411975" y="5466877"/>
            <a:ext cx="6067609"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zh-CN" sz="2400" dirty="0">
                <a:latin typeface="Times New Roman" panose="02020603050405020304" pitchFamily="18" charset="0"/>
                <a:cs typeface="Times New Roman" panose="02020603050405020304" pitchFamily="18" charset="0"/>
              </a:rPr>
              <a:t>确保电脑满足硬件最低配置及系统要求</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在官方网站注册以学校邮箱后缀的账号密码</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安装过程中“</a:t>
            </a:r>
            <a:r>
              <a:rPr lang="zh-CN" altLang="zh-CN" sz="2400" dirty="0"/>
              <a:t>激活密钥</a:t>
            </a:r>
            <a:r>
              <a:rPr lang="zh-CN" altLang="en-US" sz="2400" dirty="0">
                <a:latin typeface="Times New Roman" panose="02020603050405020304" pitchFamily="18" charset="0"/>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276025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120E0-06D1-4F41-AC93-44BE10A95ABD}"/>
              </a:ext>
            </a:extLst>
          </p:cNvPr>
          <p:cNvSpPr>
            <a:spLocks noGrp="1"/>
          </p:cNvSpPr>
          <p:nvPr>
            <p:ph type="title"/>
          </p:nvPr>
        </p:nvSpPr>
        <p:spPr>
          <a:xfrm>
            <a:off x="1257300" y="160405"/>
            <a:ext cx="7886700" cy="906236"/>
          </a:xfrm>
        </p:spPr>
        <p:txBody>
          <a:bodyPr>
            <a:normAutofit/>
          </a:bodyPr>
          <a:lstStyle/>
          <a:p>
            <a:r>
              <a:rPr lang="en-US" altLang="zh-CN" sz="3600" b="1" dirty="0">
                <a:solidFill>
                  <a:srgbClr val="FF0000"/>
                </a:solidFill>
                <a:latin typeface="黑体" panose="02010609060101010101" pitchFamily="49" charset="-122"/>
                <a:ea typeface="黑体" panose="02010609060101010101" pitchFamily="49" charset="-122"/>
                <a:cs typeface="华文中宋" panose="02010600040101010101" charset="-122"/>
              </a:rPr>
              <a:t>MATLAB</a:t>
            </a:r>
            <a:r>
              <a:rPr lang="zh-CN" altLang="en-US" sz="3600" b="1" dirty="0">
                <a:solidFill>
                  <a:srgbClr val="FF0000"/>
                </a:solidFill>
                <a:latin typeface="黑体" panose="02010609060101010101" pitchFamily="49" charset="-122"/>
                <a:ea typeface="黑体" panose="02010609060101010101" pitchFamily="49" charset="-122"/>
                <a:cs typeface="华文中宋" panose="02010600040101010101" charset="-122"/>
              </a:rPr>
              <a:t>安装</a:t>
            </a:r>
            <a:endParaRPr lang="zh-CN" altLang="en-US" sz="3600"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BACB453-EC99-4FCE-9EB8-89A5299B8BCF}"/>
              </a:ext>
            </a:extLst>
          </p:cNvPr>
          <p:cNvSpPr>
            <a:spLocks noGrp="1"/>
          </p:cNvSpPr>
          <p:nvPr>
            <p:ph idx="1"/>
          </p:nvPr>
        </p:nvSpPr>
        <p:spPr/>
        <p:txBody>
          <a:bodyPr/>
          <a:lstStyle/>
          <a:p>
            <a:endParaRPr lang="zh-CN" altLang="en-US"/>
          </a:p>
        </p:txBody>
      </p:sp>
      <p:pic>
        <p:nvPicPr>
          <p:cNvPr id="7" name="Picture 2">
            <a:extLst>
              <a:ext uri="{FF2B5EF4-FFF2-40B4-BE49-F238E27FC236}">
                <a16:creationId xmlns:a16="http://schemas.microsoft.com/office/drawing/2014/main" id="{DD35065D-BFB7-480B-B51C-0F774373CB8F}"/>
              </a:ext>
            </a:extLst>
          </p:cNvPr>
          <p:cNvPicPr/>
          <p:nvPr/>
        </p:nvPicPr>
        <p:blipFill>
          <a:blip r:embed="rId2"/>
          <a:stretch>
            <a:fillRect/>
          </a:stretch>
        </p:blipFill>
        <p:spPr>
          <a:xfrm>
            <a:off x="347662" y="1158716"/>
            <a:ext cx="5304458" cy="349441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1">
            <a:extLst>
              <a:ext uri="{FF2B5EF4-FFF2-40B4-BE49-F238E27FC236}">
                <a16:creationId xmlns:a16="http://schemas.microsoft.com/office/drawing/2014/main" id="{C30625D7-B320-4F53-9365-A55283ABF9EC}"/>
              </a:ext>
            </a:extLst>
          </p:cNvPr>
          <p:cNvPicPr/>
          <p:nvPr/>
        </p:nvPicPr>
        <p:blipFill>
          <a:blip r:embed="rId3"/>
          <a:stretch>
            <a:fillRect/>
          </a:stretch>
        </p:blipFill>
        <p:spPr>
          <a:xfrm>
            <a:off x="889815" y="1828801"/>
            <a:ext cx="5048488" cy="335302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7">
            <a:extLst>
              <a:ext uri="{FF2B5EF4-FFF2-40B4-BE49-F238E27FC236}">
                <a16:creationId xmlns:a16="http://schemas.microsoft.com/office/drawing/2014/main" id="{77DE9D83-7403-4A04-964D-8A17BF0F5BCF}"/>
              </a:ext>
            </a:extLst>
          </p:cNvPr>
          <p:cNvPicPr/>
          <p:nvPr/>
        </p:nvPicPr>
        <p:blipFill>
          <a:blip r:embed="rId4"/>
          <a:srcRect l="1443" r="1564" b="2113"/>
          <a:stretch>
            <a:fillRect/>
          </a:stretch>
        </p:blipFill>
        <p:spPr bwMode="auto">
          <a:xfrm>
            <a:off x="1583365" y="2790118"/>
            <a:ext cx="4879780" cy="3353026"/>
          </a:xfrm>
          <a:prstGeom prst="rect">
            <a:avLst/>
          </a:prstGeom>
          <a:noFill/>
          <a:ln w="9525" cmpd="sng" algn="ctr">
            <a:solidFill>
              <a:srgbClr val="000000"/>
            </a:solidFill>
            <a:miter lim="800000"/>
            <a:headEnd/>
            <a:tailEnd/>
          </a:ln>
          <a:effectLst/>
        </p:spPr>
      </p:pic>
      <p:pic>
        <p:nvPicPr>
          <p:cNvPr id="10" name="Picture 11">
            <a:extLst>
              <a:ext uri="{FF2B5EF4-FFF2-40B4-BE49-F238E27FC236}">
                <a16:creationId xmlns:a16="http://schemas.microsoft.com/office/drawing/2014/main" id="{60DD6416-225D-445B-AC42-F43AAFCBE6D9}"/>
              </a:ext>
            </a:extLst>
          </p:cNvPr>
          <p:cNvPicPr/>
          <p:nvPr/>
        </p:nvPicPr>
        <p:blipFill>
          <a:blip r:embed="rId5"/>
          <a:stretch>
            <a:fillRect/>
          </a:stretch>
        </p:blipFill>
        <p:spPr>
          <a:xfrm>
            <a:off x="2309812" y="3515519"/>
            <a:ext cx="5102853" cy="320595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23">
            <a:extLst>
              <a:ext uri="{FF2B5EF4-FFF2-40B4-BE49-F238E27FC236}">
                <a16:creationId xmlns:a16="http://schemas.microsoft.com/office/drawing/2014/main" id="{23BFDFC9-B65C-48BB-B1F7-5A9C836629AC}"/>
              </a:ext>
            </a:extLst>
          </p:cNvPr>
          <p:cNvPicPr/>
          <p:nvPr/>
        </p:nvPicPr>
        <p:blipFill>
          <a:blip r:embed="rId6"/>
          <a:stretch>
            <a:fillRect/>
          </a:stretch>
        </p:blipFill>
        <p:spPr>
          <a:xfrm>
            <a:off x="2693980" y="2535274"/>
            <a:ext cx="5689268" cy="335302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27">
            <a:extLst>
              <a:ext uri="{FF2B5EF4-FFF2-40B4-BE49-F238E27FC236}">
                <a16:creationId xmlns:a16="http://schemas.microsoft.com/office/drawing/2014/main" id="{0378BC14-1DB0-4F1A-8CF3-CBD0AD9B9AFF}"/>
              </a:ext>
            </a:extLst>
          </p:cNvPr>
          <p:cNvPicPr/>
          <p:nvPr/>
        </p:nvPicPr>
        <p:blipFill>
          <a:blip r:embed="rId7"/>
          <a:stretch>
            <a:fillRect/>
          </a:stretch>
        </p:blipFill>
        <p:spPr>
          <a:xfrm>
            <a:off x="3130710" y="1255546"/>
            <a:ext cx="5136600" cy="335302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951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DF6C55D-BE95-43E5-9417-9DAA06BD4C85}"/>
              </a:ext>
            </a:extLst>
          </p:cNvPr>
          <p:cNvPicPr>
            <a:picLocks noChangeAspect="1"/>
          </p:cNvPicPr>
          <p:nvPr/>
        </p:nvPicPr>
        <p:blipFill>
          <a:blip r:embed="rId2"/>
          <a:stretch>
            <a:fillRect/>
          </a:stretch>
        </p:blipFill>
        <p:spPr>
          <a:xfrm>
            <a:off x="965647" y="1770742"/>
            <a:ext cx="7473469" cy="4201775"/>
          </a:xfrm>
          <a:prstGeom prst="rect">
            <a:avLst/>
          </a:prstGeom>
        </p:spPr>
      </p:pic>
      <p:sp>
        <p:nvSpPr>
          <p:cNvPr id="62467" name="Text Box 3"/>
          <p:cNvSpPr txBox="1">
            <a:spLocks noChangeArrowheads="1"/>
          </p:cNvSpPr>
          <p:nvPr/>
        </p:nvSpPr>
        <p:spPr bwMode="auto">
          <a:xfrm>
            <a:off x="475427" y="908720"/>
            <a:ext cx="1106170" cy="375920"/>
          </a:xfrm>
          <a:prstGeom prst="rect">
            <a:avLst/>
          </a:prstGeom>
          <a:solidFill>
            <a:schemeClr val="bg1"/>
          </a:solidFill>
          <a:ln w="9525">
            <a:solidFill>
              <a:srgbClr val="CC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lgn="ctr">
              <a:defRPr/>
            </a:pPr>
            <a:r>
              <a:rPr kumimoji="0" lang="zh-CN" altLang="en-US" sz="1800" b="1">
                <a:solidFill>
                  <a:srgbClr val="FF0000"/>
                </a:solidFill>
                <a:latin typeface="Monotype Corsiva" panose="03010101010201010101" charset="0"/>
                <a:ea typeface="楷体_GB2312" charset="0"/>
                <a:cs typeface="楷体_GB2312" charset="0"/>
              </a:rPr>
              <a:t>菜单栏</a:t>
            </a:r>
          </a:p>
        </p:txBody>
      </p:sp>
      <p:sp>
        <p:nvSpPr>
          <p:cNvPr id="62468" name="Line 4"/>
          <p:cNvSpPr>
            <a:spLocks noChangeShapeType="1"/>
          </p:cNvSpPr>
          <p:nvPr/>
        </p:nvSpPr>
        <p:spPr bwMode="auto">
          <a:xfrm>
            <a:off x="1118047" y="1289720"/>
            <a:ext cx="1079500" cy="770255"/>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buFont typeface="Wingdings" panose="05000000000000000000" charset="0"/>
              <a:buChar char="n"/>
              <a:defRPr/>
            </a:pPr>
            <a:endParaRPr kumimoji="0" lang="zh-CN" altLang="en-US" sz="1800"/>
          </a:p>
        </p:txBody>
      </p:sp>
      <p:sp>
        <p:nvSpPr>
          <p:cNvPr id="62469" name="Text Box 5"/>
          <p:cNvSpPr txBox="1">
            <a:spLocks noChangeArrowheads="1"/>
          </p:cNvSpPr>
          <p:nvPr/>
        </p:nvSpPr>
        <p:spPr bwMode="auto">
          <a:xfrm>
            <a:off x="2994472" y="902132"/>
            <a:ext cx="996950" cy="375920"/>
          </a:xfrm>
          <a:prstGeom prst="rect">
            <a:avLst/>
          </a:prstGeom>
          <a:solidFill>
            <a:schemeClr val="bg1"/>
          </a:solidFill>
          <a:ln w="9525">
            <a:solidFill>
              <a:srgbClr val="CC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lgn="ctr">
              <a:defRPr/>
            </a:pPr>
            <a:r>
              <a:rPr kumimoji="0" lang="zh-CN" altLang="en-US" sz="1800" b="1">
                <a:solidFill>
                  <a:srgbClr val="FF0000"/>
                </a:solidFill>
                <a:latin typeface="Monotype Corsiva" panose="03010101010201010101" charset="0"/>
                <a:ea typeface="楷体_GB2312" charset="0"/>
                <a:cs typeface="楷体_GB2312" charset="0"/>
              </a:rPr>
              <a:t>工具栏</a:t>
            </a:r>
          </a:p>
        </p:txBody>
      </p:sp>
      <p:sp>
        <p:nvSpPr>
          <p:cNvPr id="62470" name="Line 6"/>
          <p:cNvSpPr>
            <a:spLocks noChangeShapeType="1"/>
          </p:cNvSpPr>
          <p:nvPr/>
        </p:nvSpPr>
        <p:spPr bwMode="auto">
          <a:xfrm flipH="1">
            <a:off x="3066862" y="1289720"/>
            <a:ext cx="353010" cy="1058545"/>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buFont typeface="Wingdings" panose="05000000000000000000" charset="0"/>
              <a:buChar char="n"/>
              <a:defRPr/>
            </a:pPr>
            <a:endParaRPr kumimoji="0" lang="zh-CN" altLang="en-US" sz="1800"/>
          </a:p>
        </p:txBody>
      </p:sp>
      <p:sp>
        <p:nvSpPr>
          <p:cNvPr id="62471" name="Text Box 7"/>
          <p:cNvSpPr txBox="1">
            <a:spLocks noChangeArrowheads="1"/>
          </p:cNvSpPr>
          <p:nvPr/>
        </p:nvSpPr>
        <p:spPr bwMode="auto">
          <a:xfrm>
            <a:off x="139367" y="3193730"/>
            <a:ext cx="2262159" cy="369332"/>
          </a:xfrm>
          <a:prstGeom prst="rect">
            <a:avLst/>
          </a:prstGeom>
          <a:solidFill>
            <a:schemeClr val="bg1"/>
          </a:solidFill>
          <a:ln w="9525">
            <a:solidFill>
              <a:srgbClr val="CC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lgn="ctr">
              <a:defRPr/>
            </a:pPr>
            <a:r>
              <a:rPr kumimoji="0" lang="zh-CN" altLang="en-US" sz="1800" b="1" dirty="0">
                <a:solidFill>
                  <a:srgbClr val="FF0000"/>
                </a:solidFill>
                <a:latin typeface="Monotype Corsiva" panose="03010101010201010101" charset="0"/>
                <a:ea typeface="楷体_GB2312" charset="0"/>
                <a:cs typeface="楷体_GB2312" charset="0"/>
              </a:rPr>
              <a:t>文件路径及文件列表</a:t>
            </a:r>
          </a:p>
        </p:txBody>
      </p:sp>
      <p:sp>
        <p:nvSpPr>
          <p:cNvPr id="62472" name="Line 8"/>
          <p:cNvSpPr>
            <a:spLocks noChangeShapeType="1"/>
          </p:cNvSpPr>
          <p:nvPr/>
        </p:nvSpPr>
        <p:spPr bwMode="auto">
          <a:xfrm flipV="1">
            <a:off x="1366906" y="2707628"/>
            <a:ext cx="581943" cy="486101"/>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buFont typeface="Wingdings" panose="05000000000000000000" charset="0"/>
              <a:buChar char="n"/>
              <a:defRPr/>
            </a:pPr>
            <a:endParaRPr kumimoji="0" lang="zh-CN" altLang="en-US" sz="1800"/>
          </a:p>
        </p:txBody>
      </p:sp>
      <p:sp>
        <p:nvSpPr>
          <p:cNvPr id="62473" name="Text Box 9"/>
          <p:cNvSpPr txBox="1">
            <a:spLocks noChangeArrowheads="1"/>
          </p:cNvSpPr>
          <p:nvPr/>
        </p:nvSpPr>
        <p:spPr bwMode="auto">
          <a:xfrm>
            <a:off x="87345" y="4844122"/>
            <a:ext cx="1444625" cy="375920"/>
          </a:xfrm>
          <a:prstGeom prst="rect">
            <a:avLst/>
          </a:prstGeom>
          <a:solidFill>
            <a:schemeClr val="bg1"/>
          </a:solidFill>
          <a:ln w="9525">
            <a:solidFill>
              <a:srgbClr val="CC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lgn="ctr">
              <a:defRPr/>
            </a:pPr>
            <a:r>
              <a:rPr kumimoji="0" lang="zh-CN" altLang="en-US" sz="1800" b="1" dirty="0">
                <a:solidFill>
                  <a:srgbClr val="FF0000"/>
                </a:solidFill>
                <a:latin typeface="Monotype Corsiva" panose="03010101010201010101" charset="0"/>
                <a:ea typeface="楷体_GB2312" charset="0"/>
                <a:cs typeface="楷体_GB2312" charset="0"/>
              </a:rPr>
              <a:t>工作区</a:t>
            </a:r>
          </a:p>
        </p:txBody>
      </p:sp>
      <p:sp>
        <p:nvSpPr>
          <p:cNvPr id="62478" name="Line 14"/>
          <p:cNvSpPr>
            <a:spLocks noChangeShapeType="1"/>
          </p:cNvSpPr>
          <p:nvPr/>
        </p:nvSpPr>
        <p:spPr bwMode="auto">
          <a:xfrm>
            <a:off x="1531970" y="4987325"/>
            <a:ext cx="733425" cy="264795"/>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20000"/>
              </a:spcBef>
              <a:buFont typeface="Wingdings" panose="05000000000000000000" charset="0"/>
              <a:buChar char="n"/>
              <a:defRPr/>
            </a:pPr>
            <a:endParaRPr kumimoji="0" lang="zh-CN" altLang="en-US" sz="1800"/>
          </a:p>
        </p:txBody>
      </p:sp>
      <p:sp>
        <p:nvSpPr>
          <p:cNvPr id="62479" name="Text Box 15"/>
          <p:cNvSpPr txBox="1">
            <a:spLocks noChangeArrowheads="1"/>
          </p:cNvSpPr>
          <p:nvPr/>
        </p:nvSpPr>
        <p:spPr bwMode="auto">
          <a:xfrm>
            <a:off x="5080446" y="908720"/>
            <a:ext cx="1645641" cy="369332"/>
          </a:xfrm>
          <a:prstGeom prst="rect">
            <a:avLst/>
          </a:prstGeom>
          <a:solidFill>
            <a:schemeClr val="bg1"/>
          </a:solidFill>
          <a:ln w="9525">
            <a:solidFill>
              <a:srgbClr val="CC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panose="020B060403050404020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Tahoma" panose="020B0604030504040204" charset="0"/>
                <a:ea typeface="宋体" panose="02010600030101010101" pitchFamily="2" charset="-122"/>
              </a:defRPr>
            </a:lvl2pPr>
            <a:lvl3pPr marL="1143000" indent="-228600">
              <a:defRPr kumimoji="1" sz="2400">
                <a:solidFill>
                  <a:schemeClr val="tx1"/>
                </a:solidFill>
                <a:latin typeface="Tahoma" panose="020B0604030504040204" charset="0"/>
                <a:ea typeface="宋体" panose="02010600030101010101" pitchFamily="2" charset="-122"/>
              </a:defRPr>
            </a:lvl3pPr>
            <a:lvl4pPr marL="1600200" indent="-228600">
              <a:defRPr kumimoji="1" sz="2400">
                <a:solidFill>
                  <a:schemeClr val="tx1"/>
                </a:solidFill>
                <a:latin typeface="Tahoma" panose="020B0604030504040204" charset="0"/>
                <a:ea typeface="宋体" panose="02010600030101010101" pitchFamily="2" charset="-122"/>
              </a:defRPr>
            </a:lvl4pPr>
            <a:lvl5pPr marL="2057400" indent="-228600">
              <a:defRPr kumimoji="1" sz="2400">
                <a:solidFill>
                  <a:schemeClr val="tx1"/>
                </a:solidFill>
                <a:latin typeface="Tahoma" panose="020B0604030504040204" charset="0"/>
                <a:ea typeface="宋体" panose="02010600030101010101" pitchFamily="2" charset="-122"/>
              </a:defRPr>
            </a:lvl5pPr>
            <a:lvl6pPr marL="25146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6pPr>
            <a:lvl7pPr marL="29718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7pPr>
            <a:lvl8pPr marL="34290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8pPr>
            <a:lvl9pPr marL="3886200" indent="-228600" fontAlgn="base">
              <a:spcBef>
                <a:spcPct val="20000"/>
              </a:spcBef>
              <a:spcAft>
                <a:spcPct val="0"/>
              </a:spcAft>
              <a:buFont typeface="Wingdings" panose="05000000000000000000" charset="0"/>
              <a:buChar char="n"/>
              <a:defRPr kumimoji="1" sz="2400">
                <a:solidFill>
                  <a:schemeClr val="tx1"/>
                </a:solidFill>
                <a:latin typeface="Tahoma" panose="020B0604030504040204" charset="0"/>
                <a:ea typeface="宋体" panose="02010600030101010101" pitchFamily="2" charset="-122"/>
              </a:defRPr>
            </a:lvl9pPr>
          </a:lstStyle>
          <a:p>
            <a:pPr algn="ctr">
              <a:defRPr/>
            </a:pPr>
            <a:r>
              <a:rPr kumimoji="0" lang="zh-CN" altLang="en-US" sz="1800" b="1" dirty="0">
                <a:solidFill>
                  <a:srgbClr val="FF0000"/>
                </a:solidFill>
                <a:latin typeface="Monotype Corsiva" panose="03010101010201010101" charset="0"/>
                <a:ea typeface="楷体_GB2312" charset="0"/>
                <a:cs typeface="楷体_GB2312" charset="0"/>
              </a:rPr>
              <a:t>命令行窗口</a:t>
            </a:r>
          </a:p>
        </p:txBody>
      </p:sp>
      <p:sp>
        <p:nvSpPr>
          <p:cNvPr id="62480" name="Line 16"/>
          <p:cNvSpPr>
            <a:spLocks noChangeShapeType="1"/>
          </p:cNvSpPr>
          <p:nvPr/>
        </p:nvSpPr>
        <p:spPr bwMode="auto">
          <a:xfrm flipH="1">
            <a:off x="5587177" y="1289720"/>
            <a:ext cx="102870" cy="3650615"/>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buFont typeface="Wingdings" panose="05000000000000000000" charset="0"/>
              <a:buChar char="n"/>
              <a:defRPr/>
            </a:pPr>
            <a:endParaRPr kumimoji="0" lang="zh-CN" altLang="en-US" sz="1800"/>
          </a:p>
        </p:txBody>
      </p:sp>
      <p:sp>
        <p:nvSpPr>
          <p:cNvPr id="62481" name="Text Box 17"/>
          <p:cNvSpPr txBox="1"/>
          <p:nvPr/>
        </p:nvSpPr>
        <p:spPr bwMode="auto">
          <a:xfrm>
            <a:off x="5277653" y="5875724"/>
            <a:ext cx="1448435" cy="376555"/>
          </a:xfrm>
          <a:prstGeom prst="rect">
            <a:avLst/>
          </a:prstGeom>
          <a:solidFill>
            <a:schemeClr val="bg1"/>
          </a:solidFill>
          <a:ln w="9525" cap="flat" cmpd="sng">
            <a:solidFill>
              <a:srgbClr val="CC0000">
                <a:alpha val="100000"/>
              </a:srgbClr>
            </a:solidFill>
            <a:prstDash val="solid"/>
            <a:miter lim="800000"/>
          </a:ln>
        </p:spPr>
        <p:txBody>
          <a:bodyPr vert="horz" wrap="square" lIns="91440" tIns="45720" rIns="91440" bIns="45720" numCol="1" anchor="t">
            <a:spAutoFit/>
          </a:bodyPr>
          <a:lstStyle/>
          <a:p>
            <a:pPr marL="0" indent="0" algn="ctr" defTabSz="914400" eaLnBrk="0" fontAlgn="base" latinLnBrk="0">
              <a:lnSpc>
                <a:spcPct val="100000"/>
              </a:lnSpc>
              <a:spcBef>
                <a:spcPts val="0"/>
              </a:spcBef>
              <a:spcAft>
                <a:spcPts val="0"/>
              </a:spcAft>
              <a:buFontTx/>
              <a:buNone/>
            </a:pPr>
            <a:r>
              <a:rPr lang="en-US" altLang="ko-KR" sz="1800" b="1" cap="none" dirty="0">
                <a:solidFill>
                  <a:srgbClr val="FF0000"/>
                </a:solidFill>
                <a:latin typeface="楷体_GB2312" charset="0"/>
                <a:ea typeface="楷体_GB2312" charset="0"/>
              </a:rPr>
              <a:t>命令提示符</a:t>
            </a:r>
            <a:endParaRPr lang="ko-KR" altLang="en-US" sz="1800" b="1" cap="none" dirty="0">
              <a:solidFill>
                <a:srgbClr val="FF0000"/>
              </a:solidFill>
              <a:latin typeface="楷体_GB2312" charset="0"/>
              <a:ea typeface="楷体_GB2312" charset="0"/>
            </a:endParaRPr>
          </a:p>
        </p:txBody>
      </p:sp>
      <p:cxnSp>
        <p:nvCxnSpPr>
          <p:cNvPr id="62482" name="Line 18"/>
          <p:cNvCxnSpPr>
            <a:cxnSpLocks/>
            <a:stCxn id="62481" idx="1"/>
          </p:cNvCxnSpPr>
          <p:nvPr/>
        </p:nvCxnSpPr>
        <p:spPr bwMode="auto">
          <a:xfrm flipH="1" flipV="1">
            <a:off x="3066863" y="5451510"/>
            <a:ext cx="2210790" cy="612492"/>
          </a:xfrm>
          <a:prstGeom prst="line">
            <a:avLst/>
          </a:prstGeom>
          <a:noFill/>
          <a:ln w="9525" cap="flat" cmpd="sng">
            <a:solidFill>
              <a:srgbClr val="FF0000">
                <a:alpha val="100000"/>
              </a:srgb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52226" y="230937"/>
            <a:ext cx="4358640" cy="646331"/>
          </a:xfrm>
          <a:prstGeom prst="rect">
            <a:avLst/>
          </a:prstGeom>
          <a:noFill/>
        </p:spPr>
        <p:txBody>
          <a:bodyPr wrap="square" rtlCol="0" anchor="t">
            <a:spAutoFit/>
          </a:bodyPr>
          <a:lstStyle/>
          <a:p>
            <a:pPr marL="838200" indent="-838200"/>
            <a:r>
              <a:rPr kumimoji="0" lang="zh-CN" altLang="en-US" sz="3600" b="1" dirty="0">
                <a:solidFill>
                  <a:srgbClr val="FF0000"/>
                </a:solidFill>
                <a:latin typeface="黑体" panose="02010609060101010101" pitchFamily="49" charset="-122"/>
                <a:ea typeface="黑体" panose="02010609060101010101" pitchFamily="49" charset="-122"/>
                <a:cs typeface="华文楷体" panose="02010600040101010101" charset="-122"/>
                <a:sym typeface="+mn-ea"/>
              </a:rPr>
              <a:t>熟悉窗口布局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4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4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4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nimBg="1"/>
      <p:bldP spid="62469" grpId="0" animBg="1"/>
      <p:bldP spid="62471" grpId="0" animBg="1"/>
      <p:bldP spid="62473" grpId="0" animBg="1"/>
      <p:bldP spid="62479" grpId="0" animBg="1"/>
      <p:bldP spid="62481" grpId="0" animBg="1"/>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Pages>68</Pages>
  <Words>1521</Words>
  <Application>Microsoft Office PowerPoint</Application>
  <PresentationFormat>全屏显示(4:3)</PresentationFormat>
  <Paragraphs>297</Paragraphs>
  <Slides>35</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55" baseType="lpstr">
      <vt:lpstr>Arial Unicode MS</vt:lpstr>
      <vt:lpstr>Heiti SC Light</vt:lpstr>
      <vt:lpstr>等线</vt:lpstr>
      <vt:lpstr>方正舒体</vt:lpstr>
      <vt:lpstr>黑体</vt:lpstr>
      <vt:lpstr>华文楷体</vt:lpstr>
      <vt:lpstr>华文中宋</vt:lpstr>
      <vt:lpstr>楷体_GB2312</vt:lpstr>
      <vt:lpstr>宋体</vt:lpstr>
      <vt:lpstr>Arial</vt:lpstr>
      <vt:lpstr>Calibri</vt:lpstr>
      <vt:lpstr>Calibri Light</vt:lpstr>
      <vt:lpstr>Monotype Corsiva</vt:lpstr>
      <vt:lpstr>Tahoma</vt:lpstr>
      <vt:lpstr>Times New Roman</vt:lpstr>
      <vt:lpstr>Wingdings</vt:lpstr>
      <vt:lpstr>Wingdings 2</vt:lpstr>
      <vt:lpstr>HDOfficeLightV0</vt:lpstr>
      <vt:lpstr>Equation</vt:lpstr>
      <vt:lpstr>Equation.KSEE3</vt:lpstr>
      <vt:lpstr>MATLAB ®实训</vt:lpstr>
      <vt:lpstr>内容</vt:lpstr>
      <vt:lpstr>PowerPoint 演示文稿</vt:lpstr>
      <vt:lpstr>PowerPoint 演示文稿</vt:lpstr>
      <vt:lpstr>MATLAB的数据运算</vt:lpstr>
      <vt:lpstr>MATLAB安装</vt:lpstr>
      <vt:lpstr>  MATLAB获取</vt:lpstr>
      <vt:lpstr>MATLAB安装</vt:lpstr>
      <vt:lpstr>PowerPoint 演示文稿</vt:lpstr>
      <vt:lpstr>命令行窗口及使用</vt:lpstr>
      <vt:lpstr>MATLAB 实例</vt:lpstr>
      <vt:lpstr>计算实例</vt:lpstr>
      <vt:lpstr>计算实例</vt:lpstr>
      <vt:lpstr>计算实例</vt:lpstr>
      <vt:lpstr>计算实例</vt:lpstr>
      <vt:lpstr>PowerPoint 演示文稿</vt:lpstr>
      <vt:lpstr>常用命令</vt:lpstr>
      <vt:lpstr>命令的使用</vt:lpstr>
      <vt:lpstr>PowerPoint 演示文稿</vt:lpstr>
      <vt:lpstr>运算符及表达式 </vt:lpstr>
      <vt:lpstr>“工作区/工作空间”窗口</vt:lpstr>
      <vt:lpstr>“命令历史记录”窗口</vt:lpstr>
      <vt:lpstr>PowerPoint 演示文稿</vt:lpstr>
      <vt:lpstr>PowerPoint 演示文稿</vt:lpstr>
      <vt:lpstr>获取帮助</vt:lpstr>
      <vt:lpstr>【功能演示-1】求方程的根</vt:lpstr>
      <vt:lpstr>【功能演示-2】求解线性方程组</vt:lpstr>
      <vt:lpstr>PowerPoint 演示文稿</vt:lpstr>
      <vt:lpstr>【功能演示-3】多项式曲线拟合</vt:lpstr>
      <vt:lpstr>PowerPoint 演示文稿</vt:lpstr>
      <vt:lpstr>【功能演示-4】双纵坐标plotyy指令</vt:lpstr>
      <vt:lpstr>【功能演示-5】三维绘图</vt:lpstr>
      <vt:lpstr>文件保存</vt:lpstr>
      <vt:lpstr>MATLAB 学习资源</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 Language</dc:title>
  <dc:creator>MC SYSTEM</dc:creator>
  <cp:lastModifiedBy>wei zhou</cp:lastModifiedBy>
  <cp:revision>56</cp:revision>
  <dcterms:created xsi:type="dcterms:W3CDTF">2019-03-19T01:36:00Z</dcterms:created>
  <dcterms:modified xsi:type="dcterms:W3CDTF">2019-10-30T08:11:54Z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2052-11.1.0.8515</vt:lpwstr>
  </property>
</Properties>
</file>