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anva Sans Bold" charset="1" panose="020B08030305010401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65345" y="952500"/>
            <a:ext cx="15320651" cy="646416"/>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Flipkart Customer Service Analysis for Retention Improvement</a:t>
            </a:r>
          </a:p>
        </p:txBody>
      </p:sp>
      <p:sp>
        <p:nvSpPr>
          <p:cNvPr name="TextBox 3" id="3"/>
          <p:cNvSpPr txBox="true"/>
          <p:nvPr/>
        </p:nvSpPr>
        <p:spPr>
          <a:xfrm rot="0">
            <a:off x="317924" y="2078064"/>
            <a:ext cx="17493190" cy="123443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000000"/>
                </a:solidFill>
                <a:latin typeface="Canva Sans"/>
                <a:ea typeface="Canva Sans"/>
                <a:cs typeface="Canva Sans"/>
                <a:sym typeface="Canva Sans"/>
              </a:rPr>
              <a:t>The problem statement tells us that "The goal is to identify specific issues within customer service operations that may be affecting customer satisfaction and retention rates". So, we will focus only on the customer service aspect of customer retention.</a:t>
            </a:r>
          </a:p>
        </p:txBody>
      </p:sp>
      <p:sp>
        <p:nvSpPr>
          <p:cNvPr name="TextBox 4" id="4"/>
          <p:cNvSpPr txBox="true"/>
          <p:nvPr/>
        </p:nvSpPr>
        <p:spPr>
          <a:xfrm rot="0">
            <a:off x="317924" y="3788753"/>
            <a:ext cx="16230600" cy="8153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We’re only looking at customer service-related issues for retention, even though other factors could also impact retention.</a:t>
            </a:r>
          </a:p>
        </p:txBody>
      </p:sp>
      <p:sp>
        <p:nvSpPr>
          <p:cNvPr name="TextBox 5" id="5"/>
          <p:cNvSpPr txBox="true"/>
          <p:nvPr/>
        </p:nvSpPr>
        <p:spPr>
          <a:xfrm rot="0">
            <a:off x="317924" y="5105400"/>
            <a:ext cx="17509097"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Our job is to help keep more customers coming back to Flipkart by looking closely at how customer service works. To do this, we’ll look at the different steps a customer goes through when they reach out for support while trying to buy a product.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55610" y="1805940"/>
            <a:ext cx="8776780" cy="5192158"/>
          </a:xfrm>
          <a:custGeom>
            <a:avLst/>
            <a:gdLst/>
            <a:ahLst/>
            <a:cxnLst/>
            <a:rect r="r" b="b" t="t" l="l"/>
            <a:pathLst>
              <a:path h="5192158" w="8776780">
                <a:moveTo>
                  <a:pt x="0" y="0"/>
                </a:moveTo>
                <a:lnTo>
                  <a:pt x="8776780" y="0"/>
                </a:lnTo>
                <a:lnTo>
                  <a:pt x="8776780" y="5192158"/>
                </a:lnTo>
                <a:lnTo>
                  <a:pt x="0" y="5192158"/>
                </a:lnTo>
                <a:lnTo>
                  <a:pt x="0" y="0"/>
                </a:lnTo>
                <a:close/>
              </a:path>
            </a:pathLst>
          </a:custGeom>
          <a:blipFill>
            <a:blip r:embed="rId2"/>
            <a:stretch>
              <a:fillRect l="0" t="0" r="0" b="0"/>
            </a:stretch>
          </a:blipFill>
        </p:spPr>
      </p:sp>
      <p:sp>
        <p:nvSpPr>
          <p:cNvPr name="TextBox 3" id="3"/>
          <p:cNvSpPr txBox="true"/>
          <p:nvPr/>
        </p:nvSpPr>
        <p:spPr>
          <a:xfrm rot="0">
            <a:off x="1028700" y="990600"/>
            <a:ext cx="162306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2 :</a:t>
            </a:r>
            <a:r>
              <a:rPr lang="en-US" sz="2400">
                <a:solidFill>
                  <a:srgbClr val="000000"/>
                </a:solidFill>
                <a:latin typeface="Canva Sans"/>
                <a:ea typeface="Canva Sans"/>
                <a:cs typeface="Canva Sans"/>
                <a:sym typeface="Canva Sans"/>
              </a:rPr>
              <a:t>Issues that occur more frequently, such as billing-related questions, are likely a primary reason for lower customer satisfaction scores.</a:t>
            </a:r>
          </a:p>
        </p:txBody>
      </p:sp>
      <p:sp>
        <p:nvSpPr>
          <p:cNvPr name="TextBox 4" id="4"/>
          <p:cNvSpPr txBox="true"/>
          <p:nvPr/>
        </p:nvSpPr>
        <p:spPr>
          <a:xfrm rot="0">
            <a:off x="1028700" y="6959998"/>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 -</a:t>
            </a:r>
            <a:r>
              <a:rPr lang="en-US" sz="2400">
                <a:solidFill>
                  <a:srgbClr val="000000"/>
                </a:solidFill>
                <a:latin typeface="Canva Sans"/>
                <a:ea typeface="Canva Sans"/>
                <a:cs typeface="Canva Sans"/>
                <a:sym typeface="Canva Sans"/>
              </a:rPr>
              <a:t> "Billing-related issues are the most frequent and lead to the highest customer dissatisfaction, comprising 72% of cases with CSAT scores less than or equal to 5. This indicates billing questions as a primary factor in reduced customer satisfaction."</a:t>
            </a:r>
          </a:p>
        </p:txBody>
      </p:sp>
      <p:sp>
        <p:nvSpPr>
          <p:cNvPr name="TextBox 5" id="5"/>
          <p:cNvSpPr txBox="true"/>
          <p:nvPr/>
        </p:nvSpPr>
        <p:spPr>
          <a:xfrm rot="0">
            <a:off x="1028700" y="8156338"/>
            <a:ext cx="17259300" cy="16535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 -</a:t>
            </a:r>
            <a:r>
              <a:rPr lang="en-US" sz="2400">
                <a:solidFill>
                  <a:srgbClr val="000000"/>
                </a:solidFill>
                <a:latin typeface="Canva Sans"/>
                <a:ea typeface="Canva Sans"/>
                <a:cs typeface="Canva Sans"/>
                <a:sym typeface="Canva Sans"/>
              </a:rPr>
              <a:t>To understand low CSAT's impact on customer retention, we first counted the occurrences of each reason for low scores and then converted these counts to percentages. Billing Questions emerged as the top reason, accounting for 72% of low CSAT scores, followed by Service Outages at 15% and Payments at 13%, indicating that addressing these issues could improve retention.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56576" y="1554073"/>
            <a:ext cx="8774849" cy="5135057"/>
          </a:xfrm>
          <a:custGeom>
            <a:avLst/>
            <a:gdLst/>
            <a:ahLst/>
            <a:cxnLst/>
            <a:rect r="r" b="b" t="t" l="l"/>
            <a:pathLst>
              <a:path h="5135057" w="8774849">
                <a:moveTo>
                  <a:pt x="0" y="0"/>
                </a:moveTo>
                <a:lnTo>
                  <a:pt x="8774848" y="0"/>
                </a:lnTo>
                <a:lnTo>
                  <a:pt x="8774848" y="5135058"/>
                </a:lnTo>
                <a:lnTo>
                  <a:pt x="0" y="5135058"/>
                </a:lnTo>
                <a:lnTo>
                  <a:pt x="0" y="0"/>
                </a:lnTo>
                <a:close/>
              </a:path>
            </a:pathLst>
          </a:custGeom>
          <a:blipFill>
            <a:blip r:embed="rId2"/>
            <a:stretch>
              <a:fillRect l="0" t="0" r="0" b="0"/>
            </a:stretch>
          </a:blipFill>
        </p:spPr>
      </p:sp>
      <p:sp>
        <p:nvSpPr>
          <p:cNvPr name="TextBox 3" id="3"/>
          <p:cNvSpPr txBox="true"/>
          <p:nvPr/>
        </p:nvSpPr>
        <p:spPr>
          <a:xfrm rot="0">
            <a:off x="1028700" y="990600"/>
            <a:ext cx="15777924"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3: </a:t>
            </a:r>
            <a:r>
              <a:rPr lang="en-US" sz="2400">
                <a:solidFill>
                  <a:srgbClr val="000000"/>
                </a:solidFill>
                <a:latin typeface="Canva Sans"/>
                <a:ea typeface="Canva Sans"/>
                <a:cs typeface="Canva Sans"/>
                <a:sym typeface="Canva Sans"/>
              </a:rPr>
              <a:t>The CSAT scores differ based on whether responses were within, below, or above the SLA.</a:t>
            </a:r>
          </a:p>
        </p:txBody>
      </p:sp>
      <p:sp>
        <p:nvSpPr>
          <p:cNvPr name="TextBox 4" id="4"/>
          <p:cNvSpPr txBox="true"/>
          <p:nvPr/>
        </p:nvSpPr>
        <p:spPr>
          <a:xfrm rot="0">
            <a:off x="1028700" y="7050621"/>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 </a:t>
            </a:r>
            <a:r>
              <a:rPr lang="en-US" b="true" sz="2400">
                <a:solidFill>
                  <a:srgbClr val="000000"/>
                </a:solidFill>
                <a:latin typeface="Canva Sans Bold"/>
                <a:ea typeface="Canva Sans Bold"/>
                <a:cs typeface="Canva Sans Bold"/>
                <a:sym typeface="Canva Sans Bold"/>
              </a:rPr>
              <a:t>Outcome - </a:t>
            </a:r>
            <a:r>
              <a:rPr lang="en-US" sz="2400">
                <a:solidFill>
                  <a:srgbClr val="000000"/>
                </a:solidFill>
                <a:latin typeface="Canva Sans"/>
                <a:ea typeface="Canva Sans"/>
                <a:cs typeface="Canva Sans"/>
                <a:sym typeface="Canva Sans"/>
              </a:rPr>
              <a:t>The data indicates no significant improvement in CSAT scores when responses are within the SLA, suggesting that meeting the SLA alone does not necessarily enhance customer satisfaction. Thus, the hypothesis that adhering to the SLA improves CSAT scores is not supported.</a:t>
            </a:r>
          </a:p>
        </p:txBody>
      </p:sp>
      <p:sp>
        <p:nvSpPr>
          <p:cNvPr name="TextBox 5" id="5"/>
          <p:cNvSpPr txBox="true"/>
          <p:nvPr/>
        </p:nvSpPr>
        <p:spPr>
          <a:xfrm rot="0">
            <a:off x="1028700" y="8418411"/>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 -</a:t>
            </a:r>
            <a:r>
              <a:rPr lang="en-US" sz="2400">
                <a:solidFill>
                  <a:srgbClr val="000000"/>
                </a:solidFill>
                <a:latin typeface="Canva Sans"/>
                <a:ea typeface="Canva Sans"/>
                <a:cs typeface="Canva Sans"/>
                <a:sym typeface="Canva Sans"/>
              </a:rPr>
              <a:t> To evaluate the impact of SLA adherence on CSAT scores, we calculated the mean CSAT scores for responses categorized as within, below, and above SLA, revealing no significant improvement in customer satisfaction for those meeting the SLA.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65386" y="1668466"/>
            <a:ext cx="6952849" cy="3793538"/>
          </a:xfrm>
          <a:custGeom>
            <a:avLst/>
            <a:gdLst/>
            <a:ahLst/>
            <a:cxnLst/>
            <a:rect r="r" b="b" t="t" l="l"/>
            <a:pathLst>
              <a:path h="3793538" w="6952849">
                <a:moveTo>
                  <a:pt x="0" y="0"/>
                </a:moveTo>
                <a:lnTo>
                  <a:pt x="6952849" y="0"/>
                </a:lnTo>
                <a:lnTo>
                  <a:pt x="6952849" y="3793538"/>
                </a:lnTo>
                <a:lnTo>
                  <a:pt x="0" y="3793538"/>
                </a:lnTo>
                <a:lnTo>
                  <a:pt x="0" y="0"/>
                </a:lnTo>
                <a:close/>
              </a:path>
            </a:pathLst>
          </a:custGeom>
          <a:blipFill>
            <a:blip r:embed="rId2"/>
            <a:stretch>
              <a:fillRect l="0" t="-494" r="0" b="-49462"/>
            </a:stretch>
          </a:blipFill>
        </p:spPr>
      </p:sp>
      <p:sp>
        <p:nvSpPr>
          <p:cNvPr name="TextBox 3" id="3"/>
          <p:cNvSpPr txBox="true"/>
          <p:nvPr/>
        </p:nvSpPr>
        <p:spPr>
          <a:xfrm rot="0">
            <a:off x="1028700" y="990600"/>
            <a:ext cx="15594449"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4: </a:t>
            </a:r>
            <a:r>
              <a:rPr lang="en-US" sz="2400">
                <a:solidFill>
                  <a:srgbClr val="000000"/>
                </a:solidFill>
                <a:latin typeface="Canva Sans"/>
                <a:ea typeface="Canva Sans"/>
                <a:cs typeface="Canva Sans"/>
                <a:sym typeface="Canva Sans"/>
              </a:rPr>
              <a:t>Certain dates have a much higher number of reported issues, which affects CSAT scores.</a:t>
            </a:r>
          </a:p>
        </p:txBody>
      </p:sp>
      <p:sp>
        <p:nvSpPr>
          <p:cNvPr name="TextBox 4" id="4"/>
          <p:cNvSpPr txBox="true"/>
          <p:nvPr/>
        </p:nvSpPr>
        <p:spPr>
          <a:xfrm rot="0">
            <a:off x="1028700" y="5943058"/>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 -</a:t>
            </a:r>
            <a:r>
              <a:rPr lang="en-US" sz="2400">
                <a:solidFill>
                  <a:srgbClr val="000000"/>
                </a:solidFill>
                <a:latin typeface="Canva Sans"/>
                <a:ea typeface="Canva Sans"/>
                <a:cs typeface="Canva Sans"/>
                <a:sym typeface="Canva Sans"/>
              </a:rPr>
              <a:t>  The analysis did not show any particular dates where a larger number of reported issues directly caused lower CSAT scores.</a:t>
            </a:r>
          </a:p>
        </p:txBody>
      </p:sp>
      <p:sp>
        <p:nvSpPr>
          <p:cNvPr name="TextBox 5" id="5"/>
          <p:cNvSpPr txBox="true"/>
          <p:nvPr/>
        </p:nvSpPr>
        <p:spPr>
          <a:xfrm rot="0">
            <a:off x="1028700" y="7006048"/>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a:t>
            </a:r>
            <a:r>
              <a:rPr lang="en-US" sz="2400">
                <a:solidFill>
                  <a:srgbClr val="000000"/>
                </a:solidFill>
                <a:latin typeface="Canva Sans"/>
                <a:ea typeface="Canva Sans"/>
                <a:cs typeface="Canva Sans"/>
                <a:sym typeface="Canva Sans"/>
              </a:rPr>
              <a:t> The results showed that some days had a higher number of reported issues, but this didn’t always lead to lower CSAT scores. At the beginning and end of the month, the customer satisfaction (CSAT) scores were lower than in the middle of the month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21465" y="1386840"/>
            <a:ext cx="8645071" cy="5152308"/>
          </a:xfrm>
          <a:custGeom>
            <a:avLst/>
            <a:gdLst/>
            <a:ahLst/>
            <a:cxnLst/>
            <a:rect r="r" b="b" t="t" l="l"/>
            <a:pathLst>
              <a:path h="5152308" w="8645071">
                <a:moveTo>
                  <a:pt x="0" y="0"/>
                </a:moveTo>
                <a:lnTo>
                  <a:pt x="8645070" y="0"/>
                </a:lnTo>
                <a:lnTo>
                  <a:pt x="8645070" y="5152308"/>
                </a:lnTo>
                <a:lnTo>
                  <a:pt x="0" y="5152308"/>
                </a:lnTo>
                <a:lnTo>
                  <a:pt x="0" y="0"/>
                </a:lnTo>
                <a:close/>
              </a:path>
            </a:pathLst>
          </a:custGeom>
          <a:blipFill>
            <a:blip r:embed="rId2"/>
            <a:stretch>
              <a:fillRect l="0" t="0" r="0" b="0"/>
            </a:stretch>
          </a:blipFill>
        </p:spPr>
      </p:sp>
      <p:sp>
        <p:nvSpPr>
          <p:cNvPr name="TextBox 3" id="3"/>
          <p:cNvSpPr txBox="true"/>
          <p:nvPr/>
        </p:nvSpPr>
        <p:spPr>
          <a:xfrm rot="0">
            <a:off x="1028700" y="990600"/>
            <a:ext cx="12668131"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4.1:</a:t>
            </a:r>
            <a:r>
              <a:rPr lang="en-US" sz="2400">
                <a:solidFill>
                  <a:srgbClr val="000000"/>
                </a:solidFill>
                <a:latin typeface="Canva Sans"/>
                <a:ea typeface="Canva Sans"/>
                <a:cs typeface="Canva Sans"/>
                <a:sym typeface="Canva Sans"/>
              </a:rPr>
              <a:t> The day of the week affects the customer satisfaction (CSAT) score</a:t>
            </a:r>
          </a:p>
        </p:txBody>
      </p:sp>
      <p:sp>
        <p:nvSpPr>
          <p:cNvPr name="TextBox 4" id="4"/>
          <p:cNvSpPr txBox="true"/>
          <p:nvPr/>
        </p:nvSpPr>
        <p:spPr>
          <a:xfrm rot="0">
            <a:off x="1028700" y="6339516"/>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a:t>
            </a:r>
            <a:r>
              <a:rPr lang="en-US" sz="2400">
                <a:solidFill>
                  <a:srgbClr val="000000"/>
                </a:solidFill>
                <a:latin typeface="Canva Sans"/>
                <a:ea typeface="Canva Sans"/>
                <a:cs typeface="Canva Sans"/>
                <a:sym typeface="Canva Sans"/>
              </a:rPr>
              <a:t> The day of the week affects CSAT scores. Some days, like Thursday, might need more focus to keep customer satisfaction high.</a:t>
            </a:r>
          </a:p>
        </p:txBody>
      </p:sp>
      <p:sp>
        <p:nvSpPr>
          <p:cNvPr name="TextBox 5" id="5"/>
          <p:cNvSpPr txBox="true"/>
          <p:nvPr/>
        </p:nvSpPr>
        <p:spPr>
          <a:xfrm rot="0">
            <a:off x="1028700" y="7436671"/>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 </a:t>
            </a:r>
            <a:r>
              <a:rPr lang="en-US" sz="2400">
                <a:solidFill>
                  <a:srgbClr val="000000"/>
                </a:solidFill>
                <a:latin typeface="Canva Sans"/>
                <a:ea typeface="Canva Sans"/>
                <a:cs typeface="Canva Sans"/>
                <a:sym typeface="Canva Sans"/>
              </a:rPr>
              <a:t>The results show that Wednesday had the highest average CSAT score, while Thursday had the lowest. This indicates that service demand and availability change during the week, which affects customer satisfaction.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38597" y="1805940"/>
            <a:ext cx="8528730" cy="5180829"/>
          </a:xfrm>
          <a:custGeom>
            <a:avLst/>
            <a:gdLst/>
            <a:ahLst/>
            <a:cxnLst/>
            <a:rect r="r" b="b" t="t" l="l"/>
            <a:pathLst>
              <a:path h="5180829" w="8528730">
                <a:moveTo>
                  <a:pt x="0" y="0"/>
                </a:moveTo>
                <a:lnTo>
                  <a:pt x="8528730" y="0"/>
                </a:lnTo>
                <a:lnTo>
                  <a:pt x="8528730" y="5180829"/>
                </a:lnTo>
                <a:lnTo>
                  <a:pt x="0" y="5180829"/>
                </a:lnTo>
                <a:lnTo>
                  <a:pt x="0" y="0"/>
                </a:lnTo>
                <a:close/>
              </a:path>
            </a:pathLst>
          </a:custGeom>
          <a:blipFill>
            <a:blip r:embed="rId2"/>
            <a:stretch>
              <a:fillRect l="0" t="0" r="0" b="0"/>
            </a:stretch>
          </a:blipFill>
        </p:spPr>
      </p:sp>
      <p:sp>
        <p:nvSpPr>
          <p:cNvPr name="TextBox 3" id="3"/>
          <p:cNvSpPr txBox="true"/>
          <p:nvPr/>
        </p:nvSpPr>
        <p:spPr>
          <a:xfrm rot="0">
            <a:off x="1028700" y="990600"/>
            <a:ext cx="162306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5: </a:t>
            </a:r>
            <a:r>
              <a:rPr lang="en-US" sz="2400">
                <a:solidFill>
                  <a:srgbClr val="000000"/>
                </a:solidFill>
                <a:latin typeface="Canva Sans"/>
                <a:ea typeface="Canva Sans"/>
                <a:cs typeface="Canva Sans"/>
                <a:sym typeface="Canva Sans"/>
              </a:rPr>
              <a:t>Certain support channels (like phone, chat, or email) are better at solving issues, resulting in higher CSAT scores.</a:t>
            </a:r>
          </a:p>
        </p:txBody>
      </p:sp>
      <p:sp>
        <p:nvSpPr>
          <p:cNvPr name="TextBox 4" id="4"/>
          <p:cNvSpPr txBox="true"/>
          <p:nvPr/>
        </p:nvSpPr>
        <p:spPr>
          <a:xfrm rot="0">
            <a:off x="567721" y="7146626"/>
            <a:ext cx="17720279"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 - </a:t>
            </a:r>
            <a:r>
              <a:rPr lang="en-US" sz="2400">
                <a:solidFill>
                  <a:srgbClr val="000000"/>
                </a:solidFill>
                <a:latin typeface="Canva Sans"/>
                <a:ea typeface="Canva Sans"/>
                <a:cs typeface="Canva Sans"/>
                <a:sym typeface="Canva Sans"/>
              </a:rPr>
              <a:t> The call center seems to be the best support channel for customer satisfaction. Encouraging its use or improving other channels could help increase overall CSAT scores.</a:t>
            </a:r>
          </a:p>
        </p:txBody>
      </p:sp>
      <p:sp>
        <p:nvSpPr>
          <p:cNvPr name="TextBox 5" id="5"/>
          <p:cNvSpPr txBox="true"/>
          <p:nvPr/>
        </p:nvSpPr>
        <p:spPr>
          <a:xfrm rot="0">
            <a:off x="673312" y="8276898"/>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a:t>
            </a:r>
            <a:r>
              <a:rPr lang="en-US" sz="2400">
                <a:solidFill>
                  <a:srgbClr val="000000"/>
                </a:solidFill>
                <a:latin typeface="Canva Sans"/>
                <a:ea typeface="Canva Sans"/>
                <a:cs typeface="Canva Sans"/>
                <a:sym typeface="Canva Sans"/>
              </a:rPr>
              <a:t> The results show that, after calculating the average (mean) CSAT score for each support channel, the call center and website had higher scores than email and chatbot. This suggests that customers may prefer or have better experiences with certain channels.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14593" y="2239763"/>
            <a:ext cx="4258814" cy="3650133"/>
          </a:xfrm>
          <a:custGeom>
            <a:avLst/>
            <a:gdLst/>
            <a:ahLst/>
            <a:cxnLst/>
            <a:rect r="r" b="b" t="t" l="l"/>
            <a:pathLst>
              <a:path h="3650133" w="4258814">
                <a:moveTo>
                  <a:pt x="0" y="0"/>
                </a:moveTo>
                <a:lnTo>
                  <a:pt x="4258814" y="0"/>
                </a:lnTo>
                <a:lnTo>
                  <a:pt x="4258814" y="3650133"/>
                </a:lnTo>
                <a:lnTo>
                  <a:pt x="0" y="3650133"/>
                </a:lnTo>
                <a:lnTo>
                  <a:pt x="0" y="0"/>
                </a:lnTo>
                <a:close/>
              </a:path>
            </a:pathLst>
          </a:custGeom>
          <a:blipFill>
            <a:blip r:embed="rId2"/>
            <a:stretch>
              <a:fillRect l="0" t="0" r="0" b="-59103"/>
            </a:stretch>
          </a:blipFill>
        </p:spPr>
      </p:sp>
      <p:sp>
        <p:nvSpPr>
          <p:cNvPr name="TextBox 3" id="3"/>
          <p:cNvSpPr txBox="true"/>
          <p:nvPr/>
        </p:nvSpPr>
        <p:spPr>
          <a:xfrm rot="0">
            <a:off x="757238" y="1159954"/>
            <a:ext cx="16773525"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6: </a:t>
            </a:r>
            <a:r>
              <a:rPr lang="en-US" sz="2400">
                <a:solidFill>
                  <a:srgbClr val="000000"/>
                </a:solidFill>
                <a:latin typeface="Canva Sans"/>
                <a:ea typeface="Canva Sans"/>
                <a:cs typeface="Canva Sans"/>
                <a:sym typeface="Canva Sans"/>
              </a:rPr>
              <a:t>Higher Issue Count Correlates with Lower Customer Satisfaction (CSAT) Scores Across Locations</a:t>
            </a:r>
          </a:p>
        </p:txBody>
      </p:sp>
      <p:sp>
        <p:nvSpPr>
          <p:cNvPr name="TextBox 4" id="4"/>
          <p:cNvSpPr txBox="true"/>
          <p:nvPr/>
        </p:nvSpPr>
        <p:spPr>
          <a:xfrm rot="0">
            <a:off x="1028700" y="6124728"/>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 </a:t>
            </a:r>
            <a:r>
              <a:rPr lang="en-US" sz="2400">
                <a:solidFill>
                  <a:srgbClr val="000000"/>
                </a:solidFill>
                <a:latin typeface="Canva Sans"/>
                <a:ea typeface="Canva Sans"/>
                <a:cs typeface="Canva Sans"/>
                <a:sym typeface="Canva Sans"/>
              </a:rPr>
              <a:t>The hypothesis does not hold consistently across the data. Some regions with high issue counts still have moderate CSAT scores, while others with lower issue counts have low CSAT scores.</a:t>
            </a:r>
          </a:p>
        </p:txBody>
      </p:sp>
      <p:sp>
        <p:nvSpPr>
          <p:cNvPr name="TextBox 5" id="5"/>
          <p:cNvSpPr txBox="true"/>
          <p:nvPr/>
        </p:nvSpPr>
        <p:spPr>
          <a:xfrm rot="0">
            <a:off x="1028700" y="7419132"/>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a:t>
            </a:r>
            <a:r>
              <a:rPr lang="en-US" sz="2400">
                <a:solidFill>
                  <a:srgbClr val="000000"/>
                </a:solidFill>
                <a:latin typeface="Canva Sans"/>
                <a:ea typeface="Canva Sans"/>
                <a:cs typeface="Canva Sans"/>
                <a:sym typeface="Canva Sans"/>
              </a:rPr>
              <a:t> The results show a weak negative correlation (-0.065) between issue count and mean CSAT score by location, suggesting only a slight tendency for higher issue counts to lower CSAT scores.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48422" y="64346"/>
            <a:ext cx="2982397" cy="64643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Key Findings</a:t>
            </a:r>
          </a:p>
        </p:txBody>
      </p:sp>
      <p:sp>
        <p:nvSpPr>
          <p:cNvPr name="TextBox 3" id="3"/>
          <p:cNvSpPr txBox="true"/>
          <p:nvPr/>
        </p:nvSpPr>
        <p:spPr>
          <a:xfrm rot="0">
            <a:off x="1028700" y="1183725"/>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Location-Based Disparities in Customer Satisfaction: </a:t>
            </a:r>
            <a:r>
              <a:rPr lang="en-US" sz="2400">
                <a:solidFill>
                  <a:srgbClr val="000000"/>
                </a:solidFill>
                <a:latin typeface="Canva Sans"/>
                <a:ea typeface="Canva Sans"/>
                <a:cs typeface="Canva Sans"/>
                <a:sym typeface="Canva Sans"/>
              </a:rPr>
              <a:t>Kolkata's call center consistently shows lower CSAT scores than other locations, indicating potential location-specific issues impacting customer satisfaction.</a:t>
            </a:r>
          </a:p>
        </p:txBody>
      </p:sp>
      <p:sp>
        <p:nvSpPr>
          <p:cNvPr name="TextBox 4" id="4"/>
          <p:cNvSpPr txBox="true"/>
          <p:nvPr/>
        </p:nvSpPr>
        <p:spPr>
          <a:xfrm rot="0">
            <a:off x="1028700" y="2151465"/>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High Impact of Billing-Related Issues on Satisfaction:</a:t>
            </a:r>
            <a:r>
              <a:rPr lang="en-US" sz="2400">
                <a:solidFill>
                  <a:srgbClr val="000000"/>
                </a:solidFill>
                <a:latin typeface="Canva Sans"/>
                <a:ea typeface="Canva Sans"/>
                <a:cs typeface="Canva Sans"/>
                <a:sym typeface="Canva Sans"/>
              </a:rPr>
              <a:t> Billing inquiries represent 72% of cases with CSAT scores ≤5, highlighting billing-related questions as a major factor driving customer dissatisfaction.</a:t>
            </a:r>
          </a:p>
        </p:txBody>
      </p:sp>
      <p:sp>
        <p:nvSpPr>
          <p:cNvPr name="TextBox 5" id="5"/>
          <p:cNvSpPr txBox="true"/>
          <p:nvPr/>
        </p:nvSpPr>
        <p:spPr>
          <a:xfrm rot="0">
            <a:off x="1028700" y="3107489"/>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SLA Compliance Not Strongly Linked to Higher CSAT: </a:t>
            </a:r>
            <a:r>
              <a:rPr lang="en-US" sz="2400">
                <a:solidFill>
                  <a:srgbClr val="000000"/>
                </a:solidFill>
                <a:latin typeface="Canva Sans"/>
                <a:ea typeface="Canva Sans"/>
                <a:cs typeface="Canva Sans"/>
                <a:sym typeface="Canva Sans"/>
              </a:rPr>
              <a:t>Meeting Service Level Agreements (SLAs) does not show a significant impact on improving CSAT scores, suggesting that adherence to SLA alone may not enhance customer satisfaction meaningfully.</a:t>
            </a:r>
          </a:p>
        </p:txBody>
      </p:sp>
      <p:sp>
        <p:nvSpPr>
          <p:cNvPr name="TextBox 6" id="6"/>
          <p:cNvSpPr txBox="true"/>
          <p:nvPr/>
        </p:nvSpPr>
        <p:spPr>
          <a:xfrm rot="0">
            <a:off x="1028700" y="4484804"/>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Day-of-Week Effects on Customer Satisfaction:</a:t>
            </a:r>
            <a:r>
              <a:rPr lang="en-US" sz="2400">
                <a:solidFill>
                  <a:srgbClr val="000000"/>
                </a:solidFill>
                <a:latin typeface="Canva Sans"/>
                <a:ea typeface="Canva Sans"/>
                <a:cs typeface="Canva Sans"/>
                <a:sym typeface="Canva Sans"/>
              </a:rPr>
              <a:t> CSAT scores vary by day, with Thursdays showing lower satisfaction levels, suggesting a potential need for additional resources or support on specific days to maintain consistent satisfaction levels.</a:t>
            </a:r>
          </a:p>
        </p:txBody>
      </p:sp>
      <p:sp>
        <p:nvSpPr>
          <p:cNvPr name="TextBox 7" id="7"/>
          <p:cNvSpPr txBox="true"/>
          <p:nvPr/>
        </p:nvSpPr>
        <p:spPr>
          <a:xfrm rot="0">
            <a:off x="1028700" y="5871644"/>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Limited Influence of Response Times on Satisfaction: </a:t>
            </a:r>
            <a:r>
              <a:rPr lang="en-US" sz="2400">
                <a:solidFill>
                  <a:srgbClr val="000000"/>
                </a:solidFill>
                <a:latin typeface="Canva Sans"/>
                <a:ea typeface="Canva Sans"/>
                <a:cs typeface="Canva Sans"/>
                <a:sym typeface="Canva Sans"/>
              </a:rPr>
              <a:t>Contrary to expectations, response times do not exhibit a clear correlation with CSAT scores. The underperformance in CSAT scores in certain regions appears independent of response times.</a:t>
            </a:r>
          </a:p>
        </p:txBody>
      </p:sp>
      <p:sp>
        <p:nvSpPr>
          <p:cNvPr name="TextBox 8" id="8"/>
          <p:cNvSpPr txBox="true"/>
          <p:nvPr/>
        </p:nvSpPr>
        <p:spPr>
          <a:xfrm rot="0">
            <a:off x="1028700" y="7258484"/>
            <a:ext cx="172593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Channel Performance Variation: </a:t>
            </a:r>
            <a:r>
              <a:rPr lang="en-US" sz="2400">
                <a:solidFill>
                  <a:srgbClr val="000000"/>
                </a:solidFill>
                <a:latin typeface="Canva Sans"/>
                <a:ea typeface="Canva Sans"/>
                <a:cs typeface="Canva Sans"/>
                <a:sym typeface="Canva Sans"/>
              </a:rPr>
              <a:t>The call center channel yields higher CSAT scores compared to other support channels, indicating its effectiveness in addressing customer issues and suggesting that improvements in other channels may be necessary to elevate overall CSAT.</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54312" y="382270"/>
            <a:ext cx="4434364" cy="646430"/>
          </a:xfrm>
          <a:prstGeom prst="rect">
            <a:avLst/>
          </a:prstGeom>
        </p:spPr>
        <p:txBody>
          <a:bodyPr anchor="t" rtlCol="false" tIns="0" lIns="0" bIns="0" rIns="0">
            <a:spAutoFit/>
          </a:bodyPr>
          <a:lstStyle/>
          <a:p>
            <a:pPr algn="ctr">
              <a:lnSpc>
                <a:spcPts val="5320"/>
              </a:lnSpc>
              <a:spcBef>
                <a:spcPct val="0"/>
              </a:spcBef>
            </a:pPr>
            <a:r>
              <a:rPr lang="en-US" b="true" sz="3800">
                <a:solidFill>
                  <a:srgbClr val="000000"/>
                </a:solidFill>
                <a:latin typeface="Canva Sans Bold"/>
                <a:ea typeface="Canva Sans Bold"/>
                <a:cs typeface="Canva Sans Bold"/>
                <a:sym typeface="Canva Sans Bold"/>
              </a:rPr>
              <a:t>Recommendations</a:t>
            </a:r>
          </a:p>
        </p:txBody>
      </p:sp>
      <p:sp>
        <p:nvSpPr>
          <p:cNvPr name="TextBox 3" id="3"/>
          <p:cNvSpPr txBox="true"/>
          <p:nvPr/>
        </p:nvSpPr>
        <p:spPr>
          <a:xfrm rot="0">
            <a:off x="1028700" y="1149562"/>
            <a:ext cx="162306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Targeted Interventions for Low-Performing Locations: </a:t>
            </a:r>
            <a:r>
              <a:rPr lang="en-US" sz="2400">
                <a:solidFill>
                  <a:srgbClr val="000000"/>
                </a:solidFill>
                <a:latin typeface="Canva Sans"/>
                <a:ea typeface="Canva Sans"/>
                <a:cs typeface="Canva Sans"/>
                <a:sym typeface="Canva Sans"/>
              </a:rPr>
              <a:t>Focus on understanding and addressing specific challenges faced by underperforming locations like Kolkata, potentially through tailored training, resources, or process improvements.</a:t>
            </a:r>
          </a:p>
        </p:txBody>
      </p:sp>
      <p:sp>
        <p:nvSpPr>
          <p:cNvPr name="TextBox 4" id="4"/>
          <p:cNvSpPr txBox="true"/>
          <p:nvPr/>
        </p:nvSpPr>
        <p:spPr>
          <a:xfrm rot="0">
            <a:off x="1028700" y="2507827"/>
            <a:ext cx="162306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Enhance Billing Support: </a:t>
            </a:r>
            <a:r>
              <a:rPr lang="en-US" sz="2400">
                <a:solidFill>
                  <a:srgbClr val="000000"/>
                </a:solidFill>
                <a:latin typeface="Canva Sans"/>
                <a:ea typeface="Canva Sans"/>
                <a:cs typeface="Canva Sans"/>
                <a:sym typeface="Canva Sans"/>
              </a:rPr>
              <a:t>Given the high dissatisfaction linked to billing inquiries, invest in targeted training for agents handling billing issues and consider proactive communication strategies to address common billing concerns.</a:t>
            </a:r>
          </a:p>
        </p:txBody>
      </p:sp>
      <p:sp>
        <p:nvSpPr>
          <p:cNvPr name="TextBox 5" id="5"/>
          <p:cNvSpPr txBox="true"/>
          <p:nvPr/>
        </p:nvSpPr>
        <p:spPr>
          <a:xfrm rot="0">
            <a:off x="1028700" y="3866092"/>
            <a:ext cx="16230600" cy="1234440"/>
          </a:xfrm>
          <a:prstGeom prst="rect">
            <a:avLst/>
          </a:prstGeom>
        </p:spPr>
        <p:txBody>
          <a:bodyPr anchor="t" rtlCol="false" tIns="0" lIns="0" bIns="0" rIns="0">
            <a:spAutoFit/>
          </a:bodyPr>
          <a:lstStyle/>
          <a:p>
            <a:pPr algn="just"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Optimize Staffing Based on Day-of-Week Trends: </a:t>
            </a:r>
            <a:r>
              <a:rPr lang="en-US" sz="2400">
                <a:solidFill>
                  <a:srgbClr val="000000"/>
                </a:solidFill>
                <a:latin typeface="Canva Sans"/>
                <a:ea typeface="Canva Sans"/>
                <a:cs typeface="Canva Sans"/>
                <a:sym typeface="Canva Sans"/>
              </a:rPr>
              <a:t>Allocate additional resources or provide targeted support on days like Thursdays, when CSAT scores dip, to ensure consistent customer satisfaction throughout the week.</a:t>
            </a:r>
          </a:p>
        </p:txBody>
      </p:sp>
      <p:sp>
        <p:nvSpPr>
          <p:cNvPr name="TextBox 6" id="6"/>
          <p:cNvSpPr txBox="true"/>
          <p:nvPr/>
        </p:nvSpPr>
        <p:spPr>
          <a:xfrm rot="0">
            <a:off x="1028700" y="5224357"/>
            <a:ext cx="162306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Leverage Strong Performance of Call Centers: </a:t>
            </a:r>
            <a:r>
              <a:rPr lang="en-US" sz="2400">
                <a:solidFill>
                  <a:srgbClr val="000000"/>
                </a:solidFill>
                <a:latin typeface="Canva Sans"/>
                <a:ea typeface="Canva Sans"/>
                <a:cs typeface="Canva Sans"/>
                <a:sym typeface="Canva Sans"/>
              </a:rPr>
              <a:t>Encourage use of the call center as the primary support channel while working to improve the quality and efficiency of other channels, such as chat and email, to provide a balanced customer service experience.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4132" y="2745400"/>
            <a:ext cx="17263091" cy="6113312"/>
          </a:xfrm>
          <a:custGeom>
            <a:avLst/>
            <a:gdLst/>
            <a:ahLst/>
            <a:cxnLst/>
            <a:rect r="r" b="b" t="t" l="l"/>
            <a:pathLst>
              <a:path h="6113312" w="17263091">
                <a:moveTo>
                  <a:pt x="0" y="0"/>
                </a:moveTo>
                <a:lnTo>
                  <a:pt x="17263092" y="0"/>
                </a:lnTo>
                <a:lnTo>
                  <a:pt x="17263092" y="6113313"/>
                </a:lnTo>
                <a:lnTo>
                  <a:pt x="0" y="6113313"/>
                </a:lnTo>
                <a:lnTo>
                  <a:pt x="0" y="0"/>
                </a:lnTo>
                <a:close/>
              </a:path>
            </a:pathLst>
          </a:custGeom>
          <a:blipFill>
            <a:blip r:embed="rId2"/>
            <a:stretch>
              <a:fillRect l="-2704" t="0" r="-1450" b="0"/>
            </a:stretch>
          </a:blipFill>
        </p:spPr>
      </p:sp>
      <p:sp>
        <p:nvSpPr>
          <p:cNvPr name="TextBox 3" id="3"/>
          <p:cNvSpPr txBox="true"/>
          <p:nvPr/>
        </p:nvSpPr>
        <p:spPr>
          <a:xfrm rot="0">
            <a:off x="6494732" y="952500"/>
            <a:ext cx="4367473" cy="64643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User Journey Map</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94732" y="952500"/>
            <a:ext cx="4367473" cy="64643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User Journey Map</a:t>
            </a:r>
          </a:p>
        </p:txBody>
      </p:sp>
      <p:sp>
        <p:nvSpPr>
          <p:cNvPr name="TextBox 3" id="3"/>
          <p:cNvSpPr txBox="true"/>
          <p:nvPr/>
        </p:nvSpPr>
        <p:spPr>
          <a:xfrm rot="0">
            <a:off x="1333492" y="2078910"/>
            <a:ext cx="5161240" cy="514349"/>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Customer Support Journey </a:t>
            </a:r>
          </a:p>
        </p:txBody>
      </p:sp>
      <p:sp>
        <p:nvSpPr>
          <p:cNvPr name="TextBox 4" id="4"/>
          <p:cNvSpPr txBox="true"/>
          <p:nvPr/>
        </p:nvSpPr>
        <p:spPr>
          <a:xfrm rot="0">
            <a:off x="1333492" y="3708360"/>
            <a:ext cx="16445218" cy="8153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Issue Arises: The customer encounters a problem, either with the product itself or with the purchasing experience.</a:t>
            </a:r>
          </a:p>
        </p:txBody>
      </p:sp>
      <p:sp>
        <p:nvSpPr>
          <p:cNvPr name="TextBox 5" id="5"/>
          <p:cNvSpPr txBox="true"/>
          <p:nvPr/>
        </p:nvSpPr>
        <p:spPr>
          <a:xfrm rot="0">
            <a:off x="1333492" y="4533225"/>
            <a:ext cx="16954508" cy="8153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Customer Contacts Support: To address the issue, the customer reaches out to Flipkart's customer support team.</a:t>
            </a:r>
          </a:p>
        </p:txBody>
      </p:sp>
      <p:sp>
        <p:nvSpPr>
          <p:cNvPr name="TextBox 6" id="6"/>
          <p:cNvSpPr txBox="true"/>
          <p:nvPr/>
        </p:nvSpPr>
        <p:spPr>
          <a:xfrm rot="0">
            <a:off x="1333492" y="5498583"/>
            <a:ext cx="16230600" cy="8153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Waiting in Queue: After contacting support, the customer may need to wait in a queue until a representative is available</a:t>
            </a:r>
          </a:p>
        </p:txBody>
      </p:sp>
      <p:sp>
        <p:nvSpPr>
          <p:cNvPr name="TextBox 7" id="7"/>
          <p:cNvSpPr txBox="true"/>
          <p:nvPr/>
        </p:nvSpPr>
        <p:spPr>
          <a:xfrm rot="0">
            <a:off x="1333492" y="6463942"/>
            <a:ext cx="14472642" cy="3962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Support Provides Assistance: A support agent assists the customer, aiming to resolve the issue.</a:t>
            </a:r>
          </a:p>
        </p:txBody>
      </p:sp>
      <p:sp>
        <p:nvSpPr>
          <p:cNvPr name="TextBox 8" id="8"/>
          <p:cNvSpPr txBox="true"/>
          <p:nvPr/>
        </p:nvSpPr>
        <p:spPr>
          <a:xfrm rot="0">
            <a:off x="1333492" y="7150695"/>
            <a:ext cx="14410730" cy="16535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Resolution Outcome:</a:t>
            </a:r>
          </a:p>
          <a:p>
            <a:pPr algn="l">
              <a:lnSpc>
                <a:spcPts val="3359"/>
              </a:lnSpc>
            </a:pPr>
            <a:r>
              <a:rPr lang="en-US" sz="2400">
                <a:solidFill>
                  <a:srgbClr val="000000"/>
                </a:solidFill>
                <a:latin typeface="Canva Sans"/>
                <a:ea typeface="Canva Sans"/>
                <a:cs typeface="Canva Sans"/>
                <a:sym typeface="Canva Sans"/>
              </a:rPr>
              <a:t>           </a:t>
            </a:r>
            <a:r>
              <a:rPr lang="en-US" sz="2400">
                <a:solidFill>
                  <a:srgbClr val="000000"/>
                </a:solidFill>
                <a:latin typeface="Canva Sans"/>
                <a:ea typeface="Canva Sans"/>
                <a:cs typeface="Canva Sans"/>
                <a:sym typeface="Canva Sans"/>
              </a:rPr>
              <a:t>If the issue is resolved, the customer moves forward to give feedback.</a:t>
            </a:r>
          </a:p>
          <a:p>
            <a:pPr algn="l">
              <a:lnSpc>
                <a:spcPts val="3359"/>
              </a:lnSpc>
            </a:pPr>
            <a:r>
              <a:rPr lang="en-US" sz="2400">
                <a:solidFill>
                  <a:srgbClr val="000000"/>
                </a:solidFill>
                <a:latin typeface="Canva Sans"/>
                <a:ea typeface="Canva Sans"/>
                <a:cs typeface="Canva Sans"/>
                <a:sym typeface="Canva Sans"/>
              </a:rPr>
              <a:t>           </a:t>
            </a:r>
            <a:r>
              <a:rPr lang="en-US" sz="2400">
                <a:solidFill>
                  <a:srgbClr val="000000"/>
                </a:solidFill>
                <a:latin typeface="Canva Sans"/>
                <a:ea typeface="Canva Sans"/>
                <a:cs typeface="Canva Sans"/>
                <a:sym typeface="Canva Sans"/>
              </a:rPr>
              <a:t>If the issue is not resolved, the customer may need to reach out again or escalate the matter.</a:t>
            </a:r>
          </a:p>
          <a:p>
            <a:pPr algn="l">
              <a:lnSpc>
                <a:spcPts val="3359"/>
              </a:lnSpc>
            </a:pPr>
          </a:p>
        </p:txBody>
      </p:sp>
      <p:sp>
        <p:nvSpPr>
          <p:cNvPr name="TextBox 9" id="9"/>
          <p:cNvSpPr txBox="true"/>
          <p:nvPr/>
        </p:nvSpPr>
        <p:spPr>
          <a:xfrm rot="0">
            <a:off x="1333492" y="8813760"/>
            <a:ext cx="16230600" cy="81534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Canva Sans"/>
                <a:ea typeface="Canva Sans"/>
                <a:cs typeface="Canva Sans"/>
                <a:sym typeface="Canva Sans"/>
              </a:rPr>
              <a:t>Feedback: When the issue is resolved, the customer gives feedback on their experience, which can provide insights into service quality and areas for improvement.</a:t>
            </a:r>
          </a:p>
        </p:txBody>
      </p:sp>
      <p:sp>
        <p:nvSpPr>
          <p:cNvPr name="TextBox 10" id="10"/>
          <p:cNvSpPr txBox="true"/>
          <p:nvPr/>
        </p:nvSpPr>
        <p:spPr>
          <a:xfrm rot="0">
            <a:off x="1333492" y="2952689"/>
            <a:ext cx="15349657" cy="3962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Customer Buying a Product: The process begins when a customer is purchasing a product on Flipkart.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3954" y="1372178"/>
            <a:ext cx="15411560" cy="8204045"/>
          </a:xfrm>
          <a:custGeom>
            <a:avLst/>
            <a:gdLst/>
            <a:ahLst/>
            <a:cxnLst/>
            <a:rect r="r" b="b" t="t" l="l"/>
            <a:pathLst>
              <a:path h="8204045" w="15411560">
                <a:moveTo>
                  <a:pt x="0" y="0"/>
                </a:moveTo>
                <a:lnTo>
                  <a:pt x="15411560" y="0"/>
                </a:lnTo>
                <a:lnTo>
                  <a:pt x="15411560" y="8204046"/>
                </a:lnTo>
                <a:lnTo>
                  <a:pt x="0" y="8204046"/>
                </a:lnTo>
                <a:lnTo>
                  <a:pt x="0" y="0"/>
                </a:lnTo>
                <a:close/>
              </a:path>
            </a:pathLst>
          </a:custGeom>
          <a:blipFill>
            <a:blip r:embed="rId2"/>
            <a:stretch>
              <a:fillRect l="-2203" t="-2968" r="-2203" b="0"/>
            </a:stretch>
          </a:blipFill>
        </p:spPr>
      </p:sp>
      <p:sp>
        <p:nvSpPr>
          <p:cNvPr name="TextBox 3" id="3"/>
          <p:cNvSpPr txBox="true"/>
          <p:nvPr/>
        </p:nvSpPr>
        <p:spPr>
          <a:xfrm rot="0">
            <a:off x="7357958" y="382270"/>
            <a:ext cx="2709148" cy="646430"/>
          </a:xfrm>
          <a:prstGeom prst="rect">
            <a:avLst/>
          </a:prstGeom>
        </p:spPr>
        <p:txBody>
          <a:bodyPr anchor="t" rtlCol="false" tIns="0" lIns="0" bIns="0" rIns="0">
            <a:spAutoFit/>
          </a:bodyPr>
          <a:lstStyle/>
          <a:p>
            <a:pPr algn="ctr">
              <a:lnSpc>
                <a:spcPts val="5320"/>
              </a:lnSpc>
              <a:spcBef>
                <a:spcPct val="0"/>
              </a:spcBef>
            </a:pPr>
            <a:r>
              <a:rPr lang="en-US" b="true" sz="3800">
                <a:solidFill>
                  <a:srgbClr val="000000"/>
                </a:solidFill>
                <a:latin typeface="Canva Sans Bold"/>
                <a:ea typeface="Canva Sans Bold"/>
                <a:cs typeface="Canva Sans Bold"/>
                <a:sym typeface="Canva Sans Bold"/>
              </a:rPr>
              <a:t>Metric Tree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79421" y="8700300"/>
            <a:ext cx="11301259" cy="1115999"/>
          </a:xfrm>
          <a:custGeom>
            <a:avLst/>
            <a:gdLst/>
            <a:ahLst/>
            <a:cxnLst/>
            <a:rect r="r" b="b" t="t" l="l"/>
            <a:pathLst>
              <a:path h="1115999" w="11301259">
                <a:moveTo>
                  <a:pt x="0" y="0"/>
                </a:moveTo>
                <a:lnTo>
                  <a:pt x="11301259" y="0"/>
                </a:lnTo>
                <a:lnTo>
                  <a:pt x="11301259" y="1116000"/>
                </a:lnTo>
                <a:lnTo>
                  <a:pt x="0" y="1116000"/>
                </a:lnTo>
                <a:lnTo>
                  <a:pt x="0" y="0"/>
                </a:lnTo>
                <a:close/>
              </a:path>
            </a:pathLst>
          </a:custGeom>
          <a:blipFill>
            <a:blip r:embed="rId2"/>
            <a:stretch>
              <a:fillRect l="0" t="0" r="0" b="0"/>
            </a:stretch>
          </a:blipFill>
        </p:spPr>
      </p:sp>
      <p:sp>
        <p:nvSpPr>
          <p:cNvPr name="TextBox 3" id="3"/>
          <p:cNvSpPr txBox="true"/>
          <p:nvPr/>
        </p:nvSpPr>
        <p:spPr>
          <a:xfrm rot="0">
            <a:off x="408759" y="3740785"/>
            <a:ext cx="15282624" cy="14027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Churn Rate Calculation:</a:t>
            </a:r>
          </a:p>
          <a:p>
            <a:pPr algn="l">
              <a:lnSpc>
                <a:spcPts val="3359"/>
              </a:lnSpc>
            </a:pPr>
            <a:r>
              <a:rPr lang="en-US" sz="2400">
                <a:solidFill>
                  <a:srgbClr val="000000"/>
                </a:solidFill>
                <a:latin typeface="Canva Sans"/>
                <a:ea typeface="Canva Sans"/>
                <a:cs typeface="Canva Sans"/>
                <a:sym typeface="Canva Sans"/>
              </a:rPr>
              <a:t>The churn rate is calculated by dividing the number of customers lost by the total number of customers.</a:t>
            </a:r>
          </a:p>
          <a:p>
            <a:pPr algn="ctr">
              <a:lnSpc>
                <a:spcPts val="4759"/>
              </a:lnSpc>
            </a:pPr>
          </a:p>
        </p:txBody>
      </p:sp>
      <p:sp>
        <p:nvSpPr>
          <p:cNvPr name="TextBox 4" id="4"/>
          <p:cNvSpPr txBox="true"/>
          <p:nvPr/>
        </p:nvSpPr>
        <p:spPr>
          <a:xfrm rot="0">
            <a:off x="408759" y="4763051"/>
            <a:ext cx="15385495" cy="170370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Focus on Number of Customers Lost:</a:t>
            </a:r>
          </a:p>
          <a:p>
            <a:pPr algn="l">
              <a:lnSpc>
                <a:spcPts val="3359"/>
              </a:lnSpc>
            </a:pPr>
            <a:r>
              <a:rPr lang="en-US" sz="2400">
                <a:solidFill>
                  <a:srgbClr val="000000"/>
                </a:solidFill>
                <a:latin typeface="Canva Sans"/>
                <a:ea typeface="Canva Sans"/>
                <a:cs typeface="Canva Sans"/>
                <a:sym typeface="Canva Sans"/>
              </a:rPr>
              <a:t>Since we’re focusing on customer service operations, we’ll concentrate on the number of customers lost.</a:t>
            </a:r>
          </a:p>
          <a:p>
            <a:pPr algn="ctr">
              <a:lnSpc>
                <a:spcPts val="7279"/>
              </a:lnSpc>
            </a:pPr>
          </a:p>
        </p:txBody>
      </p:sp>
      <p:sp>
        <p:nvSpPr>
          <p:cNvPr name="TextBox 5" id="5"/>
          <p:cNvSpPr txBox="true"/>
          <p:nvPr/>
        </p:nvSpPr>
        <p:spPr>
          <a:xfrm rot="0">
            <a:off x="6544449" y="952500"/>
            <a:ext cx="5199102" cy="131318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Details on Metric Tree</a:t>
            </a:r>
          </a:p>
          <a:p>
            <a:pPr algn="ctr">
              <a:lnSpc>
                <a:spcPts val="5320"/>
              </a:lnSpc>
            </a:pPr>
          </a:p>
        </p:txBody>
      </p:sp>
      <p:sp>
        <p:nvSpPr>
          <p:cNvPr name="TextBox 6" id="6"/>
          <p:cNvSpPr txBox="true"/>
          <p:nvPr/>
        </p:nvSpPr>
        <p:spPr>
          <a:xfrm rot="0">
            <a:off x="272506" y="5995002"/>
            <a:ext cx="16612768" cy="1806171"/>
          </a:xfrm>
          <a:prstGeom prst="rect">
            <a:avLst/>
          </a:prstGeom>
        </p:spPr>
        <p:txBody>
          <a:bodyPr anchor="t" rtlCol="false" tIns="0" lIns="0" bIns="0" rIns="0">
            <a:spAutoFit/>
          </a:bodyPr>
          <a:lstStyle/>
          <a:p>
            <a:pPr algn="just" marL="510848" indent="-255424" lvl="1">
              <a:lnSpc>
                <a:spcPts val="3312"/>
              </a:lnSpc>
              <a:buFont typeface="Arial"/>
              <a:buChar char="•"/>
            </a:pPr>
            <a:r>
              <a:rPr lang="en-US" sz="2366">
                <a:solidFill>
                  <a:srgbClr val="000000"/>
                </a:solidFill>
                <a:latin typeface="Canva Sans"/>
                <a:ea typeface="Canva Sans"/>
                <a:cs typeface="Canva Sans"/>
                <a:sym typeface="Canva Sans"/>
              </a:rPr>
              <a:t> Measuring Bad Experience:</a:t>
            </a:r>
          </a:p>
          <a:p>
            <a:pPr algn="just">
              <a:lnSpc>
                <a:spcPts val="3312"/>
              </a:lnSpc>
            </a:pPr>
            <a:r>
              <a:rPr lang="en-US" sz="2366">
                <a:solidFill>
                  <a:srgbClr val="000000"/>
                </a:solidFill>
                <a:latin typeface="Canva Sans"/>
                <a:ea typeface="Canva Sans"/>
                <a:cs typeface="Canva Sans"/>
                <a:sym typeface="Canva Sans"/>
              </a:rPr>
              <a:t>A bad customer experience can lead to customers leaving the platform. While we can’t directly measure bad experiences, we use the Customer Satisfaction Score (CSAT) as a proxy. CSAT scores range from 0 to 100.</a:t>
            </a:r>
          </a:p>
          <a:p>
            <a:pPr algn="just">
              <a:lnSpc>
                <a:spcPts val="4692"/>
              </a:lnSpc>
            </a:pPr>
          </a:p>
        </p:txBody>
      </p:sp>
      <p:sp>
        <p:nvSpPr>
          <p:cNvPr name="TextBox 7" id="7"/>
          <p:cNvSpPr txBox="true"/>
          <p:nvPr/>
        </p:nvSpPr>
        <p:spPr>
          <a:xfrm rot="0">
            <a:off x="408759" y="7465860"/>
            <a:ext cx="17372844"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 Impact of CSAT on Customer Loss:</a:t>
            </a:r>
          </a:p>
          <a:p>
            <a:pPr algn="l">
              <a:lnSpc>
                <a:spcPts val="3359"/>
              </a:lnSpc>
            </a:pPr>
            <a:r>
              <a:rPr lang="en-US" sz="2400">
                <a:solidFill>
                  <a:srgbClr val="000000"/>
                </a:solidFill>
                <a:latin typeface="Canva Sans"/>
                <a:ea typeface="Canva Sans"/>
                <a:cs typeface="Canva Sans"/>
                <a:sym typeface="Canva Sans"/>
              </a:rPr>
              <a:t>Customer loss is estimated using CSAT, where higher CSAT means fewer losses. The formula is:</a:t>
            </a:r>
          </a:p>
          <a:p>
            <a:pPr algn="l">
              <a:lnSpc>
                <a:spcPts val="3359"/>
              </a:lnSpc>
            </a:pPr>
          </a:p>
        </p:txBody>
      </p:sp>
      <p:sp>
        <p:nvSpPr>
          <p:cNvPr name="TextBox 8" id="8"/>
          <p:cNvSpPr txBox="true"/>
          <p:nvPr/>
        </p:nvSpPr>
        <p:spPr>
          <a:xfrm rot="0">
            <a:off x="408759" y="2225976"/>
            <a:ext cx="17879241"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Customer Retention:</a:t>
            </a:r>
          </a:p>
          <a:p>
            <a:pPr algn="l">
              <a:lnSpc>
                <a:spcPts val="3359"/>
              </a:lnSpc>
            </a:pPr>
            <a:r>
              <a:rPr lang="en-US" sz="2400">
                <a:solidFill>
                  <a:srgbClr val="000000"/>
                </a:solidFill>
                <a:latin typeface="Canva Sans"/>
                <a:ea typeface="Canva Sans"/>
                <a:cs typeface="Canva Sans"/>
                <a:sym typeface="Canva Sans"/>
              </a:rPr>
              <a:t>Customer retention is calculated as (1−Churn Rate)(1 - \text{Churn Rate})(1−Churn Rate). Churn rate is the percentage of customers who leave our platform due to poor experiences or other factors.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21091" y="952500"/>
            <a:ext cx="4645819" cy="64643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Defining Key Metric</a:t>
            </a:r>
          </a:p>
        </p:txBody>
      </p:sp>
      <p:sp>
        <p:nvSpPr>
          <p:cNvPr name="TextBox 3" id="3"/>
          <p:cNvSpPr txBox="true"/>
          <p:nvPr/>
        </p:nvSpPr>
        <p:spPr>
          <a:xfrm rot="0">
            <a:off x="1028700" y="2327861"/>
            <a:ext cx="12482632"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CSAT Score: </a:t>
            </a:r>
            <a:r>
              <a:rPr lang="en-US" sz="2400">
                <a:solidFill>
                  <a:srgbClr val="000000"/>
                </a:solidFill>
                <a:latin typeface="Canva Sans"/>
                <a:ea typeface="Canva Sans"/>
                <a:cs typeface="Canva Sans"/>
                <a:sym typeface="Canva Sans"/>
              </a:rPr>
              <a:t>Measures how satisfied customers are with the support they receive.</a:t>
            </a:r>
          </a:p>
          <a:p>
            <a:pPr algn="l">
              <a:lnSpc>
                <a:spcPts val="3359"/>
              </a:lnSpc>
            </a:pPr>
          </a:p>
        </p:txBody>
      </p:sp>
      <p:sp>
        <p:nvSpPr>
          <p:cNvPr name="TextBox 4" id="4"/>
          <p:cNvSpPr txBox="true"/>
          <p:nvPr/>
        </p:nvSpPr>
        <p:spPr>
          <a:xfrm rot="0">
            <a:off x="1028700" y="3105101"/>
            <a:ext cx="16230600"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Percentage of Responses Within SLA: </a:t>
            </a:r>
            <a:r>
              <a:rPr lang="en-US" sz="2400">
                <a:solidFill>
                  <a:srgbClr val="000000"/>
                </a:solidFill>
                <a:latin typeface="Canva Sans"/>
                <a:ea typeface="Canva Sans"/>
                <a:cs typeface="Canva Sans"/>
                <a:sym typeface="Canva Sans"/>
              </a:rPr>
              <a:t>Shows the percentage of customer support responses that  meet the Service Level Agreement (SLA) time limits.</a:t>
            </a:r>
          </a:p>
          <a:p>
            <a:pPr algn="l">
              <a:lnSpc>
                <a:spcPts val="3359"/>
              </a:lnSpc>
            </a:pPr>
          </a:p>
        </p:txBody>
      </p:sp>
      <p:sp>
        <p:nvSpPr>
          <p:cNvPr name="TextBox 5" id="5"/>
          <p:cNvSpPr txBox="true"/>
          <p:nvPr/>
        </p:nvSpPr>
        <p:spPr>
          <a:xfrm rot="0">
            <a:off x="1028700" y="4162618"/>
            <a:ext cx="16644401"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Reason for Contact: </a:t>
            </a:r>
            <a:r>
              <a:rPr lang="en-US" sz="2400">
                <a:solidFill>
                  <a:srgbClr val="000000"/>
                </a:solidFill>
                <a:latin typeface="Canva Sans"/>
                <a:ea typeface="Canva Sans"/>
                <a:cs typeface="Canva Sans"/>
                <a:sym typeface="Canva Sans"/>
              </a:rPr>
              <a:t>Identifies the primary issues or inquiries that prompt customers to reach out to customer support.</a:t>
            </a:r>
          </a:p>
          <a:p>
            <a:pPr algn="l">
              <a:lnSpc>
                <a:spcPts val="3359"/>
              </a:lnSpc>
            </a:pPr>
          </a:p>
        </p:txBody>
      </p:sp>
      <p:sp>
        <p:nvSpPr>
          <p:cNvPr name="TextBox 6" id="6"/>
          <p:cNvSpPr txBox="true"/>
          <p:nvPr/>
        </p:nvSpPr>
        <p:spPr>
          <a:xfrm rot="0">
            <a:off x="1028700" y="5358958"/>
            <a:ext cx="16230600" cy="1163135"/>
          </a:xfrm>
          <a:prstGeom prst="rect">
            <a:avLst/>
          </a:prstGeom>
        </p:spPr>
        <p:txBody>
          <a:bodyPr anchor="t" rtlCol="false" tIns="0" lIns="0" bIns="0" rIns="0">
            <a:spAutoFit/>
          </a:bodyPr>
          <a:lstStyle/>
          <a:p>
            <a:pPr algn="l" marL="487276" indent="-243638" lvl="1">
              <a:lnSpc>
                <a:spcPts val="3159"/>
              </a:lnSpc>
              <a:buFont typeface="Arial"/>
              <a:buChar char="•"/>
            </a:pPr>
            <a:r>
              <a:rPr lang="en-US" b="true" sz="2256">
                <a:solidFill>
                  <a:srgbClr val="000000"/>
                </a:solidFill>
                <a:latin typeface="Canva Sans Bold"/>
                <a:ea typeface="Canva Sans Bold"/>
                <a:cs typeface="Canva Sans Bold"/>
                <a:sym typeface="Canva Sans Bold"/>
              </a:rPr>
              <a:t>Contact Center Metrics</a:t>
            </a:r>
            <a:r>
              <a:rPr lang="en-US" sz="2256">
                <a:solidFill>
                  <a:srgbClr val="000000"/>
                </a:solidFill>
                <a:latin typeface="Canva Sans"/>
                <a:ea typeface="Canva Sans"/>
                <a:cs typeface="Canva Sans"/>
                <a:sym typeface="Canva Sans"/>
              </a:rPr>
              <a:t>: Evaluates the performance of different customer support centers to ensure consistent and efficient service across locations.</a:t>
            </a:r>
          </a:p>
          <a:p>
            <a:pPr algn="l">
              <a:lnSpc>
                <a:spcPts val="3159"/>
              </a:lnSpc>
            </a:pPr>
          </a:p>
        </p:txBody>
      </p:sp>
      <p:sp>
        <p:nvSpPr>
          <p:cNvPr name="TextBox 7" id="7"/>
          <p:cNvSpPr txBox="true"/>
          <p:nvPr/>
        </p:nvSpPr>
        <p:spPr>
          <a:xfrm rot="0">
            <a:off x="1028700" y="6416233"/>
            <a:ext cx="11745635"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Duration to Resolve Issues:</a:t>
            </a:r>
            <a:r>
              <a:rPr lang="en-US" sz="2400">
                <a:solidFill>
                  <a:srgbClr val="000000"/>
                </a:solidFill>
                <a:latin typeface="Canva Sans"/>
                <a:ea typeface="Canva Sans"/>
                <a:cs typeface="Canva Sans"/>
                <a:sym typeface="Canva Sans"/>
              </a:rPr>
              <a:t>Tracks how quickly customer issues are resolved.</a:t>
            </a:r>
          </a:p>
          <a:p>
            <a:pPr algn="l">
              <a:lnSpc>
                <a:spcPts val="3359"/>
              </a:lnSpc>
            </a:pPr>
          </a:p>
        </p:txBody>
      </p:sp>
      <p:sp>
        <p:nvSpPr>
          <p:cNvPr name="TextBox 8" id="8"/>
          <p:cNvSpPr txBox="true"/>
          <p:nvPr/>
        </p:nvSpPr>
        <p:spPr>
          <a:xfrm rot="0">
            <a:off x="1028700" y="7193473"/>
            <a:ext cx="172593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Percentage of Issues Resolved in One Contact:</a:t>
            </a:r>
            <a:r>
              <a:rPr lang="en-US" sz="2400">
                <a:solidFill>
                  <a:srgbClr val="000000"/>
                </a:solidFill>
                <a:latin typeface="Canva Sans"/>
                <a:ea typeface="Canva Sans"/>
                <a:cs typeface="Canva Sans"/>
                <a:sym typeface="Canva Sans"/>
              </a:rPr>
              <a:t> Indicates the percentage of customer issues that are resolved during the first contact with support.</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686697" y="-541337"/>
            <a:ext cx="4369594" cy="2968625"/>
          </a:xfrm>
          <a:prstGeom prst="rect">
            <a:avLst/>
          </a:prstGeom>
        </p:spPr>
        <p:txBody>
          <a:bodyPr anchor="t" rtlCol="false" tIns="0" lIns="0" bIns="0" rIns="0">
            <a:spAutoFit/>
          </a:bodyPr>
          <a:lstStyle/>
          <a:p>
            <a:pPr algn="ctr">
              <a:lnSpc>
                <a:spcPts val="12880"/>
              </a:lnSpc>
            </a:pPr>
          </a:p>
          <a:p>
            <a:pPr algn="ctr">
              <a:lnSpc>
                <a:spcPts val="5320"/>
              </a:lnSpc>
            </a:pPr>
            <a:r>
              <a:rPr lang="en-US" sz="3800" b="true">
                <a:solidFill>
                  <a:srgbClr val="000000"/>
                </a:solidFill>
                <a:latin typeface="Canva Sans Bold"/>
                <a:ea typeface="Canva Sans Bold"/>
                <a:cs typeface="Canva Sans Bold"/>
                <a:sym typeface="Canva Sans Bold"/>
              </a:rPr>
              <a:t>Listing Hypothesis</a:t>
            </a:r>
          </a:p>
          <a:p>
            <a:pPr algn="ctr">
              <a:lnSpc>
                <a:spcPts val="5320"/>
              </a:lnSpc>
            </a:pPr>
          </a:p>
        </p:txBody>
      </p:sp>
      <p:sp>
        <p:nvSpPr>
          <p:cNvPr name="TextBox 3" id="3"/>
          <p:cNvSpPr txBox="true"/>
          <p:nvPr/>
        </p:nvSpPr>
        <p:spPr>
          <a:xfrm rot="0">
            <a:off x="1214073" y="2031047"/>
            <a:ext cx="13835658"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1: </a:t>
            </a:r>
            <a:r>
              <a:rPr lang="en-US" sz="2400">
                <a:solidFill>
                  <a:srgbClr val="000000"/>
                </a:solidFill>
                <a:latin typeface="Canva Sans"/>
                <a:ea typeface="Canva Sans"/>
                <a:cs typeface="Canva Sans"/>
                <a:sym typeface="Canva Sans"/>
              </a:rPr>
              <a:t>Certain call center have consistently lower CSAT scores compared to others.</a:t>
            </a:r>
          </a:p>
        </p:txBody>
      </p:sp>
      <p:sp>
        <p:nvSpPr>
          <p:cNvPr name="TextBox 4" id="4"/>
          <p:cNvSpPr txBox="true"/>
          <p:nvPr/>
        </p:nvSpPr>
        <p:spPr>
          <a:xfrm rot="0">
            <a:off x="1214073" y="2708168"/>
            <a:ext cx="13440847"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1.2:</a:t>
            </a:r>
            <a:r>
              <a:rPr lang="en-US" sz="2400">
                <a:solidFill>
                  <a:srgbClr val="000000"/>
                </a:solidFill>
                <a:latin typeface="Canva Sans"/>
                <a:ea typeface="Canva Sans"/>
                <a:cs typeface="Canva Sans"/>
                <a:sym typeface="Canva Sans"/>
              </a:rPr>
              <a:t> Call centers with longer response times tend to have lower CSAT scores.</a:t>
            </a:r>
          </a:p>
        </p:txBody>
      </p:sp>
      <p:sp>
        <p:nvSpPr>
          <p:cNvPr name="TextBox 5" id="5"/>
          <p:cNvSpPr txBox="true"/>
          <p:nvPr/>
        </p:nvSpPr>
        <p:spPr>
          <a:xfrm rot="0">
            <a:off x="1214073" y="3385289"/>
            <a:ext cx="162306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2 :</a:t>
            </a:r>
            <a:r>
              <a:rPr lang="en-US" sz="2400">
                <a:solidFill>
                  <a:srgbClr val="000000"/>
                </a:solidFill>
                <a:latin typeface="Canva Sans"/>
                <a:ea typeface="Canva Sans"/>
                <a:cs typeface="Canva Sans"/>
                <a:sym typeface="Canva Sans"/>
              </a:rPr>
              <a:t>Issues that occur more frequently, such as billing-related questions, are likely a primary reason for lower customer satisfaction scores.</a:t>
            </a:r>
          </a:p>
        </p:txBody>
      </p:sp>
      <p:sp>
        <p:nvSpPr>
          <p:cNvPr name="TextBox 6" id="6"/>
          <p:cNvSpPr txBox="true"/>
          <p:nvPr/>
        </p:nvSpPr>
        <p:spPr>
          <a:xfrm rot="0">
            <a:off x="1214073" y="4486379"/>
            <a:ext cx="15777924"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3: </a:t>
            </a:r>
            <a:r>
              <a:rPr lang="en-US" sz="2400">
                <a:solidFill>
                  <a:srgbClr val="000000"/>
                </a:solidFill>
                <a:latin typeface="Canva Sans"/>
                <a:ea typeface="Canva Sans"/>
                <a:cs typeface="Canva Sans"/>
                <a:sym typeface="Canva Sans"/>
              </a:rPr>
              <a:t>The CSAT scores differ based on whether responses were within, below, or above the SLA.</a:t>
            </a:r>
          </a:p>
        </p:txBody>
      </p:sp>
      <p:sp>
        <p:nvSpPr>
          <p:cNvPr name="TextBox 7" id="7"/>
          <p:cNvSpPr txBox="true"/>
          <p:nvPr/>
        </p:nvSpPr>
        <p:spPr>
          <a:xfrm rot="0">
            <a:off x="1214073" y="5248752"/>
            <a:ext cx="15594449"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4: </a:t>
            </a:r>
            <a:r>
              <a:rPr lang="en-US" sz="2400">
                <a:solidFill>
                  <a:srgbClr val="000000"/>
                </a:solidFill>
                <a:latin typeface="Canva Sans"/>
                <a:ea typeface="Canva Sans"/>
                <a:cs typeface="Canva Sans"/>
                <a:sym typeface="Canva Sans"/>
              </a:rPr>
              <a:t>Certain dates have a much higher number of reported issues, which affects CSAT scores.</a:t>
            </a:r>
          </a:p>
        </p:txBody>
      </p:sp>
      <p:sp>
        <p:nvSpPr>
          <p:cNvPr name="TextBox 8" id="8"/>
          <p:cNvSpPr txBox="true"/>
          <p:nvPr/>
        </p:nvSpPr>
        <p:spPr>
          <a:xfrm rot="0">
            <a:off x="1214073" y="6073617"/>
            <a:ext cx="12668131"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4.1:</a:t>
            </a:r>
            <a:r>
              <a:rPr lang="en-US" sz="2400">
                <a:solidFill>
                  <a:srgbClr val="000000"/>
                </a:solidFill>
                <a:latin typeface="Canva Sans"/>
                <a:ea typeface="Canva Sans"/>
                <a:cs typeface="Canva Sans"/>
                <a:sym typeface="Canva Sans"/>
              </a:rPr>
              <a:t> The day of the week affects the customer satisfaction (CSAT) score</a:t>
            </a:r>
          </a:p>
        </p:txBody>
      </p:sp>
      <p:sp>
        <p:nvSpPr>
          <p:cNvPr name="TextBox 9" id="9"/>
          <p:cNvSpPr txBox="true"/>
          <p:nvPr/>
        </p:nvSpPr>
        <p:spPr>
          <a:xfrm rot="0">
            <a:off x="1214073" y="6896433"/>
            <a:ext cx="1623060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5: </a:t>
            </a:r>
            <a:r>
              <a:rPr lang="en-US" sz="2400">
                <a:solidFill>
                  <a:srgbClr val="000000"/>
                </a:solidFill>
                <a:latin typeface="Canva Sans"/>
                <a:ea typeface="Canva Sans"/>
                <a:cs typeface="Canva Sans"/>
                <a:sym typeface="Canva Sans"/>
              </a:rPr>
              <a:t>Certain support channels (like phone, chat, or email) are better at solving issues, resulting in higher CSAT scores.</a:t>
            </a:r>
          </a:p>
        </p:txBody>
      </p:sp>
      <p:sp>
        <p:nvSpPr>
          <p:cNvPr name="TextBox 10" id="10"/>
          <p:cNvSpPr txBox="true"/>
          <p:nvPr/>
        </p:nvSpPr>
        <p:spPr>
          <a:xfrm rot="0">
            <a:off x="1214073" y="8004145"/>
            <a:ext cx="16773525"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6: </a:t>
            </a:r>
            <a:r>
              <a:rPr lang="en-US" sz="2400">
                <a:solidFill>
                  <a:srgbClr val="000000"/>
                </a:solidFill>
                <a:latin typeface="Canva Sans"/>
                <a:ea typeface="Canva Sans"/>
                <a:cs typeface="Canva Sans"/>
                <a:sym typeface="Canva Sans"/>
              </a:rPr>
              <a:t>Higher Issue Count Correlates with Lower Customer Satisfaction (CSAT) Scores Across Locations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23444" y="2526778"/>
            <a:ext cx="8441113" cy="5163751"/>
          </a:xfrm>
          <a:custGeom>
            <a:avLst/>
            <a:gdLst/>
            <a:ahLst/>
            <a:cxnLst/>
            <a:rect r="r" b="b" t="t" l="l"/>
            <a:pathLst>
              <a:path h="5163751" w="8441113">
                <a:moveTo>
                  <a:pt x="0" y="0"/>
                </a:moveTo>
                <a:lnTo>
                  <a:pt x="8441112" y="0"/>
                </a:lnTo>
                <a:lnTo>
                  <a:pt x="8441112" y="5163751"/>
                </a:lnTo>
                <a:lnTo>
                  <a:pt x="0" y="5163751"/>
                </a:lnTo>
                <a:lnTo>
                  <a:pt x="0" y="0"/>
                </a:lnTo>
                <a:close/>
              </a:path>
            </a:pathLst>
          </a:custGeom>
          <a:blipFill>
            <a:blip r:embed="rId2"/>
            <a:stretch>
              <a:fillRect l="0" t="0" r="0" b="0"/>
            </a:stretch>
          </a:blipFill>
        </p:spPr>
      </p:sp>
      <p:sp>
        <p:nvSpPr>
          <p:cNvPr name="TextBox 3" id="3"/>
          <p:cNvSpPr txBox="true"/>
          <p:nvPr/>
        </p:nvSpPr>
        <p:spPr>
          <a:xfrm rot="0">
            <a:off x="5319415" y="952500"/>
            <a:ext cx="7649170" cy="646430"/>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Hypothesis-Driven Data Insights</a:t>
            </a:r>
          </a:p>
        </p:txBody>
      </p:sp>
      <p:sp>
        <p:nvSpPr>
          <p:cNvPr name="TextBox 4" id="4"/>
          <p:cNvSpPr txBox="true"/>
          <p:nvPr/>
        </p:nvSpPr>
        <p:spPr>
          <a:xfrm rot="0">
            <a:off x="1259491" y="1844788"/>
            <a:ext cx="13835658"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1: </a:t>
            </a:r>
            <a:r>
              <a:rPr lang="en-US" sz="2400">
                <a:solidFill>
                  <a:srgbClr val="000000"/>
                </a:solidFill>
                <a:latin typeface="Canva Sans"/>
                <a:ea typeface="Canva Sans"/>
                <a:cs typeface="Canva Sans"/>
                <a:sym typeface="Canva Sans"/>
              </a:rPr>
              <a:t>Certain call center have consistently lower CSAT scores compared to others.</a:t>
            </a:r>
          </a:p>
        </p:txBody>
      </p:sp>
      <p:sp>
        <p:nvSpPr>
          <p:cNvPr name="TextBox 5" id="5"/>
          <p:cNvSpPr txBox="true"/>
          <p:nvPr/>
        </p:nvSpPr>
        <p:spPr>
          <a:xfrm rot="0">
            <a:off x="607037" y="7819164"/>
            <a:ext cx="17073927"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 -</a:t>
            </a:r>
            <a:r>
              <a:rPr lang="en-US" sz="2400">
                <a:solidFill>
                  <a:srgbClr val="000000"/>
                </a:solidFill>
                <a:latin typeface="Canva Sans"/>
                <a:ea typeface="Canva Sans"/>
                <a:cs typeface="Canva Sans"/>
                <a:sym typeface="Canva Sans"/>
              </a:rPr>
              <a:t> The analysis supports Hypothesis 1, as Kolkata consistently shows a lower CSAT score compared to other locations.</a:t>
            </a:r>
          </a:p>
        </p:txBody>
      </p:sp>
      <p:sp>
        <p:nvSpPr>
          <p:cNvPr name="TextBox 6" id="6"/>
          <p:cNvSpPr txBox="true"/>
          <p:nvPr/>
        </p:nvSpPr>
        <p:spPr>
          <a:xfrm rot="0">
            <a:off x="607037" y="8596404"/>
            <a:ext cx="17680963"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 </a:t>
            </a:r>
            <a:r>
              <a:rPr lang="en-US" sz="2400">
                <a:solidFill>
                  <a:srgbClr val="000000"/>
                </a:solidFill>
                <a:latin typeface="Canva Sans"/>
                <a:ea typeface="Canva Sans"/>
                <a:cs typeface="Canva Sans"/>
                <a:sym typeface="Canva Sans"/>
              </a:rPr>
              <a:t>- Kolkata has the lowest mean CSAT score at 5.46, which may negatively impact customer retention. In contrast, Chennai, with the highest score of 5.63, is likely to have stronger customer satisfaction.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5837" y="1844969"/>
            <a:ext cx="7968831" cy="5143695"/>
          </a:xfrm>
          <a:custGeom>
            <a:avLst/>
            <a:gdLst/>
            <a:ahLst/>
            <a:cxnLst/>
            <a:rect r="r" b="b" t="t" l="l"/>
            <a:pathLst>
              <a:path h="5143695" w="7968831">
                <a:moveTo>
                  <a:pt x="0" y="0"/>
                </a:moveTo>
                <a:lnTo>
                  <a:pt x="7968832" y="0"/>
                </a:lnTo>
                <a:lnTo>
                  <a:pt x="7968832" y="5143696"/>
                </a:lnTo>
                <a:lnTo>
                  <a:pt x="0" y="5143696"/>
                </a:lnTo>
                <a:lnTo>
                  <a:pt x="0" y="0"/>
                </a:lnTo>
                <a:close/>
              </a:path>
            </a:pathLst>
          </a:custGeom>
          <a:blipFill>
            <a:blip r:embed="rId2"/>
            <a:stretch>
              <a:fillRect l="0" t="0" r="0" b="0"/>
            </a:stretch>
          </a:blipFill>
        </p:spPr>
      </p:sp>
      <p:sp>
        <p:nvSpPr>
          <p:cNvPr name="TextBox 3" id="3"/>
          <p:cNvSpPr txBox="true"/>
          <p:nvPr/>
        </p:nvSpPr>
        <p:spPr>
          <a:xfrm rot="0">
            <a:off x="1191365" y="1192419"/>
            <a:ext cx="13440847"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Hypothesis 1.2:</a:t>
            </a:r>
            <a:r>
              <a:rPr lang="en-US" sz="2400">
                <a:solidFill>
                  <a:srgbClr val="000000"/>
                </a:solidFill>
                <a:latin typeface="Canva Sans"/>
                <a:ea typeface="Canva Sans"/>
                <a:cs typeface="Canva Sans"/>
                <a:sym typeface="Canva Sans"/>
              </a:rPr>
              <a:t> Call centers with longer response times tend to have lower CSAT scores.</a:t>
            </a:r>
          </a:p>
        </p:txBody>
      </p:sp>
      <p:sp>
        <p:nvSpPr>
          <p:cNvPr name="TextBox 4" id="4"/>
          <p:cNvSpPr txBox="true"/>
          <p:nvPr/>
        </p:nvSpPr>
        <p:spPr>
          <a:xfrm rot="0">
            <a:off x="1191365" y="6950565"/>
            <a:ext cx="17096635"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Outcome -</a:t>
            </a:r>
            <a:r>
              <a:rPr lang="en-US" sz="2400">
                <a:solidFill>
                  <a:srgbClr val="000000"/>
                </a:solidFill>
                <a:latin typeface="Canva Sans"/>
                <a:ea typeface="Canva Sans"/>
                <a:cs typeface="Canva Sans"/>
                <a:sym typeface="Canva Sans"/>
              </a:rPr>
              <a:t> There is no significant variation in CSAT scores based on response time. Kolkata consistently underperforms across all three categories.</a:t>
            </a:r>
          </a:p>
        </p:txBody>
      </p:sp>
      <p:sp>
        <p:nvSpPr>
          <p:cNvPr name="TextBox 5" id="5"/>
          <p:cNvSpPr txBox="true"/>
          <p:nvPr/>
        </p:nvSpPr>
        <p:spPr>
          <a:xfrm rot="0">
            <a:off x="1191365" y="7984980"/>
            <a:ext cx="17096635"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Canva Sans Bold"/>
                <a:ea typeface="Canva Sans Bold"/>
                <a:cs typeface="Canva Sans Bold"/>
                <a:sym typeface="Canva Sans Bold"/>
              </a:rPr>
              <a:t>Analysis -</a:t>
            </a:r>
            <a:r>
              <a:rPr lang="en-US" sz="2400">
                <a:solidFill>
                  <a:srgbClr val="000000"/>
                </a:solidFill>
                <a:latin typeface="Canva Sans"/>
                <a:ea typeface="Canva Sans"/>
                <a:cs typeface="Canva Sans"/>
                <a:sym typeface="Canva Sans"/>
              </a:rPr>
              <a:t> A table was used to compare CSAT scores with response times labeled as "Above SLA," "Below SLA," and "Within SLA." The findings show that there is no noticeable difference in CSAT scores based on these response time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DAGVbvPc4Cs</dc:identifier>
  <dcterms:modified xsi:type="dcterms:W3CDTF">2011-08-01T06:04:30Z</dcterms:modified>
  <cp:revision>1</cp:revision>
  <dc:title>dsds14</dc:title>
</cp:coreProperties>
</file>