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75" r:id="rId6"/>
    <p:sldId id="276" r:id="rId7"/>
    <p:sldId id="280" r:id="rId8"/>
    <p:sldId id="274" r:id="rId9"/>
    <p:sldId id="283" r:id="rId10"/>
    <p:sldId id="282" r:id="rId11"/>
    <p:sldId id="278" r:id="rId12"/>
    <p:sldId id="284" r:id="rId13"/>
    <p:sldId id="279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332"/>
  </p:normalViewPr>
  <p:slideViewPr>
    <p:cSldViewPr snapToGrid="0" snapToObjects="1">
      <p:cViewPr varScale="1">
        <p:scale>
          <a:sx n="180" d="100"/>
          <a:sy n="18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CE56-A149-3A41-BD94-78C63466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6406D-B801-154A-B208-6689104C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302C-67F3-6242-A504-47FEDA9C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676C-C871-7A4A-8551-3E483551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66B6-1011-C148-9B0D-5A9FE17F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79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A5B568AA-BAC8-3346-848D-0C519CBAD5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A84BD-71AA-4C49-A0C8-01CD14A8B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" y="247422"/>
            <a:ext cx="3103141" cy="11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A661-2FDA-6A47-BD6A-978C07DF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0973-FC37-3A44-AF75-C24E2A4D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F722-56A1-AE42-A689-96713006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F414-D9F0-784B-95F2-46C1B322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C1EC-C4A1-B944-89C3-CDB54DF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79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A5B568AA-BAC8-3346-848D-0C519CBA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6D3D-CFB9-CB43-8CA3-C0784A22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4FBCE-4368-D848-B351-D23C40BB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C6DC-771F-3345-8865-7A06E338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0DAF-5298-BC47-962E-F5E47D10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EB14-12B3-0548-A8DF-4ACCC26E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79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A5B568AA-BAC8-3346-848D-0C519CBA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1D2E-FEAF-5E4D-B759-21D512DB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06787-59D7-7C4A-BF51-13DAE3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C72AF-3B1A-5343-9885-0CC7A08D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773FE-E00E-6B47-AA1D-D111D0ED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79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A5B568AA-BAC8-3346-848D-0C519CBA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876B7-3E3D-D644-81AB-2C0BEBD5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0818-120E-3748-9C6D-E90DE79A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61823-2B92-4E42-ADA4-CCDE8F3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792" y="6492875"/>
            <a:ext cx="2743200" cy="228600"/>
          </a:xfrm>
          <a:prstGeom prst="rect">
            <a:avLst/>
          </a:prstGeom>
        </p:spPr>
        <p:txBody>
          <a:bodyPr/>
          <a:lstStyle/>
          <a:p>
            <a:fld id="{A5B568AA-BAC8-3346-848D-0C519CBA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D1680-9CA9-584B-BAF1-FD3BEC33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66742"/>
            <a:ext cx="11575984" cy="68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73C7-7D2D-D448-8E76-3293A2D9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008" y="933652"/>
            <a:ext cx="11575984" cy="543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BF50-97FC-4C47-89BB-33111FFE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047" y="6569934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99E-ED70-814D-AF8D-E6A10A6204F9}" type="datetimeFigureOut">
              <a:rPr lang="en-US" smtClean="0"/>
              <a:t>5/5/21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20B00-0FB6-4B4C-B6C3-13131FA1F639}"/>
              </a:ext>
            </a:extLst>
          </p:cNvPr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17896"/>
            <a:ext cx="12192000" cy="54864"/>
          </a:xfrm>
          <a:prstGeom prst="rect">
            <a:avLst/>
          </a:prstGeom>
        </p:spPr>
      </p:pic>
      <p:sp>
        <p:nvSpPr>
          <p:cNvPr id="13" name="Shape 14">
            <a:extLst>
              <a:ext uri="{FF2B5EF4-FFF2-40B4-BE49-F238E27FC236}">
                <a16:creationId xmlns:a16="http://schemas.microsoft.com/office/drawing/2014/main" id="{E66061E1-41C2-5841-99CC-007B3D3AACAB}"/>
              </a:ext>
            </a:extLst>
          </p:cNvPr>
          <p:cNvSpPr txBox="1"/>
          <p:nvPr userDrawn="1"/>
        </p:nvSpPr>
        <p:spPr>
          <a:xfrm>
            <a:off x="5968060" y="6612420"/>
            <a:ext cx="4895316" cy="1436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Clr>
                <a:srgbClr val="064777"/>
              </a:buClr>
              <a:buSzPct val="25000"/>
              <a:buFont typeface="Arial"/>
              <a:buNone/>
            </a:pPr>
            <a:r>
              <a:rPr lang="en-US" sz="933">
                <a:solidFill>
                  <a:schemeClr val="bg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 O N F I D E N T I A L  -  © 2020 KUDELSKI GROUP / All rights reserved. </a:t>
            </a:r>
          </a:p>
        </p:txBody>
      </p:sp>
      <p:pic>
        <p:nvPicPr>
          <p:cNvPr id="14" name="Shape 15" descr="http://sharepoint.hq.k.grp/sites/corpcom/public/Logos/Nagra_Kudelski_png.png">
            <a:extLst>
              <a:ext uri="{FF2B5EF4-FFF2-40B4-BE49-F238E27FC236}">
                <a16:creationId xmlns:a16="http://schemas.microsoft.com/office/drawing/2014/main" id="{34644AF5-5AE6-E344-BDC7-1BDCEDFE25B4}"/>
              </a:ext>
            </a:extLst>
          </p:cNvPr>
          <p:cNvPicPr preferRelativeResize="0"/>
          <p:nvPr userDrawn="1"/>
        </p:nvPicPr>
        <p:blipFill rotWithShape="1"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003" b="31003"/>
          <a:stretch/>
        </p:blipFill>
        <p:spPr>
          <a:xfrm>
            <a:off x="10929946" y="6588178"/>
            <a:ext cx="742152" cy="1947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3">
            <a:extLst>
              <a:ext uri="{FF2B5EF4-FFF2-40B4-BE49-F238E27FC236}">
                <a16:creationId xmlns:a16="http://schemas.microsoft.com/office/drawing/2014/main" id="{8A36D699-3245-904C-B51F-1710E2DA61CB}"/>
              </a:ext>
            </a:extLst>
          </p:cNvPr>
          <p:cNvSpPr txBox="1"/>
          <p:nvPr userDrawn="1"/>
        </p:nvSpPr>
        <p:spPr>
          <a:xfrm>
            <a:off x="10985480" y="6612420"/>
            <a:ext cx="898512" cy="1436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33">
                <a:solidFill>
                  <a:srgbClr val="3B3F5B"/>
                </a:solidFill>
                <a:latin typeface="Roboto Light" charset="0"/>
                <a:ea typeface="Roboto Light" charset="0"/>
                <a:cs typeface="Roboto Light" charset="0"/>
              </a:rPr>
              <a:pPr algn="r">
                <a:buSzPct val="25000"/>
              </a:pPr>
              <a:t>‹#›</a:t>
            </a:fld>
            <a:endParaRPr lang="en-US" sz="933">
              <a:solidFill>
                <a:srgbClr val="3B3F5B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D1E067-3567-CE49-9D5E-58B5F59312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" y="6561595"/>
            <a:ext cx="667469" cy="2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4ED8-9EE5-44C0-8273-FE27C8BB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3268"/>
            <a:ext cx="9144000" cy="2387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mis</a:t>
            </a:r>
            <a:r>
              <a:rPr lang="en-US" sz="4000" i="1" dirty="0" err="1"/>
              <a:t>t</a:t>
            </a:r>
            <a:r>
              <a:rPr lang="en-US" dirty="0" err="1"/>
              <a:t>ery</a:t>
            </a:r>
            <a:r>
              <a:rPr lang="en-US" dirty="0"/>
              <a:t> about ensemble and model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6C8D5-AA54-4B05-B078-3BC805BD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501" y="4215623"/>
            <a:ext cx="914400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Journal Club™️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2836A-5D02-794E-B45E-1D6EA12716B8}"/>
              </a:ext>
            </a:extLst>
          </p:cNvPr>
          <p:cNvSpPr txBox="1"/>
          <p:nvPr/>
        </p:nvSpPr>
        <p:spPr>
          <a:xfrm>
            <a:off x="4274775" y="6246613"/>
            <a:ext cx="3807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Stefano Piazza – </a:t>
            </a:r>
            <a:r>
              <a:rPr lang="en-US" sz="1600" dirty="0" err="1"/>
              <a:t>stefano.piazza@nagra.com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80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509E-0CCE-2B4D-A2C6-C5D489C4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38" y="2145322"/>
            <a:ext cx="7086600" cy="3059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work in tabular data?</a:t>
            </a:r>
          </a:p>
          <a:p>
            <a:pPr marL="0" indent="0">
              <a:buNone/>
            </a:pPr>
            <a:r>
              <a:rPr lang="en-US" dirty="0"/>
              <a:t>Does this work at all??</a:t>
            </a:r>
          </a:p>
        </p:txBody>
      </p:sp>
    </p:spTree>
    <p:extLst>
      <p:ext uri="{BB962C8B-B14F-4D97-AF65-F5344CB8AC3E}">
        <p14:creationId xmlns:p14="http://schemas.microsoft.com/office/powerpoint/2010/main" val="195552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25B9-A779-F24F-8EC4-8E15BA9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0F64-EF4A-8B46-A458-CF6C3A57FA78}"/>
              </a:ext>
            </a:extLst>
          </p:cNvPr>
          <p:cNvSpPr txBox="1"/>
          <p:nvPr/>
        </p:nvSpPr>
        <p:spPr>
          <a:xfrm>
            <a:off x="311418" y="6112596"/>
            <a:ext cx="102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www.microsoft.com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-us/research/blog/three-mysteries-in-deep-learning-ensemble-knowledge-distillation-and-self-distillation/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748BF-9FB1-D74F-9C5D-6D0ECEDF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90" y="885203"/>
            <a:ext cx="5039820" cy="49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BD47-BFC4-374B-A41A-5313CFB4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3EC5-E082-F244-935A-DE5F6D82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models</a:t>
            </a:r>
          </a:p>
          <a:p>
            <a:r>
              <a:rPr lang="en-US" dirty="0"/>
              <a:t>Identical data</a:t>
            </a:r>
          </a:p>
          <a:p>
            <a:r>
              <a:rPr lang="en-US" dirty="0"/>
              <a:t>Different random seeds</a:t>
            </a:r>
          </a:p>
        </p:txBody>
      </p:sp>
    </p:spTree>
    <p:extLst>
      <p:ext uri="{BB962C8B-B14F-4D97-AF65-F5344CB8AC3E}">
        <p14:creationId xmlns:p14="http://schemas.microsoft.com/office/powerpoint/2010/main" val="26909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F9D2-2E3F-004E-A48E-FE94A2C5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0BBF1-3A7D-2F4D-9DCD-F994D824FB10}"/>
              </a:ext>
            </a:extLst>
          </p:cNvPr>
          <p:cNvSpPr/>
          <p:nvPr/>
        </p:nvSpPr>
        <p:spPr>
          <a:xfrm>
            <a:off x="1487684" y="170640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9E276-791F-A844-982A-FD2CD4C2156E}"/>
              </a:ext>
            </a:extLst>
          </p:cNvPr>
          <p:cNvSpPr/>
          <p:nvPr/>
        </p:nvSpPr>
        <p:spPr>
          <a:xfrm>
            <a:off x="1502455" y="307800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912F0DD-1B75-8548-97D6-707503345355}"/>
              </a:ext>
            </a:extLst>
          </p:cNvPr>
          <p:cNvSpPr/>
          <p:nvPr/>
        </p:nvSpPr>
        <p:spPr>
          <a:xfrm>
            <a:off x="1429303" y="4555114"/>
            <a:ext cx="1060704" cy="9144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9861-6026-C848-B2C6-80DF21A878BF}"/>
              </a:ext>
            </a:extLst>
          </p:cNvPr>
          <p:cNvSpPr txBox="1"/>
          <p:nvPr/>
        </p:nvSpPr>
        <p:spPr>
          <a:xfrm>
            <a:off x="6096000" y="2012273"/>
            <a:ext cx="5967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Consists in combining the predictions of different models to reduce the variance of the single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Simplest way is to average the predictions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Traditionally, the more diverse the models the better if works, 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Use different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Models with intrinsic randomization (</a:t>
            </a:r>
            <a:r>
              <a:rPr lang="en-US" dirty="0" err="1"/>
              <a:t>ie</a:t>
            </a:r>
            <a:r>
              <a:rPr lang="en-US" dirty="0"/>
              <a:t>. Forests)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Train models on random subset of features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2104C-97F1-1F45-B376-B566D5DAEC37}"/>
              </a:ext>
            </a:extLst>
          </p:cNvPr>
          <p:cNvSpPr txBox="1"/>
          <p:nvPr/>
        </p:nvSpPr>
        <p:spPr>
          <a:xfrm>
            <a:off x="2470232" y="1894131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61F57-3CBE-1E4D-B3BC-79B321744F5D}"/>
              </a:ext>
            </a:extLst>
          </p:cNvPr>
          <p:cNvSpPr txBox="1"/>
          <p:nvPr/>
        </p:nvSpPr>
        <p:spPr>
          <a:xfrm>
            <a:off x="2470231" y="3219907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1593C-6376-D24D-B6D8-7D0D07852A18}"/>
              </a:ext>
            </a:extLst>
          </p:cNvPr>
          <p:cNvSpPr txBox="1"/>
          <p:nvPr/>
        </p:nvSpPr>
        <p:spPr>
          <a:xfrm>
            <a:off x="2470230" y="469701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P3</a:t>
            </a:r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27B70F19-8130-124A-A6AB-B274D72FC117}"/>
              </a:ext>
            </a:extLst>
          </p:cNvPr>
          <p:cNvSpPr/>
          <p:nvPr/>
        </p:nvSpPr>
        <p:spPr>
          <a:xfrm rot="5400000">
            <a:off x="3272359" y="3155243"/>
            <a:ext cx="2568190" cy="75992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0F839E-C725-B242-AFF3-F34454579225}"/>
              </a:ext>
            </a:extLst>
          </p:cNvPr>
          <p:cNvCxnSpPr>
            <a:stCxn id="8" idx="3"/>
          </p:cNvCxnSpPr>
          <p:nvPr/>
        </p:nvCxnSpPr>
        <p:spPr>
          <a:xfrm>
            <a:off x="3074885" y="2186519"/>
            <a:ext cx="993855" cy="434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1BB851-2A19-B548-B053-47E46DF74529}"/>
              </a:ext>
            </a:extLst>
          </p:cNvPr>
          <p:cNvCxnSpPr>
            <a:cxnSpLocks/>
          </p:cNvCxnSpPr>
          <p:nvPr/>
        </p:nvCxnSpPr>
        <p:spPr>
          <a:xfrm>
            <a:off x="3074883" y="3512295"/>
            <a:ext cx="1028456" cy="22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02B5B-B25B-CA48-8271-7AC76A3DB25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74883" y="4426695"/>
            <a:ext cx="993857" cy="562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CA205B-B0A6-2F41-9402-53BA7CFE0B5F}"/>
              </a:ext>
            </a:extLst>
          </p:cNvPr>
          <p:cNvCxnSpPr>
            <a:cxnSpLocks/>
          </p:cNvCxnSpPr>
          <p:nvPr/>
        </p:nvCxnSpPr>
        <p:spPr>
          <a:xfrm>
            <a:off x="5009569" y="3535206"/>
            <a:ext cx="1028456" cy="22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156AB-AC14-2B45-AD6C-1D04092846DE}"/>
              </a:ext>
            </a:extLst>
          </p:cNvPr>
          <p:cNvCxnSpPr>
            <a:cxnSpLocks/>
          </p:cNvCxnSpPr>
          <p:nvPr/>
        </p:nvCxnSpPr>
        <p:spPr>
          <a:xfrm flipV="1">
            <a:off x="564769" y="2186519"/>
            <a:ext cx="640316" cy="1371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1DB027-F9B1-AF46-8355-AA65A4A3CEB5}"/>
              </a:ext>
            </a:extLst>
          </p:cNvPr>
          <p:cNvCxnSpPr>
            <a:cxnSpLocks/>
          </p:cNvCxnSpPr>
          <p:nvPr/>
        </p:nvCxnSpPr>
        <p:spPr>
          <a:xfrm>
            <a:off x="564769" y="3558117"/>
            <a:ext cx="6403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D26A07-7C8E-6140-9B2C-8B61F8519666}"/>
              </a:ext>
            </a:extLst>
          </p:cNvPr>
          <p:cNvCxnSpPr>
            <a:cxnSpLocks/>
          </p:cNvCxnSpPr>
          <p:nvPr/>
        </p:nvCxnSpPr>
        <p:spPr>
          <a:xfrm>
            <a:off x="564769" y="3512293"/>
            <a:ext cx="640316" cy="1417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23AAE5-27D9-6943-A616-69F38A2BC4E8}"/>
              </a:ext>
            </a:extLst>
          </p:cNvPr>
          <p:cNvSpPr txBox="1"/>
          <p:nvPr/>
        </p:nvSpPr>
        <p:spPr>
          <a:xfrm rot="17865308">
            <a:off x="308008" y="2589779"/>
            <a:ext cx="5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F428D1-E250-6843-87BF-0AD9F3ADD2D0}"/>
              </a:ext>
            </a:extLst>
          </p:cNvPr>
          <p:cNvSpPr txBox="1"/>
          <p:nvPr/>
        </p:nvSpPr>
        <p:spPr>
          <a:xfrm>
            <a:off x="5196473" y="2959111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ACFC-D0BC-D04A-8EC4-4893AA17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Mystery 1: Ensemble</a:t>
            </a:r>
            <a:endParaRPr lang="en-US" dirty="0"/>
          </a:p>
        </p:txBody>
      </p:sp>
      <p:pic>
        <p:nvPicPr>
          <p:cNvPr id="1028" name="Picture 4" descr="F(1) F(1) and F(10) WideResNet-28-10 architecture shown, trained on the CIFAR-100 dataset. Text above the three seeds reads ">
            <a:extLst>
              <a:ext uri="{FF2B5EF4-FFF2-40B4-BE49-F238E27FC236}">
                <a16:creationId xmlns:a16="http://schemas.microsoft.com/office/drawing/2014/main" id="{79422D4A-8EEE-8349-8423-34A2557B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7" y="750771"/>
            <a:ext cx="9413631" cy="356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DE3C0-A173-264F-8CA8-B6B871D80CB4}"/>
              </a:ext>
            </a:extLst>
          </p:cNvPr>
          <p:cNvSpPr txBox="1"/>
          <p:nvPr/>
        </p:nvSpPr>
        <p:spPr>
          <a:xfrm>
            <a:off x="483082" y="4526677"/>
            <a:ext cx="39316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DL realm:</a:t>
            </a:r>
          </a:p>
          <a:p>
            <a:endParaRPr lang="en-US" dirty="0"/>
          </a:p>
          <a:p>
            <a:r>
              <a:rPr lang="en-US" dirty="0"/>
              <a:t>Create an ensemble of: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identical</a:t>
            </a:r>
            <a:r>
              <a:rPr lang="en-US" dirty="0"/>
              <a:t>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trained separately on </a:t>
            </a:r>
            <a:r>
              <a:rPr lang="en-US" b="1" dirty="0"/>
              <a:t>the same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but with </a:t>
            </a:r>
            <a:r>
              <a:rPr lang="en-US" b="1" dirty="0"/>
              <a:t>different random seeds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AAEB2-B143-8247-99DB-40DAD2F68BB1}"/>
              </a:ext>
            </a:extLst>
          </p:cNvPr>
          <p:cNvSpPr txBox="1"/>
          <p:nvPr/>
        </p:nvSpPr>
        <p:spPr>
          <a:xfrm>
            <a:off x="6692891" y="4937085"/>
            <a:ext cx="519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Obtain higher test set accuracy than: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individual model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average of the prediction of the same models </a:t>
            </a:r>
            <a:br>
              <a:rPr lang="en-US" dirty="0"/>
            </a:br>
            <a:r>
              <a:rPr lang="en-US" dirty="0"/>
              <a:t>trained together (</a:t>
            </a:r>
            <a:r>
              <a:rPr lang="en-US" i="1" dirty="0"/>
              <a:t>whatever it means…)</a:t>
            </a:r>
          </a:p>
          <a:p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5D91345-041F-584C-8E87-79BE178978FD}"/>
              </a:ext>
            </a:extLst>
          </p:cNvPr>
          <p:cNvSpPr/>
          <p:nvPr/>
        </p:nvSpPr>
        <p:spPr>
          <a:xfrm>
            <a:off x="5064609" y="54334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F9D2-2E3F-004E-A48E-FE94A2C5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distillation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0BBF1-3A7D-2F4D-9DCD-F994D824FB10}"/>
              </a:ext>
            </a:extLst>
          </p:cNvPr>
          <p:cNvSpPr/>
          <p:nvPr/>
        </p:nvSpPr>
        <p:spPr>
          <a:xfrm>
            <a:off x="1195754" y="2450178"/>
            <a:ext cx="1647949" cy="14218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9E276-791F-A844-982A-FD2CD4C2156E}"/>
              </a:ext>
            </a:extLst>
          </p:cNvPr>
          <p:cNvSpPr/>
          <p:nvPr/>
        </p:nvSpPr>
        <p:spPr>
          <a:xfrm>
            <a:off x="1215530" y="2718092"/>
            <a:ext cx="1647949" cy="142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912F0DD-1B75-8548-97D6-707503345355}"/>
              </a:ext>
            </a:extLst>
          </p:cNvPr>
          <p:cNvSpPr/>
          <p:nvPr/>
        </p:nvSpPr>
        <p:spPr>
          <a:xfrm>
            <a:off x="1025010" y="3073929"/>
            <a:ext cx="1911621" cy="142181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9861-6026-C848-B2C6-80DF21A878BF}"/>
              </a:ext>
            </a:extLst>
          </p:cNvPr>
          <p:cNvSpPr txBox="1"/>
          <p:nvPr/>
        </p:nvSpPr>
        <p:spPr>
          <a:xfrm>
            <a:off x="6096000" y="2012273"/>
            <a:ext cx="5967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</a:t>
            </a:r>
          </a:p>
          <a:p>
            <a:r>
              <a:rPr lang="en-US" dirty="0"/>
              <a:t>Ensemble are cool but require a lot of resources (store and execute several models for each predictions)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Knowledge distillation: train a model to match the output of the ensemble</a:t>
            </a:r>
          </a:p>
          <a:p>
            <a:endParaRPr lang="en-US" dirty="0"/>
          </a:p>
          <a:p>
            <a:r>
              <a:rPr lang="en-US" dirty="0"/>
              <a:t>Normally, the distilled model is able to retain a part of the performance of a much bigger ensemble, while being much smaller</a:t>
            </a:r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27B70F19-8130-124A-A6AB-B274D72FC117}"/>
              </a:ext>
            </a:extLst>
          </p:cNvPr>
          <p:cNvSpPr/>
          <p:nvPr/>
        </p:nvSpPr>
        <p:spPr>
          <a:xfrm rot="5400000">
            <a:off x="1965192" y="3180265"/>
            <a:ext cx="2169762" cy="511459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CA205B-B0A6-2F41-9402-53BA7CFE0B5F}"/>
              </a:ext>
            </a:extLst>
          </p:cNvPr>
          <p:cNvCxnSpPr>
            <a:cxnSpLocks/>
          </p:cNvCxnSpPr>
          <p:nvPr/>
        </p:nvCxnSpPr>
        <p:spPr>
          <a:xfrm>
            <a:off x="3305803" y="3703757"/>
            <a:ext cx="1028456" cy="22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726393-4481-E647-B2E2-CAA19FD8B708}"/>
              </a:ext>
            </a:extLst>
          </p:cNvPr>
          <p:cNvSpPr txBox="1"/>
          <p:nvPr/>
        </p:nvSpPr>
        <p:spPr>
          <a:xfrm>
            <a:off x="3441081" y="3230127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12" name="Snip and Round Single Corner of Rectangle 11">
            <a:extLst>
              <a:ext uri="{FF2B5EF4-FFF2-40B4-BE49-F238E27FC236}">
                <a16:creationId xmlns:a16="http://schemas.microsoft.com/office/drawing/2014/main" id="{387CFCB5-3467-5344-A153-4F13FC5979DC}"/>
              </a:ext>
            </a:extLst>
          </p:cNvPr>
          <p:cNvSpPr/>
          <p:nvPr/>
        </p:nvSpPr>
        <p:spPr>
          <a:xfrm>
            <a:off x="4515444" y="3414792"/>
            <a:ext cx="656139" cy="62375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2C10F-A381-FD41-8557-84D56814433B}"/>
              </a:ext>
            </a:extLst>
          </p:cNvPr>
          <p:cNvSpPr txBox="1"/>
          <p:nvPr/>
        </p:nvSpPr>
        <p:spPr>
          <a:xfrm>
            <a:off x="4089847" y="4126412"/>
            <a:ext cx="158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Distilled model</a:t>
            </a:r>
          </a:p>
        </p:txBody>
      </p:sp>
      <p:sp>
        <p:nvSpPr>
          <p:cNvPr id="21" name="Snip and Round Single Corner of Rectangle 20">
            <a:extLst>
              <a:ext uri="{FF2B5EF4-FFF2-40B4-BE49-F238E27FC236}">
                <a16:creationId xmlns:a16="http://schemas.microsoft.com/office/drawing/2014/main" id="{6BADF6D2-E494-CD4A-BBCB-486021522925}"/>
              </a:ext>
            </a:extLst>
          </p:cNvPr>
          <p:cNvSpPr/>
          <p:nvPr/>
        </p:nvSpPr>
        <p:spPr>
          <a:xfrm>
            <a:off x="1984958" y="5536512"/>
            <a:ext cx="656139" cy="62375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AC2A4-0802-3C40-BA4E-87AD9D7F1898}"/>
              </a:ext>
            </a:extLst>
          </p:cNvPr>
          <p:cNvSpPr txBox="1"/>
          <p:nvPr/>
        </p:nvSpPr>
        <p:spPr>
          <a:xfrm>
            <a:off x="2817392" y="5374758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959CAF-7164-5D4C-9A3C-C7FABE5C37AE}"/>
              </a:ext>
            </a:extLst>
          </p:cNvPr>
          <p:cNvCxnSpPr>
            <a:cxnSpLocks/>
          </p:cNvCxnSpPr>
          <p:nvPr/>
        </p:nvCxnSpPr>
        <p:spPr>
          <a:xfrm>
            <a:off x="2665309" y="5855882"/>
            <a:ext cx="1097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6FE1EF-D5D7-E647-8641-91B46B06ADE5}"/>
              </a:ext>
            </a:extLst>
          </p:cNvPr>
          <p:cNvCxnSpPr>
            <a:cxnSpLocks/>
          </p:cNvCxnSpPr>
          <p:nvPr/>
        </p:nvCxnSpPr>
        <p:spPr>
          <a:xfrm>
            <a:off x="564769" y="3558117"/>
            <a:ext cx="6403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5BCFA6-BE32-4342-A5E8-F135BDD40EFF}"/>
              </a:ext>
            </a:extLst>
          </p:cNvPr>
          <p:cNvSpPr txBox="1"/>
          <p:nvPr/>
        </p:nvSpPr>
        <p:spPr>
          <a:xfrm rot="19104883">
            <a:off x="329907" y="2961986"/>
            <a:ext cx="5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BA055D-F40A-6641-AFA1-3167A52C1025}"/>
              </a:ext>
            </a:extLst>
          </p:cNvPr>
          <p:cNvCxnSpPr>
            <a:cxnSpLocks/>
          </p:cNvCxnSpPr>
          <p:nvPr/>
        </p:nvCxnSpPr>
        <p:spPr>
          <a:xfrm flipV="1">
            <a:off x="564769" y="3073929"/>
            <a:ext cx="666317" cy="484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8D2A68-8F61-5B4A-8776-5C487C7E8299}"/>
              </a:ext>
            </a:extLst>
          </p:cNvPr>
          <p:cNvCxnSpPr>
            <a:cxnSpLocks/>
          </p:cNvCxnSpPr>
          <p:nvPr/>
        </p:nvCxnSpPr>
        <p:spPr>
          <a:xfrm>
            <a:off x="564769" y="3558117"/>
            <a:ext cx="666317" cy="480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991628-EB01-944B-862A-86251F578A6B}"/>
              </a:ext>
            </a:extLst>
          </p:cNvPr>
          <p:cNvCxnSpPr>
            <a:cxnSpLocks/>
          </p:cNvCxnSpPr>
          <p:nvPr/>
        </p:nvCxnSpPr>
        <p:spPr>
          <a:xfrm>
            <a:off x="1308769" y="5855882"/>
            <a:ext cx="6403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33FEC0-0F2F-EC43-8641-62E03CB40D77}"/>
              </a:ext>
            </a:extLst>
          </p:cNvPr>
          <p:cNvSpPr txBox="1"/>
          <p:nvPr/>
        </p:nvSpPr>
        <p:spPr>
          <a:xfrm>
            <a:off x="1317921" y="541790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C5A6B8-6CAA-C14D-BAC4-432F66EC120C}"/>
              </a:ext>
            </a:extLst>
          </p:cNvPr>
          <p:cNvSpPr txBox="1"/>
          <p:nvPr/>
        </p:nvSpPr>
        <p:spPr>
          <a:xfrm>
            <a:off x="1459523" y="154744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FD2BEE-E322-3C4D-96EE-90234C86E718}"/>
              </a:ext>
            </a:extLst>
          </p:cNvPr>
          <p:cNvSpPr txBox="1"/>
          <p:nvPr/>
        </p:nvSpPr>
        <p:spPr>
          <a:xfrm>
            <a:off x="1740877" y="5046785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1135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0A74-6C19-564F-97F0-BA3D1BF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Mystery 2:</a:t>
            </a:r>
            <a:r>
              <a:rPr lang="en-GB" dirty="0"/>
              <a:t> </a:t>
            </a:r>
            <a:r>
              <a:rPr lang="en-GB" b="1" dirty="0"/>
              <a:t>Knowledge distillation</a:t>
            </a:r>
            <a:endParaRPr lang="en-US" dirty="0"/>
          </a:p>
        </p:txBody>
      </p:sp>
      <p:pic>
        <p:nvPicPr>
          <p:cNvPr id="2050" name="Picture 2" descr="This image has three parts. The top third shows Figure 1, F1 through F10 seeds. Read Figure 1 for reference.&#10;&#10;The middle third shows what happens if this process is adjusted to train a single model to ">
            <a:extLst>
              <a:ext uri="{FF2B5EF4-FFF2-40B4-BE49-F238E27FC236}">
                <a16:creationId xmlns:a16="http://schemas.microsoft.com/office/drawing/2014/main" id="{84C6A4A9-7C0F-AD4E-8E11-37DE7116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2" y="750771"/>
            <a:ext cx="9355016" cy="48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9D5E0-B6B6-BA41-8483-4D9143292569}"/>
              </a:ext>
            </a:extLst>
          </p:cNvPr>
          <p:cNvSpPr txBox="1"/>
          <p:nvPr/>
        </p:nvSpPr>
        <p:spPr>
          <a:xfrm>
            <a:off x="6923" y="5396505"/>
            <a:ext cx="488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Another identical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Trained on the output of the ensemble (the predicted </a:t>
            </a:r>
            <a:r>
              <a:rPr lang="en-US" dirty="0" err="1"/>
              <a:t>probas</a:t>
            </a:r>
            <a:r>
              <a:rPr lang="en-US" dirty="0"/>
              <a:t> of each class)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4E34-EAE1-5A45-8B17-C0CDACC0E572}"/>
              </a:ext>
            </a:extLst>
          </p:cNvPr>
          <p:cNvSpPr txBox="1"/>
          <p:nvPr/>
        </p:nvSpPr>
        <p:spPr>
          <a:xfrm>
            <a:off x="6489479" y="5447287"/>
            <a:ext cx="4774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Obtain:</a:t>
            </a:r>
          </a:p>
          <a:p>
            <a:r>
              <a:rPr lang="en-US" dirty="0"/>
              <a:t>- Slightly lower accuracy than the ensemble</a:t>
            </a:r>
            <a:endParaRPr lang="en-US" i="1" dirty="0"/>
          </a:p>
          <a:p>
            <a:r>
              <a:rPr lang="en-US" dirty="0"/>
              <a:t>- </a:t>
            </a:r>
            <a:r>
              <a:rPr lang="en-US" b="1" dirty="0"/>
              <a:t>Better accuracy than each individual model</a:t>
            </a:r>
            <a:r>
              <a:rPr lang="en-US" b="1" i="1" dirty="0"/>
              <a:t> </a:t>
            </a:r>
            <a:r>
              <a:rPr lang="en-US" i="1" dirty="0"/>
              <a:t>(!!)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0FAE0C-9D3F-0D41-8094-7C54B5B55A9A}"/>
              </a:ext>
            </a:extLst>
          </p:cNvPr>
          <p:cNvSpPr/>
          <p:nvPr/>
        </p:nvSpPr>
        <p:spPr>
          <a:xfrm>
            <a:off x="4888523" y="58743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17F8-D17E-4F4B-B294-71B1B363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Mystery 3: Self-distillation</a:t>
            </a:r>
            <a:endParaRPr lang="en-US" dirty="0"/>
          </a:p>
        </p:txBody>
      </p:sp>
      <p:pic>
        <p:nvPicPr>
          <p:cNvPr id="3074" name="Picture 2" descr="This image has three parts. The top third shows Figure 1, F1 through F10 seeds. Read Figure 1 for reference.&#10;&#10;The middle third shows what happens if this process is adjusted to train a single model to ">
            <a:extLst>
              <a:ext uri="{FF2B5EF4-FFF2-40B4-BE49-F238E27FC236}">
                <a16:creationId xmlns:a16="http://schemas.microsoft.com/office/drawing/2014/main" id="{27E276E8-169B-E244-96AF-10C7DDE7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2" y="750771"/>
            <a:ext cx="9202616" cy="47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C01CA-6170-334F-8ADF-4292A93560B6}"/>
              </a:ext>
            </a:extLst>
          </p:cNvPr>
          <p:cNvSpPr txBox="1"/>
          <p:nvPr/>
        </p:nvSpPr>
        <p:spPr>
          <a:xfrm>
            <a:off x="738554" y="5838092"/>
            <a:ext cx="101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this also work if the model is trained of an ensemble of a single, identical model, with different seed!!</a:t>
            </a:r>
          </a:p>
        </p:txBody>
      </p:sp>
    </p:spTree>
    <p:extLst>
      <p:ext uri="{BB962C8B-B14F-4D97-AF65-F5344CB8AC3E}">
        <p14:creationId xmlns:p14="http://schemas.microsoft.com/office/powerpoint/2010/main" val="18539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8FA86-5935-6A49-A06E-6F1D1DBC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543050"/>
            <a:ext cx="83312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9E50B-5414-0243-B13E-88DA84C85DF9}"/>
              </a:ext>
            </a:extLst>
          </p:cNvPr>
          <p:cNvSpPr txBox="1"/>
          <p:nvPr/>
        </p:nvSpPr>
        <p:spPr>
          <a:xfrm>
            <a:off x="3724422" y="519332"/>
            <a:ext cx="372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this always true?</a:t>
            </a:r>
          </a:p>
        </p:txBody>
      </p:sp>
    </p:spTree>
    <p:extLst>
      <p:ext uri="{BB962C8B-B14F-4D97-AF65-F5344CB8AC3E}">
        <p14:creationId xmlns:p14="http://schemas.microsoft.com/office/powerpoint/2010/main" val="3715021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ght" id="{048DAB2F-389D-2048-A994-A95CF3B8FA30}" vid="{6A9CD506-D2FE-1A4A-B0B5-2DC45F67795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B89EA22B5608459069818EC37D5C4C" ma:contentTypeVersion="14" ma:contentTypeDescription="Create a new document." ma:contentTypeScope="" ma:versionID="ce6d283eb6f391d2649f8041dcf62be5">
  <xsd:schema xmlns:xsd="http://www.w3.org/2001/XMLSchema" xmlns:xs="http://www.w3.org/2001/XMLSchema" xmlns:p="http://schemas.microsoft.com/office/2006/metadata/properties" xmlns:ns1="http://schemas.microsoft.com/sharepoint/v3" xmlns:ns2="4eacceed-9f74-484f-898f-25555fa7f47e" xmlns:ns3="0b579b3a-5241-482e-a278-c940021a672c" xmlns:ns4="fceed634-de71-4a8e-9f2b-ff1db34c642f" targetNamespace="http://schemas.microsoft.com/office/2006/metadata/properties" ma:root="true" ma:fieldsID="a5e61ab9def358e923d30010d2a78591" ns1:_="" ns2:_="" ns3:_="" ns4:_="">
    <xsd:import namespace="http://schemas.microsoft.com/sharepoint/v3"/>
    <xsd:import namespace="4eacceed-9f74-484f-898f-25555fa7f47e"/>
    <xsd:import namespace="0b579b3a-5241-482e-a278-c940021a672c"/>
    <xsd:import namespace="fceed634-de71-4a8e-9f2b-ff1db34c64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4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cceed-9f74-484f-898f-25555fa7f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79b3a-5241-482e-a278-c940021a6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ed634-de71-4a8e-9f2b-ff1db34c642f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internalName="_ip_UnifiedCompliancePolicyProperties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fceed634-de71-4a8e-9f2b-ff1db34c642f" xsi:nil="true"/>
    <_ip_UnifiedCompliancePolicyUIAc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1D17FB-E9CC-4BFA-8CDA-BA32257D46D0}">
  <ds:schemaRefs>
    <ds:schemaRef ds:uri="0b579b3a-5241-482e-a278-c940021a672c"/>
    <ds:schemaRef ds:uri="4eacceed-9f74-484f-898f-25555fa7f47e"/>
    <ds:schemaRef ds:uri="fceed634-de71-4a8e-9f2b-ff1db34c64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7B5E25-2B22-405A-A05D-DA1BE5AA57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37B44-0353-425E-9CC4-93644266397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0b579b3a-5241-482e-a278-c940021a672c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fceed634-de71-4a8e-9f2b-ff1db34c642f"/>
    <ds:schemaRef ds:uri="4eacceed-9f74-484f-898f-25555fa7f47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602</TotalTime>
  <Words>324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Light</vt:lpstr>
      <vt:lpstr>1_Office Theme</vt:lpstr>
      <vt:lpstr>A mistery about ensemble and model distillation</vt:lpstr>
      <vt:lpstr>Inspiration</vt:lpstr>
      <vt:lpstr>Setup</vt:lpstr>
      <vt:lpstr>Ensemble</vt:lpstr>
      <vt:lpstr>Mystery 1: Ensemble</vt:lpstr>
      <vt:lpstr>Knowledge distillation</vt:lpstr>
      <vt:lpstr>Mystery 2: Knowledge distillation</vt:lpstr>
      <vt:lpstr>Mystery 3: Self-distillation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mistery about ensemble and model distillation</dc:title>
  <dc:creator>Piazza Stefano</dc:creator>
  <cp:lastModifiedBy>Piazza Stefano</cp:lastModifiedBy>
  <cp:revision>15</cp:revision>
  <dcterms:created xsi:type="dcterms:W3CDTF">2021-05-05T00:12:01Z</dcterms:created>
  <dcterms:modified xsi:type="dcterms:W3CDTF">2021-05-05T10:27:49Z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0x01010087B89EA22B5608459069818EC37D5C4C</vt:lpwstr>
  </property>
</Properties>
</file>