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0"/>
  </p:notes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rimo" charset="1" panose="020B0604020202020204"/>
      <p:regular r:id="rId13"/>
    </p:embeddedFont>
    <p:embeddedFont>
      <p:font typeface="Arimo Bold" charset="1" panose="020B0704020202020204"/>
      <p:regular r:id="rId16"/>
    </p:embeddedFont>
    <p:embeddedFont>
      <p:font typeface="Arimo Bold Italics" charset="1" panose="020B0704020202090204"/>
      <p:regular r:id="rId17"/>
    </p:embeddedFont>
    <p:embeddedFont>
      <p:font typeface="Arial" charset="1" panose="020B0502020202020204"/>
      <p:regular r:id="rId18"/>
    </p:embeddedFont>
    <p:embeddedFont>
      <p:font typeface="Arimo Italics" charset="1" panose="020B060402020209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notesMasters/notesMaster1.xml" Type="http://schemas.openxmlformats.org/officeDocument/2006/relationships/notesMaster"/><Relationship Id="rId11" Target="theme/theme2.xml" Type="http://schemas.openxmlformats.org/officeDocument/2006/relationships/theme"/><Relationship Id="rId12" Target="notesSlides/notesSlide1.xml" Type="http://schemas.openxmlformats.org/officeDocument/2006/relationships/notesSlide"/><Relationship Id="rId13" Target="fonts/font13.fntdata" Type="http://schemas.openxmlformats.org/officeDocument/2006/relationships/font"/><Relationship Id="rId14" Target="notesSlides/notesSlide2.xml" Type="http://schemas.openxmlformats.org/officeDocument/2006/relationships/notesSlide"/><Relationship Id="rId15" Target="notesSlides/notesSlide3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7916" y="1667834"/>
            <a:ext cx="16792168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FFFFFF"/>
                </a:solidFill>
                <a:latin typeface="Arimo"/>
              </a:rPr>
              <a:t>Breif patient summary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691931" y="180975"/>
            <a:ext cx="630894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1"/>
              </a:lnSpc>
            </a:pPr>
            <a:r>
              <a:rPr lang="en-US" sz="5876">
                <a:solidFill>
                  <a:srgbClr val="FFC000"/>
                </a:solidFill>
                <a:latin typeface="Arimo"/>
              </a:rPr>
              <a:t>History &amp; Imaging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005810" y="3547997"/>
            <a:ext cx="4432494" cy="4484034"/>
          </a:xfrm>
          <a:custGeom>
            <a:avLst/>
            <a:gdLst/>
            <a:ahLst/>
            <a:cxnLst/>
            <a:rect r="r" b="b" t="t" l="l"/>
            <a:pathLst>
              <a:path h="4484034" w="4432494">
                <a:moveTo>
                  <a:pt x="0" y="0"/>
                </a:moveTo>
                <a:lnTo>
                  <a:pt x="4432494" y="0"/>
                </a:lnTo>
                <a:lnTo>
                  <a:pt x="4432494" y="4484034"/>
                </a:lnTo>
                <a:lnTo>
                  <a:pt x="0" y="44840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1" r="0" b="-7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74452" y="3526915"/>
            <a:ext cx="4432492" cy="4609472"/>
          </a:xfrm>
          <a:custGeom>
            <a:avLst/>
            <a:gdLst/>
            <a:ahLst/>
            <a:cxnLst/>
            <a:rect r="r" b="b" t="t" l="l"/>
            <a:pathLst>
              <a:path h="4609472" w="4432492">
                <a:moveTo>
                  <a:pt x="0" y="0"/>
                </a:moveTo>
                <a:lnTo>
                  <a:pt x="4432492" y="0"/>
                </a:lnTo>
                <a:lnTo>
                  <a:pt x="4432492" y="4609472"/>
                </a:lnTo>
                <a:lnTo>
                  <a:pt x="0" y="46094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" t="0" r="-2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1056" y="3600899"/>
            <a:ext cx="4253862" cy="4242707"/>
          </a:xfrm>
          <a:custGeom>
            <a:avLst/>
            <a:gdLst/>
            <a:ahLst/>
            <a:cxnLst/>
            <a:rect r="r" b="b" t="t" l="l"/>
            <a:pathLst>
              <a:path h="4242707" w="4253862">
                <a:moveTo>
                  <a:pt x="0" y="0"/>
                </a:moveTo>
                <a:lnTo>
                  <a:pt x="4253862" y="0"/>
                </a:lnTo>
                <a:lnTo>
                  <a:pt x="4253862" y="4242707"/>
                </a:lnTo>
                <a:lnTo>
                  <a:pt x="0" y="42427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312" t="0" r="-5312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37168" y="3368327"/>
            <a:ext cx="4566392" cy="4880114"/>
          </a:xfrm>
          <a:custGeom>
            <a:avLst/>
            <a:gdLst/>
            <a:ahLst/>
            <a:cxnLst/>
            <a:rect r="r" b="b" t="t" l="l"/>
            <a:pathLst>
              <a:path h="4880114" w="4566392">
                <a:moveTo>
                  <a:pt x="0" y="0"/>
                </a:moveTo>
                <a:lnTo>
                  <a:pt x="4566392" y="0"/>
                </a:lnTo>
                <a:lnTo>
                  <a:pt x="4566392" y="4880114"/>
                </a:lnTo>
                <a:lnTo>
                  <a:pt x="0" y="48801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9" r="0" b="-8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74324" y="8477041"/>
            <a:ext cx="13262972" cy="36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384">
                <a:solidFill>
                  <a:srgbClr val="FFFFFF"/>
                </a:solidFill>
                <a:latin typeface="Arimo"/>
              </a:rPr>
              <a:t>Image description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96642" y="139109"/>
            <a:ext cx="9294716" cy="122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C000"/>
                </a:solidFill>
                <a:latin typeface="Arimo"/>
              </a:rPr>
              <a:t>Differential Diagnosis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869152" y="1368906"/>
            <a:ext cx="4432494" cy="4484034"/>
          </a:xfrm>
          <a:custGeom>
            <a:avLst/>
            <a:gdLst/>
            <a:ahLst/>
            <a:cxnLst/>
            <a:rect r="r" b="b" t="t" l="l"/>
            <a:pathLst>
              <a:path h="4484034" w="4432494">
                <a:moveTo>
                  <a:pt x="0" y="0"/>
                </a:moveTo>
                <a:lnTo>
                  <a:pt x="4432494" y="0"/>
                </a:lnTo>
                <a:lnTo>
                  <a:pt x="4432494" y="4484034"/>
                </a:lnTo>
                <a:lnTo>
                  <a:pt x="0" y="44840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1" r="0" b="-7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39366" y="5643626"/>
            <a:ext cx="3292066" cy="3423512"/>
          </a:xfrm>
          <a:custGeom>
            <a:avLst/>
            <a:gdLst/>
            <a:ahLst/>
            <a:cxnLst/>
            <a:rect r="r" b="b" t="t" l="l"/>
            <a:pathLst>
              <a:path h="3423512" w="3292066">
                <a:moveTo>
                  <a:pt x="0" y="0"/>
                </a:moveTo>
                <a:lnTo>
                  <a:pt x="3292066" y="0"/>
                </a:lnTo>
                <a:lnTo>
                  <a:pt x="3292066" y="3423512"/>
                </a:lnTo>
                <a:lnTo>
                  <a:pt x="0" y="34235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" t="0" r="-2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7268" y="2526843"/>
            <a:ext cx="8229600" cy="545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mo"/>
              </a:rPr>
              <a:t>Periventricular leukomalacia?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mo"/>
              </a:rPr>
              <a:t>Deep arterial borderzone infarcts?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mo"/>
              </a:rPr>
              <a:t>Deep medullary venous infarction?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mo"/>
              </a:rPr>
              <a:t>Infection (e.g. Parechovirus)?</a:t>
            </a:r>
          </a:p>
          <a:p>
            <a:pPr algn="l" marL="868680" indent="-43434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mo"/>
              </a:rPr>
              <a:t>Inborn errors of metabolism</a:t>
            </a:r>
          </a:p>
          <a:p>
            <a:pPr algn="l" marL="868680" indent="-434340" lvl="1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</a:rPr>
              <a:t>	Mitochondrial?</a:t>
            </a:r>
          </a:p>
          <a:p>
            <a:pPr algn="l" marL="868680" indent="-434340" lvl="1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</a:rPr>
              <a:t>	Genetic small vessel disease?</a:t>
            </a:r>
          </a:p>
          <a:p>
            <a:pPr algn="l" marL="868680" indent="-434340" lvl="1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</a:rPr>
              <a:t>	Interferonopathy?</a:t>
            </a:r>
          </a:p>
          <a:p>
            <a:pPr algn="l" marL="868680" indent="-434340" lvl="1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</a:rPr>
              <a:t>	Other?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868308" y="2524440"/>
            <a:ext cx="5146414" cy="5499984"/>
          </a:xfrm>
          <a:custGeom>
            <a:avLst/>
            <a:gdLst/>
            <a:ahLst/>
            <a:cxnLst/>
            <a:rect r="r" b="b" t="t" l="l"/>
            <a:pathLst>
              <a:path h="5499984" w="5146414">
                <a:moveTo>
                  <a:pt x="0" y="0"/>
                </a:moveTo>
                <a:lnTo>
                  <a:pt x="5146414" y="0"/>
                </a:lnTo>
                <a:lnTo>
                  <a:pt x="5146414" y="5499984"/>
                </a:lnTo>
                <a:lnTo>
                  <a:pt x="0" y="54999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9" r="0" b="-89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66434" y="114300"/>
            <a:ext cx="4254874" cy="122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C000"/>
                </a:solidFill>
                <a:latin typeface="Arimo"/>
              </a:rPr>
              <a:t>Diagnosis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1984" y="1944505"/>
            <a:ext cx="16117294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Arimo Bold"/>
              </a:rPr>
              <a:t>Incontinentia pigmenti (X-linked dominant, </a:t>
            </a:r>
            <a:r>
              <a:rPr lang="en-US" sz="3999">
                <a:solidFill>
                  <a:srgbClr val="FFFFFF"/>
                </a:solidFill>
                <a:latin typeface="Arimo Bold Italics"/>
              </a:rPr>
              <a:t>IKBKG</a:t>
            </a:r>
            <a:r>
              <a:rPr lang="en-US" sz="3999">
                <a:solidFill>
                  <a:srgbClr val="FFFFFF"/>
                </a:solidFill>
                <a:latin typeface="Arimo Bold"/>
              </a:rPr>
              <a:t> </a:t>
            </a:r>
            <a:r>
              <a:rPr lang="en-US" sz="3999">
                <a:solidFill>
                  <a:srgbClr val="FFFFFF"/>
                </a:solidFill>
                <a:latin typeface="Arimo Bold Italics"/>
              </a:rPr>
              <a:t> </a:t>
            </a:r>
            <a:r>
              <a:rPr lang="en-US" sz="3999">
                <a:solidFill>
                  <a:srgbClr val="FFFFFF"/>
                </a:solidFill>
                <a:latin typeface="Arimo Bold"/>
              </a:rPr>
              <a:t>)</a:t>
            </a:r>
            <a:r>
              <a:rPr lang="en-US" sz="3999">
                <a:solidFill>
                  <a:srgbClr val="FFFF00"/>
                </a:solidFill>
                <a:latin typeface="Arimo Bold"/>
              </a:rPr>
              <a:t>. 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099774" y="8296227"/>
            <a:ext cx="5096786" cy="75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Enokizono et al. Jpn J of Radiol 2024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Salamon et al. Dev Med Child Neurol 2016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56909" y="85725"/>
            <a:ext cx="6533340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C000"/>
                </a:solidFill>
                <a:latin typeface="Arimo"/>
              </a:rPr>
              <a:t>Discussion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1984" y="1934980"/>
            <a:ext cx="16117294" cy="690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 Bold"/>
              </a:rPr>
              <a:t>Incontinentia pigmenti (X-linked dominant, </a:t>
            </a:r>
            <a:r>
              <a:rPr lang="en-US" sz="4000">
                <a:solidFill>
                  <a:srgbClr val="FFFFFF"/>
                </a:solidFill>
                <a:latin typeface="Arimo Bold Italics"/>
              </a:rPr>
              <a:t>IKBKG</a:t>
            </a:r>
            <a:r>
              <a:rPr lang="en-US" sz="4000">
                <a:solidFill>
                  <a:srgbClr val="FFFFFF"/>
                </a:solidFill>
                <a:latin typeface="Arimo Bold"/>
              </a:rPr>
              <a:t> </a:t>
            </a:r>
            <a:r>
              <a:rPr lang="en-US" sz="4000">
                <a:solidFill>
                  <a:srgbClr val="FFFFFF"/>
                </a:solidFill>
                <a:latin typeface="Arimo Bold Italics"/>
              </a:rPr>
              <a:t> </a:t>
            </a:r>
            <a:r>
              <a:rPr lang="en-US" sz="4000">
                <a:solidFill>
                  <a:srgbClr val="FFFFFF"/>
                </a:solidFill>
                <a:latin typeface="Arimo Bold"/>
              </a:rPr>
              <a:t>)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mo"/>
              </a:rPr>
              <a:t>Rare genodermatosis with variable phenotype in females, generally fatal in males, caused by </a:t>
            </a:r>
            <a:r>
              <a:rPr lang="en-US" sz="2799">
                <a:solidFill>
                  <a:srgbClr val="FFFFFF"/>
                </a:solidFill>
                <a:latin typeface="Arimo Italics"/>
              </a:rPr>
              <a:t>IBKG </a:t>
            </a:r>
            <a:r>
              <a:rPr lang="en-US" sz="2799">
                <a:solidFill>
                  <a:srgbClr val="FFFFFF"/>
                </a:solidFill>
                <a:latin typeface="Arimo"/>
              </a:rPr>
              <a:t>mutation, a gene involved in preventing TNF-α induced apoptosis and regulating immune- and inflammatory responses.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mo"/>
              </a:rPr>
              <a:t>Clinically presents with skin, central nervous system (30%), eye, teeth, hair, and nail involvement. Neurologic disease often presents in the neonatal period with encephalopathy and seizures. 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mo"/>
              </a:rPr>
              <a:t>Skin involvement progresses through four stages: vesicular, verrucous, hyperpigmented, and hypopigmented/atrophic stage. High risk of retinal detachment.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FFFFFF"/>
                </a:solidFill>
                <a:latin typeface="Arimo"/>
              </a:rPr>
              <a:t>MRI can show periventricular and subcortical white matter disease, hemorrhagic changes, corpus callosum hypoplasia, polymicrogyria and other malformations of cortical development and atrophy. </a:t>
            </a:r>
            <a:r>
              <a:rPr lang="en-US" sz="2799">
                <a:solidFill>
                  <a:srgbClr val="FFFF00"/>
                </a:solidFill>
                <a:latin typeface="Arimo Bold"/>
              </a:rPr>
              <a:t>Multifocal speckled diffusion restricting white matter lesions are common in the acute phase. 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099774" y="8296227"/>
            <a:ext cx="5096786" cy="75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Enokizono et al. Jpn J of Radiol 2024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al"/>
              </a:rPr>
              <a:t>Salamon et al. Dev Med Child Neurol 2016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DAGCXzk2gYs</dc:identifier>
  <dcterms:modified xsi:type="dcterms:W3CDTF">2011-08-01T06:04:30Z</dcterms:modified>
  <cp:revision>1</cp:revision>
  <dc:title>Case of the month.pptx</dc:title>
</cp:coreProperties>
</file>