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0" r:id="rId3"/>
    <p:sldId id="284" r:id="rId4"/>
    <p:sldId id="261" r:id="rId5"/>
    <p:sldId id="262" r:id="rId6"/>
    <p:sldId id="264" r:id="rId7"/>
    <p:sldId id="265" r:id="rId8"/>
    <p:sldId id="266" r:id="rId9"/>
    <p:sldId id="267" r:id="rId10"/>
    <p:sldId id="268" r:id="rId11"/>
    <p:sldId id="269" r:id="rId12"/>
    <p:sldId id="270" r:id="rId13"/>
    <p:sldId id="271" r:id="rId14"/>
    <p:sldId id="272" r:id="rId15"/>
    <p:sldId id="282" r:id="rId16"/>
    <p:sldId id="275" r:id="rId17"/>
    <p:sldId id="283" r:id="rId18"/>
    <p:sldId id="276" r:id="rId19"/>
    <p:sldId id="259" r:id="rId2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4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C05B7793-9EF0-486A-BD29-1F4D1F58EC26}" type="slidenum">
              <a:t>‹#›</a:t>
            </a:fld>
            <a:endParaRPr lang="en-IN" sz="1400" b="0" i="0" u="none" strike="noStrike" kern="1200" cap="none" spc="0" baseline="0">
              <a:solidFill>
                <a:srgbClr val="000000"/>
              </a:solidFill>
              <a:uFillTx/>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927701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773A4A2E-F7FD-4433-B43D-EB9494C8C08A}" type="slidenum">
              <a:t>‹#›</a:t>
            </a:fld>
            <a:endParaRPr lang="en-IN"/>
          </a:p>
        </p:txBody>
      </p:sp>
    </p:spTree>
    <p:extLst>
      <p:ext uri="{BB962C8B-B14F-4D97-AF65-F5344CB8AC3E}">
        <p14:creationId xmlns:p14="http://schemas.microsoft.com/office/powerpoint/2010/main" val="2595959983"/>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C98367-B085-4D10-B965-192CCD011BB5}" type="slidenum">
              <a:t>1</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344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079" y="1237201"/>
            <a:ext cx="7560469" cy="2631890"/>
          </a:xfrm>
        </p:spPr>
        <p:txBody>
          <a:bodyPr anchor="b" anchorCtr="1"/>
          <a:lstStyle>
            <a:lvl1pPr algn="ctr">
              <a:defRPr sz="4961"/>
            </a:lvl1pPr>
          </a:lstStyle>
          <a:p>
            <a:pPr lvl="0"/>
            <a:r>
              <a:rPr lang="en-US"/>
              <a:t>Click to edit Master title style</a:t>
            </a:r>
          </a:p>
        </p:txBody>
      </p:sp>
      <p:sp>
        <p:nvSpPr>
          <p:cNvPr id="3" name="Subtitle 2"/>
          <p:cNvSpPr txBox="1">
            <a:spLocks noGrp="1"/>
          </p:cNvSpPr>
          <p:nvPr>
            <p:ph type="subTitle" idx="1"/>
          </p:nvPr>
        </p:nvSpPr>
        <p:spPr>
          <a:xfrm>
            <a:off x="1260079" y="3970580"/>
            <a:ext cx="7560469" cy="1825169"/>
          </a:xfrm>
        </p:spPr>
        <p:txBody>
          <a:bodyPr anchorCtr="1"/>
          <a:lstStyle>
            <a:lvl1pPr marL="0" indent="0" algn="ctr">
              <a:buNone/>
              <a:defRPr sz="1984"/>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11281F34-B5AB-4744-B825-AE33019EBCE3}" type="slidenum">
              <a:t>‹#›</a:t>
            </a:fld>
            <a:endParaRPr lang="en-IN"/>
          </a:p>
        </p:txBody>
      </p:sp>
    </p:spTree>
    <p:extLst>
      <p:ext uri="{BB962C8B-B14F-4D97-AF65-F5344CB8AC3E}">
        <p14:creationId xmlns:p14="http://schemas.microsoft.com/office/powerpoint/2010/main" val="298756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93138AF8-57F8-4FC5-96B5-8FAC28749C8F}" type="slidenum">
              <a:t>‹#›</a:t>
            </a:fld>
            <a:endParaRPr lang="en-IN"/>
          </a:p>
        </p:txBody>
      </p:sp>
    </p:spTree>
    <p:extLst>
      <p:ext uri="{BB962C8B-B14F-4D97-AF65-F5344CB8AC3E}">
        <p14:creationId xmlns:p14="http://schemas.microsoft.com/office/powerpoint/2010/main" val="414515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213948" y="402482"/>
            <a:ext cx="2173638" cy="6406478"/>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693042" y="402482"/>
            <a:ext cx="6394892" cy="640647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5EF1845D-EB79-4762-9B0C-944CB96F9771}" type="slidenum">
              <a:t>‹#›</a:t>
            </a:fld>
            <a:endParaRPr lang="en-IN"/>
          </a:p>
        </p:txBody>
      </p:sp>
    </p:spTree>
    <p:extLst>
      <p:ext uri="{BB962C8B-B14F-4D97-AF65-F5344CB8AC3E}">
        <p14:creationId xmlns:p14="http://schemas.microsoft.com/office/powerpoint/2010/main" val="798626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A74088C1-810E-459F-A0D0-46F30C06F546}" type="slidenum">
              <a:t>‹#›</a:t>
            </a:fld>
            <a:endParaRPr lang="en-IN"/>
          </a:p>
        </p:txBody>
      </p:sp>
    </p:spTree>
    <p:extLst>
      <p:ext uri="{BB962C8B-B14F-4D97-AF65-F5344CB8AC3E}">
        <p14:creationId xmlns:p14="http://schemas.microsoft.com/office/powerpoint/2010/main" val="379426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793" y="1884669"/>
            <a:ext cx="8694535" cy="3144612"/>
          </a:xfrm>
        </p:spPr>
        <p:txBody>
          <a:bodyPr anchor="b"/>
          <a:lstStyle>
            <a:lvl1pPr>
              <a:defRPr sz="4961"/>
            </a:lvl1pPr>
          </a:lstStyle>
          <a:p>
            <a:pPr lvl="0"/>
            <a:r>
              <a:rPr lang="en-US"/>
              <a:t>Click to edit Master title style</a:t>
            </a:r>
          </a:p>
        </p:txBody>
      </p:sp>
      <p:sp>
        <p:nvSpPr>
          <p:cNvPr id="3" name="Text Placeholder 2"/>
          <p:cNvSpPr txBox="1">
            <a:spLocks noGrp="1"/>
          </p:cNvSpPr>
          <p:nvPr>
            <p:ph type="body" idx="1"/>
          </p:nvPr>
        </p:nvSpPr>
        <p:spPr>
          <a:xfrm>
            <a:off x="687793" y="5059036"/>
            <a:ext cx="8694535" cy="1653674"/>
          </a:xfrm>
        </p:spPr>
        <p:txBody>
          <a:bodyPr/>
          <a:lstStyle>
            <a:lvl1pPr marL="0" indent="0">
              <a:buNone/>
              <a:defRPr sz="1984">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346CE52F-335C-4944-BB82-078A8CA28949}" type="slidenum">
              <a:t>‹#›</a:t>
            </a:fld>
            <a:endParaRPr lang="en-IN"/>
          </a:p>
        </p:txBody>
      </p:sp>
    </p:spTree>
    <p:extLst>
      <p:ext uri="{BB962C8B-B14F-4D97-AF65-F5344CB8AC3E}">
        <p14:creationId xmlns:p14="http://schemas.microsoft.com/office/powerpoint/2010/main" val="1190971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93042" y="2012411"/>
            <a:ext cx="4284265" cy="479654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103312" y="2012411"/>
            <a:ext cx="4284265" cy="479654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AC9C6E8B-9E64-4C07-BE13-AF11D4495330}" type="slidenum">
              <a:t>‹#›</a:t>
            </a:fld>
            <a:endParaRPr lang="en-IN"/>
          </a:p>
        </p:txBody>
      </p:sp>
    </p:spTree>
    <p:extLst>
      <p:ext uri="{BB962C8B-B14F-4D97-AF65-F5344CB8AC3E}">
        <p14:creationId xmlns:p14="http://schemas.microsoft.com/office/powerpoint/2010/main" val="370613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4358" y="402482"/>
            <a:ext cx="8694535" cy="1461183"/>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94358" y="1853168"/>
            <a:ext cx="4264578" cy="908209"/>
          </a:xfrm>
        </p:spPr>
        <p:txBody>
          <a:bodyPr anchor="b"/>
          <a:lstStyle>
            <a:lvl1pPr marL="0" indent="0">
              <a:buNone/>
              <a:defRPr sz="1984" b="1"/>
            </a:lvl1pPr>
          </a:lstStyle>
          <a:p>
            <a:pPr lvl="0"/>
            <a:r>
              <a:rPr lang="en-US"/>
              <a:t>Click to edit Master text styles</a:t>
            </a:r>
          </a:p>
        </p:txBody>
      </p:sp>
      <p:sp>
        <p:nvSpPr>
          <p:cNvPr id="4" name="Content Placeholder 3"/>
          <p:cNvSpPr txBox="1">
            <a:spLocks noGrp="1"/>
          </p:cNvSpPr>
          <p:nvPr>
            <p:ph idx="2"/>
          </p:nvPr>
        </p:nvSpPr>
        <p:spPr>
          <a:xfrm>
            <a:off x="694358" y="2761378"/>
            <a:ext cx="4264578" cy="406157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312" y="1853168"/>
            <a:ext cx="4285582" cy="908209"/>
          </a:xfrm>
        </p:spPr>
        <p:txBody>
          <a:bodyPr anchor="b"/>
          <a:lstStyle>
            <a:lvl1pPr marL="0" indent="0">
              <a:buNone/>
              <a:defRPr sz="1984" b="1"/>
            </a:lvl1pPr>
          </a:lstStyle>
          <a:p>
            <a:pPr lvl="0"/>
            <a:r>
              <a:rPr lang="en-US"/>
              <a:t>Click to edit Master text styles</a:t>
            </a:r>
          </a:p>
        </p:txBody>
      </p:sp>
      <p:sp>
        <p:nvSpPr>
          <p:cNvPr id="6" name="Content Placeholder 5"/>
          <p:cNvSpPr txBox="1">
            <a:spLocks noGrp="1"/>
          </p:cNvSpPr>
          <p:nvPr>
            <p:ph idx="4"/>
          </p:nvPr>
        </p:nvSpPr>
        <p:spPr>
          <a:xfrm>
            <a:off x="5103312" y="2761378"/>
            <a:ext cx="4285582" cy="406157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9C203D09-D8FC-4ADC-AA11-4C43F280103A}" type="slidenum">
              <a:t>‹#›</a:t>
            </a:fld>
            <a:endParaRPr lang="en-IN"/>
          </a:p>
        </p:txBody>
      </p:sp>
    </p:spTree>
    <p:extLst>
      <p:ext uri="{BB962C8B-B14F-4D97-AF65-F5344CB8AC3E}">
        <p14:creationId xmlns:p14="http://schemas.microsoft.com/office/powerpoint/2010/main" val="20271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A83817FB-84DF-4517-B461-B5BB2C39B233}" type="slidenum">
              <a:t>‹#›</a:t>
            </a:fld>
            <a:endParaRPr lang="en-IN"/>
          </a:p>
        </p:txBody>
      </p:sp>
    </p:spTree>
    <p:extLst>
      <p:ext uri="{BB962C8B-B14F-4D97-AF65-F5344CB8AC3E}">
        <p14:creationId xmlns:p14="http://schemas.microsoft.com/office/powerpoint/2010/main" val="232026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D0A15469-5CFA-4891-A122-02F257F1B17B}" type="slidenum">
              <a:t>‹#›</a:t>
            </a:fld>
            <a:endParaRPr lang="en-IN"/>
          </a:p>
        </p:txBody>
      </p:sp>
    </p:spTree>
    <p:extLst>
      <p:ext uri="{BB962C8B-B14F-4D97-AF65-F5344CB8AC3E}">
        <p14:creationId xmlns:p14="http://schemas.microsoft.com/office/powerpoint/2010/main" val="45883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4358" y="503980"/>
            <a:ext cx="3251268" cy="1763923"/>
          </a:xfrm>
        </p:spPr>
        <p:txBody>
          <a:bodyPr anchor="b"/>
          <a:lstStyle>
            <a:lvl1pPr>
              <a:defRPr sz="2646"/>
            </a:lvl1pPr>
          </a:lstStyle>
          <a:p>
            <a:pPr lvl="0"/>
            <a:r>
              <a:rPr lang="en-US"/>
              <a:t>Click to edit Master title style</a:t>
            </a:r>
          </a:p>
        </p:txBody>
      </p:sp>
      <p:sp>
        <p:nvSpPr>
          <p:cNvPr id="3" name="Content Placeholder 2"/>
          <p:cNvSpPr txBox="1">
            <a:spLocks noGrp="1"/>
          </p:cNvSpPr>
          <p:nvPr>
            <p:ph idx="1"/>
          </p:nvPr>
        </p:nvSpPr>
        <p:spPr>
          <a:xfrm>
            <a:off x="4285582" y="1088456"/>
            <a:ext cx="5103312" cy="5372264"/>
          </a:xfrm>
        </p:spPr>
        <p:txBody>
          <a:bodyPr/>
          <a:lstStyle>
            <a:lvl1pPr>
              <a:defRPr sz="2646"/>
            </a:lvl1pPr>
            <a:lvl2pPr>
              <a:defRPr sz="2315"/>
            </a:lvl2pPr>
            <a:lvl3pPr>
              <a:defRPr sz="1984"/>
            </a:lvl3pPr>
            <a:lvl4pPr>
              <a:defRPr sz="1654"/>
            </a:lvl4pPr>
            <a:lvl5pPr>
              <a:defRPr sz="165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4358" y="2267904"/>
            <a:ext cx="3251268" cy="4201567"/>
          </a:xfrm>
        </p:spPr>
        <p:txBody>
          <a:bodyPr/>
          <a:lstStyle>
            <a:lvl1pPr marL="0" indent="0">
              <a:buNone/>
              <a:defRPr sz="1323"/>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5C232000-6EDB-44B0-9F7B-0D96A0FB7652}" type="slidenum">
              <a:t>‹#›</a:t>
            </a:fld>
            <a:endParaRPr lang="en-IN"/>
          </a:p>
        </p:txBody>
      </p:sp>
    </p:spTree>
    <p:extLst>
      <p:ext uri="{BB962C8B-B14F-4D97-AF65-F5344CB8AC3E}">
        <p14:creationId xmlns:p14="http://schemas.microsoft.com/office/powerpoint/2010/main" val="425286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4358" y="503980"/>
            <a:ext cx="3251268" cy="1763923"/>
          </a:xfrm>
        </p:spPr>
        <p:txBody>
          <a:bodyPr anchor="b"/>
          <a:lstStyle>
            <a:lvl1pPr>
              <a:defRPr sz="2646"/>
            </a:lvl1pPr>
          </a:lstStyle>
          <a:p>
            <a:pPr lvl="0"/>
            <a:r>
              <a:rPr lang="en-US"/>
              <a:t>Click to edit Master title style</a:t>
            </a:r>
          </a:p>
        </p:txBody>
      </p:sp>
      <p:sp>
        <p:nvSpPr>
          <p:cNvPr id="3" name="Picture Placeholder 2"/>
          <p:cNvSpPr txBox="1">
            <a:spLocks noGrp="1"/>
          </p:cNvSpPr>
          <p:nvPr>
            <p:ph type="pic" idx="1"/>
          </p:nvPr>
        </p:nvSpPr>
        <p:spPr>
          <a:xfrm>
            <a:off x="4285582" y="1088456"/>
            <a:ext cx="5103312" cy="5372264"/>
          </a:xfrm>
        </p:spPr>
        <p:txBody>
          <a:bodyPr/>
          <a:lstStyle>
            <a:lvl1pPr marL="0" indent="0">
              <a:buNone/>
              <a:defRPr sz="2646"/>
            </a:lvl1pPr>
          </a:lstStyle>
          <a:p>
            <a:pPr lvl="0"/>
            <a:endParaRPr lang="en-US"/>
          </a:p>
        </p:txBody>
      </p:sp>
      <p:sp>
        <p:nvSpPr>
          <p:cNvPr id="4" name="Text Placeholder 3"/>
          <p:cNvSpPr txBox="1">
            <a:spLocks noGrp="1"/>
          </p:cNvSpPr>
          <p:nvPr>
            <p:ph type="body" idx="2"/>
          </p:nvPr>
        </p:nvSpPr>
        <p:spPr>
          <a:xfrm>
            <a:off x="694358" y="2267904"/>
            <a:ext cx="3251268" cy="4201567"/>
          </a:xfrm>
        </p:spPr>
        <p:txBody>
          <a:bodyPr/>
          <a:lstStyle>
            <a:lvl1pPr marL="0" indent="0">
              <a:buNone/>
              <a:defRPr sz="1323"/>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42FAD9B3-D4F0-4E82-945C-9D02BDB5BF6F}" type="slidenum">
              <a:t>‹#›</a:t>
            </a:fld>
            <a:endParaRPr lang="en-IN"/>
          </a:p>
        </p:txBody>
      </p:sp>
    </p:spTree>
    <p:extLst>
      <p:ext uri="{BB962C8B-B14F-4D97-AF65-F5344CB8AC3E}">
        <p14:creationId xmlns:p14="http://schemas.microsoft.com/office/powerpoint/2010/main" val="118976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93042" y="402482"/>
            <a:ext cx="8694535" cy="1461183"/>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693042" y="2012411"/>
            <a:ext cx="8694535" cy="4796540"/>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693042" y="7006699"/>
            <a:ext cx="2268141" cy="402482"/>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IN" sz="992" b="0" i="0" u="none" strike="noStrike" kern="1200" cap="none" spc="0" baseline="0">
                <a:solidFill>
                  <a:srgbClr val="898989"/>
                </a:solidFill>
                <a:uFillTx/>
                <a:latin typeface="Calibri"/>
              </a:defRPr>
            </a:lvl1pPr>
          </a:lstStyle>
          <a:p>
            <a:pPr lvl="0"/>
            <a:endParaRPr lang="en-IN"/>
          </a:p>
        </p:txBody>
      </p:sp>
      <p:sp>
        <p:nvSpPr>
          <p:cNvPr id="5" name="Footer Placeholder 4"/>
          <p:cNvSpPr txBox="1">
            <a:spLocks noGrp="1"/>
          </p:cNvSpPr>
          <p:nvPr>
            <p:ph type="ftr" sz="quarter" idx="3"/>
          </p:nvPr>
        </p:nvSpPr>
        <p:spPr>
          <a:xfrm>
            <a:off x="3339205" y="7006699"/>
            <a:ext cx="3402208" cy="402482"/>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IN" sz="992" b="0" i="0" u="none" strike="noStrike" kern="1200" cap="none" spc="0" baseline="0">
                <a:solidFill>
                  <a:srgbClr val="898989"/>
                </a:solidFill>
                <a:uFillTx/>
                <a:latin typeface="Calibri"/>
              </a:defRPr>
            </a:lvl1pPr>
          </a:lstStyle>
          <a:p>
            <a:pPr lvl="0"/>
            <a:endParaRPr lang="en-IN"/>
          </a:p>
        </p:txBody>
      </p:sp>
      <p:sp>
        <p:nvSpPr>
          <p:cNvPr id="6" name="Slide Number Placeholder 5"/>
          <p:cNvSpPr txBox="1">
            <a:spLocks noGrp="1"/>
          </p:cNvSpPr>
          <p:nvPr>
            <p:ph type="sldNum" sz="quarter" idx="4"/>
          </p:nvPr>
        </p:nvSpPr>
        <p:spPr>
          <a:xfrm>
            <a:off x="7119445" y="7006699"/>
            <a:ext cx="2268141" cy="402482"/>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IN" sz="992" b="0" i="0" u="none" strike="noStrike" kern="1200" cap="none" spc="0" baseline="0">
                <a:solidFill>
                  <a:srgbClr val="898989"/>
                </a:solidFill>
                <a:uFillTx/>
                <a:latin typeface="Calibri"/>
              </a:defRPr>
            </a:lvl1pPr>
          </a:lstStyle>
          <a:p>
            <a:pPr lvl="0"/>
            <a:fld id="{D2498766-65FF-41AB-8438-97E9B7075DED}"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756025" rtl="0" fontAlgn="auto" hangingPunct="1">
        <a:lnSpc>
          <a:spcPct val="90000"/>
        </a:lnSpc>
        <a:spcBef>
          <a:spcPts val="0"/>
        </a:spcBef>
        <a:spcAft>
          <a:spcPts val="0"/>
        </a:spcAft>
        <a:buNone/>
        <a:tabLst/>
        <a:defRPr lang="en-US" sz="3638" b="0" i="0" u="none" strike="noStrike" kern="1200" cap="none" spc="0" baseline="0">
          <a:solidFill>
            <a:srgbClr val="000000"/>
          </a:solidFill>
          <a:uFillTx/>
          <a:latin typeface="Calibri Light"/>
        </a:defRPr>
      </a:lvl1pPr>
    </p:titleStyle>
    <p:bodyStyle>
      <a:lvl1pPr marL="189006" marR="0" lvl="0" indent="-189006" algn="l" defTabSz="756025" rtl="0" fontAlgn="auto" hangingPunct="1">
        <a:lnSpc>
          <a:spcPct val="90000"/>
        </a:lnSpc>
        <a:spcBef>
          <a:spcPts val="825"/>
        </a:spcBef>
        <a:spcAft>
          <a:spcPts val="0"/>
        </a:spcAft>
        <a:buSzPct val="100000"/>
        <a:buFont typeface="Arial" pitchFamily="34"/>
        <a:buChar char="•"/>
        <a:tabLst/>
        <a:defRPr lang="en-US" sz="2315" b="0" i="0" u="none" strike="noStrike" kern="1200" cap="none" spc="0" baseline="0">
          <a:solidFill>
            <a:srgbClr val="000000"/>
          </a:solidFill>
          <a:uFillTx/>
          <a:latin typeface="Calibri"/>
        </a:defRPr>
      </a:lvl1pPr>
      <a:lvl2pPr marL="567019" marR="0" lvl="1" indent="-189006" algn="l" defTabSz="756025" rtl="0" fontAlgn="auto" hangingPunct="1">
        <a:lnSpc>
          <a:spcPct val="90000"/>
        </a:lnSpc>
        <a:spcBef>
          <a:spcPts val="415"/>
        </a:spcBef>
        <a:spcAft>
          <a:spcPts val="0"/>
        </a:spcAft>
        <a:buSzPct val="100000"/>
        <a:buFont typeface="Arial" pitchFamily="34"/>
        <a:buChar char="•"/>
        <a:tabLst/>
        <a:defRPr lang="en-US" sz="1984" b="0" i="0" u="none" strike="noStrike" kern="1200" cap="none" spc="0" baseline="0">
          <a:solidFill>
            <a:srgbClr val="000000"/>
          </a:solidFill>
          <a:uFillTx/>
          <a:latin typeface="Calibri"/>
        </a:defRPr>
      </a:lvl2pPr>
      <a:lvl3pPr marL="945032" marR="0" lvl="2" indent="-189006" algn="l" defTabSz="756025" rtl="0" fontAlgn="auto" hangingPunct="1">
        <a:lnSpc>
          <a:spcPct val="90000"/>
        </a:lnSpc>
        <a:spcBef>
          <a:spcPts val="415"/>
        </a:spcBef>
        <a:spcAft>
          <a:spcPts val="0"/>
        </a:spcAft>
        <a:buSzPct val="100000"/>
        <a:buFont typeface="Arial" pitchFamily="34"/>
        <a:buChar char="•"/>
        <a:tabLst/>
        <a:defRPr lang="en-US" sz="1654" b="0" i="0" u="none" strike="noStrike" kern="1200" cap="none" spc="0" baseline="0">
          <a:solidFill>
            <a:srgbClr val="000000"/>
          </a:solidFill>
          <a:uFillTx/>
          <a:latin typeface="Calibri"/>
        </a:defRPr>
      </a:lvl3pPr>
      <a:lvl4pPr marL="1323045" marR="0" lvl="3" indent="-189006" algn="l" defTabSz="756025" rtl="0" fontAlgn="auto" hangingPunct="1">
        <a:lnSpc>
          <a:spcPct val="90000"/>
        </a:lnSpc>
        <a:spcBef>
          <a:spcPts val="415"/>
        </a:spcBef>
        <a:spcAft>
          <a:spcPts val="0"/>
        </a:spcAft>
        <a:buSzPct val="100000"/>
        <a:buFont typeface="Arial" pitchFamily="34"/>
        <a:buChar char="•"/>
        <a:tabLst/>
        <a:defRPr lang="en-US" sz="1488" b="0" i="0" u="none" strike="noStrike" kern="1200" cap="none" spc="0" baseline="0">
          <a:solidFill>
            <a:srgbClr val="000000"/>
          </a:solidFill>
          <a:uFillTx/>
          <a:latin typeface="Calibri"/>
        </a:defRPr>
      </a:lvl4pPr>
      <a:lvl5pPr marL="1701058" marR="0" lvl="4" indent="-189006" algn="l" defTabSz="756025" rtl="0" fontAlgn="auto" hangingPunct="1">
        <a:lnSpc>
          <a:spcPct val="90000"/>
        </a:lnSpc>
        <a:spcBef>
          <a:spcPts val="415"/>
        </a:spcBef>
        <a:spcAft>
          <a:spcPts val="0"/>
        </a:spcAft>
        <a:buSzPct val="100000"/>
        <a:buFont typeface="Arial" pitchFamily="34"/>
        <a:buChar char="•"/>
        <a:tabLst/>
        <a:defRPr lang="en-US" sz="1488"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63000" y="701856"/>
            <a:ext cx="6662062" cy="701728"/>
          </a:xfrm>
          <a:ln/>
        </p:spPr>
        <p:style>
          <a:lnRef idx="2">
            <a:schemeClr val="accent4"/>
          </a:lnRef>
          <a:fillRef idx="1">
            <a:schemeClr val="lt1"/>
          </a:fillRef>
          <a:effectRef idx="0">
            <a:schemeClr val="accent4"/>
          </a:effectRef>
          <a:fontRef idx="minor">
            <a:schemeClr val="dk1"/>
          </a:fontRef>
        </p:style>
        <p:txBody>
          <a:bodyPr>
            <a:spAutoFit/>
          </a:bodyPr>
          <a:lstStyle/>
          <a:p>
            <a:pPr lvl="0"/>
            <a:r>
              <a:rPr lang="en-IN" dirty="0">
                <a:latin typeface="Calibri"/>
              </a:rPr>
              <a:t>		</a:t>
            </a:r>
            <a:r>
              <a:rPr lang="en-IN" sz="4400" dirty="0">
                <a:latin typeface="Calibri"/>
              </a:rPr>
              <a:t> </a:t>
            </a:r>
            <a:r>
              <a:rPr lang="en-IN" sz="4400" dirty="0" smtClean="0">
                <a:latin typeface="Calibri"/>
              </a:rPr>
              <a:t> </a:t>
            </a:r>
            <a:r>
              <a:rPr lang="en-IN" sz="4400" b="1" dirty="0" smtClean="0">
                <a:solidFill>
                  <a:srgbClr val="F8CBAD"/>
                </a:solidFill>
                <a:latin typeface="Calibri"/>
              </a:rPr>
              <a:t>Major Project</a:t>
            </a:r>
            <a:endParaRPr lang="en-IN" sz="4400" dirty="0">
              <a:latin typeface="Calibri"/>
            </a:endParaRPr>
          </a:p>
        </p:txBody>
      </p:sp>
      <p:sp>
        <p:nvSpPr>
          <p:cNvPr id="3" name="TextBox 2"/>
          <p:cNvSpPr txBox="1"/>
          <p:nvPr/>
        </p:nvSpPr>
        <p:spPr>
          <a:xfrm>
            <a:off x="783769" y="3903197"/>
            <a:ext cx="8812401" cy="1115366"/>
          </a:xfrm>
          <a:prstGeom prst="rect">
            <a:avLst/>
          </a:prstGeom>
          <a:no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3200" dirty="0" smtClean="0">
                <a:solidFill>
                  <a:srgbClr val="5B9BD5"/>
                </a:solidFill>
                <a:effectLst>
                  <a:outerShdw dist="25402" dir="5400000">
                    <a:srgbClr val="6E747A"/>
                  </a:outerShdw>
                </a:effectLst>
                <a:highlight>
                  <a:scrgbClr r="0" g="0" b="0">
                    <a:alpha val="0"/>
                  </a:scrgbClr>
                </a:highlight>
                <a:latin typeface="Liberation Sans" pitchFamily="18"/>
                <a:ea typeface="Noto Sans CJK SC Regular" pitchFamily="2"/>
                <a:cs typeface="FreeSans" pitchFamily="2"/>
              </a:rPr>
              <a:t>IOT Controlled Car</a:t>
            </a:r>
            <a:endParaRPr lang="en-IN" sz="3200" b="0" i="0" u="none" strike="noStrike" kern="1200" cap="none" spc="0" baseline="0" dirty="0">
              <a:solidFill>
                <a:srgbClr val="5B9BD5"/>
              </a:solidFill>
              <a:effectLst>
                <a:outerShdw dist="25402" dir="5400000">
                  <a:srgbClr val="6E747A"/>
                </a:outerShdw>
              </a:effectLst>
              <a:highlight>
                <a:scrgbClr r="0" g="0" b="0">
                  <a:alpha val="0"/>
                </a:scrgbClr>
              </a:highlight>
              <a:uFillTx/>
              <a:latin typeface="Liberation Sans" pitchFamily="18"/>
              <a:ea typeface="Noto Sans CJK SC Regular" pitchFamily="2"/>
              <a:cs typeface="FreeSans" pitchFamily="2"/>
            </a:endParaRPr>
          </a:p>
        </p:txBody>
      </p:sp>
      <p:sp>
        <p:nvSpPr>
          <p:cNvPr id="5" name="TextBox 7"/>
          <p:cNvSpPr txBox="1"/>
          <p:nvPr/>
        </p:nvSpPr>
        <p:spPr>
          <a:xfrm>
            <a:off x="211015" y="6378952"/>
            <a:ext cx="9646423" cy="923330"/>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91440" tIns="45720" rIns="91440" bIns="45720" anchor="t" anchorCtr="0" compatLnSpc="1">
            <a:spAutoFit/>
          </a:bodyPr>
          <a:lstStyle/>
          <a:p>
            <a:r>
              <a:rPr lang="en-IN" dirty="0"/>
              <a:t>Nagendra Chaudhary </a:t>
            </a:r>
            <a:r>
              <a:rPr lang="en-IN" dirty="0" smtClean="0"/>
              <a:t>                                  </a:t>
            </a:r>
            <a:r>
              <a:rPr lang="en-IN" dirty="0" err="1" smtClean="0"/>
              <a:t>Kuchanapalli</a:t>
            </a:r>
            <a:r>
              <a:rPr lang="en-IN" dirty="0" smtClean="0"/>
              <a:t> </a:t>
            </a:r>
            <a:r>
              <a:rPr lang="en-IN" dirty="0" err="1"/>
              <a:t>Akhil</a:t>
            </a:r>
            <a:r>
              <a:rPr lang="en-IN" dirty="0"/>
              <a:t>    </a:t>
            </a:r>
            <a:r>
              <a:rPr lang="en-IN" dirty="0" smtClean="0"/>
              <a:t>                                Sachin </a:t>
            </a:r>
            <a:r>
              <a:rPr lang="en-IN" dirty="0" err="1"/>
              <a:t>Hembrom</a:t>
            </a:r>
            <a:r>
              <a:rPr lang="en-IN" dirty="0"/>
              <a:t> </a:t>
            </a:r>
          </a:p>
          <a:p>
            <a:r>
              <a:rPr lang="en-IN" dirty="0" smtClean="0"/>
              <a:t>           </a:t>
            </a:r>
          </a:p>
          <a:p>
            <a:r>
              <a:rPr lang="en-IN" dirty="0"/>
              <a:t> </a:t>
            </a:r>
            <a:r>
              <a:rPr lang="en-IN" dirty="0" smtClean="0"/>
              <a:t>          140166                                                         </a:t>
            </a:r>
            <a:r>
              <a:rPr lang="en-IN" dirty="0"/>
              <a:t>140161                 </a:t>
            </a:r>
            <a:r>
              <a:rPr lang="en-IN" dirty="0" smtClean="0"/>
              <a:t>                                       140180</a:t>
            </a:r>
            <a:endParaRPr lang="en-IN" dirty="0"/>
          </a:p>
        </p:txBody>
      </p:sp>
      <p:sp>
        <p:nvSpPr>
          <p:cNvPr id="6" name="TextBox 8"/>
          <p:cNvSpPr txBox="1"/>
          <p:nvPr/>
        </p:nvSpPr>
        <p:spPr>
          <a:xfrm>
            <a:off x="3122416" y="5018563"/>
            <a:ext cx="4135106" cy="965842"/>
          </a:xfrm>
          <a:prstGeom prst="rect">
            <a:avLst/>
          </a:prstGeom>
          <a:noFill/>
          <a:ln cap="flat">
            <a:noFill/>
          </a:ln>
        </p:spPr>
        <p:txBody>
          <a:bodyPr vert="horz" wrap="none" lIns="91440" tIns="45720" rIns="91440" bIns="45720" anchor="t" anchorCtr="0" compatLnSpc="1">
            <a:spAutoFit/>
          </a:bodyPr>
          <a:lstStyle/>
          <a:p>
            <a:pPr>
              <a:lnSpc>
                <a:spcPct val="107000"/>
              </a:lnSpc>
              <a:spcAft>
                <a:spcPts val="800"/>
              </a:spcAft>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       Under the Guidance of:</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Assist. Prof Mr. </a:t>
            </a:r>
            <a:r>
              <a:rPr lang="en-IN" sz="2400" dirty="0" err="1" smtClean="0">
                <a:effectLst/>
                <a:latin typeface="Times New Roman" panose="02020603050405020304" pitchFamily="18" charset="0"/>
                <a:ea typeface="Calibri" panose="020F0502020204030204" pitchFamily="34" charset="0"/>
                <a:cs typeface="Times New Roman" panose="02020603050405020304" pitchFamily="18" charset="0"/>
              </a:rPr>
              <a:t>Nishant</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smtClean="0">
                <a:effectLst/>
                <a:latin typeface="Times New Roman" panose="02020603050405020304" pitchFamily="18" charset="0"/>
                <a:ea typeface="Calibri" panose="020F0502020204030204" pitchFamily="34" charset="0"/>
                <a:cs typeface="Times New Roman" panose="02020603050405020304" pitchFamily="18" charset="0"/>
              </a:rPr>
              <a:t>Munjal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9"/>
          <p:cNvPicPr>
            <a:picLocks noChangeAspect="1"/>
          </p:cNvPicPr>
          <p:nvPr/>
        </p:nvPicPr>
        <p:blipFill>
          <a:blip r:embed="rId3"/>
          <a:stretch>
            <a:fillRect/>
          </a:stretch>
        </p:blipFill>
        <p:spPr>
          <a:xfrm>
            <a:off x="3967270" y="1998201"/>
            <a:ext cx="2114549" cy="1904996"/>
          </a:xfrm>
          <a:prstGeom prst="rect">
            <a:avLst/>
          </a:prstGeom>
          <a:noFill/>
          <a:ln cap="flat">
            <a:noFill/>
          </a:ln>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chemeClr val="accent1">
                    <a:lumMod val="75000"/>
                  </a:schemeClr>
                </a:solidFill>
              </a:rPr>
              <a:t> </a:t>
            </a:r>
            <a:r>
              <a:rPr lang="en-IN" b="1" dirty="0" smtClean="0">
                <a:solidFill>
                  <a:schemeClr val="accent1">
                    <a:lumMod val="75000"/>
                  </a:schemeClr>
                </a:solidFill>
                <a:latin typeface="Bahnschrift SemiBold" panose="020B0502040204020203" pitchFamily="34" charset="0"/>
              </a:rPr>
              <a:t>Arduino IDE</a:t>
            </a:r>
            <a:endParaRPr lang="en-IN" b="1" dirty="0">
              <a:solidFill>
                <a:schemeClr val="accent1">
                  <a:lumMod val="75000"/>
                </a:schemeClr>
              </a:solidFill>
              <a:latin typeface="Bahnschrift SemiBold" panose="020B0502040204020203" pitchFamily="34" charset="0"/>
            </a:endParaRPr>
          </a:p>
        </p:txBody>
      </p:sp>
      <p:sp>
        <p:nvSpPr>
          <p:cNvPr id="3" name="Content Placeholder 2"/>
          <p:cNvSpPr>
            <a:spLocks noGrp="1"/>
          </p:cNvSpPr>
          <p:nvPr>
            <p:ph idx="1"/>
          </p:nvPr>
        </p:nvSpPr>
        <p:spPr>
          <a:xfrm>
            <a:off x="693042" y="2012411"/>
            <a:ext cx="8591635" cy="2700266"/>
          </a:xfrm>
        </p:spPr>
        <p:txBody>
          <a:bodyPr/>
          <a:lstStyle/>
          <a:p>
            <a:pPr marL="0" indent="0">
              <a:buNone/>
            </a:pPr>
            <a:r>
              <a:rPr lang="en-IN" dirty="0"/>
              <a:t> </a:t>
            </a:r>
            <a:r>
              <a:rPr lang="en-IN" dirty="0" smtClean="0"/>
              <a:t>   </a:t>
            </a:r>
            <a:r>
              <a:rPr lang="en-IN" b="1" dirty="0" smtClean="0"/>
              <a:t>Introduction</a:t>
            </a:r>
            <a:endParaRPr lang="en-IN" dirty="0"/>
          </a:p>
          <a:p>
            <a:r>
              <a:rPr lang="en-IN" dirty="0"/>
              <a:t>Arduino is an open-source platform used for building electronics </a:t>
            </a:r>
            <a:r>
              <a:rPr lang="en-IN" dirty="0" smtClean="0"/>
              <a:t>projects consists </a:t>
            </a:r>
            <a:r>
              <a:rPr lang="en-IN" dirty="0"/>
              <a:t>of both a physical programmable circuit board (often referred </a:t>
            </a:r>
            <a:r>
              <a:rPr lang="en-IN" dirty="0" smtClean="0"/>
              <a:t>to </a:t>
            </a:r>
            <a:r>
              <a:rPr lang="en-IN" dirty="0"/>
              <a:t>as a microcontroller) and a piece of software, or IDE  (Integrated </a:t>
            </a:r>
            <a:r>
              <a:rPr lang="en-IN" dirty="0" smtClean="0"/>
              <a:t>Development </a:t>
            </a:r>
            <a:r>
              <a:rPr lang="en-IN" dirty="0"/>
              <a:t>Environment) that runs on your computer, used to write and </a:t>
            </a:r>
            <a:r>
              <a:rPr lang="en-IN" dirty="0" smtClean="0"/>
              <a:t>upload </a:t>
            </a:r>
            <a:r>
              <a:rPr lang="en-IN" dirty="0"/>
              <a:t>computer code to the physical board.</a:t>
            </a:r>
          </a:p>
          <a:p>
            <a:endParaRPr lang="en-IN" dirty="0"/>
          </a:p>
        </p:txBody>
      </p:sp>
    </p:spTree>
    <p:extLst>
      <p:ext uri="{BB962C8B-B14F-4D97-AF65-F5344CB8AC3E}">
        <p14:creationId xmlns:p14="http://schemas.microsoft.com/office/powerpoint/2010/main" val="231013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8988694"/>
              </p:ext>
            </p:extLst>
          </p:nvPr>
        </p:nvGraphicFramePr>
        <p:xfrm>
          <a:off x="783771" y="241157"/>
          <a:ext cx="8711921" cy="6932054"/>
        </p:xfrm>
        <a:graphic>
          <a:graphicData uri="http://schemas.openxmlformats.org/drawingml/2006/table">
            <a:tbl>
              <a:tblPr firstRow="1" firstCol="1" bandRow="1">
                <a:tableStyleId>{5C22544A-7EE6-4342-B048-85BDC9FD1C3A}</a:tableStyleId>
              </a:tblPr>
              <a:tblGrid>
                <a:gridCol w="2734554"/>
                <a:gridCol w="5977367"/>
              </a:tblGrid>
              <a:tr h="882480">
                <a:tc>
                  <a:txBody>
                    <a:bodyPr/>
                    <a:lstStyle/>
                    <a:p>
                      <a:pPr>
                        <a:lnSpc>
                          <a:spcPct val="107000"/>
                        </a:lnSpc>
                        <a:spcAft>
                          <a:spcPts val="0"/>
                        </a:spcAft>
                      </a:pPr>
                      <a:r>
                        <a:rPr lang="en-IN" sz="1600" dirty="0">
                          <a:effectLst/>
                        </a:rPr>
                        <a:t> </a:t>
                      </a:r>
                    </a:p>
                    <a:p>
                      <a:pPr>
                        <a:lnSpc>
                          <a:spcPct val="107000"/>
                        </a:lnSpc>
                        <a:spcAft>
                          <a:spcPts val="0"/>
                        </a:spcAft>
                      </a:pPr>
                      <a:r>
                        <a:rPr lang="en-IN" sz="1600" dirty="0">
                          <a:effectLst/>
                        </a:rPr>
                        <a:t>     Function Signature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a:effectLst/>
                        </a:rPr>
                        <a:t> </a:t>
                      </a:r>
                    </a:p>
                    <a:p>
                      <a:pPr>
                        <a:lnSpc>
                          <a:spcPct val="107000"/>
                        </a:lnSpc>
                        <a:spcAft>
                          <a:spcPts val="0"/>
                        </a:spcAft>
                      </a:pPr>
                      <a:r>
                        <a:rPr lang="en-IN" sz="1600">
                          <a:effectLst/>
                        </a:rPr>
                        <a:t>                                         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618358">
                <a:tc>
                  <a:txBody>
                    <a:bodyPr/>
                    <a:lstStyle/>
                    <a:p>
                      <a:pPr>
                        <a:lnSpc>
                          <a:spcPct val="107000"/>
                        </a:lnSpc>
                        <a:spcAft>
                          <a:spcPts val="0"/>
                        </a:spcAft>
                      </a:pPr>
                      <a:r>
                        <a:rPr lang="en-IN" sz="1600" dirty="0">
                          <a:effectLst/>
                        </a:rPr>
                        <a:t>void setup()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a:effectLst/>
                        </a:rPr>
                        <a:t>The setup() function is called when a sketch starts. Use it to initialize variables, pin modes, start using libraries, etc.</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dirty="0">
                          <a:effectLst/>
                        </a:rPr>
                        <a:t>void delay(</a:t>
                      </a:r>
                      <a:r>
                        <a:rPr lang="en-IN" sz="1600" dirty="0" err="1">
                          <a:effectLst/>
                        </a:rPr>
                        <a:t>ms</a:t>
                      </a: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a:effectLst/>
                        </a:rPr>
                        <a:t>To delay process in ms.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dirty="0">
                          <a:effectLst/>
                        </a:rPr>
                        <a:t>unsigned </a:t>
                      </a:r>
                      <a:r>
                        <a:rPr lang="en-IN" sz="1600" dirty="0" err="1">
                          <a:effectLst/>
                        </a:rPr>
                        <a:t>int</a:t>
                      </a:r>
                      <a:r>
                        <a:rPr lang="en-IN" sz="1600" dirty="0">
                          <a:effectLst/>
                        </a:rPr>
                        <a:t> micros()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a:effectLst/>
                        </a:rPr>
                        <a:t>To Return time from start of mcu in ms.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dirty="0" err="1">
                          <a:effectLst/>
                        </a:rPr>
                        <a:t>Serial.begin</a:t>
                      </a:r>
                      <a:r>
                        <a:rPr lang="en-IN" sz="1600" dirty="0">
                          <a:effectLst/>
                        </a:rPr>
                        <a:t>(speed)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a:effectLst/>
                        </a:rPr>
                        <a:t>To set speed of serial input output in baud.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731254">
                <a:tc>
                  <a:txBody>
                    <a:bodyPr/>
                    <a:lstStyle/>
                    <a:p>
                      <a:pPr>
                        <a:lnSpc>
                          <a:spcPct val="107000"/>
                        </a:lnSpc>
                        <a:spcAft>
                          <a:spcPts val="0"/>
                        </a:spcAft>
                      </a:pPr>
                      <a:r>
                        <a:rPr lang="en-IN" sz="1600" dirty="0">
                          <a:effectLst/>
                        </a:rPr>
                        <a:t>void </a:t>
                      </a:r>
                      <a:r>
                        <a:rPr lang="en-IN" sz="1600" dirty="0" err="1">
                          <a:effectLst/>
                        </a:rPr>
                        <a:t>pinMode</a:t>
                      </a:r>
                      <a:r>
                        <a:rPr lang="en-IN" sz="1600" dirty="0">
                          <a:effectLst/>
                        </a:rPr>
                        <a:t>(pin, mode)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To set pin for either input or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974659">
                <a:tc>
                  <a:txBody>
                    <a:bodyPr/>
                    <a:lstStyle/>
                    <a:p>
                      <a:pPr>
                        <a:lnSpc>
                          <a:spcPct val="107000"/>
                        </a:lnSpc>
                        <a:spcAft>
                          <a:spcPts val="0"/>
                        </a:spcAft>
                      </a:pPr>
                      <a:r>
                        <a:rPr lang="en-IN" sz="1600" dirty="0">
                          <a:effectLst/>
                        </a:rPr>
                        <a:t>Void loop()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After creating a setup() function, which initializes and sets the initial values, the loop() function does precisely what its name suggests, and loops consecutively, allowing your program to change and respond. Use it to actively control the Arduino board.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a:effectLst/>
                        </a:rPr>
                        <a:t>WiFi.begin(ssid, pass);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To connect with </a:t>
                      </a:r>
                      <a:r>
                        <a:rPr lang="en-IN" sz="1600" dirty="0" err="1">
                          <a:effectLst/>
                        </a:rPr>
                        <a:t>wifi</a:t>
                      </a: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731254">
                <a:tc>
                  <a:txBody>
                    <a:bodyPr/>
                    <a:lstStyle/>
                    <a:p>
                      <a:pPr>
                        <a:lnSpc>
                          <a:spcPct val="107000"/>
                        </a:lnSpc>
                        <a:spcAft>
                          <a:spcPts val="0"/>
                        </a:spcAft>
                      </a:pPr>
                      <a:r>
                        <a:rPr lang="en-IN" sz="1600">
                          <a:effectLst/>
                        </a:rPr>
                        <a:t>server.begin()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Tells the server to begin listening for incoming connections.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a:effectLst/>
                        </a:rPr>
                        <a:t>client.connected()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Whether or not the client is connected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731254">
                <a:tc>
                  <a:txBody>
                    <a:bodyPr/>
                    <a:lstStyle/>
                    <a:p>
                      <a:pPr>
                        <a:lnSpc>
                          <a:spcPct val="107000"/>
                        </a:lnSpc>
                        <a:spcAft>
                          <a:spcPts val="0"/>
                        </a:spcAft>
                      </a:pPr>
                      <a:r>
                        <a:rPr lang="en-IN" sz="1600">
                          <a:effectLst/>
                        </a:rPr>
                        <a:t>client.read()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Read the next byte received from the server the client is connected to (after the last call to read()).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r h="365628">
                <a:tc>
                  <a:txBody>
                    <a:bodyPr/>
                    <a:lstStyle/>
                    <a:p>
                      <a:pPr>
                        <a:lnSpc>
                          <a:spcPct val="107000"/>
                        </a:lnSpc>
                        <a:spcAft>
                          <a:spcPts val="0"/>
                        </a:spcAft>
                      </a:pPr>
                      <a:r>
                        <a:rPr lang="en-IN" sz="1600">
                          <a:effectLst/>
                        </a:rPr>
                        <a:t>client.stop()</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c>
                  <a:txBody>
                    <a:bodyPr/>
                    <a:lstStyle/>
                    <a:p>
                      <a:pPr>
                        <a:lnSpc>
                          <a:spcPct val="107000"/>
                        </a:lnSpc>
                        <a:spcAft>
                          <a:spcPts val="0"/>
                        </a:spcAft>
                      </a:pPr>
                      <a:r>
                        <a:rPr lang="en-IN" sz="1600" dirty="0">
                          <a:effectLst/>
                        </a:rPr>
                        <a:t>Disconnect from the server.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031" marR="60031" marT="0" marB="0"/>
                </a:tc>
              </a:tr>
            </a:tbl>
          </a:graphicData>
        </a:graphic>
      </p:graphicFrame>
    </p:spTree>
    <p:extLst>
      <p:ext uri="{BB962C8B-B14F-4D97-AF65-F5344CB8AC3E}">
        <p14:creationId xmlns:p14="http://schemas.microsoft.com/office/powerpoint/2010/main" val="72673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chemeClr val="accent1">
                    <a:lumMod val="75000"/>
                  </a:schemeClr>
                </a:solidFill>
                <a:latin typeface="Bahnschrift SemiBold" panose="020B0502040204020203" pitchFamily="34" charset="0"/>
              </a:rPr>
              <a:t>  Structure of Basic Program</a:t>
            </a:r>
            <a:endParaRPr lang="en-IN" b="1" dirty="0">
              <a:solidFill>
                <a:schemeClr val="accent1">
                  <a:lumMod val="75000"/>
                </a:schemeClr>
              </a:solidFill>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GB" sz="2000" dirty="0" smtClean="0"/>
              <a:t>void setup() {</a:t>
            </a:r>
          </a:p>
          <a:p>
            <a:pPr marL="0" indent="0">
              <a:buNone/>
            </a:pPr>
            <a:r>
              <a:rPr lang="en-GB" sz="2000" dirty="0"/>
              <a:t>	</a:t>
            </a:r>
            <a:r>
              <a:rPr lang="en-GB" sz="2000" dirty="0" smtClean="0"/>
              <a:t>// put your setup code here, to run once:</a:t>
            </a:r>
          </a:p>
          <a:p>
            <a:pPr marL="0" indent="0">
              <a:buNone/>
            </a:pPr>
            <a:r>
              <a:rPr lang="en-GB" sz="2000" dirty="0" smtClean="0"/>
              <a:t>}</a:t>
            </a:r>
          </a:p>
          <a:p>
            <a:endParaRPr lang="en-GB" sz="2000" dirty="0" smtClean="0"/>
          </a:p>
          <a:p>
            <a:pPr marL="0" indent="0">
              <a:buNone/>
            </a:pPr>
            <a:endParaRPr lang="en-GB" sz="2000" dirty="0" smtClean="0"/>
          </a:p>
          <a:p>
            <a:pPr marL="0" indent="0">
              <a:buNone/>
            </a:pPr>
            <a:r>
              <a:rPr lang="en-GB" sz="2000" dirty="0" smtClean="0"/>
              <a:t>void loop() {</a:t>
            </a:r>
          </a:p>
          <a:p>
            <a:pPr marL="378013" lvl="1" indent="0">
              <a:buNone/>
            </a:pPr>
            <a:r>
              <a:rPr lang="en-GB" sz="2000" dirty="0"/>
              <a:t>	</a:t>
            </a:r>
            <a:r>
              <a:rPr lang="en-GB" sz="2000" dirty="0" smtClean="0"/>
              <a:t>// put your main code here, to run repeatedly:</a:t>
            </a:r>
          </a:p>
          <a:p>
            <a:endParaRPr lang="en-GB" sz="2000" dirty="0" smtClean="0"/>
          </a:p>
          <a:p>
            <a:pPr marL="0" indent="0">
              <a:buNone/>
            </a:pPr>
            <a:r>
              <a:rPr lang="en-GB" sz="2000" dirty="0" smtClean="0"/>
              <a:t>}</a:t>
            </a:r>
            <a:endParaRPr lang="en-IN" sz="2000" dirty="0"/>
          </a:p>
        </p:txBody>
      </p:sp>
    </p:spTree>
    <p:extLst>
      <p:ext uri="{BB962C8B-B14F-4D97-AF65-F5344CB8AC3E}">
        <p14:creationId xmlns:p14="http://schemas.microsoft.com/office/powerpoint/2010/main" val="3128850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286" y="402482"/>
            <a:ext cx="16943191" cy="1461183"/>
          </a:xfrm>
        </p:spPr>
        <p:txBody>
          <a:bodyPr>
            <a:normAutofit/>
          </a:bodyPr>
          <a:lstStyle/>
          <a:p>
            <a:pPr algn="ctr"/>
            <a:r>
              <a:rPr lang="en-IN" sz="3600" b="1" dirty="0" smtClean="0">
                <a:solidFill>
                  <a:schemeClr val="accent1">
                    <a:lumMod val="75000"/>
                  </a:schemeClr>
                </a:solidFill>
              </a:rPr>
              <a:t> </a:t>
            </a:r>
            <a:r>
              <a:rPr lang="en-IN" sz="3600" b="1" dirty="0">
                <a:solidFill>
                  <a:schemeClr val="accent1">
                    <a:lumMod val="75000"/>
                  </a:schemeClr>
                </a:solidFill>
                <a:latin typeface="Bahnschrift SemiBold" panose="020B0502040204020203" pitchFamily="34" charset="0"/>
              </a:rPr>
              <a:t>L298N </a:t>
            </a:r>
            <a:r>
              <a:rPr lang="en-IN" sz="3600" b="1" dirty="0" smtClean="0">
                <a:solidFill>
                  <a:schemeClr val="accent1">
                    <a:lumMod val="75000"/>
                  </a:schemeClr>
                </a:solidFill>
                <a:latin typeface="Bahnschrift SemiBold" panose="020B0502040204020203" pitchFamily="34" charset="0"/>
              </a:rPr>
              <a:t>Dual H </a:t>
            </a:r>
            <a:r>
              <a:rPr lang="en-IN" sz="3600" b="1" dirty="0">
                <a:solidFill>
                  <a:schemeClr val="accent1">
                    <a:lumMod val="75000"/>
                  </a:schemeClr>
                </a:solidFill>
                <a:latin typeface="Bahnschrift SemiBold" panose="020B0502040204020203" pitchFamily="34" charset="0"/>
              </a:rPr>
              <a:t>Bridged Motor Controller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393" y="2012949"/>
            <a:ext cx="5098833" cy="5098833"/>
          </a:xfrm>
        </p:spPr>
      </p:pic>
    </p:spTree>
    <p:extLst>
      <p:ext uri="{BB962C8B-B14F-4D97-AF65-F5344CB8AC3E}">
        <p14:creationId xmlns:p14="http://schemas.microsoft.com/office/powerpoint/2010/main" val="107368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chemeClr val="accent1">
                    <a:lumMod val="75000"/>
                  </a:schemeClr>
                </a:solidFill>
              </a:rPr>
              <a:t>  </a:t>
            </a:r>
            <a:r>
              <a:rPr lang="en-IN" b="1" dirty="0" smtClean="0">
                <a:solidFill>
                  <a:schemeClr val="accent1">
                    <a:lumMod val="75000"/>
                  </a:schemeClr>
                </a:solidFill>
                <a:latin typeface="Bahnschrift SemiBold" panose="020B0502040204020203" pitchFamily="34" charset="0"/>
              </a:rPr>
              <a:t>Internal Diagram Of Motor Controller</a:t>
            </a:r>
            <a:endParaRPr lang="en-IN" b="1" dirty="0">
              <a:solidFill>
                <a:schemeClr val="accent1">
                  <a:lumMod val="75000"/>
                </a:schemeClr>
              </a:solidFill>
              <a:latin typeface="Bahnschrift SemiBold" panose="020B0502040204020203"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876" y="2311121"/>
            <a:ext cx="6700159" cy="4113113"/>
          </a:xfrm>
        </p:spPr>
      </p:pic>
    </p:spTree>
    <p:extLst>
      <p:ext uri="{BB962C8B-B14F-4D97-AF65-F5344CB8AC3E}">
        <p14:creationId xmlns:p14="http://schemas.microsoft.com/office/powerpoint/2010/main" val="3733439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chemeClr val="accent1">
                    <a:lumMod val="75000"/>
                  </a:schemeClr>
                </a:solidFill>
              </a:rPr>
              <a:t> </a:t>
            </a:r>
            <a:r>
              <a:rPr lang="en-IN" b="1" dirty="0" err="1" smtClean="0">
                <a:solidFill>
                  <a:schemeClr val="accent1">
                    <a:lumMod val="75000"/>
                  </a:schemeClr>
                </a:solidFill>
                <a:latin typeface="Bahnschrift SemiBold" panose="020B0502040204020203" pitchFamily="34" charset="0"/>
              </a:rPr>
              <a:t>Adafruit</a:t>
            </a:r>
            <a:r>
              <a:rPr lang="en-IN" b="1" dirty="0" smtClean="0">
                <a:solidFill>
                  <a:schemeClr val="accent1">
                    <a:lumMod val="75000"/>
                  </a:schemeClr>
                </a:solidFill>
                <a:latin typeface="Bahnschrift SemiBold" panose="020B0502040204020203" pitchFamily="34" charset="0"/>
              </a:rPr>
              <a:t> Dashboard</a:t>
            </a:r>
            <a:endParaRPr lang="en-IN" b="1" dirty="0">
              <a:solidFill>
                <a:schemeClr val="accent1">
                  <a:lumMod val="75000"/>
                </a:schemeClr>
              </a:solidFill>
              <a:latin typeface="Bahnschrift SemiBold"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462" y="2012950"/>
            <a:ext cx="5753702" cy="4795838"/>
          </a:xfrm>
        </p:spPr>
      </p:pic>
    </p:spTree>
    <p:extLst>
      <p:ext uri="{BB962C8B-B14F-4D97-AF65-F5344CB8AC3E}">
        <p14:creationId xmlns:p14="http://schemas.microsoft.com/office/powerpoint/2010/main" val="2539108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b="1" dirty="0" smtClean="0">
                <a:solidFill>
                  <a:schemeClr val="accent1">
                    <a:lumMod val="75000"/>
                  </a:schemeClr>
                </a:solidFill>
                <a:latin typeface="Bahnschrift SemiBold" panose="020B0502040204020203" pitchFamily="34" charset="0"/>
              </a:rPr>
              <a:t>Data Interpretation </a:t>
            </a:r>
            <a:r>
              <a:rPr lang="en-IN" b="1" dirty="0" err="1" smtClean="0">
                <a:solidFill>
                  <a:schemeClr val="accent1">
                    <a:lumMod val="75000"/>
                  </a:schemeClr>
                </a:solidFill>
                <a:latin typeface="Bahnschrift SemiBold" panose="020B0502040204020203" pitchFamily="34" charset="0"/>
              </a:rPr>
              <a:t>Recevied</a:t>
            </a:r>
            <a:r>
              <a:rPr lang="en-IN" b="1" dirty="0" smtClean="0">
                <a:solidFill>
                  <a:schemeClr val="accent1">
                    <a:lumMod val="75000"/>
                  </a:schemeClr>
                </a:solidFill>
                <a:latin typeface="Bahnschrift SemiBold" panose="020B0502040204020203" pitchFamily="34" charset="0"/>
              </a:rPr>
              <a:t> From Server</a:t>
            </a:r>
            <a:r>
              <a:rPr lang="en-IN" dirty="0">
                <a:latin typeface="Bahnschrift SemiBold" panose="020B0502040204020203" pitchFamily="34" charset="0"/>
              </a:rPr>
              <a:t/>
            </a:r>
            <a:br>
              <a:rPr lang="en-IN" dirty="0">
                <a:latin typeface="Bahnschrift SemiBold" panose="020B0502040204020203" pitchFamily="34" charset="0"/>
              </a:rPr>
            </a:br>
            <a:endParaRPr lang="en-IN" dirty="0">
              <a:latin typeface="Bahnschrift SemiBold" panose="020B0502040204020203" pitchFamily="34" charset="0"/>
            </a:endParaRPr>
          </a:p>
        </p:txBody>
      </p:sp>
      <p:sp>
        <p:nvSpPr>
          <p:cNvPr id="3" name="Content Placeholder 2"/>
          <p:cNvSpPr>
            <a:spLocks noGrp="1"/>
          </p:cNvSpPr>
          <p:nvPr>
            <p:ph idx="1"/>
          </p:nvPr>
        </p:nvSpPr>
        <p:spPr>
          <a:xfrm>
            <a:off x="924154" y="1863665"/>
            <a:ext cx="8694535" cy="5301698"/>
          </a:xfrm>
        </p:spPr>
        <p:txBody>
          <a:bodyPr>
            <a:normAutofit/>
          </a:bodyPr>
          <a:lstStyle/>
          <a:p>
            <a:pPr marL="0" indent="0">
              <a:buNone/>
            </a:pPr>
            <a:r>
              <a:rPr lang="en-IN" dirty="0"/>
              <a:t> if (subscription == &amp;f) {</a:t>
            </a:r>
          </a:p>
          <a:p>
            <a:pPr marL="0" indent="0">
              <a:buNone/>
            </a:pPr>
            <a:endParaRPr lang="en-IN" dirty="0"/>
          </a:p>
          <a:p>
            <a:pPr marL="0" indent="0">
              <a:buNone/>
            </a:pPr>
            <a:r>
              <a:rPr lang="en-IN" dirty="0"/>
              <a:t>      </a:t>
            </a:r>
            <a:r>
              <a:rPr lang="en-IN" dirty="0" err="1"/>
              <a:t>Serial.println</a:t>
            </a:r>
            <a:r>
              <a:rPr lang="en-IN" dirty="0"/>
              <a:t>((char *)</a:t>
            </a:r>
            <a:r>
              <a:rPr lang="en-IN" dirty="0" err="1"/>
              <a:t>f.lastread</a:t>
            </a:r>
            <a:r>
              <a:rPr lang="en-IN" dirty="0"/>
              <a:t>);</a:t>
            </a:r>
          </a:p>
          <a:p>
            <a:pPr marL="0" indent="0">
              <a:buNone/>
            </a:pPr>
            <a:r>
              <a:rPr lang="en-IN" dirty="0"/>
              <a:t>      uint16_t num1 = </a:t>
            </a:r>
            <a:r>
              <a:rPr lang="en-IN" dirty="0" err="1"/>
              <a:t>atoi</a:t>
            </a:r>
            <a:r>
              <a:rPr lang="en-IN" dirty="0"/>
              <a:t>((char *)</a:t>
            </a:r>
            <a:r>
              <a:rPr lang="en-IN" dirty="0" err="1"/>
              <a:t>f.lastread</a:t>
            </a:r>
            <a:r>
              <a:rPr lang="en-IN" dirty="0"/>
              <a:t>);</a:t>
            </a:r>
          </a:p>
          <a:p>
            <a:pPr marL="0" indent="0">
              <a:buNone/>
            </a:pPr>
            <a:r>
              <a:rPr lang="en-IN" dirty="0"/>
              <a:t>      if ( num1 == 1) {</a:t>
            </a:r>
          </a:p>
          <a:p>
            <a:pPr marL="0" indent="0">
              <a:buNone/>
            </a:pPr>
            <a:r>
              <a:rPr lang="en-IN" dirty="0"/>
              <a:t>      </a:t>
            </a:r>
            <a:r>
              <a:rPr lang="en-IN" dirty="0" err="1"/>
              <a:t>digitalWrite</a:t>
            </a:r>
            <a:r>
              <a:rPr lang="en-IN" dirty="0"/>
              <a:t>(D0,HIGH);</a:t>
            </a:r>
          </a:p>
          <a:p>
            <a:pPr marL="0" indent="0">
              <a:buNone/>
            </a:pPr>
            <a:r>
              <a:rPr lang="en-IN" dirty="0"/>
              <a:t>      </a:t>
            </a:r>
            <a:r>
              <a:rPr lang="en-IN" dirty="0" err="1"/>
              <a:t>digitalWrite</a:t>
            </a:r>
            <a:r>
              <a:rPr lang="en-IN" dirty="0"/>
              <a:t>(D1,LOW);</a:t>
            </a:r>
          </a:p>
          <a:p>
            <a:pPr marL="0" indent="0">
              <a:buNone/>
            </a:pPr>
            <a:r>
              <a:rPr lang="en-IN" dirty="0"/>
              <a:t>      </a:t>
            </a:r>
            <a:r>
              <a:rPr lang="en-IN" dirty="0" err="1"/>
              <a:t>digitalWrite</a:t>
            </a:r>
            <a:r>
              <a:rPr lang="en-IN" dirty="0"/>
              <a:t>(D2,HIGH);</a:t>
            </a:r>
          </a:p>
          <a:p>
            <a:pPr marL="0" indent="0">
              <a:buNone/>
            </a:pPr>
            <a:r>
              <a:rPr lang="en-IN" dirty="0"/>
              <a:t>      </a:t>
            </a:r>
            <a:r>
              <a:rPr lang="en-IN" dirty="0" err="1"/>
              <a:t>digitalWrite</a:t>
            </a:r>
            <a:r>
              <a:rPr lang="en-IN" dirty="0"/>
              <a:t>(D3,LOW);</a:t>
            </a:r>
          </a:p>
          <a:p>
            <a:pPr marL="0" indent="0">
              <a:buNone/>
            </a:pPr>
            <a:r>
              <a:rPr lang="en-IN" dirty="0"/>
              <a:t>    </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3758885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t>
            </a:r>
            <a:r>
              <a:rPr lang="en-IN" dirty="0" smtClean="0">
                <a:latin typeface="Bahnschrift SemiBold" panose="020B0502040204020203" pitchFamily="34" charset="0"/>
              </a:rPr>
              <a:t> </a:t>
            </a:r>
            <a:r>
              <a:rPr lang="en-IN" b="1" dirty="0" smtClean="0">
                <a:solidFill>
                  <a:schemeClr val="accent1">
                    <a:lumMod val="75000"/>
                  </a:schemeClr>
                </a:solidFill>
                <a:latin typeface="Bahnschrift SemiBold" panose="020B0502040204020203" pitchFamily="34" charset="0"/>
              </a:rPr>
              <a:t>Data Interpretation </a:t>
            </a:r>
            <a:r>
              <a:rPr lang="en-IN" b="1" dirty="0" err="1" smtClean="0">
                <a:solidFill>
                  <a:schemeClr val="accent1">
                    <a:lumMod val="75000"/>
                  </a:schemeClr>
                </a:solidFill>
                <a:latin typeface="Bahnschrift SemiBold" panose="020B0502040204020203" pitchFamily="34" charset="0"/>
              </a:rPr>
              <a:t>Recevied</a:t>
            </a:r>
            <a:r>
              <a:rPr lang="en-IN" b="1" dirty="0" smtClean="0">
                <a:solidFill>
                  <a:schemeClr val="accent1">
                    <a:lumMod val="75000"/>
                  </a:schemeClr>
                </a:solidFill>
                <a:latin typeface="Bahnschrift SemiBold" panose="020B0502040204020203" pitchFamily="34" charset="0"/>
              </a:rPr>
              <a:t> From Server</a:t>
            </a:r>
            <a:r>
              <a:rPr lang="en-IN" dirty="0"/>
              <a:t/>
            </a:r>
            <a:br>
              <a:rPr lang="en-IN" dirty="0"/>
            </a:br>
            <a:endParaRPr lang="en-IN" dirty="0"/>
          </a:p>
        </p:txBody>
      </p:sp>
      <p:sp>
        <p:nvSpPr>
          <p:cNvPr id="3" name="Content Placeholder 2"/>
          <p:cNvSpPr>
            <a:spLocks noGrp="1"/>
          </p:cNvSpPr>
          <p:nvPr>
            <p:ph idx="1"/>
          </p:nvPr>
        </p:nvSpPr>
        <p:spPr>
          <a:xfrm>
            <a:off x="693042" y="1487156"/>
            <a:ext cx="8925647" cy="5678207"/>
          </a:xfrm>
        </p:spPr>
        <p:txBody>
          <a:bodyPr>
            <a:normAutofit fontScale="92500" lnSpcReduction="20000"/>
          </a:bodyPr>
          <a:lstStyle/>
          <a:p>
            <a:pPr marL="0" indent="0">
              <a:buNone/>
            </a:pPr>
            <a:r>
              <a:rPr lang="en-IN" dirty="0"/>
              <a:t> if (subscription == &amp;r) {</a:t>
            </a:r>
          </a:p>
          <a:p>
            <a:pPr marL="0" indent="0">
              <a:buNone/>
            </a:pPr>
            <a:endParaRPr lang="en-IN" dirty="0"/>
          </a:p>
          <a:p>
            <a:pPr marL="0" indent="0">
              <a:buNone/>
            </a:pPr>
            <a:r>
              <a:rPr lang="en-IN" dirty="0"/>
              <a:t>      </a:t>
            </a:r>
            <a:r>
              <a:rPr lang="en-IN" dirty="0" err="1"/>
              <a:t>Serial.println</a:t>
            </a:r>
            <a:r>
              <a:rPr lang="en-IN" dirty="0"/>
              <a:t>((char *)</a:t>
            </a:r>
            <a:r>
              <a:rPr lang="en-IN" dirty="0" err="1"/>
              <a:t>r.lastread</a:t>
            </a:r>
            <a:r>
              <a:rPr lang="en-IN" dirty="0"/>
              <a:t>);</a:t>
            </a:r>
          </a:p>
          <a:p>
            <a:pPr marL="0" indent="0">
              <a:buNone/>
            </a:pPr>
            <a:r>
              <a:rPr lang="en-IN" dirty="0"/>
              <a:t>      uint16_t num1 = </a:t>
            </a:r>
            <a:r>
              <a:rPr lang="en-IN" dirty="0" err="1"/>
              <a:t>atoi</a:t>
            </a:r>
            <a:r>
              <a:rPr lang="en-IN" dirty="0"/>
              <a:t>((char *)</a:t>
            </a:r>
            <a:r>
              <a:rPr lang="en-IN" dirty="0" err="1"/>
              <a:t>r.lastread</a:t>
            </a:r>
            <a:r>
              <a:rPr lang="en-IN" dirty="0"/>
              <a:t>);</a:t>
            </a:r>
          </a:p>
          <a:p>
            <a:pPr marL="0" indent="0">
              <a:buNone/>
            </a:pPr>
            <a:r>
              <a:rPr lang="en-IN" dirty="0"/>
              <a:t>      if ( num1 == 1) {</a:t>
            </a:r>
          </a:p>
          <a:p>
            <a:pPr marL="0" indent="0">
              <a:buNone/>
            </a:pPr>
            <a:r>
              <a:rPr lang="en-IN" dirty="0"/>
              <a:t>      </a:t>
            </a:r>
            <a:r>
              <a:rPr lang="en-IN" dirty="0" err="1"/>
              <a:t>digitalWrite</a:t>
            </a:r>
            <a:r>
              <a:rPr lang="en-IN" dirty="0"/>
              <a:t>(D0,LOW);</a:t>
            </a:r>
          </a:p>
          <a:p>
            <a:pPr marL="0" indent="0">
              <a:buNone/>
            </a:pPr>
            <a:r>
              <a:rPr lang="en-IN" dirty="0"/>
              <a:t>      </a:t>
            </a:r>
            <a:r>
              <a:rPr lang="en-IN" dirty="0" err="1"/>
              <a:t>digitalWrite</a:t>
            </a:r>
            <a:r>
              <a:rPr lang="en-IN" dirty="0"/>
              <a:t>(D1,LOW);</a:t>
            </a:r>
          </a:p>
          <a:p>
            <a:pPr marL="0" indent="0">
              <a:buNone/>
            </a:pPr>
            <a:r>
              <a:rPr lang="en-IN" dirty="0"/>
              <a:t>      </a:t>
            </a:r>
            <a:r>
              <a:rPr lang="en-IN" dirty="0" err="1"/>
              <a:t>digitalWrite</a:t>
            </a:r>
            <a:r>
              <a:rPr lang="en-IN" dirty="0"/>
              <a:t>(D2,HIGH);</a:t>
            </a:r>
          </a:p>
          <a:p>
            <a:pPr marL="0" indent="0">
              <a:buNone/>
            </a:pPr>
            <a:r>
              <a:rPr lang="en-IN" dirty="0"/>
              <a:t>      </a:t>
            </a:r>
            <a:r>
              <a:rPr lang="en-IN" dirty="0" err="1"/>
              <a:t>digitalWrite</a:t>
            </a:r>
            <a:r>
              <a:rPr lang="en-IN" dirty="0"/>
              <a:t>(D3,LOW);</a:t>
            </a:r>
          </a:p>
          <a:p>
            <a:pPr marL="0" indent="0">
              <a:buNone/>
            </a:pPr>
            <a:r>
              <a:rPr lang="en-IN" dirty="0"/>
              <a:t>      delay(6000);</a:t>
            </a:r>
          </a:p>
          <a:p>
            <a:pPr marL="0" indent="0">
              <a:buNone/>
            </a:pPr>
            <a:r>
              <a:rPr lang="en-IN" dirty="0"/>
              <a:t>      </a:t>
            </a:r>
            <a:r>
              <a:rPr lang="en-IN" dirty="0" err="1"/>
              <a:t>digitalWrite</a:t>
            </a:r>
            <a:r>
              <a:rPr lang="en-IN" dirty="0"/>
              <a:t>(D0,HIGH);</a:t>
            </a:r>
          </a:p>
          <a:p>
            <a:pPr marL="0" indent="0">
              <a:buNone/>
            </a:pPr>
            <a:r>
              <a:rPr lang="en-IN" dirty="0"/>
              <a:t>      </a:t>
            </a:r>
            <a:r>
              <a:rPr lang="en-IN" dirty="0" err="1"/>
              <a:t>digitalWrite</a:t>
            </a:r>
            <a:r>
              <a:rPr lang="en-IN" dirty="0"/>
              <a:t>(D1,LOW);</a:t>
            </a:r>
          </a:p>
          <a:p>
            <a:pPr marL="0" indent="0">
              <a:buNone/>
            </a:pPr>
            <a:r>
              <a:rPr lang="en-IN" dirty="0"/>
              <a:t>      </a:t>
            </a:r>
            <a:r>
              <a:rPr lang="en-IN" dirty="0" err="1"/>
              <a:t>digitalWrite</a:t>
            </a:r>
            <a:r>
              <a:rPr lang="en-IN" dirty="0"/>
              <a:t>(D2,HIGH);</a:t>
            </a:r>
          </a:p>
          <a:p>
            <a:pPr marL="0" indent="0">
              <a:buNone/>
            </a:pPr>
            <a:r>
              <a:rPr lang="en-IN" dirty="0"/>
              <a:t>      </a:t>
            </a:r>
            <a:r>
              <a:rPr lang="en-IN" dirty="0" err="1"/>
              <a:t>digitalWrite</a:t>
            </a:r>
            <a:r>
              <a:rPr lang="en-IN" dirty="0"/>
              <a:t>(D3,LOW);</a:t>
            </a:r>
          </a:p>
          <a:p>
            <a:pPr marL="0" indent="0">
              <a:buNone/>
            </a:pPr>
            <a:r>
              <a:rPr lang="en-IN" dirty="0"/>
              <a:t>    </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4125898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chemeClr val="accent1">
                    <a:lumMod val="75000"/>
                  </a:schemeClr>
                </a:solidFill>
              </a:rPr>
              <a:t>  </a:t>
            </a:r>
            <a:r>
              <a:rPr lang="en-IN" b="1" dirty="0" smtClean="0">
                <a:solidFill>
                  <a:schemeClr val="accent1">
                    <a:lumMod val="75000"/>
                  </a:schemeClr>
                </a:solidFill>
                <a:latin typeface="Bahnschrift SemiBold" panose="020B0502040204020203" pitchFamily="34" charset="0"/>
              </a:rPr>
              <a:t>Google Assistant</a:t>
            </a:r>
            <a:endParaRPr lang="en-IN" b="1" dirty="0">
              <a:solidFill>
                <a:schemeClr val="accent1">
                  <a:lumMod val="75000"/>
                </a:schemeClr>
              </a:solidFill>
              <a:latin typeface="Bahnschrift SemiBold" panose="020B0502040204020203"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89549" y="1863665"/>
            <a:ext cx="2900236" cy="5155977"/>
          </a:xfrm>
        </p:spPr>
      </p:pic>
    </p:spTree>
    <p:extLst>
      <p:ext uri="{BB962C8B-B14F-4D97-AF65-F5344CB8AC3E}">
        <p14:creationId xmlns:p14="http://schemas.microsoft.com/office/powerpoint/2010/main" val="266377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a:xfrm>
            <a:off x="693042" y="402482"/>
            <a:ext cx="8611727" cy="699310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lvl="0"/>
            <a:r>
              <a:rPr lang="en-US" sz="6000" b="1" dirty="0">
                <a:solidFill>
                  <a:srgbClr val="F8CBAD"/>
                </a:solidFill>
              </a:rPr>
              <a:t>			</a:t>
            </a:r>
            <a:r>
              <a:rPr lang="en-US" sz="6000" b="1" dirty="0">
                <a:solidFill>
                  <a:schemeClr val="accent1">
                    <a:lumMod val="50000"/>
                  </a:schemeClr>
                </a:solidFill>
                <a:latin typeface="Bahnschrift SemiBold" panose="020B0502040204020203" pitchFamily="34" charset="0"/>
              </a:rPr>
              <a:t>Thank You !!</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626" y="776330"/>
            <a:ext cx="9164097" cy="1545038"/>
          </a:xfrm>
          <a:prstGeom prst="rect">
            <a:avLst/>
          </a:prstGeom>
        </p:spPr>
        <p:txBody>
          <a:bodyPr wrap="square">
            <a:spAutoFit/>
          </a:bodyPr>
          <a:lstStyle/>
          <a:p>
            <a:pPr>
              <a:lnSpc>
                <a:spcPct val="107000"/>
              </a:lnSpc>
              <a:spcAft>
                <a:spcPts val="800"/>
              </a:spcAft>
            </a:pPr>
            <a:r>
              <a:rPr lang="en-IN" sz="28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Internet of things -</a:t>
            </a:r>
            <a:endParaRPr lang="en-IN" sz="2800"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The Internet of things (</a:t>
            </a:r>
            <a:r>
              <a:rPr lang="en-IN" dirty="0" err="1" smtClean="0">
                <a:effectLst/>
                <a:latin typeface="Times New Roman" panose="02020603050405020304" pitchFamily="18" charset="0"/>
                <a:ea typeface="Calibri" panose="020F0502020204030204" pitchFamily="34" charset="0"/>
                <a:cs typeface="Times New Roman" panose="02020603050405020304" pitchFamily="18" charset="0"/>
              </a:rPr>
              <a:t>IoT</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is the network of physical devices, vehicles, home </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appliances, and other items embedded with electronics, software, sensors, actuators, and network connectivity which enable these objects to connect and exchange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49085" y="2914153"/>
            <a:ext cx="8973178" cy="3075009"/>
          </a:xfrm>
          <a:prstGeom prst="rect">
            <a:avLst/>
          </a:prstGeom>
        </p:spPr>
        <p:txBody>
          <a:bodyPr wrap="square">
            <a:spAutoFit/>
          </a:bodyPr>
          <a:lstStyle/>
          <a:p>
            <a:pPr>
              <a:lnSpc>
                <a:spcPct val="107000"/>
              </a:lnSpc>
              <a:spcAft>
                <a:spcPts val="800"/>
              </a:spcAft>
            </a:pPr>
            <a:r>
              <a:rPr lang="en-IN" sz="2400" b="1" dirty="0" smtClean="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IOT Controlled Car </a:t>
            </a:r>
            <a:r>
              <a:rPr lang="en-IN"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It is a application of Internet of Things in which controlling of </a:t>
            </a:r>
            <a:r>
              <a:rPr lang="en-IN" dirty="0" smtClean="0">
                <a:latin typeface="Times New Roman" panose="02020603050405020304" pitchFamily="18" charset="0"/>
                <a:ea typeface="Calibri" panose="020F0502020204030204" pitchFamily="34" charset="0"/>
                <a:cs typeface="Times New Roman" panose="02020603050405020304" pitchFamily="18" charset="0"/>
              </a:rPr>
              <a:t>the car</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is done automatically by using various Internet based control techniques. </a:t>
            </a:r>
            <a:r>
              <a:rPr lang="en-IN" dirty="0" smtClean="0">
                <a:latin typeface="Times New Roman" panose="02020603050405020304" pitchFamily="18" charset="0"/>
                <a:ea typeface="Calibri" panose="020F0502020204030204" pitchFamily="34" charset="0"/>
                <a:cs typeface="Times New Roman" panose="02020603050405020304" pitchFamily="18" charset="0"/>
              </a:rPr>
              <a:t>In this project we are controlling car using Web Page Dashboard and Google Assistant. </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To implement </a:t>
            </a:r>
            <a:r>
              <a:rPr lang="en-IN" dirty="0" smtClean="0">
                <a:latin typeface="Times New Roman" panose="02020603050405020304" pitchFamily="18" charset="0"/>
                <a:ea typeface="Calibri" panose="020F0502020204030204" pitchFamily="34" charset="0"/>
                <a:cs typeface="Times New Roman" panose="02020603050405020304" pitchFamily="18" charset="0"/>
              </a:rPr>
              <a:t>this </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we need:-</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1.A Internet Connected MCU connected to Appliances.</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2.A Server</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3.A Internet Access Device to interact with </a:t>
            </a:r>
            <a:r>
              <a:rPr lang="en-IN" dirty="0" err="1" smtClean="0">
                <a:effectLst/>
                <a:latin typeface="Times New Roman" panose="02020603050405020304" pitchFamily="18" charset="0"/>
                <a:ea typeface="Calibri" panose="020F0502020204030204" pitchFamily="34" charset="0"/>
                <a:cs typeface="Times New Roman" panose="02020603050405020304" pitchFamily="18" charset="0"/>
              </a:rPr>
              <a:t>with</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Server and a  Recent Android Device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94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0" y="1"/>
            <a:ext cx="8995291" cy="1575074"/>
          </a:xfrm>
        </p:spPr>
        <p:txBody>
          <a:bodyPr/>
          <a:lstStyle/>
          <a:p>
            <a:pPr lvl="0" algn="ctr"/>
            <a:r>
              <a:rPr lang="en-US" sz="4800" b="1" dirty="0">
                <a:latin typeface="Agency FB" pitchFamily="34"/>
              </a:rPr>
              <a:t>		</a:t>
            </a:r>
            <a:r>
              <a:rPr lang="en-US" sz="4800" b="1" dirty="0" smtClean="0">
                <a:solidFill>
                  <a:schemeClr val="accent1">
                    <a:lumMod val="75000"/>
                  </a:schemeClr>
                </a:solidFill>
                <a:latin typeface="Bahnschrift SemiBold" panose="020B0502040204020203" pitchFamily="34" charset="0"/>
              </a:rPr>
              <a:t>Complete </a:t>
            </a:r>
            <a:r>
              <a:rPr lang="en-US" sz="4800" b="1" dirty="0">
                <a:solidFill>
                  <a:schemeClr val="accent1">
                    <a:lumMod val="75000"/>
                  </a:schemeClr>
                </a:solidFill>
                <a:latin typeface="Bahnschrift SemiBold" panose="020B0502040204020203" pitchFamily="34" charset="0"/>
              </a:rPr>
              <a:t>Layout</a:t>
            </a:r>
          </a:p>
        </p:txBody>
      </p:sp>
      <p:pic>
        <p:nvPicPr>
          <p:cNvPr id="3" name="Content Placeholder 9"/>
          <p:cNvPicPr>
            <a:picLocks noGrp="1" noChangeAspect="1"/>
          </p:cNvPicPr>
          <p:nvPr>
            <p:ph idx="1"/>
          </p:nvPr>
        </p:nvPicPr>
        <p:blipFill>
          <a:blip r:embed="rId2"/>
          <a:stretch>
            <a:fillRect/>
          </a:stretch>
        </p:blipFill>
        <p:spPr>
          <a:xfrm>
            <a:off x="1418783" y="3441079"/>
            <a:ext cx="1283781" cy="1283781"/>
          </a:xfrm>
        </p:spPr>
      </p:pic>
      <p:pic>
        <p:nvPicPr>
          <p:cNvPr id="5" name="Picture 10"/>
          <p:cNvPicPr>
            <a:picLocks noChangeAspect="1"/>
          </p:cNvPicPr>
          <p:nvPr/>
        </p:nvPicPr>
        <p:blipFill>
          <a:blip r:embed="rId3"/>
          <a:stretch>
            <a:fillRect/>
          </a:stretch>
        </p:blipFill>
        <p:spPr>
          <a:xfrm>
            <a:off x="3119877" y="3616634"/>
            <a:ext cx="768873" cy="765453"/>
          </a:xfrm>
          <a:prstGeom prst="rect">
            <a:avLst/>
          </a:prstGeom>
          <a:noFill/>
          <a:ln cap="flat">
            <a:noFill/>
          </a:ln>
        </p:spPr>
      </p:pic>
      <p:pic>
        <p:nvPicPr>
          <p:cNvPr id="10" name="Picture 17"/>
          <p:cNvPicPr>
            <a:picLocks noChangeAspect="1"/>
          </p:cNvPicPr>
          <p:nvPr/>
        </p:nvPicPr>
        <p:blipFill>
          <a:blip r:embed="rId4"/>
          <a:stretch>
            <a:fillRect/>
          </a:stretch>
        </p:blipFill>
        <p:spPr>
          <a:xfrm>
            <a:off x="5528854" y="2848492"/>
            <a:ext cx="2045009" cy="2045009"/>
          </a:xfrm>
          <a:prstGeom prst="rect">
            <a:avLst/>
          </a:prstGeom>
          <a:noFill/>
          <a:ln cap="flat">
            <a:noFill/>
          </a:ln>
        </p:spPr>
      </p:pic>
      <p:pic>
        <p:nvPicPr>
          <p:cNvPr id="11" name="Picture 16"/>
          <p:cNvPicPr>
            <a:picLocks noChangeAspect="1"/>
          </p:cNvPicPr>
          <p:nvPr/>
        </p:nvPicPr>
        <p:blipFill>
          <a:blip r:embed="rId5"/>
          <a:srcRect l="30745" t="8820" r="26193" b="24890"/>
          <a:stretch>
            <a:fillRect/>
          </a:stretch>
        </p:blipFill>
        <p:spPr>
          <a:xfrm rot="10799991">
            <a:off x="7862503" y="3524469"/>
            <a:ext cx="1073158" cy="745885"/>
          </a:xfrm>
          <a:prstGeom prst="rect">
            <a:avLst/>
          </a:prstGeom>
          <a:noFill/>
          <a:ln cap="flat">
            <a:noFill/>
          </a:ln>
        </p:spPr>
      </p:pic>
      <p:sp>
        <p:nvSpPr>
          <p:cNvPr id="15" name="TextBox 25"/>
          <p:cNvSpPr txBox="1"/>
          <p:nvPr/>
        </p:nvSpPr>
        <p:spPr>
          <a:xfrm>
            <a:off x="1468544" y="4399315"/>
            <a:ext cx="1616467"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Calibri"/>
              </a:rPr>
              <a:t>MQTT Server</a:t>
            </a:r>
          </a:p>
        </p:txBody>
      </p:sp>
      <p:sp>
        <p:nvSpPr>
          <p:cNvPr id="16" name="TextBox 26"/>
          <p:cNvSpPr txBox="1"/>
          <p:nvPr/>
        </p:nvSpPr>
        <p:spPr>
          <a:xfrm>
            <a:off x="3169639" y="4368536"/>
            <a:ext cx="940259"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internet</a:t>
            </a:r>
          </a:p>
        </p:txBody>
      </p:sp>
      <p:sp>
        <p:nvSpPr>
          <p:cNvPr id="17" name="TextBox 27"/>
          <p:cNvSpPr txBox="1"/>
          <p:nvPr/>
        </p:nvSpPr>
        <p:spPr>
          <a:xfrm>
            <a:off x="5997869" y="4469468"/>
            <a:ext cx="98713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ESP8266</a:t>
            </a:r>
          </a:p>
        </p:txBody>
      </p:sp>
      <p:sp>
        <p:nvSpPr>
          <p:cNvPr id="19" name="TextBox 29"/>
          <p:cNvSpPr txBox="1"/>
          <p:nvPr/>
        </p:nvSpPr>
        <p:spPr>
          <a:xfrm>
            <a:off x="8076547" y="4277352"/>
            <a:ext cx="1189749" cy="26161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dirty="0" smtClean="0">
                <a:solidFill>
                  <a:srgbClr val="000000"/>
                </a:solidFill>
                <a:latin typeface="Calibri"/>
              </a:rPr>
              <a:t>Motor  Controller</a:t>
            </a:r>
            <a:endParaRPr lang="en-US" sz="1100" b="0" i="0" u="none" strike="noStrike" kern="1200" cap="none" spc="0" baseline="0" dirty="0">
              <a:solidFill>
                <a:srgbClr val="000000"/>
              </a:solidFill>
              <a:uFillTx/>
              <a:latin typeface="Calibri"/>
            </a:endParaRPr>
          </a:p>
        </p:txBody>
      </p:sp>
      <p:pic>
        <p:nvPicPr>
          <p:cNvPr id="20" name="Picture 30"/>
          <p:cNvPicPr>
            <a:picLocks noChangeAspect="1"/>
          </p:cNvPicPr>
          <p:nvPr/>
        </p:nvPicPr>
        <p:blipFill>
          <a:blip r:embed="rId6"/>
          <a:stretch>
            <a:fillRect/>
          </a:stretch>
        </p:blipFill>
        <p:spPr>
          <a:xfrm>
            <a:off x="4713466" y="3786310"/>
            <a:ext cx="505343" cy="564934"/>
          </a:xfrm>
          <a:prstGeom prst="rect">
            <a:avLst/>
          </a:prstGeom>
          <a:noFill/>
          <a:ln cap="flat">
            <a:noFill/>
          </a:ln>
        </p:spPr>
      </p:pic>
      <p:sp>
        <p:nvSpPr>
          <p:cNvPr id="21" name="TextBox 31"/>
          <p:cNvSpPr txBox="1"/>
          <p:nvPr/>
        </p:nvSpPr>
        <p:spPr>
          <a:xfrm>
            <a:off x="4663778" y="4453996"/>
            <a:ext cx="576437" cy="27699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router</a:t>
            </a:r>
          </a:p>
        </p:txBody>
      </p:sp>
      <p:cxnSp>
        <p:nvCxnSpPr>
          <p:cNvPr id="22" name="Elbow Connector 38"/>
          <p:cNvCxnSpPr/>
          <p:nvPr/>
        </p:nvCxnSpPr>
        <p:spPr>
          <a:xfrm>
            <a:off x="973488" y="3566397"/>
            <a:ext cx="548640" cy="457200"/>
          </a:xfrm>
          <a:prstGeom prst="curvedConnector3">
            <a:avLst/>
          </a:prstGeom>
          <a:noFill/>
          <a:ln w="38103" cap="flat">
            <a:solidFill>
              <a:srgbClr val="5B9BD5"/>
            </a:solidFill>
            <a:prstDash val="solid"/>
            <a:miter/>
            <a:tailEnd type="arrow"/>
          </a:ln>
        </p:spPr>
      </p:cxnSp>
      <p:cxnSp>
        <p:nvCxnSpPr>
          <p:cNvPr id="24" name="Straight Connector 57"/>
          <p:cNvCxnSpPr/>
          <p:nvPr/>
        </p:nvCxnSpPr>
        <p:spPr>
          <a:xfrm>
            <a:off x="3979267" y="4183425"/>
            <a:ext cx="542614" cy="0"/>
          </a:xfrm>
          <a:prstGeom prst="straightConnector1">
            <a:avLst/>
          </a:prstGeom>
          <a:noFill/>
          <a:ln w="25402" cap="flat">
            <a:solidFill>
              <a:srgbClr val="5B9BD5"/>
            </a:solidFill>
            <a:custDash>
              <a:ds d="100000" sp="100000"/>
            </a:custDash>
            <a:miter/>
          </a:ln>
        </p:spPr>
      </p:cxnSp>
      <p:cxnSp>
        <p:nvCxnSpPr>
          <p:cNvPr id="25" name="Straight Connector 59"/>
          <p:cNvCxnSpPr/>
          <p:nvPr/>
        </p:nvCxnSpPr>
        <p:spPr>
          <a:xfrm>
            <a:off x="2783397" y="4183425"/>
            <a:ext cx="386242" cy="0"/>
          </a:xfrm>
          <a:prstGeom prst="straightConnector1">
            <a:avLst/>
          </a:prstGeom>
          <a:noFill/>
          <a:ln w="25402" cap="flat">
            <a:solidFill>
              <a:srgbClr val="5B9BD5"/>
            </a:solidFill>
            <a:custDash>
              <a:ds d="100000" sp="100000"/>
            </a:custDash>
            <a:miter/>
          </a:ln>
        </p:spPr>
      </p:cxnSp>
      <p:cxnSp>
        <p:nvCxnSpPr>
          <p:cNvPr id="26" name="Elbow Connector 61"/>
          <p:cNvCxnSpPr/>
          <p:nvPr/>
        </p:nvCxnSpPr>
        <p:spPr>
          <a:xfrm flipV="1">
            <a:off x="5365818" y="4023597"/>
            <a:ext cx="462229" cy="187873"/>
          </a:xfrm>
          <a:prstGeom prst="bentConnector3">
            <a:avLst/>
          </a:prstGeom>
          <a:noFill/>
          <a:ln w="25402" cap="flat">
            <a:solidFill>
              <a:srgbClr val="5B9BD5"/>
            </a:solidFill>
            <a:prstDash val="solid"/>
            <a:miter/>
            <a:tailEnd type="arrow"/>
          </a:ln>
        </p:spPr>
      </p:cxnSp>
      <p:cxnSp>
        <p:nvCxnSpPr>
          <p:cNvPr id="27" name="Elbow Connector 1027"/>
          <p:cNvCxnSpPr/>
          <p:nvPr/>
        </p:nvCxnSpPr>
        <p:spPr>
          <a:xfrm>
            <a:off x="6973278" y="3430216"/>
            <a:ext cx="996422" cy="372938"/>
          </a:xfrm>
          <a:prstGeom prst="bentConnector3">
            <a:avLst/>
          </a:prstGeom>
          <a:noFill/>
          <a:ln w="25402" cap="flat">
            <a:solidFill>
              <a:srgbClr val="5B9BD5"/>
            </a:solidFill>
            <a:prstDash val="solid"/>
            <a:miter/>
            <a:tailEnd type="arrow"/>
          </a:ln>
        </p:spPr>
      </p:cxnSp>
      <p:cxnSp>
        <p:nvCxnSpPr>
          <p:cNvPr id="28" name="Elbow Connector 1030"/>
          <p:cNvCxnSpPr>
            <a:stCxn id="11" idx="1"/>
          </p:cNvCxnSpPr>
          <p:nvPr/>
        </p:nvCxnSpPr>
        <p:spPr>
          <a:xfrm>
            <a:off x="8935661" y="3897444"/>
            <a:ext cx="369070" cy="199284"/>
          </a:xfrm>
          <a:prstGeom prst="bentConnector3">
            <a:avLst/>
          </a:prstGeom>
          <a:noFill/>
          <a:ln w="25402" cap="flat">
            <a:solidFill>
              <a:srgbClr val="5B9BD5"/>
            </a:solidFill>
            <a:prstDash val="solid"/>
            <a:miter/>
            <a:tailEnd type="arrow"/>
          </a:ln>
        </p:spPr>
      </p:cxnSp>
      <p:sp>
        <p:nvSpPr>
          <p:cNvPr id="32" name="Freeform 1047"/>
          <p:cNvSpPr/>
          <p:nvPr/>
        </p:nvSpPr>
        <p:spPr>
          <a:xfrm>
            <a:off x="6320415" y="4340885"/>
            <a:ext cx="170819" cy="30202"/>
          </a:xfrm>
          <a:custGeom>
            <a:avLst/>
            <a:gdLst>
              <a:gd name="f0" fmla="val 10800000"/>
              <a:gd name="f1" fmla="val 5400000"/>
              <a:gd name="f2" fmla="val 180"/>
              <a:gd name="f3" fmla="val w"/>
              <a:gd name="f4" fmla="val h"/>
              <a:gd name="f5" fmla="val 0"/>
              <a:gd name="f6" fmla="val 170822"/>
              <a:gd name="f7" fmla="val 30199"/>
              <a:gd name="f8" fmla="val 140677"/>
              <a:gd name="f9" fmla="val 3349"/>
              <a:gd name="f10" fmla="val 110128"/>
              <a:gd name="f11" fmla="val 4100"/>
              <a:gd name="f12" fmla="val 80387"/>
              <a:gd name="f13" fmla="val 10048"/>
              <a:gd name="f14" fmla="+- 0 0 30690"/>
              <a:gd name="f15" fmla="val 32263"/>
              <a:gd name="f16" fmla="val 55332"/>
              <a:gd name="f17" fmla="val 30145"/>
              <a:gd name="f18" fmla="+- 0 0 -90"/>
              <a:gd name="f19" fmla="*/ f3 1 170822"/>
              <a:gd name="f20" fmla="*/ f4 1 30199"/>
              <a:gd name="f21" fmla="+- f7 0 f5"/>
              <a:gd name="f22" fmla="+- f6 0 f5"/>
              <a:gd name="f23" fmla="*/ f18 f0 1"/>
              <a:gd name="f24" fmla="*/ f22 1 170822"/>
              <a:gd name="f25" fmla="*/ f21 1 30199"/>
              <a:gd name="f26" fmla="*/ 170822 f22 1"/>
              <a:gd name="f27" fmla="*/ 0 f21 1"/>
              <a:gd name="f28" fmla="*/ 80387 f22 1"/>
              <a:gd name="f29" fmla="*/ 10048 f21 1"/>
              <a:gd name="f30" fmla="*/ 0 f22 1"/>
              <a:gd name="f31" fmla="*/ 30145 f21 1"/>
              <a:gd name="f32" fmla="*/ f23 1 f2"/>
              <a:gd name="f33" fmla="*/ f26 1 170822"/>
              <a:gd name="f34" fmla="*/ f27 1 30199"/>
              <a:gd name="f35" fmla="*/ f28 1 170822"/>
              <a:gd name="f36" fmla="*/ f29 1 30199"/>
              <a:gd name="f37" fmla="*/ f30 1 170822"/>
              <a:gd name="f38" fmla="*/ f31 1 30199"/>
              <a:gd name="f39" fmla="*/ f5 1 f24"/>
              <a:gd name="f40" fmla="*/ f6 1 f24"/>
              <a:gd name="f41" fmla="*/ f5 1 f25"/>
              <a:gd name="f42" fmla="*/ f7 1 f25"/>
              <a:gd name="f43" fmla="+- f32 0 f1"/>
              <a:gd name="f44" fmla="*/ f33 1 f24"/>
              <a:gd name="f45" fmla="*/ f34 1 f25"/>
              <a:gd name="f46" fmla="*/ f35 1 f24"/>
              <a:gd name="f47" fmla="*/ f36 1 f25"/>
              <a:gd name="f48" fmla="*/ f37 1 f24"/>
              <a:gd name="f49" fmla="*/ f38 1 f25"/>
              <a:gd name="f50" fmla="*/ f39 f19 1"/>
              <a:gd name="f51" fmla="*/ f40 f19 1"/>
              <a:gd name="f52" fmla="*/ f42 f20 1"/>
              <a:gd name="f53" fmla="*/ f41 f20 1"/>
              <a:gd name="f54" fmla="*/ f44 f19 1"/>
              <a:gd name="f55" fmla="*/ f45 f20 1"/>
              <a:gd name="f56" fmla="*/ f46 f19 1"/>
              <a:gd name="f57" fmla="*/ f47 f20 1"/>
              <a:gd name="f58" fmla="*/ f48 f19 1"/>
              <a:gd name="f59" fmla="*/ f49 f20 1"/>
            </a:gdLst>
            <a:ahLst/>
            <a:cxnLst>
              <a:cxn ang="3cd4">
                <a:pos x="hc" y="t"/>
              </a:cxn>
              <a:cxn ang="0">
                <a:pos x="r" y="vc"/>
              </a:cxn>
              <a:cxn ang="cd4">
                <a:pos x="hc" y="b"/>
              </a:cxn>
              <a:cxn ang="cd2">
                <a:pos x="l" y="vc"/>
              </a:cxn>
              <a:cxn ang="f43">
                <a:pos x="f54" y="f55"/>
              </a:cxn>
              <a:cxn ang="f43">
                <a:pos x="f56" y="f57"/>
              </a:cxn>
              <a:cxn ang="f43">
                <a:pos x="f58" y="f59"/>
              </a:cxn>
            </a:cxnLst>
            <a:rect l="f50" t="f53" r="f51" b="f52"/>
            <a:pathLst>
              <a:path w="170822" h="30199">
                <a:moveTo>
                  <a:pt x="f6" y="f5"/>
                </a:moveTo>
                <a:cubicBezTo>
                  <a:pt x="f8" y="f9"/>
                  <a:pt x="f10" y="f11"/>
                  <a:pt x="f12" y="f13"/>
                </a:cubicBezTo>
                <a:cubicBezTo>
                  <a:pt x="f14" y="f15"/>
                  <a:pt x="f16" y="f17"/>
                  <a:pt x="f5" y="f17"/>
                </a:cubicBezTo>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9" name="TextBox 38"/>
          <p:cNvSpPr txBox="1"/>
          <p:nvPr/>
        </p:nvSpPr>
        <p:spPr>
          <a:xfrm>
            <a:off x="-51998" y="5950691"/>
            <a:ext cx="1381084" cy="307777"/>
          </a:xfrm>
          <a:prstGeom prst="rect">
            <a:avLst/>
          </a:prstGeom>
          <a:noFill/>
        </p:spPr>
        <p:txBody>
          <a:bodyPr wrap="none" rtlCol="0">
            <a:spAutoFit/>
          </a:bodyPr>
          <a:lstStyle/>
          <a:p>
            <a:r>
              <a:rPr lang="en-IN" sz="1400" dirty="0" smtClean="0"/>
              <a:t>Google assistant</a:t>
            </a:r>
            <a:endParaRPr lang="en-IN" sz="1400" dirty="0"/>
          </a:p>
        </p:txBody>
      </p:sp>
      <p:cxnSp>
        <p:nvCxnSpPr>
          <p:cNvPr id="46" name="Elbow Connector 45"/>
          <p:cNvCxnSpPr/>
          <p:nvPr/>
        </p:nvCxnSpPr>
        <p:spPr>
          <a:xfrm rot="5400000" flipH="1" flipV="1">
            <a:off x="1019258" y="4703600"/>
            <a:ext cx="1090879" cy="99195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47657" y="5647174"/>
            <a:ext cx="1667123" cy="369332"/>
          </a:xfrm>
          <a:prstGeom prst="rect">
            <a:avLst/>
          </a:prstGeom>
          <a:noFill/>
        </p:spPr>
        <p:txBody>
          <a:bodyPr wrap="none" rtlCol="0">
            <a:spAutoFit/>
          </a:bodyPr>
          <a:lstStyle/>
          <a:p>
            <a:r>
              <a:rPr lang="en-IN" dirty="0" err="1" smtClean="0"/>
              <a:t>Wifi</a:t>
            </a:r>
            <a:r>
              <a:rPr lang="en-IN" dirty="0" smtClean="0"/>
              <a:t> connection</a:t>
            </a:r>
            <a:endParaRPr lang="en-IN" dirty="0"/>
          </a:p>
        </p:txBody>
      </p:sp>
      <p:cxnSp>
        <p:nvCxnSpPr>
          <p:cNvPr id="49" name="Elbow Connector 48"/>
          <p:cNvCxnSpPr/>
          <p:nvPr/>
        </p:nvCxnSpPr>
        <p:spPr>
          <a:xfrm rot="16200000" flipH="1">
            <a:off x="5191901" y="4616500"/>
            <a:ext cx="1533544" cy="7234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6296" y="3779967"/>
            <a:ext cx="814329" cy="426477"/>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066" y="3080733"/>
            <a:ext cx="979832" cy="816711"/>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98" y="5221671"/>
            <a:ext cx="1120720" cy="667095"/>
          </a:xfrm>
          <a:prstGeom prst="rect">
            <a:avLst/>
          </a:prstGeom>
        </p:spPr>
      </p:pic>
      <p:sp>
        <p:nvSpPr>
          <p:cNvPr id="13" name="TextBox 12"/>
          <p:cNvSpPr txBox="1"/>
          <p:nvPr/>
        </p:nvSpPr>
        <p:spPr>
          <a:xfrm>
            <a:off x="49588" y="4085524"/>
            <a:ext cx="1197807" cy="369332"/>
          </a:xfrm>
          <a:prstGeom prst="rect">
            <a:avLst/>
          </a:prstGeom>
          <a:noFill/>
        </p:spPr>
        <p:txBody>
          <a:bodyPr wrap="square" rtlCol="0">
            <a:spAutoFit/>
          </a:bodyPr>
          <a:lstStyle/>
          <a:p>
            <a:r>
              <a:rPr lang="en-IN" dirty="0" smtClean="0"/>
              <a:t>Dashboard</a:t>
            </a:r>
            <a:endParaRPr lang="en-IN" dirty="0"/>
          </a:p>
        </p:txBody>
      </p:sp>
    </p:spTree>
    <p:extLst>
      <p:ext uri="{BB962C8B-B14F-4D97-AF65-F5344CB8AC3E}">
        <p14:creationId xmlns:p14="http://schemas.microsoft.com/office/powerpoint/2010/main" val="398294321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smtClean="0">
                <a:solidFill>
                  <a:schemeClr val="accent1">
                    <a:lumMod val="75000"/>
                  </a:schemeClr>
                </a:solidFill>
                <a:latin typeface="Bahnschrift SemiBold" panose="020B0502040204020203" pitchFamily="34" charset="0"/>
              </a:rPr>
              <a:t>Resources Used</a:t>
            </a:r>
            <a:r>
              <a:rPr lang="en-IN" dirty="0" smtClean="0">
                <a:solidFill>
                  <a:schemeClr val="accent1">
                    <a:lumMod val="75000"/>
                  </a:schemeClr>
                </a:solidFill>
              </a:rPr>
              <a:t/>
            </a:r>
            <a:br>
              <a:rPr lang="en-IN" dirty="0" smtClean="0">
                <a:solidFill>
                  <a:schemeClr val="accent1">
                    <a:lumMod val="75000"/>
                  </a:schemeClr>
                </a:solidFill>
              </a:rPr>
            </a:br>
            <a:endParaRPr lang="en-IN" dirty="0">
              <a:solidFill>
                <a:schemeClr val="accent1">
                  <a:lumMod val="75000"/>
                </a:schemeClr>
              </a:solidFill>
            </a:endParaRPr>
          </a:p>
        </p:txBody>
      </p:sp>
      <p:sp>
        <p:nvSpPr>
          <p:cNvPr id="3" name="Content Placeholder 2"/>
          <p:cNvSpPr>
            <a:spLocks noGrp="1"/>
          </p:cNvSpPr>
          <p:nvPr>
            <p:ph idx="1"/>
          </p:nvPr>
        </p:nvSpPr>
        <p:spPr>
          <a:xfrm>
            <a:off x="693042" y="1507252"/>
            <a:ext cx="8862940" cy="5627077"/>
          </a:xfrm>
        </p:spPr>
        <p:txBody>
          <a:bodyPr>
            <a:normAutofit fontScale="92500" lnSpcReduction="20000"/>
          </a:bodyPr>
          <a:lstStyle/>
          <a:p>
            <a:pPr marL="0" indent="0">
              <a:buNone/>
            </a:pPr>
            <a:r>
              <a:rPr lang="en-IN" b="1" dirty="0" smtClean="0"/>
              <a:t>  </a:t>
            </a:r>
            <a:r>
              <a:rPr lang="en-IN" b="1" dirty="0" smtClean="0">
                <a:solidFill>
                  <a:schemeClr val="accent1">
                    <a:lumMod val="50000"/>
                  </a:schemeClr>
                </a:solidFill>
              </a:rPr>
              <a:t>  Hardware</a:t>
            </a:r>
            <a:endParaRPr lang="en-IN" dirty="0">
              <a:solidFill>
                <a:schemeClr val="accent1">
                  <a:lumMod val="50000"/>
                </a:schemeClr>
              </a:solidFill>
            </a:endParaRPr>
          </a:p>
          <a:p>
            <a:r>
              <a:rPr lang="en-IN" dirty="0"/>
              <a:t>1. ESP8266 12E Chip (A </a:t>
            </a:r>
            <a:r>
              <a:rPr lang="en-IN" dirty="0" err="1"/>
              <a:t>WiFi</a:t>
            </a:r>
            <a:r>
              <a:rPr lang="en-IN" dirty="0"/>
              <a:t> MCU)</a:t>
            </a:r>
          </a:p>
          <a:p>
            <a:r>
              <a:rPr lang="en-IN" dirty="0" smtClean="0"/>
              <a:t>2.</a:t>
            </a:r>
            <a:r>
              <a:rPr lang="en-IN" sz="2400" b="1" dirty="0">
                <a:solidFill>
                  <a:schemeClr val="accent1">
                    <a:lumMod val="75000"/>
                  </a:schemeClr>
                </a:solidFill>
                <a:latin typeface="Bahnschrift SemiBold" panose="020B0502040204020203" pitchFamily="34" charset="0"/>
              </a:rPr>
              <a:t> </a:t>
            </a:r>
            <a:r>
              <a:rPr lang="en-IN" sz="2300" b="1" dirty="0" smtClean="0">
                <a:solidFill>
                  <a:schemeClr val="tx1"/>
                </a:solidFill>
                <a:latin typeface="Calibri" panose="020F0502020204030204" pitchFamily="34" charset="0"/>
                <a:cs typeface="Calibri" panose="020F0502020204030204" pitchFamily="34" charset="0"/>
              </a:rPr>
              <a:t>L298N Dual </a:t>
            </a:r>
            <a:r>
              <a:rPr lang="en-IN" sz="2300" dirty="0" smtClean="0">
                <a:solidFill>
                  <a:schemeClr val="accent3">
                    <a:lumMod val="50000"/>
                  </a:schemeClr>
                </a:solidFill>
                <a:latin typeface="Calibri" panose="020F0502020204030204" pitchFamily="34" charset="0"/>
                <a:cs typeface="Calibri" panose="020F0502020204030204" pitchFamily="34" charset="0"/>
              </a:rPr>
              <a:t>H Bridged Motor Controller</a:t>
            </a:r>
            <a:endParaRPr lang="en-IN" sz="2300" dirty="0">
              <a:solidFill>
                <a:schemeClr val="accent3">
                  <a:lumMod val="50000"/>
                </a:schemeClr>
              </a:solidFill>
              <a:latin typeface="Calibri" panose="020F0502020204030204" pitchFamily="34" charset="0"/>
              <a:cs typeface="Calibri" panose="020F0502020204030204" pitchFamily="34" charset="0"/>
            </a:endParaRPr>
          </a:p>
          <a:p>
            <a:r>
              <a:rPr lang="en-IN" dirty="0" smtClean="0"/>
              <a:t>3. Mini Bread </a:t>
            </a:r>
            <a:r>
              <a:rPr lang="en-IN" dirty="0"/>
              <a:t>Board </a:t>
            </a:r>
          </a:p>
          <a:p>
            <a:r>
              <a:rPr lang="en-IN" dirty="0"/>
              <a:t>4</a:t>
            </a:r>
            <a:r>
              <a:rPr lang="en-IN" dirty="0" smtClean="0"/>
              <a:t>. 9V DC Battery</a:t>
            </a:r>
            <a:endParaRPr lang="en-IN" dirty="0"/>
          </a:p>
          <a:p>
            <a:r>
              <a:rPr lang="en-IN" dirty="0"/>
              <a:t>5. Jumper Wires</a:t>
            </a:r>
          </a:p>
          <a:p>
            <a:r>
              <a:rPr lang="en-IN" dirty="0"/>
              <a:t>6. 3.5V Battery</a:t>
            </a:r>
          </a:p>
          <a:p>
            <a:r>
              <a:rPr lang="en-IN" dirty="0"/>
              <a:t>7. </a:t>
            </a:r>
            <a:r>
              <a:rPr lang="en-IN" dirty="0" smtClean="0"/>
              <a:t>A Toy Car Chassis with 2 motors</a:t>
            </a:r>
          </a:p>
          <a:p>
            <a:r>
              <a:rPr lang="en-IN" dirty="0" smtClean="0"/>
              <a:t>8. Four LEDs</a:t>
            </a:r>
            <a:endParaRPr lang="en-IN" dirty="0"/>
          </a:p>
          <a:p>
            <a:pPr marL="0" indent="0">
              <a:buNone/>
            </a:pPr>
            <a:r>
              <a:rPr lang="en-IN" dirty="0" smtClean="0"/>
              <a:t>    </a:t>
            </a:r>
            <a:r>
              <a:rPr lang="en-IN" b="1" dirty="0" smtClean="0">
                <a:solidFill>
                  <a:schemeClr val="accent1">
                    <a:lumMod val="50000"/>
                  </a:schemeClr>
                </a:solidFill>
              </a:rPr>
              <a:t>Software</a:t>
            </a:r>
            <a:endParaRPr lang="en-IN" dirty="0">
              <a:solidFill>
                <a:schemeClr val="accent1">
                  <a:lumMod val="50000"/>
                </a:schemeClr>
              </a:solidFill>
            </a:endParaRPr>
          </a:p>
          <a:p>
            <a:r>
              <a:rPr lang="en-IN" dirty="0"/>
              <a:t>1 .Arduino IDE (To Code MCU)</a:t>
            </a:r>
          </a:p>
          <a:p>
            <a:r>
              <a:rPr lang="en-IN" dirty="0"/>
              <a:t>2. </a:t>
            </a:r>
            <a:r>
              <a:rPr lang="en-IN" dirty="0" smtClean="0"/>
              <a:t>Google Assistant</a:t>
            </a:r>
            <a:endParaRPr lang="en-IN" dirty="0"/>
          </a:p>
          <a:p>
            <a:r>
              <a:rPr lang="en-IN" dirty="0"/>
              <a:t>3. MQTT protocol based Server </a:t>
            </a:r>
            <a:r>
              <a:rPr lang="en-IN" dirty="0" smtClean="0"/>
              <a:t>(io.adafruit.com</a:t>
            </a:r>
            <a:r>
              <a:rPr lang="en-IN" dirty="0"/>
              <a:t>)</a:t>
            </a:r>
          </a:p>
          <a:p>
            <a:r>
              <a:rPr lang="en-IN" dirty="0"/>
              <a:t>4. A Facebook Page (IOT)</a:t>
            </a:r>
          </a:p>
          <a:p>
            <a:pPr marL="0" indent="0">
              <a:buNone/>
            </a:pPr>
            <a:r>
              <a:rPr lang="en-IN" dirty="0" smtClean="0"/>
              <a:t>   </a:t>
            </a:r>
            <a:r>
              <a:rPr lang="en-IN" b="1" dirty="0" smtClean="0"/>
              <a:t>Network</a:t>
            </a:r>
            <a:endParaRPr lang="en-IN" dirty="0"/>
          </a:p>
          <a:p>
            <a:pPr lvl="0"/>
            <a:r>
              <a:rPr lang="en-IN" dirty="0" err="1"/>
              <a:t>Wifi</a:t>
            </a:r>
            <a:r>
              <a:rPr lang="en-IN" dirty="0"/>
              <a:t> Connection</a:t>
            </a:r>
          </a:p>
          <a:p>
            <a:endParaRPr lang="en-IN" dirty="0"/>
          </a:p>
        </p:txBody>
      </p:sp>
    </p:spTree>
    <p:extLst>
      <p:ext uri="{BB962C8B-B14F-4D97-AF65-F5344CB8AC3E}">
        <p14:creationId xmlns:p14="http://schemas.microsoft.com/office/powerpoint/2010/main" val="100769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22" y="764222"/>
            <a:ext cx="8694535" cy="1461183"/>
          </a:xfrm>
        </p:spPr>
        <p:txBody>
          <a:bodyPr/>
          <a:lstStyle/>
          <a:p>
            <a:r>
              <a:rPr lang="en-IN" b="1" dirty="0" smtClean="0"/>
              <a:t>                         </a:t>
            </a:r>
            <a:r>
              <a:rPr lang="en-IN" b="1" dirty="0" smtClean="0">
                <a:solidFill>
                  <a:schemeClr val="accent1">
                    <a:lumMod val="75000"/>
                  </a:schemeClr>
                </a:solidFill>
              </a:rPr>
              <a:t> </a:t>
            </a:r>
            <a:r>
              <a:rPr lang="en-IN" b="1" dirty="0" smtClean="0">
                <a:solidFill>
                  <a:schemeClr val="accent1">
                    <a:lumMod val="75000"/>
                  </a:schemeClr>
                </a:solidFill>
                <a:latin typeface="Bahnschrift SemiBold" panose="020B0502040204020203" pitchFamily="34" charset="0"/>
              </a:rPr>
              <a:t>MQTT Protocol</a:t>
            </a:r>
            <a:r>
              <a:rPr lang="en-IN" dirty="0" smtClean="0"/>
              <a:t/>
            </a:r>
            <a:br>
              <a:rPr lang="en-IN" dirty="0" smtClean="0"/>
            </a:br>
            <a:endParaRPr lang="en-IN" dirty="0"/>
          </a:p>
        </p:txBody>
      </p:sp>
      <p:sp>
        <p:nvSpPr>
          <p:cNvPr id="3" name="Content Placeholder 2"/>
          <p:cNvSpPr>
            <a:spLocks noGrp="1"/>
          </p:cNvSpPr>
          <p:nvPr>
            <p:ph idx="1"/>
          </p:nvPr>
        </p:nvSpPr>
        <p:spPr>
          <a:xfrm>
            <a:off x="693042" y="2012411"/>
            <a:ext cx="8742359" cy="2117462"/>
          </a:xfrm>
        </p:spPr>
        <p:txBody>
          <a:bodyPr/>
          <a:lstStyle/>
          <a:p>
            <a:pPr marL="0" indent="0">
              <a:buNone/>
            </a:pPr>
            <a:r>
              <a:rPr lang="en-IN" b="1" dirty="0" smtClean="0">
                <a:solidFill>
                  <a:schemeClr val="accent1">
                    <a:lumMod val="50000"/>
                  </a:schemeClr>
                </a:solidFill>
              </a:rPr>
              <a:t>Introduction</a:t>
            </a:r>
            <a:endParaRPr lang="en-IN" dirty="0">
              <a:solidFill>
                <a:schemeClr val="accent1">
                  <a:lumMod val="50000"/>
                </a:schemeClr>
              </a:solidFill>
            </a:endParaRPr>
          </a:p>
          <a:p>
            <a:r>
              <a:rPr lang="en-IN" dirty="0"/>
              <a:t>MQTT (Message Queue Telemetry Transport) is a publish /subscribe messaging protocol designed for lightweight M2M communications. It was originally developed by IBM and is now an open standard .It is an application layer protocol.</a:t>
            </a:r>
          </a:p>
          <a:p>
            <a:pPr marL="0" indent="0">
              <a:buNone/>
            </a:pPr>
            <a:endParaRPr lang="en-IN" dirty="0"/>
          </a:p>
        </p:txBody>
      </p:sp>
      <p:pic>
        <p:nvPicPr>
          <p:cNvPr id="4" name="Picture 3" descr="temperature"/>
          <p:cNvPicPr/>
          <p:nvPr/>
        </p:nvPicPr>
        <p:blipFill>
          <a:blip r:embed="rId2">
            <a:extLst>
              <a:ext uri="{28A0092B-C50C-407E-A947-70E740481C1C}">
                <a14:useLocalDpi xmlns:a14="http://schemas.microsoft.com/office/drawing/2010/main" val="0"/>
              </a:ext>
            </a:extLst>
          </a:blip>
          <a:srcRect/>
          <a:stretch>
            <a:fillRect/>
          </a:stretch>
        </p:blipFill>
        <p:spPr bwMode="auto">
          <a:xfrm>
            <a:off x="3629269" y="3997719"/>
            <a:ext cx="3063240" cy="3322320"/>
          </a:xfrm>
          <a:prstGeom prst="rect">
            <a:avLst/>
          </a:prstGeom>
          <a:noFill/>
          <a:ln>
            <a:noFill/>
          </a:ln>
        </p:spPr>
      </p:pic>
    </p:spTree>
    <p:extLst>
      <p:ext uri="{BB962C8B-B14F-4D97-AF65-F5344CB8AC3E}">
        <p14:creationId xmlns:p14="http://schemas.microsoft.com/office/powerpoint/2010/main" val="6182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smtClean="0">
                <a:solidFill>
                  <a:schemeClr val="accent1">
                    <a:lumMod val="75000"/>
                  </a:schemeClr>
                </a:solidFill>
                <a:latin typeface="Bahnschrift SemiBold" panose="020B0502040204020203" pitchFamily="34" charset="0"/>
              </a:rPr>
              <a:t> ESP8266 12E ( A </a:t>
            </a:r>
            <a:r>
              <a:rPr lang="en-IN" b="1" dirty="0" err="1" smtClean="0">
                <a:solidFill>
                  <a:schemeClr val="accent1">
                    <a:lumMod val="75000"/>
                  </a:schemeClr>
                </a:solidFill>
                <a:latin typeface="Bahnschrift SemiBold" panose="020B0502040204020203" pitchFamily="34" charset="0"/>
              </a:rPr>
              <a:t>WiFi</a:t>
            </a:r>
            <a:r>
              <a:rPr lang="en-IN" b="1" dirty="0" smtClean="0">
                <a:solidFill>
                  <a:schemeClr val="accent1">
                    <a:lumMod val="75000"/>
                  </a:schemeClr>
                </a:solidFill>
                <a:latin typeface="Bahnschrift SemiBold" panose="020B0502040204020203" pitchFamily="34" charset="0"/>
              </a:rPr>
              <a:t> Module)</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26570" y="2150199"/>
            <a:ext cx="6350000" cy="4762500"/>
          </a:xfrm>
          <a:prstGeom prst="rect">
            <a:avLst/>
          </a:prstGeom>
        </p:spPr>
      </p:pic>
    </p:spTree>
    <p:extLst>
      <p:ext uri="{BB962C8B-B14F-4D97-AF65-F5344CB8AC3E}">
        <p14:creationId xmlns:p14="http://schemas.microsoft.com/office/powerpoint/2010/main" val="1869952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797" y="2243523"/>
            <a:ext cx="8601978" cy="3564424"/>
          </a:xfrm>
        </p:spPr>
        <p:txBody>
          <a:bodyPr/>
          <a:lstStyle/>
          <a:p>
            <a:r>
              <a:rPr lang="en-IN" dirty="0" smtClean="0"/>
              <a:t>Architecture        </a:t>
            </a:r>
            <a:r>
              <a:rPr lang="en-IN" dirty="0"/>
              <a:t>		32-bit </a:t>
            </a:r>
          </a:p>
          <a:p>
            <a:r>
              <a:rPr lang="en-IN" dirty="0"/>
              <a:t>RAM                 		128 KiB</a:t>
            </a:r>
          </a:p>
          <a:p>
            <a:r>
              <a:rPr lang="en-IN" dirty="0"/>
              <a:t>ROM		   </a:t>
            </a:r>
            <a:r>
              <a:rPr lang="en-IN" dirty="0" smtClean="0"/>
              <a:t>         4MB</a:t>
            </a:r>
            <a:endParaRPr lang="en-IN" dirty="0"/>
          </a:p>
          <a:p>
            <a:r>
              <a:rPr lang="en-IN" dirty="0" err="1"/>
              <a:t>ProcessingSpeed</a:t>
            </a:r>
            <a:r>
              <a:rPr lang="en-IN" dirty="0"/>
              <a:t>    	 80 MHz(Default) but can run on 160MHz</a:t>
            </a:r>
          </a:p>
          <a:p>
            <a:r>
              <a:rPr lang="en-IN" dirty="0" err="1"/>
              <a:t>Wifi</a:t>
            </a:r>
            <a:r>
              <a:rPr lang="en-IN" dirty="0"/>
              <a:t>/Hotspot        </a:t>
            </a:r>
            <a:r>
              <a:rPr lang="en-IN" dirty="0" smtClean="0"/>
              <a:t>            Yes/Yes</a:t>
            </a:r>
            <a:endParaRPr lang="en-IN" dirty="0"/>
          </a:p>
          <a:p>
            <a:r>
              <a:rPr lang="en-IN" dirty="0"/>
              <a:t>Micro </a:t>
            </a:r>
            <a:r>
              <a:rPr lang="en-IN" dirty="0" err="1"/>
              <a:t>usb</a:t>
            </a:r>
            <a:r>
              <a:rPr lang="en-IN" dirty="0"/>
              <a:t> 	    		 Yes</a:t>
            </a:r>
          </a:p>
          <a:p>
            <a:r>
              <a:rPr lang="en-IN" dirty="0" err="1"/>
              <a:t>Antina</a:t>
            </a:r>
            <a:r>
              <a:rPr lang="en-IN" dirty="0"/>
              <a:t> size              	 2mm</a:t>
            </a:r>
          </a:p>
          <a:p>
            <a:endParaRPr lang="en-IN" dirty="0"/>
          </a:p>
        </p:txBody>
      </p:sp>
      <p:sp>
        <p:nvSpPr>
          <p:cNvPr id="4" name="Title 3"/>
          <p:cNvSpPr>
            <a:spLocks noGrp="1"/>
          </p:cNvSpPr>
          <p:nvPr>
            <p:ph type="title"/>
          </p:nvPr>
        </p:nvSpPr>
        <p:spPr/>
        <p:txBody>
          <a:bodyPr/>
          <a:lstStyle/>
          <a:p>
            <a:r>
              <a:rPr lang="en-IN" b="1" dirty="0" smtClean="0"/>
              <a:t>                 </a:t>
            </a:r>
            <a:r>
              <a:rPr lang="en-IN" b="1" dirty="0" smtClean="0">
                <a:solidFill>
                  <a:schemeClr val="accent1">
                    <a:lumMod val="75000"/>
                  </a:schemeClr>
                </a:solidFill>
                <a:latin typeface="Bahnschrift SemiBold" panose="020B0502040204020203" pitchFamily="34" charset="0"/>
              </a:rPr>
              <a:t> Specification of MCU</a:t>
            </a:r>
            <a:r>
              <a:rPr lang="en-IN" dirty="0" smtClean="0">
                <a:solidFill>
                  <a:schemeClr val="accent1">
                    <a:lumMod val="75000"/>
                  </a:schemeClr>
                </a:solidFill>
                <a:latin typeface="Bahnschrift SemiBold" panose="020B0502040204020203" pitchFamily="34" charset="0"/>
              </a:rPr>
              <a:t/>
            </a:r>
            <a:br>
              <a:rPr lang="en-IN" dirty="0" smtClean="0">
                <a:solidFill>
                  <a:schemeClr val="accent1">
                    <a:lumMod val="75000"/>
                  </a:schemeClr>
                </a:solidFill>
                <a:latin typeface="Bahnschrift SemiBold" panose="020B0502040204020203" pitchFamily="34" charset="0"/>
              </a:rPr>
            </a:br>
            <a:endParaRPr lang="en-IN" dirty="0">
              <a:solidFill>
                <a:schemeClr val="accent1">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312078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chemeClr val="accent1">
                    <a:lumMod val="75000"/>
                  </a:schemeClr>
                </a:solidFill>
                <a:latin typeface="Bahnschrift SemiBold" panose="020B0502040204020203" pitchFamily="34" charset="0"/>
              </a:rPr>
              <a:t> PIN Diagram</a:t>
            </a:r>
            <a:endParaRPr lang="en-IN" b="1" dirty="0">
              <a:solidFill>
                <a:schemeClr val="accent1">
                  <a:lumMod val="75000"/>
                </a:schemeClr>
              </a:solidFill>
              <a:latin typeface="Bahnschrift SemiBold" panose="020B0502040204020203"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3042" y="2431700"/>
            <a:ext cx="8471055" cy="4139921"/>
          </a:xfrm>
          <a:prstGeom prst="rect">
            <a:avLst/>
          </a:prstGeom>
        </p:spPr>
      </p:pic>
    </p:spTree>
    <p:extLst>
      <p:ext uri="{BB962C8B-B14F-4D97-AF65-F5344CB8AC3E}">
        <p14:creationId xmlns:p14="http://schemas.microsoft.com/office/powerpoint/2010/main" val="4016251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43" y="402483"/>
            <a:ext cx="8521296" cy="853562"/>
          </a:xfrm>
        </p:spPr>
        <p:txBody>
          <a:bodyPr/>
          <a:lstStyle/>
          <a:p>
            <a:r>
              <a:rPr lang="en-IN" dirty="0" smtClean="0"/>
              <a:t>                      </a:t>
            </a:r>
            <a:r>
              <a:rPr lang="en-IN" b="1" dirty="0" smtClean="0">
                <a:solidFill>
                  <a:schemeClr val="accent1">
                    <a:lumMod val="75000"/>
                  </a:schemeClr>
                </a:solidFill>
              </a:rPr>
              <a:t>PIN Description</a:t>
            </a:r>
            <a:endParaRPr lang="en-IN" b="1" dirty="0">
              <a:solidFill>
                <a:schemeClr val="accent1">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3009" y="1550726"/>
            <a:ext cx="5643303" cy="5553458"/>
          </a:xfrm>
          <a:prstGeom prst="rect">
            <a:avLst/>
          </a:prstGeom>
        </p:spPr>
      </p:pic>
    </p:spTree>
    <p:extLst>
      <p:ext uri="{BB962C8B-B14F-4D97-AF65-F5344CB8AC3E}">
        <p14:creationId xmlns:p14="http://schemas.microsoft.com/office/powerpoint/2010/main" val="176434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723</Words>
  <Application>Microsoft Office PowerPoint</Application>
  <PresentationFormat>Custom</PresentationFormat>
  <Paragraphs>129</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Agency FB</vt:lpstr>
      <vt:lpstr>Arial</vt:lpstr>
      <vt:lpstr>Bahnschrift SemiBold</vt:lpstr>
      <vt:lpstr>Calibri</vt:lpstr>
      <vt:lpstr>Calibri Light</vt:lpstr>
      <vt:lpstr>DejaVu Sans</vt:lpstr>
      <vt:lpstr>FreeSans</vt:lpstr>
      <vt:lpstr>Liberation Sans</vt:lpstr>
      <vt:lpstr>Liberation Serif</vt:lpstr>
      <vt:lpstr>Noto Sans CJK SC Regular</vt:lpstr>
      <vt:lpstr>Times New Roman</vt:lpstr>
      <vt:lpstr>Office Theme</vt:lpstr>
      <vt:lpstr>    Major Project</vt:lpstr>
      <vt:lpstr>PowerPoint Presentation</vt:lpstr>
      <vt:lpstr>  Complete Layout</vt:lpstr>
      <vt:lpstr>                   Resources Used </vt:lpstr>
      <vt:lpstr>                          MQTT Protocol </vt:lpstr>
      <vt:lpstr>            ESP8266 12E ( A WiFi Module) </vt:lpstr>
      <vt:lpstr>                  Specification of MCU </vt:lpstr>
      <vt:lpstr>                            PIN Diagram</vt:lpstr>
      <vt:lpstr>                      PIN Description</vt:lpstr>
      <vt:lpstr>                             Arduino IDE</vt:lpstr>
      <vt:lpstr>PowerPoint Presentation</vt:lpstr>
      <vt:lpstr>                Structure of Basic Program</vt:lpstr>
      <vt:lpstr> L298N Dual H Bridged Motor Controller</vt:lpstr>
      <vt:lpstr>        Internal Diagram Of Motor Controller</vt:lpstr>
      <vt:lpstr>                     Adafruit Dashboard</vt:lpstr>
      <vt:lpstr>   Data Interpretation Recevied From Server </vt:lpstr>
      <vt:lpstr>  Data Interpretation Recevied From Server </vt:lpstr>
      <vt:lpstr>                      Google Assistant</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dc:title>
  <dc:creator>Nagendra Chaudhary</dc:creator>
  <cp:lastModifiedBy>Nagendra Chaudhary</cp:lastModifiedBy>
  <cp:revision>48</cp:revision>
  <dcterms:created xsi:type="dcterms:W3CDTF">2017-09-21T07:36:25Z</dcterms:created>
  <dcterms:modified xsi:type="dcterms:W3CDTF">2018-04-19T11:17:03Z</dcterms:modified>
</cp:coreProperties>
</file>