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5"/>
  </p:notesMasterIdLst>
  <p:sldIdLst>
    <p:sldId id="256" r:id="rId2"/>
    <p:sldId id="261" r:id="rId3"/>
    <p:sldId id="332" r:id="rId4"/>
    <p:sldId id="271" r:id="rId5"/>
    <p:sldId id="333" r:id="rId6"/>
    <p:sldId id="312" r:id="rId7"/>
    <p:sldId id="314" r:id="rId8"/>
    <p:sldId id="295" r:id="rId9"/>
    <p:sldId id="297" r:id="rId10"/>
    <p:sldId id="315" r:id="rId11"/>
    <p:sldId id="298" r:id="rId12"/>
    <p:sldId id="316" r:id="rId13"/>
    <p:sldId id="299" r:id="rId14"/>
    <p:sldId id="300" r:id="rId15"/>
    <p:sldId id="301" r:id="rId16"/>
    <p:sldId id="302" r:id="rId17"/>
    <p:sldId id="313" r:id="rId18"/>
    <p:sldId id="317" r:id="rId19"/>
    <p:sldId id="303" r:id="rId20"/>
    <p:sldId id="318" r:id="rId21"/>
    <p:sldId id="304" r:id="rId22"/>
    <p:sldId id="305" r:id="rId23"/>
    <p:sldId id="320" r:id="rId24"/>
    <p:sldId id="319" r:id="rId25"/>
    <p:sldId id="307" r:id="rId26"/>
    <p:sldId id="306" r:id="rId27"/>
    <p:sldId id="308" r:id="rId28"/>
    <p:sldId id="311" r:id="rId29"/>
    <p:sldId id="321" r:id="rId30"/>
    <p:sldId id="309" r:id="rId31"/>
    <p:sldId id="330" r:id="rId32"/>
    <p:sldId id="310" r:id="rId33"/>
    <p:sldId id="266" r:id="rId34"/>
    <p:sldId id="327" r:id="rId35"/>
    <p:sldId id="328" r:id="rId36"/>
    <p:sldId id="329" r:id="rId37"/>
    <p:sldId id="331" r:id="rId38"/>
    <p:sldId id="284" r:id="rId39"/>
    <p:sldId id="322" r:id="rId40"/>
    <p:sldId id="324" r:id="rId41"/>
    <p:sldId id="325" r:id="rId42"/>
    <p:sldId id="326" r:id="rId43"/>
    <p:sldId id="280"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Roboto Slab" panose="020B0604020202020204" charset="0"/>
      <p:regular r:id="rId50"/>
      <p:bold r:id="rId51"/>
    </p:embeddedFont>
    <p:embeddedFont>
      <p:font typeface="Source Sans Pro" panose="020B0503030403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dia" initials="Hi" lastIdx="1" clrIdx="0">
    <p:extLst>
      <p:ext uri="{19B8F6BF-5375-455C-9EA6-DF929625EA0E}">
        <p15:presenceInfo xmlns:p15="http://schemas.microsoft.com/office/powerpoint/2012/main" userId="08a02788884daa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1" autoAdjust="0"/>
    <p:restoredTop sz="94660"/>
  </p:normalViewPr>
  <p:slideViewPr>
    <p:cSldViewPr snapToGrid="0">
      <p:cViewPr varScale="1">
        <p:scale>
          <a:sx n="97" d="100"/>
          <a:sy n="97" d="100"/>
        </p:scale>
        <p:origin x="6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62619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48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819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704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589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468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56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16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643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477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471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92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999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662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778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972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bf1dbd1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bf1dbd1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102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137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209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433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33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343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03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954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742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997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02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760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658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0919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jpg"/></Relationships>
</file>

<file path=ppt/slides/_rels/slide4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9.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668300"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Facebook Utilisation – Exploratory Data Analysis</a:t>
            </a:r>
            <a:endParaRPr sz="4800" dirty="0"/>
          </a:p>
        </p:txBody>
      </p:sp>
      <p:sp>
        <p:nvSpPr>
          <p:cNvPr id="2" name="TextBox 1">
            <a:extLst>
              <a:ext uri="{FF2B5EF4-FFF2-40B4-BE49-F238E27FC236}">
                <a16:creationId xmlns:a16="http://schemas.microsoft.com/office/drawing/2014/main" id="{F6DC6DEA-949E-43EE-A062-4A79C7694682}"/>
              </a:ext>
            </a:extLst>
          </p:cNvPr>
          <p:cNvSpPr txBox="1"/>
          <p:nvPr/>
        </p:nvSpPr>
        <p:spPr>
          <a:xfrm>
            <a:off x="5606025" y="3693652"/>
            <a:ext cx="1563329" cy="646331"/>
          </a:xfrm>
          <a:prstGeom prst="rect">
            <a:avLst/>
          </a:prstGeom>
          <a:noFill/>
        </p:spPr>
        <p:txBody>
          <a:bodyPr wrap="square" rtlCol="0">
            <a:spAutoFit/>
          </a:bodyPr>
          <a:lstStyle/>
          <a:p>
            <a:r>
              <a:rPr lang="en-US" sz="1800" dirty="0"/>
              <a:t>- Nagraj  Deshmukh</a:t>
            </a:r>
            <a:endParaRPr lang="en-IN" sz="18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4"/>
                </a:solidFill>
              </a:rPr>
              <a:t>2.</a:t>
            </a:r>
            <a:endParaRPr sz="3600" dirty="0">
              <a:solidFill>
                <a:schemeClr val="accent4"/>
              </a:solidFill>
            </a:endParaRPr>
          </a:p>
          <a:p>
            <a:pPr marL="0" lvl="0" indent="0" algn="l" rtl="0">
              <a:spcBef>
                <a:spcPts val="0"/>
              </a:spcBef>
              <a:spcAft>
                <a:spcPts val="0"/>
              </a:spcAft>
              <a:buNone/>
            </a:pPr>
            <a:r>
              <a:rPr lang="en-IN" sz="3600" dirty="0"/>
              <a:t>Which age-group is the driver of growth.</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Creating new accounts continuously ?</a:t>
            </a:r>
            <a:endParaRPr sz="24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41913380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079324-79A8-4D35-9BDD-72F57490288F}"/>
              </a:ext>
            </a:extLst>
          </p:cNvPr>
          <p:cNvPicPr>
            <a:picLocks noChangeAspect="1"/>
          </p:cNvPicPr>
          <p:nvPr/>
        </p:nvPicPr>
        <p:blipFill>
          <a:blip r:embed="rId2"/>
          <a:stretch>
            <a:fillRect/>
          </a:stretch>
        </p:blipFill>
        <p:spPr>
          <a:xfrm>
            <a:off x="290372" y="341908"/>
            <a:ext cx="4767858" cy="4654722"/>
          </a:xfrm>
          <a:prstGeom prst="rect">
            <a:avLst/>
          </a:prstGeom>
        </p:spPr>
      </p:pic>
      <p:pic>
        <p:nvPicPr>
          <p:cNvPr id="4" name="Picture 3">
            <a:extLst>
              <a:ext uri="{FF2B5EF4-FFF2-40B4-BE49-F238E27FC236}">
                <a16:creationId xmlns:a16="http://schemas.microsoft.com/office/drawing/2014/main" id="{86EFCDDA-22CB-4B10-A737-269F4C6D6814}"/>
              </a:ext>
            </a:extLst>
          </p:cNvPr>
          <p:cNvPicPr>
            <a:picLocks noChangeAspect="1"/>
          </p:cNvPicPr>
          <p:nvPr/>
        </p:nvPicPr>
        <p:blipFill>
          <a:blip r:embed="rId3"/>
          <a:stretch>
            <a:fillRect/>
          </a:stretch>
        </p:blipFill>
        <p:spPr>
          <a:xfrm>
            <a:off x="5283199" y="224971"/>
            <a:ext cx="2925925" cy="2879270"/>
          </a:xfrm>
          <a:prstGeom prst="rect">
            <a:avLst/>
          </a:prstGeom>
        </p:spPr>
      </p:pic>
      <p:sp>
        <p:nvSpPr>
          <p:cNvPr id="7" name="Oval 6">
            <a:extLst>
              <a:ext uri="{FF2B5EF4-FFF2-40B4-BE49-F238E27FC236}">
                <a16:creationId xmlns:a16="http://schemas.microsoft.com/office/drawing/2014/main" id="{DA5328D4-6BAD-4905-A7FD-F521AD01B83D}"/>
              </a:ext>
            </a:extLst>
          </p:cNvPr>
          <p:cNvSpPr/>
          <p:nvPr/>
        </p:nvSpPr>
        <p:spPr>
          <a:xfrm>
            <a:off x="863600" y="3614057"/>
            <a:ext cx="1008743" cy="972457"/>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141E9C99-554B-4DAC-8F9A-6E694D6740FA}"/>
              </a:ext>
            </a:extLst>
          </p:cNvPr>
          <p:cNvCxnSpPr>
            <a:stCxn id="7" idx="1"/>
          </p:cNvCxnSpPr>
          <p:nvPr/>
        </p:nvCxnSpPr>
        <p:spPr>
          <a:xfrm flipV="1">
            <a:off x="1011327" y="556986"/>
            <a:ext cx="4380730" cy="3199484"/>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8F6845D-20C9-4F2B-957E-0555113E5172}"/>
              </a:ext>
            </a:extLst>
          </p:cNvPr>
          <p:cNvCxnSpPr>
            <a:stCxn id="7" idx="5"/>
            <a:endCxn id="4" idx="2"/>
          </p:cNvCxnSpPr>
          <p:nvPr/>
        </p:nvCxnSpPr>
        <p:spPr>
          <a:xfrm flipV="1">
            <a:off x="1724616" y="3104241"/>
            <a:ext cx="5021546" cy="13398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9486828"/>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4"/>
                </a:solidFill>
              </a:rPr>
              <a:t>3.</a:t>
            </a:r>
          </a:p>
          <a:p>
            <a:pPr marL="0" lvl="0" indent="0" algn="l" rtl="0">
              <a:spcBef>
                <a:spcPts val="0"/>
              </a:spcBef>
              <a:spcAft>
                <a:spcPts val="0"/>
              </a:spcAft>
              <a:buNone/>
            </a:pPr>
            <a:r>
              <a:rPr lang="en-IN" sz="3600" dirty="0"/>
              <a:t>Which age-group gets more traction on Facebook</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Likes. Friends. Likes.</a:t>
            </a:r>
            <a:endParaRPr sz="24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70315866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AFC1D4-CDA3-450A-B98A-D1A5BF1584A9}"/>
              </a:ext>
            </a:extLst>
          </p:cNvPr>
          <p:cNvPicPr>
            <a:picLocks noChangeAspect="1"/>
          </p:cNvPicPr>
          <p:nvPr/>
        </p:nvPicPr>
        <p:blipFill>
          <a:blip r:embed="rId2"/>
          <a:stretch>
            <a:fillRect/>
          </a:stretch>
        </p:blipFill>
        <p:spPr>
          <a:xfrm>
            <a:off x="1553530" y="455505"/>
            <a:ext cx="5842786" cy="3857809"/>
          </a:xfrm>
          <a:prstGeom prst="rect">
            <a:avLst/>
          </a:prstGeom>
        </p:spPr>
      </p:pic>
      <p:sp>
        <p:nvSpPr>
          <p:cNvPr id="7" name="TextBox 6">
            <a:extLst>
              <a:ext uri="{FF2B5EF4-FFF2-40B4-BE49-F238E27FC236}">
                <a16:creationId xmlns:a16="http://schemas.microsoft.com/office/drawing/2014/main" id="{5F1903BC-FCA4-4E06-A29C-CECA27115F7A}"/>
              </a:ext>
            </a:extLst>
          </p:cNvPr>
          <p:cNvSpPr txBox="1"/>
          <p:nvPr/>
        </p:nvSpPr>
        <p:spPr>
          <a:xfrm>
            <a:off x="2409372" y="3465955"/>
            <a:ext cx="573314" cy="276999"/>
          </a:xfrm>
          <a:prstGeom prst="rect">
            <a:avLst/>
          </a:prstGeom>
          <a:noFill/>
        </p:spPr>
        <p:txBody>
          <a:bodyPr wrap="square" rtlCol="0">
            <a:spAutoFit/>
          </a:bodyPr>
          <a:lstStyle/>
          <a:p>
            <a:r>
              <a:rPr lang="en-US" sz="1200" dirty="0"/>
              <a:t>13-17</a:t>
            </a:r>
            <a:endParaRPr lang="en-IN" sz="1200" dirty="0"/>
          </a:p>
        </p:txBody>
      </p:sp>
      <p:sp>
        <p:nvSpPr>
          <p:cNvPr id="8" name="TextBox 7">
            <a:extLst>
              <a:ext uri="{FF2B5EF4-FFF2-40B4-BE49-F238E27FC236}">
                <a16:creationId xmlns:a16="http://schemas.microsoft.com/office/drawing/2014/main" id="{80D620DE-DA1B-4E05-95D2-0B99504E7253}"/>
              </a:ext>
            </a:extLst>
          </p:cNvPr>
          <p:cNvSpPr txBox="1"/>
          <p:nvPr/>
        </p:nvSpPr>
        <p:spPr>
          <a:xfrm>
            <a:off x="4902844" y="3465955"/>
            <a:ext cx="573314" cy="276999"/>
          </a:xfrm>
          <a:prstGeom prst="rect">
            <a:avLst/>
          </a:prstGeom>
          <a:noFill/>
        </p:spPr>
        <p:txBody>
          <a:bodyPr wrap="square" rtlCol="0">
            <a:spAutoFit/>
          </a:bodyPr>
          <a:lstStyle/>
          <a:p>
            <a:r>
              <a:rPr lang="en-US" sz="1200" dirty="0"/>
              <a:t>33-45</a:t>
            </a:r>
            <a:endParaRPr lang="en-IN" sz="1200" dirty="0"/>
          </a:p>
        </p:txBody>
      </p:sp>
      <p:sp>
        <p:nvSpPr>
          <p:cNvPr id="9" name="TextBox 8">
            <a:extLst>
              <a:ext uri="{FF2B5EF4-FFF2-40B4-BE49-F238E27FC236}">
                <a16:creationId xmlns:a16="http://schemas.microsoft.com/office/drawing/2014/main" id="{70865A12-6935-4B01-818D-60E15C4AEEDE}"/>
              </a:ext>
            </a:extLst>
          </p:cNvPr>
          <p:cNvSpPr txBox="1"/>
          <p:nvPr/>
        </p:nvSpPr>
        <p:spPr>
          <a:xfrm>
            <a:off x="5737415" y="3465955"/>
            <a:ext cx="573314" cy="276999"/>
          </a:xfrm>
          <a:prstGeom prst="rect">
            <a:avLst/>
          </a:prstGeom>
          <a:noFill/>
        </p:spPr>
        <p:txBody>
          <a:bodyPr wrap="square" rtlCol="0">
            <a:spAutoFit/>
          </a:bodyPr>
          <a:lstStyle/>
          <a:p>
            <a:r>
              <a:rPr lang="en-US" sz="1200" dirty="0"/>
              <a:t>45-58</a:t>
            </a:r>
            <a:endParaRPr lang="en-IN" sz="1200" dirty="0"/>
          </a:p>
        </p:txBody>
      </p:sp>
      <p:sp>
        <p:nvSpPr>
          <p:cNvPr id="10" name="TextBox 9">
            <a:extLst>
              <a:ext uri="{FF2B5EF4-FFF2-40B4-BE49-F238E27FC236}">
                <a16:creationId xmlns:a16="http://schemas.microsoft.com/office/drawing/2014/main" id="{5A6981B4-7A76-4B3F-8CFA-A1E25FED4A4C}"/>
              </a:ext>
            </a:extLst>
          </p:cNvPr>
          <p:cNvSpPr txBox="1"/>
          <p:nvPr/>
        </p:nvSpPr>
        <p:spPr>
          <a:xfrm>
            <a:off x="3243943" y="3465957"/>
            <a:ext cx="573314" cy="276999"/>
          </a:xfrm>
          <a:prstGeom prst="rect">
            <a:avLst/>
          </a:prstGeom>
          <a:noFill/>
        </p:spPr>
        <p:txBody>
          <a:bodyPr wrap="square" rtlCol="0">
            <a:spAutoFit/>
          </a:bodyPr>
          <a:lstStyle/>
          <a:p>
            <a:r>
              <a:rPr lang="en-US" sz="1200" dirty="0"/>
              <a:t>17-23</a:t>
            </a:r>
            <a:endParaRPr lang="en-IN" sz="1200" dirty="0"/>
          </a:p>
        </p:txBody>
      </p:sp>
      <p:sp>
        <p:nvSpPr>
          <p:cNvPr id="11" name="TextBox 10">
            <a:extLst>
              <a:ext uri="{FF2B5EF4-FFF2-40B4-BE49-F238E27FC236}">
                <a16:creationId xmlns:a16="http://schemas.microsoft.com/office/drawing/2014/main" id="{E788DB96-34E3-400B-B836-FD6BE83E2393}"/>
              </a:ext>
            </a:extLst>
          </p:cNvPr>
          <p:cNvSpPr txBox="1"/>
          <p:nvPr/>
        </p:nvSpPr>
        <p:spPr>
          <a:xfrm>
            <a:off x="4078514" y="3465956"/>
            <a:ext cx="573314" cy="276999"/>
          </a:xfrm>
          <a:prstGeom prst="rect">
            <a:avLst/>
          </a:prstGeom>
          <a:noFill/>
        </p:spPr>
        <p:txBody>
          <a:bodyPr wrap="square" rtlCol="0">
            <a:spAutoFit/>
          </a:bodyPr>
          <a:lstStyle/>
          <a:p>
            <a:r>
              <a:rPr lang="en-US" sz="1200" dirty="0"/>
              <a:t>23-33</a:t>
            </a:r>
            <a:endParaRPr lang="en-IN" sz="1200" dirty="0"/>
          </a:p>
        </p:txBody>
      </p:sp>
      <p:sp>
        <p:nvSpPr>
          <p:cNvPr id="12" name="TextBox 11">
            <a:extLst>
              <a:ext uri="{FF2B5EF4-FFF2-40B4-BE49-F238E27FC236}">
                <a16:creationId xmlns:a16="http://schemas.microsoft.com/office/drawing/2014/main" id="{AEE8AB97-7A98-49CC-81A3-54CEA52CAC84}"/>
              </a:ext>
            </a:extLst>
          </p:cNvPr>
          <p:cNvSpPr txBox="1"/>
          <p:nvPr/>
        </p:nvSpPr>
        <p:spPr>
          <a:xfrm>
            <a:off x="6661853" y="3465955"/>
            <a:ext cx="573314" cy="276999"/>
          </a:xfrm>
          <a:prstGeom prst="rect">
            <a:avLst/>
          </a:prstGeom>
          <a:noFill/>
        </p:spPr>
        <p:txBody>
          <a:bodyPr wrap="square" rtlCol="0">
            <a:spAutoFit/>
          </a:bodyPr>
          <a:lstStyle/>
          <a:p>
            <a:r>
              <a:rPr lang="en-US" sz="1200" dirty="0"/>
              <a:t>58+</a:t>
            </a:r>
            <a:endParaRPr lang="en-IN" sz="1200" dirty="0"/>
          </a:p>
        </p:txBody>
      </p:sp>
    </p:spTree>
    <p:extLst>
      <p:ext uri="{BB962C8B-B14F-4D97-AF65-F5344CB8AC3E}">
        <p14:creationId xmlns:p14="http://schemas.microsoft.com/office/powerpoint/2010/main" val="1997332986"/>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0C8567-88A0-48F8-9257-0F51822323B2}"/>
              </a:ext>
            </a:extLst>
          </p:cNvPr>
          <p:cNvPicPr>
            <a:picLocks noChangeAspect="1"/>
          </p:cNvPicPr>
          <p:nvPr/>
        </p:nvPicPr>
        <p:blipFill>
          <a:blip r:embed="rId2"/>
          <a:stretch>
            <a:fillRect/>
          </a:stretch>
        </p:blipFill>
        <p:spPr>
          <a:xfrm>
            <a:off x="299298" y="479212"/>
            <a:ext cx="8294914" cy="3647929"/>
          </a:xfrm>
          <a:prstGeom prst="rect">
            <a:avLst/>
          </a:prstGeom>
        </p:spPr>
      </p:pic>
    </p:spTree>
    <p:extLst>
      <p:ext uri="{BB962C8B-B14F-4D97-AF65-F5344CB8AC3E}">
        <p14:creationId xmlns:p14="http://schemas.microsoft.com/office/powerpoint/2010/main" val="1367147294"/>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A8197-84B9-4487-9DCA-7B2D53C1798B}"/>
              </a:ext>
            </a:extLst>
          </p:cNvPr>
          <p:cNvPicPr>
            <a:picLocks noChangeAspect="1"/>
          </p:cNvPicPr>
          <p:nvPr/>
        </p:nvPicPr>
        <p:blipFill>
          <a:blip r:embed="rId2"/>
          <a:stretch>
            <a:fillRect/>
          </a:stretch>
        </p:blipFill>
        <p:spPr>
          <a:xfrm>
            <a:off x="295670" y="450969"/>
            <a:ext cx="8258629" cy="3631971"/>
          </a:xfrm>
          <a:prstGeom prst="rect">
            <a:avLst/>
          </a:prstGeom>
        </p:spPr>
      </p:pic>
    </p:spTree>
    <p:extLst>
      <p:ext uri="{BB962C8B-B14F-4D97-AF65-F5344CB8AC3E}">
        <p14:creationId xmlns:p14="http://schemas.microsoft.com/office/powerpoint/2010/main" val="1885675427"/>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02196-B50D-4AC6-94BA-0C1A0A8E10C6}"/>
              </a:ext>
            </a:extLst>
          </p:cNvPr>
          <p:cNvPicPr>
            <a:picLocks noChangeAspect="1"/>
          </p:cNvPicPr>
          <p:nvPr/>
        </p:nvPicPr>
        <p:blipFill>
          <a:blip r:embed="rId2"/>
          <a:stretch>
            <a:fillRect/>
          </a:stretch>
        </p:blipFill>
        <p:spPr>
          <a:xfrm>
            <a:off x="313579" y="464680"/>
            <a:ext cx="8262258" cy="3633567"/>
          </a:xfrm>
          <a:prstGeom prst="rect">
            <a:avLst/>
          </a:prstGeom>
        </p:spPr>
      </p:pic>
    </p:spTree>
    <p:extLst>
      <p:ext uri="{BB962C8B-B14F-4D97-AF65-F5344CB8AC3E}">
        <p14:creationId xmlns:p14="http://schemas.microsoft.com/office/powerpoint/2010/main" val="3555094809"/>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607663" y="1287823"/>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12643" y="1753576"/>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b="1" dirty="0"/>
              <a:t>The Role of Gender</a:t>
            </a:r>
            <a:endParaRPr sz="44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dirty="0"/>
              <a:t> </a:t>
            </a:r>
            <a:endParaRPr dirty="0"/>
          </a:p>
        </p:txBody>
      </p:sp>
      <p:cxnSp>
        <p:nvCxnSpPr>
          <p:cNvPr id="120" name="Google Shape;120;p18"/>
          <p:cNvCxnSpPr/>
          <p:nvPr/>
        </p:nvCxnSpPr>
        <p:spPr>
          <a:xfrm rot="10800000" flipH="1">
            <a:off x="6687312" y="919160"/>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333763" y="1560333"/>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483263" y="2214223"/>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757421" y="1435745"/>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13" name="Google Shape;828;p48">
            <a:extLst>
              <a:ext uri="{FF2B5EF4-FFF2-40B4-BE49-F238E27FC236}">
                <a16:creationId xmlns:a16="http://schemas.microsoft.com/office/drawing/2014/main" id="{3D3AEC05-E88F-4548-91DA-E251403F1727}"/>
              </a:ext>
            </a:extLst>
          </p:cNvPr>
          <p:cNvGrpSpPr/>
          <p:nvPr/>
        </p:nvGrpSpPr>
        <p:grpSpPr>
          <a:xfrm>
            <a:off x="6212629" y="1726869"/>
            <a:ext cx="672528" cy="1006014"/>
            <a:chOff x="3384375" y="2267500"/>
            <a:chExt cx="203375" cy="507825"/>
          </a:xfrm>
        </p:grpSpPr>
        <p:sp>
          <p:nvSpPr>
            <p:cNvPr id="14" name="Google Shape;829;p48">
              <a:extLst>
                <a:ext uri="{FF2B5EF4-FFF2-40B4-BE49-F238E27FC236}">
                  <a16:creationId xmlns:a16="http://schemas.microsoft.com/office/drawing/2014/main" id="{ECF1BE97-6516-4339-8299-3E4DD3670E26}"/>
                </a:ext>
              </a:extLst>
            </p:cNvPr>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5" name="Google Shape;830;p48">
              <a:extLst>
                <a:ext uri="{FF2B5EF4-FFF2-40B4-BE49-F238E27FC236}">
                  <a16:creationId xmlns:a16="http://schemas.microsoft.com/office/drawing/2014/main" id="{0D659805-81B2-41BB-BEFF-E936E2152AD3}"/>
                </a:ext>
              </a:extLst>
            </p:cNvPr>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
        <p:nvSpPr>
          <p:cNvPr id="17" name="TextBox 16">
            <a:extLst>
              <a:ext uri="{FF2B5EF4-FFF2-40B4-BE49-F238E27FC236}">
                <a16:creationId xmlns:a16="http://schemas.microsoft.com/office/drawing/2014/main" id="{CE405DF6-DA78-4CD6-8A7F-C5C4EE6CB0CC}"/>
              </a:ext>
            </a:extLst>
          </p:cNvPr>
          <p:cNvSpPr txBox="1"/>
          <p:nvPr/>
        </p:nvSpPr>
        <p:spPr>
          <a:xfrm>
            <a:off x="5560718" y="1164218"/>
            <a:ext cx="486229" cy="461665"/>
          </a:xfrm>
          <a:prstGeom prst="rect">
            <a:avLst/>
          </a:prstGeom>
          <a:noFill/>
        </p:spPr>
        <p:txBody>
          <a:bodyPr wrap="square">
            <a:spAutoFit/>
          </a:bodyPr>
          <a:lstStyle/>
          <a:p>
            <a:r>
              <a:rPr lang="en" sz="2400" dirty="0">
                <a:solidFill>
                  <a:srgbClr val="607D8B"/>
                </a:solidFill>
                <a:latin typeface="Source Sans Pro"/>
                <a:ea typeface="Source Sans Pro"/>
                <a:cs typeface="Source Sans Pro"/>
                <a:sym typeface="Source Sans Pro"/>
              </a:rPr>
              <a:t>👧</a:t>
            </a:r>
            <a:endParaRPr lang="en-IN" sz="2400" dirty="0"/>
          </a:p>
        </p:txBody>
      </p:sp>
      <p:sp>
        <p:nvSpPr>
          <p:cNvPr id="20" name="TextBox 19">
            <a:extLst>
              <a:ext uri="{FF2B5EF4-FFF2-40B4-BE49-F238E27FC236}">
                <a16:creationId xmlns:a16="http://schemas.microsoft.com/office/drawing/2014/main" id="{DEBE8413-7E60-4ED7-8E17-C1189F0B065B}"/>
              </a:ext>
            </a:extLst>
          </p:cNvPr>
          <p:cNvSpPr txBox="1"/>
          <p:nvPr/>
        </p:nvSpPr>
        <p:spPr>
          <a:xfrm>
            <a:off x="7074477" y="2608116"/>
            <a:ext cx="408786" cy="461665"/>
          </a:xfrm>
          <a:prstGeom prst="rect">
            <a:avLst/>
          </a:prstGeom>
          <a:noFill/>
        </p:spPr>
        <p:txBody>
          <a:bodyPr wrap="square">
            <a:spAutoFit/>
          </a:bodyPr>
          <a:lstStyle/>
          <a:p>
            <a:r>
              <a:rPr lang="en" sz="2400" dirty="0">
                <a:solidFill>
                  <a:srgbClr val="607D8B"/>
                </a:solidFill>
                <a:latin typeface="Source Sans Pro"/>
                <a:ea typeface="Source Sans Pro"/>
                <a:cs typeface="Source Sans Pro"/>
                <a:sym typeface="Source Sans Pro"/>
              </a:rPr>
              <a:t>👦</a:t>
            </a:r>
            <a:endParaRPr lang="en-IN" sz="2400" dirty="0"/>
          </a:p>
        </p:txBody>
      </p:sp>
    </p:spTree>
    <p:extLst>
      <p:ext uri="{BB962C8B-B14F-4D97-AF65-F5344CB8AC3E}">
        <p14:creationId xmlns:p14="http://schemas.microsoft.com/office/powerpoint/2010/main" val="327169974"/>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868947"/>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4"/>
                </a:solidFill>
              </a:rPr>
              <a:t>1.</a:t>
            </a:r>
          </a:p>
          <a:p>
            <a:pPr marL="0" lvl="0" indent="0" algn="l" rtl="0">
              <a:spcBef>
                <a:spcPts val="0"/>
              </a:spcBef>
              <a:spcAft>
                <a:spcPts val="0"/>
              </a:spcAft>
              <a:buNone/>
            </a:pPr>
            <a:r>
              <a:rPr lang="en-IN" sz="3600" dirty="0"/>
              <a:t>What is the gender distribution of Facebook users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452470069"/>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306A4-33E4-4B1B-A847-7FB1CD6E28A6}"/>
              </a:ext>
            </a:extLst>
          </p:cNvPr>
          <p:cNvPicPr>
            <a:picLocks noChangeAspect="1"/>
          </p:cNvPicPr>
          <p:nvPr/>
        </p:nvPicPr>
        <p:blipFill>
          <a:blip r:embed="rId2"/>
          <a:stretch>
            <a:fillRect/>
          </a:stretch>
        </p:blipFill>
        <p:spPr>
          <a:xfrm>
            <a:off x="2169302" y="634917"/>
            <a:ext cx="4376641" cy="4301367"/>
          </a:xfrm>
          <a:prstGeom prst="rect">
            <a:avLst/>
          </a:prstGeom>
        </p:spPr>
      </p:pic>
    </p:spTree>
    <p:extLst>
      <p:ext uri="{BB962C8B-B14F-4D97-AF65-F5344CB8AC3E}">
        <p14:creationId xmlns:p14="http://schemas.microsoft.com/office/powerpoint/2010/main" val="77644420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Problem Statement</a:t>
            </a:r>
            <a:endParaRPr sz="2400" dirty="0"/>
          </a:p>
        </p:txBody>
      </p:sp>
      <p:sp>
        <p:nvSpPr>
          <p:cNvPr id="111" name="Google Shape;111;p17"/>
          <p:cNvSpPr txBox="1">
            <a:spLocks noGrp="1"/>
          </p:cNvSpPr>
          <p:nvPr>
            <p:ph type="body" idx="1"/>
          </p:nvPr>
        </p:nvSpPr>
        <p:spPr>
          <a:xfrm>
            <a:off x="786150" y="1320694"/>
            <a:ext cx="7571700" cy="3573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1800" dirty="0">
                <a:solidFill>
                  <a:srgbClr val="000000"/>
                </a:solidFill>
                <a:latin typeface="Source Sans Pro" panose="020B0503030403020204" pitchFamily="34" charset="0"/>
                <a:ea typeface="Source Sans Pro" panose="020B0503030403020204" pitchFamily="34" charset="0"/>
              </a:rPr>
              <a:t>T</a:t>
            </a:r>
            <a:r>
              <a:rPr lang="en-US" sz="1800" b="0" i="0" dirty="0">
                <a:solidFill>
                  <a:srgbClr val="000000"/>
                </a:solidFill>
                <a:effectLst/>
                <a:latin typeface="Source Sans Pro" panose="020B0503030403020204" pitchFamily="34" charset="0"/>
                <a:ea typeface="Source Sans Pro" panose="020B0503030403020204" pitchFamily="34" charset="0"/>
              </a:rPr>
              <a:t>wo entrepreneurs who had founded a job hunt platform (</a:t>
            </a:r>
            <a:r>
              <a:rPr lang="en-US" sz="1800" b="0" i="0" dirty="0" err="1">
                <a:solidFill>
                  <a:srgbClr val="000000"/>
                </a:solidFill>
                <a:effectLst/>
                <a:latin typeface="Source Sans Pro" panose="020B0503030403020204" pitchFamily="34" charset="0"/>
                <a:ea typeface="Source Sans Pro" panose="020B0503030403020204" pitchFamily="34" charset="0"/>
              </a:rPr>
              <a:t>Jovia</a:t>
            </a:r>
            <a:r>
              <a:rPr lang="en-US" sz="1800" b="0" i="0" dirty="0">
                <a:solidFill>
                  <a:srgbClr val="000000"/>
                </a:solidFill>
                <a:effectLst/>
                <a:latin typeface="Source Sans Pro" panose="020B0503030403020204" pitchFamily="34" charset="0"/>
                <a:ea typeface="Source Sans Pro" panose="020B0503030403020204" pitchFamily="34" charset="0"/>
              </a:rPr>
              <a:t>) in 2014, want </a:t>
            </a:r>
            <a:r>
              <a:rPr lang="en-US" sz="1800" dirty="0">
                <a:solidFill>
                  <a:srgbClr val="000000"/>
                </a:solidFill>
                <a:latin typeface="Source Sans Pro" panose="020B0503030403020204" pitchFamily="34" charset="0"/>
                <a:ea typeface="Source Sans Pro" panose="020B0503030403020204" pitchFamily="34" charset="0"/>
              </a:rPr>
              <a:t>to now </a:t>
            </a:r>
            <a:r>
              <a:rPr lang="en-US" sz="1800" b="0" i="0" dirty="0">
                <a:solidFill>
                  <a:srgbClr val="000000"/>
                </a:solidFill>
                <a:effectLst/>
                <a:latin typeface="Source Sans Pro" panose="020B0503030403020204" pitchFamily="34" charset="0"/>
                <a:ea typeface="Source Sans Pro" panose="020B0503030403020204" pitchFamily="34" charset="0"/>
              </a:rPr>
              <a:t>foray into the social media space.</a:t>
            </a:r>
          </a:p>
          <a:p>
            <a:pPr marL="457200" lvl="0" indent="-381000" algn="l" rtl="0">
              <a:spcBef>
                <a:spcPts val="0"/>
              </a:spcBef>
              <a:spcAft>
                <a:spcPts val="0"/>
              </a:spcAft>
              <a:buSzPts val="2400"/>
              <a:buChar char="◎"/>
            </a:pPr>
            <a:endParaRPr lang="en-US" sz="1800" b="0" i="0" dirty="0">
              <a:solidFill>
                <a:srgbClr val="000000"/>
              </a:solidFill>
              <a:effectLst/>
              <a:latin typeface="Source Sans Pro" panose="020B0503030403020204" pitchFamily="34" charset="0"/>
              <a:ea typeface="Source Sans Pro" panose="020B0503030403020204" pitchFamily="34" charset="0"/>
            </a:endParaRPr>
          </a:p>
          <a:p>
            <a:pPr marL="457200" lvl="0" indent="-381000" algn="l" rtl="0">
              <a:spcBef>
                <a:spcPts val="0"/>
              </a:spcBef>
              <a:spcAft>
                <a:spcPts val="0"/>
              </a:spcAft>
              <a:buSzPts val="2400"/>
              <a:buChar char="◎"/>
            </a:pPr>
            <a:r>
              <a:rPr lang="en-US" sz="1800" b="0" i="0" dirty="0">
                <a:solidFill>
                  <a:srgbClr val="000000"/>
                </a:solidFill>
                <a:effectLst/>
                <a:latin typeface="Source Sans Pro" panose="020B0503030403020204" pitchFamily="34" charset="0"/>
                <a:ea typeface="Source Sans Pro" panose="020B0503030403020204" pitchFamily="34" charset="0"/>
              </a:rPr>
              <a:t>With an experience of running the company profitably for last 3 years, and a substantial amount of funding they are set to launch a new social media platform within one year.</a:t>
            </a:r>
          </a:p>
          <a:p>
            <a:pPr marL="457200" lvl="0" indent="-381000" algn="l" rtl="0">
              <a:spcBef>
                <a:spcPts val="0"/>
              </a:spcBef>
              <a:spcAft>
                <a:spcPts val="0"/>
              </a:spcAft>
              <a:buSzPts val="2400"/>
              <a:buChar char="◎"/>
            </a:pPr>
            <a:endParaRPr lang="en-US" sz="1800" b="0" i="0" dirty="0">
              <a:solidFill>
                <a:srgbClr val="000000"/>
              </a:solidFill>
              <a:effectLst/>
              <a:latin typeface="Source Sans Pro" panose="020B0503030403020204" pitchFamily="34" charset="0"/>
              <a:ea typeface="Source Sans Pro" panose="020B0503030403020204" pitchFamily="34" charset="0"/>
            </a:endParaRPr>
          </a:p>
          <a:p>
            <a:pPr marL="457200" lvl="0" indent="-381000" algn="l" rtl="0">
              <a:spcBef>
                <a:spcPts val="0"/>
              </a:spcBef>
              <a:spcAft>
                <a:spcPts val="0"/>
              </a:spcAft>
              <a:buSzPts val="2400"/>
              <a:buChar char="◎"/>
            </a:pPr>
            <a:r>
              <a:rPr lang="en-US" sz="1800" b="0" i="0" dirty="0">
                <a:solidFill>
                  <a:srgbClr val="000000"/>
                </a:solidFill>
                <a:effectLst/>
                <a:latin typeface="Source Sans Pro" panose="020B0503030403020204" pitchFamily="34" charset="0"/>
                <a:ea typeface="Source Sans Pro" panose="020B0503030403020204" pitchFamily="34" charset="0"/>
              </a:rPr>
              <a:t>But to make a mark in the industry, they need some data insights into the social media platform’s success drivers.</a:t>
            </a:r>
            <a:endParaRPr sz="1800" dirty="0">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868947"/>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4"/>
                </a:solidFill>
              </a:rPr>
              <a:t>2.</a:t>
            </a:r>
          </a:p>
          <a:p>
            <a:pPr marL="0" lvl="0" indent="0" algn="l" rtl="0">
              <a:spcBef>
                <a:spcPts val="0"/>
              </a:spcBef>
              <a:spcAft>
                <a:spcPts val="0"/>
              </a:spcAft>
              <a:buNone/>
            </a:pPr>
            <a:r>
              <a:rPr lang="en-IN" sz="3600" dirty="0"/>
              <a:t>What role does gender play in getting traction on Facebook</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Likes. Friends. Likes.</a:t>
            </a:r>
            <a:endParaRPr sz="24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195256969"/>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5F4789-2E83-4D91-802A-2E8D26404A0F}"/>
              </a:ext>
            </a:extLst>
          </p:cNvPr>
          <p:cNvPicPr>
            <a:picLocks noChangeAspect="1"/>
          </p:cNvPicPr>
          <p:nvPr/>
        </p:nvPicPr>
        <p:blipFill>
          <a:blip r:embed="rId2"/>
          <a:stretch>
            <a:fillRect/>
          </a:stretch>
        </p:blipFill>
        <p:spPr>
          <a:xfrm>
            <a:off x="380181" y="1112708"/>
            <a:ext cx="8164286" cy="3124200"/>
          </a:xfrm>
          <a:prstGeom prst="rect">
            <a:avLst/>
          </a:prstGeom>
        </p:spPr>
      </p:pic>
    </p:spTree>
    <p:extLst>
      <p:ext uri="{BB962C8B-B14F-4D97-AF65-F5344CB8AC3E}">
        <p14:creationId xmlns:p14="http://schemas.microsoft.com/office/powerpoint/2010/main" val="3512417363"/>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29C990-0475-49D5-9656-6833265077D7}"/>
              </a:ext>
            </a:extLst>
          </p:cNvPr>
          <p:cNvPicPr>
            <a:picLocks noChangeAspect="1"/>
          </p:cNvPicPr>
          <p:nvPr/>
        </p:nvPicPr>
        <p:blipFill>
          <a:blip r:embed="rId2"/>
          <a:stretch>
            <a:fillRect/>
          </a:stretch>
        </p:blipFill>
        <p:spPr>
          <a:xfrm>
            <a:off x="1529855" y="122892"/>
            <a:ext cx="6030686" cy="2307743"/>
          </a:xfrm>
          <a:prstGeom prst="rect">
            <a:avLst/>
          </a:prstGeom>
        </p:spPr>
      </p:pic>
      <p:pic>
        <p:nvPicPr>
          <p:cNvPr id="7" name="Picture 6">
            <a:extLst>
              <a:ext uri="{FF2B5EF4-FFF2-40B4-BE49-F238E27FC236}">
                <a16:creationId xmlns:a16="http://schemas.microsoft.com/office/drawing/2014/main" id="{6D293D72-8983-4B75-A0AE-991652BE7271}"/>
              </a:ext>
            </a:extLst>
          </p:cNvPr>
          <p:cNvPicPr>
            <a:picLocks noChangeAspect="1"/>
          </p:cNvPicPr>
          <p:nvPr/>
        </p:nvPicPr>
        <p:blipFill>
          <a:blip r:embed="rId3"/>
          <a:stretch>
            <a:fillRect/>
          </a:stretch>
        </p:blipFill>
        <p:spPr>
          <a:xfrm>
            <a:off x="1529855" y="2702988"/>
            <a:ext cx="6030686" cy="2307743"/>
          </a:xfrm>
          <a:prstGeom prst="rect">
            <a:avLst/>
          </a:prstGeom>
        </p:spPr>
      </p:pic>
    </p:spTree>
    <p:extLst>
      <p:ext uri="{BB962C8B-B14F-4D97-AF65-F5344CB8AC3E}">
        <p14:creationId xmlns:p14="http://schemas.microsoft.com/office/powerpoint/2010/main" val="4130557859"/>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666657" y="1093969"/>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8043" y="1728753"/>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b="1" dirty="0"/>
              <a:t>High Like Worth Individuals</a:t>
            </a:r>
            <a:endParaRPr sz="4400" b="1" dirty="0"/>
          </a:p>
        </p:txBody>
      </p:sp>
      <p:cxnSp>
        <p:nvCxnSpPr>
          <p:cNvPr id="120" name="Google Shape;120;p18"/>
          <p:cNvCxnSpPr/>
          <p:nvPr/>
        </p:nvCxnSpPr>
        <p:spPr>
          <a:xfrm rot="10800000" flipH="1">
            <a:off x="6746306" y="725306"/>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392757" y="1366479"/>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542257" y="2020369"/>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16415" y="1241891"/>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165317" y="1536096"/>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40969961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868947"/>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4"/>
                </a:solidFill>
              </a:rPr>
              <a:t>1.</a:t>
            </a:r>
          </a:p>
          <a:p>
            <a:pPr marL="0" lvl="0" indent="0" algn="l" rtl="0">
              <a:spcBef>
                <a:spcPts val="0"/>
              </a:spcBef>
              <a:spcAft>
                <a:spcPts val="0"/>
              </a:spcAft>
              <a:buNone/>
            </a:pPr>
            <a:r>
              <a:rPr lang="en-IN" sz="3600" dirty="0"/>
              <a:t>What are the trends of HLIs getting traction on Facebook</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Celebrity culture.</a:t>
            </a:r>
            <a:endParaRPr sz="24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136623031"/>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0A9DDA-BD8F-460C-AACD-A35FAEF1A610}"/>
              </a:ext>
            </a:extLst>
          </p:cNvPr>
          <p:cNvPicPr>
            <a:picLocks noChangeAspect="1"/>
          </p:cNvPicPr>
          <p:nvPr/>
        </p:nvPicPr>
        <p:blipFill>
          <a:blip r:embed="rId2"/>
          <a:stretch>
            <a:fillRect/>
          </a:stretch>
        </p:blipFill>
        <p:spPr>
          <a:xfrm>
            <a:off x="1930224" y="397746"/>
            <a:ext cx="4656453" cy="4495489"/>
          </a:xfrm>
          <a:prstGeom prst="rect">
            <a:avLst/>
          </a:prstGeom>
        </p:spPr>
      </p:pic>
    </p:spTree>
    <p:extLst>
      <p:ext uri="{BB962C8B-B14F-4D97-AF65-F5344CB8AC3E}">
        <p14:creationId xmlns:p14="http://schemas.microsoft.com/office/powerpoint/2010/main" val="105296253"/>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C4F8A9-FA4A-496D-94A4-B7372BD81321}"/>
              </a:ext>
            </a:extLst>
          </p:cNvPr>
          <p:cNvPicPr>
            <a:picLocks noChangeAspect="1"/>
          </p:cNvPicPr>
          <p:nvPr/>
        </p:nvPicPr>
        <p:blipFill>
          <a:blip r:embed="rId2"/>
          <a:stretch>
            <a:fillRect/>
          </a:stretch>
        </p:blipFill>
        <p:spPr>
          <a:xfrm>
            <a:off x="2222931" y="338520"/>
            <a:ext cx="4500729" cy="4466460"/>
          </a:xfrm>
          <a:prstGeom prst="rect">
            <a:avLst/>
          </a:prstGeom>
        </p:spPr>
      </p:pic>
    </p:spTree>
    <p:extLst>
      <p:ext uri="{BB962C8B-B14F-4D97-AF65-F5344CB8AC3E}">
        <p14:creationId xmlns:p14="http://schemas.microsoft.com/office/powerpoint/2010/main" val="3195152294"/>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DEBCE-8976-489A-B7D5-38578F5A20C0}"/>
              </a:ext>
            </a:extLst>
          </p:cNvPr>
          <p:cNvPicPr>
            <a:picLocks noChangeAspect="1"/>
          </p:cNvPicPr>
          <p:nvPr/>
        </p:nvPicPr>
        <p:blipFill>
          <a:blip r:embed="rId2"/>
          <a:stretch>
            <a:fillRect/>
          </a:stretch>
        </p:blipFill>
        <p:spPr>
          <a:xfrm>
            <a:off x="410029" y="50289"/>
            <a:ext cx="8265886" cy="2443161"/>
          </a:xfrm>
          <a:prstGeom prst="rect">
            <a:avLst/>
          </a:prstGeom>
        </p:spPr>
      </p:pic>
      <p:pic>
        <p:nvPicPr>
          <p:cNvPr id="6" name="Picture 5">
            <a:extLst>
              <a:ext uri="{FF2B5EF4-FFF2-40B4-BE49-F238E27FC236}">
                <a16:creationId xmlns:a16="http://schemas.microsoft.com/office/drawing/2014/main" id="{1E9738F7-1959-4DE8-97D1-B5DCFEBA2CAB}"/>
              </a:ext>
            </a:extLst>
          </p:cNvPr>
          <p:cNvPicPr>
            <a:picLocks noChangeAspect="1"/>
          </p:cNvPicPr>
          <p:nvPr/>
        </p:nvPicPr>
        <p:blipFill>
          <a:blip r:embed="rId3"/>
          <a:stretch>
            <a:fillRect/>
          </a:stretch>
        </p:blipFill>
        <p:spPr>
          <a:xfrm>
            <a:off x="410029" y="2686335"/>
            <a:ext cx="8265888" cy="2443161"/>
          </a:xfrm>
          <a:prstGeom prst="rect">
            <a:avLst/>
          </a:prstGeom>
        </p:spPr>
      </p:pic>
    </p:spTree>
    <p:extLst>
      <p:ext uri="{BB962C8B-B14F-4D97-AF65-F5344CB8AC3E}">
        <p14:creationId xmlns:p14="http://schemas.microsoft.com/office/powerpoint/2010/main" val="298096936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666655" y="1160466"/>
            <a:ext cx="2164737" cy="2138422"/>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8"/>
          <p:cNvSpPr txBox="1">
            <a:spLocks noGrp="1"/>
          </p:cNvSpPr>
          <p:nvPr>
            <p:ph type="ctrTitle" idx="4294967295"/>
          </p:nvPr>
        </p:nvSpPr>
        <p:spPr>
          <a:xfrm>
            <a:off x="533400" y="1718598"/>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b="1" dirty="0"/>
              <a:t>Mode of Access</a:t>
            </a:r>
            <a:endParaRPr sz="48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dirty="0"/>
              <a:t> </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a:cxnSpLocks/>
          </p:cNvCxnSpPr>
          <p:nvPr/>
        </p:nvCxnSpPr>
        <p:spPr>
          <a:xfrm flipH="1">
            <a:off x="7392756" y="1718598"/>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cxnSpLocks/>
            <a:endCxn id="117" idx="6"/>
          </p:cNvCxnSpPr>
          <p:nvPr/>
        </p:nvCxnSpPr>
        <p:spPr>
          <a:xfrm flipH="1" flipV="1">
            <a:off x="7831392" y="2229677"/>
            <a:ext cx="708964" cy="240912"/>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16414" y="1354034"/>
            <a:ext cx="1819182" cy="1796676"/>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3" name="Google Shape;851;p48">
            <a:extLst>
              <a:ext uri="{FF2B5EF4-FFF2-40B4-BE49-F238E27FC236}">
                <a16:creationId xmlns:a16="http://schemas.microsoft.com/office/drawing/2014/main" id="{00C41575-BE11-478B-93F7-B67F2370CEDB}"/>
              </a:ext>
            </a:extLst>
          </p:cNvPr>
          <p:cNvSpPr/>
          <p:nvPr/>
        </p:nvSpPr>
        <p:spPr>
          <a:xfrm>
            <a:off x="5707357" y="1339113"/>
            <a:ext cx="352513" cy="610689"/>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grpSp>
        <p:nvGrpSpPr>
          <p:cNvPr id="14" name="Google Shape;852;p48">
            <a:extLst>
              <a:ext uri="{FF2B5EF4-FFF2-40B4-BE49-F238E27FC236}">
                <a16:creationId xmlns:a16="http://schemas.microsoft.com/office/drawing/2014/main" id="{7EC730A1-E7BC-4793-A735-4864AC6F6328}"/>
              </a:ext>
            </a:extLst>
          </p:cNvPr>
          <p:cNvGrpSpPr/>
          <p:nvPr/>
        </p:nvGrpSpPr>
        <p:grpSpPr>
          <a:xfrm>
            <a:off x="7110829" y="2667894"/>
            <a:ext cx="606251" cy="574267"/>
            <a:chOff x="2583100" y="2973775"/>
            <a:chExt cx="461550" cy="437200"/>
          </a:xfrm>
        </p:grpSpPr>
        <p:sp>
          <p:nvSpPr>
            <p:cNvPr id="15" name="Google Shape;853;p48">
              <a:extLst>
                <a:ext uri="{FF2B5EF4-FFF2-40B4-BE49-F238E27FC236}">
                  <a16:creationId xmlns:a16="http://schemas.microsoft.com/office/drawing/2014/main" id="{F471045C-101D-48DD-B05B-B1063B24F051}"/>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sp>
          <p:nvSpPr>
            <p:cNvPr id="16" name="Google Shape;854;p48">
              <a:extLst>
                <a:ext uri="{FF2B5EF4-FFF2-40B4-BE49-F238E27FC236}">
                  <a16:creationId xmlns:a16="http://schemas.microsoft.com/office/drawing/2014/main" id="{2D4C2EBA-296F-480C-A268-932FA2221FAD}"/>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grpSp>
      <p:sp>
        <p:nvSpPr>
          <p:cNvPr id="17" name="Google Shape;926;p48">
            <a:extLst>
              <a:ext uri="{FF2B5EF4-FFF2-40B4-BE49-F238E27FC236}">
                <a16:creationId xmlns:a16="http://schemas.microsoft.com/office/drawing/2014/main" id="{98E3F59C-5BD0-443A-8B0C-E8AF2C4A1CB2}"/>
              </a:ext>
            </a:extLst>
          </p:cNvPr>
          <p:cNvSpPr/>
          <p:nvPr/>
        </p:nvSpPr>
        <p:spPr>
          <a:xfrm>
            <a:off x="6221554" y="1953422"/>
            <a:ext cx="1007960" cy="593947"/>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spTree>
    <p:extLst>
      <p:ext uri="{BB962C8B-B14F-4D97-AF65-F5344CB8AC3E}">
        <p14:creationId xmlns:p14="http://schemas.microsoft.com/office/powerpoint/2010/main" val="2797373901"/>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868947"/>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4"/>
                </a:solidFill>
              </a:rPr>
              <a:t>1.</a:t>
            </a:r>
          </a:p>
          <a:p>
            <a:pPr marL="0" lvl="0" indent="0" algn="l" rtl="0">
              <a:spcBef>
                <a:spcPts val="0"/>
              </a:spcBef>
              <a:spcAft>
                <a:spcPts val="0"/>
              </a:spcAft>
              <a:buNone/>
            </a:pPr>
            <a:r>
              <a:rPr lang="en-IN" sz="3600" dirty="0"/>
              <a:t>Which is more popular – mobile application Vs web application</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Make an app. Accelerate growth.</a:t>
            </a:r>
            <a:endParaRPr sz="24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79422357"/>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1607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Scenario</a:t>
            </a:r>
            <a:endParaRPr sz="2400" dirty="0"/>
          </a:p>
        </p:txBody>
      </p:sp>
      <p:sp>
        <p:nvSpPr>
          <p:cNvPr id="111" name="Google Shape;111;p17"/>
          <p:cNvSpPr txBox="1">
            <a:spLocks noGrp="1"/>
          </p:cNvSpPr>
          <p:nvPr>
            <p:ph type="body" idx="1"/>
          </p:nvPr>
        </p:nvSpPr>
        <p:spPr>
          <a:xfrm>
            <a:off x="786150" y="1055224"/>
            <a:ext cx="7571700" cy="3573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1800" dirty="0">
                <a:solidFill>
                  <a:srgbClr val="000000"/>
                </a:solidFill>
                <a:latin typeface="Source Sans Pro" panose="020B0503030403020204" pitchFamily="34" charset="0"/>
                <a:ea typeface="Source Sans Pro" panose="020B0503030403020204" pitchFamily="34" charset="0"/>
              </a:rPr>
              <a:t>The </a:t>
            </a:r>
            <a:r>
              <a:rPr lang="en-US" sz="1800" dirty="0" err="1">
                <a:solidFill>
                  <a:srgbClr val="000000"/>
                </a:solidFill>
                <a:latin typeface="Source Sans Pro" panose="020B0503030403020204" pitchFamily="34" charset="0"/>
                <a:ea typeface="Source Sans Pro" panose="020B0503030403020204" pitchFamily="34" charset="0"/>
              </a:rPr>
              <a:t>Jovia</a:t>
            </a:r>
            <a:r>
              <a:rPr lang="en-US" sz="1800" dirty="0">
                <a:solidFill>
                  <a:srgbClr val="000000"/>
                </a:solidFill>
                <a:latin typeface="Source Sans Pro" panose="020B0503030403020204" pitchFamily="34" charset="0"/>
                <a:ea typeface="Source Sans Pro" panose="020B0503030403020204" pitchFamily="34" charset="0"/>
              </a:rPr>
              <a:t> team</a:t>
            </a:r>
            <a:r>
              <a:rPr lang="en-US" sz="1800" b="0" i="0" dirty="0">
                <a:solidFill>
                  <a:srgbClr val="000000"/>
                </a:solidFill>
                <a:effectLst/>
                <a:latin typeface="Source Sans Pro" panose="020B0503030403020204" pitchFamily="34" charset="0"/>
                <a:ea typeface="Source Sans Pro" panose="020B0503030403020204" pitchFamily="34" charset="0"/>
              </a:rPr>
              <a:t> wants to understand the target audience for the social media platforms.</a:t>
            </a:r>
          </a:p>
          <a:p>
            <a:pPr marL="457200" lvl="0" indent="-381000" algn="l" rtl="0">
              <a:spcBef>
                <a:spcPts val="0"/>
              </a:spcBef>
              <a:spcAft>
                <a:spcPts val="0"/>
              </a:spcAft>
              <a:buSzPts val="2400"/>
              <a:buChar char="◎"/>
            </a:pPr>
            <a:endParaRPr lang="en" sz="1800" b="0" i="0" dirty="0">
              <a:solidFill>
                <a:srgbClr val="000000"/>
              </a:solidFill>
              <a:effectLst/>
              <a:latin typeface="Source Sans Pro" panose="020B0503030403020204" pitchFamily="34" charset="0"/>
              <a:ea typeface="Source Sans Pro" panose="020B0503030403020204" pitchFamily="34" charset="0"/>
            </a:endParaRPr>
          </a:p>
          <a:p>
            <a:pPr marL="457200" lvl="0" indent="-381000" algn="l" rtl="0">
              <a:spcBef>
                <a:spcPts val="0"/>
              </a:spcBef>
              <a:spcAft>
                <a:spcPts val="0"/>
              </a:spcAft>
              <a:buSzPts val="2400"/>
              <a:buChar char="◎"/>
            </a:pPr>
            <a:r>
              <a:rPr lang="en-US" sz="1800" dirty="0">
                <a:solidFill>
                  <a:srgbClr val="000000"/>
                </a:solidFill>
                <a:latin typeface="Source Sans Pro" panose="020B0503030403020204" pitchFamily="34" charset="0"/>
                <a:ea typeface="Source Sans Pro" panose="020B0503030403020204" pitchFamily="34" charset="0"/>
              </a:rPr>
              <a:t>They also</a:t>
            </a:r>
            <a:r>
              <a:rPr lang="en-US" sz="1800" b="0" i="0" dirty="0">
                <a:solidFill>
                  <a:srgbClr val="000000"/>
                </a:solidFill>
                <a:effectLst/>
                <a:latin typeface="Source Sans Pro" panose="020B0503030403020204" pitchFamily="34" charset="0"/>
                <a:ea typeface="Source Sans Pro" panose="020B0503030403020204" pitchFamily="34" charset="0"/>
              </a:rPr>
              <a:t> want to understand the usage pattern of the mobile application versus the web application.</a:t>
            </a:r>
          </a:p>
          <a:p>
            <a:pPr marL="457200" lvl="0" indent="-381000" algn="l" rtl="0">
              <a:spcBef>
                <a:spcPts val="0"/>
              </a:spcBef>
              <a:spcAft>
                <a:spcPts val="0"/>
              </a:spcAft>
              <a:buSzPts val="2400"/>
              <a:buChar char="◎"/>
            </a:pPr>
            <a:endParaRPr lang="en" sz="1800" dirty="0">
              <a:solidFill>
                <a:srgbClr val="000000"/>
              </a:solidFill>
              <a:latin typeface="Source Sans Pro" panose="020B0503030403020204" pitchFamily="34" charset="0"/>
              <a:ea typeface="Source Sans Pro" panose="020B0503030403020204" pitchFamily="34" charset="0"/>
            </a:endParaRPr>
          </a:p>
          <a:p>
            <a:pPr>
              <a:spcBef>
                <a:spcPts val="0"/>
              </a:spcBef>
            </a:pPr>
            <a:r>
              <a:rPr lang="en-US" sz="1800" b="0" i="0" dirty="0">
                <a:solidFill>
                  <a:srgbClr val="000000"/>
                </a:solidFill>
                <a:effectLst/>
                <a:latin typeface="Source Sans Pro" panose="020B0503030403020204" pitchFamily="34" charset="0"/>
                <a:ea typeface="Source Sans Pro" panose="020B0503030403020204" pitchFamily="34" charset="0"/>
              </a:rPr>
              <a:t>They also want to gather some marketing insights from this and improve their visibility.</a:t>
            </a:r>
          </a:p>
          <a:p>
            <a:pPr>
              <a:spcBef>
                <a:spcPts val="0"/>
              </a:spcBef>
            </a:pPr>
            <a:endParaRPr lang="en-US" sz="1800" b="0" i="0" dirty="0">
              <a:solidFill>
                <a:srgbClr val="000000"/>
              </a:solidFill>
              <a:effectLst/>
              <a:latin typeface="Source Sans Pro" panose="020B0503030403020204" pitchFamily="34" charset="0"/>
              <a:ea typeface="Source Sans Pro" panose="020B0503030403020204" pitchFamily="34" charset="0"/>
            </a:endParaRPr>
          </a:p>
          <a:p>
            <a:pPr>
              <a:spcBef>
                <a:spcPts val="0"/>
              </a:spcBef>
            </a:pPr>
            <a:r>
              <a:rPr lang="en-US" sz="1800" b="0" i="0" dirty="0">
                <a:solidFill>
                  <a:srgbClr val="000000"/>
                </a:solidFill>
                <a:effectLst/>
                <a:latin typeface="Source Sans Pro" panose="020B0503030403020204" pitchFamily="34" charset="0"/>
                <a:ea typeface="Source Sans Pro" panose="020B0503030403020204" pitchFamily="34" charset="0"/>
              </a:rPr>
              <a:t>The result will help the company to utilize these patterns in the decision making and prioritization of tasks.</a:t>
            </a:r>
          </a:p>
          <a:p>
            <a:pPr>
              <a:spcBef>
                <a:spcPts val="0"/>
              </a:spcBef>
            </a:pPr>
            <a:endParaRPr lang="en-US" b="0" i="0" dirty="0">
              <a:solidFill>
                <a:srgbClr val="000000"/>
              </a:solidFill>
              <a:effectLst/>
              <a:latin typeface="Source Sans Pro" panose="020B0503030403020204" pitchFamily="34" charset="0"/>
              <a:ea typeface="Source Sans Pro" panose="020B0503030403020204" pitchFamily="34" charset="0"/>
            </a:endParaRPr>
          </a:p>
          <a:p>
            <a:pPr marL="457200" lvl="0" indent="-381000" algn="l" rtl="0">
              <a:spcBef>
                <a:spcPts val="0"/>
              </a:spcBef>
              <a:spcAft>
                <a:spcPts val="0"/>
              </a:spcAft>
              <a:buSzPts val="2400"/>
              <a:buChar char="◎"/>
            </a:pPr>
            <a:endParaRPr dirty="0">
              <a:latin typeface="Source Sans Pro" panose="020B0503030403020204" pitchFamily="34" charset="0"/>
              <a:ea typeface="Source Sans Pro" panose="020B0503030403020204" pitchFamily="34" charset="0"/>
            </a:endParaRPr>
          </a:p>
          <a:p>
            <a:pPr marL="0" lvl="0" indent="0" algn="l" rtl="0">
              <a:spcBef>
                <a:spcPts val="600"/>
              </a:spcBef>
              <a:spcAft>
                <a:spcPts val="0"/>
              </a:spcAft>
              <a:buNone/>
            </a:pPr>
            <a:endParaRPr dirty="0">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464674899"/>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23436A-3511-4766-B063-E90EC6488E32}"/>
              </a:ext>
            </a:extLst>
          </p:cNvPr>
          <p:cNvPicPr>
            <a:picLocks noChangeAspect="1"/>
          </p:cNvPicPr>
          <p:nvPr/>
        </p:nvPicPr>
        <p:blipFill>
          <a:blip r:embed="rId2"/>
          <a:stretch>
            <a:fillRect/>
          </a:stretch>
        </p:blipFill>
        <p:spPr>
          <a:xfrm>
            <a:off x="975474" y="313288"/>
            <a:ext cx="6576286" cy="4154542"/>
          </a:xfrm>
          <a:prstGeom prst="rect">
            <a:avLst/>
          </a:prstGeom>
        </p:spPr>
      </p:pic>
    </p:spTree>
    <p:extLst>
      <p:ext uri="{BB962C8B-B14F-4D97-AF65-F5344CB8AC3E}">
        <p14:creationId xmlns:p14="http://schemas.microsoft.com/office/powerpoint/2010/main" val="2027728225"/>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7286FE-88FB-4A1C-B2A6-5FD91241C7BA}"/>
              </a:ext>
            </a:extLst>
          </p:cNvPr>
          <p:cNvPicPr>
            <a:picLocks noChangeAspect="1"/>
          </p:cNvPicPr>
          <p:nvPr/>
        </p:nvPicPr>
        <p:blipFill>
          <a:blip r:embed="rId2"/>
          <a:stretch>
            <a:fillRect/>
          </a:stretch>
        </p:blipFill>
        <p:spPr>
          <a:xfrm>
            <a:off x="1191433" y="443766"/>
            <a:ext cx="6286001" cy="3971156"/>
          </a:xfrm>
          <a:prstGeom prst="rect">
            <a:avLst/>
          </a:prstGeom>
        </p:spPr>
      </p:pic>
    </p:spTree>
    <p:extLst>
      <p:ext uri="{BB962C8B-B14F-4D97-AF65-F5344CB8AC3E}">
        <p14:creationId xmlns:p14="http://schemas.microsoft.com/office/powerpoint/2010/main" val="3411999800"/>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7EC8C6-A81C-4329-A943-D5160849CA87}"/>
              </a:ext>
            </a:extLst>
          </p:cNvPr>
          <p:cNvPicPr>
            <a:picLocks noChangeAspect="1"/>
          </p:cNvPicPr>
          <p:nvPr/>
        </p:nvPicPr>
        <p:blipFill>
          <a:blip r:embed="rId2"/>
          <a:stretch>
            <a:fillRect/>
          </a:stretch>
        </p:blipFill>
        <p:spPr>
          <a:xfrm>
            <a:off x="839006" y="174143"/>
            <a:ext cx="7016045" cy="4432358"/>
          </a:xfrm>
          <a:prstGeom prst="rect">
            <a:avLst/>
          </a:prstGeom>
        </p:spPr>
      </p:pic>
    </p:spTree>
    <p:extLst>
      <p:ext uri="{BB962C8B-B14F-4D97-AF65-F5344CB8AC3E}">
        <p14:creationId xmlns:p14="http://schemas.microsoft.com/office/powerpoint/2010/main" val="1166098351"/>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Picture 2">
            <a:extLst>
              <a:ext uri="{FF2B5EF4-FFF2-40B4-BE49-F238E27FC236}">
                <a16:creationId xmlns:a16="http://schemas.microsoft.com/office/drawing/2014/main" id="{63C1EE9F-47B2-4077-AD17-D0E088A36842}"/>
              </a:ext>
            </a:extLst>
          </p:cNvPr>
          <p:cNvPicPr>
            <a:picLocks noChangeAspect="1"/>
          </p:cNvPicPr>
          <p:nvPr/>
        </p:nvPicPr>
        <p:blipFill>
          <a:blip r:embed="rId3"/>
          <a:stretch>
            <a:fillRect/>
          </a:stretch>
        </p:blipFill>
        <p:spPr>
          <a:xfrm>
            <a:off x="1388191" y="1265195"/>
            <a:ext cx="6500352" cy="3878256"/>
          </a:xfrm>
          <a:prstGeom prst="rect">
            <a:avLst/>
          </a:prstGeom>
        </p:spPr>
      </p:pic>
      <p:sp>
        <p:nvSpPr>
          <p:cNvPr id="162" name="Google Shape;162;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4" name="TextBox 3">
            <a:extLst>
              <a:ext uri="{FF2B5EF4-FFF2-40B4-BE49-F238E27FC236}">
                <a16:creationId xmlns:a16="http://schemas.microsoft.com/office/drawing/2014/main" id="{88AB1E21-32F4-4DD2-9EC1-87E0945C8CF2}"/>
              </a:ext>
            </a:extLst>
          </p:cNvPr>
          <p:cNvSpPr txBox="1"/>
          <p:nvPr/>
        </p:nvSpPr>
        <p:spPr>
          <a:xfrm flipH="1">
            <a:off x="427703" y="0"/>
            <a:ext cx="7683910" cy="1569660"/>
          </a:xfrm>
          <a:prstGeom prst="rect">
            <a:avLst/>
          </a:prstGeom>
          <a:noFill/>
        </p:spPr>
        <p:txBody>
          <a:bodyPr wrap="square" rtlCol="0">
            <a:spAutoFit/>
          </a:bodyPr>
          <a:lstStyle/>
          <a:p>
            <a:r>
              <a:rPr lang="en-US" sz="4800" b="1" dirty="0">
                <a:solidFill>
                  <a:schemeClr val="accent1"/>
                </a:solidFill>
                <a:latin typeface="Roboto Slab"/>
                <a:ea typeface="Roboto Slab"/>
                <a:sym typeface="Roboto Slab"/>
              </a:rPr>
              <a:t>Summary</a:t>
            </a:r>
            <a:r>
              <a:rPr lang="en-US" sz="4000" dirty="0"/>
              <a:t> </a:t>
            </a:r>
            <a:r>
              <a:rPr lang="en-US" sz="4800" b="1" dirty="0">
                <a:solidFill>
                  <a:schemeClr val="accent1"/>
                </a:solidFill>
                <a:latin typeface="Roboto Slab"/>
                <a:ea typeface="Roboto Slab"/>
              </a:rPr>
              <a:t>and conclusions</a:t>
            </a:r>
            <a:endParaRPr lang="en-IN" sz="4800" b="1" dirty="0">
              <a:solidFill>
                <a:schemeClr val="accent1"/>
              </a:solidFill>
              <a:latin typeface="Roboto Slab"/>
              <a:ea typeface="Roboto Slab"/>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54039" y="-24024"/>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Trends based on Age</a:t>
            </a:r>
            <a:endParaRPr dirty="0"/>
          </a:p>
        </p:txBody>
      </p:sp>
      <p:sp>
        <p:nvSpPr>
          <p:cNvPr id="288" name="Google Shape;288;p31"/>
          <p:cNvSpPr txBox="1">
            <a:spLocks noGrp="1"/>
          </p:cNvSpPr>
          <p:nvPr>
            <p:ph type="body" idx="1"/>
          </p:nvPr>
        </p:nvSpPr>
        <p:spPr>
          <a:xfrm>
            <a:off x="786150" y="1146792"/>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Density</a:t>
            </a:r>
            <a:endParaRPr b="1" dirty="0"/>
          </a:p>
          <a:p>
            <a:pPr marL="0" lvl="0" indent="0" algn="l" rtl="0">
              <a:spcBef>
                <a:spcPts val="600"/>
              </a:spcBef>
              <a:spcAft>
                <a:spcPts val="0"/>
              </a:spcAft>
              <a:buNone/>
            </a:pPr>
            <a:r>
              <a:rPr lang="en-US" sz="1200" b="0" i="0" dirty="0">
                <a:solidFill>
                  <a:srgbClr val="000000"/>
                </a:solidFill>
                <a:effectLst/>
                <a:latin typeface="Source Sans Pro" panose="020B0503030403020204" pitchFamily="34" charset="0"/>
                <a:ea typeface="Source Sans Pro" panose="020B0503030403020204" pitchFamily="34" charset="0"/>
              </a:rPr>
              <a:t>People in just 15 years age gap (13-28) form half the total users of </a:t>
            </a:r>
            <a:r>
              <a:rPr lang="en-US" sz="1200" dirty="0">
                <a:solidFill>
                  <a:srgbClr val="000000"/>
                </a:solidFill>
                <a:latin typeface="Source Sans Pro" panose="020B0503030403020204" pitchFamily="34" charset="0"/>
                <a:ea typeface="Source Sans Pro" panose="020B0503030403020204" pitchFamily="34" charset="0"/>
              </a:rPr>
              <a:t>F</a:t>
            </a:r>
            <a:r>
              <a:rPr lang="en-US" sz="1200" b="0" i="0" dirty="0">
                <a:solidFill>
                  <a:srgbClr val="000000"/>
                </a:solidFill>
                <a:effectLst/>
                <a:latin typeface="Source Sans Pro" panose="020B0503030403020204" pitchFamily="34" charset="0"/>
                <a:ea typeface="Source Sans Pro" panose="020B0503030403020204" pitchFamily="34" charset="0"/>
              </a:rPr>
              <a:t>acebook. </a:t>
            </a:r>
            <a:endParaRPr sz="1200" dirty="0">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3329989" y="1146792"/>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Core</a:t>
            </a:r>
            <a:endParaRPr b="1" dirty="0"/>
          </a:p>
          <a:p>
            <a:pPr marL="0" lvl="0" indent="0" algn="l" rtl="0">
              <a:spcBef>
                <a:spcPts val="600"/>
              </a:spcBef>
              <a:spcAft>
                <a:spcPts val="0"/>
              </a:spcAft>
              <a:buNone/>
            </a:pPr>
            <a:r>
              <a:rPr lang="en-US" sz="1200" dirty="0">
                <a:solidFill>
                  <a:srgbClr val="000000"/>
                </a:solidFill>
                <a:latin typeface="Source Sans Pro" panose="020B0503030403020204" pitchFamily="34" charset="0"/>
                <a:ea typeface="Source Sans Pro" panose="020B0503030403020204" pitchFamily="34" charset="0"/>
              </a:rPr>
              <a:t>The age-group 17-23 is the most important part of the Facebook users.</a:t>
            </a:r>
            <a:endParaRPr sz="1200" dirty="0">
              <a:solidFill>
                <a:srgbClr val="000000"/>
              </a:solidFill>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5873827" y="1146792"/>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Accelerate</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Age-group 17-21 contributes significantly to creating new accounts.</a:t>
            </a:r>
            <a:endParaRPr sz="1200" dirty="0">
              <a:solidFill>
                <a:srgbClr val="000000"/>
              </a:solidFill>
              <a:latin typeface="Source Sans Pro" panose="020B0503030403020204" pitchFamily="34" charset="0"/>
              <a:ea typeface="Source Sans Pro" panose="020B0503030403020204" pitchFamily="34" charset="0"/>
            </a:endParaRPr>
          </a:p>
        </p:txBody>
      </p:sp>
      <p:sp>
        <p:nvSpPr>
          <p:cNvPr id="291" name="Google Shape;291;p31"/>
          <p:cNvSpPr txBox="1">
            <a:spLocks noGrp="1"/>
          </p:cNvSpPr>
          <p:nvPr>
            <p:ph type="body" idx="1"/>
          </p:nvPr>
        </p:nvSpPr>
        <p:spPr>
          <a:xfrm>
            <a:off x="786150" y="2818656"/>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Network</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The teens(13-17), followed by the youth(17-23) are good at networking.</a:t>
            </a:r>
            <a:endParaRPr sz="1200" dirty="0">
              <a:solidFill>
                <a:srgbClr val="000000"/>
              </a:solidFill>
              <a:latin typeface="Source Sans Pro" panose="020B0503030403020204" pitchFamily="34" charset="0"/>
              <a:ea typeface="Source Sans Pro" panose="020B0503030403020204" pitchFamily="34" charset="0"/>
            </a:endParaRPr>
          </a:p>
        </p:txBody>
      </p:sp>
      <p:sp>
        <p:nvSpPr>
          <p:cNvPr id="292" name="Google Shape;292;p31"/>
          <p:cNvSpPr txBox="1">
            <a:spLocks noGrp="1"/>
          </p:cNvSpPr>
          <p:nvPr>
            <p:ph type="body" idx="2"/>
          </p:nvPr>
        </p:nvSpPr>
        <p:spPr>
          <a:xfrm>
            <a:off x="3329989" y="2804142"/>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Stats</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Median likes given are around 15 and median likes received are around 10 for all the age groups.</a:t>
            </a:r>
          </a:p>
        </p:txBody>
      </p:sp>
      <p:sp>
        <p:nvSpPr>
          <p:cNvPr id="293" name="Google Shape;293;p31"/>
          <p:cNvSpPr txBox="1">
            <a:spLocks noGrp="1"/>
          </p:cNvSpPr>
          <p:nvPr>
            <p:ph type="body" idx="3"/>
          </p:nvPr>
        </p:nvSpPr>
        <p:spPr>
          <a:xfrm>
            <a:off x="5873827" y="2804142"/>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Activity</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From the age 19 onwards, activity is inversely proportional to age. As age increases, activity decreases.</a:t>
            </a:r>
            <a:endParaRPr sz="1200" dirty="0">
              <a:solidFill>
                <a:srgbClr val="000000"/>
              </a:solidFill>
              <a:latin typeface="Source Sans Pro" panose="020B0503030403020204" pitchFamily="34" charset="0"/>
              <a:ea typeface="Source Sans Pro" panose="020B0503030403020204" pitchFamily="34" charset="0"/>
            </a:endParaRPr>
          </a:p>
          <a:p>
            <a:pPr marL="0" lvl="0" indent="0" algn="l" rtl="0">
              <a:spcBef>
                <a:spcPts val="600"/>
              </a:spcBef>
              <a:spcAft>
                <a:spcPts val="0"/>
              </a:spcAft>
              <a:buNone/>
            </a:pPr>
            <a:endParaRPr sz="1200" dirty="0"/>
          </a:p>
        </p:txBody>
      </p:sp>
      <p:grpSp>
        <p:nvGrpSpPr>
          <p:cNvPr id="294" name="Google Shape;294;p31"/>
          <p:cNvGrpSpPr/>
          <p:nvPr/>
        </p:nvGrpSpPr>
        <p:grpSpPr>
          <a:xfrm>
            <a:off x="867597" y="951734"/>
            <a:ext cx="251128" cy="244895"/>
            <a:chOff x="616425" y="2329600"/>
            <a:chExt cx="361700" cy="388475"/>
          </a:xfrm>
        </p:grpSpPr>
        <p:sp>
          <p:nvSpPr>
            <p:cNvPr id="295" name="Google Shape;295;p31"/>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6" name="Google Shape;296;p31"/>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7" name="Google Shape;297;p31"/>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8" name="Google Shape;298;p31"/>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9" name="Google Shape;299;p31"/>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0" name="Google Shape;300;p31"/>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1" name="Google Shape;301;p31"/>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2" name="Google Shape;302;p31"/>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03" name="Google Shape;303;p31"/>
          <p:cNvGrpSpPr/>
          <p:nvPr/>
        </p:nvGrpSpPr>
        <p:grpSpPr>
          <a:xfrm>
            <a:off x="5988512" y="2602218"/>
            <a:ext cx="359352" cy="242594"/>
            <a:chOff x="5247525" y="3007275"/>
            <a:chExt cx="517575" cy="384825"/>
          </a:xfrm>
        </p:grpSpPr>
        <p:sp>
          <p:nvSpPr>
            <p:cNvPr id="304" name="Google Shape;304;p31"/>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5" name="Google Shape;305;p31"/>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06" name="Google Shape;306;p31"/>
          <p:cNvGrpSpPr/>
          <p:nvPr/>
        </p:nvGrpSpPr>
        <p:grpSpPr>
          <a:xfrm>
            <a:off x="904185" y="2595090"/>
            <a:ext cx="178400" cy="256809"/>
            <a:chOff x="6718575" y="2318625"/>
            <a:chExt cx="256950" cy="407375"/>
          </a:xfrm>
        </p:grpSpPr>
        <p:sp>
          <p:nvSpPr>
            <p:cNvPr id="307" name="Google Shape;307;p3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8" name="Google Shape;308;p3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9" name="Google Shape;309;p3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0" name="Google Shape;310;p3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1" name="Google Shape;311;p3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2" name="Google Shape;312;p3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3" name="Google Shape;313;p3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4" name="Google Shape;314;p3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15" name="Google Shape;315;p31"/>
          <p:cNvGrpSpPr/>
          <p:nvPr/>
        </p:nvGrpSpPr>
        <p:grpSpPr>
          <a:xfrm>
            <a:off x="3443182" y="2560801"/>
            <a:ext cx="373724" cy="325507"/>
            <a:chOff x="5233525" y="4954450"/>
            <a:chExt cx="538275" cy="516350"/>
          </a:xfrm>
        </p:grpSpPr>
        <p:sp>
          <p:nvSpPr>
            <p:cNvPr id="316" name="Google Shape;316;p3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7" name="Google Shape;317;p3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8" name="Google Shape;318;p3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9" name="Google Shape;319;p3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0" name="Google Shape;320;p3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1" name="Google Shape;321;p3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2" name="Google Shape;322;p3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3" name="Google Shape;323;p3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4" name="Google Shape;324;p3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5" name="Google Shape;325;p3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6" name="Google Shape;326;p3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27" name="Google Shape;327;p31"/>
          <p:cNvGrpSpPr/>
          <p:nvPr/>
        </p:nvGrpSpPr>
        <p:grpSpPr>
          <a:xfrm>
            <a:off x="3481679" y="951726"/>
            <a:ext cx="296779" cy="282530"/>
            <a:chOff x="5961125" y="1623900"/>
            <a:chExt cx="427450" cy="448175"/>
          </a:xfrm>
        </p:grpSpPr>
        <p:sp>
          <p:nvSpPr>
            <p:cNvPr id="328" name="Google Shape;328;p31"/>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9" name="Google Shape;329;p31"/>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0" name="Google Shape;330;p31"/>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1" name="Google Shape;331;p31"/>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2" name="Google Shape;332;p31"/>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3" name="Google Shape;333;p31"/>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4" name="Google Shape;334;p31"/>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35" name="Google Shape;335;p31"/>
          <p:cNvGrpSpPr/>
          <p:nvPr/>
        </p:nvGrpSpPr>
        <p:grpSpPr>
          <a:xfrm>
            <a:off x="6038252" y="970937"/>
            <a:ext cx="285791" cy="244138"/>
            <a:chOff x="5972700" y="2330200"/>
            <a:chExt cx="411625" cy="387275"/>
          </a:xfrm>
        </p:grpSpPr>
        <p:sp>
          <p:nvSpPr>
            <p:cNvPr id="336" name="Google Shape;336;p3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7" name="Google Shape;337;p3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031141808"/>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381602" y="-103454"/>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Trends based on Gender</a:t>
            </a:r>
            <a:endParaRPr dirty="0"/>
          </a:p>
        </p:txBody>
      </p:sp>
      <p:sp>
        <p:nvSpPr>
          <p:cNvPr id="288" name="Google Shape;288;p31"/>
          <p:cNvSpPr txBox="1">
            <a:spLocks noGrp="1"/>
          </p:cNvSpPr>
          <p:nvPr>
            <p:ph type="body" idx="1"/>
          </p:nvPr>
        </p:nvSpPr>
        <p:spPr>
          <a:xfrm>
            <a:off x="520995" y="1169715"/>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Distribution</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There are 50% more male users on Facebook. For every 2 female users, there are approximately 3 male users on Facebook.</a:t>
            </a:r>
            <a:endParaRPr sz="1200" dirty="0">
              <a:solidFill>
                <a:srgbClr val="000000"/>
              </a:solidFill>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1743451" y="2941431"/>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Friends</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Female users have higher number of friends on an average as compared to the male users.</a:t>
            </a:r>
            <a:endParaRPr sz="1200" dirty="0">
              <a:solidFill>
                <a:srgbClr val="000000"/>
              </a:solidFill>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4065852" y="835883"/>
            <a:ext cx="3029291"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Interaction</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Female users give and receive significantly higher number of likes as compared to males. At least 25% (last quarter) of the female users have more likes given as well as received, than all of the males.</a:t>
            </a:r>
          </a:p>
          <a:p>
            <a:pPr marL="0" lvl="0" indent="0" algn="l" rtl="0">
              <a:spcBef>
                <a:spcPts val="600"/>
              </a:spcBef>
              <a:spcAft>
                <a:spcPts val="0"/>
              </a:spcAft>
              <a:buNone/>
            </a:pPr>
            <a:endParaRPr sz="1200" dirty="0"/>
          </a:p>
        </p:txBody>
      </p:sp>
      <p:sp>
        <p:nvSpPr>
          <p:cNvPr id="291" name="Google Shape;291;p31"/>
          <p:cNvSpPr txBox="1">
            <a:spLocks noGrp="1"/>
          </p:cNvSpPr>
          <p:nvPr>
            <p:ph type="body" idx="1"/>
          </p:nvPr>
        </p:nvSpPr>
        <p:spPr>
          <a:xfrm>
            <a:off x="5065241" y="3023893"/>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Growth</a:t>
            </a:r>
          </a:p>
          <a:p>
            <a:pPr marL="0" indent="0">
              <a:buNone/>
            </a:pPr>
            <a:r>
              <a:rPr lang="en-US" sz="1200" dirty="0">
                <a:solidFill>
                  <a:srgbClr val="000000"/>
                </a:solidFill>
                <a:latin typeface="Source Sans Pro" panose="020B0503030403020204" pitchFamily="34" charset="0"/>
                <a:ea typeface="Source Sans Pro" panose="020B0503030403020204" pitchFamily="34" charset="0"/>
              </a:rPr>
              <a:t>The female users contribute to more traction on the platform</a:t>
            </a:r>
          </a:p>
        </p:txBody>
      </p:sp>
      <p:grpSp>
        <p:nvGrpSpPr>
          <p:cNvPr id="294" name="Google Shape;294;p31"/>
          <p:cNvGrpSpPr/>
          <p:nvPr/>
        </p:nvGrpSpPr>
        <p:grpSpPr>
          <a:xfrm>
            <a:off x="602442" y="974657"/>
            <a:ext cx="251128" cy="244895"/>
            <a:chOff x="616425" y="2329600"/>
            <a:chExt cx="361700" cy="388475"/>
          </a:xfrm>
        </p:grpSpPr>
        <p:sp>
          <p:nvSpPr>
            <p:cNvPr id="295" name="Google Shape;295;p31"/>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6" name="Google Shape;296;p31"/>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7" name="Google Shape;297;p31"/>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8" name="Google Shape;298;p31"/>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9" name="Google Shape;299;p31"/>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0" name="Google Shape;300;p31"/>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1" name="Google Shape;301;p31"/>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2" name="Google Shape;302;p31"/>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06" name="Google Shape;306;p31"/>
          <p:cNvGrpSpPr/>
          <p:nvPr/>
        </p:nvGrpSpPr>
        <p:grpSpPr>
          <a:xfrm>
            <a:off x="5183276" y="2855936"/>
            <a:ext cx="178400" cy="256809"/>
            <a:chOff x="6718575" y="2318625"/>
            <a:chExt cx="256950" cy="407375"/>
          </a:xfrm>
        </p:grpSpPr>
        <p:sp>
          <p:nvSpPr>
            <p:cNvPr id="307" name="Google Shape;307;p3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8" name="Google Shape;308;p3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9" name="Google Shape;309;p3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0" name="Google Shape;310;p3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1" name="Google Shape;311;p3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2" name="Google Shape;312;p3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3" name="Google Shape;313;p3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4" name="Google Shape;314;p3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27" name="Google Shape;327;p31"/>
          <p:cNvGrpSpPr/>
          <p:nvPr/>
        </p:nvGrpSpPr>
        <p:grpSpPr>
          <a:xfrm>
            <a:off x="1895141" y="2746365"/>
            <a:ext cx="296779" cy="282530"/>
            <a:chOff x="5961125" y="1623900"/>
            <a:chExt cx="427450" cy="448175"/>
          </a:xfrm>
        </p:grpSpPr>
        <p:sp>
          <p:nvSpPr>
            <p:cNvPr id="328" name="Google Shape;328;p31"/>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9" name="Google Shape;329;p31"/>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0" name="Google Shape;330;p31"/>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1" name="Google Shape;331;p31"/>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2" name="Google Shape;332;p31"/>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3" name="Google Shape;333;p31"/>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4" name="Google Shape;334;p31"/>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35" name="Google Shape;335;p31"/>
          <p:cNvGrpSpPr/>
          <p:nvPr/>
        </p:nvGrpSpPr>
        <p:grpSpPr>
          <a:xfrm>
            <a:off x="4225838" y="667134"/>
            <a:ext cx="285791" cy="244138"/>
            <a:chOff x="5972700" y="2330200"/>
            <a:chExt cx="411625" cy="387275"/>
          </a:xfrm>
        </p:grpSpPr>
        <p:sp>
          <p:nvSpPr>
            <p:cNvPr id="336" name="Google Shape;336;p3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7" name="Google Shape;337;p3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4058988204"/>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HLI Trends</a:t>
            </a:r>
            <a:endParaRPr dirty="0"/>
          </a:p>
        </p:txBody>
      </p:sp>
      <p:sp>
        <p:nvSpPr>
          <p:cNvPr id="288" name="Google Shape;288;p31"/>
          <p:cNvSpPr txBox="1">
            <a:spLocks noGrp="1"/>
          </p:cNvSpPr>
          <p:nvPr>
            <p:ph type="body" idx="1"/>
          </p:nvPr>
        </p:nvSpPr>
        <p:spPr>
          <a:xfrm>
            <a:off x="786150"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Density</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There are 4851 HLIs which is close to 5% of total number of users.</a:t>
            </a:r>
            <a:endParaRPr sz="1200" dirty="0">
              <a:solidFill>
                <a:srgbClr val="000000"/>
              </a:solidFill>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4273883" y="1341315"/>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Distribution</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The percentage of female HLIs is more, for every male HLI, there are three female HLIs on Facebook.</a:t>
            </a:r>
            <a:endParaRPr sz="1200" dirty="0">
              <a:solidFill>
                <a:srgbClr val="000000"/>
              </a:solidFill>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4280662" y="301616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Interaction</a:t>
            </a:r>
            <a:endParaRPr b="1" dirty="0"/>
          </a:p>
          <a:p>
            <a:pPr marL="0" indent="0">
              <a:buNone/>
            </a:pPr>
            <a:r>
              <a:rPr lang="en-US" sz="1200" dirty="0">
                <a:solidFill>
                  <a:srgbClr val="000000"/>
                </a:solidFill>
                <a:latin typeface="Source Sans Pro" panose="020B0503030403020204" pitchFamily="34" charset="0"/>
                <a:ea typeface="Source Sans Pro" panose="020B0503030403020204" pitchFamily="34" charset="0"/>
              </a:rPr>
              <a:t>The number of likes given as well as received by HLIs of both genders are similar.</a:t>
            </a:r>
            <a:endParaRPr sz="1200" dirty="0">
              <a:solidFill>
                <a:srgbClr val="000000"/>
              </a:solidFill>
              <a:latin typeface="Source Sans Pro" panose="020B0503030403020204" pitchFamily="34" charset="0"/>
              <a:ea typeface="Source Sans Pro" panose="020B0503030403020204" pitchFamily="34" charset="0"/>
            </a:endParaRPr>
          </a:p>
        </p:txBody>
      </p:sp>
      <p:sp>
        <p:nvSpPr>
          <p:cNvPr id="291" name="Google Shape;291;p31"/>
          <p:cNvSpPr txBox="1">
            <a:spLocks noGrp="1"/>
          </p:cNvSpPr>
          <p:nvPr>
            <p:ph type="body" idx="1"/>
          </p:nvPr>
        </p:nvSpPr>
        <p:spPr>
          <a:xfrm>
            <a:off x="786150" y="302342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Growth</a:t>
            </a:r>
            <a:endParaRPr b="1" dirty="0"/>
          </a:p>
          <a:p>
            <a:pPr marL="0" indent="0">
              <a:buNone/>
            </a:pPr>
            <a:r>
              <a:rPr lang="en-IN" sz="1200" dirty="0">
                <a:solidFill>
                  <a:srgbClr val="000000"/>
                </a:solidFill>
                <a:latin typeface="Source Sans Pro" panose="020B0503030403020204" pitchFamily="34" charset="0"/>
                <a:ea typeface="Source Sans Pro" panose="020B0503030403020204" pitchFamily="34" charset="0"/>
              </a:rPr>
              <a:t>HLIs contribute to more traction as compared to normal users. </a:t>
            </a:r>
            <a:r>
              <a:rPr lang="en-US" sz="1200" dirty="0">
                <a:solidFill>
                  <a:srgbClr val="000000"/>
                </a:solidFill>
                <a:latin typeface="Source Sans Pro" panose="020B0503030403020204" pitchFamily="34" charset="0"/>
                <a:ea typeface="Source Sans Pro" panose="020B0503030403020204" pitchFamily="34" charset="0"/>
              </a:rPr>
              <a:t>Even in HLIs, the females help in getting more traction.</a:t>
            </a:r>
            <a:endParaRPr sz="1200" dirty="0">
              <a:solidFill>
                <a:srgbClr val="000000"/>
              </a:solidFill>
              <a:latin typeface="Source Sans Pro" panose="020B0503030403020204" pitchFamily="34" charset="0"/>
              <a:ea typeface="Source Sans Pro" panose="020B0503030403020204" pitchFamily="34" charset="0"/>
            </a:endParaRPr>
          </a:p>
        </p:txBody>
      </p:sp>
      <p:grpSp>
        <p:nvGrpSpPr>
          <p:cNvPr id="294" name="Google Shape;294;p31"/>
          <p:cNvGrpSpPr/>
          <p:nvPr/>
        </p:nvGrpSpPr>
        <p:grpSpPr>
          <a:xfrm>
            <a:off x="4384432" y="1190590"/>
            <a:ext cx="251128" cy="244895"/>
            <a:chOff x="616425" y="2329600"/>
            <a:chExt cx="361700" cy="388475"/>
          </a:xfrm>
        </p:grpSpPr>
        <p:sp>
          <p:nvSpPr>
            <p:cNvPr id="295" name="Google Shape;295;p31"/>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6" name="Google Shape;296;p31"/>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7" name="Google Shape;297;p31"/>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8" name="Google Shape;298;p31"/>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9" name="Google Shape;299;p31"/>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0" name="Google Shape;300;p31"/>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1" name="Google Shape;301;p31"/>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2" name="Google Shape;302;p31"/>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06" name="Google Shape;306;p31"/>
          <p:cNvGrpSpPr/>
          <p:nvPr/>
        </p:nvGrpSpPr>
        <p:grpSpPr>
          <a:xfrm>
            <a:off x="903545" y="1362858"/>
            <a:ext cx="178400" cy="256809"/>
            <a:chOff x="6718575" y="2318625"/>
            <a:chExt cx="256950" cy="407375"/>
          </a:xfrm>
        </p:grpSpPr>
        <p:sp>
          <p:nvSpPr>
            <p:cNvPr id="307" name="Google Shape;307;p3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8" name="Google Shape;308;p3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9" name="Google Shape;309;p3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0" name="Google Shape;310;p3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1" name="Google Shape;311;p3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2" name="Google Shape;312;p3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3" name="Google Shape;313;p3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4" name="Google Shape;314;p3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15" name="Google Shape;315;p31"/>
          <p:cNvGrpSpPr/>
          <p:nvPr/>
        </p:nvGrpSpPr>
        <p:grpSpPr>
          <a:xfrm>
            <a:off x="867597" y="2838761"/>
            <a:ext cx="373724" cy="325507"/>
            <a:chOff x="5233525" y="4954450"/>
            <a:chExt cx="538275" cy="516350"/>
          </a:xfrm>
        </p:grpSpPr>
        <p:sp>
          <p:nvSpPr>
            <p:cNvPr id="316" name="Google Shape;316;p3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7" name="Google Shape;317;p3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8" name="Google Shape;318;p3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9" name="Google Shape;319;p3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0" name="Google Shape;320;p3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1" name="Google Shape;321;p3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2" name="Google Shape;322;p3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3" name="Google Shape;323;p3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4" name="Google Shape;324;p3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5" name="Google Shape;325;p3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6" name="Google Shape;326;p3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35" name="Google Shape;335;p31"/>
          <p:cNvGrpSpPr/>
          <p:nvPr/>
        </p:nvGrpSpPr>
        <p:grpSpPr>
          <a:xfrm>
            <a:off x="4445087" y="2840305"/>
            <a:ext cx="285791" cy="244138"/>
            <a:chOff x="5972700" y="2330200"/>
            <a:chExt cx="411625" cy="387275"/>
          </a:xfrm>
        </p:grpSpPr>
        <p:sp>
          <p:nvSpPr>
            <p:cNvPr id="336" name="Google Shape;336;p3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7" name="Google Shape;337;p3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4041029419"/>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Trends based on mode of access</a:t>
            </a:r>
            <a:endParaRPr dirty="0"/>
          </a:p>
        </p:txBody>
      </p:sp>
      <p:sp>
        <p:nvSpPr>
          <p:cNvPr id="290" name="Google Shape;290;p31"/>
          <p:cNvSpPr txBox="1">
            <a:spLocks noGrp="1"/>
          </p:cNvSpPr>
          <p:nvPr>
            <p:ph type="body" idx="3"/>
          </p:nvPr>
        </p:nvSpPr>
        <p:spPr>
          <a:xfrm>
            <a:off x="4514354" y="3202721"/>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Dormant</a:t>
            </a:r>
            <a:endParaRPr b="1" dirty="0"/>
          </a:p>
          <a:p>
            <a:pPr marL="0" lvl="0" indent="0" algn="l" rtl="0">
              <a:spcBef>
                <a:spcPts val="600"/>
              </a:spcBef>
              <a:spcAft>
                <a:spcPts val="0"/>
              </a:spcAft>
              <a:buNone/>
            </a:pPr>
            <a:r>
              <a:rPr lang="en-US" sz="1200" dirty="0">
                <a:solidFill>
                  <a:srgbClr val="000000"/>
                </a:solidFill>
                <a:latin typeface="Source Sans Pro" panose="020B0503030403020204" pitchFamily="34" charset="0"/>
                <a:ea typeface="Source Sans Pro" panose="020B0503030403020204" pitchFamily="34" charset="0"/>
              </a:rPr>
              <a:t>There are significant number of people, who have not used the platform at all.</a:t>
            </a:r>
            <a:endParaRPr sz="1200" dirty="0">
              <a:solidFill>
                <a:srgbClr val="000000"/>
              </a:solidFill>
              <a:latin typeface="Source Sans Pro" panose="020B0503030403020204" pitchFamily="34" charset="0"/>
              <a:ea typeface="Source Sans Pro" panose="020B0503030403020204" pitchFamily="34" charset="0"/>
            </a:endParaRPr>
          </a:p>
        </p:txBody>
      </p:sp>
      <p:sp>
        <p:nvSpPr>
          <p:cNvPr id="291" name="Google Shape;291;p31"/>
          <p:cNvSpPr txBox="1">
            <a:spLocks noGrp="1"/>
          </p:cNvSpPr>
          <p:nvPr>
            <p:ph type="body" idx="1"/>
          </p:nvPr>
        </p:nvSpPr>
        <p:spPr>
          <a:xfrm>
            <a:off x="786150" y="1490555"/>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Core</a:t>
            </a:r>
          </a:p>
          <a:p>
            <a:pPr marL="0" lvl="0" indent="0" algn="l" rtl="0">
              <a:spcBef>
                <a:spcPts val="600"/>
              </a:spcBef>
              <a:spcAft>
                <a:spcPts val="0"/>
              </a:spcAft>
              <a:buNone/>
            </a:pPr>
            <a:r>
              <a:rPr lang="en-US" sz="1200" dirty="0">
                <a:solidFill>
                  <a:srgbClr val="000000"/>
                </a:solidFill>
                <a:latin typeface="Source Sans Pro" panose="020B0503030403020204" pitchFamily="34" charset="0"/>
                <a:ea typeface="Source Sans Pro" panose="020B0503030403020204" pitchFamily="34" charset="0"/>
              </a:rPr>
              <a:t>Youth, young adults and adults are overwhelmingly preferring the mobile application.</a:t>
            </a:r>
          </a:p>
        </p:txBody>
      </p:sp>
      <p:sp>
        <p:nvSpPr>
          <p:cNvPr id="292" name="Google Shape;292;p31"/>
          <p:cNvSpPr txBox="1">
            <a:spLocks noGrp="1"/>
          </p:cNvSpPr>
          <p:nvPr>
            <p:ph type="body" idx="2"/>
          </p:nvPr>
        </p:nvSpPr>
        <p:spPr>
          <a:xfrm>
            <a:off x="4489713" y="1490555"/>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Transition</a:t>
            </a:r>
            <a:endParaRPr b="1" dirty="0"/>
          </a:p>
          <a:p>
            <a:pPr marL="0" lvl="0" indent="0" algn="l" rtl="0">
              <a:spcBef>
                <a:spcPts val="600"/>
              </a:spcBef>
              <a:spcAft>
                <a:spcPts val="0"/>
              </a:spcAft>
              <a:buNone/>
            </a:pPr>
            <a:r>
              <a:rPr lang="en-US" sz="1200" dirty="0">
                <a:solidFill>
                  <a:srgbClr val="000000"/>
                </a:solidFill>
                <a:latin typeface="Source Sans Pro" panose="020B0503030403020204" pitchFamily="34" charset="0"/>
                <a:ea typeface="Source Sans Pro" panose="020B0503030403020204" pitchFamily="34" charset="0"/>
              </a:rPr>
              <a:t>Teens and old adults using mobile application are twice in number than those using web application.</a:t>
            </a:r>
          </a:p>
        </p:txBody>
      </p:sp>
      <p:sp>
        <p:nvSpPr>
          <p:cNvPr id="293" name="Google Shape;293;p31"/>
          <p:cNvSpPr txBox="1">
            <a:spLocks noGrp="1"/>
          </p:cNvSpPr>
          <p:nvPr>
            <p:ph type="body" idx="3"/>
          </p:nvPr>
        </p:nvSpPr>
        <p:spPr>
          <a:xfrm>
            <a:off x="786150" y="3230137"/>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In-Sync</a:t>
            </a:r>
          </a:p>
          <a:p>
            <a:pPr marL="0" lvl="0" indent="0" algn="l" rtl="0">
              <a:spcBef>
                <a:spcPts val="600"/>
              </a:spcBef>
              <a:spcAft>
                <a:spcPts val="0"/>
              </a:spcAft>
              <a:buNone/>
            </a:pPr>
            <a:r>
              <a:rPr lang="en-US" sz="1200" dirty="0">
                <a:solidFill>
                  <a:srgbClr val="000000"/>
                </a:solidFill>
                <a:latin typeface="Source Sans Pro" panose="020B0503030403020204" pitchFamily="34" charset="0"/>
                <a:ea typeface="Source Sans Pro" panose="020B0503030403020204" pitchFamily="34" charset="0"/>
              </a:rPr>
              <a:t>For both the genders the trends are similar, and the mobile application is most used.</a:t>
            </a:r>
          </a:p>
          <a:p>
            <a:pPr marL="0" lvl="0" indent="0" algn="l" rtl="0">
              <a:spcBef>
                <a:spcPts val="600"/>
              </a:spcBef>
              <a:spcAft>
                <a:spcPts val="0"/>
              </a:spcAft>
              <a:buNone/>
            </a:pPr>
            <a:endParaRPr sz="1200" dirty="0"/>
          </a:p>
        </p:txBody>
      </p:sp>
      <p:grpSp>
        <p:nvGrpSpPr>
          <p:cNvPr id="294" name="Google Shape;294;p31"/>
          <p:cNvGrpSpPr/>
          <p:nvPr/>
        </p:nvGrpSpPr>
        <p:grpSpPr>
          <a:xfrm>
            <a:off x="4584332" y="1363367"/>
            <a:ext cx="251128" cy="244895"/>
            <a:chOff x="616425" y="2329600"/>
            <a:chExt cx="361700" cy="388475"/>
          </a:xfrm>
        </p:grpSpPr>
        <p:sp>
          <p:nvSpPr>
            <p:cNvPr id="295" name="Google Shape;295;p31"/>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6" name="Google Shape;296;p31"/>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7" name="Google Shape;297;p31"/>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8" name="Google Shape;298;p31"/>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9" name="Google Shape;299;p31"/>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0" name="Google Shape;300;p31"/>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1" name="Google Shape;301;p31"/>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2" name="Google Shape;302;p31"/>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03" name="Google Shape;303;p31"/>
          <p:cNvGrpSpPr/>
          <p:nvPr/>
        </p:nvGrpSpPr>
        <p:grpSpPr>
          <a:xfrm>
            <a:off x="900835" y="3028213"/>
            <a:ext cx="359352" cy="242594"/>
            <a:chOff x="5247525" y="3007275"/>
            <a:chExt cx="517575" cy="384825"/>
          </a:xfrm>
        </p:grpSpPr>
        <p:sp>
          <p:nvSpPr>
            <p:cNvPr id="304" name="Google Shape;304;p31"/>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5" name="Google Shape;305;p31"/>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06" name="Google Shape;306;p31"/>
          <p:cNvGrpSpPr/>
          <p:nvPr/>
        </p:nvGrpSpPr>
        <p:grpSpPr>
          <a:xfrm>
            <a:off x="4629039" y="3061818"/>
            <a:ext cx="178400" cy="256809"/>
            <a:chOff x="6718575" y="2318625"/>
            <a:chExt cx="256950" cy="407375"/>
          </a:xfrm>
        </p:grpSpPr>
        <p:sp>
          <p:nvSpPr>
            <p:cNvPr id="307" name="Google Shape;307;p3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8" name="Google Shape;308;p3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9" name="Google Shape;309;p3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0" name="Google Shape;310;p3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1" name="Google Shape;311;p3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2" name="Google Shape;312;p3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3" name="Google Shape;313;p3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4" name="Google Shape;314;p3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15" name="Google Shape;315;p31"/>
          <p:cNvGrpSpPr/>
          <p:nvPr/>
        </p:nvGrpSpPr>
        <p:grpSpPr>
          <a:xfrm>
            <a:off x="850373" y="1288631"/>
            <a:ext cx="373724" cy="325507"/>
            <a:chOff x="5233525" y="4954450"/>
            <a:chExt cx="538275" cy="516350"/>
          </a:xfrm>
        </p:grpSpPr>
        <p:sp>
          <p:nvSpPr>
            <p:cNvPr id="316" name="Google Shape;316;p3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7" name="Google Shape;317;p3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8" name="Google Shape;318;p3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9" name="Google Shape;319;p3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0" name="Google Shape;320;p3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1" name="Google Shape;321;p3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2" name="Google Shape;322;p3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3" name="Google Shape;323;p3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4" name="Google Shape;324;p3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5" name="Google Shape;325;p3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6" name="Google Shape;326;p3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4284592607"/>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786150" y="249126"/>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Actionable Insights</a:t>
            </a:r>
            <a:endParaRPr sz="3200" dirty="0"/>
          </a:p>
        </p:txBody>
      </p:sp>
      <p:sp>
        <p:nvSpPr>
          <p:cNvPr id="451" name="Google Shape;451;p4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dirty="0"/>
          </a:p>
        </p:txBody>
      </p:sp>
      <p:sp>
        <p:nvSpPr>
          <p:cNvPr id="452" name="Google Shape;45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4" name="Google Shape;454;p40"/>
          <p:cNvGrpSpPr/>
          <p:nvPr/>
        </p:nvGrpSpPr>
        <p:grpSpPr>
          <a:xfrm>
            <a:off x="1786339" y="1703401"/>
            <a:ext cx="473400" cy="473400"/>
            <a:chOff x="1786339" y="1703401"/>
            <a:chExt cx="473400" cy="473400"/>
          </a:xfrm>
        </p:grpSpPr>
        <p:sp>
          <p:nvSpPr>
            <p:cNvPr id="455" name="Google Shape;45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457" name="Google Shape;457;p40"/>
          <p:cNvGrpSpPr/>
          <p:nvPr/>
        </p:nvGrpSpPr>
        <p:grpSpPr>
          <a:xfrm>
            <a:off x="3814414" y="1703401"/>
            <a:ext cx="473400" cy="473400"/>
            <a:chOff x="3814414" y="1703401"/>
            <a:chExt cx="473400" cy="473400"/>
          </a:xfrm>
        </p:grpSpPr>
        <p:sp>
          <p:nvSpPr>
            <p:cNvPr id="458" name="Google Shape;45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460" name="Google Shape;460;p40"/>
          <p:cNvGrpSpPr/>
          <p:nvPr/>
        </p:nvGrpSpPr>
        <p:grpSpPr>
          <a:xfrm>
            <a:off x="5842489" y="1703401"/>
            <a:ext cx="473400" cy="473400"/>
            <a:chOff x="5842489" y="1703401"/>
            <a:chExt cx="473400" cy="473400"/>
          </a:xfrm>
        </p:grpSpPr>
        <p:sp>
          <p:nvSpPr>
            <p:cNvPr id="461" name="Google Shape;46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463" name="Google Shape;463;p40"/>
          <p:cNvGrpSpPr/>
          <p:nvPr/>
        </p:nvGrpSpPr>
        <p:grpSpPr>
          <a:xfrm>
            <a:off x="6880814" y="3576300"/>
            <a:ext cx="473400" cy="473400"/>
            <a:chOff x="6880814" y="3576300"/>
            <a:chExt cx="473400" cy="473400"/>
          </a:xfrm>
        </p:grpSpPr>
        <p:sp>
          <p:nvSpPr>
            <p:cNvPr id="464" name="Google Shape;46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466" name="Google Shape;466;p40"/>
          <p:cNvGrpSpPr/>
          <p:nvPr/>
        </p:nvGrpSpPr>
        <p:grpSpPr>
          <a:xfrm>
            <a:off x="4852739" y="3576300"/>
            <a:ext cx="473400" cy="473400"/>
            <a:chOff x="4852739" y="3576300"/>
            <a:chExt cx="473400" cy="473400"/>
          </a:xfrm>
        </p:grpSpPr>
        <p:sp>
          <p:nvSpPr>
            <p:cNvPr id="467" name="Google Shape;46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469" name="Google Shape;469;p40"/>
          <p:cNvGrpSpPr/>
          <p:nvPr/>
        </p:nvGrpSpPr>
        <p:grpSpPr>
          <a:xfrm>
            <a:off x="2824664" y="3576300"/>
            <a:ext cx="473400" cy="473400"/>
            <a:chOff x="2824664" y="3576300"/>
            <a:chExt cx="473400" cy="473400"/>
          </a:xfrm>
        </p:grpSpPr>
        <p:sp>
          <p:nvSpPr>
            <p:cNvPr id="470" name="Google Shape;47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475" name="Google Shape;475;p40"/>
          <p:cNvSpPr txBox="1"/>
          <p:nvPr/>
        </p:nvSpPr>
        <p:spPr>
          <a:xfrm>
            <a:off x="786150" y="1023791"/>
            <a:ext cx="5952224" cy="26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dirty="0">
                <a:solidFill>
                  <a:schemeClr val="dk2"/>
                </a:solidFill>
                <a:latin typeface="Source Sans Pro"/>
                <a:ea typeface="Source Sans Pro"/>
                <a:cs typeface="Source Sans Pro"/>
                <a:sym typeface="Source Sans Pro"/>
              </a:rPr>
              <a:t>We will finally look at some actionable insights on which Jovia team can work.</a:t>
            </a:r>
            <a:endParaRPr dirty="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202237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i="0" dirty="0">
                <a:solidFill>
                  <a:srgbClr val="000000"/>
                </a:solidFill>
                <a:effectLst/>
                <a:latin typeface="Helvetica Neue"/>
              </a:rPr>
              <a:t>13-28 years</a:t>
            </a:r>
            <a:endParaRPr lang="en-US" b="1" dirty="0"/>
          </a:p>
          <a:p>
            <a:pPr marL="0" lvl="0" indent="0" algn="l" rtl="0">
              <a:spcBef>
                <a:spcPts val="600"/>
              </a:spcBef>
              <a:spcAft>
                <a:spcPts val="0"/>
              </a:spcAft>
              <a:buNone/>
            </a:pPr>
            <a:r>
              <a:rPr lang="en-US" dirty="0"/>
              <a:t>Should be the target age group which will contribute most to the use and popularity of platform. </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Youngsters at the fore.</a:t>
            </a:r>
            <a:endParaRPr sz="2400"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i="0" dirty="0">
                <a:solidFill>
                  <a:srgbClr val="000000"/>
                </a:solidFill>
                <a:effectLst/>
                <a:latin typeface="Helvetica Neue"/>
              </a:rPr>
              <a:t>13-17 years</a:t>
            </a:r>
          </a:p>
          <a:p>
            <a:pPr marL="0" lvl="0" indent="0" algn="l" rtl="0">
              <a:spcBef>
                <a:spcPts val="600"/>
              </a:spcBef>
              <a:spcAft>
                <a:spcPts val="0"/>
              </a:spcAft>
              <a:buNone/>
            </a:pPr>
            <a:r>
              <a:rPr lang="en-US" dirty="0"/>
              <a:t>People of this age group are good at networking, and contribute to fast downloads of the platform. Early focus should be on the needs of this group. And later focus should be on the 17-23 age-group which is the growth user-base.</a:t>
            </a: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4026053969"/>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735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t>Let’s Go</a:t>
            </a:r>
            <a:endParaRPr sz="9600" b="1" dirty="0"/>
          </a:p>
        </p:txBody>
      </p:sp>
      <p:sp>
        <p:nvSpPr>
          <p:cNvPr id="248" name="Google Shape;248;p27"/>
          <p:cNvSpPr txBox="1">
            <a:spLocks noGrp="1"/>
          </p:cNvSpPr>
          <p:nvPr>
            <p:ph type="subTitle" idx="4294967295"/>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Lets dive into the data, and identify some patterns</a:t>
            </a:r>
            <a:endParaRPr dirty="0"/>
          </a:p>
        </p:txBody>
      </p:sp>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06" name="Google Shape;206;p24"/>
          <p:cNvSpPr/>
          <p:nvPr/>
        </p:nvSpPr>
        <p:spPr>
          <a:xfrm>
            <a:off x="-15539" y="-32235"/>
            <a:ext cx="9144000" cy="5136235"/>
          </a:xfrm>
          <a:prstGeom prst="rect">
            <a:avLst/>
          </a:prstGeom>
          <a:solidFill>
            <a:schemeClr val="accent1">
              <a:lumMod val="20000"/>
              <a:lumOff val="80000"/>
              <a:alpha val="326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205" name="Google Shape;205;p24"/>
          <p:cNvSpPr txBox="1">
            <a:spLocks noGrp="1"/>
          </p:cNvSpPr>
          <p:nvPr>
            <p:ph type="title"/>
          </p:nvPr>
        </p:nvSpPr>
        <p:spPr>
          <a:xfrm>
            <a:off x="673924" y="249126"/>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Female engagement and empowerment.</a:t>
            </a:r>
            <a:endParaRPr sz="2400" dirty="0"/>
          </a:p>
        </p:txBody>
      </p:sp>
      <p:sp>
        <p:nvSpPr>
          <p:cNvPr id="207" name="Google Shape;207;p24"/>
          <p:cNvSpPr/>
          <p:nvPr/>
        </p:nvSpPr>
        <p:spPr>
          <a:xfrm>
            <a:off x="673924" y="1686282"/>
            <a:ext cx="2573033" cy="2786730"/>
          </a:xfrm>
          <a:prstGeom prst="rect">
            <a:avLst/>
          </a:prstGeom>
          <a:noFill/>
          <a:ln>
            <a:noFill/>
          </a:ln>
        </p:spPr>
        <p:txBody>
          <a:bodyPr spcFirstLastPara="1" wrap="square" lIns="91425" tIns="45700" rIns="91425" bIns="45700" anchor="t" anchorCtr="0">
            <a:noAutofit/>
          </a:bodyPr>
          <a:lstStyle/>
          <a:p>
            <a:pPr algn="ctr"/>
            <a:r>
              <a:rPr lang="en" sz="2000" dirty="0">
                <a:solidFill>
                  <a:srgbClr val="263238"/>
                </a:solidFill>
                <a:latin typeface="Source Sans Pro"/>
                <a:ea typeface="Source Sans Pro"/>
                <a:cs typeface="Source Sans Pro"/>
                <a:sym typeface="Source Sans Pro"/>
              </a:rPr>
              <a:t>Making the platform more appealing to female users will work as a differentitaing factor from facebook, and at the same time lead to more traction. </a:t>
            </a:r>
            <a:endParaRPr sz="2000" dirty="0">
              <a:solidFill>
                <a:srgbClr val="263238"/>
              </a:solidFill>
              <a:latin typeface="Source Sans Pro"/>
              <a:ea typeface="Source Sans Pro"/>
              <a:cs typeface="Source Sans Pro"/>
              <a:sym typeface="Source Sans Pro"/>
            </a:endParaRPr>
          </a:p>
        </p:txBody>
      </p:sp>
      <p:sp>
        <p:nvSpPr>
          <p:cNvPr id="208" name="Google Shape;208;p24"/>
          <p:cNvSpPr/>
          <p:nvPr/>
        </p:nvSpPr>
        <p:spPr>
          <a:xfrm>
            <a:off x="6005819" y="1686282"/>
            <a:ext cx="2398566" cy="2423700"/>
          </a:xfrm>
          <a:prstGeom prst="rect">
            <a:avLst/>
          </a:prstGeom>
          <a:noFill/>
          <a:ln>
            <a:noFill/>
          </a:ln>
        </p:spPr>
        <p:txBody>
          <a:bodyPr spcFirstLastPara="1" wrap="square" lIns="91425" tIns="45700" rIns="91425" bIns="45700" anchor="t" anchorCtr="0">
            <a:noAutofit/>
          </a:bodyPr>
          <a:lstStyle/>
          <a:p>
            <a:pPr algn="ctr"/>
            <a:r>
              <a:rPr lang="en" sz="2000" dirty="0">
                <a:solidFill>
                  <a:srgbClr val="263238"/>
                </a:solidFill>
                <a:latin typeface="Source Sans Pro"/>
                <a:ea typeface="Source Sans Pro"/>
                <a:cs typeface="Source Sans Pro"/>
                <a:sym typeface="Source Sans Pro"/>
              </a:rPr>
              <a:t>Finding out the issues faced by female users on a platform like facebook, and solving those would be a catalyst.</a:t>
            </a:r>
            <a:endParaRPr sz="2000" dirty="0">
              <a:solidFill>
                <a:srgbClr val="263238"/>
              </a:solidFill>
              <a:latin typeface="Source Sans Pro"/>
              <a:ea typeface="Source Sans Pro"/>
              <a:cs typeface="Source Sans Pro"/>
              <a:sym typeface="Source Sans Pro"/>
            </a:endParaRPr>
          </a:p>
        </p:txBody>
      </p:sp>
      <p:sp>
        <p:nvSpPr>
          <p:cNvPr id="209" name="Google Shape;209;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pic>
        <p:nvPicPr>
          <p:cNvPr id="3" name="Picture 2">
            <a:extLst>
              <a:ext uri="{FF2B5EF4-FFF2-40B4-BE49-F238E27FC236}">
                <a16:creationId xmlns:a16="http://schemas.microsoft.com/office/drawing/2014/main" id="{6A4D3607-9B2D-46FA-9B9A-7AB158908F4A}"/>
              </a:ext>
            </a:extLst>
          </p:cNvPr>
          <p:cNvPicPr>
            <a:picLocks noChangeAspect="1"/>
          </p:cNvPicPr>
          <p:nvPr/>
        </p:nvPicPr>
        <p:blipFill>
          <a:blip r:embed="rId3"/>
          <a:stretch>
            <a:fillRect/>
          </a:stretch>
        </p:blipFill>
        <p:spPr>
          <a:xfrm>
            <a:off x="3787690" y="1208226"/>
            <a:ext cx="1780631" cy="22338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298750"/>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619658"/>
            <a:ext cx="3933452" cy="3905564"/>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674372" y="626271"/>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Celebrities and influencers</a:t>
            </a:r>
            <a:endParaRPr sz="2400" dirty="0"/>
          </a:p>
        </p:txBody>
      </p:sp>
      <p:sp>
        <p:nvSpPr>
          <p:cNvPr id="151" name="Google Shape;151;p21"/>
          <p:cNvSpPr txBox="1">
            <a:spLocks noGrp="1"/>
          </p:cNvSpPr>
          <p:nvPr>
            <p:ph type="body" idx="1"/>
          </p:nvPr>
        </p:nvSpPr>
        <p:spPr>
          <a:xfrm>
            <a:off x="809222" y="1591991"/>
            <a:ext cx="3651000" cy="2206800"/>
          </a:xfrm>
          <a:prstGeom prst="rect">
            <a:avLst/>
          </a:prstGeom>
        </p:spPr>
        <p:txBody>
          <a:bodyPr spcFirstLastPara="1" wrap="square" lIns="91425" tIns="91425" rIns="91425" bIns="91425" anchor="t" anchorCtr="0">
            <a:noAutofit/>
          </a:bodyPr>
          <a:lstStyle/>
          <a:p>
            <a:pPr marL="0" indent="0">
              <a:buNone/>
            </a:pPr>
            <a:r>
              <a:rPr lang="en-US" sz="2000" dirty="0"/>
              <a:t>Getting 5-10% High-Like-Worth-Individuals like actors and sportspeople or influencers, with more focus on Women will also help to sustain the growth of the application.</a:t>
            </a:r>
          </a:p>
          <a:p>
            <a:pPr marL="0" lvl="0" indent="0" algn="l" rtl="0">
              <a:spcBef>
                <a:spcPts val="600"/>
              </a:spcBef>
              <a:spcAft>
                <a:spcPts val="0"/>
              </a:spcAft>
              <a:buNone/>
            </a:pPr>
            <a:endParaRPr sz="2000" dirty="0"/>
          </a:p>
        </p:txBody>
      </p:sp>
      <p:pic>
        <p:nvPicPr>
          <p:cNvPr id="152" name="Google Shape;152;p21"/>
          <p:cNvPicPr preferRelativeResize="0"/>
          <p:nvPr/>
        </p:nvPicPr>
        <p:blipFill>
          <a:blip r:embed="rId3">
            <a:alphaModFix/>
          </a:blip>
          <a:stretch>
            <a:fillRect/>
          </a:stretch>
        </p:blipFill>
        <p:spPr>
          <a:xfrm>
            <a:off x="4948074" y="966560"/>
            <a:ext cx="3358465" cy="3358465"/>
          </a:xfrm>
          <a:prstGeom prst="ellipse">
            <a:avLst/>
          </a:prstGeom>
          <a:noFill/>
          <a:ln>
            <a:noFill/>
          </a:ln>
        </p:spPr>
      </p:pic>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pic>
        <p:nvPicPr>
          <p:cNvPr id="3" name="Picture 2">
            <a:extLst>
              <a:ext uri="{FF2B5EF4-FFF2-40B4-BE49-F238E27FC236}">
                <a16:creationId xmlns:a16="http://schemas.microsoft.com/office/drawing/2014/main" id="{D0E70AD5-A9C4-40C5-82C7-4DC49D78F443}"/>
              </a:ext>
            </a:extLst>
          </p:cNvPr>
          <p:cNvPicPr>
            <a:picLocks noChangeAspect="1"/>
          </p:cNvPicPr>
          <p:nvPr/>
        </p:nvPicPr>
        <p:blipFill>
          <a:blip r:embed="rId4"/>
          <a:stretch>
            <a:fillRect/>
          </a:stretch>
        </p:blipFill>
        <p:spPr>
          <a:xfrm>
            <a:off x="4919834" y="965119"/>
            <a:ext cx="3414944" cy="3414944"/>
          </a:xfrm>
          <a:prstGeom prst="ellipse">
            <a:avLst/>
          </a:prstGeom>
          <a:ln>
            <a:noFill/>
          </a:ln>
          <a:effectLst>
            <a:softEdge rad="112500"/>
          </a:effectLst>
        </p:spPr>
      </p:pic>
    </p:spTree>
    <p:extLst>
      <p:ext uri="{BB962C8B-B14F-4D97-AF65-F5344CB8AC3E}">
        <p14:creationId xmlns:p14="http://schemas.microsoft.com/office/powerpoint/2010/main" val="3791196708"/>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619658"/>
            <a:ext cx="3933452" cy="3905564"/>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03698" y="558807"/>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Focus on mobile application.</a:t>
            </a:r>
            <a:endParaRPr sz="2400" dirty="0"/>
          </a:p>
        </p:txBody>
      </p:sp>
      <p:sp>
        <p:nvSpPr>
          <p:cNvPr id="151" name="Google Shape;151;p21"/>
          <p:cNvSpPr txBox="1">
            <a:spLocks noGrp="1"/>
          </p:cNvSpPr>
          <p:nvPr>
            <p:ph type="body" idx="1"/>
          </p:nvPr>
        </p:nvSpPr>
        <p:spPr>
          <a:xfrm>
            <a:off x="503698" y="1572876"/>
            <a:ext cx="4091088" cy="2206800"/>
          </a:xfrm>
          <a:prstGeom prst="rect">
            <a:avLst/>
          </a:prstGeom>
        </p:spPr>
        <p:txBody>
          <a:bodyPr spcFirstLastPara="1" wrap="square" lIns="91425" tIns="91425" rIns="91425" bIns="91425" anchor="t" anchorCtr="0">
            <a:noAutofit/>
          </a:bodyPr>
          <a:lstStyle/>
          <a:p>
            <a:pPr marL="76200" indent="0" algn="l">
              <a:buNone/>
            </a:pPr>
            <a:r>
              <a:rPr lang="en-US" sz="2000" dirty="0"/>
              <a:t>The mobile application should be built first, and more focus should be kept on improving the UI/UX of mobile application, as more active participation happens through mobile.</a:t>
            </a:r>
          </a:p>
          <a:p>
            <a:pPr marL="0" lvl="0" indent="0" algn="l" rtl="0">
              <a:spcBef>
                <a:spcPts val="600"/>
              </a:spcBef>
              <a:spcAft>
                <a:spcPts val="0"/>
              </a:spcAft>
              <a:buNone/>
            </a:pPr>
            <a:endParaRPr sz="2000" dirty="0"/>
          </a:p>
        </p:txBody>
      </p:sp>
      <p:pic>
        <p:nvPicPr>
          <p:cNvPr id="152" name="Google Shape;152;p21"/>
          <p:cNvPicPr preferRelativeResize="0"/>
          <p:nvPr/>
        </p:nvPicPr>
        <p:blipFill>
          <a:blip r:embed="rId3">
            <a:alphaModFix/>
          </a:blip>
          <a:stretch>
            <a:fillRect/>
          </a:stretch>
        </p:blipFill>
        <p:spPr>
          <a:xfrm>
            <a:off x="4948074" y="966560"/>
            <a:ext cx="3358465" cy="3358465"/>
          </a:xfrm>
          <a:prstGeom prst="ellipse">
            <a:avLst/>
          </a:prstGeom>
          <a:noFill/>
          <a:ln>
            <a:noFill/>
          </a:ln>
        </p:spPr>
      </p:pic>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pic>
        <p:nvPicPr>
          <p:cNvPr id="4" name="Picture 3">
            <a:extLst>
              <a:ext uri="{FF2B5EF4-FFF2-40B4-BE49-F238E27FC236}">
                <a16:creationId xmlns:a16="http://schemas.microsoft.com/office/drawing/2014/main" id="{569D3FFB-1723-480B-8C3F-9AC1B440438A}"/>
              </a:ext>
            </a:extLst>
          </p:cNvPr>
          <p:cNvPicPr>
            <a:picLocks noChangeAspect="1"/>
          </p:cNvPicPr>
          <p:nvPr/>
        </p:nvPicPr>
        <p:blipFill rotWithShape="1">
          <a:blip r:embed="rId4"/>
          <a:srcRect l="2037" t="4546" r="36520" b="7995"/>
          <a:stretch/>
        </p:blipFill>
        <p:spPr>
          <a:xfrm>
            <a:off x="4861833" y="973850"/>
            <a:ext cx="3532952" cy="3349848"/>
          </a:xfrm>
          <a:prstGeom prst="ellipse">
            <a:avLst/>
          </a:prstGeom>
          <a:ln>
            <a:noFill/>
          </a:ln>
          <a:effectLst>
            <a:softEdge rad="112500"/>
          </a:effectLst>
        </p:spPr>
      </p:pic>
    </p:spTree>
    <p:extLst>
      <p:ext uri="{BB962C8B-B14F-4D97-AF65-F5344CB8AC3E}">
        <p14:creationId xmlns:p14="http://schemas.microsoft.com/office/powerpoint/2010/main" val="632358328"/>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idx="4294967295"/>
          </p:nvPr>
        </p:nvSpPr>
        <p:spPr>
          <a:xfrm>
            <a:off x="2824316" y="1858645"/>
            <a:ext cx="42735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Thanks!</a:t>
            </a:r>
            <a:endParaRPr sz="6000" b="1" dirty="0"/>
          </a:p>
        </p:txBody>
      </p:sp>
      <p:sp>
        <p:nvSpPr>
          <p:cNvPr id="389" name="Google Shape;389;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a:extLst>
              <a:ext uri="{FF2B5EF4-FFF2-40B4-BE49-F238E27FC236}">
                <a16:creationId xmlns:a16="http://schemas.microsoft.com/office/drawing/2014/main" id="{732EF386-F662-47A5-853B-49FB979E1F42}"/>
              </a:ext>
            </a:extLst>
          </p:cNvPr>
          <p:cNvPicPr>
            <a:picLocks noChangeAspect="1"/>
          </p:cNvPicPr>
          <p:nvPr/>
        </p:nvPicPr>
        <p:blipFill>
          <a:blip r:embed="rId3"/>
          <a:stretch>
            <a:fillRect/>
          </a:stretch>
        </p:blipFill>
        <p:spPr>
          <a:xfrm>
            <a:off x="433162" y="484141"/>
            <a:ext cx="4537044" cy="4057232"/>
          </a:xfrm>
          <a:prstGeom prst="rect">
            <a:avLst/>
          </a:prstGeom>
        </p:spPr>
      </p:pic>
      <p:sp>
        <p:nvSpPr>
          <p:cNvPr id="4" name="TextBox 3">
            <a:extLst>
              <a:ext uri="{FF2B5EF4-FFF2-40B4-BE49-F238E27FC236}">
                <a16:creationId xmlns:a16="http://schemas.microsoft.com/office/drawing/2014/main" id="{3CF45C7C-60B9-4450-86D5-EC19006CED10}"/>
              </a:ext>
            </a:extLst>
          </p:cNvPr>
          <p:cNvSpPr txBox="1"/>
          <p:nvPr/>
        </p:nvSpPr>
        <p:spPr>
          <a:xfrm>
            <a:off x="5200722" y="697992"/>
            <a:ext cx="3510116" cy="3539430"/>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We had a dataset with 15 columns.</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After generating a pre-profiling report, we did some transformations to the data for :</a:t>
            </a:r>
          </a:p>
          <a:p>
            <a:endParaRPr lang="en-US" dirty="0">
              <a:latin typeface="Source Sans Pro" panose="020B0503030403020204" pitchFamily="34" charset="0"/>
              <a:ea typeface="Source Sans Pro" panose="020B0503030403020204" pitchFamily="34" charset="0"/>
            </a:endParaRPr>
          </a:p>
          <a:p>
            <a:pPr algn="l">
              <a:buFont typeface="Arial" panose="020B0604020202020204" pitchFamily="34" charset="0"/>
              <a:buChar char="•"/>
            </a:pPr>
            <a:r>
              <a:rPr lang="en-IN" b="0" i="0" dirty="0">
                <a:solidFill>
                  <a:srgbClr val="000000"/>
                </a:solidFill>
                <a:effectLst/>
                <a:latin typeface="Source Sans Pro" panose="020B0503030403020204" pitchFamily="34" charset="0"/>
                <a:ea typeface="Source Sans Pro" panose="020B0503030403020204" pitchFamily="34" charset="0"/>
              </a:rPr>
              <a:t>Handling missing data,</a:t>
            </a:r>
          </a:p>
          <a:p>
            <a:pPr>
              <a:buFont typeface="Arial" panose="020B0604020202020204" pitchFamily="34" charset="0"/>
              <a:buChar char="•"/>
            </a:pPr>
            <a:r>
              <a:rPr lang="en-IN" b="0" i="0" dirty="0">
                <a:solidFill>
                  <a:srgbClr val="000000"/>
                </a:solidFill>
                <a:effectLst/>
                <a:latin typeface="Source Sans Pro" panose="020B0503030403020204" pitchFamily="34" charset="0"/>
                <a:ea typeface="Source Sans Pro" panose="020B0503030403020204" pitchFamily="34" charset="0"/>
              </a:rPr>
              <a:t>Handling duplicated data,</a:t>
            </a:r>
          </a:p>
          <a:p>
            <a:pPr algn="l">
              <a:buFont typeface="Arial" panose="020B0604020202020204" pitchFamily="34" charset="0"/>
              <a:buChar char="•"/>
            </a:pPr>
            <a:r>
              <a:rPr lang="en-IN" b="0" i="0" dirty="0">
                <a:solidFill>
                  <a:srgbClr val="000000"/>
                </a:solidFill>
                <a:effectLst/>
                <a:latin typeface="Source Sans Pro" panose="020B0503030403020204" pitchFamily="34" charset="0"/>
                <a:ea typeface="Source Sans Pro" panose="020B0503030403020204" pitchFamily="34" charset="0"/>
              </a:rPr>
              <a:t>Handling redundant data,</a:t>
            </a:r>
          </a:p>
          <a:p>
            <a:pPr algn="l">
              <a:buFont typeface="Arial" panose="020B0604020202020204" pitchFamily="34" charset="0"/>
              <a:buChar char="•"/>
            </a:pPr>
            <a:r>
              <a:rPr lang="en-IN" b="0" i="0" dirty="0">
                <a:solidFill>
                  <a:srgbClr val="000000"/>
                </a:solidFill>
                <a:effectLst/>
                <a:latin typeface="Source Sans Pro" panose="020B0503030403020204" pitchFamily="34" charset="0"/>
                <a:ea typeface="Source Sans Pro" panose="020B0503030403020204" pitchFamily="34" charset="0"/>
              </a:rPr>
              <a:t>Handling inconsistent data,</a:t>
            </a:r>
          </a:p>
          <a:p>
            <a:pPr algn="l">
              <a:buFont typeface="Arial" panose="020B0604020202020204" pitchFamily="34" charset="0"/>
              <a:buChar char="•"/>
            </a:pPr>
            <a:r>
              <a:rPr lang="en-IN" b="0" i="0" dirty="0">
                <a:solidFill>
                  <a:srgbClr val="000000"/>
                </a:solidFill>
                <a:effectLst/>
                <a:latin typeface="Source Sans Pro" panose="020B0503030403020204" pitchFamily="34" charset="0"/>
                <a:ea typeface="Source Sans Pro" panose="020B0503030403020204" pitchFamily="34" charset="0"/>
              </a:rPr>
              <a:t>Handling outliers,</a:t>
            </a:r>
          </a:p>
          <a:p>
            <a:pPr algn="l">
              <a:buFont typeface="Arial" panose="020B0604020202020204" pitchFamily="34" charset="0"/>
              <a:buChar char="•"/>
            </a:pPr>
            <a:r>
              <a:rPr lang="en-IN" b="0" i="0" dirty="0">
                <a:solidFill>
                  <a:srgbClr val="000000"/>
                </a:solidFill>
                <a:effectLst/>
                <a:latin typeface="Source Sans Pro" panose="020B0503030403020204" pitchFamily="34" charset="0"/>
                <a:ea typeface="Source Sans Pro" panose="020B0503030403020204" pitchFamily="34" charset="0"/>
              </a:rPr>
              <a:t>Handling typos</a:t>
            </a:r>
          </a:p>
          <a:p>
            <a:pPr algn="l">
              <a:buFont typeface="Arial" panose="020B0604020202020204" pitchFamily="34" charset="0"/>
              <a:buChar char="•"/>
            </a:pPr>
            <a:endParaRPr lang="en-IN" dirty="0">
              <a:latin typeface="Source Sans Pro" panose="020B0503030403020204" pitchFamily="34" charset="0"/>
              <a:ea typeface="Source Sans Pro" panose="020B0503030403020204" pitchFamily="34" charset="0"/>
            </a:endParaRPr>
          </a:p>
          <a:p>
            <a:pPr algn="l"/>
            <a:r>
              <a:rPr lang="en-IN" dirty="0">
                <a:latin typeface="Source Sans Pro" panose="020B0503030403020204" pitchFamily="34" charset="0"/>
                <a:ea typeface="Source Sans Pro" panose="020B0503030403020204" pitchFamily="34" charset="0"/>
              </a:rPr>
              <a:t>After cleaning the data, we started the exploratory data analysis.</a:t>
            </a:r>
            <a:endParaRPr lang="en-IN" b="0" i="0" dirty="0">
              <a:solidFill>
                <a:srgbClr val="000000"/>
              </a:solidFill>
              <a:effectLst/>
              <a:latin typeface="Source Sans Pro" panose="020B0503030403020204" pitchFamily="34" charset="0"/>
              <a:ea typeface="Source Sans Pro" panose="020B0503030403020204" pitchFamily="34" charset="0"/>
            </a:endParaRPr>
          </a:p>
          <a:p>
            <a:pPr algn="l">
              <a:buFont typeface="Arial" panose="020B0604020202020204" pitchFamily="34" charset="0"/>
              <a:buChar char="•"/>
            </a:pPr>
            <a:endParaRPr lang="en-IN" b="0" i="0" dirty="0">
              <a:solidFill>
                <a:srgbClr val="000000"/>
              </a:solidFill>
              <a:effectLst/>
              <a:latin typeface="Source Sans Pro" panose="020B0503030403020204" pitchFamily="34" charset="0"/>
              <a:ea typeface="Source Sans Pro" panose="020B0503030403020204" pitchFamily="34" charset="0"/>
            </a:endParaRPr>
          </a:p>
          <a:p>
            <a:endParaRPr lang="en-IN"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57368678"/>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607663" y="1226940"/>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339592" y="1793053"/>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b="1" dirty="0"/>
              <a:t>The Target Age Group</a:t>
            </a:r>
            <a:endParaRPr sz="44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483263" y="2153340"/>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757421" y="1374862"/>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3" name="Google Shape;1243;p49">
            <a:extLst>
              <a:ext uri="{FF2B5EF4-FFF2-40B4-BE49-F238E27FC236}">
                <a16:creationId xmlns:a16="http://schemas.microsoft.com/office/drawing/2014/main" id="{6273C366-2906-4DD1-8599-8AB1B6B389BC}"/>
              </a:ext>
            </a:extLst>
          </p:cNvPr>
          <p:cNvGrpSpPr/>
          <p:nvPr/>
        </p:nvGrpSpPr>
        <p:grpSpPr>
          <a:xfrm>
            <a:off x="6134866" y="1755163"/>
            <a:ext cx="736293" cy="894453"/>
            <a:chOff x="5526246" y="1011207"/>
            <a:chExt cx="592758" cy="720086"/>
          </a:xfrm>
        </p:grpSpPr>
        <p:sp>
          <p:nvSpPr>
            <p:cNvPr id="14" name="Google Shape;1244;p49">
              <a:extLst>
                <a:ext uri="{FF2B5EF4-FFF2-40B4-BE49-F238E27FC236}">
                  <a16:creationId xmlns:a16="http://schemas.microsoft.com/office/drawing/2014/main" id="{E5EBF6D5-A3C1-4B3A-927B-AFB8FA2A8307}"/>
                </a:ext>
              </a:extLst>
            </p:cNvPr>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245;p49">
              <a:extLst>
                <a:ext uri="{FF2B5EF4-FFF2-40B4-BE49-F238E27FC236}">
                  <a16:creationId xmlns:a16="http://schemas.microsoft.com/office/drawing/2014/main" id="{C5B7F891-D4B1-4116-9F31-80511FE68044}"/>
                </a:ext>
              </a:extLst>
            </p:cNvPr>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246;p49">
              <a:extLst>
                <a:ext uri="{FF2B5EF4-FFF2-40B4-BE49-F238E27FC236}">
                  <a16:creationId xmlns:a16="http://schemas.microsoft.com/office/drawing/2014/main" id="{FB9AB943-ADA5-48A5-BA72-8789E681BB1F}"/>
                </a:ext>
              </a:extLst>
            </p:cNvPr>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247;p49">
              <a:extLst>
                <a:ext uri="{FF2B5EF4-FFF2-40B4-BE49-F238E27FC236}">
                  <a16:creationId xmlns:a16="http://schemas.microsoft.com/office/drawing/2014/main" id="{0DE51782-46B8-4F00-8EB2-B5FD9888812A}"/>
                </a:ext>
              </a:extLst>
            </p:cNvPr>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248;p49">
              <a:extLst>
                <a:ext uri="{FF2B5EF4-FFF2-40B4-BE49-F238E27FC236}">
                  <a16:creationId xmlns:a16="http://schemas.microsoft.com/office/drawing/2014/main" id="{4A607E48-F91A-4D13-B5B0-361CFD53BB21}"/>
                </a:ext>
              </a:extLst>
            </p:cNvPr>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249;p49">
              <a:extLst>
                <a:ext uri="{FF2B5EF4-FFF2-40B4-BE49-F238E27FC236}">
                  <a16:creationId xmlns:a16="http://schemas.microsoft.com/office/drawing/2014/main" id="{1FBA8B5E-7474-4F55-8876-DA7593153866}"/>
                </a:ext>
              </a:extLst>
            </p:cNvPr>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330562632"/>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4"/>
                </a:solidFill>
              </a:rPr>
              <a:t>1.</a:t>
            </a:r>
            <a:endParaRPr sz="3600" dirty="0">
              <a:solidFill>
                <a:schemeClr val="accent4"/>
              </a:solidFill>
            </a:endParaRPr>
          </a:p>
          <a:p>
            <a:pPr marL="0" lvl="0" indent="0" algn="l" rtl="0">
              <a:spcBef>
                <a:spcPts val="0"/>
              </a:spcBef>
              <a:spcAft>
                <a:spcPts val="0"/>
              </a:spcAft>
              <a:buNone/>
            </a:pPr>
            <a:r>
              <a:rPr lang="en-IN" sz="3600" dirty="0"/>
              <a:t>What is the age distribution of the users of Facebook</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 is just a number !</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03465697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5" name="Picture 4">
            <a:extLst>
              <a:ext uri="{FF2B5EF4-FFF2-40B4-BE49-F238E27FC236}">
                <a16:creationId xmlns:a16="http://schemas.microsoft.com/office/drawing/2014/main" id="{E5FC4AB7-8CB7-47E7-8B2D-76866730BECF}"/>
              </a:ext>
            </a:extLst>
          </p:cNvPr>
          <p:cNvPicPr>
            <a:picLocks noChangeAspect="1"/>
          </p:cNvPicPr>
          <p:nvPr/>
        </p:nvPicPr>
        <p:blipFill>
          <a:blip r:embed="rId3"/>
          <a:stretch>
            <a:fillRect/>
          </a:stretch>
        </p:blipFill>
        <p:spPr>
          <a:xfrm>
            <a:off x="1032115" y="707922"/>
            <a:ext cx="6924408" cy="3890325"/>
          </a:xfrm>
          <a:prstGeom prst="rect">
            <a:avLst/>
          </a:prstGeom>
        </p:spPr>
      </p:pic>
    </p:spTree>
    <p:extLst>
      <p:ext uri="{BB962C8B-B14F-4D97-AF65-F5344CB8AC3E}">
        <p14:creationId xmlns:p14="http://schemas.microsoft.com/office/powerpoint/2010/main" val="403815155"/>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8CF9E0-BFFE-4232-8B72-A3A1792A3101}"/>
              </a:ext>
            </a:extLst>
          </p:cNvPr>
          <p:cNvPicPr>
            <a:picLocks noChangeAspect="1"/>
          </p:cNvPicPr>
          <p:nvPr/>
        </p:nvPicPr>
        <p:blipFill>
          <a:blip r:embed="rId2"/>
          <a:stretch>
            <a:fillRect/>
          </a:stretch>
        </p:blipFill>
        <p:spPr>
          <a:xfrm>
            <a:off x="986855" y="1038556"/>
            <a:ext cx="7293429" cy="2957763"/>
          </a:xfrm>
          <a:prstGeom prst="rect">
            <a:avLst/>
          </a:prstGeom>
        </p:spPr>
      </p:pic>
    </p:spTree>
    <p:extLst>
      <p:ext uri="{BB962C8B-B14F-4D97-AF65-F5344CB8AC3E}">
        <p14:creationId xmlns:p14="http://schemas.microsoft.com/office/powerpoint/2010/main" val="2951050030"/>
      </p:ext>
    </p:extLst>
  </p:cSld>
  <p:clrMapOvr>
    <a:masterClrMapping/>
  </p:clrMapOvr>
  <p:transition>
    <p:fade thruBlk="1"/>
  </p:transition>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972</Words>
  <Application>Microsoft Office PowerPoint</Application>
  <PresentationFormat>On-screen Show (16:9)</PresentationFormat>
  <Paragraphs>152</Paragraphs>
  <Slides>43</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Helvetica Neue</vt:lpstr>
      <vt:lpstr>Roboto Slab</vt:lpstr>
      <vt:lpstr>Source Sans Pro</vt:lpstr>
      <vt:lpstr>Calibri</vt:lpstr>
      <vt:lpstr>Cordelia template</vt:lpstr>
      <vt:lpstr>Facebook Utilisation – Exploratory Data Analysis</vt:lpstr>
      <vt:lpstr>Problem Statement</vt:lpstr>
      <vt:lpstr>Scenario</vt:lpstr>
      <vt:lpstr>Let’s Go</vt:lpstr>
      <vt:lpstr>PowerPoint Presentation</vt:lpstr>
      <vt:lpstr>The Target Age Group</vt:lpstr>
      <vt:lpstr>1. What is the age distribution of the users of Facebook</vt:lpstr>
      <vt:lpstr>PowerPoint Presentation</vt:lpstr>
      <vt:lpstr>PowerPoint Presentation</vt:lpstr>
      <vt:lpstr>2. Which age-group is the driver of growth.</vt:lpstr>
      <vt:lpstr>PowerPoint Presentation</vt:lpstr>
      <vt:lpstr>3. Which age-group gets more traction on Facebook</vt:lpstr>
      <vt:lpstr>PowerPoint Presentation</vt:lpstr>
      <vt:lpstr>PowerPoint Presentation</vt:lpstr>
      <vt:lpstr>PowerPoint Presentation</vt:lpstr>
      <vt:lpstr>PowerPoint Presentation</vt:lpstr>
      <vt:lpstr>The Role of Gender</vt:lpstr>
      <vt:lpstr>1. What is the gender distribution of Facebook users</vt:lpstr>
      <vt:lpstr>PowerPoint Presentation</vt:lpstr>
      <vt:lpstr>2. What role does gender play in getting traction on Facebook</vt:lpstr>
      <vt:lpstr>PowerPoint Presentation</vt:lpstr>
      <vt:lpstr>PowerPoint Presentation</vt:lpstr>
      <vt:lpstr>High Like Worth Individuals</vt:lpstr>
      <vt:lpstr>1. What are the trends of HLIs getting traction on Facebook</vt:lpstr>
      <vt:lpstr>PowerPoint Presentation</vt:lpstr>
      <vt:lpstr>PowerPoint Presentation</vt:lpstr>
      <vt:lpstr>PowerPoint Presentation</vt:lpstr>
      <vt:lpstr>Mode of Access</vt:lpstr>
      <vt:lpstr>1. Which is more popular – mobile application Vs web application</vt:lpstr>
      <vt:lpstr>PowerPoint Presentation</vt:lpstr>
      <vt:lpstr>PowerPoint Presentation</vt:lpstr>
      <vt:lpstr>PowerPoint Presentation</vt:lpstr>
      <vt:lpstr>PowerPoint Presentation</vt:lpstr>
      <vt:lpstr>Trends based on Age</vt:lpstr>
      <vt:lpstr>Trends based on Gender</vt:lpstr>
      <vt:lpstr>HLI Trends</vt:lpstr>
      <vt:lpstr>Trends based on mode of access</vt:lpstr>
      <vt:lpstr>Actionable Insights</vt:lpstr>
      <vt:lpstr>Youngsters at the fore.</vt:lpstr>
      <vt:lpstr>Female engagement and empowerment.</vt:lpstr>
      <vt:lpstr>Celebrities and influencers</vt:lpstr>
      <vt:lpstr>Focus on mobile application.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KING KOBRA</dc:creator>
  <cp:lastModifiedBy>HP india</cp:lastModifiedBy>
  <cp:revision>20</cp:revision>
  <dcterms:modified xsi:type="dcterms:W3CDTF">2022-01-30T12:39:20Z</dcterms:modified>
</cp:coreProperties>
</file>