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63"/>
  </p:normalViewPr>
  <p:slideViewPr>
    <p:cSldViewPr snapToGrid="0" snapToObjects="1">
      <p:cViewPr varScale="1">
        <p:scale>
          <a:sx n="117" d="100"/>
          <a:sy n="117" d="100"/>
        </p:scale>
        <p:origin x="172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D1471E-821C-D44B-ADE8-E79139B49A6C}" type="datetimeFigureOut">
              <a:rPr lang="en-US" smtClean="0"/>
              <a:t>3/7/25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4B9F4-C9C7-8049-9E07-CDD87BED5C91}" type="slidenum">
              <a:rPr lang="en-US" smtClean="0"/>
              <a:t>‹#›</a:t>
            </a:fld>
            <a:endParaRPr lang="en-US"/>
          </a:p>
        </p:txBody>
      </p:sp>
    </p:spTree>
    <p:extLst>
      <p:ext uri="{BB962C8B-B14F-4D97-AF65-F5344CB8AC3E}">
        <p14:creationId xmlns:p14="http://schemas.microsoft.com/office/powerpoint/2010/main" val="1761521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04B9F4-C9C7-8049-9E07-CDD87BED5C91}" type="slidenum">
              <a:rPr lang="en-US" smtClean="0"/>
              <a:t>8</a:t>
            </a:fld>
            <a:endParaRPr lang="en-US"/>
          </a:p>
        </p:txBody>
      </p:sp>
    </p:spTree>
    <p:extLst>
      <p:ext uri="{BB962C8B-B14F-4D97-AF65-F5344CB8AC3E}">
        <p14:creationId xmlns:p14="http://schemas.microsoft.com/office/powerpoint/2010/main" val="244802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3/7/25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interest.com/pin/97812623127059348/"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hyperlink" Target="https://www.rottentomatoes.com/m/men_of_honor/trailers/2062478915624"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lamy.com/stock-photo/men-of-honor-2000-cuba-gooding-jr.html"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videobuster.de/dvd-bluray-verleih/64435/men-of-honor"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oviemeter.nl/film/129"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QhCISxbO7rg"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r.inspiredpencil.com/pictures-2023/men-of-honor"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hbr.org/2010/01/how-to-bounce-back-from-adversity" TargetMode="External"/><Relationship Id="rId5" Type="http://schemas.openxmlformats.org/officeDocument/2006/relationships/hyperlink" Target="https://online.hbs.edu/blog/post/leadership-communication" TargetMode="External"/><Relationship Id="rId4" Type="http://schemas.openxmlformats.org/officeDocument/2006/relationships/hyperlink" Target="https://alchetron.com/Men-of-Hon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880886B-02ED-4317-9236-CB60C22CF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0060" y="4419600"/>
            <a:ext cx="8181594" cy="1203960"/>
          </a:xfrm>
        </p:spPr>
        <p:txBody>
          <a:bodyPr anchor="ctr">
            <a:normAutofit/>
          </a:bodyPr>
          <a:lstStyle/>
          <a:p>
            <a:r>
              <a:rPr lang="en-US" sz="5300"/>
              <a:t>Men of Honor - Film Analysis</a:t>
            </a:r>
          </a:p>
        </p:txBody>
      </p:sp>
      <p:sp>
        <p:nvSpPr>
          <p:cNvPr id="3" name="Subtitle 2"/>
          <p:cNvSpPr>
            <a:spLocks noGrp="1"/>
          </p:cNvSpPr>
          <p:nvPr>
            <p:ph type="subTitle" idx="1"/>
          </p:nvPr>
        </p:nvSpPr>
        <p:spPr>
          <a:xfrm>
            <a:off x="480060" y="5669280"/>
            <a:ext cx="8181594" cy="548640"/>
          </a:xfrm>
        </p:spPr>
        <p:txBody>
          <a:bodyPr anchor="ctr">
            <a:normAutofit/>
          </a:bodyPr>
          <a:lstStyle/>
          <a:p>
            <a:pPr>
              <a:lnSpc>
                <a:spcPct val="90000"/>
              </a:lnSpc>
            </a:pPr>
            <a:r>
              <a:rPr lang="en-US" sz="1500"/>
              <a:t>An Analysis of Interpersonal Communication Concepts</a:t>
            </a:r>
          </a:p>
          <a:p>
            <a:pPr>
              <a:lnSpc>
                <a:spcPct val="90000"/>
              </a:lnSpc>
            </a:pPr>
            <a:r>
              <a:rPr lang="en-US" sz="1500"/>
              <a:t>By Morgan Browning</a:t>
            </a:r>
          </a:p>
        </p:txBody>
      </p:sp>
      <p:pic>
        <p:nvPicPr>
          <p:cNvPr id="6" name="Picture 5" descr="A couple of men in military uniforms&#10;&#10;AI-generated content may be incorrect.">
            <a:extLst>
              <a:ext uri="{FF2B5EF4-FFF2-40B4-BE49-F238E27FC236}">
                <a16:creationId xmlns:a16="http://schemas.microsoft.com/office/drawing/2014/main" id="{B54C6D65-BB10-4E5A-1707-495C2B0E434F}"/>
              </a:ext>
            </a:extLst>
          </p:cNvPr>
          <p:cNvPicPr>
            <a:picLocks noChangeAspect="1"/>
          </p:cNvPicPr>
          <p:nvPr/>
        </p:nvPicPr>
        <p:blipFill>
          <a:blip r:embed="rId2">
            <a:extLst>
              <a:ext uri="{837473B0-CC2E-450A-ABE3-18F120FF3D39}">
                <a1611:picAttrSrcUrl xmlns:a1611="http://schemas.microsoft.com/office/drawing/2016/11/main" r:id="rId3"/>
              </a:ext>
            </a:extLst>
          </a:blip>
          <a:srcRect b="8250"/>
          <a:stretch/>
        </p:blipFill>
        <p:spPr>
          <a:xfrm>
            <a:off x="4" y="-11"/>
            <a:ext cx="4571996" cy="4194796"/>
          </a:xfrm>
          <a:custGeom>
            <a:avLst/>
            <a:gdLst/>
            <a:ahLst/>
            <a:cxnLst/>
            <a:rect l="l" t="t" r="r" b="b"/>
            <a:pathLst>
              <a:path w="6002835" h="4194796">
                <a:moveTo>
                  <a:pt x="0" y="0"/>
                </a:moveTo>
                <a:lnTo>
                  <a:pt x="5999418" y="0"/>
                </a:lnTo>
                <a:lnTo>
                  <a:pt x="5996190" y="32760"/>
                </a:lnTo>
                <a:cubicBezTo>
                  <a:pt x="5998706" y="293110"/>
                  <a:pt x="5983874" y="553460"/>
                  <a:pt x="5997116" y="813682"/>
                </a:cubicBezTo>
                <a:cubicBezTo>
                  <a:pt x="6007314" y="1015047"/>
                  <a:pt x="6000824" y="1216284"/>
                  <a:pt x="5997116" y="1417522"/>
                </a:cubicBezTo>
                <a:cubicBezTo>
                  <a:pt x="5989967" y="1803471"/>
                  <a:pt x="6000824" y="2188911"/>
                  <a:pt x="5996190" y="2574351"/>
                </a:cubicBezTo>
                <a:cubicBezTo>
                  <a:pt x="5994204" y="2745205"/>
                  <a:pt x="5996454" y="2915805"/>
                  <a:pt x="6000824" y="3086660"/>
                </a:cubicBezTo>
                <a:cubicBezTo>
                  <a:pt x="6007180" y="3330611"/>
                  <a:pt x="5997382" y="3574689"/>
                  <a:pt x="5986656" y="3818514"/>
                </a:cubicBezTo>
                <a:cubicBezTo>
                  <a:pt x="5983054" y="3885559"/>
                  <a:pt x="5982107" y="3952684"/>
                  <a:pt x="5983808" y="4019746"/>
                </a:cubicBezTo>
                <a:lnTo>
                  <a:pt x="5993788" y="4173418"/>
                </a:lnTo>
                <a:lnTo>
                  <a:pt x="5955106" y="4175101"/>
                </a:lnTo>
                <a:cubicBezTo>
                  <a:pt x="5890100" y="4175133"/>
                  <a:pt x="5825078" y="4173227"/>
                  <a:pt x="5760087" y="4171956"/>
                </a:cubicBezTo>
                <a:cubicBezTo>
                  <a:pt x="5521345" y="4167509"/>
                  <a:pt x="5282477" y="4171956"/>
                  <a:pt x="5044242" y="4149213"/>
                </a:cubicBezTo>
                <a:cubicBezTo>
                  <a:pt x="4979506" y="4143051"/>
                  <a:pt x="4914326" y="4139111"/>
                  <a:pt x="4849272" y="4139890"/>
                </a:cubicBezTo>
                <a:cubicBezTo>
                  <a:pt x="4784218" y="4140668"/>
                  <a:pt x="4719291" y="4146163"/>
                  <a:pt x="4655063" y="4158869"/>
                </a:cubicBezTo>
                <a:cubicBezTo>
                  <a:pt x="4447578" y="4199146"/>
                  <a:pt x="4239457" y="4201688"/>
                  <a:pt x="4029811" y="4185424"/>
                </a:cubicBezTo>
                <a:cubicBezTo>
                  <a:pt x="3943792" y="4178690"/>
                  <a:pt x="3857774" y="4167509"/>
                  <a:pt x="3771375" y="4169669"/>
                </a:cubicBezTo>
                <a:cubicBezTo>
                  <a:pt x="3623225" y="4173608"/>
                  <a:pt x="3474948" y="4165603"/>
                  <a:pt x="3326672" y="4167636"/>
                </a:cubicBezTo>
                <a:cubicBezTo>
                  <a:pt x="3322669" y="4168208"/>
                  <a:pt x="3318578" y="4167674"/>
                  <a:pt x="3314855" y="4166111"/>
                </a:cubicBezTo>
                <a:cubicBezTo>
                  <a:pt x="3278008" y="4140827"/>
                  <a:pt x="3237604" y="4150610"/>
                  <a:pt x="3199487" y="4157217"/>
                </a:cubicBezTo>
                <a:cubicBezTo>
                  <a:pt x="3072810" y="4179198"/>
                  <a:pt x="2946260" y="4189998"/>
                  <a:pt x="2817550" y="4172972"/>
                </a:cubicBezTo>
                <a:cubicBezTo>
                  <a:pt x="2694647" y="4155146"/>
                  <a:pt x="2569990" y="4152923"/>
                  <a:pt x="2446541" y="4166365"/>
                </a:cubicBezTo>
                <a:cubicBezTo>
                  <a:pt x="2276791" y="4186186"/>
                  <a:pt x="2107677" y="4181993"/>
                  <a:pt x="1938308" y="4166365"/>
                </a:cubicBezTo>
                <a:cubicBezTo>
                  <a:pt x="1869570" y="4160013"/>
                  <a:pt x="1799815" y="4149213"/>
                  <a:pt x="1731712" y="4165095"/>
                </a:cubicBezTo>
                <a:cubicBezTo>
                  <a:pt x="1647854" y="4184535"/>
                  <a:pt x="1564250" y="4178182"/>
                  <a:pt x="1480137" y="4173862"/>
                </a:cubicBezTo>
                <a:cubicBezTo>
                  <a:pt x="1373663" y="4168271"/>
                  <a:pt x="1267442" y="4152135"/>
                  <a:pt x="1160586" y="4164841"/>
                </a:cubicBezTo>
                <a:cubicBezTo>
                  <a:pt x="1111161" y="4170685"/>
                  <a:pt x="1062116" y="4179961"/>
                  <a:pt x="1012055" y="4177547"/>
                </a:cubicBezTo>
                <a:cubicBezTo>
                  <a:pt x="873562" y="4171194"/>
                  <a:pt x="735196" y="4163697"/>
                  <a:pt x="596449" y="4164841"/>
                </a:cubicBezTo>
                <a:cubicBezTo>
                  <a:pt x="538383" y="4165222"/>
                  <a:pt x="480699" y="4167128"/>
                  <a:pt x="422887" y="4171321"/>
                </a:cubicBezTo>
                <a:cubicBezTo>
                  <a:pt x="315015" y="4179198"/>
                  <a:pt x="207524" y="4168525"/>
                  <a:pt x="100033" y="4164714"/>
                </a:cubicBezTo>
                <a:lnTo>
                  <a:pt x="0" y="4169195"/>
                </a:lnTo>
                <a:close/>
              </a:path>
            </a:pathLst>
          </a:custGeom>
        </p:spPr>
      </p:pic>
      <p:pic>
        <p:nvPicPr>
          <p:cNvPr id="5" name="Picture 4" descr="Film reel and slate">
            <a:extLst>
              <a:ext uri="{FF2B5EF4-FFF2-40B4-BE49-F238E27FC236}">
                <a16:creationId xmlns:a16="http://schemas.microsoft.com/office/drawing/2014/main" id="{8486A1C6-EE4C-2482-5C50-9992BB72431A}"/>
              </a:ext>
            </a:extLst>
          </p:cNvPr>
          <p:cNvPicPr>
            <a:picLocks noChangeAspect="1"/>
          </p:cNvPicPr>
          <p:nvPr/>
        </p:nvPicPr>
        <p:blipFill>
          <a:blip r:embed="rId4"/>
          <a:srcRect l="3266" r="22923" b="3"/>
          <a:stretch/>
        </p:blipFill>
        <p:spPr>
          <a:xfrm>
            <a:off x="4514850" y="12"/>
            <a:ext cx="4629146" cy="4186171"/>
          </a:xfrm>
          <a:custGeom>
            <a:avLst/>
            <a:gdLst/>
            <a:ahLst/>
            <a:cxnLst/>
            <a:rect l="l" t="t" r="r" b="b"/>
            <a:pathLst>
              <a:path w="6009490" h="4186171">
                <a:moveTo>
                  <a:pt x="9049" y="0"/>
                </a:moveTo>
                <a:lnTo>
                  <a:pt x="6009490" y="0"/>
                </a:lnTo>
                <a:lnTo>
                  <a:pt x="6009490" y="4168273"/>
                </a:lnTo>
                <a:lnTo>
                  <a:pt x="5803951" y="4172925"/>
                </a:lnTo>
                <a:cubicBezTo>
                  <a:pt x="5729787" y="4171950"/>
                  <a:pt x="5655658" y="4168322"/>
                  <a:pt x="5581704" y="4162045"/>
                </a:cubicBezTo>
                <a:cubicBezTo>
                  <a:pt x="5474340" y="4154041"/>
                  <a:pt x="5366086" y="4142987"/>
                  <a:pt x="5259485" y="4163316"/>
                </a:cubicBezTo>
                <a:cubicBezTo>
                  <a:pt x="5142465" y="4185805"/>
                  <a:pt x="5025571" y="4185932"/>
                  <a:pt x="4907534" y="4180215"/>
                </a:cubicBezTo>
                <a:cubicBezTo>
                  <a:pt x="4806650" y="4175387"/>
                  <a:pt x="4706147" y="4149975"/>
                  <a:pt x="4604501" y="4176784"/>
                </a:cubicBezTo>
                <a:cubicBezTo>
                  <a:pt x="4594387" y="4178258"/>
                  <a:pt x="4584082" y="4177826"/>
                  <a:pt x="4574133" y="4175514"/>
                </a:cubicBezTo>
                <a:cubicBezTo>
                  <a:pt x="4462958" y="4160140"/>
                  <a:pt x="4351020" y="4172718"/>
                  <a:pt x="4239463" y="4168398"/>
                </a:cubicBezTo>
                <a:cubicBezTo>
                  <a:pt x="4188005" y="4166365"/>
                  <a:pt x="4135530" y="4167509"/>
                  <a:pt x="4084706" y="4162045"/>
                </a:cubicBezTo>
                <a:cubicBezTo>
                  <a:pt x="3968067" y="4149594"/>
                  <a:pt x="3851682" y="4142987"/>
                  <a:pt x="3736314" y="4172337"/>
                </a:cubicBezTo>
                <a:cubicBezTo>
                  <a:pt x="3702643" y="4180253"/>
                  <a:pt x="3668235" y="4184509"/>
                  <a:pt x="3633650" y="4185043"/>
                </a:cubicBezTo>
                <a:cubicBezTo>
                  <a:pt x="3520696" y="4189109"/>
                  <a:pt x="3408122" y="4181358"/>
                  <a:pt x="3295549" y="4175005"/>
                </a:cubicBezTo>
                <a:cubicBezTo>
                  <a:pt x="3217408" y="4170558"/>
                  <a:pt x="3139394" y="4160902"/>
                  <a:pt x="3061127" y="4169034"/>
                </a:cubicBezTo>
                <a:cubicBezTo>
                  <a:pt x="3015640" y="4173735"/>
                  <a:pt x="2969772" y="4173735"/>
                  <a:pt x="2924285" y="4169034"/>
                </a:cubicBezTo>
                <a:cubicBezTo>
                  <a:pt x="2840452" y="4159212"/>
                  <a:pt x="2755870" y="4157382"/>
                  <a:pt x="2671694" y="4163570"/>
                </a:cubicBezTo>
                <a:cubicBezTo>
                  <a:pt x="2546033" y="4174370"/>
                  <a:pt x="2420500" y="4183391"/>
                  <a:pt x="2294459" y="4166238"/>
                </a:cubicBezTo>
                <a:cubicBezTo>
                  <a:pt x="2222976" y="4155006"/>
                  <a:pt x="2150298" y="4153685"/>
                  <a:pt x="2078460" y="4162300"/>
                </a:cubicBezTo>
                <a:cubicBezTo>
                  <a:pt x="1907313" y="4186314"/>
                  <a:pt x="1735785" y="4178563"/>
                  <a:pt x="1564257" y="4168653"/>
                </a:cubicBezTo>
                <a:cubicBezTo>
                  <a:pt x="1449650" y="4161918"/>
                  <a:pt x="1334536" y="4149594"/>
                  <a:pt x="1220183" y="4165857"/>
                </a:cubicBezTo>
                <a:cubicBezTo>
                  <a:pt x="1074321" y="4186186"/>
                  <a:pt x="928331" y="4179452"/>
                  <a:pt x="782087" y="4173481"/>
                </a:cubicBezTo>
                <a:cubicBezTo>
                  <a:pt x="674723" y="4169034"/>
                  <a:pt x="567232" y="4155565"/>
                  <a:pt x="459614" y="4172210"/>
                </a:cubicBezTo>
                <a:cubicBezTo>
                  <a:pt x="448535" y="4173722"/>
                  <a:pt x="437265" y="4172591"/>
                  <a:pt x="426706" y="4168907"/>
                </a:cubicBezTo>
                <a:cubicBezTo>
                  <a:pt x="385869" y="4155464"/>
                  <a:pt x="342085" y="4153660"/>
                  <a:pt x="300283" y="4163697"/>
                </a:cubicBezTo>
                <a:cubicBezTo>
                  <a:pt x="223159" y="4180596"/>
                  <a:pt x="146162" y="4187965"/>
                  <a:pt x="67640" y="4172591"/>
                </a:cubicBezTo>
                <a:lnTo>
                  <a:pt x="14015" y="4169393"/>
                </a:lnTo>
                <a:lnTo>
                  <a:pt x="28554" y="3856095"/>
                </a:lnTo>
                <a:cubicBezTo>
                  <a:pt x="30458" y="3735660"/>
                  <a:pt x="27412" y="3615306"/>
                  <a:pt x="15626" y="3495237"/>
                </a:cubicBezTo>
                <a:cubicBezTo>
                  <a:pt x="-847" y="3348740"/>
                  <a:pt x="-4304" y="3201174"/>
                  <a:pt x="5296" y="3054118"/>
                </a:cubicBezTo>
                <a:cubicBezTo>
                  <a:pt x="11786" y="2969961"/>
                  <a:pt x="18539" y="2885804"/>
                  <a:pt x="22776" y="2801522"/>
                </a:cubicBezTo>
                <a:cubicBezTo>
                  <a:pt x="28180" y="2681630"/>
                  <a:pt x="25173" y="2561524"/>
                  <a:pt x="13771" y="2442014"/>
                </a:cubicBezTo>
                <a:cubicBezTo>
                  <a:pt x="4237" y="2350879"/>
                  <a:pt x="3177" y="2259120"/>
                  <a:pt x="10593" y="2167807"/>
                </a:cubicBezTo>
                <a:cubicBezTo>
                  <a:pt x="25690" y="2012336"/>
                  <a:pt x="9931" y="1856863"/>
                  <a:pt x="5032" y="1701516"/>
                </a:cubicBezTo>
                <a:cubicBezTo>
                  <a:pt x="-3577" y="1415742"/>
                  <a:pt x="20393" y="1130095"/>
                  <a:pt x="9666" y="844320"/>
                </a:cubicBezTo>
                <a:cubicBezTo>
                  <a:pt x="3841" y="702958"/>
                  <a:pt x="16420" y="561723"/>
                  <a:pt x="9666" y="420361"/>
                </a:cubicBezTo>
                <a:cubicBezTo>
                  <a:pt x="4105" y="319805"/>
                  <a:pt x="397" y="219250"/>
                  <a:pt x="4105" y="118568"/>
                </a:cubicBezTo>
                <a:cubicBezTo>
                  <a:pt x="5164" y="91109"/>
                  <a:pt x="5826" y="63523"/>
                  <a:pt x="9534" y="36446"/>
                </a:cubicBezTo>
                <a:close/>
              </a:path>
            </a:pathLst>
          </a:custGeom>
        </p:spPr>
      </p:pic>
      <p:sp>
        <p:nvSpPr>
          <p:cNvPr id="18" name="sketch line">
            <a:extLst>
              <a:ext uri="{FF2B5EF4-FFF2-40B4-BE49-F238E27FC236}">
                <a16:creationId xmlns:a16="http://schemas.microsoft.com/office/drawing/2014/main" id="{28C31856-6ABF-41FD-B683-B06E5FFF9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7560" y="5598439"/>
            <a:ext cx="2468880" cy="18288"/>
          </a:xfrm>
          <a:custGeom>
            <a:avLst/>
            <a:gdLst>
              <a:gd name="connsiteX0" fmla="*/ 0 w 2468880"/>
              <a:gd name="connsiteY0" fmla="*/ 0 h 18288"/>
              <a:gd name="connsiteX1" fmla="*/ 592531 w 2468880"/>
              <a:gd name="connsiteY1" fmla="*/ 0 h 18288"/>
              <a:gd name="connsiteX2" fmla="*/ 1160374 w 2468880"/>
              <a:gd name="connsiteY2" fmla="*/ 0 h 18288"/>
              <a:gd name="connsiteX3" fmla="*/ 1728216 w 2468880"/>
              <a:gd name="connsiteY3" fmla="*/ 0 h 18288"/>
              <a:gd name="connsiteX4" fmla="*/ 2468880 w 2468880"/>
              <a:gd name="connsiteY4" fmla="*/ 0 h 18288"/>
              <a:gd name="connsiteX5" fmla="*/ 2468880 w 2468880"/>
              <a:gd name="connsiteY5" fmla="*/ 18288 h 18288"/>
              <a:gd name="connsiteX6" fmla="*/ 1802282 w 2468880"/>
              <a:gd name="connsiteY6" fmla="*/ 18288 h 18288"/>
              <a:gd name="connsiteX7" fmla="*/ 1209751 w 2468880"/>
              <a:gd name="connsiteY7" fmla="*/ 18288 h 18288"/>
              <a:gd name="connsiteX8" fmla="*/ 641909 w 2468880"/>
              <a:gd name="connsiteY8" fmla="*/ 18288 h 18288"/>
              <a:gd name="connsiteX9" fmla="*/ 0 w 2468880"/>
              <a:gd name="connsiteY9" fmla="*/ 18288 h 18288"/>
              <a:gd name="connsiteX10" fmla="*/ 0 w 246888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8288"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302" y="4771"/>
                  <a:pt x="2469633" y="12323"/>
                  <a:pt x="2468880" y="18288"/>
                </a:cubicBezTo>
                <a:cubicBezTo>
                  <a:pt x="2229297" y="-14659"/>
                  <a:pt x="2066775" y="30253"/>
                  <a:pt x="1802282" y="18288"/>
                </a:cubicBezTo>
                <a:cubicBezTo>
                  <a:pt x="1537789" y="6323"/>
                  <a:pt x="1379930" y="22266"/>
                  <a:pt x="1209751" y="18288"/>
                </a:cubicBezTo>
                <a:cubicBezTo>
                  <a:pt x="1039572" y="14310"/>
                  <a:pt x="837025" y="12850"/>
                  <a:pt x="641909" y="18288"/>
                </a:cubicBezTo>
                <a:cubicBezTo>
                  <a:pt x="446793" y="23726"/>
                  <a:pt x="170561" y="18472"/>
                  <a:pt x="0" y="18288"/>
                </a:cubicBezTo>
                <a:cubicBezTo>
                  <a:pt x="841" y="12879"/>
                  <a:pt x="-726" y="3977"/>
                  <a:pt x="0" y="0"/>
                </a:cubicBezTo>
                <a:close/>
              </a:path>
              <a:path w="2468880" h="18288"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8266" y="8857"/>
                  <a:pt x="2469384" y="13619"/>
                  <a:pt x="2468880" y="18288"/>
                </a:cubicBezTo>
                <a:cubicBezTo>
                  <a:pt x="2271330" y="36599"/>
                  <a:pt x="2001027" y="31554"/>
                  <a:pt x="1876349" y="18288"/>
                </a:cubicBezTo>
                <a:cubicBezTo>
                  <a:pt x="1751671" y="5022"/>
                  <a:pt x="1364652" y="15063"/>
                  <a:pt x="1209751" y="18288"/>
                </a:cubicBezTo>
                <a:cubicBezTo>
                  <a:pt x="1054850" y="21513"/>
                  <a:pt x="748438" y="20074"/>
                  <a:pt x="617220" y="18288"/>
                </a:cubicBezTo>
                <a:cubicBezTo>
                  <a:pt x="486002" y="16502"/>
                  <a:pt x="237432" y="27200"/>
                  <a:pt x="0" y="18288"/>
                </a:cubicBezTo>
                <a:cubicBezTo>
                  <a:pt x="-487" y="10816"/>
                  <a:pt x="-839" y="605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pPr>
              <a:lnSpc>
                <a:spcPct val="90000"/>
              </a:lnSpc>
            </a:pPr>
            <a:r>
              <a:rPr lang="en-US" sz="3300"/>
              <a:t>Competent Communicator &amp; Mediated Communication</a:t>
            </a:r>
          </a:p>
        </p:txBody>
      </p:sp>
      <p:pic>
        <p:nvPicPr>
          <p:cNvPr id="5" name="Picture 4" descr="A person in a suit and tie&#10;&#10;AI-generated content may be incorrect.">
            <a:extLst>
              <a:ext uri="{FF2B5EF4-FFF2-40B4-BE49-F238E27FC236}">
                <a16:creationId xmlns:a16="http://schemas.microsoft.com/office/drawing/2014/main" id="{6CF09C8B-C7DE-1963-A952-0527B2DB7872}"/>
              </a:ext>
            </a:extLst>
          </p:cNvPr>
          <p:cNvPicPr>
            <a:picLocks noChangeAspect="1"/>
          </p:cNvPicPr>
          <p:nvPr/>
        </p:nvPicPr>
        <p:blipFill>
          <a:blip r:embed="rId2">
            <a:extLst>
              <a:ext uri="{837473B0-CC2E-450A-ABE3-18F120FF3D39}">
                <a1611:picAttrSrcUrl xmlns:a1611="http://schemas.microsoft.com/office/drawing/2016/11/main" r:id="rId3"/>
              </a:ext>
            </a:extLst>
          </a:blip>
          <a:srcRect l="41550" r="29800"/>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r>
              <a:rPr lang="en-US" sz="1900"/>
              <a:t>Carl Brashear is the most competent communicator in Men of Honor. He demonstrates perseverance, clear communication, and leadership. Over the course of the film, his communication evolves as he gains confidence and commands respect. Mediated communication appears through letters and reports, impacting how messages are received and interpreted.</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4777739"/>
            <a:ext cx="2564242" cy="1412119"/>
          </a:xfrm>
        </p:spPr>
        <p:txBody>
          <a:bodyPr>
            <a:normAutofit/>
          </a:bodyPr>
          <a:lstStyle/>
          <a:p>
            <a:pPr>
              <a:lnSpc>
                <a:spcPct val="90000"/>
              </a:lnSpc>
            </a:pPr>
            <a:r>
              <a:rPr lang="en-US" sz="2900"/>
              <a:t>Cultural Differences &amp; Self-Concept</a:t>
            </a:r>
          </a:p>
        </p:txBody>
      </p:sp>
      <p:pic>
        <p:nvPicPr>
          <p:cNvPr id="7" name="Picture 6" descr="A person in a sailor's uniform and a person in a dress&#10;&#10;AI-generated content may be incorrect.">
            <a:extLst>
              <a:ext uri="{FF2B5EF4-FFF2-40B4-BE49-F238E27FC236}">
                <a16:creationId xmlns:a16="http://schemas.microsoft.com/office/drawing/2014/main" id="{46F90B66-4845-8813-7500-210C79CD3F31}"/>
              </a:ext>
            </a:extLst>
          </p:cNvPr>
          <p:cNvPicPr>
            <a:picLocks noChangeAspect="1"/>
          </p:cNvPicPr>
          <p:nvPr/>
        </p:nvPicPr>
        <p:blipFill>
          <a:blip r:embed="rId2">
            <a:extLst>
              <a:ext uri="{837473B0-CC2E-450A-ABE3-18F120FF3D39}">
                <a1611:picAttrSrcUrl xmlns:a1611="http://schemas.microsoft.com/office/drawing/2016/11/main" r:id="rId3"/>
              </a:ext>
            </a:extLst>
          </a:blip>
          <a:srcRect t="9426" b="22749"/>
          <a:stretch/>
        </p:blipFill>
        <p:spPr>
          <a:xfrm>
            <a:off x="20" y="10"/>
            <a:ext cx="9143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19"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74529" y="5470492"/>
            <a:ext cx="1371600" cy="13716"/>
          </a:xfrm>
          <a:custGeom>
            <a:avLst/>
            <a:gdLst>
              <a:gd name="connsiteX0" fmla="*/ 0 w 1371600"/>
              <a:gd name="connsiteY0" fmla="*/ 0 h 13716"/>
              <a:gd name="connsiteX1" fmla="*/ 685800 w 1371600"/>
              <a:gd name="connsiteY1" fmla="*/ 0 h 13716"/>
              <a:gd name="connsiteX2" fmla="*/ 1371600 w 1371600"/>
              <a:gd name="connsiteY2" fmla="*/ 0 h 13716"/>
              <a:gd name="connsiteX3" fmla="*/ 1371600 w 1371600"/>
              <a:gd name="connsiteY3" fmla="*/ 13716 h 13716"/>
              <a:gd name="connsiteX4" fmla="*/ 713232 w 1371600"/>
              <a:gd name="connsiteY4" fmla="*/ 13716 h 13716"/>
              <a:gd name="connsiteX5" fmla="*/ 0 w 1371600"/>
              <a:gd name="connsiteY5" fmla="*/ 13716 h 13716"/>
              <a:gd name="connsiteX6" fmla="*/ 0 w 1371600"/>
              <a:gd name="connsiteY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3716" fill="none" extrusionOk="0">
                <a:moveTo>
                  <a:pt x="0" y="0"/>
                </a:moveTo>
                <a:cubicBezTo>
                  <a:pt x="247303" y="31625"/>
                  <a:pt x="422310" y="-25629"/>
                  <a:pt x="685800" y="0"/>
                </a:cubicBezTo>
                <a:cubicBezTo>
                  <a:pt x="949290" y="25629"/>
                  <a:pt x="1192357" y="6696"/>
                  <a:pt x="1371600" y="0"/>
                </a:cubicBezTo>
                <a:cubicBezTo>
                  <a:pt x="1371127" y="2892"/>
                  <a:pt x="1371229" y="8681"/>
                  <a:pt x="1371600" y="13716"/>
                </a:cubicBezTo>
                <a:cubicBezTo>
                  <a:pt x="1107995" y="21892"/>
                  <a:pt x="1033361" y="28370"/>
                  <a:pt x="713232" y="13716"/>
                </a:cubicBezTo>
                <a:cubicBezTo>
                  <a:pt x="393103" y="-938"/>
                  <a:pt x="289343" y="38649"/>
                  <a:pt x="0" y="13716"/>
                </a:cubicBezTo>
                <a:cubicBezTo>
                  <a:pt x="227" y="7219"/>
                  <a:pt x="197" y="5990"/>
                  <a:pt x="0" y="0"/>
                </a:cubicBezTo>
                <a:close/>
              </a:path>
              <a:path w="1371600" h="13716" stroke="0" extrusionOk="0">
                <a:moveTo>
                  <a:pt x="0" y="0"/>
                </a:moveTo>
                <a:cubicBezTo>
                  <a:pt x="170249" y="-24099"/>
                  <a:pt x="504634" y="14338"/>
                  <a:pt x="644652" y="0"/>
                </a:cubicBezTo>
                <a:cubicBezTo>
                  <a:pt x="784670" y="-14338"/>
                  <a:pt x="1087773" y="8679"/>
                  <a:pt x="1371600" y="0"/>
                </a:cubicBezTo>
                <a:cubicBezTo>
                  <a:pt x="1372228" y="6235"/>
                  <a:pt x="1371259" y="10206"/>
                  <a:pt x="1371600" y="13716"/>
                </a:cubicBezTo>
                <a:cubicBezTo>
                  <a:pt x="1176823" y="-5981"/>
                  <a:pt x="900830" y="5417"/>
                  <a:pt x="713232" y="13716"/>
                </a:cubicBezTo>
                <a:cubicBezTo>
                  <a:pt x="525634" y="22015"/>
                  <a:pt x="282837" y="1152"/>
                  <a:pt x="0" y="13716"/>
                </a:cubicBezTo>
                <a:cubicBezTo>
                  <a:pt x="596" y="8712"/>
                  <a:pt x="320" y="342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90720" y="4777739"/>
            <a:ext cx="5173220" cy="1399223"/>
          </a:xfrm>
        </p:spPr>
        <p:txBody>
          <a:bodyPr anchor="ctr">
            <a:normAutofit/>
          </a:bodyPr>
          <a:lstStyle/>
          <a:p>
            <a:pPr>
              <a:lnSpc>
                <a:spcPct val="90000"/>
              </a:lnSpc>
            </a:pPr>
            <a:r>
              <a:rPr lang="en-US" sz="1500"/>
              <a:t>Cultural barriers play a major role in the film, especially regarding race and hierarchy. Carl faces discrimination but continues to prove his abilities. His self-concept is built on determination and proving himself against societal expectations. This impacts how he communicates—assertively and with purpose.</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325369"/>
            <a:ext cx="3276451" cy="1956841"/>
          </a:xfrm>
        </p:spPr>
        <p:txBody>
          <a:bodyPr anchor="b">
            <a:normAutofit/>
          </a:bodyPr>
          <a:lstStyle/>
          <a:p>
            <a:r>
              <a:rPr lang="en-US" sz="4700"/>
              <a:t>Perception &amp; Listening</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872899"/>
            <a:ext cx="3182691" cy="3320668"/>
          </a:xfrm>
        </p:spPr>
        <p:txBody>
          <a:bodyPr>
            <a:normAutofit/>
          </a:bodyPr>
          <a:lstStyle/>
          <a:p>
            <a:pPr>
              <a:lnSpc>
                <a:spcPct val="90000"/>
              </a:lnSpc>
            </a:pPr>
            <a:r>
              <a:rPr lang="en-US" sz="1600"/>
              <a:t>Others perceive Carl as incapable at first due to racial biases. Over time, his actions force them to reconsider. His persistence changes their perception. Listening is crucial in the film—characters must hear and understand each other. Examples include Carl listening to instructors to master skills and his superior officers eventually listening to his arguments for fairness.</a:t>
            </a:r>
          </a:p>
        </p:txBody>
      </p:sp>
      <p:pic>
        <p:nvPicPr>
          <p:cNvPr id="5" name="Picture 4" descr="A person and person holding hands&#10;&#10;AI-generated content may be incorrect.">
            <a:extLst>
              <a:ext uri="{FF2B5EF4-FFF2-40B4-BE49-F238E27FC236}">
                <a16:creationId xmlns:a16="http://schemas.microsoft.com/office/drawing/2014/main" id="{2997B3D1-5AD9-F621-182D-A0F16148CC55}"/>
              </a:ext>
            </a:extLst>
          </p:cNvPr>
          <p:cNvPicPr>
            <a:picLocks noChangeAspect="1"/>
          </p:cNvPicPr>
          <p:nvPr/>
        </p:nvPicPr>
        <p:blipFill>
          <a:blip r:embed="rId2">
            <a:extLst>
              <a:ext uri="{837473B0-CC2E-450A-ABE3-18F120FF3D39}">
                <a1611:picAttrSrcUrl xmlns:a1611="http://schemas.microsoft.com/office/drawing/2016/11/main" r:id="rId3"/>
              </a:ext>
            </a:extLst>
          </a:blip>
          <a:srcRect l="13768" r="36017" b="-1"/>
          <a:stretch/>
        </p:blipFill>
        <p:spPr>
          <a:xfrm>
            <a:off x="3983776"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2600"/>
              <a:t>Language &amp; Nonverbal Communication</a:t>
            </a:r>
          </a:p>
        </p:txBody>
      </p:sp>
      <p:pic>
        <p:nvPicPr>
          <p:cNvPr id="5" name="Picture 4" descr="A group of men in uniform standing in a courtroom&#10;&#10;AI-generated content may be incorrect.">
            <a:extLst>
              <a:ext uri="{FF2B5EF4-FFF2-40B4-BE49-F238E27FC236}">
                <a16:creationId xmlns:a16="http://schemas.microsoft.com/office/drawing/2014/main" id="{77658B4F-3B62-AD70-7BEB-B71426DF1072}"/>
              </a:ext>
            </a:extLst>
          </p:cNvPr>
          <p:cNvPicPr>
            <a:picLocks noChangeAspect="1"/>
          </p:cNvPicPr>
          <p:nvPr/>
        </p:nvPicPr>
        <p:blipFill>
          <a:blip r:embed="rId2">
            <a:extLst>
              <a:ext uri="{837473B0-CC2E-450A-ABE3-18F120FF3D39}">
                <a1611:picAttrSrcUrl xmlns:a1611="http://schemas.microsoft.com/office/drawing/2016/11/main" r:id="rId3"/>
              </a:ext>
            </a:extLst>
          </a:blip>
          <a:srcRect b="27858"/>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p:cNvSpPr>
            <a:spLocks noGrp="1"/>
          </p:cNvSpPr>
          <p:nvPr>
            <p:ph idx="1"/>
          </p:nvPr>
        </p:nvSpPr>
        <p:spPr>
          <a:xfrm>
            <a:off x="3167986" y="3752850"/>
            <a:ext cx="5614060" cy="2452687"/>
          </a:xfrm>
        </p:spPr>
        <p:txBody>
          <a:bodyPr anchor="ctr">
            <a:normAutofit/>
          </a:bodyPr>
          <a:lstStyle/>
          <a:p>
            <a:r>
              <a:rPr lang="en-US" sz="1600"/>
              <a:t>Language plays a big role—commands, insults, and motivational words shape interactions. Examples include Carl’s exchanges with his instructor, courtroom dialogues, and orders on deck. Nonverbal communication is equally powerful: facial expressions of doubt, nods of approval, and military discipline all convey meaning.</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a:t>Emotions &amp; Conflict</a:t>
            </a:r>
          </a:p>
        </p:txBody>
      </p:sp>
      <p:sp>
        <p:nvSpPr>
          <p:cNvPr id="3" name="Content Placeholder 2"/>
          <p:cNvSpPr>
            <a:spLocks noGrp="1"/>
          </p:cNvSpPr>
          <p:nvPr>
            <p:ph idx="1"/>
          </p:nvPr>
        </p:nvSpPr>
        <p:spPr>
          <a:xfrm>
            <a:off x="571351" y="2743200"/>
            <a:ext cx="3485179" cy="3613149"/>
          </a:xfrm>
        </p:spPr>
        <p:txBody>
          <a:bodyPr anchor="ctr">
            <a:normAutofit/>
          </a:bodyPr>
          <a:lstStyle/>
          <a:p>
            <a:r>
              <a:rPr lang="en-US" sz="1700"/>
              <a:t>Characters express emotions through body language and tone. Examples include Carl’s frustration when underestimated, his determination in training, and his pride when achieving his goal. Conflict is a driving force—Carl faces institutional resistance and personal rivalries, which he overcomes through perseverance.</a:t>
            </a:r>
          </a:p>
        </p:txBody>
      </p:sp>
      <p:pic>
        <p:nvPicPr>
          <p:cNvPr id="5" name="Picture 4" descr="A person looking through a metal porthole&#10;&#10;AI-generated content may be incorrect.">
            <a:extLst>
              <a:ext uri="{FF2B5EF4-FFF2-40B4-BE49-F238E27FC236}">
                <a16:creationId xmlns:a16="http://schemas.microsoft.com/office/drawing/2014/main" id="{8F10C217-43DE-E8A3-DAC2-63A69B1A44BA}"/>
              </a:ext>
            </a:extLst>
          </p:cNvPr>
          <p:cNvPicPr>
            <a:picLocks noChangeAspect="1"/>
          </p:cNvPicPr>
          <p:nvPr/>
        </p:nvPicPr>
        <p:blipFill>
          <a:blip r:embed="rId2">
            <a:extLst>
              <a:ext uri="{837473B0-CC2E-450A-ABE3-18F120FF3D39}">
                <a1611:picAttrSrcUrl xmlns:a1611="http://schemas.microsoft.com/office/drawing/2016/11/main" r:id="rId3"/>
              </a:ext>
            </a:extLst>
          </a:blip>
          <a:srcRect l="31479" r="30979"/>
          <a:stretch/>
        </p:blipFill>
        <p:spPr>
          <a:xfrm>
            <a:off x="4572000" y="1"/>
            <a:ext cx="4577118" cy="6858000"/>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standing next to a person wearing a suit&#10;&#10;AI-generated content may be incorrect.">
            <a:extLst>
              <a:ext uri="{FF2B5EF4-FFF2-40B4-BE49-F238E27FC236}">
                <a16:creationId xmlns:a16="http://schemas.microsoft.com/office/drawing/2014/main" id="{FE2D1FBF-A214-FD2B-4DDB-A1A72448030C}"/>
              </a:ext>
            </a:extLst>
          </p:cNvPr>
          <p:cNvPicPr>
            <a:picLocks noChangeAspect="1"/>
          </p:cNvPicPr>
          <p:nvPr/>
        </p:nvPicPr>
        <p:blipFill>
          <a:blip r:embed="rId2">
            <a:extLst>
              <a:ext uri="{837473B0-CC2E-450A-ABE3-18F120FF3D39}">
                <a1611:picAttrSrcUrl xmlns:a1611="http://schemas.microsoft.com/office/drawing/2016/11/main" r:id="rId3"/>
              </a:ext>
            </a:extLst>
          </a:blip>
          <a:srcRect l="28258" r="12258"/>
          <a:stretch/>
        </p:blipFill>
        <p:spPr>
          <a:xfrm>
            <a:off x="20" y="10"/>
            <a:ext cx="725221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648707" y="365125"/>
            <a:ext cx="2866642" cy="1899912"/>
          </a:xfrm>
        </p:spPr>
        <p:txBody>
          <a:bodyPr>
            <a:normAutofit/>
          </a:bodyPr>
          <a:lstStyle/>
          <a:p>
            <a:r>
              <a:rPr lang="en-US" sz="3200"/>
              <a:t>Relationships &amp; Interpersonal Attraction</a:t>
            </a:r>
          </a:p>
        </p:txBody>
      </p:sp>
      <p:sp>
        <p:nvSpPr>
          <p:cNvPr id="3" name="Content Placeholder 2"/>
          <p:cNvSpPr>
            <a:spLocks noGrp="1"/>
          </p:cNvSpPr>
          <p:nvPr>
            <p:ph idx="1"/>
          </p:nvPr>
        </p:nvSpPr>
        <p:spPr>
          <a:xfrm>
            <a:off x="5648707" y="2434201"/>
            <a:ext cx="2866642" cy="3742762"/>
          </a:xfrm>
        </p:spPr>
        <p:txBody>
          <a:bodyPr>
            <a:normAutofit/>
          </a:bodyPr>
          <a:lstStyle/>
          <a:p>
            <a:r>
              <a:rPr lang="en-US" sz="1700"/>
              <a:t>Carl forms a mentor-student relationship with Billy Sunday, built on mutual respect. One key aspect of attraction is Carl’s unwavering dedication, which earns respect. The film portrays Knapp’s Relational Stages through Carl’s evolving relationships—from hostility to respect with his superiors and colleagues.</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erson saluting with his hand&#10;&#10;AI-generated content may be incorrect.">
            <a:extLst>
              <a:ext uri="{FF2B5EF4-FFF2-40B4-BE49-F238E27FC236}">
                <a16:creationId xmlns:a16="http://schemas.microsoft.com/office/drawing/2014/main" id="{93033ADC-7C23-3063-D1D6-E76DF887C101}"/>
              </a:ext>
            </a:extLst>
          </p:cNvPr>
          <p:cNvPicPr>
            <a:picLocks noChangeAspect="1"/>
          </p:cNvPicPr>
          <p:nvPr/>
        </p:nvPicPr>
        <p:blipFill>
          <a:blip r:embed="rId3">
            <a:extLst>
              <a:ext uri="{837473B0-CC2E-450A-ABE3-18F120FF3D39}">
                <a1611:picAttrSrcUrl xmlns:a1611="http://schemas.microsoft.com/office/drawing/2016/11/main" r:id="rId4"/>
              </a:ext>
            </a:extLst>
          </a:blip>
          <a:srcRect l="27383" r="13133"/>
          <a:stretch/>
        </p:blipFill>
        <p:spPr>
          <a:xfrm>
            <a:off x="1891767" y="10"/>
            <a:ext cx="7252231" cy="6857990"/>
          </a:xfrm>
          <a:prstGeom prst="rect">
            <a:avLst/>
          </a:prstGeom>
        </p:spPr>
      </p:pic>
      <p:sp>
        <p:nvSpPr>
          <p:cNvPr id="29" name="Rectangle 2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365125"/>
            <a:ext cx="2866641" cy="1899912"/>
          </a:xfrm>
        </p:spPr>
        <p:txBody>
          <a:bodyPr>
            <a:normAutofit/>
          </a:bodyPr>
          <a:lstStyle/>
          <a:p>
            <a:r>
              <a:rPr lang="en-US" sz="3500"/>
              <a:t>References</a:t>
            </a:r>
          </a:p>
        </p:txBody>
      </p:sp>
      <p:sp>
        <p:nvSpPr>
          <p:cNvPr id="3" name="Content Placeholder 2"/>
          <p:cNvSpPr>
            <a:spLocks noGrp="1"/>
          </p:cNvSpPr>
          <p:nvPr>
            <p:ph idx="1"/>
          </p:nvPr>
        </p:nvSpPr>
        <p:spPr>
          <a:xfrm>
            <a:off x="628650" y="2434201"/>
            <a:ext cx="2866641" cy="3742762"/>
          </a:xfrm>
        </p:spPr>
        <p:txBody>
          <a:bodyPr>
            <a:normAutofit/>
          </a:bodyPr>
          <a:lstStyle/>
          <a:p>
            <a:pPr>
              <a:lnSpc>
                <a:spcPct val="90000"/>
              </a:lnSpc>
            </a:pPr>
            <a:r>
              <a:rPr lang="en-US" sz="1400"/>
              <a:t>1. </a:t>
            </a:r>
            <a:r>
              <a:rPr lang="en-US" sz="1400" b="1" i="0">
                <a:effectLst/>
                <a:latin typeface="Lato Extended"/>
              </a:rPr>
              <a:t>Landry, L. (2023, February 14). 8 essential leadership communication skills. </a:t>
            </a:r>
            <a:r>
              <a:rPr lang="en-US" sz="1400" b="1" i="1">
                <a:effectLst/>
                <a:latin typeface="Lato Extended"/>
              </a:rPr>
              <a:t>Harvard Business School Online</a:t>
            </a:r>
            <a:r>
              <a:rPr lang="en-US" sz="1400" b="1" i="0">
                <a:effectLst/>
                <a:latin typeface="Lato Extended"/>
              </a:rPr>
              <a:t>.</a:t>
            </a:r>
            <a:r>
              <a:rPr lang="en-US" sz="1400" b="0" i="0">
                <a:effectLst/>
                <a:latin typeface="Lato Extended"/>
              </a:rPr>
              <a:t> </a:t>
            </a:r>
            <a:r>
              <a:rPr lang="en-US" sz="1400" b="0" i="0" u="sng">
                <a:effectLst/>
                <a:latin typeface="Lato Extended"/>
                <a:hlinkClick r:id="rId5"/>
              </a:rPr>
              <a:t>https://online.hbs.edu/blog/post/leadership-communicationLinks to an external site.</a:t>
            </a:r>
            <a:endParaRPr lang="en-US" sz="1400" b="0" i="0" u="sng">
              <a:effectLst/>
              <a:latin typeface="Lato Extended"/>
            </a:endParaRPr>
          </a:p>
          <a:p>
            <a:pPr>
              <a:lnSpc>
                <a:spcPct val="90000"/>
              </a:lnSpc>
            </a:pPr>
            <a:r>
              <a:rPr lang="en-US" sz="1400" u="sng">
                <a:latin typeface="Lato Extended"/>
              </a:rPr>
              <a:t>2. </a:t>
            </a:r>
            <a:r>
              <a:rPr lang="en-US" sz="1400" b="1" i="0">
                <a:effectLst/>
                <a:latin typeface="Lato Extended"/>
              </a:rPr>
              <a:t>Margolis, J. D., &amp; Stoltz, P. G. (2010). How to bounce back from adversity. </a:t>
            </a:r>
            <a:r>
              <a:rPr lang="en-US" sz="1400" b="1" i="1">
                <a:effectLst/>
                <a:latin typeface="Lato Extended"/>
              </a:rPr>
              <a:t>Harvard Business Review.</a:t>
            </a:r>
            <a:r>
              <a:rPr lang="en-US" sz="1400" b="0" i="0">
                <a:effectLst/>
                <a:latin typeface="Lato Extended"/>
              </a:rPr>
              <a:t> </a:t>
            </a:r>
            <a:r>
              <a:rPr lang="en-US" sz="1400" b="0" i="0" u="sng">
                <a:effectLst/>
                <a:latin typeface="Lato Extended"/>
                <a:hlinkClick r:id="rId6"/>
              </a:rPr>
              <a:t>https://hbr.org/2010/01/how-to-bounce-back-from-adversityLinks to an external site.</a:t>
            </a:r>
            <a:endParaRPr lang="en-US" sz="1400"/>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TotalTime>
  <Words>446</Words>
  <Application>Microsoft Macintosh PowerPoint</Application>
  <PresentationFormat>On-screen Show (4:3)</PresentationFormat>
  <Paragraphs>19</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Calibri</vt:lpstr>
      <vt:lpstr>Lato Extended</vt:lpstr>
      <vt:lpstr>Office Theme</vt:lpstr>
      <vt:lpstr>Men of Honor - Film Analysis</vt:lpstr>
      <vt:lpstr>Competent Communicator &amp; Mediated Communication</vt:lpstr>
      <vt:lpstr>Cultural Differences &amp; Self-Concept</vt:lpstr>
      <vt:lpstr>Perception &amp; Listening</vt:lpstr>
      <vt:lpstr>Language &amp; Nonverbal Communication</vt:lpstr>
      <vt:lpstr>Emotions &amp; Conflict</vt:lpstr>
      <vt:lpstr>Relationships &amp; Interpersonal Attraction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Morgan Andrew Browning</cp:lastModifiedBy>
  <cp:revision>3</cp:revision>
  <dcterms:created xsi:type="dcterms:W3CDTF">2013-01-27T09:14:16Z</dcterms:created>
  <dcterms:modified xsi:type="dcterms:W3CDTF">2025-03-07T10:17:24Z</dcterms:modified>
  <cp:category/>
</cp:coreProperties>
</file>