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5" r:id="rId4"/>
    <p:sldId id="257" r:id="rId5"/>
    <p:sldId id="258" r:id="rId6"/>
    <p:sldId id="272" r:id="rId7"/>
    <p:sldId id="263" r:id="rId8"/>
    <p:sldId id="266" r:id="rId9"/>
    <p:sldId id="273" r:id="rId10"/>
    <p:sldId id="274" r:id="rId11"/>
    <p:sldId id="267" r:id="rId12"/>
    <p:sldId id="271" r:id="rId13"/>
    <p:sldId id="268" r:id="rId14"/>
    <p:sldId id="269" r:id="rId15"/>
    <p:sldId id="270" r:id="rId16"/>
    <p:sldId id="265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947"/>
            <a:ext cx="9144000" cy="2292350"/>
          </a:xfrm>
        </p:spPr>
        <p:txBody>
          <a:bodyPr/>
          <a:lstStyle/>
          <a:p>
            <a:r>
              <a:rPr lang="en-GB" dirty="0">
                <a:latin typeface="Calibri"/>
                <a:cs typeface="Calibri"/>
              </a:rPr>
              <a:t>PROJECT</a:t>
            </a:r>
            <a:br>
              <a:rPr lang="en-GB" dirty="0">
                <a:latin typeface="Calibri"/>
                <a:cs typeface="Calibri"/>
              </a:rPr>
            </a:br>
            <a:r>
              <a:rPr lang="en-GB" dirty="0">
                <a:latin typeface="Calibri"/>
                <a:cs typeface="Calibri"/>
              </a:rPr>
              <a:t>CAPACITY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37455"/>
            <a:ext cx="9144000" cy="3306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b="1" dirty="0">
                <a:cs typeface="Calibri" panose="020F0502020204030204"/>
              </a:rPr>
              <a:t>Guided by:</a:t>
            </a:r>
            <a:endParaRPr lang="en-US" b="1" dirty="0">
              <a:cs typeface="Calibri"/>
            </a:endParaRPr>
          </a:p>
          <a:p>
            <a:pPr algn="l"/>
            <a:r>
              <a:rPr lang="en-GB" dirty="0">
                <a:cs typeface="Calibri" panose="020F0502020204030204"/>
              </a:rPr>
              <a:t>Siamak Khatibi</a:t>
            </a:r>
          </a:p>
          <a:p>
            <a:pPr algn="r"/>
            <a:r>
              <a:rPr lang="en-GB" b="1" dirty="0">
                <a:cs typeface="Calibri" panose="020F0502020204030204"/>
              </a:rPr>
              <a:t>    Group: SSS                 </a:t>
            </a:r>
          </a:p>
          <a:p>
            <a:pPr algn="r"/>
            <a:r>
              <a:rPr lang="en-GB" dirty="0">
                <a:ea typeface="+mn-lt"/>
                <a:cs typeface="+mn-lt"/>
              </a:rPr>
              <a:t>HAILAY GEBRESLASIE GEBREMESKEL</a:t>
            </a:r>
            <a:endParaRPr lang="en-GB" dirty="0"/>
          </a:p>
          <a:p>
            <a:pPr algn="r"/>
            <a:r>
              <a:rPr lang="en-GB" dirty="0">
                <a:cs typeface="Calibri" panose="020F0502020204030204"/>
              </a:rPr>
              <a:t>SHRUTHA KEERTHI REDDY NAGAIAHGARI</a:t>
            </a:r>
          </a:p>
          <a:p>
            <a:pPr algn="r"/>
            <a:r>
              <a:rPr lang="en-GB" dirty="0">
                <a:cs typeface="Calibri" panose="020F0502020204030204"/>
              </a:rPr>
              <a:t>VENKATA SAI SHRAVYA KATAMANENI</a:t>
            </a:r>
          </a:p>
          <a:p>
            <a:pPr algn="r"/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D0B4-27FD-5EA0-667A-1BCF9EF8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37" y="243068"/>
            <a:ext cx="10867663" cy="593389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baggage weight is generated using </a:t>
            </a:r>
            <a:r>
              <a:rPr lang="en-US" dirty="0" err="1"/>
              <a:t>randi</a:t>
            </a:r>
            <a:r>
              <a:rPr lang="en-US" dirty="0"/>
              <a:t> in the range of 25 to 40 </a:t>
            </a:r>
            <a:r>
              <a:rPr lang="en-US" dirty="0" err="1"/>
              <a:t>randi</a:t>
            </a:r>
            <a:r>
              <a:rPr lang="en-US" dirty="0"/>
              <a:t>([25,40])</a:t>
            </a:r>
          </a:p>
          <a:p>
            <a:r>
              <a:rPr lang="en-US" dirty="0"/>
              <a:t>Later we increased the service time when passengers brought baggage more than 30kgs by using this loop.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if </a:t>
            </a:r>
            <a:r>
              <a:rPr lang="en-US" sz="1800" dirty="0" err="1"/>
              <a:t>curr_customers</a:t>
            </a:r>
            <a:r>
              <a:rPr lang="en-US" sz="1800" dirty="0"/>
              <a:t>==1</a:t>
            </a:r>
          </a:p>
          <a:p>
            <a:pPr marL="0" indent="0">
              <a:buNone/>
            </a:pPr>
            <a:r>
              <a:rPr lang="en-US" sz="1800" dirty="0"/>
              <a:t>  if </a:t>
            </a:r>
            <a:r>
              <a:rPr lang="en-US" sz="1800" dirty="0" err="1"/>
              <a:t>bag_current</a:t>
            </a:r>
            <a:r>
              <a:rPr lang="en-US" sz="1800" dirty="0"/>
              <a:t>&gt;30</a:t>
            </a:r>
          </a:p>
          <a:p>
            <a:pPr marL="0" indent="0">
              <a:buNone/>
            </a:pPr>
            <a:r>
              <a:rPr lang="en-US" sz="1800" dirty="0"/>
              <a:t>          event(2)=</a:t>
            </a:r>
            <a:r>
              <a:rPr lang="en-US" sz="1800" dirty="0" err="1"/>
              <a:t>exprnd</a:t>
            </a:r>
            <a:r>
              <a:rPr lang="en-US" sz="1800" dirty="0"/>
              <a:t>(2*(1/mu))+t;</a:t>
            </a:r>
          </a:p>
          <a:p>
            <a:pPr marL="0" indent="0">
              <a:buNone/>
            </a:pPr>
            <a:r>
              <a:rPr lang="en-US" sz="1800" dirty="0"/>
              <a:t>          else</a:t>
            </a:r>
          </a:p>
          <a:p>
            <a:pPr marL="0" indent="0">
              <a:buNone/>
            </a:pPr>
            <a:r>
              <a:rPr lang="en-US" sz="1800" dirty="0"/>
              <a:t>          event(2)=</a:t>
            </a:r>
            <a:r>
              <a:rPr lang="en-US" sz="1800" dirty="0" err="1"/>
              <a:t>exprnd</a:t>
            </a:r>
            <a:r>
              <a:rPr lang="en-US" sz="1800" dirty="0"/>
              <a:t>(1/mu)+t;</a:t>
            </a:r>
          </a:p>
          <a:p>
            <a:pPr marL="0" indent="0">
              <a:buNone/>
            </a:pPr>
            <a:r>
              <a:rPr lang="en-US" sz="1800" dirty="0"/>
              <a:t>          end</a:t>
            </a:r>
          </a:p>
          <a:p>
            <a:pPr marL="0" indent="0">
              <a:buNone/>
            </a:pPr>
            <a:r>
              <a:rPr lang="en-US" sz="1800" dirty="0"/>
              <a:t> 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CB47-7492-56AD-D343-BE52077B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4615-D22F-7B9B-0C67-D56E37DD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0" y="1545707"/>
            <a:ext cx="10515600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often can the disturbance occur in the queue? What is the effect of occurred disturbance?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waiting time is less than or equal to expected waiting time, the system is stable or else there is delay in the system, which is caused by the disturbance.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78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084F-D23C-A54D-EBD1-08A8CD8C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482"/>
            <a:ext cx="10515600" cy="5542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Q2.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waiting time in queue? And how is it distributed?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mean of all the outcomes of the waiting time of the individual passengers waiting in the queue.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Menlo"/>
              </a:rPr>
              <a:t>                     </a:t>
            </a:r>
            <a:r>
              <a:rPr lang="en-GB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wait=mean(w)</a:t>
            </a: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Where, w is the waiting time of the individual passenger waiting in the queue.</a:t>
            </a:r>
          </a:p>
          <a:p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wait time is exponentially distributed.</a:t>
            </a:r>
          </a:p>
          <a:p>
            <a:pPr marL="0" indent="0">
              <a:buNone/>
            </a:pP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76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63C4-2751-B3A7-6F06-4B313AE2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800" dirty="0"/>
              <a:t>                                               </a:t>
            </a:r>
            <a:r>
              <a:rPr lang="en-GB" sz="1800" dirty="0" err="1"/>
              <a:t>Figur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                                        Figure1: Histogram plot of waiting time in the queue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015529A-D845-DD15-1E14-0744D972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359" y="1847461"/>
            <a:ext cx="5010539" cy="34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0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1CA9-9BBF-A4E2-B8AD-0FC62B42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488924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much time is wasted due to the occurred disturbance?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mean of difference of each outcome of the waiting time and expected waiting time.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GB" sz="2400" dirty="0">
                <a:latin typeface="Menlo"/>
              </a:rPr>
              <a:t>            T</a:t>
            </a:r>
            <a:r>
              <a:rPr lang="en-GB" sz="2400" b="0" i="0" dirty="0">
                <a:effectLst/>
                <a:latin typeface="Menlo"/>
              </a:rPr>
              <a:t>ime</a:t>
            </a:r>
            <a:r>
              <a:rPr lang="en-GB" sz="2400" dirty="0">
                <a:latin typeface="Menlo"/>
              </a:rPr>
              <a:t> </a:t>
            </a:r>
            <a:r>
              <a:rPr lang="en-GB" sz="2400" b="0" i="0" dirty="0">
                <a:effectLst/>
                <a:latin typeface="Menlo"/>
              </a:rPr>
              <a:t>wasted=mean(w-</a:t>
            </a:r>
            <a:r>
              <a:rPr lang="en-GB" sz="2400" b="0" i="0" dirty="0" err="1">
                <a:effectLst/>
                <a:latin typeface="Menlo"/>
              </a:rPr>
              <a:t>wq</a:t>
            </a:r>
            <a:r>
              <a:rPr lang="en-GB" sz="2400" b="0" i="0" dirty="0"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endParaRPr lang="en-GB" sz="1400" b="0" i="0" dirty="0">
              <a:effectLst/>
              <a:latin typeface="Menlo"/>
            </a:endParaRPr>
          </a:p>
          <a:p>
            <a:r>
              <a:rPr lang="en-GB" dirty="0"/>
              <a:t>Where, w is waiting time in the queue.</a:t>
            </a:r>
          </a:p>
          <a:p>
            <a:r>
              <a:rPr lang="en-GB" dirty="0" err="1"/>
              <a:t>Wq</a:t>
            </a:r>
            <a:r>
              <a:rPr lang="en-GB" dirty="0"/>
              <a:t> is the expected waiting time in the queue.</a:t>
            </a:r>
          </a:p>
          <a:p>
            <a:pPr marL="0" indent="0">
              <a:buNone/>
            </a:pPr>
            <a:r>
              <a:rPr lang="en-GB" sz="2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4519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E12F-0DBF-5646-7C5E-7B0FF52C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533D-D73A-CB0D-F572-D60AC8CF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677"/>
            <a:ext cx="10515600" cy="2267339"/>
          </a:xfrm>
        </p:spPr>
        <p:txBody>
          <a:bodyPr/>
          <a:lstStyle/>
          <a:p>
            <a:r>
              <a:rPr lang="en-US" dirty="0"/>
              <a:t>From the above results and graphs we can conclude that when a disturbance occurs due to the overweight baggage, a delay occurs in the queuing system. </a:t>
            </a:r>
          </a:p>
          <a:p>
            <a:r>
              <a:rPr lang="en-US" dirty="0"/>
              <a:t>Signifying that waiting time of passengers in the queue increases.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96A5-E577-16DC-B5AC-EA3B8B91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7" y="578498"/>
            <a:ext cx="10515600" cy="51785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22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20C4-D0E7-3BF3-43C5-73C881BD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utline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7C21-9659-ECD7-DE36-EDCA2A96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Goal/Aim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Analysis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114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BF13-4947-9490-F2D6-C135D5AB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6713-CD73-9DB5-230E-8F4D511C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M/G/1 Queuing model: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queuing model is an extension of the M/M/1 queue.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rrivals are </a:t>
            </a:r>
            <a:r>
              <a:rPr lang="en-IN" b="1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arkovian (modulated by a </a:t>
            </a:r>
            <a:r>
              <a:rPr lang="en-IN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process)</a:t>
            </a:r>
            <a:endParaRPr lang="en-IN" b="0" i="0" u="none" strike="noStrike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ervice times have a </a:t>
            </a:r>
            <a:r>
              <a:rPr lang="en-IN" b="1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eneral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server.</a:t>
            </a:r>
          </a:p>
          <a:p>
            <a:pPr marL="0" indent="0">
              <a:buNone/>
            </a:pPr>
            <a:endParaRPr lang="en-I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F3F1-67B2-F321-50F2-A2EAEDE0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C52C-F892-1915-056B-0C8A8D4C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3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Airport scenario modelled using M/G/1 queuing system.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3783966-56DB-4FD0-9BD0-41E6C394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48" y="3071630"/>
            <a:ext cx="7399661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5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619D-F548-F985-BE6F-E1C403F2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739"/>
            <a:ext cx="10515600" cy="1166325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Goal/Aim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443A-E0C1-C4CD-9DA6-59E4C5FE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90"/>
            <a:ext cx="10515600" cy="4198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often can the disturbance occur in the queue? What is the effect of occurred disturbance? 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waiting time in queue? And how is it distributed?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time is wasted due to the occurred disturbance?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754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E6C2-67D6-078F-88BD-53C0A4D6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8272-FDFF-3EAB-0292-637E2015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 Airport Scenario, Passengers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having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baggage weight less than or equal to 30KG pass to the next step otherwise, either they must throw some stuff or pay for the extra weight which consumes more time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Due to the passengers overweight baggage there occurs a disturbance in the system.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2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FAA0-10EF-6FF9-CCB2-E12D7E57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304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Little’s law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34E-192B-DFF8-6922-571939031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59"/>
            <a:ext cx="10515600" cy="3517641"/>
          </a:xfrm>
        </p:spPr>
        <p:txBody>
          <a:bodyPr>
            <a:normAutofit fontScale="77500" lnSpcReduction="20000"/>
          </a:bodyPr>
          <a:lstStyle/>
          <a:p>
            <a:r>
              <a:rPr lang="el-GR" dirty="0"/>
              <a:t>ρ </a:t>
            </a:r>
            <a:r>
              <a:rPr lang="en-US" dirty="0"/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lambda/mu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lambda= Arrival rate</a:t>
            </a: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mu=service rate</a:t>
            </a: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Number of customers in queue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</a:t>
            </a:r>
            <a:r>
              <a:rPr lang="el-GR" dirty="0"/>
              <a:t>ρ</a:t>
            </a:r>
            <a:r>
              <a:rPr lang="en-US" dirty="0"/>
              <a:t>^2/(1-</a:t>
            </a:r>
            <a:r>
              <a:rPr lang="el-GR" dirty="0"/>
              <a:t> ρ</a:t>
            </a:r>
            <a:r>
              <a:rPr lang="en-US" dirty="0"/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Mean time a customer spends in the queue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GB" dirty="0" err="1"/>
              <a:t>Lq</a:t>
            </a:r>
            <a:r>
              <a:rPr lang="en-GB" dirty="0"/>
              <a:t>/</a:t>
            </a:r>
            <a:r>
              <a:rPr lang="el-GR" dirty="0"/>
              <a:t>λ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0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C626-0E71-FD76-E0B2-A82B731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458"/>
            <a:ext cx="10515600" cy="474928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Dimensioning:</a:t>
            </a: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= 7 (Arrival rate)</a:t>
            </a: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 = 10 (Service rate)</a:t>
            </a: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Baggage weight [25 to 40]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20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1192-D026-194E-CB3B-D4BDE04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B00B-852A-53EB-D9D7-C987A9FE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Implemented this task in MATLAB </a:t>
            </a:r>
          </a:p>
          <a:p>
            <a:r>
              <a:rPr lang="en-IN" dirty="0"/>
              <a:t>Used a function to import number of arrived passengers (</a:t>
            </a:r>
            <a:r>
              <a:rPr lang="en-IN" dirty="0" err="1"/>
              <a:t>nbrarrived</a:t>
            </a:r>
            <a:r>
              <a:rPr lang="en-IN" dirty="0"/>
              <a:t>) where the inputs are lambda, mu, and </a:t>
            </a:r>
            <a:r>
              <a:rPr lang="en-IN" dirty="0" err="1"/>
              <a:t>sim_time</a:t>
            </a:r>
            <a:r>
              <a:rPr lang="en-IN" dirty="0"/>
              <a:t>. </a:t>
            </a:r>
          </a:p>
          <a:p>
            <a:r>
              <a:rPr lang="en-IN" dirty="0"/>
              <a:t>Three events used for deriving the fundamental model of M/G/1 queuing system:</a:t>
            </a:r>
          </a:p>
          <a:p>
            <a:pPr marL="0" indent="0">
              <a:buNone/>
            </a:pPr>
            <a:r>
              <a:rPr lang="en-IN" dirty="0"/>
              <a:t>   event(1) – arrival</a:t>
            </a:r>
          </a:p>
          <a:p>
            <a:pPr marL="0" indent="0">
              <a:buNone/>
            </a:pPr>
            <a:r>
              <a:rPr lang="en-IN" dirty="0"/>
              <a:t>   event(2) – departure</a:t>
            </a:r>
          </a:p>
          <a:p>
            <a:pPr marL="0" indent="0">
              <a:buNone/>
            </a:pPr>
            <a:r>
              <a:rPr lang="en-IN" dirty="0"/>
              <a:t>   event(3) -measurement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7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660</Words>
  <Application>Microsoft Macintosh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Times New Roman</vt:lpstr>
      <vt:lpstr>office theme</vt:lpstr>
      <vt:lpstr>PROJECT CAPACITY ANALYSIS</vt:lpstr>
      <vt:lpstr>Outline</vt:lpstr>
      <vt:lpstr>Introduction</vt:lpstr>
      <vt:lpstr>Scenario</vt:lpstr>
      <vt:lpstr>Goal/Aim</vt:lpstr>
      <vt:lpstr>Task</vt:lpstr>
      <vt:lpstr>Little’s law</vt:lpstr>
      <vt:lpstr>PowerPoint Presentation</vt:lpstr>
      <vt:lpstr>Methodology</vt:lpstr>
      <vt:lpstr>PowerPoint Presentation</vt:lpstr>
      <vt:lpstr>Analysis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Shravya</dc:creator>
  <cp:lastModifiedBy>Ammu reddy Nagaiahgari</cp:lastModifiedBy>
  <cp:revision>110</cp:revision>
  <dcterms:created xsi:type="dcterms:W3CDTF">2022-10-17T14:06:41Z</dcterms:created>
  <dcterms:modified xsi:type="dcterms:W3CDTF">2022-11-13T22:32:57Z</dcterms:modified>
</cp:coreProperties>
</file>