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484" r:id="rId4"/>
    <p:sldId id="483" r:id="rId5"/>
    <p:sldId id="485" r:id="rId6"/>
    <p:sldId id="487" r:id="rId7"/>
    <p:sldId id="261" r:id="rId8"/>
    <p:sldId id="486" r:id="rId9"/>
    <p:sldId id="493" r:id="rId10"/>
    <p:sldId id="495" r:id="rId11"/>
    <p:sldId id="494" r:id="rId12"/>
    <p:sldId id="488" r:id="rId13"/>
    <p:sldId id="490" r:id="rId14"/>
    <p:sldId id="491" r:id="rId15"/>
    <p:sldId id="497" r:id="rId16"/>
    <p:sldId id="496" r:id="rId17"/>
    <p:sldId id="4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6E6"/>
    <a:srgbClr val="795DE8"/>
    <a:srgbClr val="4E9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D17E-4523-4905-8FDF-D7D139934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B9A534-432D-4FD5-8C32-6759C1D3B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1E1BE5-D528-44C0-A746-37E008AB8059}"/>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5" name="Footer Placeholder 4">
            <a:extLst>
              <a:ext uri="{FF2B5EF4-FFF2-40B4-BE49-F238E27FC236}">
                <a16:creationId xmlns:a16="http://schemas.microsoft.com/office/drawing/2014/main" id="{26453016-44CF-400B-98B9-B55DFE942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148B8-522B-4979-8A15-841099A9A4CF}"/>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369140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BBB0-07B3-44C8-BA48-2918EF7685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A91D4E-ACCE-488F-B182-E61BA4D2B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3D4A59-D919-462B-AA0E-3B7929123E0C}"/>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5" name="Footer Placeholder 4">
            <a:extLst>
              <a:ext uri="{FF2B5EF4-FFF2-40B4-BE49-F238E27FC236}">
                <a16:creationId xmlns:a16="http://schemas.microsoft.com/office/drawing/2014/main" id="{932DAA42-E990-4C9D-8C1C-F3AB203CA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C1372-2C2E-4211-834D-6DA7423DF169}"/>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369888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141F1-3096-4390-8A05-AA12ED09BC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93A037-CF95-493A-B55E-D277275D40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53A91E-97F9-46B5-9A8F-EE3BBF03055E}"/>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5" name="Footer Placeholder 4">
            <a:extLst>
              <a:ext uri="{FF2B5EF4-FFF2-40B4-BE49-F238E27FC236}">
                <a16:creationId xmlns:a16="http://schemas.microsoft.com/office/drawing/2014/main" id="{78C157C3-7916-4B12-9BF4-48C0E6F377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2CEE5-EAEA-492A-B0D7-AB8B1D8D56D5}"/>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1474625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23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275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125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52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06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459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811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47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85E1-980F-483C-9C19-D949392D4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9745C9-38B4-40A1-895F-96D6D6BEB1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FE9C66-D26F-405B-A1B4-38664F468990}"/>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5" name="Footer Placeholder 4">
            <a:extLst>
              <a:ext uri="{FF2B5EF4-FFF2-40B4-BE49-F238E27FC236}">
                <a16:creationId xmlns:a16="http://schemas.microsoft.com/office/drawing/2014/main" id="{A7DF67DB-E345-4C1E-94E4-0AA80D3AF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4C1AA-FF38-42AA-9E8C-6DB8CC18AE09}"/>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334908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106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9495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9/12/2020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59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2C16-534D-47AC-A5C4-2C731D2F1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FE39CA-19D8-46AC-809A-2117B4371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C7C2D-8488-43EF-809A-4CD778B46142}"/>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5" name="Footer Placeholder 4">
            <a:extLst>
              <a:ext uri="{FF2B5EF4-FFF2-40B4-BE49-F238E27FC236}">
                <a16:creationId xmlns:a16="http://schemas.microsoft.com/office/drawing/2014/main" id="{A3117346-D505-453C-8A78-A4D5594E1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79317-9B52-482C-B50A-311CBE3AE5FF}"/>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334396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3B28-80FF-44B2-8E70-CE20E11A50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7D594-1F35-4FB0-A391-6233863CDA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A9F345-7B8F-405A-8BAB-46DBE5CD54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856E3A-C3A3-4271-BE6B-132FE35B743D}"/>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6" name="Footer Placeholder 5">
            <a:extLst>
              <a:ext uri="{FF2B5EF4-FFF2-40B4-BE49-F238E27FC236}">
                <a16:creationId xmlns:a16="http://schemas.microsoft.com/office/drawing/2014/main" id="{327EBF4D-4415-4722-8C6F-8BF92DD311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0B211-B734-4FB0-9F5B-A6ECDB3A200C}"/>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2870573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CFB7-7D76-407C-8FAD-9B1B4B83B9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5F6C9D-03C5-4A7D-B0B9-3E7B8567B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D9D6B-1291-46DE-B61B-5CF52C8EEC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F89E30-3934-4FE0-B2D2-239B2501D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8BB021-4D0D-4466-811A-0E2350568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4CF9D5-3515-4673-875C-01EA2D24B5E0}"/>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8" name="Footer Placeholder 7">
            <a:extLst>
              <a:ext uri="{FF2B5EF4-FFF2-40B4-BE49-F238E27FC236}">
                <a16:creationId xmlns:a16="http://schemas.microsoft.com/office/drawing/2014/main" id="{EB1B4703-941F-4B50-A2D9-19EC1B804E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C79E4A-5650-4C2C-AE1B-E68D64F245EA}"/>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206160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A26B-3ADC-43A9-AC68-9DF6133E0F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D4AD66-7F30-4BD7-8B22-3C457615E125}"/>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4" name="Footer Placeholder 3">
            <a:extLst>
              <a:ext uri="{FF2B5EF4-FFF2-40B4-BE49-F238E27FC236}">
                <a16:creationId xmlns:a16="http://schemas.microsoft.com/office/drawing/2014/main" id="{B23FDC9E-BE1A-41D9-9089-F9AF62E5F5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8A13EF-CC95-4768-9852-22275C876900}"/>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334112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E3930-CDFF-4A66-8B44-A9B3F4B5A3F4}"/>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3" name="Footer Placeholder 2">
            <a:extLst>
              <a:ext uri="{FF2B5EF4-FFF2-40B4-BE49-F238E27FC236}">
                <a16:creationId xmlns:a16="http://schemas.microsoft.com/office/drawing/2014/main" id="{78A396E2-96FF-4882-8CF1-C3A5281E37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0EF481-7A0D-4A96-A7BA-EE3385AD3ED5}"/>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43354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D622-5840-4043-A992-25008F85E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5E6831-A35F-451B-A81B-C06466A20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AC2453-2DE0-4795-8BB3-0CE999CE1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AA0C8-E917-479F-8D12-726A8DE517E2}"/>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6" name="Footer Placeholder 5">
            <a:extLst>
              <a:ext uri="{FF2B5EF4-FFF2-40B4-BE49-F238E27FC236}">
                <a16:creationId xmlns:a16="http://schemas.microsoft.com/office/drawing/2014/main" id="{369AC1B6-8D40-41E9-9DB8-C75CA7A03B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00E08-A9AC-4847-9561-C1E2EE493674}"/>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399815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AA95-B0FD-4561-8C03-EF7D68820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01455A-0E74-405A-AA2F-11DC4FADA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A368A9-0A57-4107-805A-E59A38789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5AFF6-5DB1-4BC5-986E-1BCDF3A2844C}"/>
              </a:ext>
            </a:extLst>
          </p:cNvPr>
          <p:cNvSpPr>
            <a:spLocks noGrp="1"/>
          </p:cNvSpPr>
          <p:nvPr>
            <p:ph type="dt" sz="half" idx="10"/>
          </p:nvPr>
        </p:nvSpPr>
        <p:spPr/>
        <p:txBody>
          <a:bodyPr/>
          <a:lstStyle/>
          <a:p>
            <a:fld id="{A504D8C7-3011-4528-BFAF-5A5874E56254}" type="datetimeFigureOut">
              <a:rPr lang="en-IN" smtClean="0"/>
              <a:t>12-09-2020</a:t>
            </a:fld>
            <a:endParaRPr lang="en-IN"/>
          </a:p>
        </p:txBody>
      </p:sp>
      <p:sp>
        <p:nvSpPr>
          <p:cNvPr id="6" name="Footer Placeholder 5">
            <a:extLst>
              <a:ext uri="{FF2B5EF4-FFF2-40B4-BE49-F238E27FC236}">
                <a16:creationId xmlns:a16="http://schemas.microsoft.com/office/drawing/2014/main" id="{9F163BF6-41C8-44E8-9BCD-9E7DFBEDA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C610BA-FE42-40D3-87A7-0BC867ED4B62}"/>
              </a:ext>
            </a:extLst>
          </p:cNvPr>
          <p:cNvSpPr>
            <a:spLocks noGrp="1"/>
          </p:cNvSpPr>
          <p:nvPr>
            <p:ph type="sldNum" sz="quarter" idx="12"/>
          </p:nvPr>
        </p:nvSpPr>
        <p:spPr/>
        <p:txBody>
          <a:bodyPr/>
          <a:lstStyle/>
          <a:p>
            <a:fld id="{0D7A664F-1921-4764-B19A-842D0E34A28B}" type="slidenum">
              <a:rPr lang="en-IN" smtClean="0"/>
              <a:t>‹#›</a:t>
            </a:fld>
            <a:endParaRPr lang="en-IN"/>
          </a:p>
        </p:txBody>
      </p:sp>
    </p:spTree>
    <p:extLst>
      <p:ext uri="{BB962C8B-B14F-4D97-AF65-F5344CB8AC3E}">
        <p14:creationId xmlns:p14="http://schemas.microsoft.com/office/powerpoint/2010/main" val="1193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84700-C645-4DB2-9C75-188D07221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28630C-B33F-4AF2-8F94-D74675FFF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C758F-F73F-4382-84A7-FA1487C6DF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4D8C7-3011-4528-BFAF-5A5874E56254}" type="datetimeFigureOut">
              <a:rPr lang="en-IN" smtClean="0"/>
              <a:t>12-09-2020</a:t>
            </a:fld>
            <a:endParaRPr lang="en-IN"/>
          </a:p>
        </p:txBody>
      </p:sp>
      <p:sp>
        <p:nvSpPr>
          <p:cNvPr id="5" name="Footer Placeholder 4">
            <a:extLst>
              <a:ext uri="{FF2B5EF4-FFF2-40B4-BE49-F238E27FC236}">
                <a16:creationId xmlns:a16="http://schemas.microsoft.com/office/drawing/2014/main" id="{171CB3B1-DA89-4852-9EA1-54E790444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C0855D-4757-4EF9-9F8B-3065AE0D0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A664F-1921-4764-B19A-842D0E34A28B}" type="slidenum">
              <a:rPr lang="en-IN" smtClean="0"/>
              <a:t>‹#›</a:t>
            </a:fld>
            <a:endParaRPr lang="en-IN"/>
          </a:p>
        </p:txBody>
      </p:sp>
    </p:spTree>
    <p:extLst>
      <p:ext uri="{BB962C8B-B14F-4D97-AF65-F5344CB8AC3E}">
        <p14:creationId xmlns:p14="http://schemas.microsoft.com/office/powerpoint/2010/main" val="2088847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9/12/2020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0522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9">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a:ea typeface="+mn-ea"/>
              <a:cs typeface="+mn-cs"/>
            </a:endParaRPr>
          </a:p>
        </p:txBody>
      </p:sp>
      <p:sp>
        <p:nvSpPr>
          <p:cNvPr id="2" name="Title 1">
            <a:extLst>
              <a:ext uri="{FF2B5EF4-FFF2-40B4-BE49-F238E27FC236}">
                <a16:creationId xmlns:a16="http://schemas.microsoft.com/office/drawing/2014/main" id="{FBFF427D-649F-4CD8-B3D2-38409A5C3AAB}"/>
              </a:ext>
            </a:extLst>
          </p:cNvPr>
          <p:cNvSpPr>
            <a:spLocks noGrp="1"/>
          </p:cNvSpPr>
          <p:nvPr>
            <p:ph type="ctrTitle"/>
          </p:nvPr>
        </p:nvSpPr>
        <p:spPr>
          <a:xfrm>
            <a:off x="1578043" y="590062"/>
            <a:ext cx="5309140" cy="2838938"/>
          </a:xfrm>
        </p:spPr>
        <p:txBody>
          <a:bodyPr>
            <a:normAutofit/>
          </a:bodyPr>
          <a:lstStyle/>
          <a:p>
            <a:r>
              <a:rPr lang="en-US" sz="4600" dirty="0">
                <a:solidFill>
                  <a:schemeClr val="bg1"/>
                </a:solidFill>
                <a:latin typeface="Source Sans Pro" panose="020B0503030403020204" pitchFamily="34" charset="0"/>
                <a:ea typeface="Source Sans Pro" panose="020B0503030403020204" pitchFamily="34" charset="0"/>
              </a:rPr>
              <a:t>INTEROPERABLE TRANSACTIONS</a:t>
            </a:r>
            <a:endParaRPr lang="en-IN" sz="4600" dirty="0">
              <a:solidFill>
                <a:schemeClr val="bg1"/>
              </a:solidFill>
              <a:latin typeface="Source Sans Pro" panose="020B0503030403020204" pitchFamily="34" charset="0"/>
              <a:ea typeface="Source Sans Pro" panose="020B0503030403020204" pitchFamily="34" charset="0"/>
            </a:endParaRPr>
          </a:p>
        </p:txBody>
      </p:sp>
      <p:sp>
        <p:nvSpPr>
          <p:cNvPr id="3" name="Subtitle 2">
            <a:extLst>
              <a:ext uri="{FF2B5EF4-FFF2-40B4-BE49-F238E27FC236}">
                <a16:creationId xmlns:a16="http://schemas.microsoft.com/office/drawing/2014/main" id="{A3176744-1FAA-40E1-8B6B-97164946A230}"/>
              </a:ext>
            </a:extLst>
          </p:cNvPr>
          <p:cNvSpPr>
            <a:spLocks noGrp="1"/>
          </p:cNvSpPr>
          <p:nvPr>
            <p:ph type="subTitle" idx="1"/>
          </p:nvPr>
        </p:nvSpPr>
        <p:spPr>
          <a:xfrm>
            <a:off x="1578044" y="5588191"/>
            <a:ext cx="4517954" cy="990510"/>
          </a:xfrm>
        </p:spPr>
        <p:txBody>
          <a:bodyPr>
            <a:normAutofit/>
          </a:bodyPr>
          <a:lstStyle/>
          <a:p>
            <a:r>
              <a:rPr lang="en-US" sz="2000" dirty="0">
                <a:solidFill>
                  <a:schemeClr val="bg1"/>
                </a:solidFill>
              </a:rPr>
              <a:t>BY:</a:t>
            </a:r>
          </a:p>
          <a:p>
            <a:r>
              <a:rPr lang="en-US" sz="2000" dirty="0">
                <a:solidFill>
                  <a:schemeClr val="bg1"/>
                </a:solidFill>
              </a:rPr>
              <a:t>SAI  &amp;  KAMAL</a:t>
            </a:r>
            <a:endParaRPr lang="en-IN" sz="2000" dirty="0">
              <a:solidFill>
                <a:schemeClr val="bg1"/>
              </a:solidFill>
            </a:endParaRPr>
          </a:p>
        </p:txBody>
      </p:sp>
      <p:sp>
        <p:nvSpPr>
          <p:cNvPr id="3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Univers"/>
              <a:ea typeface="+mn-ea"/>
              <a:cs typeface="+mn-cs"/>
            </a:endParaRPr>
          </a:p>
        </p:txBody>
      </p:sp>
      <p:sp>
        <p:nvSpPr>
          <p:cNvPr id="3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Univers"/>
              <a:ea typeface="+mn-ea"/>
              <a:cs typeface="+mn-cs"/>
            </a:endParaRPr>
          </a:p>
        </p:txBody>
      </p:sp>
      <p:sp>
        <p:nvSpPr>
          <p:cNvPr id="3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Univers"/>
              <a:ea typeface="+mn-ea"/>
              <a:cs typeface="+mn-cs"/>
            </a:endParaRPr>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32" name="Graphic 31">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34" name="Graphic 33">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13" name="Picture 3">
            <a:extLst>
              <a:ext uri="{FF2B5EF4-FFF2-40B4-BE49-F238E27FC236}">
                <a16:creationId xmlns:a16="http://schemas.microsoft.com/office/drawing/2014/main" id="{BBDCBEC4-D572-471D-8265-3932245B15BB}"/>
              </a:ext>
            </a:extLst>
          </p:cNvPr>
          <p:cNvPicPr>
            <a:picLocks noChangeAspect="1"/>
          </p:cNvPicPr>
          <p:nvPr/>
        </p:nvPicPr>
        <p:blipFill rotWithShape="1">
          <a:blip r:embed="rId8"/>
          <a:srcRect l="29875" r="11731" b="-2"/>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67593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680F334-0ACA-4A79-A89A-37B63C2EE4FC}"/>
              </a:ext>
            </a:extLst>
          </p:cNvPr>
          <p:cNvPicPr>
            <a:picLocks noChangeAspect="1"/>
          </p:cNvPicPr>
          <p:nvPr/>
        </p:nvPicPr>
        <p:blipFill rotWithShape="1">
          <a:blip r:embed="rId2">
            <a:extLst>
              <a:ext uri="{28A0092B-C50C-407E-A947-70E740481C1C}">
                <a14:useLocalDpi xmlns:a14="http://schemas.microsoft.com/office/drawing/2010/main" val="0"/>
              </a:ext>
            </a:extLst>
          </a:blip>
          <a:srcRect l="4269" t="3302" r="1265" b="12181"/>
          <a:stretch/>
        </p:blipFill>
        <p:spPr>
          <a:xfrm>
            <a:off x="1072748" y="1057022"/>
            <a:ext cx="10301591" cy="5184843"/>
          </a:xfrm>
          <a:prstGeom prst="rect">
            <a:avLst/>
          </a:prstGeom>
        </p:spPr>
      </p:pic>
      <p:sp>
        <p:nvSpPr>
          <p:cNvPr id="5" name="TextBox 4">
            <a:extLst>
              <a:ext uri="{FF2B5EF4-FFF2-40B4-BE49-F238E27FC236}">
                <a16:creationId xmlns:a16="http://schemas.microsoft.com/office/drawing/2014/main" id="{19DE8992-7F63-4EA5-9DF8-66C59AF5266D}"/>
              </a:ext>
            </a:extLst>
          </p:cNvPr>
          <p:cNvSpPr txBox="1"/>
          <p:nvPr/>
        </p:nvSpPr>
        <p:spPr>
          <a:xfrm>
            <a:off x="3979072" y="381191"/>
            <a:ext cx="4233854" cy="553870"/>
          </a:xfrm>
          <a:prstGeom prst="rect">
            <a:avLst/>
          </a:prstGeom>
          <a:noFill/>
        </p:spPr>
        <p:txBody>
          <a:bodyPr wrap="square" rtlCol="0" anchor="ctr">
            <a:spAutoFit/>
          </a:bodyPr>
          <a:lstStyle>
            <a:defPPr>
              <a:defRPr lang="en-US"/>
            </a:defPPr>
            <a:lvl1pPr>
              <a:defRPr sz="8000" b="1">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defTabSz="228554" eaLnBrk="1" fontAlgn="auto" latinLnBrk="0" hangingPunct="1">
              <a:lnSpc>
                <a:spcPct val="100000"/>
              </a:lnSpc>
              <a:spcBef>
                <a:spcPts val="0"/>
              </a:spcBef>
              <a:spcAft>
                <a:spcPts val="0"/>
              </a:spcAft>
              <a:buClrTx/>
              <a:buSzTx/>
              <a:buFontTx/>
              <a:buNone/>
              <a:tabLst/>
              <a:defRPr/>
            </a:pPr>
            <a:r>
              <a:rPr lang="en-US" sz="2999" kern="0" dirty="0">
                <a:solidFill>
                  <a:srgbClr val="272E3A"/>
                </a:solidFill>
              </a:rPr>
              <a:t>NETWORK OVERVIEW</a:t>
            </a:r>
            <a:endParaRPr kumimoji="0" lang="en-US" sz="2999" b="1" i="0" u="none" strike="noStrike" kern="0" cap="none" spc="0" normalizeH="0" baseline="0" noProof="0" dirty="0">
              <a:ln>
                <a:noFill/>
              </a:ln>
              <a:solidFill>
                <a:srgbClr val="272E3A"/>
              </a:solidFill>
              <a:effectLst/>
              <a:uLnTx/>
              <a:uFillTx/>
              <a:latin typeface="Open Sans Bold" panose="020B0806030504020204" pitchFamily="34" charset="0"/>
            </a:endParaRPr>
          </a:p>
        </p:txBody>
      </p:sp>
      <p:sp>
        <p:nvSpPr>
          <p:cNvPr id="2" name="Freeform 5">
            <a:extLst>
              <a:ext uri="{FF2B5EF4-FFF2-40B4-BE49-F238E27FC236}">
                <a16:creationId xmlns:a16="http://schemas.microsoft.com/office/drawing/2014/main" id="{E606902B-8069-42D0-A486-417684B73B98}"/>
              </a:ext>
            </a:extLst>
          </p:cNvPr>
          <p:cNvSpPr>
            <a:spLocks/>
          </p:cNvSpPr>
          <p:nvPr/>
        </p:nvSpPr>
        <p:spPr bwMode="auto">
          <a:xfrm>
            <a:off x="483708" y="394299"/>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7" name="Freeform 5">
            <a:extLst>
              <a:ext uri="{FF2B5EF4-FFF2-40B4-BE49-F238E27FC236}">
                <a16:creationId xmlns:a16="http://schemas.microsoft.com/office/drawing/2014/main" id="{701A7DFF-894E-41EC-A3BE-631B04D4F3C5}"/>
              </a:ext>
            </a:extLst>
          </p:cNvPr>
          <p:cNvSpPr>
            <a:spLocks/>
          </p:cNvSpPr>
          <p:nvPr/>
        </p:nvSpPr>
        <p:spPr bwMode="auto">
          <a:xfrm rot="10800000">
            <a:off x="11374339" y="6063813"/>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Tree>
    <p:extLst>
      <p:ext uri="{BB962C8B-B14F-4D97-AF65-F5344CB8AC3E}">
        <p14:creationId xmlns:p14="http://schemas.microsoft.com/office/powerpoint/2010/main" val="154045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7E87-CE56-4DD8-9640-78B79013FF7C}"/>
              </a:ext>
            </a:extLst>
          </p:cNvPr>
          <p:cNvSpPr>
            <a:spLocks noGrp="1"/>
          </p:cNvSpPr>
          <p:nvPr>
            <p:ph type="title"/>
          </p:nvPr>
        </p:nvSpPr>
        <p:spPr>
          <a:xfrm>
            <a:off x="892245" y="375034"/>
            <a:ext cx="3213683" cy="1325563"/>
          </a:xfrm>
        </p:spPr>
        <p:txBody>
          <a:bodyPr>
            <a:normAutofit/>
          </a:bodyPr>
          <a:lstStyle/>
          <a:p>
            <a:r>
              <a:rPr lang="en-US" sz="3000" b="1" dirty="0">
                <a:latin typeface="Open Sans Bold" panose="020B0806030504020204"/>
              </a:rPr>
              <a:t>OUR SOLUTION!</a:t>
            </a:r>
            <a:endParaRPr lang="en-IN" sz="3000" b="1" dirty="0">
              <a:latin typeface="Open Sans Bold" panose="020B0806030504020204"/>
            </a:endParaRPr>
          </a:p>
        </p:txBody>
      </p:sp>
      <p:sp>
        <p:nvSpPr>
          <p:cNvPr id="5" name="TextBox 4">
            <a:extLst>
              <a:ext uri="{FF2B5EF4-FFF2-40B4-BE49-F238E27FC236}">
                <a16:creationId xmlns:a16="http://schemas.microsoft.com/office/drawing/2014/main" id="{148AEBE0-7D96-4676-9A91-299A7BCEA791}"/>
              </a:ext>
            </a:extLst>
          </p:cNvPr>
          <p:cNvSpPr txBox="1"/>
          <p:nvPr/>
        </p:nvSpPr>
        <p:spPr>
          <a:xfrm>
            <a:off x="892245" y="1736864"/>
            <a:ext cx="2480129" cy="3436133"/>
          </a:xfrm>
          <a:prstGeom prst="rect">
            <a:avLst/>
          </a:prstGeom>
          <a:noFill/>
        </p:spPr>
        <p:txBody>
          <a:bodyPr wrap="square" rtlCol="0">
            <a:spAutoFit/>
          </a:bodyPr>
          <a:lstStyle/>
          <a:p>
            <a:pPr defTabSz="228554">
              <a:lnSpc>
                <a:spcPct val="120000"/>
              </a:lnSpc>
            </a:pPr>
            <a:r>
              <a:rPr lang="en-US" sz="1200" b="1" dirty="0">
                <a:solidFill>
                  <a:srgbClr val="4776E6"/>
                </a:solidFill>
                <a:latin typeface="Open Sans Light"/>
              </a:rPr>
              <a:t>Synopsis</a:t>
            </a:r>
          </a:p>
          <a:p>
            <a:pPr marL="171450" indent="-171450" defTabSz="228554">
              <a:lnSpc>
                <a:spcPct val="120000"/>
              </a:lnSpc>
              <a:buFont typeface="Arial" panose="020B0604020202020204" pitchFamily="34" charset="0"/>
              <a:buChar char="•"/>
            </a:pPr>
            <a:r>
              <a:rPr lang="en-US" sz="1000" b="0" i="1" dirty="0">
                <a:solidFill>
                  <a:srgbClr val="171717"/>
                </a:solidFill>
                <a:effectLst/>
                <a:latin typeface="IBM Plex Sans"/>
              </a:rPr>
              <a:t>Using Hyperledger Fabric to setup a permissioned blockchain network  and adding all the banks (of different organizations)</a:t>
            </a:r>
            <a:endParaRPr lang="en-US" sz="1000" i="1" dirty="0">
              <a:solidFill>
                <a:srgbClr val="171717"/>
              </a:solidFill>
              <a:latin typeface="IBM Plex Sans"/>
            </a:endParaRPr>
          </a:p>
          <a:p>
            <a:pPr marL="171450" indent="-171450" defTabSz="228554">
              <a:lnSpc>
                <a:spcPct val="120000"/>
              </a:lnSpc>
              <a:buFont typeface="Arial" panose="020B0604020202020204" pitchFamily="34" charset="0"/>
              <a:buChar char="•"/>
            </a:pPr>
            <a:r>
              <a:rPr lang="en-US" sz="1000" i="1" dirty="0">
                <a:solidFill>
                  <a:srgbClr val="171717"/>
                </a:solidFill>
                <a:latin typeface="IBM Plex Sans"/>
              </a:rPr>
              <a:t>We use</a:t>
            </a:r>
            <a:r>
              <a:rPr lang="en-US" sz="1000" b="0" i="1" dirty="0">
                <a:solidFill>
                  <a:srgbClr val="171717"/>
                </a:solidFill>
                <a:effectLst/>
                <a:latin typeface="IBM Plex Sans"/>
              </a:rPr>
              <a:t> chaincodes (smart contracts) to implement the business logic.</a:t>
            </a:r>
            <a:endParaRPr lang="en-US" sz="1000" i="1" dirty="0">
              <a:solidFill>
                <a:srgbClr val="171717"/>
              </a:solidFill>
              <a:latin typeface="IBM Plex Sans"/>
            </a:endParaRPr>
          </a:p>
          <a:p>
            <a:pPr marL="171450" indent="-171450" defTabSz="228554">
              <a:lnSpc>
                <a:spcPct val="120000"/>
              </a:lnSpc>
              <a:buFont typeface="Arial" panose="020B0604020202020204" pitchFamily="34" charset="0"/>
              <a:buChar char="•"/>
            </a:pPr>
            <a:r>
              <a:rPr lang="en-US" sz="1000" i="1" dirty="0">
                <a:solidFill>
                  <a:srgbClr val="171717"/>
                </a:solidFill>
                <a:latin typeface="IBM Plex Sans"/>
              </a:rPr>
              <a:t>Every organization has its own ledger</a:t>
            </a:r>
          </a:p>
          <a:p>
            <a:pPr marL="171450" indent="-171450" defTabSz="228554">
              <a:lnSpc>
                <a:spcPct val="120000"/>
              </a:lnSpc>
              <a:buFont typeface="Arial" panose="020B0604020202020204" pitchFamily="34" charset="0"/>
              <a:buChar char="•"/>
            </a:pPr>
            <a:r>
              <a:rPr lang="en-US" sz="1000" i="1" dirty="0">
                <a:solidFill>
                  <a:srgbClr val="171717"/>
                </a:solidFill>
                <a:latin typeface="IBM Plex Sans"/>
              </a:rPr>
              <a:t>We use membership providers to add peers into the network</a:t>
            </a:r>
          </a:p>
          <a:p>
            <a:pPr marL="171450" indent="-171450" defTabSz="228554">
              <a:lnSpc>
                <a:spcPct val="120000"/>
              </a:lnSpc>
              <a:buFont typeface="Arial" panose="020B0604020202020204" pitchFamily="34" charset="0"/>
              <a:buChar char="•"/>
            </a:pPr>
            <a:r>
              <a:rPr lang="en-US" sz="1000" i="1" dirty="0">
                <a:solidFill>
                  <a:srgbClr val="171717"/>
                </a:solidFill>
                <a:latin typeface="IBM Plex Sans"/>
              </a:rPr>
              <a:t>Every member in the network is a trusted member by the organization</a:t>
            </a:r>
          </a:p>
          <a:p>
            <a:pPr marL="171450" indent="-171450" defTabSz="228554">
              <a:lnSpc>
                <a:spcPct val="120000"/>
              </a:lnSpc>
              <a:buFont typeface="Arial" panose="020B0604020202020204" pitchFamily="34" charset="0"/>
              <a:buChar char="•"/>
            </a:pPr>
            <a:r>
              <a:rPr lang="en-US" sz="1000" i="1" dirty="0">
                <a:solidFill>
                  <a:srgbClr val="171717"/>
                </a:solidFill>
                <a:latin typeface="IBM Plex Sans"/>
              </a:rPr>
              <a:t>We can hide the internal details of a transaction.</a:t>
            </a:r>
          </a:p>
          <a:p>
            <a:pPr marL="171450" indent="-171450" defTabSz="228554">
              <a:lnSpc>
                <a:spcPct val="120000"/>
              </a:lnSpc>
              <a:buFont typeface="Arial" panose="020B0604020202020204" pitchFamily="34" charset="0"/>
              <a:buChar char="•"/>
            </a:pPr>
            <a:r>
              <a:rPr lang="en-US" sz="1000" i="1" dirty="0">
                <a:solidFill>
                  <a:srgbClr val="171717"/>
                </a:solidFill>
                <a:latin typeface="IBM Plex Sans"/>
              </a:rPr>
              <a:t>Every transactions is recorded in the ledger.</a:t>
            </a:r>
            <a:endParaRPr lang="en-US" sz="1000" i="1" dirty="0">
              <a:solidFill>
                <a:srgbClr val="272E3A"/>
              </a:solidFill>
              <a:latin typeface="Open Sans Light"/>
            </a:endParaRPr>
          </a:p>
          <a:p>
            <a:pPr marL="171450" indent="-171450" defTabSz="228554">
              <a:lnSpc>
                <a:spcPct val="120000"/>
              </a:lnSpc>
              <a:buFont typeface="Arial" panose="020B0604020202020204" pitchFamily="34" charset="0"/>
              <a:buChar char="•"/>
            </a:pPr>
            <a:r>
              <a:rPr lang="en-US" sz="1000" i="1" dirty="0">
                <a:solidFill>
                  <a:srgbClr val="272E3A"/>
                </a:solidFill>
                <a:latin typeface="Open Sans Light"/>
              </a:rPr>
              <a:t>We use ERC20Token to tokenize the asserts.</a:t>
            </a:r>
          </a:p>
        </p:txBody>
      </p:sp>
      <p:sp>
        <p:nvSpPr>
          <p:cNvPr id="7" name="TextBox 6">
            <a:extLst>
              <a:ext uri="{FF2B5EF4-FFF2-40B4-BE49-F238E27FC236}">
                <a16:creationId xmlns:a16="http://schemas.microsoft.com/office/drawing/2014/main" id="{0E4CE087-7D0F-4457-A818-8BE4E4EDF90C}"/>
              </a:ext>
            </a:extLst>
          </p:cNvPr>
          <p:cNvSpPr txBox="1"/>
          <p:nvPr/>
        </p:nvSpPr>
        <p:spPr>
          <a:xfrm>
            <a:off x="4193581" y="1736864"/>
            <a:ext cx="2341443" cy="3251468"/>
          </a:xfrm>
          <a:prstGeom prst="rect">
            <a:avLst/>
          </a:prstGeom>
          <a:noFill/>
        </p:spPr>
        <p:txBody>
          <a:bodyPr wrap="square" rtlCol="0">
            <a:spAutoFit/>
          </a:bodyPr>
          <a:lstStyle/>
          <a:p>
            <a:pPr defTabSz="228554">
              <a:lnSpc>
                <a:spcPct val="120000"/>
              </a:lnSpc>
            </a:pPr>
            <a:r>
              <a:rPr lang="en-US" sz="1200" b="1" dirty="0">
                <a:solidFill>
                  <a:srgbClr val="4776E6"/>
                </a:solidFill>
                <a:latin typeface="Open Sans Light"/>
              </a:rPr>
              <a:t>Data Structure</a:t>
            </a:r>
          </a:p>
          <a:p>
            <a:pPr defTabSz="228554">
              <a:lnSpc>
                <a:spcPct val="120000"/>
              </a:lnSpc>
            </a:pPr>
            <a:r>
              <a:rPr lang="en-US" sz="1000" b="0" i="1" dirty="0">
                <a:solidFill>
                  <a:srgbClr val="171717"/>
                </a:solidFill>
                <a:effectLst/>
                <a:latin typeface="IBM Plex Sans"/>
              </a:rPr>
              <a:t>We defined a data structure which contains the details of the transaction</a:t>
            </a:r>
          </a:p>
          <a:p>
            <a:pPr defTabSz="228554">
              <a:lnSpc>
                <a:spcPct val="120000"/>
              </a:lnSpc>
            </a:pPr>
            <a:r>
              <a:rPr lang="en-US" sz="1000" i="1" dirty="0">
                <a:solidFill>
                  <a:srgbClr val="272E3A"/>
                </a:solidFill>
                <a:latin typeface="Open Sans Light"/>
              </a:rPr>
              <a:t>{</a:t>
            </a:r>
          </a:p>
          <a:p>
            <a:pPr defTabSz="228554">
              <a:lnSpc>
                <a:spcPct val="120000"/>
              </a:lnSpc>
            </a:pPr>
            <a:r>
              <a:rPr lang="en-US" sz="1000" i="1" dirty="0">
                <a:solidFill>
                  <a:srgbClr val="272E3A"/>
                </a:solidFill>
                <a:latin typeface="Open Sans Light"/>
              </a:rPr>
              <a:t>	UNQID:</a:t>
            </a:r>
            <a:br>
              <a:rPr lang="en-US" sz="1000" i="1" dirty="0">
                <a:solidFill>
                  <a:srgbClr val="272E3A"/>
                </a:solidFill>
                <a:latin typeface="Open Sans Light"/>
              </a:rPr>
            </a:br>
            <a:r>
              <a:rPr lang="en-US" sz="1000" i="1" dirty="0">
                <a:solidFill>
                  <a:srgbClr val="272E3A"/>
                </a:solidFill>
                <a:latin typeface="Open Sans Light"/>
              </a:rPr>
              <a:t>	VERSION:</a:t>
            </a:r>
            <a:br>
              <a:rPr lang="en-US" sz="1000" i="1" dirty="0">
                <a:solidFill>
                  <a:srgbClr val="272E3A"/>
                </a:solidFill>
                <a:latin typeface="Open Sans Light"/>
              </a:rPr>
            </a:br>
            <a:r>
              <a:rPr lang="en-US" sz="1000" i="1" dirty="0">
                <a:solidFill>
                  <a:srgbClr val="272E3A"/>
                </a:solidFill>
                <a:latin typeface="Open Sans Light"/>
              </a:rPr>
              <a:t>	ISSUERID:</a:t>
            </a:r>
            <a:br>
              <a:rPr lang="en-US" sz="1000" i="1" dirty="0">
                <a:solidFill>
                  <a:srgbClr val="272E3A"/>
                </a:solidFill>
                <a:latin typeface="Open Sans Light"/>
              </a:rPr>
            </a:br>
            <a:r>
              <a:rPr lang="en-US" sz="1000" i="1" dirty="0">
                <a:solidFill>
                  <a:srgbClr val="272E3A"/>
                </a:solidFill>
                <a:latin typeface="Open Sans Light"/>
              </a:rPr>
              <a:t>	ISSUERNAME:</a:t>
            </a:r>
            <a:br>
              <a:rPr lang="en-US" sz="1000" i="1" dirty="0">
                <a:solidFill>
                  <a:srgbClr val="272E3A"/>
                </a:solidFill>
                <a:latin typeface="Open Sans Light"/>
              </a:rPr>
            </a:br>
            <a:r>
              <a:rPr lang="en-US" sz="1000" i="1" dirty="0">
                <a:solidFill>
                  <a:srgbClr val="272E3A"/>
                </a:solidFill>
                <a:latin typeface="Open Sans Light"/>
              </a:rPr>
              <a:t>	OWNER:</a:t>
            </a:r>
            <a:br>
              <a:rPr lang="en-US" sz="1000" i="1" dirty="0">
                <a:solidFill>
                  <a:srgbClr val="272E3A"/>
                </a:solidFill>
                <a:latin typeface="Open Sans Light"/>
              </a:rPr>
            </a:br>
            <a:r>
              <a:rPr lang="en-US" sz="1000" i="1" dirty="0">
                <a:solidFill>
                  <a:srgbClr val="272E3A"/>
                </a:solidFill>
                <a:latin typeface="Open Sans Light"/>
              </a:rPr>
              <a:t>	PRODUCTNAME:</a:t>
            </a:r>
            <a:br>
              <a:rPr lang="en-US" sz="1000" i="1" dirty="0">
                <a:solidFill>
                  <a:srgbClr val="272E3A"/>
                </a:solidFill>
                <a:latin typeface="Open Sans Light"/>
              </a:rPr>
            </a:br>
            <a:r>
              <a:rPr lang="en-US" sz="1000" i="1" dirty="0">
                <a:solidFill>
                  <a:srgbClr val="272E3A"/>
                </a:solidFill>
                <a:latin typeface="Open Sans Light"/>
              </a:rPr>
              <a:t>	ISSUEDATE:</a:t>
            </a:r>
            <a:br>
              <a:rPr lang="en-US" sz="1000" i="1" dirty="0">
                <a:solidFill>
                  <a:srgbClr val="272E3A"/>
                </a:solidFill>
                <a:latin typeface="Open Sans Light"/>
              </a:rPr>
            </a:br>
            <a:r>
              <a:rPr lang="en-US" sz="1000" i="1" dirty="0">
                <a:solidFill>
                  <a:srgbClr val="272E3A"/>
                </a:solidFill>
                <a:latin typeface="Open Sans Light"/>
              </a:rPr>
              <a:t>	VALUE:</a:t>
            </a:r>
            <a:br>
              <a:rPr lang="en-US" sz="1000" i="1" dirty="0">
                <a:solidFill>
                  <a:srgbClr val="272E3A"/>
                </a:solidFill>
                <a:latin typeface="Open Sans Light"/>
              </a:rPr>
            </a:br>
            <a:r>
              <a:rPr lang="en-US" sz="1000" i="1" dirty="0">
                <a:solidFill>
                  <a:srgbClr val="272E3A"/>
                </a:solidFill>
                <a:latin typeface="Open Sans Light"/>
              </a:rPr>
              <a:t>	STATE:</a:t>
            </a:r>
            <a:br>
              <a:rPr lang="en-US" sz="1000" i="1" dirty="0">
                <a:solidFill>
                  <a:srgbClr val="272E3A"/>
                </a:solidFill>
                <a:latin typeface="Open Sans Light"/>
              </a:rPr>
            </a:br>
            <a:r>
              <a:rPr lang="en-US" sz="1000" i="1" dirty="0">
                <a:solidFill>
                  <a:srgbClr val="272E3A"/>
                </a:solidFill>
                <a:latin typeface="Open Sans Light"/>
              </a:rPr>
              <a:t>	CATEGORY:</a:t>
            </a:r>
            <a:br>
              <a:rPr lang="en-US" sz="1000" i="1" dirty="0">
                <a:solidFill>
                  <a:srgbClr val="272E3A"/>
                </a:solidFill>
                <a:latin typeface="Open Sans Light"/>
              </a:rPr>
            </a:br>
            <a:r>
              <a:rPr lang="en-US" sz="1000" i="1" dirty="0">
                <a:solidFill>
                  <a:srgbClr val="272E3A"/>
                </a:solidFill>
                <a:latin typeface="Open Sans Light"/>
              </a:rPr>
              <a:t>	GASFEE:</a:t>
            </a:r>
            <a:br>
              <a:rPr lang="en-US" sz="1000" i="1" dirty="0">
                <a:solidFill>
                  <a:srgbClr val="272E3A"/>
                </a:solidFill>
                <a:latin typeface="Open Sans Light"/>
              </a:rPr>
            </a:br>
            <a:r>
              <a:rPr lang="en-US" sz="1000" i="1" dirty="0">
                <a:solidFill>
                  <a:srgbClr val="272E3A"/>
                </a:solidFill>
                <a:latin typeface="Open Sans Light"/>
              </a:rPr>
              <a:t>}</a:t>
            </a:r>
          </a:p>
          <a:p>
            <a:pPr defTabSz="228554">
              <a:lnSpc>
                <a:spcPct val="120000"/>
              </a:lnSpc>
            </a:pPr>
            <a:endParaRPr lang="en-US" sz="1000" i="1" dirty="0">
              <a:solidFill>
                <a:srgbClr val="272E3A"/>
              </a:solidFill>
              <a:latin typeface="Open Sans Light"/>
            </a:endParaRPr>
          </a:p>
        </p:txBody>
      </p:sp>
      <p:sp>
        <p:nvSpPr>
          <p:cNvPr id="9" name="TextBox 8">
            <a:extLst>
              <a:ext uri="{FF2B5EF4-FFF2-40B4-BE49-F238E27FC236}">
                <a16:creationId xmlns:a16="http://schemas.microsoft.com/office/drawing/2014/main" id="{DDE115FF-BEEA-416F-85DE-69B0570F4D92}"/>
              </a:ext>
            </a:extLst>
          </p:cNvPr>
          <p:cNvSpPr txBox="1"/>
          <p:nvPr/>
        </p:nvSpPr>
        <p:spPr>
          <a:xfrm>
            <a:off x="4193581" y="4988332"/>
            <a:ext cx="2985432" cy="1220142"/>
          </a:xfrm>
          <a:prstGeom prst="rect">
            <a:avLst/>
          </a:prstGeom>
          <a:noFill/>
        </p:spPr>
        <p:txBody>
          <a:bodyPr wrap="square" rtlCol="0">
            <a:spAutoFit/>
          </a:bodyPr>
          <a:lstStyle/>
          <a:p>
            <a:pPr defTabSz="228554">
              <a:lnSpc>
                <a:spcPct val="120000"/>
              </a:lnSpc>
            </a:pPr>
            <a:r>
              <a:rPr lang="en-US" sz="1200" b="1" dirty="0">
                <a:solidFill>
                  <a:srgbClr val="4776E6"/>
                </a:solidFill>
                <a:latin typeface="Open Sans Light"/>
              </a:rPr>
              <a:t>Category</a:t>
            </a:r>
          </a:p>
          <a:p>
            <a:pPr defTabSz="228554">
              <a:lnSpc>
                <a:spcPct val="120000"/>
              </a:lnSpc>
            </a:pPr>
            <a:r>
              <a:rPr lang="en-US" sz="1000" b="0" i="1" dirty="0">
                <a:solidFill>
                  <a:srgbClr val="171717"/>
                </a:solidFill>
                <a:effectLst/>
                <a:latin typeface="IBM Plex Sans"/>
              </a:rPr>
              <a:t>Every assert is categorized into one of the below category</a:t>
            </a:r>
            <a:r>
              <a:rPr lang="en-US" sz="1000" i="1" dirty="0">
                <a:solidFill>
                  <a:srgbClr val="272E3A"/>
                </a:solidFill>
                <a:latin typeface="Open Sans Light"/>
              </a:rPr>
              <a:t>:</a:t>
            </a:r>
          </a:p>
          <a:p>
            <a:pPr defTabSz="228554">
              <a:lnSpc>
                <a:spcPct val="120000"/>
              </a:lnSpc>
            </a:pPr>
            <a:r>
              <a:rPr lang="en-US" sz="1000" i="1" dirty="0">
                <a:solidFill>
                  <a:srgbClr val="272E3A"/>
                </a:solidFill>
                <a:latin typeface="Open Sans Light"/>
              </a:rPr>
              <a:t>VEHICLES, MACHINERY, COMPUTERS, STOCKS AND BONDS</a:t>
            </a:r>
          </a:p>
          <a:p>
            <a:pPr defTabSz="228554">
              <a:lnSpc>
                <a:spcPct val="120000"/>
              </a:lnSpc>
            </a:pPr>
            <a:endParaRPr lang="en-US" sz="1000" i="1" dirty="0">
              <a:solidFill>
                <a:srgbClr val="272E3A"/>
              </a:solidFill>
              <a:latin typeface="Open Sans Light"/>
            </a:endParaRPr>
          </a:p>
        </p:txBody>
      </p:sp>
      <p:sp>
        <p:nvSpPr>
          <p:cNvPr id="11" name="TextBox 10">
            <a:extLst>
              <a:ext uri="{FF2B5EF4-FFF2-40B4-BE49-F238E27FC236}">
                <a16:creationId xmlns:a16="http://schemas.microsoft.com/office/drawing/2014/main" id="{6241314E-4CC2-4046-9707-DCD795774C39}"/>
              </a:ext>
            </a:extLst>
          </p:cNvPr>
          <p:cNvSpPr txBox="1"/>
          <p:nvPr/>
        </p:nvSpPr>
        <p:spPr>
          <a:xfrm>
            <a:off x="7406566" y="1736864"/>
            <a:ext cx="2341443" cy="2143472"/>
          </a:xfrm>
          <a:prstGeom prst="rect">
            <a:avLst/>
          </a:prstGeom>
          <a:noFill/>
        </p:spPr>
        <p:txBody>
          <a:bodyPr wrap="square" rtlCol="0">
            <a:spAutoFit/>
          </a:bodyPr>
          <a:lstStyle/>
          <a:p>
            <a:pPr defTabSz="228554">
              <a:lnSpc>
                <a:spcPct val="120000"/>
              </a:lnSpc>
            </a:pPr>
            <a:r>
              <a:rPr lang="en-US" sz="1200" b="1" dirty="0">
                <a:solidFill>
                  <a:srgbClr val="4776E6"/>
                </a:solidFill>
                <a:latin typeface="Open Sans Light"/>
              </a:rPr>
              <a:t>Working</a:t>
            </a:r>
          </a:p>
          <a:p>
            <a:pPr marL="171450" indent="-171450" defTabSz="228554">
              <a:lnSpc>
                <a:spcPct val="120000"/>
              </a:lnSpc>
              <a:buFont typeface="Arial" panose="020B0604020202020204" pitchFamily="34" charset="0"/>
              <a:buChar char="•"/>
            </a:pPr>
            <a:r>
              <a:rPr lang="en-US" sz="1000" i="1" dirty="0">
                <a:solidFill>
                  <a:srgbClr val="272E3A"/>
                </a:solidFill>
                <a:latin typeface="Open Sans Light"/>
              </a:rPr>
              <a:t>We categorize every bank based on its organization.</a:t>
            </a:r>
          </a:p>
          <a:p>
            <a:pPr marL="171450" indent="-171450" defTabSz="228554">
              <a:lnSpc>
                <a:spcPct val="120000"/>
              </a:lnSpc>
              <a:buFont typeface="Arial" panose="020B0604020202020204" pitchFamily="34" charset="0"/>
              <a:buChar char="•"/>
            </a:pPr>
            <a:r>
              <a:rPr lang="en-US" sz="1000" i="1" dirty="0">
                <a:solidFill>
                  <a:srgbClr val="272E3A"/>
                </a:solidFill>
                <a:latin typeface="Open Sans Light"/>
              </a:rPr>
              <a:t>We create a channel and add all the organizations in the channel.</a:t>
            </a:r>
          </a:p>
          <a:p>
            <a:pPr marL="171450" indent="-171450" defTabSz="228554">
              <a:lnSpc>
                <a:spcPct val="120000"/>
              </a:lnSpc>
              <a:buFont typeface="Arial" panose="020B0604020202020204" pitchFamily="34" charset="0"/>
              <a:buChar char="•"/>
            </a:pPr>
            <a:r>
              <a:rPr lang="en-US" sz="1000" i="1" dirty="0">
                <a:solidFill>
                  <a:srgbClr val="272E3A"/>
                </a:solidFill>
                <a:latin typeface="Open Sans Light"/>
              </a:rPr>
              <a:t>The channel acts as a medium of exchange.</a:t>
            </a:r>
          </a:p>
          <a:p>
            <a:pPr marL="171450" indent="-171450" defTabSz="228554">
              <a:lnSpc>
                <a:spcPct val="120000"/>
              </a:lnSpc>
              <a:buFont typeface="Arial" panose="020B0604020202020204" pitchFamily="34" charset="0"/>
              <a:buChar char="•"/>
            </a:pPr>
            <a:r>
              <a:rPr lang="en-US" sz="1000" i="1" dirty="0">
                <a:solidFill>
                  <a:srgbClr val="272E3A"/>
                </a:solidFill>
                <a:latin typeface="Open Sans Light"/>
              </a:rPr>
              <a:t>We tokenize every assert so that it can be used in the assert transfer </a:t>
            </a:r>
          </a:p>
          <a:p>
            <a:pPr marL="171450" indent="-171450" defTabSz="228554">
              <a:lnSpc>
                <a:spcPct val="120000"/>
              </a:lnSpc>
              <a:buFont typeface="Arial" panose="020B0604020202020204" pitchFamily="34" charset="0"/>
              <a:buChar char="•"/>
            </a:pPr>
            <a:r>
              <a:rPr lang="en-US" sz="1000" i="1" dirty="0">
                <a:solidFill>
                  <a:srgbClr val="272E3A"/>
                </a:solidFill>
                <a:latin typeface="Open Sans Light"/>
              </a:rPr>
              <a:t>We can issue or assign or query an assert</a:t>
            </a:r>
          </a:p>
        </p:txBody>
      </p:sp>
      <p:pic>
        <p:nvPicPr>
          <p:cNvPr id="18" name="Picture 17" descr="A close up of a person&#10;&#10;Description automatically generated">
            <a:extLst>
              <a:ext uri="{FF2B5EF4-FFF2-40B4-BE49-F238E27FC236}">
                <a16:creationId xmlns:a16="http://schemas.microsoft.com/office/drawing/2014/main" id="{07AD328B-6B37-4D7D-AFFA-AA949D075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566" y="3927768"/>
            <a:ext cx="3415233" cy="2304454"/>
          </a:xfrm>
          <a:prstGeom prst="rect">
            <a:avLst/>
          </a:prstGeom>
        </p:spPr>
      </p:pic>
      <p:sp>
        <p:nvSpPr>
          <p:cNvPr id="20" name="Freeform 5">
            <a:extLst>
              <a:ext uri="{FF2B5EF4-FFF2-40B4-BE49-F238E27FC236}">
                <a16:creationId xmlns:a16="http://schemas.microsoft.com/office/drawing/2014/main" id="{4E3A21B9-C76D-42A5-95FF-5D9A2EE45FD0}"/>
              </a:ext>
            </a:extLst>
          </p:cNvPr>
          <p:cNvSpPr>
            <a:spLocks/>
          </p:cNvSpPr>
          <p:nvPr/>
        </p:nvSpPr>
        <p:spPr bwMode="auto">
          <a:xfrm rot="16200000">
            <a:off x="536139" y="6030421"/>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22" name="Freeform 5">
            <a:extLst>
              <a:ext uri="{FF2B5EF4-FFF2-40B4-BE49-F238E27FC236}">
                <a16:creationId xmlns:a16="http://schemas.microsoft.com/office/drawing/2014/main" id="{871DCAD7-5DC4-462F-ACBF-8C5C4FEC5DC5}"/>
              </a:ext>
            </a:extLst>
          </p:cNvPr>
          <p:cNvSpPr>
            <a:spLocks/>
          </p:cNvSpPr>
          <p:nvPr/>
        </p:nvSpPr>
        <p:spPr bwMode="auto">
          <a:xfrm rot="10800000" flipV="1">
            <a:off x="11191555" y="509257"/>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Tree>
    <p:extLst>
      <p:ext uri="{BB962C8B-B14F-4D97-AF65-F5344CB8AC3E}">
        <p14:creationId xmlns:p14="http://schemas.microsoft.com/office/powerpoint/2010/main" val="314936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10;&#10;Description automatically generated">
            <a:extLst>
              <a:ext uri="{FF2B5EF4-FFF2-40B4-BE49-F238E27FC236}">
                <a16:creationId xmlns:a16="http://schemas.microsoft.com/office/drawing/2014/main" id="{25309EF0-F3DD-4642-BF11-6558879BBEAA}"/>
              </a:ext>
            </a:extLst>
          </p:cNvPr>
          <p:cNvPicPr>
            <a:picLocks noChangeAspect="1"/>
          </p:cNvPicPr>
          <p:nvPr/>
        </p:nvPicPr>
        <p:blipFill rotWithShape="1">
          <a:blip r:embed="rId2">
            <a:extLst>
              <a:ext uri="{28A0092B-C50C-407E-A947-70E740481C1C}">
                <a14:useLocalDpi xmlns:a14="http://schemas.microsoft.com/office/drawing/2010/main" val="0"/>
              </a:ext>
            </a:extLst>
          </a:blip>
          <a:srcRect l="4741" t="2810" r="1762" b="68000"/>
          <a:stretch/>
        </p:blipFill>
        <p:spPr>
          <a:xfrm>
            <a:off x="5943930" y="1306959"/>
            <a:ext cx="5081784" cy="875489"/>
          </a:xfrm>
          <a:prstGeom prst="rect">
            <a:avLst/>
          </a:prstGeom>
        </p:spPr>
      </p:pic>
      <p:sp>
        <p:nvSpPr>
          <p:cNvPr id="7" name="TextBox 6">
            <a:extLst>
              <a:ext uri="{FF2B5EF4-FFF2-40B4-BE49-F238E27FC236}">
                <a16:creationId xmlns:a16="http://schemas.microsoft.com/office/drawing/2014/main" id="{41EDD2A2-4461-4633-B2C6-0ACED9FE8F7A}"/>
              </a:ext>
            </a:extLst>
          </p:cNvPr>
          <p:cNvSpPr txBox="1"/>
          <p:nvPr/>
        </p:nvSpPr>
        <p:spPr>
          <a:xfrm>
            <a:off x="7441897" y="2182448"/>
            <a:ext cx="2085847" cy="293350"/>
          </a:xfrm>
          <a:prstGeom prst="rect">
            <a:avLst/>
          </a:prstGeom>
          <a:noFill/>
        </p:spPr>
        <p:txBody>
          <a:bodyPr wrap="square" rtlCol="0">
            <a:spAutoFit/>
          </a:bodyPr>
          <a:lstStyle/>
          <a:p>
            <a:pPr algn="ctr" defTabSz="228554">
              <a:lnSpc>
                <a:spcPct val="120000"/>
              </a:lnSpc>
            </a:pPr>
            <a:r>
              <a:rPr lang="en-US" sz="1200" b="1" dirty="0">
                <a:solidFill>
                  <a:srgbClr val="4776E6"/>
                </a:solidFill>
                <a:latin typeface="Open Sans Light"/>
              </a:rPr>
              <a:t>Containers Created</a:t>
            </a:r>
          </a:p>
        </p:txBody>
      </p:sp>
      <p:sp>
        <p:nvSpPr>
          <p:cNvPr id="9" name="TextBox 8">
            <a:extLst>
              <a:ext uri="{FF2B5EF4-FFF2-40B4-BE49-F238E27FC236}">
                <a16:creationId xmlns:a16="http://schemas.microsoft.com/office/drawing/2014/main" id="{13D5986E-3270-4B8F-8732-34CD15DD8EDA}"/>
              </a:ext>
            </a:extLst>
          </p:cNvPr>
          <p:cNvSpPr txBox="1"/>
          <p:nvPr/>
        </p:nvSpPr>
        <p:spPr>
          <a:xfrm>
            <a:off x="4179305" y="442309"/>
            <a:ext cx="3529249" cy="594971"/>
          </a:xfrm>
          <a:prstGeom prst="rect">
            <a:avLst/>
          </a:prstGeom>
          <a:noFill/>
        </p:spPr>
        <p:txBody>
          <a:bodyPr wrap="square" rtlCol="0">
            <a:spAutoFit/>
          </a:bodyPr>
          <a:lstStyle/>
          <a:p>
            <a:pPr algn="ctr" defTabSz="228554">
              <a:lnSpc>
                <a:spcPct val="120000"/>
              </a:lnSpc>
            </a:pPr>
            <a:r>
              <a:rPr lang="en-US" sz="3000" b="1" dirty="0">
                <a:latin typeface="Open Sans Bold" panose="020B0806030504020204"/>
              </a:rPr>
              <a:t>OUTPUT SCREENS</a:t>
            </a:r>
          </a:p>
        </p:txBody>
      </p:sp>
      <p:pic>
        <p:nvPicPr>
          <p:cNvPr id="11" name="Picture 10" descr="A screenshot of a cell phone&#10;&#10;Description automatically generated">
            <a:extLst>
              <a:ext uri="{FF2B5EF4-FFF2-40B4-BE49-F238E27FC236}">
                <a16:creationId xmlns:a16="http://schemas.microsoft.com/office/drawing/2014/main" id="{D3FAEBD2-0802-4F68-AC19-EDA0A661A099}"/>
              </a:ext>
            </a:extLst>
          </p:cNvPr>
          <p:cNvPicPr>
            <a:picLocks noChangeAspect="1"/>
          </p:cNvPicPr>
          <p:nvPr/>
        </p:nvPicPr>
        <p:blipFill rotWithShape="1">
          <a:blip r:embed="rId3">
            <a:extLst>
              <a:ext uri="{28A0092B-C50C-407E-A947-70E740481C1C}">
                <a14:useLocalDpi xmlns:a14="http://schemas.microsoft.com/office/drawing/2010/main" val="0"/>
              </a:ext>
            </a:extLst>
          </a:blip>
          <a:srcRect l="4468" t="3005" r="904" b="3005"/>
          <a:stretch/>
        </p:blipFill>
        <p:spPr>
          <a:xfrm>
            <a:off x="1166286" y="1306959"/>
            <a:ext cx="4110390" cy="2295374"/>
          </a:xfrm>
          <a:prstGeom prst="rect">
            <a:avLst/>
          </a:prstGeom>
        </p:spPr>
      </p:pic>
      <p:sp>
        <p:nvSpPr>
          <p:cNvPr id="13" name="TextBox 12">
            <a:extLst>
              <a:ext uri="{FF2B5EF4-FFF2-40B4-BE49-F238E27FC236}">
                <a16:creationId xmlns:a16="http://schemas.microsoft.com/office/drawing/2014/main" id="{EBE9C4E4-1CB9-4CBE-B24A-5C8F43A542CD}"/>
              </a:ext>
            </a:extLst>
          </p:cNvPr>
          <p:cNvSpPr txBox="1"/>
          <p:nvPr/>
        </p:nvSpPr>
        <p:spPr>
          <a:xfrm>
            <a:off x="2178557" y="3591691"/>
            <a:ext cx="2085847" cy="514949"/>
          </a:xfrm>
          <a:prstGeom prst="rect">
            <a:avLst/>
          </a:prstGeom>
          <a:noFill/>
        </p:spPr>
        <p:txBody>
          <a:bodyPr wrap="square" rtlCol="0">
            <a:spAutoFit/>
          </a:bodyPr>
          <a:lstStyle/>
          <a:p>
            <a:pPr algn="ctr" defTabSz="228554">
              <a:lnSpc>
                <a:spcPct val="120000"/>
              </a:lnSpc>
            </a:pPr>
            <a:r>
              <a:rPr lang="en-US" sz="1200" b="1" dirty="0">
                <a:solidFill>
                  <a:srgbClr val="4776E6"/>
                </a:solidFill>
                <a:latin typeface="Open Sans Light"/>
              </a:rPr>
              <a:t>Creating Certificates and Starting the containers</a:t>
            </a:r>
          </a:p>
        </p:txBody>
      </p:sp>
      <p:pic>
        <p:nvPicPr>
          <p:cNvPr id="15" name="Picture 14" descr="A screen shot of a computer&#10;&#10;Description automatically generated">
            <a:extLst>
              <a:ext uri="{FF2B5EF4-FFF2-40B4-BE49-F238E27FC236}">
                <a16:creationId xmlns:a16="http://schemas.microsoft.com/office/drawing/2014/main" id="{65670FA5-4144-4B6A-9C1B-DDFA6ECD9447}"/>
              </a:ext>
            </a:extLst>
          </p:cNvPr>
          <p:cNvPicPr>
            <a:picLocks noChangeAspect="1"/>
          </p:cNvPicPr>
          <p:nvPr/>
        </p:nvPicPr>
        <p:blipFill rotWithShape="1">
          <a:blip r:embed="rId4">
            <a:extLst>
              <a:ext uri="{28A0092B-C50C-407E-A947-70E740481C1C}">
                <a14:useLocalDpi xmlns:a14="http://schemas.microsoft.com/office/drawing/2010/main" val="0"/>
              </a:ext>
            </a:extLst>
          </a:blip>
          <a:srcRect l="5377" t="2392" r="2339" b="27791"/>
          <a:stretch/>
        </p:blipFill>
        <p:spPr>
          <a:xfrm>
            <a:off x="1166285" y="4141690"/>
            <a:ext cx="4103441" cy="1745375"/>
          </a:xfrm>
          <a:prstGeom prst="rect">
            <a:avLst/>
          </a:prstGeom>
        </p:spPr>
      </p:pic>
      <p:sp>
        <p:nvSpPr>
          <p:cNvPr id="17" name="TextBox 16">
            <a:extLst>
              <a:ext uri="{FF2B5EF4-FFF2-40B4-BE49-F238E27FC236}">
                <a16:creationId xmlns:a16="http://schemas.microsoft.com/office/drawing/2014/main" id="{001532E7-7004-4A9F-B59D-D3FEA5351433}"/>
              </a:ext>
            </a:extLst>
          </p:cNvPr>
          <p:cNvSpPr txBox="1"/>
          <p:nvPr/>
        </p:nvSpPr>
        <p:spPr>
          <a:xfrm>
            <a:off x="2178557" y="5927937"/>
            <a:ext cx="2085847" cy="293350"/>
          </a:xfrm>
          <a:prstGeom prst="rect">
            <a:avLst/>
          </a:prstGeom>
          <a:noFill/>
        </p:spPr>
        <p:txBody>
          <a:bodyPr wrap="square" rtlCol="0">
            <a:spAutoFit/>
          </a:bodyPr>
          <a:lstStyle/>
          <a:p>
            <a:pPr algn="ctr" defTabSz="228554">
              <a:lnSpc>
                <a:spcPct val="120000"/>
              </a:lnSpc>
            </a:pPr>
            <a:r>
              <a:rPr lang="en-US" sz="1200" b="1" dirty="0">
                <a:solidFill>
                  <a:srgbClr val="4776E6"/>
                </a:solidFill>
                <a:latin typeface="Open Sans Light"/>
              </a:rPr>
              <a:t>Creating Channel</a:t>
            </a:r>
          </a:p>
        </p:txBody>
      </p:sp>
      <p:pic>
        <p:nvPicPr>
          <p:cNvPr id="21" name="Picture 20" descr="A screenshot of a computer screen&#10;&#10;Description automatically generated">
            <a:extLst>
              <a:ext uri="{FF2B5EF4-FFF2-40B4-BE49-F238E27FC236}">
                <a16:creationId xmlns:a16="http://schemas.microsoft.com/office/drawing/2014/main" id="{7F6C8CF6-7087-4339-AEDE-72E1E221B9F6}"/>
              </a:ext>
            </a:extLst>
          </p:cNvPr>
          <p:cNvPicPr>
            <a:picLocks noChangeAspect="1"/>
          </p:cNvPicPr>
          <p:nvPr/>
        </p:nvPicPr>
        <p:blipFill rotWithShape="1">
          <a:blip r:embed="rId5">
            <a:extLst>
              <a:ext uri="{28A0092B-C50C-407E-A947-70E740481C1C}">
                <a14:useLocalDpi xmlns:a14="http://schemas.microsoft.com/office/drawing/2010/main" val="0"/>
              </a:ext>
            </a:extLst>
          </a:blip>
          <a:srcRect l="4817" t="3005" r="1055" b="40199"/>
          <a:stretch/>
        </p:blipFill>
        <p:spPr>
          <a:xfrm>
            <a:off x="5943930" y="2589361"/>
            <a:ext cx="5081784" cy="1723932"/>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003EEB76-527D-4B19-9D96-B9D123E75344}"/>
              </a:ext>
            </a:extLst>
          </p:cNvPr>
          <p:cNvPicPr>
            <a:picLocks noChangeAspect="1"/>
          </p:cNvPicPr>
          <p:nvPr/>
        </p:nvPicPr>
        <p:blipFill rotWithShape="1">
          <a:blip r:embed="rId6">
            <a:extLst>
              <a:ext uri="{28A0092B-C50C-407E-A947-70E740481C1C}">
                <a14:useLocalDpi xmlns:a14="http://schemas.microsoft.com/office/drawing/2010/main" val="0"/>
              </a:ext>
            </a:extLst>
          </a:blip>
          <a:srcRect l="4490" t="3005" r="1193" b="63508"/>
          <a:stretch/>
        </p:blipFill>
        <p:spPr>
          <a:xfrm>
            <a:off x="5943930" y="4720206"/>
            <a:ext cx="5081784" cy="1166859"/>
          </a:xfrm>
          <a:prstGeom prst="rect">
            <a:avLst/>
          </a:prstGeom>
        </p:spPr>
      </p:pic>
      <p:sp>
        <p:nvSpPr>
          <p:cNvPr id="25" name="TextBox 24">
            <a:extLst>
              <a:ext uri="{FF2B5EF4-FFF2-40B4-BE49-F238E27FC236}">
                <a16:creationId xmlns:a16="http://schemas.microsoft.com/office/drawing/2014/main" id="{D64721FF-5987-456E-93B5-7E9DD9649184}"/>
              </a:ext>
            </a:extLst>
          </p:cNvPr>
          <p:cNvSpPr txBox="1"/>
          <p:nvPr/>
        </p:nvSpPr>
        <p:spPr>
          <a:xfrm>
            <a:off x="7441896" y="5927937"/>
            <a:ext cx="2085847" cy="293350"/>
          </a:xfrm>
          <a:prstGeom prst="rect">
            <a:avLst/>
          </a:prstGeom>
          <a:noFill/>
        </p:spPr>
        <p:txBody>
          <a:bodyPr wrap="square" rtlCol="0">
            <a:spAutoFit/>
          </a:bodyPr>
          <a:lstStyle/>
          <a:p>
            <a:pPr algn="ctr" defTabSz="228554">
              <a:lnSpc>
                <a:spcPct val="120000"/>
              </a:lnSpc>
            </a:pPr>
            <a:r>
              <a:rPr lang="en-US" sz="1200" b="1" dirty="0">
                <a:solidFill>
                  <a:srgbClr val="4776E6"/>
                </a:solidFill>
                <a:latin typeface="Open Sans Light"/>
              </a:rPr>
              <a:t>Chaincode Approved</a:t>
            </a:r>
          </a:p>
        </p:txBody>
      </p:sp>
      <p:sp>
        <p:nvSpPr>
          <p:cNvPr id="27" name="TextBox 26">
            <a:extLst>
              <a:ext uri="{FF2B5EF4-FFF2-40B4-BE49-F238E27FC236}">
                <a16:creationId xmlns:a16="http://schemas.microsoft.com/office/drawing/2014/main" id="{31EE48A0-CEB1-43DE-B273-FC93784BF802}"/>
              </a:ext>
            </a:extLst>
          </p:cNvPr>
          <p:cNvSpPr txBox="1"/>
          <p:nvPr/>
        </p:nvSpPr>
        <p:spPr>
          <a:xfrm>
            <a:off x="7441896" y="4317826"/>
            <a:ext cx="2085847" cy="293350"/>
          </a:xfrm>
          <a:prstGeom prst="rect">
            <a:avLst/>
          </a:prstGeom>
          <a:noFill/>
        </p:spPr>
        <p:txBody>
          <a:bodyPr wrap="square" rtlCol="0">
            <a:spAutoFit/>
          </a:bodyPr>
          <a:lstStyle/>
          <a:p>
            <a:pPr algn="ctr" defTabSz="228554">
              <a:lnSpc>
                <a:spcPct val="120000"/>
              </a:lnSpc>
            </a:pPr>
            <a:r>
              <a:rPr lang="en-US" sz="1200" b="1" dirty="0">
                <a:solidFill>
                  <a:srgbClr val="4776E6"/>
                </a:solidFill>
                <a:latin typeface="Open Sans Light"/>
              </a:rPr>
              <a:t>Chaincode Installed</a:t>
            </a:r>
          </a:p>
        </p:txBody>
      </p:sp>
      <p:sp>
        <p:nvSpPr>
          <p:cNvPr id="29" name="Freeform 5">
            <a:extLst>
              <a:ext uri="{FF2B5EF4-FFF2-40B4-BE49-F238E27FC236}">
                <a16:creationId xmlns:a16="http://schemas.microsoft.com/office/drawing/2014/main" id="{3ED33F2B-1A19-4F9B-AFFB-6235C82A7BFF}"/>
              </a:ext>
            </a:extLst>
          </p:cNvPr>
          <p:cNvSpPr>
            <a:spLocks/>
          </p:cNvSpPr>
          <p:nvPr/>
        </p:nvSpPr>
        <p:spPr bwMode="auto">
          <a:xfrm>
            <a:off x="536139" y="470782"/>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31" name="Freeform 5">
            <a:extLst>
              <a:ext uri="{FF2B5EF4-FFF2-40B4-BE49-F238E27FC236}">
                <a16:creationId xmlns:a16="http://schemas.microsoft.com/office/drawing/2014/main" id="{C4469340-9F51-467F-A59E-AA09F2178FD8}"/>
              </a:ext>
            </a:extLst>
          </p:cNvPr>
          <p:cNvSpPr>
            <a:spLocks/>
          </p:cNvSpPr>
          <p:nvPr/>
        </p:nvSpPr>
        <p:spPr bwMode="auto">
          <a:xfrm rot="10800000">
            <a:off x="11374339" y="6063813"/>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Tree>
    <p:extLst>
      <p:ext uri="{BB962C8B-B14F-4D97-AF65-F5344CB8AC3E}">
        <p14:creationId xmlns:p14="http://schemas.microsoft.com/office/powerpoint/2010/main" val="378847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D7B182FC-7D13-419D-A469-3A541E25C03A}"/>
              </a:ext>
            </a:extLst>
          </p:cNvPr>
          <p:cNvSpPr>
            <a:spLocks/>
          </p:cNvSpPr>
          <p:nvPr/>
        </p:nvSpPr>
        <p:spPr bwMode="auto">
          <a:xfrm>
            <a:off x="536139" y="470782"/>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7" name="Freeform 5">
            <a:extLst>
              <a:ext uri="{FF2B5EF4-FFF2-40B4-BE49-F238E27FC236}">
                <a16:creationId xmlns:a16="http://schemas.microsoft.com/office/drawing/2014/main" id="{1EA2C301-15D1-43AE-BA6B-3A559FCC49E2}"/>
              </a:ext>
            </a:extLst>
          </p:cNvPr>
          <p:cNvSpPr>
            <a:spLocks/>
          </p:cNvSpPr>
          <p:nvPr/>
        </p:nvSpPr>
        <p:spPr bwMode="auto">
          <a:xfrm rot="10800000">
            <a:off x="11374339" y="6063813"/>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pic>
        <p:nvPicPr>
          <p:cNvPr id="9" name="Picture 8" descr="A screenshot of a computer&#10;&#10;Description automatically generated">
            <a:extLst>
              <a:ext uri="{FF2B5EF4-FFF2-40B4-BE49-F238E27FC236}">
                <a16:creationId xmlns:a16="http://schemas.microsoft.com/office/drawing/2014/main" id="{82433A54-8C69-40A6-9745-65AB9952F43B}"/>
              </a:ext>
            </a:extLst>
          </p:cNvPr>
          <p:cNvPicPr>
            <a:picLocks noChangeAspect="1"/>
          </p:cNvPicPr>
          <p:nvPr/>
        </p:nvPicPr>
        <p:blipFill rotWithShape="1">
          <a:blip r:embed="rId2">
            <a:extLst>
              <a:ext uri="{28A0092B-C50C-407E-A947-70E740481C1C}">
                <a14:useLocalDpi xmlns:a14="http://schemas.microsoft.com/office/drawing/2010/main" val="0"/>
              </a:ext>
            </a:extLst>
          </a:blip>
          <a:srcRect l="4398" t="2913" r="1123" b="71631"/>
          <a:stretch/>
        </p:blipFill>
        <p:spPr>
          <a:xfrm>
            <a:off x="772915" y="4927358"/>
            <a:ext cx="4965084" cy="752126"/>
          </a:xfrm>
          <a:prstGeom prst="rect">
            <a:avLst/>
          </a:prstGeom>
        </p:spPr>
      </p:pic>
      <p:sp>
        <p:nvSpPr>
          <p:cNvPr id="11" name="TextBox 10">
            <a:extLst>
              <a:ext uri="{FF2B5EF4-FFF2-40B4-BE49-F238E27FC236}">
                <a16:creationId xmlns:a16="http://schemas.microsoft.com/office/drawing/2014/main" id="{1036E5F5-B83F-40F6-9C83-2C0E0ED0FE10}"/>
              </a:ext>
            </a:extLst>
          </p:cNvPr>
          <p:cNvSpPr txBox="1"/>
          <p:nvPr/>
        </p:nvSpPr>
        <p:spPr>
          <a:xfrm>
            <a:off x="2212533" y="5679484"/>
            <a:ext cx="2085847" cy="293350"/>
          </a:xfrm>
          <a:prstGeom prst="rect">
            <a:avLst/>
          </a:prstGeom>
          <a:noFill/>
        </p:spPr>
        <p:txBody>
          <a:bodyPr wrap="square" rtlCol="0">
            <a:spAutoFit/>
          </a:bodyPr>
          <a:lstStyle/>
          <a:p>
            <a:pPr algn="ctr" defTabSz="228554">
              <a:lnSpc>
                <a:spcPct val="120000"/>
              </a:lnSpc>
            </a:pPr>
            <a:r>
              <a:rPr lang="en-US" sz="1200" b="1" dirty="0">
                <a:solidFill>
                  <a:srgbClr val="4776E6"/>
                </a:solidFill>
                <a:latin typeface="Open Sans Light"/>
              </a:rPr>
              <a:t>Invoke create assert</a:t>
            </a:r>
          </a:p>
        </p:txBody>
      </p:sp>
      <p:pic>
        <p:nvPicPr>
          <p:cNvPr id="13" name="Picture 12" descr="A screenshot of a computer&#10;&#10;Description automatically generated">
            <a:extLst>
              <a:ext uri="{FF2B5EF4-FFF2-40B4-BE49-F238E27FC236}">
                <a16:creationId xmlns:a16="http://schemas.microsoft.com/office/drawing/2014/main" id="{AC64056A-66EF-435F-8BC0-ADAABCA64FAA}"/>
              </a:ext>
            </a:extLst>
          </p:cNvPr>
          <p:cNvPicPr>
            <a:picLocks noChangeAspect="1"/>
          </p:cNvPicPr>
          <p:nvPr/>
        </p:nvPicPr>
        <p:blipFill rotWithShape="1">
          <a:blip r:embed="rId3">
            <a:extLst>
              <a:ext uri="{28A0092B-C50C-407E-A947-70E740481C1C}">
                <a14:useLocalDpi xmlns:a14="http://schemas.microsoft.com/office/drawing/2010/main" val="0"/>
              </a:ext>
            </a:extLst>
          </a:blip>
          <a:srcRect l="4398" t="3158" r="986" b="65756"/>
          <a:stretch/>
        </p:blipFill>
        <p:spPr>
          <a:xfrm>
            <a:off x="6224626" y="1043117"/>
            <a:ext cx="5386489" cy="994966"/>
          </a:xfrm>
          <a:prstGeom prst="rect">
            <a:avLst/>
          </a:prstGeom>
        </p:spPr>
      </p:pic>
      <p:sp>
        <p:nvSpPr>
          <p:cNvPr id="15" name="TextBox 14">
            <a:extLst>
              <a:ext uri="{FF2B5EF4-FFF2-40B4-BE49-F238E27FC236}">
                <a16:creationId xmlns:a16="http://schemas.microsoft.com/office/drawing/2014/main" id="{A0566BDE-2222-42AB-9957-1789F72657C8}"/>
              </a:ext>
            </a:extLst>
          </p:cNvPr>
          <p:cNvSpPr txBox="1"/>
          <p:nvPr/>
        </p:nvSpPr>
        <p:spPr>
          <a:xfrm>
            <a:off x="7874946" y="2038083"/>
            <a:ext cx="2085847" cy="514949"/>
          </a:xfrm>
          <a:prstGeom prst="rect">
            <a:avLst/>
          </a:prstGeom>
          <a:noFill/>
        </p:spPr>
        <p:txBody>
          <a:bodyPr wrap="square" rtlCol="0">
            <a:spAutoFit/>
          </a:bodyPr>
          <a:lstStyle/>
          <a:p>
            <a:pPr algn="ctr" defTabSz="228554">
              <a:lnSpc>
                <a:spcPct val="120000"/>
              </a:lnSpc>
            </a:pPr>
            <a:r>
              <a:rPr lang="en-US" sz="1200" b="1" dirty="0">
                <a:solidFill>
                  <a:srgbClr val="4776E6"/>
                </a:solidFill>
                <a:latin typeface="Open Sans Light"/>
              </a:rPr>
              <a:t>Query after creating assert</a:t>
            </a:r>
          </a:p>
        </p:txBody>
      </p:sp>
      <p:pic>
        <p:nvPicPr>
          <p:cNvPr id="17" name="Picture 16" descr="A screenshot of a computer screen&#10;&#10;Description automatically generated">
            <a:extLst>
              <a:ext uri="{FF2B5EF4-FFF2-40B4-BE49-F238E27FC236}">
                <a16:creationId xmlns:a16="http://schemas.microsoft.com/office/drawing/2014/main" id="{99C3C149-8FF9-4127-861B-4ACB2C6E5E2B}"/>
              </a:ext>
            </a:extLst>
          </p:cNvPr>
          <p:cNvPicPr>
            <a:picLocks noChangeAspect="1"/>
          </p:cNvPicPr>
          <p:nvPr/>
        </p:nvPicPr>
        <p:blipFill rotWithShape="1">
          <a:blip r:embed="rId4">
            <a:extLst>
              <a:ext uri="{28A0092B-C50C-407E-A947-70E740481C1C}">
                <a14:useLocalDpi xmlns:a14="http://schemas.microsoft.com/office/drawing/2010/main" val="0"/>
              </a:ext>
            </a:extLst>
          </a:blip>
          <a:srcRect l="29862" t="14784" r="9037" b="11562"/>
          <a:stretch/>
        </p:blipFill>
        <p:spPr>
          <a:xfrm>
            <a:off x="772915" y="1043117"/>
            <a:ext cx="4965082" cy="3365016"/>
          </a:xfrm>
          <a:prstGeom prst="rect">
            <a:avLst/>
          </a:prstGeom>
        </p:spPr>
      </p:pic>
      <p:sp>
        <p:nvSpPr>
          <p:cNvPr id="19" name="TextBox 18">
            <a:extLst>
              <a:ext uri="{FF2B5EF4-FFF2-40B4-BE49-F238E27FC236}">
                <a16:creationId xmlns:a16="http://schemas.microsoft.com/office/drawing/2014/main" id="{4609DCC9-E194-431D-BFA3-1D105604C908}"/>
              </a:ext>
            </a:extLst>
          </p:cNvPr>
          <p:cNvSpPr txBox="1"/>
          <p:nvPr/>
        </p:nvSpPr>
        <p:spPr>
          <a:xfrm>
            <a:off x="2212533" y="4422776"/>
            <a:ext cx="2085847" cy="293350"/>
          </a:xfrm>
          <a:prstGeom prst="rect">
            <a:avLst/>
          </a:prstGeom>
          <a:noFill/>
        </p:spPr>
        <p:txBody>
          <a:bodyPr wrap="square" rtlCol="0">
            <a:spAutoFit/>
          </a:bodyPr>
          <a:lstStyle/>
          <a:p>
            <a:pPr algn="ctr" defTabSz="228554">
              <a:lnSpc>
                <a:spcPct val="120000"/>
              </a:lnSpc>
            </a:pPr>
            <a:r>
              <a:rPr lang="en-US" sz="1200" b="1" dirty="0">
                <a:solidFill>
                  <a:srgbClr val="4776E6"/>
                </a:solidFill>
                <a:latin typeface="Open Sans Light"/>
              </a:rPr>
              <a:t>Create Assert Function</a:t>
            </a:r>
          </a:p>
        </p:txBody>
      </p:sp>
      <p:pic>
        <p:nvPicPr>
          <p:cNvPr id="21" name="Picture 20" descr="A screenshot of a computer screen&#10;&#10;Description automatically generated">
            <a:extLst>
              <a:ext uri="{FF2B5EF4-FFF2-40B4-BE49-F238E27FC236}">
                <a16:creationId xmlns:a16="http://schemas.microsoft.com/office/drawing/2014/main" id="{72152A08-07A9-4C31-A7A1-CE2569899D78}"/>
              </a:ext>
            </a:extLst>
          </p:cNvPr>
          <p:cNvPicPr>
            <a:picLocks noChangeAspect="1"/>
          </p:cNvPicPr>
          <p:nvPr/>
        </p:nvPicPr>
        <p:blipFill rotWithShape="1">
          <a:blip r:embed="rId5">
            <a:extLst>
              <a:ext uri="{28A0092B-C50C-407E-A947-70E740481C1C}">
                <a14:useLocalDpi xmlns:a14="http://schemas.microsoft.com/office/drawing/2010/main" val="0"/>
              </a:ext>
            </a:extLst>
          </a:blip>
          <a:srcRect l="30560" t="54356" r="8955" b="7344"/>
          <a:stretch/>
        </p:blipFill>
        <p:spPr>
          <a:xfrm>
            <a:off x="6224625" y="2849663"/>
            <a:ext cx="5386490" cy="1947238"/>
          </a:xfrm>
          <a:prstGeom prst="rect">
            <a:avLst/>
          </a:prstGeom>
        </p:spPr>
      </p:pic>
      <p:sp>
        <p:nvSpPr>
          <p:cNvPr id="23" name="TextBox 22">
            <a:extLst>
              <a:ext uri="{FF2B5EF4-FFF2-40B4-BE49-F238E27FC236}">
                <a16:creationId xmlns:a16="http://schemas.microsoft.com/office/drawing/2014/main" id="{54B2A961-A08E-47D2-8283-070DCFC8AF89}"/>
              </a:ext>
            </a:extLst>
          </p:cNvPr>
          <p:cNvSpPr txBox="1"/>
          <p:nvPr/>
        </p:nvSpPr>
        <p:spPr>
          <a:xfrm>
            <a:off x="8011069" y="4796901"/>
            <a:ext cx="2085847" cy="514949"/>
          </a:xfrm>
          <a:prstGeom prst="rect">
            <a:avLst/>
          </a:prstGeom>
          <a:noFill/>
        </p:spPr>
        <p:txBody>
          <a:bodyPr wrap="square" rtlCol="0">
            <a:spAutoFit/>
          </a:bodyPr>
          <a:lstStyle/>
          <a:p>
            <a:pPr algn="ctr" defTabSz="228554">
              <a:lnSpc>
                <a:spcPct val="120000"/>
              </a:lnSpc>
            </a:pPr>
            <a:r>
              <a:rPr lang="en-US" sz="1200" b="1" dirty="0">
                <a:solidFill>
                  <a:srgbClr val="4776E6"/>
                </a:solidFill>
                <a:latin typeface="Open Sans Light"/>
              </a:rPr>
              <a:t>Chaincode Invoke Init Function</a:t>
            </a:r>
          </a:p>
        </p:txBody>
      </p:sp>
    </p:spTree>
    <p:extLst>
      <p:ext uri="{BB962C8B-B14F-4D97-AF65-F5344CB8AC3E}">
        <p14:creationId xmlns:p14="http://schemas.microsoft.com/office/powerpoint/2010/main" val="136415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AF19540E-3E33-48C6-A711-2493074B9E25}"/>
              </a:ext>
            </a:extLst>
          </p:cNvPr>
          <p:cNvSpPr>
            <a:spLocks/>
          </p:cNvSpPr>
          <p:nvPr/>
        </p:nvSpPr>
        <p:spPr bwMode="auto">
          <a:xfrm>
            <a:off x="536139" y="470782"/>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10" name="Freeform 5">
            <a:extLst>
              <a:ext uri="{FF2B5EF4-FFF2-40B4-BE49-F238E27FC236}">
                <a16:creationId xmlns:a16="http://schemas.microsoft.com/office/drawing/2014/main" id="{5FE68DEE-A3CA-49C6-B918-5E1C56509DD5}"/>
              </a:ext>
            </a:extLst>
          </p:cNvPr>
          <p:cNvSpPr>
            <a:spLocks/>
          </p:cNvSpPr>
          <p:nvPr/>
        </p:nvSpPr>
        <p:spPr bwMode="auto">
          <a:xfrm rot="10800000">
            <a:off x="11374339" y="6063813"/>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pic>
        <p:nvPicPr>
          <p:cNvPr id="1026" name="Picture 2">
            <a:extLst>
              <a:ext uri="{FF2B5EF4-FFF2-40B4-BE49-F238E27FC236}">
                <a16:creationId xmlns:a16="http://schemas.microsoft.com/office/drawing/2014/main" id="{815A70FF-ED34-44D8-AF5A-16F6AAC1A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18711"/>
            <a:ext cx="5543246" cy="2576308"/>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DD5A9AF5-8868-4364-ADD8-163921BD50FC}"/>
              </a:ext>
            </a:extLst>
          </p:cNvPr>
          <p:cNvSpPr>
            <a:spLocks noGrp="1"/>
          </p:cNvSpPr>
          <p:nvPr>
            <p:ph type="title"/>
          </p:nvPr>
        </p:nvSpPr>
        <p:spPr>
          <a:xfrm>
            <a:off x="2658202" y="5329303"/>
            <a:ext cx="1229848" cy="381470"/>
          </a:xfrm>
        </p:spPr>
        <p:txBody>
          <a:bodyPr>
            <a:normAutofit/>
          </a:bodyPr>
          <a:lstStyle/>
          <a:p>
            <a:pPr algn="ctr"/>
            <a:r>
              <a:rPr lang="en-US" sz="1500" i="1" dirty="0">
                <a:latin typeface="Open Sans Bold" panose="020B0806030504020204"/>
              </a:rPr>
              <a:t>Home Page</a:t>
            </a:r>
            <a:endParaRPr lang="en-IN" sz="1500" i="1" dirty="0">
              <a:latin typeface="Open Sans Bold" panose="020B0806030504020204"/>
            </a:endParaRPr>
          </a:p>
        </p:txBody>
      </p:sp>
      <p:sp>
        <p:nvSpPr>
          <p:cNvPr id="16" name="Title 1">
            <a:extLst>
              <a:ext uri="{FF2B5EF4-FFF2-40B4-BE49-F238E27FC236}">
                <a16:creationId xmlns:a16="http://schemas.microsoft.com/office/drawing/2014/main" id="{803D4A75-155F-4223-B4D5-88A8D2025F74}"/>
              </a:ext>
            </a:extLst>
          </p:cNvPr>
          <p:cNvSpPr txBox="1">
            <a:spLocks/>
          </p:cNvSpPr>
          <p:nvPr/>
        </p:nvSpPr>
        <p:spPr>
          <a:xfrm>
            <a:off x="7897985" y="4595347"/>
            <a:ext cx="1939276" cy="38147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500" i="1" dirty="0">
                <a:latin typeface="Open Sans Bold" panose="020B0806030504020204"/>
              </a:rPr>
              <a:t>Login and Register Page</a:t>
            </a:r>
            <a:endParaRPr lang="en-IN" sz="1500" i="1" dirty="0">
              <a:latin typeface="Open Sans Bold" panose="020B0806030504020204"/>
            </a:endParaRPr>
          </a:p>
        </p:txBody>
      </p:sp>
      <p:pic>
        <p:nvPicPr>
          <p:cNvPr id="1028" name="Picture 4">
            <a:extLst>
              <a:ext uri="{FF2B5EF4-FFF2-40B4-BE49-F238E27FC236}">
                <a16:creationId xmlns:a16="http://schemas.microsoft.com/office/drawing/2014/main" id="{EC678294-AA48-4297-BB54-F580E8D19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21" y="1448266"/>
            <a:ext cx="4946482" cy="361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62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screenshot of a social media post&#10;&#10;Description automatically generated">
            <a:extLst>
              <a:ext uri="{FF2B5EF4-FFF2-40B4-BE49-F238E27FC236}">
                <a16:creationId xmlns:a16="http://schemas.microsoft.com/office/drawing/2014/main" id="{8ABB4AD7-1A0C-452C-9886-C1157D5E07AC}"/>
              </a:ext>
            </a:extLst>
          </p:cNvPr>
          <p:cNvPicPr>
            <a:picLocks noChangeAspect="1"/>
          </p:cNvPicPr>
          <p:nvPr/>
        </p:nvPicPr>
        <p:blipFill rotWithShape="1">
          <a:blip r:embed="rId2">
            <a:extLst>
              <a:ext uri="{28A0092B-C50C-407E-A947-70E740481C1C}">
                <a14:useLocalDpi xmlns:a14="http://schemas.microsoft.com/office/drawing/2010/main" val="0"/>
              </a:ext>
            </a:extLst>
          </a:blip>
          <a:srcRect l="18271" t="12482" r="18378" b="29362"/>
          <a:stretch/>
        </p:blipFill>
        <p:spPr>
          <a:xfrm>
            <a:off x="6333941" y="3251812"/>
            <a:ext cx="5040398" cy="2602724"/>
          </a:xfrm>
          <a:prstGeom prst="rect">
            <a:avLst/>
          </a:prstGeom>
        </p:spPr>
      </p:pic>
      <p:sp>
        <p:nvSpPr>
          <p:cNvPr id="27" name="Title 1">
            <a:extLst>
              <a:ext uri="{FF2B5EF4-FFF2-40B4-BE49-F238E27FC236}">
                <a16:creationId xmlns:a16="http://schemas.microsoft.com/office/drawing/2014/main" id="{1C0CE01C-B041-47BB-81DF-1C9004338BCA}"/>
              </a:ext>
            </a:extLst>
          </p:cNvPr>
          <p:cNvSpPr txBox="1">
            <a:spLocks/>
          </p:cNvSpPr>
          <p:nvPr/>
        </p:nvSpPr>
        <p:spPr>
          <a:xfrm>
            <a:off x="7310661" y="5653200"/>
            <a:ext cx="3086958" cy="588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500" i="1" dirty="0">
                <a:latin typeface="Open Sans Bold" panose="020B0806030504020204"/>
              </a:rPr>
              <a:t>Adding an Asset</a:t>
            </a:r>
            <a:endParaRPr lang="en-IN" sz="1500" i="1" dirty="0">
              <a:latin typeface="Open Sans Bold" panose="020B0806030504020204"/>
            </a:endParaRPr>
          </a:p>
        </p:txBody>
      </p:sp>
      <p:sp>
        <p:nvSpPr>
          <p:cNvPr id="29" name="Freeform 5">
            <a:extLst>
              <a:ext uri="{FF2B5EF4-FFF2-40B4-BE49-F238E27FC236}">
                <a16:creationId xmlns:a16="http://schemas.microsoft.com/office/drawing/2014/main" id="{318AAA71-2F1E-48B9-B779-C9C265E9F35C}"/>
              </a:ext>
            </a:extLst>
          </p:cNvPr>
          <p:cNvSpPr>
            <a:spLocks/>
          </p:cNvSpPr>
          <p:nvPr/>
        </p:nvSpPr>
        <p:spPr bwMode="auto">
          <a:xfrm>
            <a:off x="536139" y="470782"/>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31" name="Freeform 5">
            <a:extLst>
              <a:ext uri="{FF2B5EF4-FFF2-40B4-BE49-F238E27FC236}">
                <a16:creationId xmlns:a16="http://schemas.microsoft.com/office/drawing/2014/main" id="{9D7F269D-5111-48C3-9550-11F450D7ABEE}"/>
              </a:ext>
            </a:extLst>
          </p:cNvPr>
          <p:cNvSpPr>
            <a:spLocks/>
          </p:cNvSpPr>
          <p:nvPr/>
        </p:nvSpPr>
        <p:spPr bwMode="auto">
          <a:xfrm rot="10800000">
            <a:off x="11374339" y="6063813"/>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pic>
        <p:nvPicPr>
          <p:cNvPr id="32" name="Picture 31" descr="A screenshot of a cell phone&#10;&#10;Description automatically generated">
            <a:extLst>
              <a:ext uri="{FF2B5EF4-FFF2-40B4-BE49-F238E27FC236}">
                <a16:creationId xmlns:a16="http://schemas.microsoft.com/office/drawing/2014/main" id="{AFC565F5-377C-4020-91FA-A591512AB51C}"/>
              </a:ext>
            </a:extLst>
          </p:cNvPr>
          <p:cNvPicPr>
            <a:picLocks noChangeAspect="1"/>
          </p:cNvPicPr>
          <p:nvPr/>
        </p:nvPicPr>
        <p:blipFill rotWithShape="1">
          <a:blip r:embed="rId3">
            <a:extLst>
              <a:ext uri="{28A0092B-C50C-407E-A947-70E740481C1C}">
                <a14:useLocalDpi xmlns:a14="http://schemas.microsoft.com/office/drawing/2010/main" val="0"/>
              </a:ext>
            </a:extLst>
          </a:blip>
          <a:srcRect l="18830" r="17500" b="37872"/>
          <a:stretch/>
        </p:blipFill>
        <p:spPr>
          <a:xfrm>
            <a:off x="892245" y="3251812"/>
            <a:ext cx="5123234" cy="2812000"/>
          </a:xfrm>
          <a:prstGeom prst="rect">
            <a:avLst/>
          </a:prstGeom>
        </p:spPr>
      </p:pic>
      <p:sp>
        <p:nvSpPr>
          <p:cNvPr id="33" name="Title 1">
            <a:extLst>
              <a:ext uri="{FF2B5EF4-FFF2-40B4-BE49-F238E27FC236}">
                <a16:creationId xmlns:a16="http://schemas.microsoft.com/office/drawing/2014/main" id="{815DAA7C-56E7-4FC9-9281-C003DF12A21C}"/>
              </a:ext>
            </a:extLst>
          </p:cNvPr>
          <p:cNvSpPr txBox="1">
            <a:spLocks/>
          </p:cNvSpPr>
          <p:nvPr/>
        </p:nvSpPr>
        <p:spPr>
          <a:xfrm>
            <a:off x="2706395" y="5857151"/>
            <a:ext cx="1664269" cy="413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i="1" dirty="0">
                <a:latin typeface="Open Sans Bold" panose="020B0806030504020204"/>
              </a:rPr>
              <a:t>Buying an Asset</a:t>
            </a:r>
            <a:endParaRPr lang="en-IN" sz="1500" i="1" dirty="0">
              <a:latin typeface="Open Sans Bold" panose="020B0806030504020204"/>
            </a:endParaRPr>
          </a:p>
        </p:txBody>
      </p:sp>
      <p:pic>
        <p:nvPicPr>
          <p:cNvPr id="36" name="Picture 35" descr="A screenshot of a cell phone&#10;&#10;Description automatically generated">
            <a:extLst>
              <a:ext uri="{FF2B5EF4-FFF2-40B4-BE49-F238E27FC236}">
                <a16:creationId xmlns:a16="http://schemas.microsoft.com/office/drawing/2014/main" id="{B4BF3931-B876-45B5-9254-499D06D1009D}"/>
              </a:ext>
            </a:extLst>
          </p:cNvPr>
          <p:cNvPicPr>
            <a:picLocks noChangeAspect="1"/>
          </p:cNvPicPr>
          <p:nvPr/>
        </p:nvPicPr>
        <p:blipFill rotWithShape="1">
          <a:blip r:embed="rId4">
            <a:extLst>
              <a:ext uri="{28A0092B-C50C-407E-A947-70E740481C1C}">
                <a14:useLocalDpi xmlns:a14="http://schemas.microsoft.com/office/drawing/2010/main" val="0"/>
              </a:ext>
            </a:extLst>
          </a:blip>
          <a:srcRect l="17713" r="17101" b="56150"/>
          <a:stretch/>
        </p:blipFill>
        <p:spPr>
          <a:xfrm>
            <a:off x="3029842" y="722152"/>
            <a:ext cx="6132316" cy="2320384"/>
          </a:xfrm>
          <a:prstGeom prst="rect">
            <a:avLst/>
          </a:prstGeom>
        </p:spPr>
      </p:pic>
      <p:sp>
        <p:nvSpPr>
          <p:cNvPr id="37" name="Title 1">
            <a:extLst>
              <a:ext uri="{FF2B5EF4-FFF2-40B4-BE49-F238E27FC236}">
                <a16:creationId xmlns:a16="http://schemas.microsoft.com/office/drawing/2014/main" id="{85D6FA24-A150-469B-B40E-36D446B329E2}"/>
              </a:ext>
            </a:extLst>
          </p:cNvPr>
          <p:cNvSpPr>
            <a:spLocks noGrp="1"/>
          </p:cNvSpPr>
          <p:nvPr>
            <p:ph type="title"/>
          </p:nvPr>
        </p:nvSpPr>
        <p:spPr>
          <a:xfrm>
            <a:off x="5481076" y="2661066"/>
            <a:ext cx="1229848" cy="381470"/>
          </a:xfrm>
        </p:spPr>
        <p:txBody>
          <a:bodyPr>
            <a:normAutofit/>
          </a:bodyPr>
          <a:lstStyle/>
          <a:p>
            <a:pPr algn="ctr"/>
            <a:r>
              <a:rPr lang="en-US" sz="1500" i="1" dirty="0">
                <a:latin typeface="Open Sans Bold" panose="020B0806030504020204"/>
              </a:rPr>
              <a:t>Dashboard</a:t>
            </a:r>
            <a:endParaRPr lang="en-IN" sz="1500" i="1" dirty="0">
              <a:latin typeface="Open Sans Bold" panose="020B0806030504020204"/>
            </a:endParaRPr>
          </a:p>
        </p:txBody>
      </p:sp>
    </p:spTree>
    <p:extLst>
      <p:ext uri="{BB962C8B-B14F-4D97-AF65-F5344CB8AC3E}">
        <p14:creationId xmlns:p14="http://schemas.microsoft.com/office/powerpoint/2010/main" val="174955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95D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BCAF-1706-4407-8812-5F6D81DA5CA8}"/>
              </a:ext>
            </a:extLst>
          </p:cNvPr>
          <p:cNvSpPr>
            <a:spLocks noGrp="1"/>
          </p:cNvSpPr>
          <p:nvPr>
            <p:ph type="title"/>
          </p:nvPr>
        </p:nvSpPr>
        <p:spPr>
          <a:xfrm>
            <a:off x="4478073" y="2766218"/>
            <a:ext cx="3235853" cy="1325563"/>
          </a:xfrm>
        </p:spPr>
        <p:txBody>
          <a:bodyPr/>
          <a:lstStyle/>
          <a:p>
            <a:r>
              <a:rPr lang="en-US" b="1" dirty="0">
                <a:solidFill>
                  <a:schemeClr val="bg1"/>
                </a:solidFill>
                <a:latin typeface="Open Sans Bold" panose="020B0806030504020204"/>
              </a:rPr>
              <a:t>Thank You!</a:t>
            </a:r>
            <a:endParaRPr lang="en-IN" b="1" dirty="0">
              <a:solidFill>
                <a:schemeClr val="bg1"/>
              </a:solidFill>
              <a:latin typeface="Open Sans Bold" panose="020B0806030504020204"/>
            </a:endParaRPr>
          </a:p>
        </p:txBody>
      </p:sp>
    </p:spTree>
    <p:extLst>
      <p:ext uri="{BB962C8B-B14F-4D97-AF65-F5344CB8AC3E}">
        <p14:creationId xmlns:p14="http://schemas.microsoft.com/office/powerpoint/2010/main" val="353752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5EF7DB-629D-4BC6-9C83-B7C42F034002}"/>
              </a:ext>
            </a:extLst>
          </p:cNvPr>
          <p:cNvSpPr/>
          <p:nvPr/>
        </p:nvSpPr>
        <p:spPr>
          <a:xfrm>
            <a:off x="8692863" y="3836040"/>
            <a:ext cx="2623406" cy="1886611"/>
          </a:xfrm>
          <a:prstGeom prst="rect">
            <a:avLst/>
          </a:prstGeom>
          <a:solidFill>
            <a:srgbClr val="8E54E9"/>
          </a:solidFill>
          <a:ln w="19050" cap="rnd" cmpd="sng" algn="ctr">
            <a:noFill/>
            <a:prstDash val="solid"/>
          </a:ln>
          <a:effectLst/>
        </p:spPr>
        <p:txBody>
          <a:bodyPr rtlCol="0" anchor="ctr"/>
          <a:lstStyle/>
          <a:p>
            <a:pPr marL="0" marR="0" lvl="0" indent="0" algn="ctr" defTabSz="2285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ource Sans Pro" panose="020B0503030403020204" pitchFamily="34" charset="0"/>
              <a:ea typeface="Source Sans Pro" panose="020B0503030403020204" pitchFamily="34" charset="0"/>
            </a:endParaRPr>
          </a:p>
        </p:txBody>
      </p:sp>
      <p:sp>
        <p:nvSpPr>
          <p:cNvPr id="9" name="Rectangle 8">
            <a:extLst>
              <a:ext uri="{FF2B5EF4-FFF2-40B4-BE49-F238E27FC236}">
                <a16:creationId xmlns:a16="http://schemas.microsoft.com/office/drawing/2014/main" id="{4F5980AE-5284-4CA9-8C71-88A8F3CE9536}"/>
              </a:ext>
            </a:extLst>
          </p:cNvPr>
          <p:cNvSpPr/>
          <p:nvPr/>
        </p:nvSpPr>
        <p:spPr>
          <a:xfrm>
            <a:off x="6068144" y="1943969"/>
            <a:ext cx="2623406" cy="1886611"/>
          </a:xfrm>
          <a:prstGeom prst="rect">
            <a:avLst/>
          </a:prstGeom>
          <a:solidFill>
            <a:srgbClr val="6F62E7"/>
          </a:solidFill>
          <a:ln w="19050" cap="rnd" cmpd="sng" algn="ctr">
            <a:noFill/>
            <a:prstDash val="solid"/>
          </a:ln>
          <a:effectLst/>
        </p:spPr>
        <p:txBody>
          <a:bodyPr rtlCol="0" anchor="ctr"/>
          <a:lstStyle/>
          <a:p>
            <a:pPr marL="0" marR="0" lvl="0" indent="0" algn="ctr" defTabSz="2285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ource Sans Pro" panose="020B0503030403020204" pitchFamily="34" charset="0"/>
              <a:ea typeface="Source Sans Pro" panose="020B0503030403020204" pitchFamily="34" charset="0"/>
            </a:endParaRPr>
          </a:p>
        </p:txBody>
      </p:sp>
      <p:sp>
        <p:nvSpPr>
          <p:cNvPr id="14" name="Rectangle 13">
            <a:extLst>
              <a:ext uri="{FF2B5EF4-FFF2-40B4-BE49-F238E27FC236}">
                <a16:creationId xmlns:a16="http://schemas.microsoft.com/office/drawing/2014/main" id="{44A01E21-36CC-4BC4-8BCB-DA61DB07133C}"/>
              </a:ext>
            </a:extLst>
          </p:cNvPr>
          <p:cNvSpPr/>
          <p:nvPr/>
        </p:nvSpPr>
        <p:spPr>
          <a:xfrm>
            <a:off x="3439839" y="3836040"/>
            <a:ext cx="2623406" cy="1886611"/>
          </a:xfrm>
          <a:prstGeom prst="rect">
            <a:avLst/>
          </a:prstGeom>
          <a:solidFill>
            <a:srgbClr val="272E3A"/>
          </a:solidFill>
          <a:ln w="19050" cap="rnd" cmpd="sng" algn="ctr">
            <a:noFill/>
            <a:prstDash val="solid"/>
          </a:ln>
          <a:effectLst/>
        </p:spPr>
        <p:txBody>
          <a:bodyPr rtlCol="0" anchor="ctr"/>
          <a:lstStyle/>
          <a:p>
            <a:pPr marL="0" marR="0" lvl="0" indent="0" algn="ctr" defTabSz="2285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F82760BB-A6EB-402D-889A-7D8B4222CC75}"/>
              </a:ext>
            </a:extLst>
          </p:cNvPr>
          <p:cNvSpPr/>
          <p:nvPr/>
        </p:nvSpPr>
        <p:spPr>
          <a:xfrm>
            <a:off x="813369" y="1949428"/>
            <a:ext cx="2623406" cy="1886611"/>
          </a:xfrm>
          <a:prstGeom prst="rect">
            <a:avLst/>
          </a:prstGeom>
          <a:solidFill>
            <a:srgbClr val="4776E6"/>
          </a:solidFill>
          <a:ln w="19050" cap="rnd" cmpd="sng" algn="ctr">
            <a:noFill/>
            <a:prstDash val="solid"/>
          </a:ln>
          <a:effectLst/>
        </p:spPr>
        <p:txBody>
          <a:bodyPr rtlCol="0" anchor="ctr"/>
          <a:lstStyle/>
          <a:p>
            <a:pPr marL="0" marR="0" lvl="0" indent="0" algn="ctr" defTabSz="2285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ource Sans Pro" panose="020B0503030403020204" pitchFamily="34" charset="0"/>
              <a:ea typeface="Source Sans Pro" panose="020B0503030403020204" pitchFamily="34" charset="0"/>
            </a:endParaRPr>
          </a:p>
        </p:txBody>
      </p:sp>
      <p:grpSp>
        <p:nvGrpSpPr>
          <p:cNvPr id="20" name="Group 19">
            <a:extLst>
              <a:ext uri="{FF2B5EF4-FFF2-40B4-BE49-F238E27FC236}">
                <a16:creationId xmlns:a16="http://schemas.microsoft.com/office/drawing/2014/main" id="{8AAC910D-560E-46CF-A1B4-87883EC0DB88}"/>
              </a:ext>
            </a:extLst>
          </p:cNvPr>
          <p:cNvGrpSpPr/>
          <p:nvPr/>
        </p:nvGrpSpPr>
        <p:grpSpPr>
          <a:xfrm>
            <a:off x="1143720" y="2085680"/>
            <a:ext cx="1939955" cy="1701985"/>
            <a:chOff x="-381141" y="1507082"/>
            <a:chExt cx="1923996" cy="1859691"/>
          </a:xfrm>
        </p:grpSpPr>
        <p:sp>
          <p:nvSpPr>
            <p:cNvPr id="21" name="Text Placeholder 7">
              <a:extLst>
                <a:ext uri="{FF2B5EF4-FFF2-40B4-BE49-F238E27FC236}">
                  <a16:creationId xmlns:a16="http://schemas.microsoft.com/office/drawing/2014/main" id="{66711B73-CCE4-41B7-BC33-5C70928D7FEB}"/>
                </a:ext>
              </a:extLst>
            </p:cNvPr>
            <p:cNvSpPr txBox="1">
              <a:spLocks/>
            </p:cNvSpPr>
            <p:nvPr/>
          </p:nvSpPr>
          <p:spPr>
            <a:xfrm>
              <a:off x="-169868" y="1507082"/>
              <a:ext cx="1501449" cy="75625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457109">
                <a:spcBef>
                  <a:spcPts val="500"/>
                </a:spcBef>
              </a:pPr>
              <a:r>
                <a:rPr lang="en-US" sz="4000" b="0" dirty="0">
                  <a:solidFill>
                    <a:srgbClr val="FFFFFF"/>
                  </a:solidFill>
                  <a:latin typeface="Source Sans Pro" panose="020B0503030403020204" pitchFamily="34" charset="0"/>
                  <a:ea typeface="Source Sans Pro" panose="020B0503030403020204" pitchFamily="34" charset="0"/>
                </a:rPr>
                <a:t>1.</a:t>
              </a:r>
            </a:p>
          </p:txBody>
        </p:sp>
        <p:sp>
          <p:nvSpPr>
            <p:cNvPr id="22" name="Rectangle 21">
              <a:extLst>
                <a:ext uri="{FF2B5EF4-FFF2-40B4-BE49-F238E27FC236}">
                  <a16:creationId xmlns:a16="http://schemas.microsoft.com/office/drawing/2014/main" id="{71AA407F-7791-4B25-AA71-C523F0299847}"/>
                </a:ext>
              </a:extLst>
            </p:cNvPr>
            <p:cNvSpPr/>
            <p:nvPr/>
          </p:nvSpPr>
          <p:spPr>
            <a:xfrm>
              <a:off x="-381141" y="2351231"/>
              <a:ext cx="1923996" cy="1015542"/>
            </a:xfrm>
            <a:prstGeom prst="rect">
              <a:avLst/>
            </a:prstGeom>
          </p:spPr>
          <p:txBody>
            <a:bodyPr wrap="none">
              <a:spAutoFit/>
            </a:bodyPr>
            <a:lstStyle/>
            <a:p>
              <a:pPr algn="ctr" defTabSz="228554">
                <a:lnSpc>
                  <a:spcPct val="50000"/>
                </a:lnSpc>
              </a:pPr>
              <a:r>
                <a:rPr lang="en-US" sz="2600" dirty="0">
                  <a:solidFill>
                    <a:srgbClr val="FFFFFF"/>
                  </a:solidFill>
                  <a:latin typeface="Source Sans Pro" panose="020B0503030403020204" pitchFamily="34" charset="0"/>
                  <a:ea typeface="Source Sans Pro" panose="020B0503030403020204" pitchFamily="34" charset="0"/>
                </a:rPr>
                <a:t>Blockchain </a:t>
              </a:r>
            </a:p>
            <a:p>
              <a:pPr algn="ctr" defTabSz="228554">
                <a:lnSpc>
                  <a:spcPct val="50000"/>
                </a:lnSpc>
              </a:pPr>
              <a:endParaRPr lang="en-US" sz="2600" dirty="0">
                <a:solidFill>
                  <a:srgbClr val="FFFFFF"/>
                </a:solidFill>
                <a:latin typeface="Source Sans Pro" panose="020B0503030403020204" pitchFamily="34" charset="0"/>
                <a:ea typeface="Source Sans Pro" panose="020B0503030403020204" pitchFamily="34" charset="0"/>
              </a:endParaRPr>
            </a:p>
            <a:p>
              <a:pPr algn="ctr" defTabSz="228554">
                <a:lnSpc>
                  <a:spcPct val="50000"/>
                </a:lnSpc>
              </a:pPr>
              <a:r>
                <a:rPr lang="en-US" sz="2600" dirty="0">
                  <a:solidFill>
                    <a:srgbClr val="FFFFFF"/>
                  </a:solidFill>
                  <a:latin typeface="Source Sans Pro" panose="020B0503030403020204" pitchFamily="34" charset="0"/>
                  <a:ea typeface="Source Sans Pro" panose="020B0503030403020204" pitchFamily="34" charset="0"/>
                </a:rPr>
                <a:t>Introduction</a:t>
              </a:r>
            </a:p>
            <a:p>
              <a:pPr algn="ctr" defTabSz="228554">
                <a:lnSpc>
                  <a:spcPct val="50000"/>
                </a:lnSpc>
              </a:pPr>
              <a:endParaRPr lang="en-US" sz="2600" dirty="0">
                <a:solidFill>
                  <a:srgbClr val="FFFFFF"/>
                </a:solidFill>
                <a:latin typeface="Source Sans Pro" panose="020B0503030403020204" pitchFamily="34" charset="0"/>
                <a:ea typeface="Source Sans Pro" panose="020B0503030403020204" pitchFamily="34" charset="0"/>
              </a:endParaRPr>
            </a:p>
          </p:txBody>
        </p:sp>
      </p:grpSp>
      <p:grpSp>
        <p:nvGrpSpPr>
          <p:cNvPr id="26" name="Group 25">
            <a:extLst>
              <a:ext uri="{FF2B5EF4-FFF2-40B4-BE49-F238E27FC236}">
                <a16:creationId xmlns:a16="http://schemas.microsoft.com/office/drawing/2014/main" id="{2D43A136-51EE-4AEC-8F21-4772DEBBA495}"/>
              </a:ext>
            </a:extLst>
          </p:cNvPr>
          <p:cNvGrpSpPr/>
          <p:nvPr/>
        </p:nvGrpSpPr>
        <p:grpSpPr>
          <a:xfrm>
            <a:off x="3372866" y="2090695"/>
            <a:ext cx="2857358" cy="1604075"/>
            <a:chOff x="1359047" y="1485556"/>
            <a:chExt cx="2729719" cy="655639"/>
          </a:xfrm>
        </p:grpSpPr>
        <p:sp>
          <p:nvSpPr>
            <p:cNvPr id="27" name="Rectangle 26">
              <a:extLst>
                <a:ext uri="{FF2B5EF4-FFF2-40B4-BE49-F238E27FC236}">
                  <a16:creationId xmlns:a16="http://schemas.microsoft.com/office/drawing/2014/main" id="{80ADDC0E-8FB2-43E6-84A6-D81AE9F433FC}"/>
                </a:ext>
              </a:extLst>
            </p:cNvPr>
            <p:cNvSpPr/>
            <p:nvPr/>
          </p:nvSpPr>
          <p:spPr>
            <a:xfrm>
              <a:off x="1359047" y="1718362"/>
              <a:ext cx="2673369" cy="263519"/>
            </a:xfrm>
            <a:prstGeom prst="rect">
              <a:avLst/>
            </a:prstGeom>
          </p:spPr>
          <p:txBody>
            <a:bodyPr wrap="square" lIns="243808" rIns="243808" bIns="60952">
              <a:spAutoFit/>
            </a:bodyPr>
            <a:lstStyle/>
            <a:p>
              <a:pPr algn="ctr" defTabSz="228554">
                <a:lnSpc>
                  <a:spcPct val="150000"/>
                </a:lnSpc>
              </a:pPr>
              <a:r>
                <a:rPr lang="en-US" sz="2600" dirty="0">
                  <a:solidFill>
                    <a:srgbClr val="272E3A">
                      <a:lumMod val="90000"/>
                      <a:lumOff val="10000"/>
                    </a:srgbClr>
                  </a:solidFill>
                  <a:latin typeface="Source Sans Pro" panose="020B0503030403020204" pitchFamily="34" charset="0"/>
                  <a:ea typeface="Source Sans Pro" panose="020B0503030403020204" pitchFamily="34" charset="0"/>
                </a:rPr>
                <a:t>Interoperability</a:t>
              </a:r>
            </a:p>
          </p:txBody>
        </p:sp>
        <p:sp>
          <p:nvSpPr>
            <p:cNvPr id="28" name="Rectangle 27">
              <a:extLst>
                <a:ext uri="{FF2B5EF4-FFF2-40B4-BE49-F238E27FC236}">
                  <a16:creationId xmlns:a16="http://schemas.microsoft.com/office/drawing/2014/main" id="{43CD95E7-A61C-4F92-9135-199D0648C8CA}"/>
                </a:ext>
              </a:extLst>
            </p:cNvPr>
            <p:cNvSpPr/>
            <p:nvPr/>
          </p:nvSpPr>
          <p:spPr>
            <a:xfrm>
              <a:off x="1408669" y="1485556"/>
              <a:ext cx="2680097" cy="655639"/>
            </a:xfrm>
            <a:prstGeom prst="rect">
              <a:avLst/>
            </a:prstGeom>
          </p:spPr>
          <p:txBody>
            <a:bodyPr wrap="square" lIns="243808" rIns="243808" bIns="60952">
              <a:spAutoFit/>
            </a:bodyPr>
            <a:lstStyle/>
            <a:p>
              <a:pPr algn="ctr" defTabSz="228554">
                <a:lnSpc>
                  <a:spcPct val="89000"/>
                </a:lnSpc>
              </a:pPr>
              <a:r>
                <a:rPr lang="en-US" sz="4000" dirty="0">
                  <a:solidFill>
                    <a:srgbClr val="272E3A">
                      <a:lumMod val="90000"/>
                      <a:lumOff val="10000"/>
                    </a:srgbClr>
                  </a:solidFill>
                  <a:latin typeface="Source Sans Pro" panose="020B0503030403020204" pitchFamily="34" charset="0"/>
                  <a:ea typeface="Source Sans Pro" panose="020B0503030403020204" pitchFamily="34" charset="0"/>
                </a:rPr>
                <a:t>2.</a:t>
              </a:r>
            </a:p>
          </p:txBody>
        </p:sp>
      </p:grpSp>
      <p:sp>
        <p:nvSpPr>
          <p:cNvPr id="35" name="Title 1">
            <a:extLst>
              <a:ext uri="{FF2B5EF4-FFF2-40B4-BE49-F238E27FC236}">
                <a16:creationId xmlns:a16="http://schemas.microsoft.com/office/drawing/2014/main" id="{AAF945FD-0ADA-4EA5-8166-9DFDFDE0D360}"/>
              </a:ext>
            </a:extLst>
          </p:cNvPr>
          <p:cNvSpPr txBox="1">
            <a:spLocks/>
          </p:cNvSpPr>
          <p:nvPr/>
        </p:nvSpPr>
        <p:spPr>
          <a:xfrm>
            <a:off x="3325448" y="646378"/>
            <a:ext cx="5541104" cy="7745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109"/>
            <a:r>
              <a:rPr lang="en-US" sz="2999" b="1" dirty="0">
                <a:solidFill>
                  <a:srgbClr val="272E3A">
                    <a:lumMod val="90000"/>
                    <a:lumOff val="10000"/>
                  </a:srgbClr>
                </a:solidFill>
                <a:latin typeface="Source Sans Pro" panose="020B0503030403020204" pitchFamily="34" charset="0"/>
                <a:ea typeface="Source Sans Pro" panose="020B0503030403020204" pitchFamily="34" charset="0"/>
              </a:rPr>
              <a:t>INDEX</a:t>
            </a:r>
          </a:p>
        </p:txBody>
      </p:sp>
      <p:grpSp>
        <p:nvGrpSpPr>
          <p:cNvPr id="41" name="Group 40">
            <a:extLst>
              <a:ext uri="{FF2B5EF4-FFF2-40B4-BE49-F238E27FC236}">
                <a16:creationId xmlns:a16="http://schemas.microsoft.com/office/drawing/2014/main" id="{42AF0173-4790-4FF0-8600-1F096B457455}"/>
              </a:ext>
            </a:extLst>
          </p:cNvPr>
          <p:cNvGrpSpPr/>
          <p:nvPr/>
        </p:nvGrpSpPr>
        <p:grpSpPr>
          <a:xfrm>
            <a:off x="6307345" y="2055539"/>
            <a:ext cx="2246128" cy="1678357"/>
            <a:chOff x="-532969" y="1550449"/>
            <a:chExt cx="2227650" cy="1597732"/>
          </a:xfrm>
        </p:grpSpPr>
        <p:sp>
          <p:nvSpPr>
            <p:cNvPr id="42" name="Text Placeholder 7">
              <a:extLst>
                <a:ext uri="{FF2B5EF4-FFF2-40B4-BE49-F238E27FC236}">
                  <a16:creationId xmlns:a16="http://schemas.microsoft.com/office/drawing/2014/main" id="{E13E9C5E-B1C4-4ED2-93C4-4AE898F034BD}"/>
                </a:ext>
              </a:extLst>
            </p:cNvPr>
            <p:cNvSpPr txBox="1">
              <a:spLocks/>
            </p:cNvSpPr>
            <p:nvPr/>
          </p:nvSpPr>
          <p:spPr>
            <a:xfrm>
              <a:off x="-169868" y="1550449"/>
              <a:ext cx="1501449" cy="71288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457109">
                <a:spcBef>
                  <a:spcPts val="500"/>
                </a:spcBef>
              </a:pPr>
              <a:r>
                <a:rPr lang="en-US" sz="4000" b="0" dirty="0">
                  <a:solidFill>
                    <a:srgbClr val="FFFFFF"/>
                  </a:solidFill>
                  <a:latin typeface="Source Sans Pro" panose="020B0503030403020204" pitchFamily="34" charset="0"/>
                  <a:ea typeface="Source Sans Pro" panose="020B0503030403020204" pitchFamily="34" charset="0"/>
                </a:rPr>
                <a:t>3.</a:t>
              </a:r>
            </a:p>
          </p:txBody>
        </p:sp>
        <p:sp>
          <p:nvSpPr>
            <p:cNvPr id="43" name="Rectangle 42">
              <a:extLst>
                <a:ext uri="{FF2B5EF4-FFF2-40B4-BE49-F238E27FC236}">
                  <a16:creationId xmlns:a16="http://schemas.microsoft.com/office/drawing/2014/main" id="{B588183B-C521-4E60-AA97-3BFA2B337111}"/>
                </a:ext>
              </a:extLst>
            </p:cNvPr>
            <p:cNvSpPr/>
            <p:nvPr/>
          </p:nvSpPr>
          <p:spPr>
            <a:xfrm>
              <a:off x="-532969" y="2351231"/>
              <a:ext cx="2227650" cy="796950"/>
            </a:xfrm>
            <a:prstGeom prst="rect">
              <a:avLst/>
            </a:prstGeom>
          </p:spPr>
          <p:txBody>
            <a:bodyPr wrap="none">
              <a:spAutoFit/>
            </a:bodyPr>
            <a:lstStyle/>
            <a:p>
              <a:pPr algn="ctr" defTabSz="228554">
                <a:lnSpc>
                  <a:spcPct val="50000"/>
                </a:lnSpc>
              </a:pPr>
              <a:r>
                <a:rPr lang="en-US" sz="2600" dirty="0">
                  <a:solidFill>
                    <a:srgbClr val="FFFFFF"/>
                  </a:solidFill>
                  <a:latin typeface="Source Sans Pro" panose="020B0503030403020204" pitchFamily="34" charset="0"/>
                  <a:ea typeface="Source Sans Pro" panose="020B0503030403020204" pitchFamily="34" charset="0"/>
                </a:rPr>
                <a:t>Interoperable </a:t>
              </a:r>
            </a:p>
            <a:p>
              <a:pPr algn="ctr" defTabSz="228554">
                <a:lnSpc>
                  <a:spcPct val="50000"/>
                </a:lnSpc>
              </a:pPr>
              <a:endParaRPr lang="en-US" sz="2600" dirty="0">
                <a:solidFill>
                  <a:srgbClr val="FFFFFF"/>
                </a:solidFill>
                <a:latin typeface="Source Sans Pro" panose="020B0503030403020204" pitchFamily="34" charset="0"/>
                <a:ea typeface="Source Sans Pro" panose="020B0503030403020204" pitchFamily="34" charset="0"/>
              </a:endParaRPr>
            </a:p>
            <a:p>
              <a:pPr algn="ctr" defTabSz="228554">
                <a:lnSpc>
                  <a:spcPct val="50000"/>
                </a:lnSpc>
              </a:pPr>
              <a:r>
                <a:rPr lang="en-US" sz="2600" dirty="0">
                  <a:solidFill>
                    <a:srgbClr val="FFFFFF"/>
                  </a:solidFill>
                  <a:latin typeface="Source Sans Pro" panose="020B0503030403020204" pitchFamily="34" charset="0"/>
                  <a:ea typeface="Source Sans Pro" panose="020B0503030403020204" pitchFamily="34" charset="0"/>
                </a:rPr>
                <a:t>Payments</a:t>
              </a:r>
            </a:p>
          </p:txBody>
        </p:sp>
      </p:grpSp>
      <p:grpSp>
        <p:nvGrpSpPr>
          <p:cNvPr id="44" name="Group 43">
            <a:extLst>
              <a:ext uri="{FF2B5EF4-FFF2-40B4-BE49-F238E27FC236}">
                <a16:creationId xmlns:a16="http://schemas.microsoft.com/office/drawing/2014/main" id="{746A7434-792B-447A-8903-BCD633A20FB3}"/>
              </a:ext>
            </a:extLst>
          </p:cNvPr>
          <p:cNvGrpSpPr/>
          <p:nvPr/>
        </p:nvGrpSpPr>
        <p:grpSpPr>
          <a:xfrm>
            <a:off x="8627975" y="2074073"/>
            <a:ext cx="2857358" cy="1214300"/>
            <a:chOff x="1359047" y="1485556"/>
            <a:chExt cx="2729719" cy="496325"/>
          </a:xfrm>
        </p:grpSpPr>
        <p:sp>
          <p:nvSpPr>
            <p:cNvPr id="45" name="Rectangle 44">
              <a:extLst>
                <a:ext uri="{FF2B5EF4-FFF2-40B4-BE49-F238E27FC236}">
                  <a16:creationId xmlns:a16="http://schemas.microsoft.com/office/drawing/2014/main" id="{1B52740D-1BB8-4F51-8750-441C716DE6B5}"/>
                </a:ext>
              </a:extLst>
            </p:cNvPr>
            <p:cNvSpPr/>
            <p:nvPr/>
          </p:nvSpPr>
          <p:spPr>
            <a:xfrm>
              <a:off x="1359047" y="1718362"/>
              <a:ext cx="2673369" cy="263519"/>
            </a:xfrm>
            <a:prstGeom prst="rect">
              <a:avLst/>
            </a:prstGeom>
          </p:spPr>
          <p:txBody>
            <a:bodyPr wrap="square" lIns="243808" rIns="243808" bIns="60952">
              <a:spAutoFit/>
            </a:bodyPr>
            <a:lstStyle/>
            <a:p>
              <a:pPr algn="ctr" defTabSz="228554">
                <a:lnSpc>
                  <a:spcPct val="150000"/>
                </a:lnSpc>
              </a:pPr>
              <a:r>
                <a:rPr lang="en-US" sz="2600" dirty="0">
                  <a:solidFill>
                    <a:srgbClr val="272E3A">
                      <a:lumMod val="90000"/>
                      <a:lumOff val="10000"/>
                    </a:srgbClr>
                  </a:solidFill>
                  <a:latin typeface="Source Sans Pro" panose="020B0503030403020204" pitchFamily="34" charset="0"/>
                  <a:ea typeface="Source Sans Pro" panose="020B0503030403020204" pitchFamily="34" charset="0"/>
                </a:rPr>
                <a:t>Business Case</a:t>
              </a:r>
            </a:p>
          </p:txBody>
        </p:sp>
        <p:sp>
          <p:nvSpPr>
            <p:cNvPr id="46" name="Rectangle 45">
              <a:extLst>
                <a:ext uri="{FF2B5EF4-FFF2-40B4-BE49-F238E27FC236}">
                  <a16:creationId xmlns:a16="http://schemas.microsoft.com/office/drawing/2014/main" id="{E70CB595-08CE-4676-8219-3A64C872ADFB}"/>
                </a:ext>
              </a:extLst>
            </p:cNvPr>
            <p:cNvSpPr/>
            <p:nvPr/>
          </p:nvSpPr>
          <p:spPr>
            <a:xfrm>
              <a:off x="1408669" y="1485556"/>
              <a:ext cx="2680097" cy="267948"/>
            </a:xfrm>
            <a:prstGeom prst="rect">
              <a:avLst/>
            </a:prstGeom>
          </p:spPr>
          <p:txBody>
            <a:bodyPr wrap="square" lIns="243808" rIns="243808" bIns="60952">
              <a:spAutoFit/>
            </a:bodyPr>
            <a:lstStyle/>
            <a:p>
              <a:pPr algn="ctr" defTabSz="228554">
                <a:lnSpc>
                  <a:spcPct val="89000"/>
                </a:lnSpc>
              </a:pPr>
              <a:r>
                <a:rPr lang="en-US" sz="4000" dirty="0">
                  <a:solidFill>
                    <a:srgbClr val="272E3A">
                      <a:lumMod val="90000"/>
                      <a:lumOff val="10000"/>
                    </a:srgbClr>
                  </a:solidFill>
                  <a:latin typeface="Source Sans Pro" panose="020B0503030403020204" pitchFamily="34" charset="0"/>
                  <a:ea typeface="Source Sans Pro" panose="020B0503030403020204" pitchFamily="34" charset="0"/>
                </a:rPr>
                <a:t>4.</a:t>
              </a:r>
            </a:p>
          </p:txBody>
        </p:sp>
      </p:grpSp>
      <p:grpSp>
        <p:nvGrpSpPr>
          <p:cNvPr id="47" name="Group 46">
            <a:extLst>
              <a:ext uri="{FF2B5EF4-FFF2-40B4-BE49-F238E27FC236}">
                <a16:creationId xmlns:a16="http://schemas.microsoft.com/office/drawing/2014/main" id="{0CD78CA7-0961-4A37-84B5-9D766900377D}"/>
              </a:ext>
            </a:extLst>
          </p:cNvPr>
          <p:cNvGrpSpPr/>
          <p:nvPr/>
        </p:nvGrpSpPr>
        <p:grpSpPr>
          <a:xfrm>
            <a:off x="629785" y="3982765"/>
            <a:ext cx="2857358" cy="1214300"/>
            <a:chOff x="1359047" y="1485556"/>
            <a:chExt cx="2729719" cy="496325"/>
          </a:xfrm>
        </p:grpSpPr>
        <p:sp>
          <p:nvSpPr>
            <p:cNvPr id="48" name="Rectangle 47">
              <a:extLst>
                <a:ext uri="{FF2B5EF4-FFF2-40B4-BE49-F238E27FC236}">
                  <a16:creationId xmlns:a16="http://schemas.microsoft.com/office/drawing/2014/main" id="{33D71FD2-F744-4E2D-ABA2-5116761C7983}"/>
                </a:ext>
              </a:extLst>
            </p:cNvPr>
            <p:cNvSpPr/>
            <p:nvPr/>
          </p:nvSpPr>
          <p:spPr>
            <a:xfrm>
              <a:off x="1359047" y="1718362"/>
              <a:ext cx="2673369" cy="263519"/>
            </a:xfrm>
            <a:prstGeom prst="rect">
              <a:avLst/>
            </a:prstGeom>
          </p:spPr>
          <p:txBody>
            <a:bodyPr wrap="square" lIns="243808" rIns="243808" bIns="60952">
              <a:spAutoFit/>
            </a:bodyPr>
            <a:lstStyle/>
            <a:p>
              <a:pPr algn="ctr" defTabSz="228554">
                <a:lnSpc>
                  <a:spcPct val="150000"/>
                </a:lnSpc>
              </a:pPr>
              <a:r>
                <a:rPr lang="en-US" sz="2600" dirty="0">
                  <a:solidFill>
                    <a:srgbClr val="272E3A">
                      <a:lumMod val="90000"/>
                      <a:lumOff val="10000"/>
                    </a:srgbClr>
                  </a:solidFill>
                  <a:latin typeface="Source Sans Pro" panose="020B0503030403020204" pitchFamily="34" charset="0"/>
                  <a:ea typeface="Source Sans Pro" panose="020B0503030403020204" pitchFamily="34" charset="0"/>
                </a:rPr>
                <a:t>Tech Stack</a:t>
              </a:r>
            </a:p>
          </p:txBody>
        </p:sp>
        <p:sp>
          <p:nvSpPr>
            <p:cNvPr id="49" name="Rectangle 48">
              <a:extLst>
                <a:ext uri="{FF2B5EF4-FFF2-40B4-BE49-F238E27FC236}">
                  <a16:creationId xmlns:a16="http://schemas.microsoft.com/office/drawing/2014/main" id="{B41BE38F-0BF2-4B3E-B915-A161FB39E1BD}"/>
                </a:ext>
              </a:extLst>
            </p:cNvPr>
            <p:cNvSpPr/>
            <p:nvPr/>
          </p:nvSpPr>
          <p:spPr>
            <a:xfrm>
              <a:off x="1408669" y="1485556"/>
              <a:ext cx="2680097" cy="267948"/>
            </a:xfrm>
            <a:prstGeom prst="rect">
              <a:avLst/>
            </a:prstGeom>
          </p:spPr>
          <p:txBody>
            <a:bodyPr wrap="square" lIns="243808" rIns="243808" bIns="60952">
              <a:spAutoFit/>
            </a:bodyPr>
            <a:lstStyle/>
            <a:p>
              <a:pPr algn="ctr" defTabSz="228554">
                <a:lnSpc>
                  <a:spcPct val="89000"/>
                </a:lnSpc>
              </a:pPr>
              <a:r>
                <a:rPr lang="en-US" sz="4000" dirty="0">
                  <a:solidFill>
                    <a:srgbClr val="272E3A">
                      <a:lumMod val="90000"/>
                      <a:lumOff val="10000"/>
                    </a:srgbClr>
                  </a:solidFill>
                  <a:latin typeface="Source Sans Pro" panose="020B0503030403020204" pitchFamily="34" charset="0"/>
                  <a:ea typeface="Source Sans Pro" panose="020B0503030403020204" pitchFamily="34" charset="0"/>
                </a:rPr>
                <a:t>5.</a:t>
              </a:r>
            </a:p>
          </p:txBody>
        </p:sp>
      </p:grpSp>
      <p:grpSp>
        <p:nvGrpSpPr>
          <p:cNvPr id="50" name="Group 49">
            <a:extLst>
              <a:ext uri="{FF2B5EF4-FFF2-40B4-BE49-F238E27FC236}">
                <a16:creationId xmlns:a16="http://schemas.microsoft.com/office/drawing/2014/main" id="{E389EF29-EF08-46A9-8E23-C59205968FFC}"/>
              </a:ext>
            </a:extLst>
          </p:cNvPr>
          <p:cNvGrpSpPr/>
          <p:nvPr/>
        </p:nvGrpSpPr>
        <p:grpSpPr>
          <a:xfrm>
            <a:off x="6063245" y="3926742"/>
            <a:ext cx="2616672" cy="1542501"/>
            <a:chOff x="1359047" y="1485556"/>
            <a:chExt cx="2729719" cy="565902"/>
          </a:xfrm>
        </p:grpSpPr>
        <p:sp>
          <p:nvSpPr>
            <p:cNvPr id="51" name="Rectangle 50">
              <a:extLst>
                <a:ext uri="{FF2B5EF4-FFF2-40B4-BE49-F238E27FC236}">
                  <a16:creationId xmlns:a16="http://schemas.microsoft.com/office/drawing/2014/main" id="{91A8CF5C-EF4A-45E8-9D82-71FD4A0DFDC5}"/>
                </a:ext>
              </a:extLst>
            </p:cNvPr>
            <p:cNvSpPr/>
            <p:nvPr/>
          </p:nvSpPr>
          <p:spPr>
            <a:xfrm>
              <a:off x="1359047" y="1718362"/>
              <a:ext cx="2673369" cy="333096"/>
            </a:xfrm>
            <a:prstGeom prst="rect">
              <a:avLst/>
            </a:prstGeom>
          </p:spPr>
          <p:txBody>
            <a:bodyPr wrap="square" lIns="243808" rIns="243808" bIns="60952">
              <a:spAutoFit/>
            </a:bodyPr>
            <a:lstStyle/>
            <a:p>
              <a:pPr algn="ctr" defTabSz="228554"/>
              <a:r>
                <a:rPr lang="en-US" sz="2600" dirty="0">
                  <a:solidFill>
                    <a:srgbClr val="272E3A">
                      <a:lumMod val="90000"/>
                      <a:lumOff val="10000"/>
                    </a:srgbClr>
                  </a:solidFill>
                  <a:latin typeface="Source Sans Pro" panose="020B0503030403020204" pitchFamily="34" charset="0"/>
                  <a:ea typeface="Source Sans Pro" panose="020B0503030403020204" pitchFamily="34" charset="0"/>
                </a:rPr>
                <a:t>Transaction</a:t>
              </a:r>
            </a:p>
            <a:p>
              <a:pPr algn="ctr" defTabSz="228554"/>
              <a:r>
                <a:rPr lang="en-US" sz="2600" dirty="0">
                  <a:solidFill>
                    <a:srgbClr val="272E3A">
                      <a:lumMod val="90000"/>
                      <a:lumOff val="10000"/>
                    </a:srgbClr>
                  </a:solidFill>
                  <a:latin typeface="Source Sans Pro" panose="020B0503030403020204" pitchFamily="34" charset="0"/>
                  <a:ea typeface="Source Sans Pro" panose="020B0503030403020204" pitchFamily="34" charset="0"/>
                </a:rPr>
                <a:t>Flow</a:t>
              </a:r>
            </a:p>
          </p:txBody>
        </p:sp>
        <p:sp>
          <p:nvSpPr>
            <p:cNvPr id="52" name="Rectangle 51">
              <a:extLst>
                <a:ext uri="{FF2B5EF4-FFF2-40B4-BE49-F238E27FC236}">
                  <a16:creationId xmlns:a16="http://schemas.microsoft.com/office/drawing/2014/main" id="{399E9B0B-7803-4C14-B432-571ED1866FD4}"/>
                </a:ext>
              </a:extLst>
            </p:cNvPr>
            <p:cNvSpPr/>
            <p:nvPr/>
          </p:nvSpPr>
          <p:spPr>
            <a:xfrm>
              <a:off x="1408669" y="1485556"/>
              <a:ext cx="2680097" cy="267948"/>
            </a:xfrm>
            <a:prstGeom prst="rect">
              <a:avLst/>
            </a:prstGeom>
          </p:spPr>
          <p:txBody>
            <a:bodyPr wrap="square" lIns="243808" rIns="243808" bIns="60952">
              <a:spAutoFit/>
            </a:bodyPr>
            <a:lstStyle/>
            <a:p>
              <a:pPr algn="ctr" defTabSz="228554">
                <a:lnSpc>
                  <a:spcPct val="89000"/>
                </a:lnSpc>
              </a:pPr>
              <a:r>
                <a:rPr lang="en-US" sz="4000" dirty="0">
                  <a:solidFill>
                    <a:srgbClr val="272E3A">
                      <a:lumMod val="90000"/>
                      <a:lumOff val="10000"/>
                    </a:srgbClr>
                  </a:solidFill>
                  <a:latin typeface="Source Sans Pro" panose="020B0503030403020204" pitchFamily="34" charset="0"/>
                  <a:ea typeface="Source Sans Pro" panose="020B0503030403020204" pitchFamily="34" charset="0"/>
                </a:rPr>
                <a:t>7.</a:t>
              </a:r>
            </a:p>
          </p:txBody>
        </p:sp>
      </p:grpSp>
      <p:grpSp>
        <p:nvGrpSpPr>
          <p:cNvPr id="53" name="Group 52">
            <a:extLst>
              <a:ext uri="{FF2B5EF4-FFF2-40B4-BE49-F238E27FC236}">
                <a16:creationId xmlns:a16="http://schemas.microsoft.com/office/drawing/2014/main" id="{5710E24C-D00C-4529-A0C2-D7EA36D3913A}"/>
              </a:ext>
            </a:extLst>
          </p:cNvPr>
          <p:cNvGrpSpPr/>
          <p:nvPr/>
        </p:nvGrpSpPr>
        <p:grpSpPr>
          <a:xfrm>
            <a:off x="3783168" y="3926742"/>
            <a:ext cx="1936749" cy="1764044"/>
            <a:chOff x="-397559" y="1550449"/>
            <a:chExt cx="1920817" cy="1505881"/>
          </a:xfrm>
        </p:grpSpPr>
        <p:sp>
          <p:nvSpPr>
            <p:cNvPr id="54" name="Text Placeholder 7">
              <a:extLst>
                <a:ext uri="{FF2B5EF4-FFF2-40B4-BE49-F238E27FC236}">
                  <a16:creationId xmlns:a16="http://schemas.microsoft.com/office/drawing/2014/main" id="{867862E0-369D-40D7-8818-4FBC385C75FD}"/>
                </a:ext>
              </a:extLst>
            </p:cNvPr>
            <p:cNvSpPr txBox="1">
              <a:spLocks/>
            </p:cNvSpPr>
            <p:nvPr/>
          </p:nvSpPr>
          <p:spPr>
            <a:xfrm>
              <a:off x="-169868" y="1550449"/>
              <a:ext cx="1501449" cy="53404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457109">
                <a:spcBef>
                  <a:spcPts val="500"/>
                </a:spcBef>
              </a:pPr>
              <a:r>
                <a:rPr lang="en-US" sz="4000" b="0" dirty="0">
                  <a:solidFill>
                    <a:srgbClr val="FFFFFF"/>
                  </a:solidFill>
                  <a:latin typeface="Source Sans Pro" panose="020B0503030403020204" pitchFamily="34" charset="0"/>
                  <a:ea typeface="Source Sans Pro" panose="020B0503030403020204" pitchFamily="34" charset="0"/>
                </a:rPr>
                <a:t>6.</a:t>
              </a:r>
            </a:p>
          </p:txBody>
        </p:sp>
        <p:sp>
          <p:nvSpPr>
            <p:cNvPr id="55" name="Rectangle 54">
              <a:extLst>
                <a:ext uri="{FF2B5EF4-FFF2-40B4-BE49-F238E27FC236}">
                  <a16:creationId xmlns:a16="http://schemas.microsoft.com/office/drawing/2014/main" id="{E9414EE1-6C2E-4B09-B45A-7B5A030EF11A}"/>
                </a:ext>
              </a:extLst>
            </p:cNvPr>
            <p:cNvSpPr/>
            <p:nvPr/>
          </p:nvSpPr>
          <p:spPr>
            <a:xfrm>
              <a:off x="-397559" y="2092150"/>
              <a:ext cx="1920817" cy="964180"/>
            </a:xfrm>
            <a:prstGeom prst="rect">
              <a:avLst/>
            </a:prstGeom>
          </p:spPr>
          <p:txBody>
            <a:bodyPr wrap="none">
              <a:spAutoFit/>
            </a:bodyPr>
            <a:lstStyle/>
            <a:p>
              <a:pPr algn="ctr" defTabSz="228554">
                <a:lnSpc>
                  <a:spcPct val="50000"/>
                </a:lnSpc>
              </a:pPr>
              <a:r>
                <a:rPr lang="en-US" sz="2600" dirty="0">
                  <a:solidFill>
                    <a:srgbClr val="FFFFFF"/>
                  </a:solidFill>
                  <a:latin typeface="Source Sans Pro" panose="020B0503030403020204" pitchFamily="34" charset="0"/>
                  <a:ea typeface="Source Sans Pro" panose="020B0503030403020204" pitchFamily="34" charset="0"/>
                </a:rPr>
                <a:t>Hyperledger</a:t>
              </a:r>
            </a:p>
            <a:p>
              <a:pPr algn="ctr" defTabSz="228554">
                <a:lnSpc>
                  <a:spcPct val="50000"/>
                </a:lnSpc>
              </a:pPr>
              <a:endParaRPr lang="en-US" sz="2600" dirty="0">
                <a:solidFill>
                  <a:srgbClr val="FFFFFF"/>
                </a:solidFill>
                <a:latin typeface="Source Sans Pro" panose="020B0503030403020204" pitchFamily="34" charset="0"/>
                <a:ea typeface="Source Sans Pro" panose="020B0503030403020204" pitchFamily="34" charset="0"/>
              </a:endParaRPr>
            </a:p>
            <a:p>
              <a:pPr algn="ctr" defTabSz="228554">
                <a:lnSpc>
                  <a:spcPct val="50000"/>
                </a:lnSpc>
              </a:pPr>
              <a:r>
                <a:rPr lang="en-US" sz="2600" dirty="0">
                  <a:solidFill>
                    <a:srgbClr val="FFFFFF"/>
                  </a:solidFill>
                  <a:latin typeface="Source Sans Pro" panose="020B0503030403020204" pitchFamily="34" charset="0"/>
                  <a:ea typeface="Source Sans Pro" panose="020B0503030403020204" pitchFamily="34" charset="0"/>
                </a:rPr>
                <a:t>Fabric &amp;</a:t>
              </a:r>
            </a:p>
            <a:p>
              <a:pPr algn="ctr" defTabSz="228554">
                <a:lnSpc>
                  <a:spcPct val="50000"/>
                </a:lnSpc>
              </a:pPr>
              <a:endParaRPr lang="en-US" sz="2600" dirty="0">
                <a:solidFill>
                  <a:srgbClr val="FFFFFF"/>
                </a:solidFill>
                <a:latin typeface="Source Sans Pro" panose="020B0503030403020204" pitchFamily="34" charset="0"/>
                <a:ea typeface="Source Sans Pro" panose="020B0503030403020204" pitchFamily="34" charset="0"/>
              </a:endParaRPr>
            </a:p>
            <a:p>
              <a:pPr algn="ctr" defTabSz="228554">
                <a:lnSpc>
                  <a:spcPct val="50000"/>
                </a:lnSpc>
              </a:pPr>
              <a:r>
                <a:rPr lang="en-US" sz="2600" dirty="0">
                  <a:solidFill>
                    <a:srgbClr val="FFFFFF"/>
                  </a:solidFill>
                  <a:latin typeface="Source Sans Pro" panose="020B0503030403020204" pitchFamily="34" charset="0"/>
                  <a:ea typeface="Source Sans Pro" panose="020B0503030403020204" pitchFamily="34" charset="0"/>
                </a:rPr>
                <a:t>Ripple XRP </a:t>
              </a:r>
            </a:p>
          </p:txBody>
        </p:sp>
      </p:grpSp>
      <p:grpSp>
        <p:nvGrpSpPr>
          <p:cNvPr id="56" name="Group 55">
            <a:extLst>
              <a:ext uri="{FF2B5EF4-FFF2-40B4-BE49-F238E27FC236}">
                <a16:creationId xmlns:a16="http://schemas.microsoft.com/office/drawing/2014/main" id="{E7DABAB4-2F4A-4A51-AE43-590A1DF4C96A}"/>
              </a:ext>
            </a:extLst>
          </p:cNvPr>
          <p:cNvGrpSpPr/>
          <p:nvPr/>
        </p:nvGrpSpPr>
        <p:grpSpPr>
          <a:xfrm>
            <a:off x="8770246" y="3913887"/>
            <a:ext cx="2513830" cy="1856729"/>
            <a:chOff x="-697742" y="1516057"/>
            <a:chExt cx="2493150" cy="1789616"/>
          </a:xfrm>
        </p:grpSpPr>
        <p:sp>
          <p:nvSpPr>
            <p:cNvPr id="57" name="Text Placeholder 7">
              <a:extLst>
                <a:ext uri="{FF2B5EF4-FFF2-40B4-BE49-F238E27FC236}">
                  <a16:creationId xmlns:a16="http://schemas.microsoft.com/office/drawing/2014/main" id="{4B770C8B-3C56-4B3D-B244-7DD9EE9F0E6E}"/>
                </a:ext>
              </a:extLst>
            </p:cNvPr>
            <p:cNvSpPr txBox="1">
              <a:spLocks/>
            </p:cNvSpPr>
            <p:nvPr/>
          </p:nvSpPr>
          <p:spPr>
            <a:xfrm>
              <a:off x="-201892" y="1516057"/>
              <a:ext cx="1501449" cy="54899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457109">
                <a:spcBef>
                  <a:spcPts val="500"/>
                </a:spcBef>
              </a:pPr>
              <a:r>
                <a:rPr lang="en-US" sz="4000" b="0" dirty="0">
                  <a:solidFill>
                    <a:srgbClr val="FFFFFF"/>
                  </a:solidFill>
                  <a:latin typeface="Source Sans Pro" panose="020B0503030403020204" pitchFamily="34" charset="0"/>
                  <a:ea typeface="Source Sans Pro" panose="020B0503030403020204" pitchFamily="34" charset="0"/>
                </a:rPr>
                <a:t>8.</a:t>
              </a:r>
            </a:p>
          </p:txBody>
        </p:sp>
        <p:sp>
          <p:nvSpPr>
            <p:cNvPr id="58" name="Rectangle 57">
              <a:extLst>
                <a:ext uri="{FF2B5EF4-FFF2-40B4-BE49-F238E27FC236}">
                  <a16:creationId xmlns:a16="http://schemas.microsoft.com/office/drawing/2014/main" id="{29A8A7C3-4E02-4F70-A322-2A3F66FE51A0}"/>
                </a:ext>
              </a:extLst>
            </p:cNvPr>
            <p:cNvSpPr/>
            <p:nvPr/>
          </p:nvSpPr>
          <p:spPr>
            <a:xfrm>
              <a:off x="-697742" y="2140079"/>
              <a:ext cx="2493150" cy="1165594"/>
            </a:xfrm>
            <a:prstGeom prst="rect">
              <a:avLst/>
            </a:prstGeom>
          </p:spPr>
          <p:txBody>
            <a:bodyPr wrap="none">
              <a:spAutoFit/>
            </a:bodyPr>
            <a:lstStyle/>
            <a:p>
              <a:pPr algn="ctr" defTabSz="228554">
                <a:lnSpc>
                  <a:spcPct val="50000"/>
                </a:lnSpc>
              </a:pPr>
              <a:r>
                <a:rPr lang="en-US" sz="2800" dirty="0">
                  <a:solidFill>
                    <a:srgbClr val="FFFFFF"/>
                  </a:solidFill>
                  <a:latin typeface="Source Sans Pro" panose="020B0503030403020204" pitchFamily="34" charset="0"/>
                  <a:ea typeface="Source Sans Pro" panose="020B0503030403020204" pitchFamily="34" charset="0"/>
                </a:rPr>
                <a:t>Our</a:t>
              </a:r>
            </a:p>
            <a:p>
              <a:pPr algn="ctr" defTabSz="228554">
                <a:lnSpc>
                  <a:spcPct val="50000"/>
                </a:lnSpc>
              </a:pPr>
              <a:endParaRPr lang="en-US" sz="2800" dirty="0">
                <a:solidFill>
                  <a:srgbClr val="FFFFFF"/>
                </a:solidFill>
                <a:latin typeface="Source Sans Pro" panose="020B0503030403020204" pitchFamily="34" charset="0"/>
                <a:ea typeface="Source Sans Pro" panose="020B0503030403020204" pitchFamily="34" charset="0"/>
              </a:endParaRPr>
            </a:p>
            <a:p>
              <a:pPr algn="ctr" defTabSz="228554">
                <a:lnSpc>
                  <a:spcPct val="50000"/>
                </a:lnSpc>
              </a:pPr>
              <a:r>
                <a:rPr lang="en-US" sz="2800" dirty="0">
                  <a:solidFill>
                    <a:srgbClr val="FFFFFF"/>
                  </a:solidFill>
                  <a:latin typeface="Source Sans Pro" panose="020B0503030403020204" pitchFamily="34" charset="0"/>
                  <a:ea typeface="Source Sans Pro" panose="020B0503030403020204" pitchFamily="34" charset="0"/>
                </a:rPr>
                <a:t>Solution &amp;</a:t>
              </a:r>
            </a:p>
            <a:p>
              <a:pPr algn="ctr" defTabSz="228554">
                <a:lnSpc>
                  <a:spcPct val="50000"/>
                </a:lnSpc>
              </a:pPr>
              <a:endParaRPr lang="en-US" sz="2800" dirty="0">
                <a:solidFill>
                  <a:srgbClr val="FFFFFF"/>
                </a:solidFill>
                <a:latin typeface="Source Sans Pro" panose="020B0503030403020204" pitchFamily="34" charset="0"/>
                <a:ea typeface="Source Sans Pro" panose="020B0503030403020204" pitchFamily="34" charset="0"/>
              </a:endParaRPr>
            </a:p>
            <a:p>
              <a:pPr algn="ctr" defTabSz="228554">
                <a:lnSpc>
                  <a:spcPct val="50000"/>
                </a:lnSpc>
              </a:pPr>
              <a:r>
                <a:rPr lang="en-US" sz="2800" dirty="0">
                  <a:solidFill>
                    <a:srgbClr val="FFFFFF"/>
                  </a:solidFill>
                  <a:latin typeface="Source Sans Pro" panose="020B0503030403020204" pitchFamily="34" charset="0"/>
                  <a:ea typeface="Source Sans Pro" panose="020B0503030403020204" pitchFamily="34" charset="0"/>
                </a:rPr>
                <a:t>Output Screens</a:t>
              </a:r>
            </a:p>
          </p:txBody>
        </p:sp>
      </p:grpSp>
    </p:spTree>
    <p:extLst>
      <p:ext uri="{BB962C8B-B14F-4D97-AF65-F5344CB8AC3E}">
        <p14:creationId xmlns:p14="http://schemas.microsoft.com/office/powerpoint/2010/main" val="387256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3E677D-CC95-4536-9297-59049342C60F}"/>
              </a:ext>
            </a:extLst>
          </p:cNvPr>
          <p:cNvCxnSpPr>
            <a:cxnSpLocks/>
          </p:cNvCxnSpPr>
          <p:nvPr/>
        </p:nvCxnSpPr>
        <p:spPr>
          <a:xfrm>
            <a:off x="6096000" y="447"/>
            <a:ext cx="0" cy="6857107"/>
          </a:xfrm>
          <a:prstGeom prst="line">
            <a:avLst/>
          </a:prstGeom>
          <a:ln w="6350">
            <a:solidFill>
              <a:schemeClr val="tx1">
                <a:lumMod val="90000"/>
                <a:lumOff val="1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806E874-7E02-4C1D-B9A4-DAA9F0E41A8C}"/>
              </a:ext>
            </a:extLst>
          </p:cNvPr>
          <p:cNvSpPr/>
          <p:nvPr/>
        </p:nvSpPr>
        <p:spPr>
          <a:xfrm flipH="1">
            <a:off x="7568839" y="589147"/>
            <a:ext cx="3776340" cy="651845"/>
          </a:xfrm>
          <a:prstGeom prst="rect">
            <a:avLst/>
          </a:prstGeom>
        </p:spPr>
        <p:txBody>
          <a:bodyPr wrap="square" anchor="ctr">
            <a:spAutoFit/>
          </a:bodyPr>
          <a:lstStyle/>
          <a:p>
            <a:pPr defTabSz="228554">
              <a:lnSpc>
                <a:spcPct val="89000"/>
              </a:lnSpc>
            </a:pPr>
            <a:r>
              <a:rPr lang="en-US" sz="2400" b="1" dirty="0">
                <a:solidFill>
                  <a:srgbClr val="4776E6"/>
                </a:solidFill>
                <a:latin typeface="IBM Plex Sans"/>
                <a:ea typeface="Source Sans Pro" panose="020B0503030403020204" pitchFamily="34" charset="0"/>
              </a:rPr>
              <a:t>Ledger</a:t>
            </a:r>
            <a:r>
              <a:rPr lang="en-US" dirty="0">
                <a:solidFill>
                  <a:srgbClr val="272E3A">
                    <a:lumMod val="90000"/>
                    <a:lumOff val="10000"/>
                  </a:srgbClr>
                </a:solidFill>
                <a:latin typeface="Source Sans Pro" panose="020B0503030403020204" pitchFamily="34" charset="0"/>
                <a:ea typeface="Source Sans Pro" panose="020B0503030403020204" pitchFamily="34" charset="0"/>
              </a:rPr>
              <a:t> </a:t>
            </a:r>
          </a:p>
          <a:p>
            <a:r>
              <a:rPr lang="en-US" sz="1500" i="1" dirty="0">
                <a:latin typeface="Open Sans Light"/>
                <a:ea typeface="Source Sans Pro" panose="020B0503030403020204" pitchFamily="34" charset="0"/>
              </a:rPr>
              <a:t>A blockchain is an open, distributed ledger.</a:t>
            </a:r>
          </a:p>
        </p:txBody>
      </p:sp>
      <p:sp>
        <p:nvSpPr>
          <p:cNvPr id="6" name="Oval 5">
            <a:extLst>
              <a:ext uri="{FF2B5EF4-FFF2-40B4-BE49-F238E27FC236}">
                <a16:creationId xmlns:a16="http://schemas.microsoft.com/office/drawing/2014/main" id="{8509DF4B-C423-4816-B38B-0E278B4D32E0}"/>
              </a:ext>
            </a:extLst>
          </p:cNvPr>
          <p:cNvSpPr/>
          <p:nvPr/>
        </p:nvSpPr>
        <p:spPr>
          <a:xfrm flipV="1">
            <a:off x="6032784" y="751512"/>
            <a:ext cx="126433" cy="126433"/>
          </a:xfrm>
          <a:prstGeom prst="ellipse">
            <a:avLst/>
          </a:pr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solidFill>
                <a:srgbClr val="FFFFFF"/>
              </a:solidFill>
              <a:latin typeface="Source Sans Pro" panose="020B0503030403020204" pitchFamily="34" charset="0"/>
              <a:ea typeface="Source Sans Pro" panose="020B0503030403020204" pitchFamily="34" charset="0"/>
            </a:endParaRPr>
          </a:p>
        </p:txBody>
      </p:sp>
      <p:sp>
        <p:nvSpPr>
          <p:cNvPr id="7" name="Rectangle 6">
            <a:extLst>
              <a:ext uri="{FF2B5EF4-FFF2-40B4-BE49-F238E27FC236}">
                <a16:creationId xmlns:a16="http://schemas.microsoft.com/office/drawing/2014/main" id="{A6765CEF-94B8-40AF-8484-B64377123FF4}"/>
              </a:ext>
            </a:extLst>
          </p:cNvPr>
          <p:cNvSpPr/>
          <p:nvPr/>
        </p:nvSpPr>
        <p:spPr>
          <a:xfrm>
            <a:off x="6788822" y="554843"/>
            <a:ext cx="535724" cy="646203"/>
          </a:xfrm>
          <a:prstGeom prst="rect">
            <a:avLst/>
          </a:prstGeom>
        </p:spPr>
        <p:txBody>
          <a:bodyPr wrap="none" anchor="ctr">
            <a:spAutoFit/>
          </a:bodyPr>
          <a:lstStyle/>
          <a:p>
            <a:pPr algn="ctr" defTabSz="228554"/>
            <a:r>
              <a:rPr lang="en-US" sz="3599" dirty="0">
                <a:solidFill>
                  <a:srgbClr val="272E3A"/>
                </a:solidFill>
                <a:latin typeface="Source Sans Pro" panose="020B0503030403020204" pitchFamily="34" charset="0"/>
                <a:ea typeface="Source Sans Pro" panose="020B0503030403020204" pitchFamily="34" charset="0"/>
                <a:cs typeface="Arial" panose="020B0604020202020204" pitchFamily="34" charset="0"/>
              </a:rPr>
              <a:t>1.</a:t>
            </a:r>
            <a:endParaRPr lang="en-US" sz="3599" dirty="0">
              <a:solidFill>
                <a:srgbClr val="272E3A"/>
              </a:solidFill>
              <a:latin typeface="Source Sans Pro" panose="020B0503030403020204" pitchFamily="34" charset="0"/>
              <a:ea typeface="Source Sans Pro" panose="020B0503030403020204" pitchFamily="34" charset="0"/>
            </a:endParaRPr>
          </a:p>
        </p:txBody>
      </p:sp>
      <p:sp>
        <p:nvSpPr>
          <p:cNvPr id="8" name="Oval 7">
            <a:extLst>
              <a:ext uri="{FF2B5EF4-FFF2-40B4-BE49-F238E27FC236}">
                <a16:creationId xmlns:a16="http://schemas.microsoft.com/office/drawing/2014/main" id="{36A126C4-6623-4C79-B90F-D302F67626A5}"/>
              </a:ext>
            </a:extLst>
          </p:cNvPr>
          <p:cNvSpPr/>
          <p:nvPr/>
        </p:nvSpPr>
        <p:spPr>
          <a:xfrm flipV="1">
            <a:off x="6049176" y="1903295"/>
            <a:ext cx="126433" cy="126433"/>
          </a:xfrm>
          <a:prstGeom prst="ellipse">
            <a:avLst/>
          </a:pr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solidFill>
                <a:srgbClr val="FFFFFF"/>
              </a:solidFill>
              <a:latin typeface="Source Sans Pro" panose="020B0503030403020204" pitchFamily="34" charset="0"/>
              <a:ea typeface="Source Sans Pro" panose="020B0503030403020204" pitchFamily="34" charset="0"/>
            </a:endParaRPr>
          </a:p>
        </p:txBody>
      </p:sp>
      <p:sp>
        <p:nvSpPr>
          <p:cNvPr id="9" name="Oval 8">
            <a:extLst>
              <a:ext uri="{FF2B5EF4-FFF2-40B4-BE49-F238E27FC236}">
                <a16:creationId xmlns:a16="http://schemas.microsoft.com/office/drawing/2014/main" id="{938CDF92-B060-4EC8-891D-D1B41B6DDE43}"/>
              </a:ext>
            </a:extLst>
          </p:cNvPr>
          <p:cNvSpPr/>
          <p:nvPr/>
        </p:nvSpPr>
        <p:spPr>
          <a:xfrm flipV="1">
            <a:off x="6032784" y="3055078"/>
            <a:ext cx="126433" cy="126433"/>
          </a:xfrm>
          <a:prstGeom prst="ellipse">
            <a:avLst/>
          </a:pr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solidFill>
                <a:srgbClr val="FFFFFF"/>
              </a:solidFill>
              <a:latin typeface="Source Sans Pro" panose="020B0503030403020204" pitchFamily="34" charset="0"/>
              <a:ea typeface="Source Sans Pro" panose="020B0503030403020204" pitchFamily="34" charset="0"/>
            </a:endParaRPr>
          </a:p>
        </p:txBody>
      </p:sp>
      <p:sp>
        <p:nvSpPr>
          <p:cNvPr id="10" name="Oval 9">
            <a:extLst>
              <a:ext uri="{FF2B5EF4-FFF2-40B4-BE49-F238E27FC236}">
                <a16:creationId xmlns:a16="http://schemas.microsoft.com/office/drawing/2014/main" id="{233ECE8A-239A-472B-971D-23AFDB2ECC79}"/>
              </a:ext>
            </a:extLst>
          </p:cNvPr>
          <p:cNvSpPr/>
          <p:nvPr/>
        </p:nvSpPr>
        <p:spPr>
          <a:xfrm flipV="1">
            <a:off x="6032784" y="4206861"/>
            <a:ext cx="126433" cy="126433"/>
          </a:xfrm>
          <a:prstGeom prst="ellipse">
            <a:avLst/>
          </a:pr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solidFill>
                <a:srgbClr val="FFFFFF"/>
              </a:solidFill>
              <a:latin typeface="Source Sans Pro" panose="020B0503030403020204" pitchFamily="34" charset="0"/>
              <a:ea typeface="Source Sans Pro" panose="020B0503030403020204" pitchFamily="34" charset="0"/>
            </a:endParaRPr>
          </a:p>
        </p:txBody>
      </p:sp>
      <p:sp>
        <p:nvSpPr>
          <p:cNvPr id="11" name="Rectangle 10">
            <a:extLst>
              <a:ext uri="{FF2B5EF4-FFF2-40B4-BE49-F238E27FC236}">
                <a16:creationId xmlns:a16="http://schemas.microsoft.com/office/drawing/2014/main" id="{F8789BE5-90EB-4B71-8963-5610246D05E9}"/>
              </a:ext>
            </a:extLst>
          </p:cNvPr>
          <p:cNvSpPr/>
          <p:nvPr/>
        </p:nvSpPr>
        <p:spPr>
          <a:xfrm flipH="1">
            <a:off x="7499481" y="2627382"/>
            <a:ext cx="2361471" cy="882678"/>
          </a:xfrm>
          <a:prstGeom prst="rect">
            <a:avLst/>
          </a:prstGeom>
        </p:spPr>
        <p:txBody>
          <a:bodyPr wrap="square" anchor="ctr">
            <a:spAutoFit/>
          </a:bodyPr>
          <a:lstStyle/>
          <a:p>
            <a:pPr defTabSz="228554">
              <a:lnSpc>
                <a:spcPct val="89000"/>
              </a:lnSpc>
            </a:pPr>
            <a:r>
              <a:rPr lang="en-US" sz="2400" b="1" dirty="0">
                <a:solidFill>
                  <a:srgbClr val="4776E6"/>
                </a:solidFill>
                <a:latin typeface="IBM Plex Sans"/>
                <a:ea typeface="Source Sans Pro" panose="020B0503030403020204" pitchFamily="34" charset="0"/>
              </a:rPr>
              <a:t>Decentralized</a:t>
            </a:r>
            <a:r>
              <a:rPr lang="en-US" sz="2400" dirty="0">
                <a:solidFill>
                  <a:srgbClr val="272E3A">
                    <a:lumMod val="90000"/>
                    <a:lumOff val="10000"/>
                  </a:srgbClr>
                </a:solidFill>
                <a:latin typeface="Source Sans Pro" panose="020B0503030403020204" pitchFamily="34" charset="0"/>
                <a:ea typeface="Source Sans Pro" panose="020B0503030403020204" pitchFamily="34" charset="0"/>
              </a:rPr>
              <a:t> </a:t>
            </a:r>
          </a:p>
          <a:p>
            <a:r>
              <a:rPr lang="en-US" sz="1500" i="1" dirty="0">
                <a:latin typeface="Open Sans Light"/>
                <a:ea typeface="Source Sans Pro" panose="020B0503030403020204" pitchFamily="34" charset="0"/>
              </a:rPr>
              <a:t>The whole blockchain is decentralized.</a:t>
            </a:r>
          </a:p>
        </p:txBody>
      </p:sp>
      <p:sp>
        <p:nvSpPr>
          <p:cNvPr id="12" name="Rectangle 11">
            <a:extLst>
              <a:ext uri="{FF2B5EF4-FFF2-40B4-BE49-F238E27FC236}">
                <a16:creationId xmlns:a16="http://schemas.microsoft.com/office/drawing/2014/main" id="{D8F87883-F94A-4DC6-B92C-40723DB4831C}"/>
              </a:ext>
            </a:extLst>
          </p:cNvPr>
          <p:cNvSpPr/>
          <p:nvPr/>
        </p:nvSpPr>
        <p:spPr>
          <a:xfrm>
            <a:off x="6769586" y="2745620"/>
            <a:ext cx="418705" cy="646203"/>
          </a:xfrm>
          <a:prstGeom prst="rect">
            <a:avLst/>
          </a:prstGeom>
        </p:spPr>
        <p:txBody>
          <a:bodyPr wrap="none" anchor="ctr">
            <a:spAutoFit/>
          </a:bodyPr>
          <a:lstStyle/>
          <a:p>
            <a:pPr algn="ctr" defTabSz="228554"/>
            <a:r>
              <a:rPr lang="en-US" sz="3599" dirty="0">
                <a:solidFill>
                  <a:srgbClr val="272E3A"/>
                </a:solidFill>
                <a:latin typeface="Source Sans Pro" panose="020B0503030403020204" pitchFamily="34" charset="0"/>
                <a:ea typeface="Source Sans Pro" panose="020B0503030403020204" pitchFamily="34" charset="0"/>
                <a:cs typeface="Arial" panose="020B0604020202020204" pitchFamily="34" charset="0"/>
              </a:rPr>
              <a:t>3</a:t>
            </a:r>
            <a:endParaRPr lang="en-US" sz="3599" dirty="0">
              <a:solidFill>
                <a:srgbClr val="272E3A"/>
              </a:solidFill>
              <a:latin typeface="Source Sans Pro" panose="020B0503030403020204" pitchFamily="34" charset="0"/>
              <a:ea typeface="Source Sans Pro" panose="020B0503030403020204" pitchFamily="34" charset="0"/>
            </a:endParaRPr>
          </a:p>
        </p:txBody>
      </p:sp>
      <p:sp>
        <p:nvSpPr>
          <p:cNvPr id="13" name="Rectangle 12">
            <a:extLst>
              <a:ext uri="{FF2B5EF4-FFF2-40B4-BE49-F238E27FC236}">
                <a16:creationId xmlns:a16="http://schemas.microsoft.com/office/drawing/2014/main" id="{794976A0-27C6-474B-B6C5-8F91344792E3}"/>
              </a:ext>
            </a:extLst>
          </p:cNvPr>
          <p:cNvSpPr/>
          <p:nvPr/>
        </p:nvSpPr>
        <p:spPr>
          <a:xfrm>
            <a:off x="2366277" y="1424470"/>
            <a:ext cx="2361471" cy="1037335"/>
          </a:xfrm>
          <a:prstGeom prst="rect">
            <a:avLst/>
          </a:prstGeom>
        </p:spPr>
        <p:txBody>
          <a:bodyPr wrap="square" anchor="ctr">
            <a:spAutoFit/>
          </a:bodyPr>
          <a:lstStyle/>
          <a:p>
            <a:pPr algn="r" defTabSz="228554">
              <a:lnSpc>
                <a:spcPct val="89000"/>
              </a:lnSpc>
            </a:pPr>
            <a:r>
              <a:rPr lang="en-US" sz="2400" b="1" dirty="0">
                <a:solidFill>
                  <a:srgbClr val="4776E6"/>
                </a:solidFill>
                <a:latin typeface="IBM Plex Sans"/>
                <a:ea typeface="Source Sans Pro" panose="020B0503030403020204" pitchFamily="34" charset="0"/>
              </a:rPr>
              <a:t>Network</a:t>
            </a:r>
            <a:r>
              <a:rPr lang="en-US" dirty="0">
                <a:solidFill>
                  <a:srgbClr val="272E3A">
                    <a:lumMod val="90000"/>
                    <a:lumOff val="10000"/>
                  </a:srgbClr>
                </a:solidFill>
                <a:latin typeface="Source Sans Pro" panose="020B0503030403020204" pitchFamily="34" charset="0"/>
                <a:ea typeface="Source Sans Pro" panose="020B0503030403020204" pitchFamily="34" charset="0"/>
              </a:rPr>
              <a:t> </a:t>
            </a:r>
            <a:endParaRPr lang="en-US" sz="1000" dirty="0">
              <a:solidFill>
                <a:srgbClr val="272E3A">
                  <a:lumMod val="90000"/>
                  <a:lumOff val="10000"/>
                </a:srgbClr>
              </a:solidFill>
              <a:latin typeface="Source Sans Pro" panose="020B0503030403020204" pitchFamily="34" charset="0"/>
              <a:ea typeface="Source Sans Pro" panose="020B0503030403020204" pitchFamily="34" charset="0"/>
            </a:endParaRPr>
          </a:p>
          <a:p>
            <a:pPr algn="r" defTabSz="228554">
              <a:lnSpc>
                <a:spcPct val="89000"/>
              </a:lnSpc>
            </a:pPr>
            <a:r>
              <a:rPr lang="en-US" sz="1500" i="1" dirty="0">
                <a:latin typeface="Open Sans Light"/>
                <a:ea typeface="Source Sans Pro" panose="020B0503030403020204" pitchFamily="34" charset="0"/>
              </a:rPr>
              <a:t>The data is distributed across all the devices in the network</a:t>
            </a:r>
            <a:endParaRPr lang="en-US" sz="1500" i="1" dirty="0">
              <a:solidFill>
                <a:srgbClr val="272E3A">
                  <a:lumMod val="90000"/>
                  <a:lumOff val="10000"/>
                </a:srgbClr>
              </a:solidFill>
              <a:latin typeface="Open Sans Light"/>
              <a:ea typeface="Source Sans Pro" panose="020B0503030403020204" pitchFamily="34" charset="0"/>
            </a:endParaRPr>
          </a:p>
        </p:txBody>
      </p:sp>
      <p:sp>
        <p:nvSpPr>
          <p:cNvPr id="14" name="Rectangle 13">
            <a:extLst>
              <a:ext uri="{FF2B5EF4-FFF2-40B4-BE49-F238E27FC236}">
                <a16:creationId xmlns:a16="http://schemas.microsoft.com/office/drawing/2014/main" id="{F0476357-A9A1-4E2A-AB5D-D13D99F1F01A}"/>
              </a:ext>
            </a:extLst>
          </p:cNvPr>
          <p:cNvSpPr/>
          <p:nvPr/>
        </p:nvSpPr>
        <p:spPr>
          <a:xfrm flipH="1">
            <a:off x="5077645" y="1620037"/>
            <a:ext cx="418704" cy="646203"/>
          </a:xfrm>
          <a:prstGeom prst="rect">
            <a:avLst/>
          </a:prstGeom>
        </p:spPr>
        <p:txBody>
          <a:bodyPr wrap="none" anchor="ctr">
            <a:spAutoFit/>
          </a:bodyPr>
          <a:lstStyle/>
          <a:p>
            <a:pPr algn="ctr" defTabSz="228554"/>
            <a:r>
              <a:rPr lang="en-US" sz="3599" dirty="0">
                <a:solidFill>
                  <a:srgbClr val="272E3A"/>
                </a:solidFill>
                <a:latin typeface="Source Sans Pro" panose="020B0503030403020204" pitchFamily="34" charset="0"/>
                <a:ea typeface="Source Sans Pro" panose="020B0503030403020204" pitchFamily="34" charset="0"/>
                <a:cs typeface="Arial" panose="020B0604020202020204" pitchFamily="34" charset="0"/>
              </a:rPr>
              <a:t>2</a:t>
            </a:r>
            <a:endParaRPr lang="en-US" sz="3599" dirty="0">
              <a:solidFill>
                <a:srgbClr val="272E3A"/>
              </a:solidFill>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E6F9279F-0133-4E90-ACBE-C4D226184376}"/>
              </a:ext>
            </a:extLst>
          </p:cNvPr>
          <p:cNvSpPr/>
          <p:nvPr/>
        </p:nvSpPr>
        <p:spPr>
          <a:xfrm>
            <a:off x="2366277" y="3790914"/>
            <a:ext cx="2361471" cy="831894"/>
          </a:xfrm>
          <a:prstGeom prst="rect">
            <a:avLst/>
          </a:prstGeom>
        </p:spPr>
        <p:txBody>
          <a:bodyPr wrap="square" anchor="ctr">
            <a:spAutoFit/>
          </a:bodyPr>
          <a:lstStyle/>
          <a:p>
            <a:pPr algn="r" defTabSz="228554">
              <a:lnSpc>
                <a:spcPct val="89000"/>
              </a:lnSpc>
            </a:pPr>
            <a:r>
              <a:rPr lang="en-US" sz="2400" b="1" dirty="0">
                <a:solidFill>
                  <a:srgbClr val="4776E6"/>
                </a:solidFill>
                <a:latin typeface="IBM Plex Sans"/>
                <a:ea typeface="Source Sans Pro" panose="020B0503030403020204" pitchFamily="34" charset="0"/>
              </a:rPr>
              <a:t>Secure</a:t>
            </a:r>
            <a:r>
              <a:rPr lang="en-US" sz="2400" dirty="0">
                <a:solidFill>
                  <a:srgbClr val="272E3A">
                    <a:lumMod val="90000"/>
                    <a:lumOff val="10000"/>
                  </a:srgbClr>
                </a:solidFill>
                <a:latin typeface="Source Sans Pro" panose="020B0503030403020204" pitchFamily="34" charset="0"/>
                <a:ea typeface="Source Sans Pro" panose="020B0503030403020204" pitchFamily="34" charset="0"/>
              </a:rPr>
              <a:t> </a:t>
            </a:r>
          </a:p>
          <a:p>
            <a:pPr algn="r" defTabSz="228554">
              <a:lnSpc>
                <a:spcPct val="89000"/>
              </a:lnSpc>
            </a:pPr>
            <a:r>
              <a:rPr lang="en-US" sz="1500" i="1" dirty="0">
                <a:latin typeface="Open Sans Light"/>
              </a:rPr>
              <a:t>The data inside the blockchain is very secure</a:t>
            </a:r>
            <a:endParaRPr lang="en-US" sz="1500" i="1" dirty="0">
              <a:solidFill>
                <a:srgbClr val="272E3A">
                  <a:lumMod val="90000"/>
                  <a:lumOff val="10000"/>
                </a:srgbClr>
              </a:solidFill>
              <a:latin typeface="Open Sans Light"/>
              <a:ea typeface="Source Sans Pro" panose="020B0503030403020204" pitchFamily="34" charset="0"/>
            </a:endParaRPr>
          </a:p>
        </p:txBody>
      </p:sp>
      <p:sp>
        <p:nvSpPr>
          <p:cNvPr id="16" name="Rectangle 15">
            <a:extLst>
              <a:ext uri="{FF2B5EF4-FFF2-40B4-BE49-F238E27FC236}">
                <a16:creationId xmlns:a16="http://schemas.microsoft.com/office/drawing/2014/main" id="{641269BC-5A55-4276-9E82-F00E43245CE5}"/>
              </a:ext>
            </a:extLst>
          </p:cNvPr>
          <p:cNvSpPr/>
          <p:nvPr/>
        </p:nvSpPr>
        <p:spPr>
          <a:xfrm flipH="1">
            <a:off x="5073636" y="3945558"/>
            <a:ext cx="426720" cy="646203"/>
          </a:xfrm>
          <a:prstGeom prst="rect">
            <a:avLst/>
          </a:prstGeom>
        </p:spPr>
        <p:txBody>
          <a:bodyPr wrap="none" anchor="ctr">
            <a:spAutoFit/>
          </a:bodyPr>
          <a:lstStyle/>
          <a:p>
            <a:pPr algn="ctr" defTabSz="228554"/>
            <a:r>
              <a:rPr lang="en-US" sz="3599" dirty="0">
                <a:solidFill>
                  <a:srgbClr val="272E3A"/>
                </a:solidFill>
                <a:latin typeface="Source Sans Pro" panose="020B0503030403020204" pitchFamily="34" charset="0"/>
                <a:ea typeface="Source Sans Pro" panose="020B0503030403020204" pitchFamily="34" charset="0"/>
                <a:cs typeface="Arial" panose="020B0604020202020204" pitchFamily="34" charset="0"/>
              </a:rPr>
              <a:t>4</a:t>
            </a:r>
            <a:endParaRPr lang="en-US" sz="3599" dirty="0">
              <a:solidFill>
                <a:srgbClr val="272E3A"/>
              </a:solidFill>
              <a:latin typeface="Source Sans Pro" panose="020B0503030403020204" pitchFamily="34" charset="0"/>
              <a:ea typeface="Source Sans Pro" panose="020B0503030403020204" pitchFamily="34" charset="0"/>
            </a:endParaRPr>
          </a:p>
        </p:txBody>
      </p:sp>
      <p:sp>
        <p:nvSpPr>
          <p:cNvPr id="17" name="Oval 16">
            <a:extLst>
              <a:ext uri="{FF2B5EF4-FFF2-40B4-BE49-F238E27FC236}">
                <a16:creationId xmlns:a16="http://schemas.microsoft.com/office/drawing/2014/main" id="{4CAE3D04-39E8-4BE4-B2FD-D443071DD727}"/>
              </a:ext>
            </a:extLst>
          </p:cNvPr>
          <p:cNvSpPr/>
          <p:nvPr/>
        </p:nvSpPr>
        <p:spPr>
          <a:xfrm flipV="1">
            <a:off x="6032784" y="5359250"/>
            <a:ext cx="126433" cy="126433"/>
          </a:xfrm>
          <a:prstGeom prst="ellipse">
            <a:avLst/>
          </a:pr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solidFill>
                <a:srgbClr val="FFFFFF"/>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F8F9C244-DBBF-47A0-A331-32AC73A49BCD}"/>
              </a:ext>
            </a:extLst>
          </p:cNvPr>
          <p:cNvSpPr/>
          <p:nvPr/>
        </p:nvSpPr>
        <p:spPr>
          <a:xfrm flipH="1">
            <a:off x="7499480" y="4951466"/>
            <a:ext cx="2361471" cy="923330"/>
          </a:xfrm>
          <a:prstGeom prst="rect">
            <a:avLst/>
          </a:prstGeom>
        </p:spPr>
        <p:txBody>
          <a:bodyPr wrap="square" anchor="ctr">
            <a:spAutoFit/>
          </a:bodyPr>
          <a:lstStyle/>
          <a:p>
            <a:r>
              <a:rPr lang="en-US" sz="2400" b="1" dirty="0">
                <a:solidFill>
                  <a:srgbClr val="4776E6"/>
                </a:solidFill>
                <a:latin typeface="IBM Plex Sans"/>
                <a:ea typeface="Source Sans Pro" panose="020B0503030403020204" pitchFamily="34" charset="0"/>
              </a:rPr>
              <a:t>Logging</a:t>
            </a:r>
            <a:r>
              <a:rPr lang="en-US" dirty="0">
                <a:solidFill>
                  <a:srgbClr val="272E3A">
                    <a:lumMod val="90000"/>
                    <a:lumOff val="10000"/>
                  </a:srgbClr>
                </a:solidFill>
                <a:latin typeface="Source Sans Pro" panose="020B0503030403020204" pitchFamily="34" charset="0"/>
                <a:ea typeface="Source Sans Pro" panose="020B0503030403020204" pitchFamily="34" charset="0"/>
              </a:rPr>
              <a:t> </a:t>
            </a:r>
          </a:p>
          <a:p>
            <a:r>
              <a:rPr lang="en-US" sz="1500" i="1" dirty="0">
                <a:latin typeface="Open Sans Light"/>
              </a:rPr>
              <a:t>We get the whole history of activities.</a:t>
            </a:r>
          </a:p>
        </p:txBody>
      </p:sp>
      <p:sp>
        <p:nvSpPr>
          <p:cNvPr id="19" name="Rectangle 18">
            <a:extLst>
              <a:ext uri="{FF2B5EF4-FFF2-40B4-BE49-F238E27FC236}">
                <a16:creationId xmlns:a16="http://schemas.microsoft.com/office/drawing/2014/main" id="{8D23B0B5-DAB9-4F15-B925-F572877F71E5}"/>
              </a:ext>
            </a:extLst>
          </p:cNvPr>
          <p:cNvSpPr/>
          <p:nvPr/>
        </p:nvSpPr>
        <p:spPr>
          <a:xfrm>
            <a:off x="6769586" y="5090030"/>
            <a:ext cx="418705" cy="646203"/>
          </a:xfrm>
          <a:prstGeom prst="rect">
            <a:avLst/>
          </a:prstGeom>
        </p:spPr>
        <p:txBody>
          <a:bodyPr wrap="none" anchor="ctr">
            <a:spAutoFit/>
          </a:bodyPr>
          <a:lstStyle/>
          <a:p>
            <a:pPr algn="ctr" defTabSz="228554"/>
            <a:r>
              <a:rPr lang="en-US" sz="3599" dirty="0">
                <a:solidFill>
                  <a:srgbClr val="272E3A"/>
                </a:solidFill>
                <a:latin typeface="Source Sans Pro" panose="020B0503030403020204" pitchFamily="34" charset="0"/>
                <a:ea typeface="Source Sans Pro" panose="020B0503030403020204" pitchFamily="34" charset="0"/>
                <a:cs typeface="Arial" panose="020B0604020202020204" pitchFamily="34" charset="0"/>
              </a:rPr>
              <a:t>5</a:t>
            </a:r>
            <a:endParaRPr lang="en-US" sz="3599" dirty="0">
              <a:solidFill>
                <a:srgbClr val="272E3A"/>
              </a:solidFill>
              <a:latin typeface="Source Sans Pro" panose="020B0503030403020204" pitchFamily="34" charset="0"/>
              <a:ea typeface="Source Sans Pro" panose="020B0503030403020204" pitchFamily="34" charset="0"/>
            </a:endParaRPr>
          </a:p>
        </p:txBody>
      </p:sp>
      <p:sp>
        <p:nvSpPr>
          <p:cNvPr id="21" name="Title 1">
            <a:extLst>
              <a:ext uri="{FF2B5EF4-FFF2-40B4-BE49-F238E27FC236}">
                <a16:creationId xmlns:a16="http://schemas.microsoft.com/office/drawing/2014/main" id="{782BB75B-541E-4275-A4EC-B82A1C6DAD55}"/>
              </a:ext>
            </a:extLst>
          </p:cNvPr>
          <p:cNvSpPr txBox="1">
            <a:spLocks/>
          </p:cNvSpPr>
          <p:nvPr/>
        </p:nvSpPr>
        <p:spPr>
          <a:xfrm>
            <a:off x="369776" y="215162"/>
            <a:ext cx="386657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000" b="0" i="0" u="none" strike="noStrike" kern="1200" cap="none" spc="0" normalizeH="0" baseline="0" noProof="0" dirty="0">
                <a:ln>
                  <a:noFill/>
                </a:ln>
                <a:solidFill>
                  <a:sysClr val="windowText" lastClr="000000"/>
                </a:solidFill>
                <a:effectLst/>
                <a:uLnTx/>
                <a:uFillTx/>
                <a:latin typeface="Source Sans Pro" panose="020B0503030403020204" pitchFamily="34" charset="0"/>
                <a:ea typeface="Source Sans Pro" panose="020B0503030403020204" pitchFamily="34" charset="0"/>
                <a:cs typeface="+mj-cs"/>
              </a:rPr>
              <a:t>The Incredible Technology: </a:t>
            </a:r>
            <a:r>
              <a:rPr kumimoji="0" lang="en-IN" sz="3000" b="1" i="0" u="none" strike="noStrike" kern="1200" cap="none" spc="0" normalizeH="0" baseline="0" noProof="0" dirty="0">
                <a:ln>
                  <a:noFill/>
                </a:ln>
                <a:solidFill>
                  <a:srgbClr val="4776E6"/>
                </a:solidFill>
                <a:effectLst/>
                <a:uLnTx/>
                <a:uFillTx/>
                <a:latin typeface="Source Sans Pro" panose="020B0503030403020204" pitchFamily="34" charset="0"/>
                <a:ea typeface="Source Sans Pro" panose="020B0503030403020204" pitchFamily="34" charset="0"/>
                <a:cs typeface="+mj-cs"/>
              </a:rPr>
              <a:t>BLOCKCHAIN</a:t>
            </a:r>
            <a:endParaRPr kumimoji="0" lang="en-IN" sz="3000" b="1" i="0" u="none" strike="noStrike" kern="1200" cap="none" spc="0" normalizeH="0" baseline="0" noProof="0" dirty="0">
              <a:ln>
                <a:noFill/>
              </a:ln>
              <a:solidFill>
                <a:srgbClr val="4776E6"/>
              </a:solidFill>
              <a:effectLst/>
              <a:uLnTx/>
              <a:uFillTx/>
              <a:latin typeface="Calibri Light" panose="020F0302020204030204"/>
              <a:cs typeface="+mj-cs"/>
            </a:endParaRPr>
          </a:p>
        </p:txBody>
      </p:sp>
    </p:spTree>
    <p:extLst>
      <p:ext uri="{BB962C8B-B14F-4D97-AF65-F5344CB8AC3E}">
        <p14:creationId xmlns:p14="http://schemas.microsoft.com/office/powerpoint/2010/main" val="428959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Box 230">
            <a:extLst>
              <a:ext uri="{FF2B5EF4-FFF2-40B4-BE49-F238E27FC236}">
                <a16:creationId xmlns:a16="http://schemas.microsoft.com/office/drawing/2014/main" id="{CF087F74-99FD-409A-9681-01BCBF71DA69}"/>
              </a:ext>
            </a:extLst>
          </p:cNvPr>
          <p:cNvSpPr txBox="1"/>
          <p:nvPr/>
        </p:nvSpPr>
        <p:spPr>
          <a:xfrm>
            <a:off x="1013583" y="2305615"/>
            <a:ext cx="4333803" cy="2246769"/>
          </a:xfrm>
          <a:prstGeom prst="rect">
            <a:avLst/>
          </a:prstGeom>
          <a:noFill/>
        </p:spPr>
        <p:txBody>
          <a:bodyPr wrap="square" rtlCol="0">
            <a:spAutoFit/>
          </a:bodyPr>
          <a:lstStyle>
            <a:defPPr>
              <a:defRPr lang="en-US"/>
            </a:defPPr>
            <a:lvl1pPr>
              <a:defRPr sz="8000" b="1">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r" defTabSz="228554" eaLnBrk="1" fontAlgn="auto" latinLnBrk="0" hangingPunct="1">
              <a:lnSpc>
                <a:spcPct val="100000"/>
              </a:lnSpc>
              <a:spcBef>
                <a:spcPts val="0"/>
              </a:spcBef>
              <a:spcAft>
                <a:spcPts val="0"/>
              </a:spcAft>
              <a:buClrTx/>
              <a:buSzTx/>
              <a:buFontTx/>
              <a:buNone/>
              <a:tabLst/>
              <a:defRPr/>
            </a:pPr>
            <a:r>
              <a:rPr lang="en-IN" sz="3500" dirty="0">
                <a:latin typeface="Open Sans Bold" panose="020B0806030504020204"/>
                <a:ea typeface="Source Sans Pro" panose="020B0503030403020204" pitchFamily="34" charset="0"/>
              </a:rPr>
              <a:t>INTEROPERABILITY</a:t>
            </a:r>
          </a:p>
          <a:p>
            <a:pPr marL="0" marR="0" lvl="0" indent="0" algn="r" defTabSz="228554" eaLnBrk="1" fontAlgn="auto" latinLnBrk="0" hangingPunct="1">
              <a:lnSpc>
                <a:spcPct val="100000"/>
              </a:lnSpc>
              <a:spcBef>
                <a:spcPts val="0"/>
              </a:spcBef>
              <a:spcAft>
                <a:spcPts val="0"/>
              </a:spcAft>
              <a:buClrTx/>
              <a:buSzTx/>
              <a:buFontTx/>
              <a:buNone/>
              <a:tabLst/>
              <a:defRPr/>
            </a:pPr>
            <a:r>
              <a:rPr lang="en-US" sz="3500" dirty="0">
                <a:latin typeface="Open Sans Bold" panose="020B0806030504020204"/>
                <a:ea typeface="Source Sans Pro" panose="020B0503030403020204" pitchFamily="34" charset="0"/>
              </a:rPr>
              <a:t>AND</a:t>
            </a:r>
          </a:p>
          <a:p>
            <a:pPr marL="0" marR="0" lvl="0" indent="0" algn="r" defTabSz="228554" eaLnBrk="1" fontAlgn="auto" latinLnBrk="0" hangingPunct="1">
              <a:lnSpc>
                <a:spcPct val="100000"/>
              </a:lnSpc>
              <a:spcBef>
                <a:spcPts val="0"/>
              </a:spcBef>
              <a:spcAft>
                <a:spcPts val="0"/>
              </a:spcAft>
              <a:buClrTx/>
              <a:buSzTx/>
              <a:buFontTx/>
              <a:buNone/>
              <a:tabLst/>
              <a:defRPr/>
            </a:pPr>
            <a:r>
              <a:rPr lang="en-US" sz="3500" dirty="0">
                <a:latin typeface="Open Sans Bold" panose="020B0806030504020204"/>
                <a:ea typeface="Source Sans Pro" panose="020B0503030403020204" pitchFamily="34" charset="0"/>
              </a:rPr>
              <a:t>INTEROPERABLE PAYMENTS</a:t>
            </a:r>
            <a:endParaRPr kumimoji="0" lang="en-US" sz="3500" b="1" i="0" u="none" strike="noStrike" kern="0" cap="none" spc="0" normalizeH="0" baseline="0" noProof="0" dirty="0">
              <a:ln>
                <a:noFill/>
              </a:ln>
              <a:solidFill>
                <a:srgbClr val="272E3A"/>
              </a:solidFill>
              <a:effectLst/>
              <a:uLnTx/>
              <a:uFillTx/>
              <a:latin typeface="Open Sans Bold" panose="020B0806030504020204"/>
            </a:endParaRPr>
          </a:p>
        </p:txBody>
      </p:sp>
      <p:sp>
        <p:nvSpPr>
          <p:cNvPr id="232" name="TextBox 231">
            <a:extLst>
              <a:ext uri="{FF2B5EF4-FFF2-40B4-BE49-F238E27FC236}">
                <a16:creationId xmlns:a16="http://schemas.microsoft.com/office/drawing/2014/main" id="{229ECABF-90FB-4E14-856F-ADDC8F5687E5}"/>
              </a:ext>
            </a:extLst>
          </p:cNvPr>
          <p:cNvSpPr txBox="1"/>
          <p:nvPr/>
        </p:nvSpPr>
        <p:spPr>
          <a:xfrm>
            <a:off x="5582633" y="1221488"/>
            <a:ext cx="1863063" cy="2012859"/>
          </a:xfrm>
          <a:prstGeom prst="rect">
            <a:avLst/>
          </a:prstGeom>
          <a:noFill/>
        </p:spPr>
        <p:txBody>
          <a:bodyPr wrap="square" rtlCol="0">
            <a:spAutoFit/>
          </a:bodyPr>
          <a:lstStyle/>
          <a:p>
            <a:pPr defTabSz="228554">
              <a:lnSpc>
                <a:spcPct val="120000"/>
              </a:lnSpc>
            </a:pPr>
            <a:endParaRPr lang="en-US" sz="1200" dirty="0">
              <a:solidFill>
                <a:srgbClr val="272E3A"/>
              </a:solidFill>
              <a:latin typeface="Open Sans Light"/>
            </a:endParaRPr>
          </a:p>
          <a:p>
            <a:pPr defTabSz="228554">
              <a:lnSpc>
                <a:spcPct val="120000"/>
              </a:lnSpc>
            </a:pPr>
            <a:r>
              <a:rPr lang="en-US" sz="1200" b="1" dirty="0">
                <a:solidFill>
                  <a:srgbClr val="4776E6"/>
                </a:solidFill>
                <a:latin typeface="Open Sans Light"/>
              </a:rPr>
              <a:t>INTEROPERABILITY</a:t>
            </a:r>
          </a:p>
          <a:p>
            <a:pPr defTabSz="228554">
              <a:lnSpc>
                <a:spcPct val="120000"/>
              </a:lnSpc>
            </a:pPr>
            <a:r>
              <a:rPr lang="en-US" sz="1000" i="1" dirty="0">
                <a:solidFill>
                  <a:srgbClr val="272E3A"/>
                </a:solidFill>
                <a:latin typeface="Open Sans Light"/>
              </a:rPr>
              <a:t>Interoperability is seen as a means for people worldwide to make electronic payments in a convenient, affordable, fast, seamless and secure way through a transaction account.</a:t>
            </a:r>
          </a:p>
          <a:p>
            <a:pPr defTabSz="228554"/>
            <a:endParaRPr lang="en-US" sz="1200" b="1" dirty="0">
              <a:solidFill>
                <a:srgbClr val="272E3A"/>
              </a:solidFill>
              <a:latin typeface="Open Sans Light"/>
            </a:endParaRPr>
          </a:p>
        </p:txBody>
      </p:sp>
      <p:sp>
        <p:nvSpPr>
          <p:cNvPr id="233" name="Freeform 5">
            <a:extLst>
              <a:ext uri="{FF2B5EF4-FFF2-40B4-BE49-F238E27FC236}">
                <a16:creationId xmlns:a16="http://schemas.microsoft.com/office/drawing/2014/main" id="{A39AC039-7A9A-438C-B517-9754BDBDB044}"/>
              </a:ext>
            </a:extLst>
          </p:cNvPr>
          <p:cNvSpPr>
            <a:spLocks/>
          </p:cNvSpPr>
          <p:nvPr/>
        </p:nvSpPr>
        <p:spPr bwMode="auto">
          <a:xfrm rot="16200000">
            <a:off x="1193024" y="5051839"/>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234" name="Freeform 5">
            <a:extLst>
              <a:ext uri="{FF2B5EF4-FFF2-40B4-BE49-F238E27FC236}">
                <a16:creationId xmlns:a16="http://schemas.microsoft.com/office/drawing/2014/main" id="{FC44DEFC-D3E6-4710-80E7-83F5B13944B6}"/>
              </a:ext>
            </a:extLst>
          </p:cNvPr>
          <p:cNvSpPr>
            <a:spLocks/>
          </p:cNvSpPr>
          <p:nvPr/>
        </p:nvSpPr>
        <p:spPr bwMode="auto">
          <a:xfrm>
            <a:off x="1193024" y="1452294"/>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pic>
        <p:nvPicPr>
          <p:cNvPr id="240" name="Picture 239" descr="A picture containing person, holding, young, surfing&#10;&#10;Description automatically generated">
            <a:extLst>
              <a:ext uri="{FF2B5EF4-FFF2-40B4-BE49-F238E27FC236}">
                <a16:creationId xmlns:a16="http://schemas.microsoft.com/office/drawing/2014/main" id="{E2D01E2B-64CB-4D77-84C7-9C59B6C16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234347"/>
            <a:ext cx="4017975" cy="2874698"/>
          </a:xfrm>
          <a:prstGeom prst="rect">
            <a:avLst/>
          </a:prstGeom>
        </p:spPr>
      </p:pic>
      <p:sp>
        <p:nvSpPr>
          <p:cNvPr id="242" name="TextBox 241">
            <a:extLst>
              <a:ext uri="{FF2B5EF4-FFF2-40B4-BE49-F238E27FC236}">
                <a16:creationId xmlns:a16="http://schemas.microsoft.com/office/drawing/2014/main" id="{77DCDAE6-3EB9-4506-8D6F-4D55C6AA6FB5}"/>
              </a:ext>
            </a:extLst>
          </p:cNvPr>
          <p:cNvSpPr txBox="1"/>
          <p:nvPr/>
        </p:nvSpPr>
        <p:spPr>
          <a:xfrm>
            <a:off x="7608813" y="1221488"/>
            <a:ext cx="3390163" cy="1828193"/>
          </a:xfrm>
          <a:prstGeom prst="rect">
            <a:avLst/>
          </a:prstGeom>
          <a:noFill/>
        </p:spPr>
        <p:txBody>
          <a:bodyPr wrap="square" rtlCol="0">
            <a:spAutoFit/>
          </a:bodyPr>
          <a:lstStyle/>
          <a:p>
            <a:pPr defTabSz="228554">
              <a:lnSpc>
                <a:spcPct val="120000"/>
              </a:lnSpc>
            </a:pPr>
            <a:endParaRPr lang="en-US" sz="1200" dirty="0">
              <a:solidFill>
                <a:srgbClr val="272E3A"/>
              </a:solidFill>
              <a:latin typeface="Open Sans Light"/>
            </a:endParaRPr>
          </a:p>
          <a:p>
            <a:pPr defTabSz="228554">
              <a:lnSpc>
                <a:spcPct val="120000"/>
              </a:lnSpc>
            </a:pPr>
            <a:r>
              <a:rPr lang="en-US" sz="1200" b="1" dirty="0">
                <a:solidFill>
                  <a:srgbClr val="4776E6"/>
                </a:solidFill>
                <a:latin typeface="Open Sans Light"/>
              </a:rPr>
              <a:t>INTEROPERABLE PAYMENTS</a:t>
            </a:r>
          </a:p>
          <a:p>
            <a:pPr defTabSz="228554">
              <a:lnSpc>
                <a:spcPct val="120000"/>
              </a:lnSpc>
            </a:pPr>
            <a:r>
              <a:rPr lang="en-US" sz="1000" i="1" dirty="0">
                <a:solidFill>
                  <a:srgbClr val="272E3A"/>
                </a:solidFill>
                <a:latin typeface="Open Sans Light"/>
              </a:rPr>
              <a:t>When payment systems are interoperable, they allow two or more proprietary platforms or even different products to interact seamlessly.  Interoperability can promote competition, reduce fixed costs and enable economies of scale that help ensure the financial viability of the service and make payment services more convenient.</a:t>
            </a:r>
          </a:p>
          <a:p>
            <a:pPr defTabSz="228554"/>
            <a:endParaRPr lang="en-US" sz="1200" b="1" dirty="0">
              <a:solidFill>
                <a:srgbClr val="272E3A"/>
              </a:solidFill>
              <a:latin typeface="Open Sans Light"/>
            </a:endParaRPr>
          </a:p>
        </p:txBody>
      </p:sp>
    </p:spTree>
    <p:extLst>
      <p:ext uri="{BB962C8B-B14F-4D97-AF65-F5344CB8AC3E}">
        <p14:creationId xmlns:p14="http://schemas.microsoft.com/office/powerpoint/2010/main" val="324146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7CAE-6ABE-4D1E-9873-DB394CD1EBF0}"/>
              </a:ext>
            </a:extLst>
          </p:cNvPr>
          <p:cNvSpPr>
            <a:spLocks noGrp="1"/>
          </p:cNvSpPr>
          <p:nvPr>
            <p:ph type="title"/>
          </p:nvPr>
        </p:nvSpPr>
        <p:spPr>
          <a:xfrm>
            <a:off x="260059" y="161968"/>
            <a:ext cx="11761365" cy="1325563"/>
          </a:xfrm>
        </p:spPr>
        <p:txBody>
          <a:bodyPr>
            <a:normAutofit/>
          </a:bodyPr>
          <a:lstStyle/>
          <a:p>
            <a:pPr algn="ctr"/>
            <a:r>
              <a:rPr lang="en-US" sz="3000" b="1" dirty="0">
                <a:solidFill>
                  <a:schemeClr val="bg2">
                    <a:lumMod val="25000"/>
                  </a:schemeClr>
                </a:solidFill>
                <a:latin typeface="Open Sans Bold" panose="020B0806030504020204"/>
              </a:rPr>
              <a:t>BUSINESS CASE REQUIREMENT</a:t>
            </a:r>
            <a:endParaRPr lang="en-IN" sz="3000" b="1" dirty="0">
              <a:solidFill>
                <a:schemeClr val="bg2">
                  <a:lumMod val="25000"/>
                </a:schemeClr>
              </a:solidFill>
              <a:latin typeface="Open Sans Bold" panose="020B0806030504020204"/>
            </a:endParaRPr>
          </a:p>
        </p:txBody>
      </p:sp>
      <p:sp>
        <p:nvSpPr>
          <p:cNvPr id="4" name="Rectangle: Rounded Corners 3">
            <a:extLst>
              <a:ext uri="{FF2B5EF4-FFF2-40B4-BE49-F238E27FC236}">
                <a16:creationId xmlns:a16="http://schemas.microsoft.com/office/drawing/2014/main" id="{F7356EB7-91CA-4073-84A0-B8CD28862264}"/>
              </a:ext>
            </a:extLst>
          </p:cNvPr>
          <p:cNvSpPr/>
          <p:nvPr/>
        </p:nvSpPr>
        <p:spPr>
          <a:xfrm>
            <a:off x="8318630" y="1537099"/>
            <a:ext cx="3035170" cy="2019833"/>
          </a:xfrm>
          <a:prstGeom prst="roundRect">
            <a:avLst/>
          </a:prstGeom>
          <a:solidFill>
            <a:srgbClr val="4776E6">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5" name="Rectangle: Rounded Corners 4">
            <a:extLst>
              <a:ext uri="{FF2B5EF4-FFF2-40B4-BE49-F238E27FC236}">
                <a16:creationId xmlns:a16="http://schemas.microsoft.com/office/drawing/2014/main" id="{5EC7392D-EF39-4DA1-9D4A-0903F65DDEBB}"/>
              </a:ext>
            </a:extLst>
          </p:cNvPr>
          <p:cNvSpPr/>
          <p:nvPr/>
        </p:nvSpPr>
        <p:spPr>
          <a:xfrm>
            <a:off x="4578415" y="1537098"/>
            <a:ext cx="3035170" cy="3194293"/>
          </a:xfrm>
          <a:prstGeom prst="roundRect">
            <a:avLst/>
          </a:prstGeom>
          <a:solidFill>
            <a:srgbClr val="4776E6">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6" name="Rectangle: Rounded Corners 5">
            <a:extLst>
              <a:ext uri="{FF2B5EF4-FFF2-40B4-BE49-F238E27FC236}">
                <a16:creationId xmlns:a16="http://schemas.microsoft.com/office/drawing/2014/main" id="{75D43894-C40D-401B-9EF5-35FF1C57BABC}"/>
              </a:ext>
            </a:extLst>
          </p:cNvPr>
          <p:cNvSpPr/>
          <p:nvPr/>
        </p:nvSpPr>
        <p:spPr>
          <a:xfrm>
            <a:off x="838200" y="1573427"/>
            <a:ext cx="3035170" cy="4490385"/>
          </a:xfrm>
          <a:prstGeom prst="roundRect">
            <a:avLst/>
          </a:prstGeom>
          <a:solidFill>
            <a:srgbClr val="4776E6">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dirty="0">
              <a:solidFill>
                <a:srgbClr val="FFFFFF"/>
              </a:solidFill>
              <a:latin typeface="Open Sans Light"/>
            </a:endParaRPr>
          </a:p>
        </p:txBody>
      </p:sp>
      <p:sp>
        <p:nvSpPr>
          <p:cNvPr id="7" name="Content Placeholder 2">
            <a:extLst>
              <a:ext uri="{FF2B5EF4-FFF2-40B4-BE49-F238E27FC236}">
                <a16:creationId xmlns:a16="http://schemas.microsoft.com/office/drawing/2014/main" id="{246D1F8A-91D6-4C9B-8260-F231EB3E69D1}"/>
              </a:ext>
            </a:extLst>
          </p:cNvPr>
          <p:cNvSpPr txBox="1">
            <a:spLocks/>
          </p:cNvSpPr>
          <p:nvPr/>
        </p:nvSpPr>
        <p:spPr>
          <a:xfrm>
            <a:off x="4672668" y="1890092"/>
            <a:ext cx="2858828" cy="2522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i="1" dirty="0">
                <a:solidFill>
                  <a:schemeClr val="bg2">
                    <a:lumMod val="25000"/>
                  </a:schemeClr>
                </a:solidFill>
                <a:latin typeface="IBM Plex Sans"/>
                <a:ea typeface="Source Sans Pro" panose="020B0503030403020204" pitchFamily="34" charset="0"/>
              </a:rPr>
              <a:t>The transfer of asserts between banks is performed by using cryptocurrency as a medium as exchange.</a:t>
            </a:r>
          </a:p>
        </p:txBody>
      </p:sp>
      <p:sp>
        <p:nvSpPr>
          <p:cNvPr id="8" name="Content Placeholder 2">
            <a:extLst>
              <a:ext uri="{FF2B5EF4-FFF2-40B4-BE49-F238E27FC236}">
                <a16:creationId xmlns:a16="http://schemas.microsoft.com/office/drawing/2014/main" id="{89363E72-3002-4787-BCB5-B0A83132AA72}"/>
              </a:ext>
            </a:extLst>
          </p:cNvPr>
          <p:cNvSpPr txBox="1">
            <a:spLocks/>
          </p:cNvSpPr>
          <p:nvPr/>
        </p:nvSpPr>
        <p:spPr>
          <a:xfrm>
            <a:off x="8447714" y="1890092"/>
            <a:ext cx="2796634" cy="14067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i="1" dirty="0">
                <a:solidFill>
                  <a:schemeClr val="bg2">
                    <a:lumMod val="25000"/>
                  </a:schemeClr>
                </a:solidFill>
                <a:latin typeface="IBM Plex Sans"/>
              </a:rPr>
              <a:t>The whole system should be flexible, secure and trustworthy.</a:t>
            </a:r>
          </a:p>
        </p:txBody>
      </p:sp>
      <p:sp>
        <p:nvSpPr>
          <p:cNvPr id="9" name="Content Placeholder 2">
            <a:extLst>
              <a:ext uri="{FF2B5EF4-FFF2-40B4-BE49-F238E27FC236}">
                <a16:creationId xmlns:a16="http://schemas.microsoft.com/office/drawing/2014/main" id="{60AB9D76-44F2-4515-9316-5A75BAA879EE}"/>
              </a:ext>
            </a:extLst>
          </p:cNvPr>
          <p:cNvSpPr txBox="1">
            <a:spLocks/>
          </p:cNvSpPr>
          <p:nvPr/>
        </p:nvSpPr>
        <p:spPr>
          <a:xfrm>
            <a:off x="892926" y="1890092"/>
            <a:ext cx="2925718" cy="3789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solidFill>
                  <a:schemeClr val="bg2">
                    <a:lumMod val="25000"/>
                  </a:schemeClr>
                </a:solidFill>
                <a:latin typeface="IBM Plex Sans"/>
                <a:ea typeface="Source Sans Pro" panose="020B0503030403020204" pitchFamily="34" charset="0"/>
              </a:rPr>
              <a:t>To create a platform in which peers of different banks of different organizations can transfer asserts between each other without any external intermediate involvement.</a:t>
            </a:r>
          </a:p>
        </p:txBody>
      </p:sp>
      <p:sp>
        <p:nvSpPr>
          <p:cNvPr id="13" name="Freeform 5">
            <a:extLst>
              <a:ext uri="{FF2B5EF4-FFF2-40B4-BE49-F238E27FC236}">
                <a16:creationId xmlns:a16="http://schemas.microsoft.com/office/drawing/2014/main" id="{5A803E20-5D85-481D-BC70-F1D69C4DB627}"/>
              </a:ext>
            </a:extLst>
          </p:cNvPr>
          <p:cNvSpPr>
            <a:spLocks/>
          </p:cNvSpPr>
          <p:nvPr/>
        </p:nvSpPr>
        <p:spPr bwMode="auto">
          <a:xfrm>
            <a:off x="536139" y="470782"/>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15" name="Freeform 5">
            <a:extLst>
              <a:ext uri="{FF2B5EF4-FFF2-40B4-BE49-F238E27FC236}">
                <a16:creationId xmlns:a16="http://schemas.microsoft.com/office/drawing/2014/main" id="{870CD358-E876-4CE5-BB34-1A441FEAF3F8}"/>
              </a:ext>
            </a:extLst>
          </p:cNvPr>
          <p:cNvSpPr>
            <a:spLocks/>
          </p:cNvSpPr>
          <p:nvPr/>
        </p:nvSpPr>
        <p:spPr bwMode="auto">
          <a:xfrm rot="10800000">
            <a:off x="11374339" y="6063813"/>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pic>
        <p:nvPicPr>
          <p:cNvPr id="19" name="Picture 18" descr="A picture containing person, table, holding, standing&#10;&#10;Description automatically generated">
            <a:extLst>
              <a:ext uri="{FF2B5EF4-FFF2-40B4-BE49-F238E27FC236}">
                <a16:creationId xmlns:a16="http://schemas.microsoft.com/office/drawing/2014/main" id="{D60DB097-8DE8-49FE-99A2-9A5820845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3358" y="3892655"/>
            <a:ext cx="3010152" cy="2327945"/>
          </a:xfrm>
          <a:prstGeom prst="rect">
            <a:avLst/>
          </a:prstGeom>
        </p:spPr>
      </p:pic>
    </p:spTree>
    <p:extLst>
      <p:ext uri="{BB962C8B-B14F-4D97-AF65-F5344CB8AC3E}">
        <p14:creationId xmlns:p14="http://schemas.microsoft.com/office/powerpoint/2010/main" val="24867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arallelogram 4">
            <a:extLst>
              <a:ext uri="{FF2B5EF4-FFF2-40B4-BE49-F238E27FC236}">
                <a16:creationId xmlns:a16="http://schemas.microsoft.com/office/drawing/2014/main" id="{52AF8417-8DE8-4C88-A227-85F6F46286E3}"/>
              </a:ext>
            </a:extLst>
          </p:cNvPr>
          <p:cNvSpPr/>
          <p:nvPr/>
        </p:nvSpPr>
        <p:spPr>
          <a:xfrm flipV="1">
            <a:off x="2881321" y="3220560"/>
            <a:ext cx="2878577" cy="2828774"/>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 fmla="*/ 1859818 w 2808312"/>
              <a:gd name="connsiteY0" fmla="*/ 1584176 h 1675616"/>
              <a:gd name="connsiteX1" fmla="*/ 0 w 2808312"/>
              <a:gd name="connsiteY1" fmla="*/ 1584176 h 1675616"/>
              <a:gd name="connsiteX2" fmla="*/ 948494 w 2808312"/>
              <a:gd name="connsiteY2" fmla="*/ 0 h 1675616"/>
              <a:gd name="connsiteX3" fmla="*/ 2808312 w 2808312"/>
              <a:gd name="connsiteY3" fmla="*/ 0 h 1675616"/>
              <a:gd name="connsiteX4" fmla="*/ 1951258 w 2808312"/>
              <a:gd name="connsiteY4" fmla="*/ 1675616 h 1675616"/>
              <a:gd name="connsiteX0" fmla="*/ 1859818 w 2808312"/>
              <a:gd name="connsiteY0" fmla="*/ 1584176 h 1584176"/>
              <a:gd name="connsiteX1" fmla="*/ 0 w 2808312"/>
              <a:gd name="connsiteY1" fmla="*/ 1584176 h 1584176"/>
              <a:gd name="connsiteX2" fmla="*/ 948494 w 2808312"/>
              <a:gd name="connsiteY2" fmla="*/ 0 h 1584176"/>
              <a:gd name="connsiteX3" fmla="*/ 2808312 w 2808312"/>
              <a:gd name="connsiteY3" fmla="*/ 0 h 1584176"/>
              <a:gd name="connsiteX0" fmla="*/ 0 w 2808312"/>
              <a:gd name="connsiteY0" fmla="*/ 1584176 h 1584176"/>
              <a:gd name="connsiteX1" fmla="*/ 948494 w 2808312"/>
              <a:gd name="connsiteY1" fmla="*/ 0 h 1584176"/>
              <a:gd name="connsiteX2" fmla="*/ 2808312 w 2808312"/>
              <a:gd name="connsiteY2" fmla="*/ 0 h 1584176"/>
              <a:gd name="connsiteX0" fmla="*/ 0 w 2808312"/>
              <a:gd name="connsiteY0" fmla="*/ 1728485 h 1728485"/>
              <a:gd name="connsiteX1" fmla="*/ 948494 w 2808312"/>
              <a:gd name="connsiteY1" fmla="*/ 144309 h 1728485"/>
              <a:gd name="connsiteX2" fmla="*/ 2808312 w 2808312"/>
              <a:gd name="connsiteY2" fmla="*/ 144309 h 1728485"/>
              <a:gd name="connsiteX0" fmla="*/ 0 w 2808312"/>
              <a:gd name="connsiteY0" fmla="*/ 1728485 h 1728485"/>
              <a:gd name="connsiteX1" fmla="*/ 948494 w 2808312"/>
              <a:gd name="connsiteY1" fmla="*/ 144309 h 1728485"/>
              <a:gd name="connsiteX2" fmla="*/ 2808312 w 2808312"/>
              <a:gd name="connsiteY2" fmla="*/ 144309 h 1728485"/>
              <a:gd name="connsiteX0" fmla="*/ 0 w 2420286"/>
              <a:gd name="connsiteY0" fmla="*/ 1775067 h 1775067"/>
              <a:gd name="connsiteX1" fmla="*/ 560468 w 2420286"/>
              <a:gd name="connsiteY1" fmla="*/ 144309 h 1775067"/>
              <a:gd name="connsiteX2" fmla="*/ 2420286 w 2420286"/>
              <a:gd name="connsiteY2" fmla="*/ 144309 h 1775067"/>
              <a:gd name="connsiteX0" fmla="*/ 0 w 2420286"/>
              <a:gd name="connsiteY0" fmla="*/ 1775067 h 1775067"/>
              <a:gd name="connsiteX1" fmla="*/ 560468 w 2420286"/>
              <a:gd name="connsiteY1" fmla="*/ 144309 h 1775067"/>
              <a:gd name="connsiteX2" fmla="*/ 2420286 w 2420286"/>
              <a:gd name="connsiteY2" fmla="*/ 144309 h 1775067"/>
              <a:gd name="connsiteX0" fmla="*/ 0 w 2215494"/>
              <a:gd name="connsiteY0" fmla="*/ 1410172 h 1410172"/>
              <a:gd name="connsiteX1" fmla="*/ 355676 w 2215494"/>
              <a:gd name="connsiteY1" fmla="*/ 144309 h 1410172"/>
              <a:gd name="connsiteX2" fmla="*/ 2215494 w 2215494"/>
              <a:gd name="connsiteY2" fmla="*/ 144309 h 1410172"/>
            </a:gdLst>
            <a:ahLst/>
            <a:cxnLst>
              <a:cxn ang="0">
                <a:pos x="connsiteX0" y="connsiteY0"/>
              </a:cxn>
              <a:cxn ang="0">
                <a:pos x="connsiteX1" y="connsiteY1"/>
              </a:cxn>
              <a:cxn ang="0">
                <a:pos x="connsiteX2" y="connsiteY2"/>
              </a:cxn>
            </a:cxnLst>
            <a:rect l="l" t="t" r="r" b="b"/>
            <a:pathLst>
              <a:path w="2215494" h="1410172">
                <a:moveTo>
                  <a:pt x="0" y="1410172"/>
                </a:moveTo>
                <a:cubicBezTo>
                  <a:pt x="1275450" y="540509"/>
                  <a:pt x="-132945" y="692047"/>
                  <a:pt x="355676" y="144309"/>
                </a:cubicBezTo>
                <a:cubicBezTo>
                  <a:pt x="596212" y="-180387"/>
                  <a:pt x="1595555" y="144309"/>
                  <a:pt x="2215494" y="144309"/>
                </a:cubicBezTo>
              </a:path>
            </a:pathLst>
          </a:custGeom>
          <a:noFill/>
          <a:ln w="6350" cap="rnd" cmpd="sng" algn="ctr">
            <a:solidFill>
              <a:srgbClr val="272E3A">
                <a:lumMod val="90000"/>
                <a:lumOff val="10000"/>
              </a:srgbClr>
            </a:solidFill>
            <a:prstDash val="solid"/>
            <a:round/>
            <a:headEnd type="oval" w="lg" len="lg"/>
            <a:tailEnd type="oval" w="lg" len="lg"/>
          </a:ln>
          <a:effectLst>
            <a:outerShdw blurRad="50800" dist="50800" dir="5400000" algn="ctr" rotWithShape="0">
              <a:srgbClr val="000000">
                <a:alpha val="43137"/>
              </a:srgbClr>
            </a:outerShdw>
          </a:effectLst>
        </p:spPr>
        <p:txBody>
          <a:bodyPr rtlCol="0" anchor="ctr"/>
          <a:lstStyle/>
          <a:p>
            <a:pPr marL="0" marR="0" lvl="0" indent="0" algn="ctr" defTabSz="2285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Light"/>
              <a:ea typeface="+mn-ea"/>
              <a:cs typeface="+mn-cs"/>
            </a:endParaRPr>
          </a:p>
        </p:txBody>
      </p:sp>
      <p:sp>
        <p:nvSpPr>
          <p:cNvPr id="46" name="Parallelogram 4">
            <a:extLst>
              <a:ext uri="{FF2B5EF4-FFF2-40B4-BE49-F238E27FC236}">
                <a16:creationId xmlns:a16="http://schemas.microsoft.com/office/drawing/2014/main" id="{45553585-DCA4-41EE-BB40-49A72E43DB78}"/>
              </a:ext>
            </a:extLst>
          </p:cNvPr>
          <p:cNvSpPr/>
          <p:nvPr/>
        </p:nvSpPr>
        <p:spPr>
          <a:xfrm flipV="1">
            <a:off x="4677356" y="1674655"/>
            <a:ext cx="1459895" cy="4062055"/>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 fmla="*/ 1859818 w 2808312"/>
              <a:gd name="connsiteY0" fmla="*/ 1584176 h 1675616"/>
              <a:gd name="connsiteX1" fmla="*/ 0 w 2808312"/>
              <a:gd name="connsiteY1" fmla="*/ 1584176 h 1675616"/>
              <a:gd name="connsiteX2" fmla="*/ 948494 w 2808312"/>
              <a:gd name="connsiteY2" fmla="*/ 0 h 1675616"/>
              <a:gd name="connsiteX3" fmla="*/ 2808312 w 2808312"/>
              <a:gd name="connsiteY3" fmla="*/ 0 h 1675616"/>
              <a:gd name="connsiteX4" fmla="*/ 1951258 w 2808312"/>
              <a:gd name="connsiteY4" fmla="*/ 1675616 h 1675616"/>
              <a:gd name="connsiteX0" fmla="*/ 1859818 w 2808312"/>
              <a:gd name="connsiteY0" fmla="*/ 1584176 h 1584176"/>
              <a:gd name="connsiteX1" fmla="*/ 0 w 2808312"/>
              <a:gd name="connsiteY1" fmla="*/ 1584176 h 1584176"/>
              <a:gd name="connsiteX2" fmla="*/ 948494 w 2808312"/>
              <a:gd name="connsiteY2" fmla="*/ 0 h 1584176"/>
              <a:gd name="connsiteX3" fmla="*/ 2808312 w 2808312"/>
              <a:gd name="connsiteY3" fmla="*/ 0 h 1584176"/>
              <a:gd name="connsiteX0" fmla="*/ 0 w 2808312"/>
              <a:gd name="connsiteY0" fmla="*/ 1584176 h 1584176"/>
              <a:gd name="connsiteX1" fmla="*/ 948494 w 2808312"/>
              <a:gd name="connsiteY1" fmla="*/ 0 h 1584176"/>
              <a:gd name="connsiteX2" fmla="*/ 2808312 w 2808312"/>
              <a:gd name="connsiteY2" fmla="*/ 0 h 1584176"/>
              <a:gd name="connsiteX0" fmla="*/ 0 w 2808312"/>
              <a:gd name="connsiteY0" fmla="*/ 1728485 h 1728485"/>
              <a:gd name="connsiteX1" fmla="*/ 948494 w 2808312"/>
              <a:gd name="connsiteY1" fmla="*/ 144309 h 1728485"/>
              <a:gd name="connsiteX2" fmla="*/ 2808312 w 2808312"/>
              <a:gd name="connsiteY2" fmla="*/ 144309 h 1728485"/>
              <a:gd name="connsiteX0" fmla="*/ 0 w 2808312"/>
              <a:gd name="connsiteY0" fmla="*/ 1584176 h 1584176"/>
              <a:gd name="connsiteX1" fmla="*/ 711368 w 2808312"/>
              <a:gd name="connsiteY1" fmla="*/ 517891 h 1584176"/>
              <a:gd name="connsiteX2" fmla="*/ 2808312 w 2808312"/>
              <a:gd name="connsiteY2" fmla="*/ 0 h 1584176"/>
              <a:gd name="connsiteX0" fmla="*/ 0 w 2808312"/>
              <a:gd name="connsiteY0" fmla="*/ 1584176 h 1584176"/>
              <a:gd name="connsiteX1" fmla="*/ 711368 w 2808312"/>
              <a:gd name="connsiteY1" fmla="*/ 517891 h 1584176"/>
              <a:gd name="connsiteX2" fmla="*/ 1739600 w 2808312"/>
              <a:gd name="connsiteY2" fmla="*/ 130096 h 1584176"/>
              <a:gd name="connsiteX3" fmla="*/ 2808312 w 2808312"/>
              <a:gd name="connsiteY3" fmla="*/ 0 h 1584176"/>
              <a:gd name="connsiteX0" fmla="*/ 0 w 2808312"/>
              <a:gd name="connsiteY0" fmla="*/ 1584176 h 1584176"/>
              <a:gd name="connsiteX1" fmla="*/ 711368 w 2808312"/>
              <a:gd name="connsiteY1" fmla="*/ 517891 h 1584176"/>
              <a:gd name="connsiteX2" fmla="*/ 1881876 w 2808312"/>
              <a:gd name="connsiteY2" fmla="*/ 309366 h 1584176"/>
              <a:gd name="connsiteX3" fmla="*/ 2808312 w 2808312"/>
              <a:gd name="connsiteY3" fmla="*/ 0 h 1584176"/>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69674"/>
              <a:gd name="connsiteY0" fmla="*/ 1872999 h 1872999"/>
              <a:gd name="connsiteX1" fmla="*/ 711368 w 2069674"/>
              <a:gd name="connsiteY1" fmla="*/ 806714 h 1872999"/>
              <a:gd name="connsiteX2" fmla="*/ 1881876 w 2069674"/>
              <a:gd name="connsiteY2" fmla="*/ 598189 h 1872999"/>
              <a:gd name="connsiteX3" fmla="*/ 1978369 w 2069674"/>
              <a:gd name="connsiteY3" fmla="*/ 0 h 1872999"/>
              <a:gd name="connsiteX0" fmla="*/ 0 w 1980086"/>
              <a:gd name="connsiteY0" fmla="*/ 1872999 h 1872999"/>
              <a:gd name="connsiteX1" fmla="*/ 711368 w 1980086"/>
              <a:gd name="connsiteY1" fmla="*/ 806714 h 1872999"/>
              <a:gd name="connsiteX2" fmla="*/ 1621037 w 1980086"/>
              <a:gd name="connsiteY2" fmla="*/ 639272 h 1872999"/>
              <a:gd name="connsiteX3" fmla="*/ 1978369 w 1980086"/>
              <a:gd name="connsiteY3" fmla="*/ 0 h 1872999"/>
              <a:gd name="connsiteX0" fmla="*/ 0 w 1978701"/>
              <a:gd name="connsiteY0" fmla="*/ 1872999 h 1872999"/>
              <a:gd name="connsiteX1" fmla="*/ 711368 w 1978701"/>
              <a:gd name="connsiteY1" fmla="*/ 806714 h 1872999"/>
              <a:gd name="connsiteX2" fmla="*/ 1449861 w 1978701"/>
              <a:gd name="connsiteY2" fmla="*/ 639272 h 1872999"/>
              <a:gd name="connsiteX3" fmla="*/ 1978369 w 1978701"/>
              <a:gd name="connsiteY3" fmla="*/ 0 h 1872999"/>
              <a:gd name="connsiteX0" fmla="*/ 0 w 1978701"/>
              <a:gd name="connsiteY0" fmla="*/ 1872999 h 1872999"/>
              <a:gd name="connsiteX1" fmla="*/ 711368 w 1978701"/>
              <a:gd name="connsiteY1" fmla="*/ 1007563 h 1872999"/>
              <a:gd name="connsiteX2" fmla="*/ 1449861 w 1978701"/>
              <a:gd name="connsiteY2" fmla="*/ 639272 h 1872999"/>
              <a:gd name="connsiteX3" fmla="*/ 1978369 w 1978701"/>
              <a:gd name="connsiteY3" fmla="*/ 0 h 1872999"/>
              <a:gd name="connsiteX0" fmla="*/ 0 w 2010262"/>
              <a:gd name="connsiteY0" fmla="*/ 2344512 h 2344512"/>
              <a:gd name="connsiteX1" fmla="*/ 742929 w 2010262"/>
              <a:gd name="connsiteY1" fmla="*/ 1007563 h 2344512"/>
              <a:gd name="connsiteX2" fmla="*/ 1481422 w 2010262"/>
              <a:gd name="connsiteY2" fmla="*/ 639272 h 2344512"/>
              <a:gd name="connsiteX3" fmla="*/ 2009930 w 2010262"/>
              <a:gd name="connsiteY3" fmla="*/ 0 h 2344512"/>
              <a:gd name="connsiteX0" fmla="*/ 0 w 2010262"/>
              <a:gd name="connsiteY0" fmla="*/ 2344512 h 2344512"/>
              <a:gd name="connsiteX1" fmla="*/ 742929 w 2010262"/>
              <a:gd name="connsiteY1" fmla="*/ 1007563 h 2344512"/>
              <a:gd name="connsiteX2" fmla="*/ 1481422 w 2010262"/>
              <a:gd name="connsiteY2" fmla="*/ 639272 h 2344512"/>
              <a:gd name="connsiteX3" fmla="*/ 2009930 w 2010262"/>
              <a:gd name="connsiteY3" fmla="*/ 0 h 2344512"/>
              <a:gd name="connsiteX0" fmla="*/ 0 w 1663085"/>
              <a:gd name="connsiteY0" fmla="*/ 2963373 h 2963373"/>
              <a:gd name="connsiteX1" fmla="*/ 395752 w 1663085"/>
              <a:gd name="connsiteY1" fmla="*/ 1007563 h 2963373"/>
              <a:gd name="connsiteX2" fmla="*/ 1134245 w 1663085"/>
              <a:gd name="connsiteY2" fmla="*/ 639272 h 2963373"/>
              <a:gd name="connsiteX3" fmla="*/ 1662753 w 1663085"/>
              <a:gd name="connsiteY3" fmla="*/ 0 h 2963373"/>
            </a:gdLst>
            <a:ahLst/>
            <a:cxnLst>
              <a:cxn ang="0">
                <a:pos x="connsiteX0" y="connsiteY0"/>
              </a:cxn>
              <a:cxn ang="0">
                <a:pos x="connsiteX1" y="connsiteY1"/>
              </a:cxn>
              <a:cxn ang="0">
                <a:pos x="connsiteX2" y="connsiteY2"/>
              </a:cxn>
              <a:cxn ang="0">
                <a:pos x="connsiteX3" y="connsiteY3"/>
              </a:cxn>
            </a:cxnLst>
            <a:rect l="l" t="t" r="r" b="b"/>
            <a:pathLst>
              <a:path w="1663085" h="2963373">
                <a:moveTo>
                  <a:pt x="0" y="2963373"/>
                </a:moveTo>
                <a:cubicBezTo>
                  <a:pt x="552738" y="2436486"/>
                  <a:pt x="52663" y="1356144"/>
                  <a:pt x="395752" y="1007563"/>
                </a:cubicBezTo>
                <a:cubicBezTo>
                  <a:pt x="685685" y="765216"/>
                  <a:pt x="784754" y="725587"/>
                  <a:pt x="1134245" y="639272"/>
                </a:cubicBezTo>
                <a:cubicBezTo>
                  <a:pt x="1483736" y="552957"/>
                  <a:pt x="1672112" y="329803"/>
                  <a:pt x="1662753" y="0"/>
                </a:cubicBezTo>
              </a:path>
            </a:pathLst>
          </a:custGeom>
          <a:noFill/>
          <a:ln w="6350" cap="rnd" cmpd="sng" algn="ctr">
            <a:solidFill>
              <a:srgbClr val="272E3A">
                <a:lumMod val="90000"/>
                <a:lumOff val="10000"/>
              </a:srgbClr>
            </a:solidFill>
            <a:prstDash val="solid"/>
            <a:round/>
            <a:headEnd type="oval" w="lg" len="lg"/>
            <a:tailEnd type="oval" w="lg" len="lg"/>
          </a:ln>
          <a:effectLst>
            <a:outerShdw blurRad="50800" dist="50800" dir="5400000" algn="ctr" rotWithShape="0">
              <a:srgbClr val="000000">
                <a:alpha val="43137"/>
              </a:srgbClr>
            </a:outerShdw>
          </a:effectLst>
        </p:spPr>
        <p:txBody>
          <a:bodyPr rtlCol="0" anchor="ctr"/>
          <a:lstStyle/>
          <a:p>
            <a:pPr marL="0" marR="0" lvl="0" indent="0" algn="ctr" defTabSz="2285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Light"/>
              <a:ea typeface="+mn-ea"/>
              <a:cs typeface="+mn-cs"/>
            </a:endParaRPr>
          </a:p>
        </p:txBody>
      </p:sp>
      <p:sp>
        <p:nvSpPr>
          <p:cNvPr id="47" name="Parallelogram 4">
            <a:extLst>
              <a:ext uri="{FF2B5EF4-FFF2-40B4-BE49-F238E27FC236}">
                <a16:creationId xmlns:a16="http://schemas.microsoft.com/office/drawing/2014/main" id="{7F7E0D5E-A604-41E7-8EA5-BA84A11AD65B}"/>
              </a:ext>
            </a:extLst>
          </p:cNvPr>
          <p:cNvSpPr/>
          <p:nvPr/>
        </p:nvSpPr>
        <p:spPr>
          <a:xfrm flipH="1" flipV="1">
            <a:off x="6394314" y="3220560"/>
            <a:ext cx="1201546" cy="2516151"/>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 fmla="*/ 1859818 w 2808312"/>
              <a:gd name="connsiteY0" fmla="*/ 1584176 h 1675616"/>
              <a:gd name="connsiteX1" fmla="*/ 0 w 2808312"/>
              <a:gd name="connsiteY1" fmla="*/ 1584176 h 1675616"/>
              <a:gd name="connsiteX2" fmla="*/ 948494 w 2808312"/>
              <a:gd name="connsiteY2" fmla="*/ 0 h 1675616"/>
              <a:gd name="connsiteX3" fmla="*/ 2808312 w 2808312"/>
              <a:gd name="connsiteY3" fmla="*/ 0 h 1675616"/>
              <a:gd name="connsiteX4" fmla="*/ 1951258 w 2808312"/>
              <a:gd name="connsiteY4" fmla="*/ 1675616 h 1675616"/>
              <a:gd name="connsiteX0" fmla="*/ 1859818 w 2808312"/>
              <a:gd name="connsiteY0" fmla="*/ 1584176 h 1584176"/>
              <a:gd name="connsiteX1" fmla="*/ 0 w 2808312"/>
              <a:gd name="connsiteY1" fmla="*/ 1584176 h 1584176"/>
              <a:gd name="connsiteX2" fmla="*/ 948494 w 2808312"/>
              <a:gd name="connsiteY2" fmla="*/ 0 h 1584176"/>
              <a:gd name="connsiteX3" fmla="*/ 2808312 w 2808312"/>
              <a:gd name="connsiteY3" fmla="*/ 0 h 1584176"/>
              <a:gd name="connsiteX0" fmla="*/ 0 w 2808312"/>
              <a:gd name="connsiteY0" fmla="*/ 1584176 h 1584176"/>
              <a:gd name="connsiteX1" fmla="*/ 948494 w 2808312"/>
              <a:gd name="connsiteY1" fmla="*/ 0 h 1584176"/>
              <a:gd name="connsiteX2" fmla="*/ 2808312 w 2808312"/>
              <a:gd name="connsiteY2" fmla="*/ 0 h 1584176"/>
              <a:gd name="connsiteX0" fmla="*/ 0 w 2808312"/>
              <a:gd name="connsiteY0" fmla="*/ 1728485 h 1728485"/>
              <a:gd name="connsiteX1" fmla="*/ 948494 w 2808312"/>
              <a:gd name="connsiteY1" fmla="*/ 144309 h 1728485"/>
              <a:gd name="connsiteX2" fmla="*/ 2808312 w 2808312"/>
              <a:gd name="connsiteY2" fmla="*/ 144309 h 1728485"/>
              <a:gd name="connsiteX0" fmla="*/ 0 w 2808312"/>
              <a:gd name="connsiteY0" fmla="*/ 1584176 h 1584176"/>
              <a:gd name="connsiteX1" fmla="*/ 711368 w 2808312"/>
              <a:gd name="connsiteY1" fmla="*/ 517891 h 1584176"/>
              <a:gd name="connsiteX2" fmla="*/ 2808312 w 2808312"/>
              <a:gd name="connsiteY2" fmla="*/ 0 h 1584176"/>
              <a:gd name="connsiteX0" fmla="*/ 0 w 2808312"/>
              <a:gd name="connsiteY0" fmla="*/ 1584176 h 1584176"/>
              <a:gd name="connsiteX1" fmla="*/ 711368 w 2808312"/>
              <a:gd name="connsiteY1" fmla="*/ 517891 h 1584176"/>
              <a:gd name="connsiteX2" fmla="*/ 1739600 w 2808312"/>
              <a:gd name="connsiteY2" fmla="*/ 130096 h 1584176"/>
              <a:gd name="connsiteX3" fmla="*/ 2808312 w 2808312"/>
              <a:gd name="connsiteY3" fmla="*/ 0 h 1584176"/>
              <a:gd name="connsiteX0" fmla="*/ 0 w 2808312"/>
              <a:gd name="connsiteY0" fmla="*/ 1584176 h 1584176"/>
              <a:gd name="connsiteX1" fmla="*/ 711368 w 2808312"/>
              <a:gd name="connsiteY1" fmla="*/ 517891 h 1584176"/>
              <a:gd name="connsiteX2" fmla="*/ 1881876 w 2808312"/>
              <a:gd name="connsiteY2" fmla="*/ 309366 h 1584176"/>
              <a:gd name="connsiteX3" fmla="*/ 2808312 w 2808312"/>
              <a:gd name="connsiteY3" fmla="*/ 0 h 1584176"/>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69674"/>
              <a:gd name="connsiteY0" fmla="*/ 1872999 h 1872999"/>
              <a:gd name="connsiteX1" fmla="*/ 711368 w 2069674"/>
              <a:gd name="connsiteY1" fmla="*/ 806714 h 1872999"/>
              <a:gd name="connsiteX2" fmla="*/ 1881876 w 2069674"/>
              <a:gd name="connsiteY2" fmla="*/ 598189 h 1872999"/>
              <a:gd name="connsiteX3" fmla="*/ 1978369 w 2069674"/>
              <a:gd name="connsiteY3" fmla="*/ 0 h 1872999"/>
              <a:gd name="connsiteX0" fmla="*/ 0 w 1980086"/>
              <a:gd name="connsiteY0" fmla="*/ 1872999 h 1872999"/>
              <a:gd name="connsiteX1" fmla="*/ 711368 w 1980086"/>
              <a:gd name="connsiteY1" fmla="*/ 806714 h 1872999"/>
              <a:gd name="connsiteX2" fmla="*/ 1621037 w 1980086"/>
              <a:gd name="connsiteY2" fmla="*/ 639272 h 1872999"/>
              <a:gd name="connsiteX3" fmla="*/ 1978369 w 1980086"/>
              <a:gd name="connsiteY3" fmla="*/ 0 h 1872999"/>
              <a:gd name="connsiteX0" fmla="*/ 0 w 1978701"/>
              <a:gd name="connsiteY0" fmla="*/ 1872999 h 1872999"/>
              <a:gd name="connsiteX1" fmla="*/ 711368 w 1978701"/>
              <a:gd name="connsiteY1" fmla="*/ 806714 h 1872999"/>
              <a:gd name="connsiteX2" fmla="*/ 1449861 w 1978701"/>
              <a:gd name="connsiteY2" fmla="*/ 639272 h 1872999"/>
              <a:gd name="connsiteX3" fmla="*/ 1978369 w 1978701"/>
              <a:gd name="connsiteY3" fmla="*/ 0 h 1872999"/>
              <a:gd name="connsiteX0" fmla="*/ 0 w 1978701"/>
              <a:gd name="connsiteY0" fmla="*/ 1872999 h 1872999"/>
              <a:gd name="connsiteX1" fmla="*/ 711368 w 1978701"/>
              <a:gd name="connsiteY1" fmla="*/ 1007563 h 1872999"/>
              <a:gd name="connsiteX2" fmla="*/ 1449861 w 1978701"/>
              <a:gd name="connsiteY2" fmla="*/ 639272 h 1872999"/>
              <a:gd name="connsiteX3" fmla="*/ 1978369 w 1978701"/>
              <a:gd name="connsiteY3" fmla="*/ 0 h 1872999"/>
              <a:gd name="connsiteX0" fmla="*/ 178997 w 1368659"/>
              <a:gd name="connsiteY0" fmla="*/ 1776553 h 1776553"/>
              <a:gd name="connsiteX1" fmla="*/ 101326 w 1368659"/>
              <a:gd name="connsiteY1" fmla="*/ 1007563 h 1776553"/>
              <a:gd name="connsiteX2" fmla="*/ 839819 w 1368659"/>
              <a:gd name="connsiteY2" fmla="*/ 639272 h 1776553"/>
              <a:gd name="connsiteX3" fmla="*/ 1368327 w 1368659"/>
              <a:gd name="connsiteY3" fmla="*/ 0 h 1776553"/>
            </a:gdLst>
            <a:ahLst/>
            <a:cxnLst>
              <a:cxn ang="0">
                <a:pos x="connsiteX0" y="connsiteY0"/>
              </a:cxn>
              <a:cxn ang="0">
                <a:pos x="connsiteX1" y="connsiteY1"/>
              </a:cxn>
              <a:cxn ang="0">
                <a:pos x="connsiteX2" y="connsiteY2"/>
              </a:cxn>
              <a:cxn ang="0">
                <a:pos x="connsiteX3" y="connsiteY3"/>
              </a:cxn>
            </a:cxnLst>
            <a:rect l="l" t="t" r="r" b="b"/>
            <a:pathLst>
              <a:path w="1368659" h="1776553">
                <a:moveTo>
                  <a:pt x="178997" y="1776553"/>
                </a:moveTo>
                <a:cubicBezTo>
                  <a:pt x="416120" y="1421125"/>
                  <a:pt x="-241763" y="1356144"/>
                  <a:pt x="101326" y="1007563"/>
                </a:cubicBezTo>
                <a:cubicBezTo>
                  <a:pt x="391259" y="765216"/>
                  <a:pt x="490328" y="725587"/>
                  <a:pt x="839819" y="639272"/>
                </a:cubicBezTo>
                <a:cubicBezTo>
                  <a:pt x="1189310" y="552957"/>
                  <a:pt x="1377686" y="329803"/>
                  <a:pt x="1368327" y="0"/>
                </a:cubicBezTo>
              </a:path>
            </a:pathLst>
          </a:custGeom>
          <a:noFill/>
          <a:ln w="6350" cap="rnd" cmpd="sng" algn="ctr">
            <a:solidFill>
              <a:srgbClr val="272E3A">
                <a:lumMod val="90000"/>
                <a:lumOff val="10000"/>
              </a:srgbClr>
            </a:solidFill>
            <a:prstDash val="solid"/>
            <a:round/>
            <a:headEnd type="oval" w="lg" len="lg"/>
            <a:tailEnd type="oval" w="lg" len="lg"/>
          </a:ln>
          <a:effectLst>
            <a:outerShdw blurRad="50800" dist="50800" dir="5400000" algn="ctr" rotWithShape="0">
              <a:srgbClr val="000000">
                <a:alpha val="43137"/>
              </a:srgbClr>
            </a:outerShdw>
          </a:effectLst>
        </p:spPr>
        <p:txBody>
          <a:bodyPr rtlCol="0" anchor="ctr"/>
          <a:lstStyle/>
          <a:p>
            <a:pPr marL="0" marR="0" lvl="0" indent="0" algn="ctr" defTabSz="2285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Light"/>
              <a:ea typeface="+mn-ea"/>
              <a:cs typeface="+mn-cs"/>
            </a:endParaRPr>
          </a:p>
        </p:txBody>
      </p:sp>
      <p:sp>
        <p:nvSpPr>
          <p:cNvPr id="48" name="Parallelogram 4">
            <a:extLst>
              <a:ext uri="{FF2B5EF4-FFF2-40B4-BE49-F238E27FC236}">
                <a16:creationId xmlns:a16="http://schemas.microsoft.com/office/drawing/2014/main" id="{804467EF-730A-49D6-AC89-C2B12A03B8E6}"/>
              </a:ext>
            </a:extLst>
          </p:cNvPr>
          <p:cNvSpPr/>
          <p:nvPr/>
        </p:nvSpPr>
        <p:spPr>
          <a:xfrm flipH="1" flipV="1">
            <a:off x="6599921" y="1173051"/>
            <a:ext cx="3459907" cy="4713146"/>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 fmla="*/ 1859818 w 2808312"/>
              <a:gd name="connsiteY0" fmla="*/ 1584176 h 1675616"/>
              <a:gd name="connsiteX1" fmla="*/ 0 w 2808312"/>
              <a:gd name="connsiteY1" fmla="*/ 1584176 h 1675616"/>
              <a:gd name="connsiteX2" fmla="*/ 948494 w 2808312"/>
              <a:gd name="connsiteY2" fmla="*/ 0 h 1675616"/>
              <a:gd name="connsiteX3" fmla="*/ 2808312 w 2808312"/>
              <a:gd name="connsiteY3" fmla="*/ 0 h 1675616"/>
              <a:gd name="connsiteX4" fmla="*/ 1951258 w 2808312"/>
              <a:gd name="connsiteY4" fmla="*/ 1675616 h 1675616"/>
              <a:gd name="connsiteX0" fmla="*/ 1859818 w 2808312"/>
              <a:gd name="connsiteY0" fmla="*/ 1584176 h 1584176"/>
              <a:gd name="connsiteX1" fmla="*/ 0 w 2808312"/>
              <a:gd name="connsiteY1" fmla="*/ 1584176 h 1584176"/>
              <a:gd name="connsiteX2" fmla="*/ 948494 w 2808312"/>
              <a:gd name="connsiteY2" fmla="*/ 0 h 1584176"/>
              <a:gd name="connsiteX3" fmla="*/ 2808312 w 2808312"/>
              <a:gd name="connsiteY3" fmla="*/ 0 h 1584176"/>
              <a:gd name="connsiteX0" fmla="*/ 0 w 2808312"/>
              <a:gd name="connsiteY0" fmla="*/ 1584176 h 1584176"/>
              <a:gd name="connsiteX1" fmla="*/ 948494 w 2808312"/>
              <a:gd name="connsiteY1" fmla="*/ 0 h 1584176"/>
              <a:gd name="connsiteX2" fmla="*/ 2808312 w 2808312"/>
              <a:gd name="connsiteY2" fmla="*/ 0 h 1584176"/>
              <a:gd name="connsiteX0" fmla="*/ 0 w 2808312"/>
              <a:gd name="connsiteY0" fmla="*/ 1728485 h 1728485"/>
              <a:gd name="connsiteX1" fmla="*/ 948494 w 2808312"/>
              <a:gd name="connsiteY1" fmla="*/ 144309 h 1728485"/>
              <a:gd name="connsiteX2" fmla="*/ 2808312 w 2808312"/>
              <a:gd name="connsiteY2" fmla="*/ 144309 h 1728485"/>
              <a:gd name="connsiteX0" fmla="*/ 0 w 2808312"/>
              <a:gd name="connsiteY0" fmla="*/ 1728485 h 1728485"/>
              <a:gd name="connsiteX1" fmla="*/ 948494 w 2808312"/>
              <a:gd name="connsiteY1" fmla="*/ 144309 h 1728485"/>
              <a:gd name="connsiteX2" fmla="*/ 2808312 w 2808312"/>
              <a:gd name="connsiteY2" fmla="*/ 144309 h 1728485"/>
              <a:gd name="connsiteX0" fmla="*/ 0 w 2614299"/>
              <a:gd name="connsiteY0" fmla="*/ 1992452 h 1992452"/>
              <a:gd name="connsiteX1" fmla="*/ 754481 w 2614299"/>
              <a:gd name="connsiteY1" fmla="*/ 144309 h 1992452"/>
              <a:gd name="connsiteX2" fmla="*/ 2614299 w 2614299"/>
              <a:gd name="connsiteY2" fmla="*/ 144309 h 1992452"/>
              <a:gd name="connsiteX0" fmla="*/ 0 w 2614299"/>
              <a:gd name="connsiteY0" fmla="*/ 1992452 h 1992452"/>
              <a:gd name="connsiteX1" fmla="*/ 754481 w 2614299"/>
              <a:gd name="connsiteY1" fmla="*/ 144309 h 1992452"/>
              <a:gd name="connsiteX2" fmla="*/ 2614299 w 2614299"/>
              <a:gd name="connsiteY2" fmla="*/ 144309 h 1992452"/>
              <a:gd name="connsiteX0" fmla="*/ 0 w 2366393"/>
              <a:gd name="connsiteY0" fmla="*/ 1976925 h 1976925"/>
              <a:gd name="connsiteX1" fmla="*/ 506575 w 2366393"/>
              <a:gd name="connsiteY1" fmla="*/ 144309 h 1976925"/>
              <a:gd name="connsiteX2" fmla="*/ 2366393 w 2366393"/>
              <a:gd name="connsiteY2" fmla="*/ 144309 h 1976925"/>
              <a:gd name="connsiteX0" fmla="*/ 0 w 2366393"/>
              <a:gd name="connsiteY0" fmla="*/ 2147727 h 2147727"/>
              <a:gd name="connsiteX1" fmla="*/ 506575 w 2366393"/>
              <a:gd name="connsiteY1" fmla="*/ 144309 h 2147727"/>
              <a:gd name="connsiteX2" fmla="*/ 2366393 w 2366393"/>
              <a:gd name="connsiteY2" fmla="*/ 144309 h 2147727"/>
              <a:gd name="connsiteX0" fmla="*/ 0 w 2377685"/>
              <a:gd name="connsiteY0" fmla="*/ 1562120 h 1562120"/>
              <a:gd name="connsiteX1" fmla="*/ 517867 w 2377685"/>
              <a:gd name="connsiteY1" fmla="*/ 144309 h 1562120"/>
              <a:gd name="connsiteX2" fmla="*/ 2377685 w 2377685"/>
              <a:gd name="connsiteY2" fmla="*/ 144309 h 1562120"/>
              <a:gd name="connsiteX0" fmla="*/ 0 w 2377685"/>
              <a:gd name="connsiteY0" fmla="*/ 1462374 h 1462374"/>
              <a:gd name="connsiteX1" fmla="*/ 946953 w 2377685"/>
              <a:gd name="connsiteY1" fmla="*/ 199098 h 1462374"/>
              <a:gd name="connsiteX2" fmla="*/ 2377685 w 2377685"/>
              <a:gd name="connsiteY2" fmla="*/ 44563 h 1462374"/>
              <a:gd name="connsiteX0" fmla="*/ 0 w 3099843"/>
              <a:gd name="connsiteY0" fmla="*/ 2448368 h 2448368"/>
              <a:gd name="connsiteX1" fmla="*/ 1669111 w 3099843"/>
              <a:gd name="connsiteY1" fmla="*/ 199098 h 2448368"/>
              <a:gd name="connsiteX2" fmla="*/ 3099843 w 3099843"/>
              <a:gd name="connsiteY2" fmla="*/ 44563 h 2448368"/>
              <a:gd name="connsiteX0" fmla="*/ 0 w 3099843"/>
              <a:gd name="connsiteY0" fmla="*/ 2448368 h 2448368"/>
              <a:gd name="connsiteX1" fmla="*/ 1669111 w 3099843"/>
              <a:gd name="connsiteY1" fmla="*/ 199098 h 2448368"/>
              <a:gd name="connsiteX2" fmla="*/ 3099843 w 3099843"/>
              <a:gd name="connsiteY2" fmla="*/ 44563 h 2448368"/>
              <a:gd name="connsiteX0" fmla="*/ 0 w 3099843"/>
              <a:gd name="connsiteY0" fmla="*/ 2448368 h 2448368"/>
              <a:gd name="connsiteX1" fmla="*/ 996372 w 3099843"/>
              <a:gd name="connsiteY1" fmla="*/ 1646624 h 2448368"/>
              <a:gd name="connsiteX2" fmla="*/ 1669111 w 3099843"/>
              <a:gd name="connsiteY2" fmla="*/ 199098 h 2448368"/>
              <a:gd name="connsiteX3" fmla="*/ 3099843 w 3099843"/>
              <a:gd name="connsiteY3" fmla="*/ 44563 h 2448368"/>
              <a:gd name="connsiteX0" fmla="*/ 0 w 3099843"/>
              <a:gd name="connsiteY0" fmla="*/ 2448368 h 2448368"/>
              <a:gd name="connsiteX1" fmla="*/ 996372 w 3099843"/>
              <a:gd name="connsiteY1" fmla="*/ 1646624 h 2448368"/>
              <a:gd name="connsiteX2" fmla="*/ 1669111 w 3099843"/>
              <a:gd name="connsiteY2" fmla="*/ 199098 h 2448368"/>
              <a:gd name="connsiteX3" fmla="*/ 3099843 w 3099843"/>
              <a:gd name="connsiteY3" fmla="*/ 44563 h 2448368"/>
              <a:gd name="connsiteX0" fmla="*/ 0 w 3099843"/>
              <a:gd name="connsiteY0" fmla="*/ 2448368 h 2448368"/>
              <a:gd name="connsiteX1" fmla="*/ 996372 w 3099843"/>
              <a:gd name="connsiteY1" fmla="*/ 1646624 h 2448368"/>
              <a:gd name="connsiteX2" fmla="*/ 1669111 w 3099843"/>
              <a:gd name="connsiteY2" fmla="*/ 199098 h 2448368"/>
              <a:gd name="connsiteX3" fmla="*/ 3099843 w 3099843"/>
              <a:gd name="connsiteY3" fmla="*/ 44563 h 2448368"/>
              <a:gd name="connsiteX0" fmla="*/ 0 w 2668703"/>
              <a:gd name="connsiteY0" fmla="*/ 2557060 h 2557060"/>
              <a:gd name="connsiteX1" fmla="*/ 565232 w 2668703"/>
              <a:gd name="connsiteY1" fmla="*/ 1646624 h 2557060"/>
              <a:gd name="connsiteX2" fmla="*/ 1237971 w 2668703"/>
              <a:gd name="connsiteY2" fmla="*/ 199098 h 2557060"/>
              <a:gd name="connsiteX3" fmla="*/ 2668703 w 2668703"/>
              <a:gd name="connsiteY3" fmla="*/ 44563 h 2557060"/>
            </a:gdLst>
            <a:ahLst/>
            <a:cxnLst>
              <a:cxn ang="0">
                <a:pos x="connsiteX0" y="connsiteY0"/>
              </a:cxn>
              <a:cxn ang="0">
                <a:pos x="connsiteX1" y="connsiteY1"/>
              </a:cxn>
              <a:cxn ang="0">
                <a:pos x="connsiteX2" y="connsiteY2"/>
              </a:cxn>
              <a:cxn ang="0">
                <a:pos x="connsiteX3" y="connsiteY3"/>
              </a:cxn>
            </a:cxnLst>
            <a:rect l="l" t="t" r="r" b="b"/>
            <a:pathLst>
              <a:path w="2668703" h="2557060">
                <a:moveTo>
                  <a:pt x="0" y="2557060"/>
                </a:moveTo>
                <a:cubicBezTo>
                  <a:pt x="166062" y="2423436"/>
                  <a:pt x="-208764" y="2223360"/>
                  <a:pt x="565232" y="1646624"/>
                </a:cubicBezTo>
                <a:cubicBezTo>
                  <a:pt x="1231443" y="1295038"/>
                  <a:pt x="887392" y="466108"/>
                  <a:pt x="1237971" y="199098"/>
                </a:cubicBezTo>
                <a:cubicBezTo>
                  <a:pt x="1478507" y="-125598"/>
                  <a:pt x="2048764" y="44563"/>
                  <a:pt x="2668703" y="44563"/>
                </a:cubicBezTo>
              </a:path>
            </a:pathLst>
          </a:custGeom>
          <a:noFill/>
          <a:ln w="6350" cap="rnd" cmpd="sng" algn="ctr">
            <a:solidFill>
              <a:srgbClr val="272E3A">
                <a:lumMod val="90000"/>
                <a:lumOff val="10000"/>
              </a:srgbClr>
            </a:solidFill>
            <a:prstDash val="solid"/>
            <a:round/>
            <a:headEnd type="oval" w="lg" len="lg"/>
            <a:tailEnd type="oval" w="lg" len="lg"/>
          </a:ln>
          <a:effectLst>
            <a:outerShdw blurRad="50800" dist="50800" dir="5400000" algn="ctr" rotWithShape="0">
              <a:srgbClr val="000000">
                <a:alpha val="43137"/>
              </a:srgbClr>
            </a:outerShdw>
          </a:effectLst>
        </p:spPr>
        <p:txBody>
          <a:bodyPr rtlCol="0" anchor="ctr"/>
          <a:lstStyle/>
          <a:p>
            <a:pPr marL="0" marR="0" lvl="0" indent="0" algn="ctr" defTabSz="2285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Light"/>
              <a:ea typeface="+mn-ea"/>
              <a:cs typeface="+mn-cs"/>
            </a:endParaRPr>
          </a:p>
        </p:txBody>
      </p:sp>
      <p:sp>
        <p:nvSpPr>
          <p:cNvPr id="49" name="Rectangle 48">
            <a:extLst>
              <a:ext uri="{FF2B5EF4-FFF2-40B4-BE49-F238E27FC236}">
                <a16:creationId xmlns:a16="http://schemas.microsoft.com/office/drawing/2014/main" id="{052E8E27-1FBD-4020-B355-9D4C85446361}"/>
              </a:ext>
            </a:extLst>
          </p:cNvPr>
          <p:cNvSpPr/>
          <p:nvPr/>
        </p:nvSpPr>
        <p:spPr>
          <a:xfrm flipH="1">
            <a:off x="1061117" y="2101949"/>
            <a:ext cx="3035082" cy="1201676"/>
          </a:xfrm>
          <a:prstGeom prst="rect">
            <a:avLst/>
          </a:prstGeom>
        </p:spPr>
        <p:txBody>
          <a:bodyPr wrap="square">
            <a:spAutoFit/>
          </a:bodyPr>
          <a:lstStyle/>
          <a:p>
            <a:pPr defTabSz="228554">
              <a:lnSpc>
                <a:spcPct val="89000"/>
              </a:lnSpc>
            </a:pPr>
            <a:r>
              <a:rPr lang="en-US" sz="2400" b="1" dirty="0">
                <a:solidFill>
                  <a:srgbClr val="4776E6"/>
                </a:solidFill>
                <a:latin typeface="Open Sans Light"/>
              </a:rPr>
              <a:t>Hyperledger-Fabric</a:t>
            </a:r>
            <a:r>
              <a:rPr lang="en-US" sz="2000" dirty="0">
                <a:solidFill>
                  <a:srgbClr val="272E3A">
                    <a:lumMod val="90000"/>
                    <a:lumOff val="10000"/>
                  </a:srgbClr>
                </a:solidFill>
                <a:latin typeface="Open Sans Light"/>
              </a:rPr>
              <a:t> </a:t>
            </a:r>
            <a:endParaRPr lang="en-US" sz="1200" dirty="0">
              <a:solidFill>
                <a:srgbClr val="272E3A">
                  <a:lumMod val="90000"/>
                  <a:lumOff val="10000"/>
                </a:srgbClr>
              </a:solidFill>
              <a:latin typeface="Open Sans Light"/>
            </a:endParaRPr>
          </a:p>
          <a:p>
            <a:pPr defTabSz="228554">
              <a:lnSpc>
                <a:spcPct val="89000"/>
              </a:lnSpc>
            </a:pPr>
            <a:r>
              <a:rPr lang="en-US" sz="1500" i="1" dirty="0">
                <a:solidFill>
                  <a:srgbClr val="272E3A"/>
                </a:solidFill>
                <a:latin typeface="IBM Plex Sans"/>
              </a:rPr>
              <a:t>The blockchain technology for creating the private distributed ledger </a:t>
            </a:r>
          </a:p>
          <a:p>
            <a:pPr defTabSz="228554">
              <a:lnSpc>
                <a:spcPct val="89000"/>
              </a:lnSpc>
            </a:pPr>
            <a:endParaRPr lang="en-US" sz="1200" dirty="0">
              <a:solidFill>
                <a:srgbClr val="272E3A">
                  <a:lumMod val="90000"/>
                  <a:lumOff val="10000"/>
                </a:srgbClr>
              </a:solidFill>
              <a:latin typeface="Open Sans Light"/>
            </a:endParaRPr>
          </a:p>
        </p:txBody>
      </p:sp>
      <p:sp>
        <p:nvSpPr>
          <p:cNvPr id="51" name="Rectangle 50">
            <a:extLst>
              <a:ext uri="{FF2B5EF4-FFF2-40B4-BE49-F238E27FC236}">
                <a16:creationId xmlns:a16="http://schemas.microsoft.com/office/drawing/2014/main" id="{7629727E-CF2F-4450-BD3B-E1F3E4124CFA}"/>
              </a:ext>
            </a:extLst>
          </p:cNvPr>
          <p:cNvSpPr/>
          <p:nvPr/>
        </p:nvSpPr>
        <p:spPr>
          <a:xfrm flipH="1">
            <a:off x="2911767" y="734426"/>
            <a:ext cx="3730529" cy="626454"/>
          </a:xfrm>
          <a:prstGeom prst="rect">
            <a:avLst/>
          </a:prstGeom>
        </p:spPr>
        <p:txBody>
          <a:bodyPr wrap="square">
            <a:spAutoFit/>
          </a:bodyPr>
          <a:lstStyle/>
          <a:p>
            <a:pPr defTabSz="228554">
              <a:lnSpc>
                <a:spcPct val="89000"/>
              </a:lnSpc>
            </a:pPr>
            <a:r>
              <a:rPr lang="en-US" sz="2400" b="1" dirty="0">
                <a:solidFill>
                  <a:srgbClr val="4776E6"/>
                </a:solidFill>
                <a:latin typeface="Open Sans Light"/>
              </a:rPr>
              <a:t>Node SDK</a:t>
            </a:r>
          </a:p>
          <a:p>
            <a:pPr defTabSz="228554">
              <a:lnSpc>
                <a:spcPct val="89000"/>
              </a:lnSpc>
            </a:pPr>
            <a:r>
              <a:rPr lang="en-US" sz="1500" i="1" dirty="0">
                <a:solidFill>
                  <a:srgbClr val="272E3A">
                    <a:lumMod val="90000"/>
                    <a:lumOff val="10000"/>
                  </a:srgbClr>
                </a:solidFill>
                <a:latin typeface="IBM Plex Sans"/>
              </a:rPr>
              <a:t>Used to communicate with the Frontend</a:t>
            </a:r>
          </a:p>
        </p:txBody>
      </p:sp>
      <p:sp>
        <p:nvSpPr>
          <p:cNvPr id="53" name="Rectangle 52">
            <a:extLst>
              <a:ext uri="{FF2B5EF4-FFF2-40B4-BE49-F238E27FC236}">
                <a16:creationId xmlns:a16="http://schemas.microsoft.com/office/drawing/2014/main" id="{F37D777E-E328-405B-BD46-5BE431F0B669}"/>
              </a:ext>
            </a:extLst>
          </p:cNvPr>
          <p:cNvSpPr/>
          <p:nvPr/>
        </p:nvSpPr>
        <p:spPr>
          <a:xfrm flipH="1">
            <a:off x="6342858" y="2335874"/>
            <a:ext cx="2857380" cy="626454"/>
          </a:xfrm>
          <a:prstGeom prst="rect">
            <a:avLst/>
          </a:prstGeom>
        </p:spPr>
        <p:txBody>
          <a:bodyPr wrap="square">
            <a:spAutoFit/>
          </a:bodyPr>
          <a:lstStyle/>
          <a:p>
            <a:pPr defTabSz="228554">
              <a:lnSpc>
                <a:spcPct val="89000"/>
              </a:lnSpc>
            </a:pPr>
            <a:r>
              <a:rPr lang="en-US" sz="2400" b="1" dirty="0">
                <a:solidFill>
                  <a:srgbClr val="4776E6"/>
                </a:solidFill>
                <a:latin typeface="Open Sans Light"/>
              </a:rPr>
              <a:t>Angular</a:t>
            </a:r>
            <a:r>
              <a:rPr lang="en-US" sz="2000" dirty="0">
                <a:solidFill>
                  <a:srgbClr val="272E3A">
                    <a:lumMod val="90000"/>
                    <a:lumOff val="10000"/>
                  </a:srgbClr>
                </a:solidFill>
                <a:latin typeface="Open Sans Light"/>
              </a:rPr>
              <a:t> </a:t>
            </a:r>
            <a:endParaRPr lang="en-US" sz="1500" i="1" dirty="0">
              <a:solidFill>
                <a:srgbClr val="272E3A">
                  <a:lumMod val="90000"/>
                  <a:lumOff val="10000"/>
                </a:srgbClr>
              </a:solidFill>
              <a:latin typeface="Open Sans Light"/>
            </a:endParaRPr>
          </a:p>
          <a:p>
            <a:pPr defTabSz="228554">
              <a:lnSpc>
                <a:spcPct val="89000"/>
              </a:lnSpc>
            </a:pPr>
            <a:r>
              <a:rPr lang="en-US" sz="1500" i="1" dirty="0">
                <a:solidFill>
                  <a:srgbClr val="272E3A"/>
                </a:solidFill>
                <a:latin typeface="IBM Plex Sans"/>
              </a:rPr>
              <a:t>Frontend Framework</a:t>
            </a:r>
            <a:endParaRPr lang="en-US" sz="1500" i="1" dirty="0">
              <a:solidFill>
                <a:srgbClr val="272E3A">
                  <a:lumMod val="90000"/>
                  <a:lumOff val="10000"/>
                </a:srgbClr>
              </a:solidFill>
              <a:latin typeface="IBM Plex Sans"/>
            </a:endParaRPr>
          </a:p>
        </p:txBody>
      </p:sp>
      <p:sp>
        <p:nvSpPr>
          <p:cNvPr id="55" name="Rectangle 54">
            <a:extLst>
              <a:ext uri="{FF2B5EF4-FFF2-40B4-BE49-F238E27FC236}">
                <a16:creationId xmlns:a16="http://schemas.microsoft.com/office/drawing/2014/main" id="{A04613A8-268D-472A-AA96-02266A3FC211}"/>
              </a:ext>
            </a:extLst>
          </p:cNvPr>
          <p:cNvSpPr/>
          <p:nvPr/>
        </p:nvSpPr>
        <p:spPr>
          <a:xfrm flipH="1">
            <a:off x="9060109" y="421199"/>
            <a:ext cx="2474752" cy="626454"/>
          </a:xfrm>
          <a:prstGeom prst="rect">
            <a:avLst/>
          </a:prstGeom>
        </p:spPr>
        <p:txBody>
          <a:bodyPr wrap="square">
            <a:spAutoFit/>
          </a:bodyPr>
          <a:lstStyle/>
          <a:p>
            <a:pPr defTabSz="228554">
              <a:lnSpc>
                <a:spcPct val="89000"/>
              </a:lnSpc>
            </a:pPr>
            <a:r>
              <a:rPr lang="en-US" sz="2400" b="1" dirty="0">
                <a:solidFill>
                  <a:srgbClr val="4776E6"/>
                </a:solidFill>
                <a:latin typeface="Open Sans Light"/>
              </a:rPr>
              <a:t>ERC20Token</a:t>
            </a:r>
            <a:r>
              <a:rPr lang="en-US" sz="2000" b="1" dirty="0">
                <a:solidFill>
                  <a:srgbClr val="272E3A">
                    <a:lumMod val="90000"/>
                    <a:lumOff val="10000"/>
                  </a:srgbClr>
                </a:solidFill>
                <a:latin typeface="Open Sans Light"/>
              </a:rPr>
              <a:t> </a:t>
            </a:r>
            <a:endParaRPr lang="en-US" sz="1200" b="1" dirty="0">
              <a:solidFill>
                <a:srgbClr val="272E3A">
                  <a:lumMod val="90000"/>
                  <a:lumOff val="10000"/>
                </a:srgbClr>
              </a:solidFill>
              <a:latin typeface="Open Sans Light"/>
            </a:endParaRPr>
          </a:p>
          <a:p>
            <a:pPr defTabSz="228554">
              <a:lnSpc>
                <a:spcPct val="89000"/>
              </a:lnSpc>
            </a:pPr>
            <a:r>
              <a:rPr lang="en-US" sz="1500" i="1" dirty="0">
                <a:solidFill>
                  <a:srgbClr val="272E3A"/>
                </a:solidFill>
                <a:latin typeface="IBM Plex Sans"/>
              </a:rPr>
              <a:t>For Tokenization of Asserts</a:t>
            </a:r>
            <a:endParaRPr lang="en-US" sz="1500" i="1" dirty="0">
              <a:solidFill>
                <a:srgbClr val="272E3A">
                  <a:lumMod val="90000"/>
                  <a:lumOff val="10000"/>
                </a:srgbClr>
              </a:solidFill>
              <a:latin typeface="IBM Plex Sans"/>
            </a:endParaRPr>
          </a:p>
        </p:txBody>
      </p:sp>
      <p:sp>
        <p:nvSpPr>
          <p:cNvPr id="57" name="Title 1">
            <a:extLst>
              <a:ext uri="{FF2B5EF4-FFF2-40B4-BE49-F238E27FC236}">
                <a16:creationId xmlns:a16="http://schemas.microsoft.com/office/drawing/2014/main" id="{8D9FCF8A-66C5-4E1D-B246-93DC3368C46C}"/>
              </a:ext>
            </a:extLst>
          </p:cNvPr>
          <p:cNvSpPr txBox="1">
            <a:spLocks/>
          </p:cNvSpPr>
          <p:nvPr/>
        </p:nvSpPr>
        <p:spPr>
          <a:xfrm>
            <a:off x="4941544" y="5994942"/>
            <a:ext cx="2553849" cy="8174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109"/>
            <a:r>
              <a:rPr lang="en-US" sz="3199" b="1" dirty="0">
                <a:solidFill>
                  <a:srgbClr val="272E3A">
                    <a:lumMod val="90000"/>
                    <a:lumOff val="10000"/>
                  </a:srgbClr>
                </a:solidFill>
                <a:latin typeface="Source Sans Pro" panose="020B0503030403020204" pitchFamily="34" charset="0"/>
                <a:ea typeface="Source Sans Pro" panose="020B0503030403020204" pitchFamily="34" charset="0"/>
              </a:rPr>
              <a:t>TECH STACK</a:t>
            </a:r>
          </a:p>
        </p:txBody>
      </p:sp>
    </p:spTree>
    <p:extLst>
      <p:ext uri="{BB962C8B-B14F-4D97-AF65-F5344CB8AC3E}">
        <p14:creationId xmlns:p14="http://schemas.microsoft.com/office/powerpoint/2010/main" val="151544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F75C5C8F-10DC-4A24-9FE4-643322A6098D}"/>
              </a:ext>
            </a:extLst>
          </p:cNvPr>
          <p:cNvSpPr txBox="1"/>
          <p:nvPr/>
        </p:nvSpPr>
        <p:spPr>
          <a:xfrm>
            <a:off x="892245" y="826888"/>
            <a:ext cx="4384429" cy="553870"/>
          </a:xfrm>
          <a:prstGeom prst="rect">
            <a:avLst/>
          </a:prstGeom>
          <a:noFill/>
        </p:spPr>
        <p:txBody>
          <a:bodyPr wrap="square" rtlCol="0" anchor="ctr">
            <a:spAutoFit/>
          </a:bodyPr>
          <a:lstStyle>
            <a:defPPr>
              <a:defRPr lang="en-US"/>
            </a:defPPr>
            <a:lvl1pPr>
              <a:defRPr sz="8000" b="1">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defTabSz="228554" eaLnBrk="1" fontAlgn="auto" latinLnBrk="0" hangingPunct="1">
              <a:lnSpc>
                <a:spcPct val="100000"/>
              </a:lnSpc>
              <a:spcBef>
                <a:spcPts val="0"/>
              </a:spcBef>
              <a:spcAft>
                <a:spcPts val="0"/>
              </a:spcAft>
              <a:buClrTx/>
              <a:buSzTx/>
              <a:buFontTx/>
              <a:buNone/>
              <a:tabLst/>
              <a:defRPr/>
            </a:pPr>
            <a:r>
              <a:rPr kumimoji="0" lang="en-US" sz="2999" b="1" i="0" u="none" strike="noStrike" kern="0" cap="none" spc="0" normalizeH="0" baseline="0" noProof="0" dirty="0">
                <a:ln>
                  <a:noFill/>
                </a:ln>
                <a:solidFill>
                  <a:srgbClr val="272E3A"/>
                </a:solidFill>
                <a:effectLst/>
                <a:uLnTx/>
                <a:uFillTx/>
                <a:latin typeface="Open Sans Bold" panose="020B0806030504020204" pitchFamily="34" charset="0"/>
              </a:rPr>
              <a:t>HYPERLEDGER FABRIC.</a:t>
            </a:r>
          </a:p>
        </p:txBody>
      </p:sp>
      <p:sp>
        <p:nvSpPr>
          <p:cNvPr id="309" name="TextBox 308">
            <a:extLst>
              <a:ext uri="{FF2B5EF4-FFF2-40B4-BE49-F238E27FC236}">
                <a16:creationId xmlns:a16="http://schemas.microsoft.com/office/drawing/2014/main" id="{4FECFFD4-ED76-4406-B91B-79680113B6E2}"/>
              </a:ext>
            </a:extLst>
          </p:cNvPr>
          <p:cNvSpPr txBox="1"/>
          <p:nvPr/>
        </p:nvSpPr>
        <p:spPr>
          <a:xfrm>
            <a:off x="892245" y="1736864"/>
            <a:ext cx="1863063" cy="2184188"/>
          </a:xfrm>
          <a:prstGeom prst="rect">
            <a:avLst/>
          </a:prstGeom>
          <a:noFill/>
        </p:spPr>
        <p:txBody>
          <a:bodyPr wrap="square" rtlCol="0">
            <a:spAutoFit/>
          </a:bodyPr>
          <a:lstStyle/>
          <a:p>
            <a:pPr defTabSz="228554">
              <a:lnSpc>
                <a:spcPct val="120000"/>
              </a:lnSpc>
            </a:pPr>
            <a:r>
              <a:rPr lang="en-US" sz="1200" b="1" dirty="0">
                <a:solidFill>
                  <a:srgbClr val="4776E6"/>
                </a:solidFill>
                <a:latin typeface="Open Sans Light"/>
              </a:rPr>
              <a:t>Permissioned membership</a:t>
            </a:r>
          </a:p>
          <a:p>
            <a:pPr defTabSz="228554">
              <a:lnSpc>
                <a:spcPct val="120000"/>
              </a:lnSpc>
            </a:pPr>
            <a:r>
              <a:rPr lang="en-US" sz="1000" b="0" i="1" dirty="0">
                <a:solidFill>
                  <a:srgbClr val="171717"/>
                </a:solidFill>
                <a:effectLst/>
                <a:latin typeface="IBM Plex Sans"/>
              </a:rPr>
              <a:t>Hyperledger Fabric is a framework for permissioned networks, where all participants have known identities. When considering a permissioned network, you should think about whether your blockchain use case needs to comply with data protection regulations. </a:t>
            </a:r>
            <a:endParaRPr lang="en-US" sz="1000" i="1" dirty="0">
              <a:solidFill>
                <a:srgbClr val="272E3A"/>
              </a:solidFill>
              <a:latin typeface="Open Sans Light"/>
            </a:endParaRPr>
          </a:p>
        </p:txBody>
      </p:sp>
      <p:sp>
        <p:nvSpPr>
          <p:cNvPr id="310" name="Freeform 5">
            <a:extLst>
              <a:ext uri="{FF2B5EF4-FFF2-40B4-BE49-F238E27FC236}">
                <a16:creationId xmlns:a16="http://schemas.microsoft.com/office/drawing/2014/main" id="{02085B89-97C7-49B5-8AF7-05BB490FD449}"/>
              </a:ext>
            </a:extLst>
          </p:cNvPr>
          <p:cNvSpPr>
            <a:spLocks/>
          </p:cNvSpPr>
          <p:nvPr/>
        </p:nvSpPr>
        <p:spPr bwMode="auto">
          <a:xfrm rot="10800000">
            <a:off x="5276674" y="6063813"/>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311" name="Freeform 5">
            <a:extLst>
              <a:ext uri="{FF2B5EF4-FFF2-40B4-BE49-F238E27FC236}">
                <a16:creationId xmlns:a16="http://schemas.microsoft.com/office/drawing/2014/main" id="{22729D5B-64B1-4CA9-8A34-C46ECB0A6E4B}"/>
              </a:ext>
            </a:extLst>
          </p:cNvPr>
          <p:cNvSpPr>
            <a:spLocks/>
          </p:cNvSpPr>
          <p:nvPr/>
        </p:nvSpPr>
        <p:spPr bwMode="auto">
          <a:xfrm>
            <a:off x="536139" y="470782"/>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613" name="TextBox 612">
            <a:extLst>
              <a:ext uri="{FF2B5EF4-FFF2-40B4-BE49-F238E27FC236}">
                <a16:creationId xmlns:a16="http://schemas.microsoft.com/office/drawing/2014/main" id="{2FDAAF74-3108-4DEA-9886-423AFD29F029}"/>
              </a:ext>
            </a:extLst>
          </p:cNvPr>
          <p:cNvSpPr txBox="1"/>
          <p:nvPr/>
        </p:nvSpPr>
        <p:spPr>
          <a:xfrm>
            <a:off x="892245" y="4285890"/>
            <a:ext cx="4384430" cy="1777923"/>
          </a:xfrm>
          <a:prstGeom prst="rect">
            <a:avLst/>
          </a:prstGeom>
          <a:noFill/>
        </p:spPr>
        <p:txBody>
          <a:bodyPr wrap="square" rtlCol="0">
            <a:spAutoFit/>
          </a:bodyPr>
          <a:lstStyle/>
          <a:p>
            <a:pPr algn="just" defTabSz="228554">
              <a:lnSpc>
                <a:spcPct val="120000"/>
              </a:lnSpc>
            </a:pPr>
            <a:r>
              <a:rPr lang="en-US" sz="1200" b="1" dirty="0">
                <a:solidFill>
                  <a:srgbClr val="4776E6"/>
                </a:solidFill>
                <a:latin typeface="Open Sans Light"/>
              </a:rPr>
              <a:t>Data on a need-to-know basis</a:t>
            </a:r>
          </a:p>
          <a:p>
            <a:pPr algn="just" defTabSz="228554">
              <a:lnSpc>
                <a:spcPct val="120000"/>
              </a:lnSpc>
            </a:pPr>
            <a:r>
              <a:rPr lang="en-US" sz="1000" b="0" i="1" dirty="0">
                <a:solidFill>
                  <a:srgbClr val="171717"/>
                </a:solidFill>
                <a:effectLst/>
                <a:latin typeface="IBM Plex Sans"/>
              </a:rPr>
              <a:t>Hyperledger Fabric is a framework for permissioned networks, Businesses, due to competitiveness, protection laws, and regulation on confidentiality of personal data dictate the need for privacy of certain data elements, which can be achieved through data partitioning on the blockchain. Channels, supported in Hyperledger Fabric, allow for data to go to only the parties that need to know all participants have known identities. When considering a permissioned network, you should think about whether your blockchain use case needs to comply with data protection regulations. </a:t>
            </a:r>
            <a:endParaRPr lang="en-US" sz="1000" i="1" dirty="0">
              <a:solidFill>
                <a:srgbClr val="272E3A"/>
              </a:solidFill>
              <a:latin typeface="Open Sans Light"/>
            </a:endParaRPr>
          </a:p>
        </p:txBody>
      </p:sp>
      <p:sp>
        <p:nvSpPr>
          <p:cNvPr id="615" name="TextBox 614">
            <a:extLst>
              <a:ext uri="{FF2B5EF4-FFF2-40B4-BE49-F238E27FC236}">
                <a16:creationId xmlns:a16="http://schemas.microsoft.com/office/drawing/2014/main" id="{8A41796D-456A-4023-918D-063807AF3FF4}"/>
              </a:ext>
            </a:extLst>
          </p:cNvPr>
          <p:cNvSpPr txBox="1"/>
          <p:nvPr/>
        </p:nvSpPr>
        <p:spPr>
          <a:xfrm>
            <a:off x="3205673" y="1745596"/>
            <a:ext cx="2071002" cy="1962589"/>
          </a:xfrm>
          <a:prstGeom prst="rect">
            <a:avLst/>
          </a:prstGeom>
          <a:noFill/>
        </p:spPr>
        <p:txBody>
          <a:bodyPr wrap="square" rtlCol="0">
            <a:spAutoFit/>
          </a:bodyPr>
          <a:lstStyle/>
          <a:p>
            <a:pPr defTabSz="228554">
              <a:lnSpc>
                <a:spcPct val="120000"/>
              </a:lnSpc>
            </a:pPr>
            <a:r>
              <a:rPr lang="en-US" sz="1200" b="1" dirty="0">
                <a:solidFill>
                  <a:srgbClr val="4776E6"/>
                </a:solidFill>
                <a:latin typeface="Open Sans Light"/>
              </a:rPr>
              <a:t>Protection of digital keys</a:t>
            </a:r>
          </a:p>
          <a:p>
            <a:pPr defTabSz="228554">
              <a:lnSpc>
                <a:spcPct val="120000"/>
              </a:lnSpc>
            </a:pPr>
            <a:r>
              <a:rPr lang="en-US" sz="1000" b="0" i="1" dirty="0">
                <a:solidFill>
                  <a:srgbClr val="171717"/>
                </a:solidFill>
                <a:effectLst/>
                <a:latin typeface="IBM Plex Sans"/>
              </a:rPr>
              <a:t>HSM (Hardware Security Module) support is vital for safeguarding and managing digital keys for strong authentication. Hyperledger Fabric provides modified and unmodified PKCS11 for key generation, which supports cases like identity management that need more protection</a:t>
            </a:r>
            <a:endParaRPr lang="en-US" sz="1000" i="1" dirty="0">
              <a:solidFill>
                <a:srgbClr val="272E3A"/>
              </a:solidFill>
              <a:latin typeface="Open Sans Light"/>
            </a:endParaRPr>
          </a:p>
        </p:txBody>
      </p:sp>
      <p:sp>
        <p:nvSpPr>
          <p:cNvPr id="623" name="TextBox 622">
            <a:extLst>
              <a:ext uri="{FF2B5EF4-FFF2-40B4-BE49-F238E27FC236}">
                <a16:creationId xmlns:a16="http://schemas.microsoft.com/office/drawing/2014/main" id="{E04BA9C2-2D07-457E-A65D-66BCA5F57565}"/>
              </a:ext>
            </a:extLst>
          </p:cNvPr>
          <p:cNvSpPr txBox="1"/>
          <p:nvPr/>
        </p:nvSpPr>
        <p:spPr>
          <a:xfrm>
            <a:off x="6381168" y="2828958"/>
            <a:ext cx="5153692" cy="3034677"/>
          </a:xfrm>
          <a:prstGeom prst="rect">
            <a:avLst/>
          </a:prstGeom>
          <a:noFill/>
        </p:spPr>
        <p:txBody>
          <a:bodyPr wrap="square" rtlCol="0">
            <a:spAutoFit/>
          </a:bodyPr>
          <a:lstStyle/>
          <a:p>
            <a:pPr marL="171450" indent="-171450" defTabSz="228554">
              <a:lnSpc>
                <a:spcPct val="120000"/>
              </a:lnSpc>
              <a:buFont typeface="Arial" panose="020B0604020202020204" pitchFamily="34" charset="0"/>
              <a:buChar char="•"/>
            </a:pPr>
            <a:r>
              <a:rPr lang="en-US" sz="1000" b="0" dirty="0">
                <a:solidFill>
                  <a:srgbClr val="171717"/>
                </a:solidFill>
                <a:effectLst/>
                <a:latin typeface="IBM Plex Sans"/>
              </a:rPr>
              <a:t>“ripple-lib” API’s are used to manage the transactions</a:t>
            </a:r>
          </a:p>
          <a:p>
            <a:pPr marL="171450" indent="-171450" defTabSz="228554">
              <a:lnSpc>
                <a:spcPct val="120000"/>
              </a:lnSpc>
              <a:buFont typeface="Arial" panose="020B0604020202020204" pitchFamily="34" charset="0"/>
              <a:buChar char="•"/>
            </a:pPr>
            <a:r>
              <a:rPr lang="en-US" sz="1000" dirty="0">
                <a:solidFill>
                  <a:srgbClr val="171717"/>
                </a:solidFill>
                <a:latin typeface="IBM Plex Sans"/>
              </a:rPr>
              <a:t>It uses XRP as the currency</a:t>
            </a:r>
            <a:endParaRPr lang="en-US" sz="1000" b="0" dirty="0">
              <a:solidFill>
                <a:srgbClr val="171717"/>
              </a:solidFill>
              <a:effectLst/>
              <a:latin typeface="IBM Plex Sans"/>
            </a:endParaRPr>
          </a:p>
          <a:p>
            <a:pPr marL="171450" indent="-171450" defTabSz="228554">
              <a:lnSpc>
                <a:spcPct val="120000"/>
              </a:lnSpc>
              <a:buFont typeface="Arial" panose="020B0604020202020204" pitchFamily="34" charset="0"/>
              <a:buChar char="•"/>
            </a:pPr>
            <a:r>
              <a:rPr lang="en-US" sz="1000" b="0" dirty="0">
                <a:solidFill>
                  <a:srgbClr val="171717"/>
                </a:solidFill>
                <a:effectLst/>
                <a:latin typeface="IBM Plex Sans"/>
              </a:rPr>
              <a:t>Key attributes of RIPPLE XRP:</a:t>
            </a:r>
          </a:p>
          <a:p>
            <a:pPr marL="628650" lvl="1" indent="-171450" defTabSz="228554">
              <a:lnSpc>
                <a:spcPct val="120000"/>
              </a:lnSpc>
              <a:buFont typeface="Arial" panose="020B0604020202020204" pitchFamily="34" charset="0"/>
              <a:buChar char="•"/>
            </a:pPr>
            <a:r>
              <a:rPr lang="en-US" sz="1000" dirty="0">
                <a:solidFill>
                  <a:srgbClr val="171717"/>
                </a:solidFill>
                <a:latin typeface="IBM Plex Sans"/>
              </a:rPr>
              <a:t>The ripple API Server</a:t>
            </a:r>
          </a:p>
          <a:p>
            <a:pPr marL="628650" lvl="1" indent="-171450" defTabSz="228554">
              <a:lnSpc>
                <a:spcPct val="120000"/>
              </a:lnSpc>
              <a:buFont typeface="Arial" panose="020B0604020202020204" pitchFamily="34" charset="0"/>
              <a:buChar char="•"/>
            </a:pPr>
            <a:r>
              <a:rPr lang="en-US" sz="1000" b="0" dirty="0">
                <a:solidFill>
                  <a:srgbClr val="171717"/>
                </a:solidFill>
                <a:effectLst/>
                <a:latin typeface="IBM Plex Sans"/>
              </a:rPr>
              <a:t>The Ripple API ServerNet credentials</a:t>
            </a:r>
          </a:p>
          <a:p>
            <a:pPr marL="1085850" lvl="2" indent="-171450" defTabSz="228554">
              <a:lnSpc>
                <a:spcPct val="120000"/>
              </a:lnSpc>
              <a:buFont typeface="Arial" panose="020B0604020202020204" pitchFamily="34" charset="0"/>
              <a:buChar char="•"/>
            </a:pPr>
            <a:r>
              <a:rPr lang="en-US" sz="1000" dirty="0">
                <a:solidFill>
                  <a:srgbClr val="171717"/>
                </a:solidFill>
                <a:latin typeface="IBM Plex Sans"/>
              </a:rPr>
              <a:t>Address</a:t>
            </a:r>
          </a:p>
          <a:p>
            <a:pPr marL="1085850" lvl="2" indent="-171450" defTabSz="228554">
              <a:lnSpc>
                <a:spcPct val="120000"/>
              </a:lnSpc>
              <a:buFont typeface="Arial" panose="020B0604020202020204" pitchFamily="34" charset="0"/>
              <a:buChar char="•"/>
            </a:pPr>
            <a:r>
              <a:rPr lang="en-US" sz="1000" b="0" dirty="0">
                <a:solidFill>
                  <a:srgbClr val="171717"/>
                </a:solidFill>
                <a:effectLst/>
                <a:latin typeface="IBM Plex Sans"/>
              </a:rPr>
              <a:t>Secret</a:t>
            </a:r>
          </a:p>
          <a:p>
            <a:pPr marL="171450" indent="-171450" defTabSz="228554">
              <a:lnSpc>
                <a:spcPct val="120000"/>
              </a:lnSpc>
              <a:buFont typeface="Arial" panose="020B0604020202020204" pitchFamily="34" charset="0"/>
              <a:buChar char="•"/>
            </a:pPr>
            <a:r>
              <a:rPr lang="en-US" sz="1000" b="0" dirty="0">
                <a:solidFill>
                  <a:srgbClr val="171717"/>
                </a:solidFill>
                <a:effectLst/>
                <a:latin typeface="IBM Plex Sans"/>
              </a:rPr>
              <a:t>The address is the unique address of the sender or receiver.</a:t>
            </a:r>
          </a:p>
          <a:p>
            <a:pPr marL="171450" indent="-171450" defTabSz="228554">
              <a:lnSpc>
                <a:spcPct val="120000"/>
              </a:lnSpc>
              <a:buFont typeface="Arial" panose="020B0604020202020204" pitchFamily="34" charset="0"/>
              <a:buChar char="•"/>
            </a:pPr>
            <a:r>
              <a:rPr lang="en-US" sz="1000" dirty="0">
                <a:solidFill>
                  <a:srgbClr val="171717"/>
                </a:solidFill>
                <a:latin typeface="IBM Plex Sans"/>
              </a:rPr>
              <a:t>The secret is basically the password of the address.</a:t>
            </a:r>
          </a:p>
          <a:p>
            <a:pPr marL="171450" indent="-171450" defTabSz="228554">
              <a:lnSpc>
                <a:spcPct val="120000"/>
              </a:lnSpc>
              <a:buFont typeface="Arial" panose="020B0604020202020204" pitchFamily="34" charset="0"/>
              <a:buChar char="•"/>
            </a:pPr>
            <a:r>
              <a:rPr lang="en-US" sz="1000" b="0" dirty="0">
                <a:solidFill>
                  <a:srgbClr val="171717"/>
                </a:solidFill>
                <a:effectLst/>
                <a:latin typeface="IBM Plex Sans"/>
              </a:rPr>
              <a:t>The address acts as the sender address </a:t>
            </a:r>
            <a:r>
              <a:rPr lang="en-US" sz="1000" dirty="0">
                <a:solidFill>
                  <a:srgbClr val="171717"/>
                </a:solidFill>
                <a:latin typeface="IBM Plex Sans"/>
              </a:rPr>
              <a:t>when we send XRP from that address.</a:t>
            </a:r>
          </a:p>
          <a:p>
            <a:pPr marL="171450" indent="-171450" defTabSz="228554">
              <a:lnSpc>
                <a:spcPct val="120000"/>
              </a:lnSpc>
              <a:buFont typeface="Arial" panose="020B0604020202020204" pitchFamily="34" charset="0"/>
              <a:buChar char="•"/>
            </a:pPr>
            <a:r>
              <a:rPr lang="en-US" sz="1000" b="0" dirty="0">
                <a:solidFill>
                  <a:srgbClr val="171717"/>
                </a:solidFill>
                <a:effectLst/>
                <a:latin typeface="IBM Plex Sans"/>
              </a:rPr>
              <a:t>The same address a</a:t>
            </a:r>
            <a:r>
              <a:rPr lang="en-US" sz="1000" dirty="0">
                <a:solidFill>
                  <a:srgbClr val="171717"/>
                </a:solidFill>
                <a:latin typeface="IBM Plex Sans"/>
              </a:rPr>
              <a:t>cts as the receiver when XRP is received.</a:t>
            </a:r>
          </a:p>
          <a:p>
            <a:pPr marL="171450" indent="-171450" defTabSz="228554">
              <a:lnSpc>
                <a:spcPct val="120000"/>
              </a:lnSpc>
              <a:buFont typeface="Arial" panose="020B0604020202020204" pitchFamily="34" charset="0"/>
              <a:buChar char="•"/>
            </a:pPr>
            <a:r>
              <a:rPr lang="en-US" sz="1000" b="0" dirty="0">
                <a:solidFill>
                  <a:srgbClr val="171717"/>
                </a:solidFill>
                <a:effectLst/>
                <a:latin typeface="IBM Plex Sans"/>
              </a:rPr>
              <a:t>The user need</a:t>
            </a:r>
            <a:r>
              <a:rPr lang="en-US" sz="1000" dirty="0">
                <a:solidFill>
                  <a:srgbClr val="171717"/>
                </a:solidFill>
                <a:latin typeface="IBM Plex Sans"/>
              </a:rPr>
              <a:t>s to provide the secret when they act as the sender in the transaction.</a:t>
            </a:r>
          </a:p>
          <a:p>
            <a:pPr marL="171450" indent="-171450" defTabSz="228554">
              <a:lnSpc>
                <a:spcPct val="120000"/>
              </a:lnSpc>
              <a:buFont typeface="Arial" panose="020B0604020202020204" pitchFamily="34" charset="0"/>
              <a:buChar char="•"/>
            </a:pPr>
            <a:r>
              <a:rPr lang="en-US" sz="1000" b="0" dirty="0">
                <a:solidFill>
                  <a:srgbClr val="171717"/>
                </a:solidFill>
                <a:effectLst/>
                <a:latin typeface="IBM Plex Sans"/>
              </a:rPr>
              <a:t>The address can be shared but the secret should never be shared with others.</a:t>
            </a:r>
          </a:p>
          <a:p>
            <a:pPr marL="171450" indent="-171450" defTabSz="228554">
              <a:lnSpc>
                <a:spcPct val="120000"/>
              </a:lnSpc>
              <a:buFont typeface="Arial" panose="020B0604020202020204" pitchFamily="34" charset="0"/>
              <a:buChar char="•"/>
            </a:pPr>
            <a:r>
              <a:rPr lang="en-US" sz="1000" dirty="0">
                <a:solidFill>
                  <a:srgbClr val="171717"/>
                </a:solidFill>
                <a:latin typeface="IBM Plex Sans"/>
              </a:rPr>
              <a:t>When the XRP is transferred the new owner of the asset is updated in the ledger.</a:t>
            </a:r>
            <a:endParaRPr lang="en-US" sz="1000" b="0" dirty="0">
              <a:solidFill>
                <a:srgbClr val="171717"/>
              </a:solidFill>
              <a:effectLst/>
              <a:latin typeface="IBM Plex Sans"/>
            </a:endParaRPr>
          </a:p>
          <a:p>
            <a:pPr marL="171450" indent="-171450" defTabSz="228554">
              <a:lnSpc>
                <a:spcPct val="120000"/>
              </a:lnSpc>
              <a:buFont typeface="Arial" panose="020B0604020202020204" pitchFamily="34" charset="0"/>
              <a:buChar char="•"/>
            </a:pPr>
            <a:endParaRPr lang="en-US" sz="1000" b="0" dirty="0">
              <a:solidFill>
                <a:srgbClr val="333333"/>
              </a:solidFill>
              <a:effectLst/>
              <a:latin typeface="IBM Plex Sans"/>
            </a:endParaRPr>
          </a:p>
          <a:p>
            <a:pPr marL="171450" indent="-171450" defTabSz="228554">
              <a:lnSpc>
                <a:spcPct val="120000"/>
              </a:lnSpc>
              <a:buFont typeface="Arial" panose="020B0604020202020204" pitchFamily="34" charset="0"/>
              <a:buChar char="•"/>
            </a:pPr>
            <a:endParaRPr lang="en-US" sz="1000" dirty="0">
              <a:solidFill>
                <a:srgbClr val="272E3A"/>
              </a:solidFill>
              <a:latin typeface="IBM Plex Sans"/>
            </a:endParaRPr>
          </a:p>
        </p:txBody>
      </p:sp>
      <p:sp>
        <p:nvSpPr>
          <p:cNvPr id="627" name="TextBox 626">
            <a:extLst>
              <a:ext uri="{FF2B5EF4-FFF2-40B4-BE49-F238E27FC236}">
                <a16:creationId xmlns:a16="http://schemas.microsoft.com/office/drawing/2014/main" id="{DBC21E55-0439-444B-88E9-6DA8593908D5}"/>
              </a:ext>
            </a:extLst>
          </p:cNvPr>
          <p:cNvSpPr txBox="1"/>
          <p:nvPr/>
        </p:nvSpPr>
        <p:spPr>
          <a:xfrm>
            <a:off x="6381169" y="1474266"/>
            <a:ext cx="4993169" cy="1372683"/>
          </a:xfrm>
          <a:prstGeom prst="rect">
            <a:avLst/>
          </a:prstGeom>
          <a:noFill/>
        </p:spPr>
        <p:txBody>
          <a:bodyPr wrap="square" rtlCol="0">
            <a:spAutoFit/>
          </a:bodyPr>
          <a:lstStyle/>
          <a:p>
            <a:pPr marL="171450" indent="-171450" defTabSz="228554">
              <a:lnSpc>
                <a:spcPct val="120000"/>
              </a:lnSpc>
              <a:buFont typeface="Arial" panose="020B0604020202020204" pitchFamily="34" charset="0"/>
              <a:buChar char="•"/>
            </a:pPr>
            <a:r>
              <a:rPr lang="en-US" sz="1000" b="0" i="1" dirty="0">
                <a:solidFill>
                  <a:srgbClr val="171717"/>
                </a:solidFill>
                <a:effectLst/>
                <a:latin typeface="IBM Plex Sans"/>
              </a:rPr>
              <a:t>Ripple XRP is an open source, peer to peer, payment network – a simple way for anyone in the world to send money at practically no cost</a:t>
            </a:r>
          </a:p>
          <a:p>
            <a:pPr marL="171450" indent="-171450" defTabSz="228554">
              <a:lnSpc>
                <a:spcPct val="120000"/>
              </a:lnSpc>
              <a:buFont typeface="Arial" panose="020B0604020202020204" pitchFamily="34" charset="0"/>
              <a:buChar char="•"/>
            </a:pPr>
            <a:r>
              <a:rPr lang="en-US" sz="1000" b="0" i="1" dirty="0">
                <a:solidFill>
                  <a:srgbClr val="171717"/>
                </a:solidFill>
                <a:effectLst/>
                <a:latin typeface="IBM Plex Sans"/>
              </a:rPr>
              <a:t>The XRP Ledger is an online system for payments, powered by a community without a central leader. Anyone can connect their computer to the peer-to-peer network that manages the ledger. The XRP Ledger is the home of XRP, a digital asset designed to bridge the world's many currencies. The XRP Ledger is one part of the developing Internet of Value: a world in which money moves the way information does today.</a:t>
            </a:r>
          </a:p>
        </p:txBody>
      </p:sp>
      <p:sp>
        <p:nvSpPr>
          <p:cNvPr id="629" name="Freeform 5">
            <a:extLst>
              <a:ext uri="{FF2B5EF4-FFF2-40B4-BE49-F238E27FC236}">
                <a16:creationId xmlns:a16="http://schemas.microsoft.com/office/drawing/2014/main" id="{4CD9C80D-ABE0-43D4-B57B-1A1D1F762884}"/>
              </a:ext>
            </a:extLst>
          </p:cNvPr>
          <p:cNvSpPr>
            <a:spLocks/>
          </p:cNvSpPr>
          <p:nvPr/>
        </p:nvSpPr>
        <p:spPr bwMode="auto">
          <a:xfrm>
            <a:off x="6381169" y="470782"/>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631" name="Freeform 5">
            <a:extLst>
              <a:ext uri="{FF2B5EF4-FFF2-40B4-BE49-F238E27FC236}">
                <a16:creationId xmlns:a16="http://schemas.microsoft.com/office/drawing/2014/main" id="{298045E6-D7D8-4159-8AAE-AEC1B851E50E}"/>
              </a:ext>
            </a:extLst>
          </p:cNvPr>
          <p:cNvSpPr>
            <a:spLocks/>
          </p:cNvSpPr>
          <p:nvPr/>
        </p:nvSpPr>
        <p:spPr bwMode="auto">
          <a:xfrm rot="10800000">
            <a:off x="11374339" y="6063813"/>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633" name="TextBox 632">
            <a:extLst>
              <a:ext uri="{FF2B5EF4-FFF2-40B4-BE49-F238E27FC236}">
                <a16:creationId xmlns:a16="http://schemas.microsoft.com/office/drawing/2014/main" id="{CFD40665-C4C0-4385-841C-4BFC411D25A1}"/>
              </a:ext>
            </a:extLst>
          </p:cNvPr>
          <p:cNvSpPr txBox="1"/>
          <p:nvPr/>
        </p:nvSpPr>
        <p:spPr>
          <a:xfrm>
            <a:off x="6744649" y="750405"/>
            <a:ext cx="4135872" cy="553870"/>
          </a:xfrm>
          <a:prstGeom prst="rect">
            <a:avLst/>
          </a:prstGeom>
          <a:noFill/>
        </p:spPr>
        <p:txBody>
          <a:bodyPr wrap="square" rtlCol="0" anchor="ctr">
            <a:spAutoFit/>
          </a:bodyPr>
          <a:lstStyle>
            <a:defPPr>
              <a:defRPr lang="en-US"/>
            </a:defPPr>
            <a:lvl1pPr>
              <a:defRPr sz="8000" b="1">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algn="ctr" defTabSz="228554" eaLnBrk="1" fontAlgn="auto" latinLnBrk="0" hangingPunct="1">
              <a:lnSpc>
                <a:spcPct val="100000"/>
              </a:lnSpc>
              <a:spcBef>
                <a:spcPts val="0"/>
              </a:spcBef>
              <a:spcAft>
                <a:spcPts val="0"/>
              </a:spcAft>
              <a:buClrTx/>
              <a:buSzTx/>
              <a:buFontTx/>
              <a:buNone/>
              <a:tabLst/>
              <a:defRPr/>
            </a:pPr>
            <a:r>
              <a:rPr lang="en-US" sz="2999" kern="0" dirty="0">
                <a:solidFill>
                  <a:srgbClr val="272E3A"/>
                </a:solidFill>
              </a:rPr>
              <a:t>RIPPLE XRP</a:t>
            </a:r>
            <a:endParaRPr kumimoji="0" lang="en-US" sz="2999" b="1" i="0" u="none" strike="noStrike" kern="0" cap="none" spc="0" normalizeH="0" baseline="0" noProof="0" dirty="0">
              <a:ln>
                <a:noFill/>
              </a:ln>
              <a:solidFill>
                <a:srgbClr val="272E3A"/>
              </a:solidFill>
              <a:effectLst/>
              <a:uLnTx/>
              <a:uFillTx/>
              <a:latin typeface="Open Sans Bold" panose="020B0806030504020204" pitchFamily="34" charset="0"/>
            </a:endParaRPr>
          </a:p>
        </p:txBody>
      </p:sp>
    </p:spTree>
    <p:extLst>
      <p:ext uri="{BB962C8B-B14F-4D97-AF65-F5344CB8AC3E}">
        <p14:creationId xmlns:p14="http://schemas.microsoft.com/office/powerpoint/2010/main" val="219259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A0F5EAB-2786-47C8-BC68-4C8C0D35663C}"/>
              </a:ext>
            </a:extLst>
          </p:cNvPr>
          <p:cNvSpPr txBox="1"/>
          <p:nvPr/>
        </p:nvSpPr>
        <p:spPr>
          <a:xfrm>
            <a:off x="769660" y="1333501"/>
            <a:ext cx="2057429" cy="1372683"/>
          </a:xfrm>
          <a:prstGeom prst="rect">
            <a:avLst/>
          </a:prstGeom>
          <a:noFill/>
        </p:spPr>
        <p:txBody>
          <a:bodyPr wrap="square" rtlCol="0">
            <a:spAutoFit/>
          </a:bodyPr>
          <a:lstStyle/>
          <a:p>
            <a:pPr marL="171450" indent="-171450" defTabSz="228554">
              <a:lnSpc>
                <a:spcPct val="120000"/>
              </a:lnSpc>
              <a:buFont typeface="Arial" panose="020B0604020202020204" pitchFamily="34" charset="0"/>
              <a:buChar char="•"/>
            </a:pPr>
            <a:r>
              <a:rPr lang="en-US" sz="1000" b="1" dirty="0">
                <a:solidFill>
                  <a:srgbClr val="4776E6"/>
                </a:solidFill>
                <a:effectLst/>
                <a:latin typeface="Open Sans Light"/>
              </a:rPr>
              <a:t>Step1:</a:t>
            </a:r>
            <a:r>
              <a:rPr lang="en-US" sz="1000" b="1" i="1" dirty="0">
                <a:solidFill>
                  <a:srgbClr val="4776E6"/>
                </a:solidFill>
                <a:effectLst/>
                <a:latin typeface="Open Sans Light"/>
              </a:rPr>
              <a:t> </a:t>
            </a:r>
            <a:r>
              <a:rPr lang="en-US" sz="1000" b="1" dirty="0">
                <a:solidFill>
                  <a:srgbClr val="4776E6"/>
                </a:solidFill>
                <a:effectLst/>
                <a:latin typeface="Open Sans Light"/>
              </a:rPr>
              <a:t>Propose Transaction </a:t>
            </a:r>
            <a:r>
              <a:rPr lang="en-US" sz="1000" b="0" i="1" dirty="0">
                <a:solidFill>
                  <a:srgbClr val="171717"/>
                </a:solidFill>
                <a:effectLst/>
                <a:latin typeface="IBM Plex Sans"/>
              </a:rPr>
              <a:t>Client application will propose a transaction by sending the transaction details to all the endorsing peers available on the network. All the endorsing peers on the network will receive .</a:t>
            </a:r>
          </a:p>
        </p:txBody>
      </p:sp>
      <p:sp>
        <p:nvSpPr>
          <p:cNvPr id="17" name="Freeform 5">
            <a:extLst>
              <a:ext uri="{FF2B5EF4-FFF2-40B4-BE49-F238E27FC236}">
                <a16:creationId xmlns:a16="http://schemas.microsoft.com/office/drawing/2014/main" id="{3B56508A-A3F9-47A5-8EDC-D3634C49314D}"/>
              </a:ext>
            </a:extLst>
          </p:cNvPr>
          <p:cNvSpPr>
            <a:spLocks/>
          </p:cNvSpPr>
          <p:nvPr/>
        </p:nvSpPr>
        <p:spPr bwMode="auto">
          <a:xfrm>
            <a:off x="483708" y="394299"/>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19" name="Freeform 5">
            <a:extLst>
              <a:ext uri="{FF2B5EF4-FFF2-40B4-BE49-F238E27FC236}">
                <a16:creationId xmlns:a16="http://schemas.microsoft.com/office/drawing/2014/main" id="{6B670C8C-4610-4727-ACBE-31339D4D4B25}"/>
              </a:ext>
            </a:extLst>
          </p:cNvPr>
          <p:cNvSpPr>
            <a:spLocks/>
          </p:cNvSpPr>
          <p:nvPr/>
        </p:nvSpPr>
        <p:spPr bwMode="auto">
          <a:xfrm rot="10800000">
            <a:off x="11374339" y="6063813"/>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21" name="TextBox 20">
            <a:extLst>
              <a:ext uri="{FF2B5EF4-FFF2-40B4-BE49-F238E27FC236}">
                <a16:creationId xmlns:a16="http://schemas.microsoft.com/office/drawing/2014/main" id="{6718AA8D-EBCE-408A-AFD4-6C576D67FADD}"/>
              </a:ext>
            </a:extLst>
          </p:cNvPr>
          <p:cNvSpPr txBox="1"/>
          <p:nvPr/>
        </p:nvSpPr>
        <p:spPr>
          <a:xfrm>
            <a:off x="3458851" y="473470"/>
            <a:ext cx="4135872" cy="553870"/>
          </a:xfrm>
          <a:prstGeom prst="rect">
            <a:avLst/>
          </a:prstGeom>
          <a:noFill/>
        </p:spPr>
        <p:txBody>
          <a:bodyPr wrap="square" rtlCol="0" anchor="ctr">
            <a:spAutoFit/>
          </a:bodyPr>
          <a:lstStyle>
            <a:defPPr>
              <a:defRPr lang="en-US"/>
            </a:defPPr>
            <a:lvl1pPr>
              <a:defRPr sz="8000" b="1">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defTabSz="228554" eaLnBrk="1" fontAlgn="auto" latinLnBrk="0" hangingPunct="1">
              <a:lnSpc>
                <a:spcPct val="100000"/>
              </a:lnSpc>
              <a:spcBef>
                <a:spcPts val="0"/>
              </a:spcBef>
              <a:spcAft>
                <a:spcPts val="0"/>
              </a:spcAft>
              <a:buClrTx/>
              <a:buSzTx/>
              <a:buFontTx/>
              <a:buNone/>
              <a:tabLst/>
              <a:defRPr/>
            </a:pPr>
            <a:r>
              <a:rPr kumimoji="0" lang="en-US" sz="2999" b="1" i="0" u="none" strike="noStrike" kern="0" cap="none" spc="0" normalizeH="0" baseline="0" noProof="0" dirty="0">
                <a:ln>
                  <a:noFill/>
                </a:ln>
                <a:solidFill>
                  <a:srgbClr val="272E3A"/>
                </a:solidFill>
                <a:effectLst/>
                <a:uLnTx/>
                <a:uFillTx/>
                <a:latin typeface="Open Sans Bold" panose="020B0806030504020204" pitchFamily="34" charset="0"/>
              </a:rPr>
              <a:t>TRANSACTION FLOW</a:t>
            </a:r>
          </a:p>
        </p:txBody>
      </p:sp>
      <p:sp>
        <p:nvSpPr>
          <p:cNvPr id="23" name="TextBox 22">
            <a:extLst>
              <a:ext uri="{FF2B5EF4-FFF2-40B4-BE49-F238E27FC236}">
                <a16:creationId xmlns:a16="http://schemas.microsoft.com/office/drawing/2014/main" id="{FDD249C4-CE4A-4E16-83D9-E8CB4EA835CF}"/>
              </a:ext>
            </a:extLst>
          </p:cNvPr>
          <p:cNvSpPr txBox="1"/>
          <p:nvPr/>
        </p:nvSpPr>
        <p:spPr>
          <a:xfrm>
            <a:off x="661761" y="2917446"/>
            <a:ext cx="2689191" cy="1188018"/>
          </a:xfrm>
          <a:prstGeom prst="rect">
            <a:avLst/>
          </a:prstGeom>
          <a:noFill/>
        </p:spPr>
        <p:txBody>
          <a:bodyPr wrap="square" rtlCol="0">
            <a:spAutoFit/>
          </a:bodyPr>
          <a:lstStyle/>
          <a:p>
            <a:pPr marL="171450" indent="-171450" defTabSz="228554">
              <a:lnSpc>
                <a:spcPct val="120000"/>
              </a:lnSpc>
              <a:buFont typeface="Arial" panose="020B0604020202020204" pitchFamily="34" charset="0"/>
              <a:buChar char="•"/>
            </a:pPr>
            <a:r>
              <a:rPr lang="en-US" sz="1000" b="1" i="1" dirty="0">
                <a:solidFill>
                  <a:srgbClr val="4776E6"/>
                </a:solidFill>
                <a:effectLst/>
                <a:latin typeface="Open Sans Light"/>
              </a:rPr>
              <a:t>Step2: Executing Proposed Transaction </a:t>
            </a:r>
            <a:r>
              <a:rPr lang="en-US" sz="1000" b="0" i="1" dirty="0">
                <a:solidFill>
                  <a:srgbClr val="171717"/>
                </a:solidFill>
                <a:effectLst/>
                <a:latin typeface="IBM Plex Sans"/>
              </a:rPr>
              <a:t>All the endorsing peers in the network will execute the proposed transaction. Each execution will capture the set of Read and Write data, called RW Sets. Transactions can be signed and encrypted.</a:t>
            </a:r>
          </a:p>
        </p:txBody>
      </p:sp>
      <p:sp>
        <p:nvSpPr>
          <p:cNvPr id="25" name="TextBox 24">
            <a:extLst>
              <a:ext uri="{FF2B5EF4-FFF2-40B4-BE49-F238E27FC236}">
                <a16:creationId xmlns:a16="http://schemas.microsoft.com/office/drawing/2014/main" id="{AFE8B431-2325-4207-AB2B-EA4435274F24}"/>
              </a:ext>
            </a:extLst>
          </p:cNvPr>
          <p:cNvSpPr txBox="1"/>
          <p:nvPr/>
        </p:nvSpPr>
        <p:spPr>
          <a:xfrm>
            <a:off x="661761" y="4506463"/>
            <a:ext cx="1979802" cy="1557349"/>
          </a:xfrm>
          <a:prstGeom prst="rect">
            <a:avLst/>
          </a:prstGeom>
          <a:noFill/>
        </p:spPr>
        <p:txBody>
          <a:bodyPr wrap="square" rtlCol="0">
            <a:spAutoFit/>
          </a:bodyPr>
          <a:lstStyle/>
          <a:p>
            <a:pPr marL="171450" indent="-171450" defTabSz="228554">
              <a:lnSpc>
                <a:spcPct val="120000"/>
              </a:lnSpc>
              <a:buFont typeface="Arial" panose="020B0604020202020204" pitchFamily="34" charset="0"/>
              <a:buChar char="•"/>
            </a:pPr>
            <a:r>
              <a:rPr lang="en-US" sz="1000" b="1" dirty="0">
                <a:solidFill>
                  <a:srgbClr val="4776E6"/>
                </a:solidFill>
                <a:effectLst/>
                <a:latin typeface="Open Sans Light"/>
              </a:rPr>
              <a:t>Step3:  Proposal Response</a:t>
            </a:r>
            <a:r>
              <a:rPr lang="en-US" sz="1000" b="1" i="1" dirty="0">
                <a:solidFill>
                  <a:srgbClr val="4776E6"/>
                </a:solidFill>
                <a:effectLst/>
                <a:latin typeface="Open Sans Light"/>
              </a:rPr>
              <a:t> </a:t>
            </a:r>
            <a:r>
              <a:rPr lang="en-US" sz="1000" b="0" i="1" dirty="0">
                <a:solidFill>
                  <a:srgbClr val="171717"/>
                </a:solidFill>
                <a:effectLst/>
                <a:latin typeface="IBM Plex Sans"/>
              </a:rPr>
              <a:t>The Read Write sets are asynchronously returned to the application. The Read Write sets are signed by each endorser and this will be later checked in the consensus process.</a:t>
            </a:r>
          </a:p>
        </p:txBody>
      </p:sp>
      <p:sp>
        <p:nvSpPr>
          <p:cNvPr id="27" name="TextBox 26">
            <a:extLst>
              <a:ext uri="{FF2B5EF4-FFF2-40B4-BE49-F238E27FC236}">
                <a16:creationId xmlns:a16="http://schemas.microsoft.com/office/drawing/2014/main" id="{8696EE2F-1A5A-4FBB-A24A-41177B4F5CC7}"/>
              </a:ext>
            </a:extLst>
          </p:cNvPr>
          <p:cNvSpPr txBox="1"/>
          <p:nvPr/>
        </p:nvSpPr>
        <p:spPr>
          <a:xfrm>
            <a:off x="8723106" y="1028152"/>
            <a:ext cx="1979802" cy="1372683"/>
          </a:xfrm>
          <a:prstGeom prst="rect">
            <a:avLst/>
          </a:prstGeom>
          <a:noFill/>
        </p:spPr>
        <p:txBody>
          <a:bodyPr wrap="square" rtlCol="0">
            <a:spAutoFit/>
          </a:bodyPr>
          <a:lstStyle/>
          <a:p>
            <a:pPr marL="171450" indent="-171450" defTabSz="228554">
              <a:lnSpc>
                <a:spcPct val="120000"/>
              </a:lnSpc>
              <a:buFont typeface="Arial" panose="020B0604020202020204" pitchFamily="34" charset="0"/>
              <a:buChar char="•"/>
            </a:pPr>
            <a:r>
              <a:rPr lang="en-US" sz="1000" b="1" dirty="0">
                <a:solidFill>
                  <a:srgbClr val="4776E6"/>
                </a:solidFill>
                <a:effectLst/>
                <a:latin typeface="Open Sans Light"/>
              </a:rPr>
              <a:t>Step4: Order Transaction</a:t>
            </a:r>
            <a:r>
              <a:rPr lang="en-US" sz="1000" b="1" i="1" dirty="0">
                <a:solidFill>
                  <a:srgbClr val="4776E6"/>
                </a:solidFill>
                <a:effectLst/>
                <a:latin typeface="Open Sans Light"/>
              </a:rPr>
              <a:t> </a:t>
            </a:r>
            <a:r>
              <a:rPr lang="en-US" sz="1000" b="0" i="1" dirty="0">
                <a:solidFill>
                  <a:srgbClr val="171717"/>
                </a:solidFill>
                <a:effectLst/>
                <a:latin typeface="IBM Plex Sans"/>
              </a:rPr>
              <a:t>Application submits responses as a transaction to be ordered. Ordering happens across the fabric in parallel with transactions submitted by other applications</a:t>
            </a:r>
          </a:p>
        </p:txBody>
      </p:sp>
      <p:sp>
        <p:nvSpPr>
          <p:cNvPr id="29" name="TextBox 28">
            <a:extLst>
              <a:ext uri="{FF2B5EF4-FFF2-40B4-BE49-F238E27FC236}">
                <a16:creationId xmlns:a16="http://schemas.microsoft.com/office/drawing/2014/main" id="{21B523EB-558E-43C9-81F1-E2C97FEC224E}"/>
              </a:ext>
            </a:extLst>
          </p:cNvPr>
          <p:cNvSpPr txBox="1"/>
          <p:nvPr/>
        </p:nvSpPr>
        <p:spPr>
          <a:xfrm>
            <a:off x="8684292" y="2622636"/>
            <a:ext cx="2057429" cy="1742015"/>
          </a:xfrm>
          <a:prstGeom prst="rect">
            <a:avLst/>
          </a:prstGeom>
          <a:noFill/>
        </p:spPr>
        <p:txBody>
          <a:bodyPr wrap="square" rtlCol="0">
            <a:spAutoFit/>
          </a:bodyPr>
          <a:lstStyle/>
          <a:p>
            <a:pPr marL="171450" indent="-171450" defTabSz="228554">
              <a:lnSpc>
                <a:spcPct val="120000"/>
              </a:lnSpc>
              <a:buFont typeface="Arial" panose="020B0604020202020204" pitchFamily="34" charset="0"/>
              <a:buChar char="•"/>
            </a:pPr>
            <a:r>
              <a:rPr lang="en-US" sz="1000" b="1" dirty="0">
                <a:solidFill>
                  <a:srgbClr val="4776E6"/>
                </a:solidFill>
                <a:effectLst/>
                <a:latin typeface="Open Sans Light"/>
              </a:rPr>
              <a:t>Step5: Deliver Transaction </a:t>
            </a:r>
            <a:r>
              <a:rPr lang="en-US" sz="1000" b="0" i="1" dirty="0">
                <a:solidFill>
                  <a:srgbClr val="171717"/>
                </a:solidFill>
                <a:effectLst/>
                <a:latin typeface="IBM Plex Sans"/>
              </a:rPr>
              <a:t>Ordering service collects transactions into proposed blocks for distribution to committing peers. The ordering service forms a block of transactions by using ordering services like Kafka, solo (here we are using solo).</a:t>
            </a:r>
          </a:p>
        </p:txBody>
      </p:sp>
      <p:sp>
        <p:nvSpPr>
          <p:cNvPr id="31" name="TextBox 30">
            <a:extLst>
              <a:ext uri="{FF2B5EF4-FFF2-40B4-BE49-F238E27FC236}">
                <a16:creationId xmlns:a16="http://schemas.microsoft.com/office/drawing/2014/main" id="{3F6685EF-EA4E-466E-A86A-8D09D23D9834}"/>
              </a:ext>
            </a:extLst>
          </p:cNvPr>
          <p:cNvSpPr txBox="1"/>
          <p:nvPr/>
        </p:nvSpPr>
        <p:spPr>
          <a:xfrm>
            <a:off x="8684292" y="4586452"/>
            <a:ext cx="2177181" cy="1557349"/>
          </a:xfrm>
          <a:prstGeom prst="rect">
            <a:avLst/>
          </a:prstGeom>
          <a:noFill/>
        </p:spPr>
        <p:txBody>
          <a:bodyPr wrap="square" rtlCol="0">
            <a:spAutoFit/>
          </a:bodyPr>
          <a:lstStyle/>
          <a:p>
            <a:pPr marL="171450" indent="-171450" defTabSz="228554">
              <a:lnSpc>
                <a:spcPct val="120000"/>
              </a:lnSpc>
              <a:buFont typeface="Arial" panose="020B0604020202020204" pitchFamily="34" charset="0"/>
              <a:buChar char="•"/>
            </a:pPr>
            <a:r>
              <a:rPr lang="en-US" sz="1000" b="1" dirty="0">
                <a:solidFill>
                  <a:srgbClr val="4776E6"/>
                </a:solidFill>
                <a:effectLst/>
                <a:latin typeface="Open Sans Light"/>
              </a:rPr>
              <a:t>Step6: Validate Transaction </a:t>
            </a:r>
            <a:r>
              <a:rPr lang="en-US" sz="1000" b="0" i="1" dirty="0">
                <a:solidFill>
                  <a:srgbClr val="171717"/>
                </a:solidFill>
                <a:effectLst/>
                <a:latin typeface="IBM Plex Sans"/>
              </a:rPr>
              <a:t>Every committing peer validates against the endorsement policy. Validated transactions are applied to the world state and retained on the ledger. Invalid transactions are also retained on the ledger, but it will not update the world state</a:t>
            </a:r>
          </a:p>
        </p:txBody>
      </p:sp>
      <p:pic>
        <p:nvPicPr>
          <p:cNvPr id="3" name="Picture 2" descr="A screenshot of a cell phone&#10;&#10;Description automatically generated">
            <a:extLst>
              <a:ext uri="{FF2B5EF4-FFF2-40B4-BE49-F238E27FC236}">
                <a16:creationId xmlns:a16="http://schemas.microsoft.com/office/drawing/2014/main" id="{28438A69-753B-48D7-989F-C11F84B6A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059" y="1972756"/>
            <a:ext cx="4738367" cy="2814756"/>
          </a:xfrm>
          <a:prstGeom prst="rect">
            <a:avLst/>
          </a:prstGeom>
        </p:spPr>
      </p:pic>
    </p:spTree>
    <p:extLst>
      <p:ext uri="{BB962C8B-B14F-4D97-AF65-F5344CB8AC3E}">
        <p14:creationId xmlns:p14="http://schemas.microsoft.com/office/powerpoint/2010/main" val="13964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51A4A4-0F9C-42D0-846C-64EB9D61F1C0}"/>
              </a:ext>
            </a:extLst>
          </p:cNvPr>
          <p:cNvSpPr txBox="1"/>
          <p:nvPr/>
        </p:nvSpPr>
        <p:spPr>
          <a:xfrm>
            <a:off x="2569773" y="397969"/>
            <a:ext cx="7052451" cy="553870"/>
          </a:xfrm>
          <a:prstGeom prst="rect">
            <a:avLst/>
          </a:prstGeom>
          <a:noFill/>
        </p:spPr>
        <p:txBody>
          <a:bodyPr wrap="square" rtlCol="0" anchor="ctr">
            <a:spAutoFit/>
          </a:bodyPr>
          <a:lstStyle>
            <a:defPPr>
              <a:defRPr lang="en-US"/>
            </a:defPPr>
            <a:lvl1pPr>
              <a:defRPr sz="8000" b="1">
                <a:latin typeface="Open Sans Bold" panose="020B0806030504020204" pitchFamily="34" charset="0"/>
                <a:ea typeface="Open Sans Bold" panose="020B0806030504020204" pitchFamily="34" charset="0"/>
                <a:cs typeface="Open Sans Bold" panose="020B0806030504020204" pitchFamily="34" charset="0"/>
              </a:defRPr>
            </a:lvl1pPr>
          </a:lstStyle>
          <a:p>
            <a:pPr marL="0" marR="0" lvl="0" indent="0" defTabSz="228554" eaLnBrk="1" fontAlgn="auto" latinLnBrk="0" hangingPunct="1">
              <a:lnSpc>
                <a:spcPct val="100000"/>
              </a:lnSpc>
              <a:spcBef>
                <a:spcPts val="0"/>
              </a:spcBef>
              <a:spcAft>
                <a:spcPts val="0"/>
              </a:spcAft>
              <a:buClrTx/>
              <a:buSzTx/>
              <a:buFontTx/>
              <a:buNone/>
              <a:tabLst/>
              <a:defRPr/>
            </a:pPr>
            <a:r>
              <a:rPr lang="en-US" sz="2999" kern="0" dirty="0">
                <a:solidFill>
                  <a:srgbClr val="272E3A"/>
                </a:solidFill>
              </a:rPr>
              <a:t>HIGH LEVEL ARCHITECTURAL FLOW</a:t>
            </a:r>
            <a:endParaRPr kumimoji="0" lang="en-US" sz="2999" b="1" i="0" u="none" strike="noStrike" kern="0" cap="none" spc="0" normalizeH="0" baseline="0" noProof="0" dirty="0">
              <a:ln>
                <a:noFill/>
              </a:ln>
              <a:solidFill>
                <a:srgbClr val="272E3A"/>
              </a:solidFill>
              <a:effectLst/>
              <a:uLnTx/>
              <a:uFillTx/>
              <a:latin typeface="Open Sans Bold" panose="020B0806030504020204" pitchFamily="34" charset="0"/>
            </a:endParaRPr>
          </a:p>
        </p:txBody>
      </p:sp>
      <p:sp>
        <p:nvSpPr>
          <p:cNvPr id="14" name="Freeform 5">
            <a:extLst>
              <a:ext uri="{FF2B5EF4-FFF2-40B4-BE49-F238E27FC236}">
                <a16:creationId xmlns:a16="http://schemas.microsoft.com/office/drawing/2014/main" id="{2BF3CF71-D6D2-4E53-BAD9-7CE252A87445}"/>
              </a:ext>
            </a:extLst>
          </p:cNvPr>
          <p:cNvSpPr>
            <a:spLocks/>
          </p:cNvSpPr>
          <p:nvPr/>
        </p:nvSpPr>
        <p:spPr bwMode="auto">
          <a:xfrm rot="16200000">
            <a:off x="536139" y="6030421"/>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sp>
        <p:nvSpPr>
          <p:cNvPr id="16" name="Freeform 5">
            <a:extLst>
              <a:ext uri="{FF2B5EF4-FFF2-40B4-BE49-F238E27FC236}">
                <a16:creationId xmlns:a16="http://schemas.microsoft.com/office/drawing/2014/main" id="{656117BF-6EEE-4B85-A1DC-847110E67FDC}"/>
              </a:ext>
            </a:extLst>
          </p:cNvPr>
          <p:cNvSpPr>
            <a:spLocks/>
          </p:cNvSpPr>
          <p:nvPr/>
        </p:nvSpPr>
        <p:spPr bwMode="auto">
          <a:xfrm rot="10800000" flipV="1">
            <a:off x="11191555" y="509257"/>
            <a:ext cx="356106" cy="356106"/>
          </a:xfrm>
          <a:custGeom>
            <a:avLst/>
            <a:gdLst>
              <a:gd name="T0" fmla="*/ 0 w 1058"/>
              <a:gd name="T1" fmla="*/ 1058 h 1058"/>
              <a:gd name="T2" fmla="*/ 0 w 1058"/>
              <a:gd name="T3" fmla="*/ 0 h 1058"/>
              <a:gd name="T4" fmla="*/ 1058 w 1058"/>
              <a:gd name="T5" fmla="*/ 0 h 1058"/>
            </a:gdLst>
            <a:ahLst/>
            <a:cxnLst>
              <a:cxn ang="0">
                <a:pos x="T0" y="T1"/>
              </a:cxn>
              <a:cxn ang="0">
                <a:pos x="T2" y="T3"/>
              </a:cxn>
              <a:cxn ang="0">
                <a:pos x="T4" y="T5"/>
              </a:cxn>
            </a:cxnLst>
            <a:rect l="0" t="0" r="r" b="b"/>
            <a:pathLst>
              <a:path w="1058" h="1058">
                <a:moveTo>
                  <a:pt x="0" y="1058"/>
                </a:moveTo>
                <a:lnTo>
                  <a:pt x="0" y="0"/>
                </a:lnTo>
                <a:lnTo>
                  <a:pt x="1058" y="0"/>
                </a:lnTo>
              </a:path>
            </a:pathLst>
          </a:custGeom>
          <a:noFill/>
          <a:ln w="77788" cap="flat">
            <a:solidFill>
              <a:srgbClr val="795D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marL="0" marR="0" lvl="0" indent="0" defTabSz="228554"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72E3A"/>
              </a:solidFill>
              <a:effectLst/>
              <a:uLnTx/>
              <a:uFillTx/>
              <a:latin typeface="Open Sans Light"/>
            </a:endParaRPr>
          </a:p>
        </p:txBody>
      </p:sp>
      <p:pic>
        <p:nvPicPr>
          <p:cNvPr id="4" name="Picture 3" descr="A screenshot of a cell phone&#10;&#10;Description automatically generated">
            <a:extLst>
              <a:ext uri="{FF2B5EF4-FFF2-40B4-BE49-F238E27FC236}">
                <a16:creationId xmlns:a16="http://schemas.microsoft.com/office/drawing/2014/main" id="{D256FB31-73A9-4D43-9D5D-D975E2482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865" y="1138934"/>
            <a:ext cx="9040269" cy="5247593"/>
          </a:xfrm>
          <a:prstGeom prst="rect">
            <a:avLst/>
          </a:prstGeom>
        </p:spPr>
      </p:pic>
    </p:spTree>
    <p:extLst>
      <p:ext uri="{BB962C8B-B14F-4D97-AF65-F5344CB8AC3E}">
        <p14:creationId xmlns:p14="http://schemas.microsoft.com/office/powerpoint/2010/main" val="1319390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1233</TotalTime>
  <Words>1204</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Calibri Light</vt:lpstr>
      <vt:lpstr>IBM Plex Sans</vt:lpstr>
      <vt:lpstr>Open Sans Bold</vt:lpstr>
      <vt:lpstr>Open Sans Light</vt:lpstr>
      <vt:lpstr>Source Sans Pro</vt:lpstr>
      <vt:lpstr>Univers</vt:lpstr>
      <vt:lpstr>Office Theme</vt:lpstr>
      <vt:lpstr>GradientVTI</vt:lpstr>
      <vt:lpstr>INTEROPERABLE TRANSACTIONS</vt:lpstr>
      <vt:lpstr>PowerPoint Presentation</vt:lpstr>
      <vt:lpstr>PowerPoint Presentation</vt:lpstr>
      <vt:lpstr>PowerPoint Presentation</vt:lpstr>
      <vt:lpstr>BUSINESS CASE REQUIREMENT</vt:lpstr>
      <vt:lpstr>PowerPoint Presentation</vt:lpstr>
      <vt:lpstr>PowerPoint Presentation</vt:lpstr>
      <vt:lpstr>PowerPoint Presentation</vt:lpstr>
      <vt:lpstr>PowerPoint Presentation</vt:lpstr>
      <vt:lpstr>PowerPoint Presentation</vt:lpstr>
      <vt:lpstr>OUR SOLUTION!</vt:lpstr>
      <vt:lpstr>PowerPoint Presentation</vt:lpstr>
      <vt:lpstr>PowerPoint Presentation</vt:lpstr>
      <vt:lpstr>Home Page</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Preetam Chittuluri</dc:creator>
  <cp:lastModifiedBy>Kamal Preetam Chittuluri</cp:lastModifiedBy>
  <cp:revision>72</cp:revision>
  <dcterms:created xsi:type="dcterms:W3CDTF">2020-08-20T19:56:31Z</dcterms:created>
  <dcterms:modified xsi:type="dcterms:W3CDTF">2020-09-12T11:13:18Z</dcterms:modified>
</cp:coreProperties>
</file>