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Override PartName="/ppt/charts/style11.xml" ContentType="application/vnd.ms-office.chart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charts/chart13.xml" ContentType="application/vnd.openxmlformats-officedocument.drawingml.chart+xml"/>
  <Override PartName="/ppt/notesSlides/notesSlide16.xml" ContentType="application/vnd.openxmlformats-officedocument.presentationml.notesSlide+xml"/>
  <Override PartName="/ppt/tags/tag38.xml" ContentType="application/vnd.openxmlformats-officedocument.presentationml.tags+xml"/>
  <Override PartName="/ppt/charts/chart24.xml" ContentType="application/vnd.openxmlformats-officedocument.drawingml.chart+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charts/colors12.xml" ContentType="application/vnd.ms-office.chartcolorstyle+xml"/>
  <Override PartName="/ppt/tags/tag52.xml" ContentType="application/vnd.openxmlformats-officedocument.presentationml.tags+xml"/>
  <Default Extension="xlsx" ContentType="application/vnd.openxmlformats-officedocument.spreadsheetml.sheet"/>
  <Override PartName="/ppt/charts/chart3.xml" ContentType="application/vnd.openxmlformats-officedocument.drawingml.chart+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charts/chart18.xml" ContentType="application/vnd.openxmlformats-officedocument.drawingml.chart+xml"/>
  <Override PartName="/ppt/charts/style12.xml" ContentType="application/vnd.ms-office.chart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9.xml" ContentType="application/vnd.openxmlformats-officedocument.presentationml.tags+xml"/>
  <Override PartName="/ppt/charts/chart25.xml" ContentType="application/vnd.openxmlformats-officedocument.drawingml.chart+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heme/themeOverride2.xml" ContentType="application/vnd.openxmlformats-officedocument.themeOverride+xml"/>
  <Override PartName="/ppt/tags/tag28.xml" ContentType="application/vnd.openxmlformats-officedocument.presentationml.tags+xml"/>
  <Override PartName="/ppt/charts/chart14.xml" ContentType="application/vnd.openxmlformats-officedocument.drawingml.chart+xml"/>
  <Override PartName="/ppt/notesSlides/notesSlide24.xml" ContentType="application/vnd.openxmlformats-officedocument.presentationml.notesSlide+xml"/>
  <Override PartName="/ppt/tags/tag57.xml" ContentType="application/vnd.openxmlformats-officedocument.presentationml.tags+xml"/>
  <Override PartName="/docProps/app.xml" ContentType="application/vnd.openxmlformats-officedocument.extended-properties+xml"/>
  <Override PartName="/ppt/charts/colors13.xml" ContentType="application/vnd.ms-office.chartcolorstyle+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charts/chart8.xml" ContentType="application/vnd.openxmlformats-officedocument.drawingml.chart+xml"/>
  <Override PartName="/ppt/notesSlides/notesSlide13.xml" ContentType="application/vnd.openxmlformats-officedocument.presentationml.notesSlide+xml"/>
  <Override PartName="/ppt/tags/tag35.xml" ContentType="application/vnd.openxmlformats-officedocument.presentationml.tags+xml"/>
  <Override PartName="/ppt/charts/chart21.xml" ContentType="application/vnd.openxmlformats-officedocument.drawingml.chart+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charts/chart10.xml" ContentType="application/vnd.openxmlformats-officedocument.drawingml.chart+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diagrams/layout2.xml" ContentType="application/vnd.openxmlformats-officedocument.drawingml.diagramLayout+xml"/>
  <Override PartName="/ppt/charts/chart4.xml" ContentType="application/vnd.openxmlformats-officedocument.drawingml.chart+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charts/chart19.xml" ContentType="application/vnd.openxmlformats-officedocument.drawingml.chart+xml"/>
  <Override PartName="/ppt/notesSlides/notesSlide29.xml" ContentType="application/vnd.openxmlformats-officedocument.presentationml.notesSlide+xml"/>
  <Override PartName="/ppt/charts/style13.xml" ContentType="application/vnd.ms-office.chartstyl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heme/themeOverride3.xml" ContentType="application/vnd.openxmlformats-officedocument.themeOverride+xml"/>
  <Override PartName="/ppt/notesSlides/notesSlide18.xml" ContentType="application/vnd.openxmlformats-officedocument.presentationml.notesSlide+xml"/>
  <Override PartName="/ppt/charts/chart26.xml" ContentType="application/vnd.openxmlformats-officedocument.drawingml.chart+xm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charts/chart15.xml" ContentType="application/vnd.openxmlformats-officedocument.drawingml.chart+xml"/>
  <Override PartName="/ppt/tags/tag47.xml" ContentType="application/vnd.openxmlformats-officedocument.presentationml.tags+xml"/>
  <Override PartName="/ppt/notesSlides/notesSlide25.xml" ContentType="application/vnd.openxmlformats-officedocument.presentationml.notesSlide+xml"/>
  <Override PartName="/ppt/charts/colors14.xml" ContentType="application/vnd.ms-office.chartcolor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charts/chart9.xml" ContentType="application/vnd.openxmlformats-officedocument.drawingml.chart+xml"/>
  <Override PartName="/ppt/charts/chart11.xml" ContentType="application/vnd.openxmlformats-officedocument.drawingml.chart+xml"/>
  <Override PartName="/ppt/notesSlides/notesSlide14.xml" ContentType="application/vnd.openxmlformats-officedocument.presentationml.notesSlide+xml"/>
  <Override PartName="/ppt/tags/tag36.xml" ContentType="application/vnd.openxmlformats-officedocument.presentationml.tags+xml"/>
  <Override PartName="/ppt/charts/chart22.xml" ContentType="application/vnd.openxmlformats-officedocument.drawingml.chart+xml"/>
  <Override PartName="/ppt/tags/tag54.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43.xml" ContentType="application/vnd.openxmlformats-officedocument.presentationml.tags+xml"/>
  <Override PartName="/ppt/notesSlides/notesSlide21.xml" ContentType="application/vnd.openxmlformats-officedocument.presentationml.notesSlide+xml"/>
  <Override PartName="/ppt/tags/tag61.xml" ContentType="application/vnd.openxmlformats-officedocument.presentationml.tags+xml"/>
  <Override PartName="/ppt/charts/chart5.xml" ContentType="application/vnd.openxmlformats-officedocument.drawingml.chart+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diagrams/colors2.xml" ContentType="application/vnd.openxmlformats-officedocument.drawingml.diagramColors+xml"/>
  <Override PartName="/ppt/charts/style14.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rawings/drawing1.xml" ContentType="application/vnd.openxmlformats-officedocument.drawingml.chartshapes+xml"/>
  <Override PartName="/ppt/notesSlides/notesSlide19.xml" ContentType="application/vnd.openxmlformats-officedocument.presentationml.notesSlide+xml"/>
  <Override PartName="/ppt/charts/chart27.xml" ContentType="application/vnd.openxmlformats-officedocument.drawingml.chart+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Override PartName="/ppt/theme/themeOverride4.xml" ContentType="application/vnd.openxmlformats-officedocument.themeOverride+xml"/>
  <Override PartName="/ppt/charts/chart16.xml" ContentType="application/vnd.openxmlformats-officedocument.drawingml.chart+xml"/>
  <Default Extension="jpeg" ContentType="image/jpeg"/>
  <Override PartName="/ppt/diagrams/quickStyle1.xml" ContentType="application/vnd.openxmlformats-officedocument.drawingml.diagramStyle+xml"/>
  <Override PartName="/ppt/tags/tag59.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charts/chart23.xml" ContentType="application/vnd.openxmlformats-officedocument.drawingml.chart+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charts/chart12.xml" ContentType="application/vnd.openxmlformats-officedocument.drawingml.chart+xml"/>
  <Override PartName="/ppt/notesSlides/notesSlide22.xml" ContentType="application/vnd.openxmlformats-officedocument.presentationml.notesSlide+xml"/>
  <Override PartName="/ppt/tags/tag55.xml" ContentType="application/vnd.openxmlformats-officedocument.presentationml.tags+xml"/>
  <Override PartName="/ppt/charts/colors11.xml" ContentType="application/vnd.ms-office.chartcolorstyle+xml"/>
  <Override PartName="/ppt/charts/chart6.xml" ContentType="application/vnd.openxmlformats-officedocument.drawingml.chart+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charts/chart2.xml" ContentType="application/vnd.openxmlformats-officedocument.drawingml.chart+xml"/>
  <Override PartName="/ppt/tags/tag11.xml" ContentType="application/vnd.openxmlformats-officedocument.presentationml.tags+xml"/>
  <Override PartName="/ppt/diagrams/data1.xml" ContentType="application/vnd.openxmlformats-officedocument.drawingml.diagramData+xml"/>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drawings/drawing2.xml" ContentType="application/vnd.openxmlformats-officedocument.drawingml.chartshapes+xml"/>
  <Override PartName="/ppt/diagrams/quickStyle2.xml" ContentType="application/vnd.openxmlformats-officedocument.drawingml.diagramStyle+xml"/>
  <Override PartName="/ppt/charts/chart28.xml" ContentType="application/vnd.openxmlformats-officedocument.drawingml.chart+xml"/>
  <Override PartName="/ppt/slides/slide43.xml" ContentType="application/vnd.openxmlformats-officedocument.presentationml.slide+xml"/>
  <Override PartName="/ppt/theme/theme1.xml" ContentType="application/vnd.openxmlformats-officedocument.theme+xml"/>
  <Override PartName="/ppt/charts/chart17.xml" ContentType="application/vnd.openxmlformats-officedocument.drawingml.chart+xml"/>
  <Override PartName="/ppt/slides/slide32.xml" ContentType="application/vnd.openxmlformats-officedocument.presentationml.slide+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notesSlides/notesSlide23.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tags/tag34.xml" ContentType="application/vnd.openxmlformats-officedocument.presentationml.tags+xml"/>
  <Override PartName="/ppt/charts/chart20.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658" r:id="rId2"/>
    <p:sldId id="657" r:id="rId3"/>
    <p:sldId id="669" r:id="rId4"/>
    <p:sldId id="541" r:id="rId5"/>
    <p:sldId id="653" r:id="rId6"/>
    <p:sldId id="542" r:id="rId7"/>
    <p:sldId id="551" r:id="rId8"/>
    <p:sldId id="660" r:id="rId9"/>
    <p:sldId id="661" r:id="rId10"/>
    <p:sldId id="662" r:id="rId11"/>
    <p:sldId id="663" r:id="rId12"/>
    <p:sldId id="664" r:id="rId13"/>
    <p:sldId id="665" r:id="rId14"/>
    <p:sldId id="666" r:id="rId15"/>
    <p:sldId id="667" r:id="rId16"/>
    <p:sldId id="668" r:id="rId17"/>
    <p:sldId id="379" r:id="rId18"/>
    <p:sldId id="648" r:id="rId19"/>
    <p:sldId id="369" r:id="rId20"/>
    <p:sldId id="655" r:id="rId21"/>
    <p:sldId id="670" r:id="rId22"/>
    <p:sldId id="671" r:id="rId23"/>
    <p:sldId id="672" r:id="rId24"/>
    <p:sldId id="673" r:id="rId25"/>
    <p:sldId id="674" r:id="rId26"/>
    <p:sldId id="675" r:id="rId27"/>
    <p:sldId id="676" r:id="rId28"/>
    <p:sldId id="677" r:id="rId29"/>
    <p:sldId id="678" r:id="rId30"/>
    <p:sldId id="679" r:id="rId31"/>
    <p:sldId id="680" r:id="rId32"/>
    <p:sldId id="681" r:id="rId33"/>
    <p:sldId id="682" r:id="rId34"/>
    <p:sldId id="683" r:id="rId35"/>
    <p:sldId id="684" r:id="rId36"/>
    <p:sldId id="685" r:id="rId37"/>
    <p:sldId id="686" r:id="rId38"/>
    <p:sldId id="687" r:id="rId39"/>
    <p:sldId id="688" r:id="rId40"/>
    <p:sldId id="689" r:id="rId41"/>
    <p:sldId id="690" r:id="rId42"/>
    <p:sldId id="691" r:id="rId43"/>
    <p:sldId id="692" r:id="rId44"/>
    <p:sldId id="693" r:id="rId45"/>
    <p:sldId id="694" r:id="rId46"/>
    <p:sldId id="695" r:id="rId47"/>
    <p:sldId id="696" r:id="rId48"/>
    <p:sldId id="697" r:id="rId49"/>
    <p:sldId id="698" r:id="rId50"/>
    <p:sldId id="699" r:id="rId51"/>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99FF"/>
    <a:srgbClr val="FFCC66"/>
    <a:srgbClr val="6699FF"/>
    <a:srgbClr val="008080"/>
    <a:srgbClr val="006699"/>
    <a:srgbClr val="CC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628" autoAdjust="0"/>
    <p:restoredTop sz="93907" autoAdjust="0"/>
  </p:normalViewPr>
  <p:slideViewPr>
    <p:cSldViewPr>
      <p:cViewPr varScale="1">
        <p:scale>
          <a:sx n="73" d="100"/>
          <a:sy n="73" d="100"/>
        </p:scale>
        <p:origin x="-13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Maurice\AppData\Local\Microsoft\Windows\INetCache\Content.Outlook\A4HR2QJI\Index%20Cost%20Savings%20Summary.xlsx" TargetMode="Externa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Office_Excel_Worksheet5.xlsx"/><Relationship Id="rId1" Type="http://schemas.openxmlformats.org/officeDocument/2006/relationships/themeOverride" Target="../theme/themeOverride3.xml"/></Relationships>
</file>

<file path=ppt/charts/_rels/chart12.xml.rels><?xml version="1.0" encoding="UTF-8" standalone="yes"?>
<Relationships xmlns="http://schemas.openxmlformats.org/package/2006/relationships"><Relationship Id="rId3" Type="http://schemas.microsoft.com/office/2011/relationships/chartColorStyle" Target="colors13.xml"/><Relationship Id="rId2" Type="http://schemas.openxmlformats.org/officeDocument/2006/relationships/package" Target="../embeddings/Microsoft_Office_Excel_Worksheet6.xlsx"/><Relationship Id="rId1" Type="http://schemas.openxmlformats.org/officeDocument/2006/relationships/themeOverride" Target="../theme/themeOverride4.xml"/><Relationship Id="rId4" Type="http://schemas.microsoft.com/office/2011/relationships/chartStyle" Target="style13.xml"/></Relationships>
</file>

<file path=ppt/charts/_rels/chart13.xml.rels><?xml version="1.0" encoding="UTF-8" standalone="yes"?>
<Relationships xmlns="http://schemas.openxmlformats.org/package/2006/relationships"><Relationship Id="rId3" Type="http://schemas.microsoft.com/office/2011/relationships/chartStyle" Target="style14.xml"/><Relationship Id="rId2" Type="http://schemas.microsoft.com/office/2011/relationships/chartColorStyle" Target="colors14.xml"/><Relationship Id="rId1" Type="http://schemas.openxmlformats.org/officeDocument/2006/relationships/oleObject" Target="file:///C:\Users\Robert\Dropbox\Fiera%20Capital\Artefacts\GL%20and%20Spend\Firm%20Top%2020v1.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owner\Documents\MDC\Clients\PSP\Spend\Bloomberg_Analysis_New.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psp.int\USERS\MSeverin\Spend%20Reports\Per%20Security%20Invoices%20summary.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psp.int\USERS\MSeverin\Spend%20Reports\Per%20Security%20Invoices%20summary.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psp.int\USERS\MSeverin\Spend%20Reports\Per%20Security%20Invoices%20summary.xlsx" TargetMode="External"/></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7.xlsx"/></Relationships>
</file>

<file path=ppt/charts/_rels/chart19.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Worksheet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Office_Excel_Worksheet1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Office_Excel_Worksheet1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Office_Excel_Worksheet1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Office_Excel_Worksheet1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Office_Excel_Worksheet1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Office_Excel_Worksheet1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Office_Excel_Worksheet1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Office_Excel_Worksheet17.xlsx"/></Relationships>
</file>

<file path=ppt/charts/_rels/chart3.xml.rels><?xml version="1.0" encoding="UTF-8" standalone="yes"?>
<Relationships xmlns="http://schemas.openxmlformats.org/package/2006/relationships"><Relationship Id="rId3" Type="http://schemas.microsoft.com/office/2011/relationships/chartStyle" Target="style11.xml"/><Relationship Id="rId2" Type="http://schemas.microsoft.com/office/2011/relationships/chartColorStyle" Target="colors11.xml"/><Relationship Id="rId1" Type="http://schemas.openxmlformats.org/officeDocument/2006/relationships/oleObject" Target="file:///C:\Users\Robert\Dropbox\Fiera%20Capital\Project%20Deliverables\Final%20Report\Comparative%20Industry%20View%20-%20Service%20Categories.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12.xml"/><Relationship Id="rId2" Type="http://schemas.microsoft.com/office/2011/relationships/chartColorStyle" Target="colors12.xml"/><Relationship Id="rId1" Type="http://schemas.openxmlformats.org/officeDocument/2006/relationships/oleObject" Target="file:///C:\Users\Robert\Dropbox\Fiera%20Capital\Project%20Deliverables\Final%20Report\Comparative%20Industry%20View%20-%20Service%20Categories.xlsx" TargetMode="Externa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Office_Excel_Worksheet3.xlsx"/><Relationship Id="rId1" Type="http://schemas.openxmlformats.org/officeDocument/2006/relationships/themeOverride" Target="../theme/themeOverride2.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7.xml.rels><?xml version="1.0" encoding="UTF-8" standalone="yes"?>
<Relationships xmlns="http://schemas.openxmlformats.org/package/2006/relationships"><Relationship Id="rId1" Type="http://schemas.openxmlformats.org/officeDocument/2006/relationships/oleObject" Target="file:///C:\Users\Maurice\Dropbox\IGM\Project%20Deliverables\Case%20Study\Kiaro%20-%20Overspend.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Book3"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Maurice\Dropbox\IGM\Vendor%20Contracts\MDC_100_Bloomberg\BBG%20Terminal%20Distribution%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CA"/>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1" i="0" u="none" strike="noStrike" kern="1200" baseline="0">
                <a:solidFill>
                  <a:schemeClr val="tx1"/>
                </a:solidFill>
                <a:latin typeface="+mn-lt"/>
                <a:ea typeface="+mn-ea"/>
                <a:cs typeface="+mn-cs"/>
              </a:defRPr>
            </a:pPr>
            <a:r>
              <a:rPr lang="en-US" sz="1400" dirty="0">
                <a:solidFill>
                  <a:schemeClr val="tx1"/>
                </a:solidFill>
              </a:rPr>
              <a:t>Market Data Spend Trend*</a:t>
            </a:r>
          </a:p>
        </c:rich>
      </c:tx>
      <c:layout>
        <c:manualLayout>
          <c:xMode val="edge"/>
          <c:yMode val="edge"/>
          <c:x val="0.36114057054885124"/>
          <c:y val="3.7147730315928024E-2"/>
        </c:manualLayout>
      </c:layout>
      <c:spPr>
        <a:noFill/>
        <a:ln>
          <a:noFill/>
        </a:ln>
        <a:effectLst/>
      </c:spPr>
    </c:title>
    <c:plotArea>
      <c:layout>
        <c:manualLayout>
          <c:layoutTarget val="inner"/>
          <c:xMode val="edge"/>
          <c:yMode val="edge"/>
          <c:x val="8.8580687457681967E-2"/>
          <c:y val="0.12923972558167038"/>
          <c:w val="0.67995826921118441"/>
          <c:h val="0.78281255503859493"/>
        </c:manualLayout>
      </c:layout>
      <c:lineChart>
        <c:grouping val="standard"/>
        <c:ser>
          <c:idx val="0"/>
          <c:order val="0"/>
          <c:tx>
            <c:strRef>
              <c:f>Summary_Charts!$P$4</c:f>
              <c:strCache>
                <c:ptCount val="1"/>
                <c:pt idx="0">
                  <c:v>Projected MD Spend</c:v>
                </c:pt>
              </c:strCache>
            </c:strRef>
          </c:tx>
          <c:spPr>
            <a:ln w="38100" cap="rnd">
              <a:solidFill>
                <a:srgbClr val="4F81BD"/>
              </a:solidFill>
              <a:round/>
            </a:ln>
            <a:effectLst>
              <a:outerShdw blurRad="57150" dist="19050" dir="5400000" algn="ctr" rotWithShape="0">
                <a:srgbClr val="000000">
                  <a:alpha val="63000"/>
                </a:srgbClr>
              </a:outerShdw>
            </a:effectLst>
          </c:spPr>
          <c:marker>
            <c:symbol val="circle"/>
            <c:size val="6"/>
            <c:spPr>
              <a:solidFill>
                <a:sysClr val="window" lastClr="FFFFFF"/>
              </a:solidFill>
              <a:ln w="38100">
                <a:solidFill>
                  <a:srgbClr val="4F81BD"/>
                </a:solidFill>
                <a:round/>
              </a:ln>
              <a:effectLst>
                <a:outerShdw blurRad="57150" dist="19050" dir="5400000" algn="ctr" rotWithShape="0">
                  <a:srgbClr val="000000">
                    <a:alpha val="63000"/>
                  </a:srgbClr>
                </a:outerShdw>
              </a:effectLst>
            </c:spPr>
          </c:marker>
          <c:dLbls>
            <c:dLbl>
              <c:idx val="1"/>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42F6-4972-ABEB-3CCD4349D464}"/>
                </c:ext>
              </c:extLst>
            </c:dLbl>
            <c:dLbl>
              <c:idx val="2"/>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42F6-4972-ABEB-3CCD4349D464}"/>
                </c:ext>
              </c:extLst>
            </c:dLbl>
            <c:dLbl>
              <c:idx val="3"/>
              <c:layout>
                <c:manualLayout>
                  <c:x val="-8.2285712434516989E-2"/>
                  <c:y val="-5.1553216283696982E-2"/>
                </c:manualLayout>
              </c:layout>
              <c:tx>
                <c:rich>
                  <a:bodyPr/>
                  <a:lstStyle/>
                  <a:p>
                    <a:r>
                      <a:rPr lang="en-US" dirty="0"/>
                      <a:t>$18.4</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42F6-4972-ABEB-3CCD4349D464}"/>
                </c:ext>
              </c:extLst>
            </c:dLbl>
            <c:dLbl>
              <c:idx val="4"/>
              <c:layout>
                <c:manualLayout>
                  <c:x val="-0.10028571202956789"/>
                  <c:y val="-3.5690688196405605E-2"/>
                </c:manualLayout>
              </c:layout>
              <c:tx>
                <c:rich>
                  <a:bodyPr rot="0" spcFirstLastPara="1" vertOverflow="ellipsis" vert="horz" wrap="square" lIns="38100" tIns="19050" rIns="38100" bIns="19050" anchor="ctr" anchorCtr="0">
                    <a:spAutoFit/>
                  </a:bodyPr>
                  <a:lstStyle/>
                  <a:p>
                    <a:pPr algn="ctr" rtl="0">
                      <a:defRPr lang="en-US" sz="900" b="1" i="0" u="none" strike="noStrike" kern="1200" baseline="0" dirty="0">
                        <a:solidFill>
                          <a:prstClr val="black">
                            <a:lumMod val="75000"/>
                            <a:lumOff val="25000"/>
                          </a:prstClr>
                        </a:solidFill>
                        <a:latin typeface="+mn-lt"/>
                        <a:ea typeface="+mn-ea"/>
                        <a:cs typeface="+mn-cs"/>
                      </a:defRPr>
                    </a:pPr>
                    <a:r>
                      <a:rPr lang="en-US" sz="900" b="1" i="0" u="none" strike="noStrike" kern="1200" baseline="0" dirty="0">
                        <a:solidFill>
                          <a:prstClr val="black">
                            <a:lumMod val="75000"/>
                            <a:lumOff val="25000"/>
                          </a:prstClr>
                        </a:solidFill>
                        <a:latin typeface="+mn-lt"/>
                        <a:ea typeface="+mn-ea"/>
                        <a:cs typeface="+mn-cs"/>
                      </a:rPr>
                      <a:t>$19.3</a:t>
                    </a:r>
                  </a:p>
                </c:rich>
              </c:tx>
              <c:spPr>
                <a:noFill/>
                <a:ln>
                  <a:noFill/>
                </a:ln>
                <a:effectLst/>
              </c:spPr>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42F6-4972-ABEB-3CCD4349D464}"/>
                </c:ext>
              </c:extLst>
            </c:dLbl>
            <c:dLbl>
              <c:idx val="5"/>
              <c:layout>
                <c:manualLayout>
                  <c:x val="-3.8571427703679988E-2"/>
                  <c:y val="-3.9656320218228416E-2"/>
                </c:manualLayout>
              </c:layout>
              <c:tx>
                <c:rich>
                  <a:bodyPr/>
                  <a:lstStyle/>
                  <a:p>
                    <a:r>
                      <a:rPr lang="en-US" dirty="0"/>
                      <a:t>$20.3</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42F6-4972-ABEB-3CCD4349D464}"/>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(Summary_Charts!$H$5:$H$9,Summary_Charts!$H$10)</c:f>
              <c:numCache>
                <c:formatCode>General</c:formatCode>
                <c:ptCount val="6"/>
                <c:pt idx="0">
                  <c:v>2016</c:v>
                </c:pt>
                <c:pt idx="1">
                  <c:v>2017</c:v>
                </c:pt>
                <c:pt idx="2">
                  <c:v>2018</c:v>
                </c:pt>
                <c:pt idx="3">
                  <c:v>2019</c:v>
                </c:pt>
                <c:pt idx="4">
                  <c:v>2020</c:v>
                </c:pt>
                <c:pt idx="5">
                  <c:v>2021</c:v>
                </c:pt>
              </c:numCache>
            </c:numRef>
          </c:cat>
          <c:val>
            <c:numRef>
              <c:f>(Summary_Charts!$P$5:$P$9,Summary_Charts!$P$10)</c:f>
              <c:numCache>
                <c:formatCode>_-"$"* #,##0_-;\-"$"* #,##0_-;_-"$"* "-"??_-;_-@_-</c:formatCode>
                <c:ptCount val="6"/>
                <c:pt idx="1">
                  <c:v>16478300.631740795</c:v>
                </c:pt>
                <c:pt idx="2">
                  <c:v>17513808.656408351</c:v>
                </c:pt>
                <c:pt idx="3">
                  <c:v>18389499.089228746</c:v>
                </c:pt>
                <c:pt idx="4">
                  <c:v>19308974.043690171</c:v>
                </c:pt>
                <c:pt idx="5">
                  <c:v>20274422.745874669</c:v>
                </c:pt>
              </c:numCache>
            </c:numRef>
          </c:val>
          <c:extLst xmlns:c16r2="http://schemas.microsoft.com/office/drawing/2015/06/chart">
            <c:ext xmlns:c16="http://schemas.microsoft.com/office/drawing/2014/chart" uri="{C3380CC4-5D6E-409C-BE32-E72D297353CC}">
              <c16:uniqueId val="{00000005-42F6-4972-ABEB-3CCD4349D464}"/>
            </c:ext>
          </c:extLst>
        </c:ser>
        <c:ser>
          <c:idx val="1"/>
          <c:order val="1"/>
          <c:tx>
            <c:strRef>
              <c:f>Summary_Charts!$R$4</c:f>
              <c:strCache>
                <c:ptCount val="1"/>
                <c:pt idx="0">
                  <c:v>Savings-adjusted Spend</c:v>
                </c:pt>
              </c:strCache>
            </c:strRef>
          </c:tx>
          <c:spPr>
            <a:ln w="41275" cap="rnd">
              <a:solidFill>
                <a:srgbClr val="F79646">
                  <a:alpha val="97000"/>
                </a:srgbClr>
              </a:solidFill>
              <a:round/>
            </a:ln>
            <a:effectLst>
              <a:outerShdw blurRad="57150" dist="19050" dir="5400000" algn="ctr" rotWithShape="0">
                <a:srgbClr val="000000">
                  <a:alpha val="63000"/>
                </a:srgbClr>
              </a:outerShdw>
            </a:effectLst>
          </c:spPr>
          <c:marker>
            <c:symbol val="diamond"/>
            <c:size val="6"/>
            <c:spPr>
              <a:solidFill>
                <a:sysClr val="window" lastClr="FFFFFF"/>
              </a:solidFill>
              <a:ln w="38100">
                <a:solidFill>
                  <a:srgbClr val="F79646"/>
                </a:solidFill>
                <a:round/>
              </a:ln>
              <a:effectLst>
                <a:outerShdw blurRad="57150" dist="19050" dir="5400000" algn="ctr" rotWithShape="0">
                  <a:srgbClr val="000000">
                    <a:alpha val="63000"/>
                  </a:srgbClr>
                </a:outerShdw>
              </a:effectLst>
            </c:spPr>
          </c:marker>
          <c:dLbls>
            <c:dLbl>
              <c:idx val="2"/>
              <c:layout>
                <c:manualLayout>
                  <c:x val="-6.9428569866623893E-2"/>
                  <c:y val="-5.1553216283696954E-2"/>
                </c:manualLayout>
              </c:layout>
              <c:tx>
                <c:rich>
                  <a:bodyPr rot="0" spcFirstLastPara="1" vertOverflow="ellipsis" vert="horz" wrap="square" lIns="38100" tIns="19050" rIns="38100" bIns="19050" anchor="ctr" anchorCtr="1">
                    <a:spAutoFit/>
                  </a:bodyPr>
                  <a:lstStyle/>
                  <a:p>
                    <a:pPr>
                      <a:defRPr lang="en-US" sz="800" b="1" i="0" u="none" strike="noStrike" kern="1200" baseline="0">
                        <a:ln>
                          <a:noFill/>
                        </a:ln>
                        <a:solidFill>
                          <a:schemeClr val="tx1">
                            <a:lumMod val="75000"/>
                            <a:lumOff val="25000"/>
                          </a:schemeClr>
                        </a:solidFill>
                        <a:latin typeface="+mn-lt"/>
                        <a:ea typeface="+mn-ea"/>
                        <a:cs typeface="+mn-cs"/>
                      </a:defRPr>
                    </a:pPr>
                    <a:r>
                      <a:rPr lang="en-US" dirty="0">
                        <a:ln>
                          <a:noFill/>
                        </a:ln>
                      </a:rPr>
                      <a:t>$17.5</a:t>
                    </a:r>
                  </a:p>
                </c:rich>
              </c:tx>
              <c:spPr>
                <a:noFill/>
                <a:ln>
                  <a:solidFill>
                    <a:schemeClr val="tx1"/>
                  </a:solidFill>
                </a:ln>
                <a:effectLst/>
              </c:spPr>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42F6-4972-ABEB-3CCD4349D464}"/>
                </c:ext>
              </c:extLst>
            </c:dLbl>
            <c:dLbl>
              <c:idx val="3"/>
              <c:layout>
                <c:manualLayout>
                  <c:x val="-3.5999999190101301E-2"/>
                  <c:y val="4.5634432427503903E-2"/>
                </c:manualLayout>
              </c:layout>
              <c:tx>
                <c:rich>
                  <a:bodyPr/>
                  <a:lstStyle/>
                  <a:p>
                    <a:r>
                      <a:rPr lang="en-US" dirty="0"/>
                      <a:t>$17.9</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42F6-4972-ABEB-3CCD4349D464}"/>
                </c:ext>
              </c:extLst>
            </c:dLbl>
            <c:dLbl>
              <c:idx val="4"/>
              <c:layout>
                <c:manualLayout>
                  <c:x val="-3.34285706765226E-2"/>
                  <c:y val="5.1553216283696954E-2"/>
                </c:manualLayout>
              </c:layout>
              <c:tx>
                <c:rich>
                  <a:bodyPr/>
                  <a:lstStyle/>
                  <a:p>
                    <a:r>
                      <a:rPr lang="en-US" dirty="0"/>
                      <a:t>$18.0</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8-42F6-4972-ABEB-3CCD4349D464}"/>
                </c:ext>
              </c:extLst>
            </c:dLbl>
            <c:dLbl>
              <c:idx val="5"/>
              <c:layout>
                <c:manualLayout>
                  <c:x val="-4.1142856217258481E-2"/>
                  <c:y val="5.9484480327342729E-2"/>
                </c:manualLayout>
              </c:layout>
              <c:tx>
                <c:rich>
                  <a:bodyPr/>
                  <a:lstStyle/>
                  <a:p>
                    <a:r>
                      <a:rPr lang="en-US" dirty="0"/>
                      <a:t>$17.6</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42F6-4972-ABEB-3CCD4349D464}"/>
                </c:ext>
              </c:extLst>
            </c:dLbl>
            <c:spPr>
              <a:noFill/>
              <a:ln>
                <a:noFill/>
              </a:ln>
              <a:effectLst/>
            </c:spPr>
            <c:txPr>
              <a:bodyPr rot="0" spcFirstLastPara="1" vertOverflow="ellipsis" vert="horz" wrap="square" lIns="38100" tIns="19050" rIns="38100" bIns="19050" anchor="ctr" anchorCtr="1">
                <a:spAutoFit/>
              </a:bodyPr>
              <a:lstStyle/>
              <a:p>
                <a:pPr>
                  <a:defRPr lang="en-US" sz="800" b="1"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(Summary_Charts!$H$5:$H$9,Summary_Charts!$H$10)</c:f>
              <c:numCache>
                <c:formatCode>General</c:formatCode>
                <c:ptCount val="6"/>
                <c:pt idx="0">
                  <c:v>2016</c:v>
                </c:pt>
                <c:pt idx="1">
                  <c:v>2017</c:v>
                </c:pt>
                <c:pt idx="2">
                  <c:v>2018</c:v>
                </c:pt>
                <c:pt idx="3">
                  <c:v>2019</c:v>
                </c:pt>
                <c:pt idx="4">
                  <c:v>2020</c:v>
                </c:pt>
                <c:pt idx="5">
                  <c:v>2021</c:v>
                </c:pt>
              </c:numCache>
            </c:numRef>
          </c:cat>
          <c:val>
            <c:numRef>
              <c:f>(Summary_Charts!$R$5:$R$9,Summary_Charts!$R$10)</c:f>
              <c:numCache>
                <c:formatCode>General</c:formatCode>
                <c:ptCount val="6"/>
                <c:pt idx="2" formatCode="_-&quot;$&quot;* #,##0_-;\-&quot;$&quot;* #,##0_-;_-&quot;$&quot;* &quot;-&quot;??_-;_-@_-">
                  <c:v>17513808.656408351</c:v>
                </c:pt>
                <c:pt idx="3" formatCode="_-&quot;$&quot;* #,##0_-;\-&quot;$&quot;* #,##0_-;_-&quot;$&quot;* &quot;-&quot;??_-;_-@_-">
                  <c:v>17955499.089228746</c:v>
                </c:pt>
                <c:pt idx="4" formatCode="_-&quot;$&quot;* #,##0_-;\-&quot;$&quot;* #,##0_-;_-&quot;$&quot;* &quot;-&quot;??_-;_-@_-">
                  <c:v>18061274.043690171</c:v>
                </c:pt>
                <c:pt idx="5" formatCode="_-&quot;$&quot;* #,##0_-;\-&quot;$&quot;* #,##0_-;_-&quot;$&quot;* &quot;-&quot;??_-;_-@_-">
                  <c:v>17599337.745874669</c:v>
                </c:pt>
              </c:numCache>
            </c:numRef>
          </c:val>
          <c:extLst xmlns:c16r2="http://schemas.microsoft.com/office/drawing/2015/06/chart">
            <c:ext xmlns:c16="http://schemas.microsoft.com/office/drawing/2014/chart" uri="{C3380CC4-5D6E-409C-BE32-E72D297353CC}">
              <c16:uniqueId val="{0000000A-42F6-4972-ABEB-3CCD4349D464}"/>
            </c:ext>
          </c:extLst>
        </c:ser>
        <c:ser>
          <c:idx val="2"/>
          <c:order val="2"/>
          <c:tx>
            <c:v>MD Spend</c:v>
          </c:tx>
          <c:spPr>
            <a:ln w="25400" cap="rnd">
              <a:solidFill>
                <a:sysClr val="windowText" lastClr="000000"/>
              </a:solidFill>
              <a:round/>
            </a:ln>
            <a:effectLst>
              <a:outerShdw blurRad="57150" dist="19050" dir="5400000" algn="ctr" rotWithShape="0">
                <a:srgbClr val="000000">
                  <a:alpha val="63000"/>
                </a:srgbClr>
              </a:outerShdw>
            </a:effectLst>
          </c:spPr>
          <c:marker>
            <c:symbol val="circle"/>
            <c:size val="6"/>
            <c:spPr>
              <a:solidFill>
                <a:schemeClr val="accent6">
                  <a:lumMod val="50000"/>
                </a:schemeClr>
              </a:solidFill>
              <a:ln w="3175">
                <a:solidFill>
                  <a:sysClr val="windowText" lastClr="000000"/>
                </a:solidFill>
                <a:round/>
              </a:ln>
              <a:effectLst>
                <a:outerShdw blurRad="57150" dist="19050" dir="5400000" algn="ctr" rotWithShape="0">
                  <a:srgbClr val="000000">
                    <a:alpha val="63000"/>
                  </a:srgbClr>
                </a:outerShdw>
              </a:effectLst>
            </c:spPr>
          </c:marker>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42F6-4972-ABEB-3CCD4349D464}"/>
                </c:ext>
              </c:extLst>
            </c:dLbl>
            <c:dLbl>
              <c:idx val="1"/>
              <c:layout>
                <c:manualLayout>
                  <c:x val="-9.0753130989760664E-2"/>
                  <c:y val="-5.1697271632390983E-2"/>
                </c:manualLayout>
              </c:layout>
              <c:tx>
                <c:rich>
                  <a:bodyPr/>
                  <a:lstStyle/>
                  <a:p>
                    <a:r>
                      <a:rPr lang="en-US" dirty="0"/>
                      <a:t>$16.5</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C-42F6-4972-ABEB-3CCD4349D46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Summary_Charts!$O$5:$O$6</c:f>
              <c:numCache>
                <c:formatCode>_-"$"* #,##0_-;\-"$"* #,##0_-;_-"$"* "-"??_-;_-@_-</c:formatCode>
                <c:ptCount val="2"/>
                <c:pt idx="0">
                  <c:v>14510244.013010843</c:v>
                </c:pt>
                <c:pt idx="1">
                  <c:v>16478300.631740795</c:v>
                </c:pt>
              </c:numCache>
            </c:numRef>
          </c:val>
          <c:extLst xmlns:c16r2="http://schemas.microsoft.com/office/drawing/2015/06/chart">
            <c:ext xmlns:c16="http://schemas.microsoft.com/office/drawing/2014/chart" uri="{C3380CC4-5D6E-409C-BE32-E72D297353CC}">
              <c16:uniqueId val="{0000000D-42F6-4972-ABEB-3CCD4349D464}"/>
            </c:ext>
          </c:extLst>
        </c:ser>
        <c:hiLowLines>
          <c:spPr>
            <a:ln w="9525" cap="flat" cmpd="sng" algn="ctr">
              <a:solidFill>
                <a:schemeClr val="tx1">
                  <a:lumMod val="75000"/>
                  <a:lumOff val="25000"/>
                </a:schemeClr>
              </a:solidFill>
              <a:round/>
            </a:ln>
            <a:effectLst/>
          </c:spPr>
        </c:hiLowLines>
        <c:marker val="1"/>
        <c:axId val="197709824"/>
        <c:axId val="197711360"/>
      </c:lineChart>
      <c:dateAx>
        <c:axId val="197709824"/>
        <c:scaling>
          <c:orientation val="minMax"/>
        </c:scaling>
        <c:axPos val="b"/>
        <c:numFmt formatCode="General" sourceLinked="1"/>
        <c:minorTickMark val="out"/>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97711360"/>
        <c:crosses val="autoZero"/>
        <c:lblOffset val="100"/>
        <c:baseTimeUnit val="days"/>
      </c:dateAx>
      <c:valAx>
        <c:axId val="197711360"/>
        <c:scaling>
          <c:orientation val="minMax"/>
          <c:max val="25000000"/>
          <c:min val="13000000"/>
        </c:scaling>
        <c:axPos val="l"/>
        <c:majorGridlines>
          <c:spPr>
            <a:ln w="9525" cap="flat" cmpd="sng" algn="ctr">
              <a:solidFill>
                <a:sysClr val="window" lastClr="FFFFFF">
                  <a:lumMod val="95000"/>
                </a:sysClr>
              </a:solidFill>
              <a:round/>
            </a:ln>
            <a:effectLst/>
          </c:spPr>
        </c:majorGridlines>
        <c:numFmt formatCode="&quot;$&quot;#,###,,&quot;MM&quot;" sourceLinked="0"/>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97709824"/>
        <c:crosses val="autoZero"/>
        <c:crossBetween val="midCat"/>
      </c:valAx>
      <c:spPr>
        <a:noFill/>
        <a:ln>
          <a:noFill/>
        </a:ln>
        <a:effectLst/>
      </c:spPr>
    </c:plotArea>
    <c:legend>
      <c:legendPos val="r"/>
      <c:layout>
        <c:manualLayout>
          <c:xMode val="edge"/>
          <c:yMode val="edge"/>
          <c:x val="0.79438937374645091"/>
          <c:y val="0.65188592450809413"/>
          <c:w val="0.19704900783181592"/>
          <c:h val="0.23031210611769445"/>
        </c:manualLayout>
      </c:layout>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CA"/>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CA" b="1" dirty="0">
                <a:solidFill>
                  <a:schemeClr val="tx1"/>
                </a:solidFill>
              </a:rPr>
              <a:t>Index Providers - $573k</a:t>
            </a:r>
            <a:r>
              <a:rPr lang="en-CA" b="1" baseline="0" dirty="0">
                <a:solidFill>
                  <a:schemeClr val="tx1"/>
                </a:solidFill>
              </a:rPr>
              <a:t>  </a:t>
            </a:r>
            <a:r>
              <a:rPr lang="en-CA" b="1" dirty="0">
                <a:solidFill>
                  <a:schemeClr val="tx1"/>
                </a:solidFill>
              </a:rPr>
              <a:t>Addressable Spend</a:t>
            </a:r>
          </a:p>
        </c:rich>
      </c:tx>
      <c:layout/>
      <c:spPr>
        <a:noFill/>
        <a:ln>
          <a:noFill/>
        </a:ln>
        <a:effectLst/>
      </c:spPr>
    </c:title>
    <c:plotArea>
      <c:layout/>
      <c:barChart>
        <c:barDir val="col"/>
        <c:grouping val="stacked"/>
        <c:ser>
          <c:idx val="0"/>
          <c:order val="0"/>
          <c:tx>
            <c:strRef>
              <c:f>'[Index Cost Savings Summary.xlsx]Summary'!$D$26</c:f>
              <c:strCache>
                <c:ptCount val="1"/>
                <c:pt idx="0">
                  <c:v>Unaddressable Spend</c:v>
                </c:pt>
              </c:strCache>
            </c:strRef>
          </c:tx>
          <c:spPr>
            <a:solidFill>
              <a:schemeClr val="accent4">
                <a:lumMod val="75000"/>
              </a:schemeClr>
            </a:solidFill>
            <a:ln>
              <a:noFill/>
            </a:ln>
            <a:effectLst/>
          </c:spPr>
          <c:cat>
            <c:strRef>
              <c:f>'[Index Cost Savings Summary.xlsx]Summary'!$C$27:$C$30</c:f>
              <c:strCache>
                <c:ptCount val="4"/>
                <c:pt idx="0">
                  <c:v>MSCI </c:v>
                </c:pt>
                <c:pt idx="1">
                  <c:v>FTSE Russell-TMX</c:v>
                </c:pt>
                <c:pt idx="2">
                  <c:v>S&amp;P</c:v>
                </c:pt>
                <c:pt idx="3">
                  <c:v>MorningStar</c:v>
                </c:pt>
              </c:strCache>
            </c:strRef>
          </c:cat>
          <c:val>
            <c:numRef>
              <c:f>'[Index Cost Savings Summary.xlsx]Summary'!$D$27:$D$30</c:f>
              <c:numCache>
                <c:formatCode>"$"#,##0;[Red]\-"$"#,##0</c:formatCode>
                <c:ptCount val="4"/>
                <c:pt idx="0">
                  <c:v>1276034.0836699998</c:v>
                </c:pt>
                <c:pt idx="1">
                  <c:v>869548.5</c:v>
                </c:pt>
                <c:pt idx="2">
                  <c:v>116107.858775</c:v>
                </c:pt>
                <c:pt idx="3">
                  <c:v>443050</c:v>
                </c:pt>
              </c:numCache>
            </c:numRef>
          </c:val>
          <c:extLst xmlns:c16r2="http://schemas.microsoft.com/office/drawing/2015/06/chart">
            <c:ext xmlns:c16="http://schemas.microsoft.com/office/drawing/2014/chart" uri="{C3380CC4-5D6E-409C-BE32-E72D297353CC}">
              <c16:uniqueId val="{00000000-A94A-474F-BBEB-C98FD18E50CA}"/>
            </c:ext>
          </c:extLst>
        </c:ser>
        <c:ser>
          <c:idx val="1"/>
          <c:order val="1"/>
          <c:tx>
            <c:strRef>
              <c:f>'[Index Cost Savings Summary.xlsx]Summary'!$E$26</c:f>
              <c:strCache>
                <c:ptCount val="1"/>
                <c:pt idx="0">
                  <c:v>Addressable Spend</c:v>
                </c:pt>
              </c:strCache>
            </c:strRef>
          </c:tx>
          <c:spPr>
            <a:solidFill>
              <a:schemeClr val="bg1">
                <a:lumMod val="85000"/>
              </a:schemeClr>
            </a:solidFill>
            <a:ln>
              <a:noFill/>
            </a:ln>
            <a:effectLst/>
          </c:spPr>
          <c:dLbls>
            <c:dLbl>
              <c:idx val="2"/>
              <c:layout>
                <c:manualLayout>
                  <c:x val="-2.7777777777777887E-3"/>
                  <c:y val="-3.7037037037037188E-2"/>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A94A-474F-BBEB-C98FD18E50CA}"/>
                </c:ext>
              </c:extLst>
            </c:dLbl>
            <c:dLbl>
              <c:idx val="3"/>
              <c:layout>
                <c:manualLayout>
                  <c:x val="2.7777777777776881E-3"/>
                  <c:y val="-2.3148148148148227E-2"/>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A94A-474F-BBEB-C98FD18E50CA}"/>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'[Index Cost Savings Summary.xlsx]Summary'!$C$27:$C$30</c:f>
              <c:strCache>
                <c:ptCount val="4"/>
                <c:pt idx="0">
                  <c:v>MSCI </c:v>
                </c:pt>
                <c:pt idx="1">
                  <c:v>FTSE Russell-TMX</c:v>
                </c:pt>
                <c:pt idx="2">
                  <c:v>S&amp;P</c:v>
                </c:pt>
                <c:pt idx="3">
                  <c:v>MorningStar</c:v>
                </c:pt>
              </c:strCache>
            </c:strRef>
          </c:cat>
          <c:val>
            <c:numRef>
              <c:f>'[Index Cost Savings Summary.xlsx]Summary'!$E$27:$E$30</c:f>
              <c:numCache>
                <c:formatCode>"$"#,##0;[Red]\-"$"#,##0</c:formatCode>
                <c:ptCount val="4"/>
                <c:pt idx="0">
                  <c:v>355348</c:v>
                </c:pt>
                <c:pt idx="1">
                  <c:v>173838.5</c:v>
                </c:pt>
                <c:pt idx="2">
                  <c:v>44024.5</c:v>
                </c:pt>
                <c:pt idx="3">
                  <c:v>0</c:v>
                </c:pt>
              </c:numCache>
            </c:numRef>
          </c:val>
          <c:extLst xmlns:c16r2="http://schemas.microsoft.com/office/drawing/2015/06/chart">
            <c:ext xmlns:c16="http://schemas.microsoft.com/office/drawing/2014/chart" uri="{C3380CC4-5D6E-409C-BE32-E72D297353CC}">
              <c16:uniqueId val="{00000003-A94A-474F-BBEB-C98FD18E50CA}"/>
            </c:ext>
          </c:extLst>
        </c:ser>
        <c:gapWidth val="99"/>
        <c:overlap val="100"/>
        <c:axId val="173897984"/>
        <c:axId val="181469568"/>
      </c:barChart>
      <c:lineChart>
        <c:grouping val="standard"/>
        <c:ser>
          <c:idx val="2"/>
          <c:order val="2"/>
          <c:tx>
            <c:strRef>
              <c:f>'[Index Cost Savings Summary.xlsx]Summary'!$F$26</c:f>
              <c:strCache>
                <c:ptCount val="1"/>
                <c:pt idx="0">
                  <c:v>Number of Services</c:v>
                </c:pt>
              </c:strCache>
            </c:strRef>
          </c:tx>
          <c:spPr>
            <a:ln w="28575" cap="rnd">
              <a:solidFill>
                <a:srgbClr val="00B050"/>
              </a:solidFill>
              <a:round/>
            </a:ln>
            <a:effectLst/>
          </c:spPr>
          <c:marker>
            <c:symbol val="none"/>
          </c:marker>
          <c:cat>
            <c:strRef>
              <c:f>'[Index Cost Savings Summary.xlsx]Summary'!$C$27:$C$30</c:f>
              <c:strCache>
                <c:ptCount val="4"/>
                <c:pt idx="0">
                  <c:v>MSCI </c:v>
                </c:pt>
                <c:pt idx="1">
                  <c:v>FTSE Russell-TMX</c:v>
                </c:pt>
                <c:pt idx="2">
                  <c:v>S&amp;P</c:v>
                </c:pt>
                <c:pt idx="3">
                  <c:v>MorningStar</c:v>
                </c:pt>
              </c:strCache>
            </c:strRef>
          </c:cat>
          <c:val>
            <c:numRef>
              <c:f>'[Index Cost Savings Summary.xlsx]Summary'!$F$27:$F$30</c:f>
              <c:numCache>
                <c:formatCode>General</c:formatCode>
                <c:ptCount val="4"/>
                <c:pt idx="0">
                  <c:v>59</c:v>
                </c:pt>
                <c:pt idx="1">
                  <c:v>41</c:v>
                </c:pt>
                <c:pt idx="2">
                  <c:v>8</c:v>
                </c:pt>
                <c:pt idx="3">
                  <c:v>11</c:v>
                </c:pt>
              </c:numCache>
            </c:numRef>
          </c:val>
          <c:extLst xmlns:c16r2="http://schemas.microsoft.com/office/drawing/2015/06/chart">
            <c:ext xmlns:c16="http://schemas.microsoft.com/office/drawing/2014/chart" uri="{C3380CC4-5D6E-409C-BE32-E72D297353CC}">
              <c16:uniqueId val="{00000004-A94A-474F-BBEB-C98FD18E50CA}"/>
            </c:ext>
          </c:extLst>
        </c:ser>
        <c:marker val="1"/>
        <c:axId val="181560448"/>
        <c:axId val="181472256"/>
      </c:lineChart>
      <c:catAx>
        <c:axId val="17389798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81469568"/>
        <c:crosses val="autoZero"/>
        <c:auto val="1"/>
        <c:lblAlgn val="ctr"/>
        <c:lblOffset val="100"/>
      </c:catAx>
      <c:valAx>
        <c:axId val="181469568"/>
        <c:scaling>
          <c:orientation val="minMax"/>
        </c:scaling>
        <c:axPos val="l"/>
        <c:numFmt formatCode="&quot;$&quot;#,##0;[Red]\-&quot;$&quot;#,##0"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73897984"/>
        <c:crosses val="autoZero"/>
        <c:crossBetween val="between"/>
      </c:valAx>
      <c:valAx>
        <c:axId val="181472256"/>
        <c:scaling>
          <c:orientation val="minMax"/>
        </c:scaling>
        <c:axPos val="r"/>
        <c:numFmt formatCode="General" sourceLinked="1"/>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81560448"/>
        <c:crosses val="max"/>
        <c:crossBetween val="between"/>
      </c:valAx>
      <c:catAx>
        <c:axId val="181560448"/>
        <c:scaling>
          <c:orientation val="minMax"/>
        </c:scaling>
        <c:delete val="1"/>
        <c:axPos val="b"/>
        <c:numFmt formatCode="General" sourceLinked="1"/>
        <c:tickLblPos val="nextTo"/>
        <c:crossAx val="181472256"/>
        <c:crosses val="autoZero"/>
        <c:auto val="1"/>
        <c:lblAlgn val="ctr"/>
        <c:lblOffset val="100"/>
      </c:catAx>
      <c:spPr>
        <a:noFill/>
        <a:ln>
          <a:noFill/>
        </a:ln>
        <a:effectLst/>
      </c:spPr>
    </c:plotArea>
    <c:legend>
      <c:legendPos val="b"/>
      <c:layout/>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CA"/>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1" i="0" u="none" strike="noStrike" kern="1200" spc="0" baseline="0">
                <a:solidFill>
                  <a:schemeClr val="tx1">
                    <a:lumMod val="65000"/>
                    <a:lumOff val="35000"/>
                  </a:schemeClr>
                </a:solidFill>
                <a:latin typeface="+mn-lt"/>
                <a:ea typeface="+mn-ea"/>
                <a:cs typeface="+mn-cs"/>
              </a:defRPr>
            </a:pPr>
            <a:r>
              <a:rPr lang="en-US" b="1" dirty="0"/>
              <a:t>U.S. - Bloomberg Terminal</a:t>
            </a:r>
            <a:r>
              <a:rPr lang="en-US" b="1" baseline="0" dirty="0"/>
              <a:t> Distribution</a:t>
            </a:r>
            <a:endParaRPr lang="en-US" b="1" dirty="0"/>
          </a:p>
        </c:rich>
      </c:tx>
      <c:layout/>
      <c:spPr>
        <a:noFill/>
        <a:ln>
          <a:noFill/>
        </a:ln>
        <a:effectLst/>
      </c:spPr>
    </c:title>
    <c:plotArea>
      <c:layout/>
      <c:barChart>
        <c:barDir val="col"/>
        <c:grouping val="clustered"/>
        <c:ser>
          <c:idx val="0"/>
          <c:order val="0"/>
          <c:tx>
            <c:strRef>
              <c:f>Sheet1!$H$4</c:f>
              <c:strCache>
                <c:ptCount val="1"/>
                <c:pt idx="0">
                  <c:v>Bloomberg Terminals</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Sheet1!$G$5:$G$12</c:f>
              <c:strCache>
                <c:ptCount val="8"/>
                <c:pt idx="0">
                  <c:v>CIO Office</c:v>
                </c:pt>
                <c:pt idx="1">
                  <c:v>Equities</c:v>
                </c:pt>
                <c:pt idx="2">
                  <c:v>Fixed Income</c:v>
                </c:pt>
                <c:pt idx="3">
                  <c:v>Investment</c:v>
                </c:pt>
                <c:pt idx="4">
                  <c:v>Quantitative Strategies</c:v>
                </c:pt>
                <c:pt idx="5">
                  <c:v>Trading</c:v>
                </c:pt>
                <c:pt idx="6">
                  <c:v>Operations</c:v>
                </c:pt>
                <c:pt idx="7">
                  <c:v>Unidentified</c:v>
                </c:pt>
              </c:strCache>
            </c:strRef>
          </c:cat>
          <c:val>
            <c:numRef>
              <c:f>Sheet1!$H$5:$H$12</c:f>
              <c:numCache>
                <c:formatCode>General</c:formatCode>
                <c:ptCount val="8"/>
                <c:pt idx="0">
                  <c:v>1</c:v>
                </c:pt>
                <c:pt idx="1">
                  <c:v>8</c:v>
                </c:pt>
                <c:pt idx="2">
                  <c:v>6</c:v>
                </c:pt>
                <c:pt idx="3">
                  <c:v>1</c:v>
                </c:pt>
                <c:pt idx="4">
                  <c:v>1</c:v>
                </c:pt>
                <c:pt idx="5">
                  <c:v>6</c:v>
                </c:pt>
                <c:pt idx="6">
                  <c:v>3</c:v>
                </c:pt>
                <c:pt idx="7">
                  <c:v>8</c:v>
                </c:pt>
              </c:numCache>
            </c:numRef>
          </c:val>
          <c:extLst xmlns:c16r2="http://schemas.microsoft.com/office/drawing/2015/06/chart">
            <c:ext xmlns:c16="http://schemas.microsoft.com/office/drawing/2014/chart" uri="{C3380CC4-5D6E-409C-BE32-E72D297353CC}">
              <c16:uniqueId val="{00000000-B8D3-4438-9025-C7AADEACAFAC}"/>
            </c:ext>
          </c:extLst>
        </c:ser>
        <c:gapWidth val="219"/>
        <c:overlap val="-27"/>
        <c:axId val="248683136"/>
        <c:axId val="252084224"/>
      </c:barChart>
      <c:catAx>
        <c:axId val="24868313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52084224"/>
        <c:crosses val="autoZero"/>
        <c:auto val="1"/>
        <c:lblAlgn val="ctr"/>
        <c:lblOffset val="100"/>
      </c:catAx>
      <c:valAx>
        <c:axId val="252084224"/>
        <c:scaling>
          <c:orientation val="minMax"/>
        </c:scaling>
        <c:axPos val="l"/>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48683136"/>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2"/>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CA"/>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1" i="0" u="none" strike="noStrike" kern="1200" spc="0" baseline="0">
                <a:solidFill>
                  <a:schemeClr val="tx1">
                    <a:lumMod val="65000"/>
                    <a:lumOff val="35000"/>
                  </a:schemeClr>
                </a:solidFill>
                <a:latin typeface="+mn-lt"/>
                <a:ea typeface="+mn-ea"/>
                <a:cs typeface="+mn-cs"/>
              </a:defRPr>
            </a:pPr>
            <a:r>
              <a:rPr lang="en-US" b="1" dirty="0"/>
              <a:t>Canada - Bloomberg Terminal Distribution</a:t>
            </a:r>
          </a:p>
        </c:rich>
      </c:tx>
      <c:layout/>
      <c:spPr>
        <a:noFill/>
        <a:ln>
          <a:noFill/>
        </a:ln>
        <a:effectLst/>
      </c:spPr>
    </c:title>
    <c:plotArea>
      <c:layout/>
      <c:barChart>
        <c:barDir val="col"/>
        <c:grouping val="clustered"/>
        <c:ser>
          <c:idx val="0"/>
          <c:order val="0"/>
          <c:tx>
            <c:strRef>
              <c:f>Sheet1!$F$4</c:f>
              <c:strCache>
                <c:ptCount val="1"/>
                <c:pt idx="0">
                  <c:v>Bloomberg Terminals</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Sheet1!$E$5:$E$14</c:f>
              <c:strCache>
                <c:ptCount val="10"/>
                <c:pt idx="0">
                  <c:v>Equities</c:v>
                </c:pt>
                <c:pt idx="1">
                  <c:v>Fixed Income</c:v>
                </c:pt>
                <c:pt idx="2">
                  <c:v>Middle Office</c:v>
                </c:pt>
                <c:pt idx="3">
                  <c:v>FRONT OFFICE</c:v>
                </c:pt>
                <c:pt idx="4">
                  <c:v>OPERATIONS</c:v>
                </c:pt>
                <c:pt idx="5">
                  <c:v>RISK &amp; PERFORMANCE</c:v>
                </c:pt>
                <c:pt idx="6">
                  <c:v>STATEGIC PARTNERSHIP</c:v>
                </c:pt>
                <c:pt idx="7">
                  <c:v>COMPLIANCE</c:v>
                </c:pt>
                <c:pt idx="8">
                  <c:v>CIO Office (President)</c:v>
                </c:pt>
                <c:pt idx="9">
                  <c:v>Asset Allocation</c:v>
                </c:pt>
              </c:strCache>
            </c:strRef>
          </c:cat>
          <c:val>
            <c:numRef>
              <c:f>Sheet1!$F$5:$F$14</c:f>
              <c:numCache>
                <c:formatCode>General</c:formatCode>
                <c:ptCount val="10"/>
                <c:pt idx="0">
                  <c:v>18</c:v>
                </c:pt>
                <c:pt idx="1">
                  <c:v>34</c:v>
                </c:pt>
                <c:pt idx="2">
                  <c:v>1</c:v>
                </c:pt>
                <c:pt idx="3">
                  <c:v>2</c:v>
                </c:pt>
                <c:pt idx="4">
                  <c:v>2</c:v>
                </c:pt>
                <c:pt idx="5">
                  <c:v>1</c:v>
                </c:pt>
                <c:pt idx="6">
                  <c:v>1</c:v>
                </c:pt>
                <c:pt idx="7">
                  <c:v>1</c:v>
                </c:pt>
                <c:pt idx="8">
                  <c:v>1</c:v>
                </c:pt>
                <c:pt idx="9">
                  <c:v>1</c:v>
                </c:pt>
              </c:numCache>
            </c:numRef>
          </c:val>
          <c:extLst xmlns:c16r2="http://schemas.microsoft.com/office/drawing/2015/06/chart">
            <c:ext xmlns:c16="http://schemas.microsoft.com/office/drawing/2014/chart" uri="{C3380CC4-5D6E-409C-BE32-E72D297353CC}">
              <c16:uniqueId val="{00000000-57B1-4BD4-A8B7-E36C38EC6BDF}"/>
            </c:ext>
          </c:extLst>
        </c:ser>
        <c:gapWidth val="219"/>
        <c:overlap val="-27"/>
        <c:axId val="308404224"/>
        <c:axId val="308406144"/>
      </c:barChart>
      <c:catAx>
        <c:axId val="30840422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endParaRPr lang="en-US"/>
          </a:p>
        </c:txPr>
        <c:crossAx val="308406144"/>
        <c:crosses val="autoZero"/>
        <c:auto val="1"/>
        <c:lblAlgn val="ctr"/>
        <c:lblOffset val="100"/>
      </c:catAx>
      <c:valAx>
        <c:axId val="308406144"/>
        <c:scaling>
          <c:orientation val="minMax"/>
        </c:scaling>
        <c:axPos val="l"/>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08404224"/>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2"/>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CA"/>
  <c:chart>
    <c:autoTitleDeleted val="1"/>
    <c:plotArea>
      <c:layout/>
      <c:barChart>
        <c:barDir val="bar"/>
        <c:grouping val="clustered"/>
        <c:ser>
          <c:idx val="0"/>
          <c:order val="0"/>
          <c:tx>
            <c:strRef>
              <c:f>Sheet3!$C$5</c:f>
              <c:strCache>
                <c:ptCount val="1"/>
                <c:pt idx="0">
                  <c:v>Best Practice</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Sheet3!$D$4:$G$4</c:f>
              <c:strCache>
                <c:ptCount val="4"/>
                <c:pt idx="0">
                  <c:v>Contract Renewal</c:v>
                </c:pt>
                <c:pt idx="1">
                  <c:v>Reconcile Invoices</c:v>
                </c:pt>
                <c:pt idx="2">
                  <c:v>Procure service</c:v>
                </c:pt>
                <c:pt idx="3">
                  <c:v>Total Sum</c:v>
                </c:pt>
              </c:strCache>
            </c:strRef>
          </c:cat>
          <c:val>
            <c:numRef>
              <c:f>Sheet3!$D$5:$G$5</c:f>
              <c:numCache>
                <c:formatCode>General</c:formatCode>
                <c:ptCount val="4"/>
                <c:pt idx="0">
                  <c:v>52</c:v>
                </c:pt>
                <c:pt idx="1">
                  <c:v>35</c:v>
                </c:pt>
                <c:pt idx="2">
                  <c:v>6</c:v>
                </c:pt>
                <c:pt idx="3">
                  <c:v>93</c:v>
                </c:pt>
              </c:numCache>
            </c:numRef>
          </c:val>
          <c:extLst xmlns:c16r2="http://schemas.microsoft.com/office/drawing/2015/06/chart">
            <c:ext xmlns:c16="http://schemas.microsoft.com/office/drawing/2014/chart" uri="{C3380CC4-5D6E-409C-BE32-E72D297353CC}">
              <c16:uniqueId val="{00000000-708F-42AB-82BB-749D03E931E1}"/>
            </c:ext>
          </c:extLst>
        </c:ser>
        <c:ser>
          <c:idx val="1"/>
          <c:order val="1"/>
          <c:tx>
            <c:strRef>
              <c:f>Sheet3!$C$6</c:f>
              <c:strCache>
                <c:ptCount val="1"/>
                <c:pt idx="0">
                  <c:v>Fiera Capital</c:v>
                </c:pt>
              </c:strCache>
            </c:strRef>
          </c:tx>
          <c:spPr>
            <a:solidFill>
              <a:schemeClr val="accent6"/>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Sheet3!$D$4:$G$4</c:f>
              <c:strCache>
                <c:ptCount val="4"/>
                <c:pt idx="0">
                  <c:v>Contract Renewal</c:v>
                </c:pt>
                <c:pt idx="1">
                  <c:v>Reconcile Invoices</c:v>
                </c:pt>
                <c:pt idx="2">
                  <c:v>Procure service</c:v>
                </c:pt>
                <c:pt idx="3">
                  <c:v>Total Sum</c:v>
                </c:pt>
              </c:strCache>
            </c:strRef>
          </c:cat>
          <c:val>
            <c:numRef>
              <c:f>Sheet3!$D$6:$G$6</c:f>
              <c:numCache>
                <c:formatCode>General</c:formatCode>
                <c:ptCount val="4"/>
                <c:pt idx="0">
                  <c:v>105</c:v>
                </c:pt>
                <c:pt idx="1">
                  <c:v>53</c:v>
                </c:pt>
                <c:pt idx="2">
                  <c:v>12</c:v>
                </c:pt>
                <c:pt idx="3">
                  <c:v>170</c:v>
                </c:pt>
              </c:numCache>
            </c:numRef>
          </c:val>
          <c:extLst xmlns:c16r2="http://schemas.microsoft.com/office/drawing/2015/06/chart">
            <c:ext xmlns:c16="http://schemas.microsoft.com/office/drawing/2014/chart" uri="{C3380CC4-5D6E-409C-BE32-E72D297353CC}">
              <c16:uniqueId val="{00000001-708F-42AB-82BB-749D03E931E1}"/>
            </c:ext>
          </c:extLst>
        </c:ser>
        <c:gapWidth val="32"/>
        <c:axId val="181566464"/>
        <c:axId val="181642368"/>
      </c:barChart>
      <c:catAx>
        <c:axId val="181566464"/>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81642368"/>
        <c:crosses val="autoZero"/>
        <c:auto val="1"/>
        <c:lblAlgn val="ctr"/>
        <c:lblOffset val="100"/>
      </c:catAx>
      <c:valAx>
        <c:axId val="181642368"/>
        <c:scaling>
          <c:orientation val="minMax"/>
        </c:scaling>
        <c:delete val="1"/>
        <c:axPos val="b"/>
        <c:numFmt formatCode="General" sourceLinked="1"/>
        <c:majorTickMark val="none"/>
        <c:tickLblPos val="nextTo"/>
        <c:crossAx val="181566464"/>
        <c:crosses val="autoZero"/>
        <c:crossBetween val="between"/>
      </c:valAx>
      <c:spPr>
        <a:noFill/>
        <a:ln>
          <a:noFill/>
        </a:ln>
        <a:effectLst/>
      </c:spPr>
    </c:plotArea>
    <c:legend>
      <c:legendPos val="b"/>
      <c:layout>
        <c:manualLayout>
          <c:xMode val="edge"/>
          <c:yMode val="edge"/>
          <c:x val="0.53648466142650819"/>
          <c:y val="0.38724555491111079"/>
          <c:w val="0.27217148691591031"/>
          <c:h val="0.15597679292580241"/>
        </c:manualLayout>
      </c:layout>
      <c:spPr>
        <a:noFill/>
        <a:ln>
          <a:noFill/>
        </a:ln>
        <a:effectLst/>
      </c:spPr>
      <c:txPr>
        <a:bodyPr rot="0" spcFirstLastPara="1" vertOverflow="ellipsis" vert="horz" wrap="square" anchor="ctr" anchorCtr="1"/>
        <a:lstStyle/>
        <a:p>
          <a:pPr>
            <a:defRPr lang="en-US"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CA"/>
  <c:chart>
    <c:title>
      <c:tx>
        <c:rich>
          <a:bodyPr rot="0" spcFirstLastPara="1" vertOverflow="ellipsis" vert="horz" wrap="square" anchor="ctr" anchorCtr="1"/>
          <a:lstStyle/>
          <a:p>
            <a:pPr>
              <a:defRPr lang="en-US" sz="1200" b="1" i="0" u="none" strike="noStrike" kern="1200" spc="0" baseline="0">
                <a:solidFill>
                  <a:schemeClr val="tx1">
                    <a:lumMod val="65000"/>
                    <a:lumOff val="35000"/>
                  </a:schemeClr>
                </a:solidFill>
                <a:latin typeface="+mn-lt"/>
                <a:ea typeface="+mn-ea"/>
                <a:cs typeface="+mn-cs"/>
              </a:defRPr>
            </a:pPr>
            <a:r>
              <a:rPr lang="en-US" sz="1200" b="1" dirty="0"/>
              <a:t>Bloomberg Terminal</a:t>
            </a:r>
            <a:r>
              <a:rPr lang="en-US" sz="1200" b="1" baseline="0" dirty="0"/>
              <a:t> Distribution (123 as of </a:t>
            </a:r>
            <a:r>
              <a:rPr lang="en-US" sz="1200" b="1" baseline="0" dirty="0" smtClean="0"/>
              <a:t>Feb-15</a:t>
            </a:r>
            <a:r>
              <a:rPr lang="en-US" sz="1200" b="1" baseline="0" dirty="0"/>
              <a:t>) </a:t>
            </a:r>
            <a:endParaRPr lang="en-US" sz="1200" b="1" dirty="0"/>
          </a:p>
        </c:rich>
      </c:tx>
      <c:layout/>
      <c:spPr>
        <a:noFill/>
        <a:ln>
          <a:noFill/>
        </a:ln>
        <a:effectLst/>
      </c:spPr>
    </c:title>
    <c:plotArea>
      <c:layout/>
      <c:barChart>
        <c:barDir val="col"/>
        <c:grouping val="clustered"/>
        <c:ser>
          <c:idx val="0"/>
          <c:order val="0"/>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Charts!$B$7:$B$16</c:f>
              <c:strCache>
                <c:ptCount val="10"/>
                <c:pt idx="0">
                  <c:v>Economics and market strategy</c:v>
                </c:pt>
                <c:pt idx="1">
                  <c:v>Finance</c:v>
                </c:pt>
                <c:pt idx="2">
                  <c:v>Indexing</c:v>
                </c:pt>
                <c:pt idx="3">
                  <c:v>Office of the CIO</c:v>
                </c:pt>
                <c:pt idx="4">
                  <c:v>Performance Measurement</c:v>
                </c:pt>
                <c:pt idx="5">
                  <c:v>Project POMS</c:v>
                </c:pt>
                <c:pt idx="6">
                  <c:v>Public Market</c:v>
                </c:pt>
                <c:pt idx="7">
                  <c:v>Real Estate</c:v>
                </c:pt>
                <c:pt idx="8">
                  <c:v>Renewable Resources</c:v>
                </c:pt>
                <c:pt idx="9">
                  <c:v>#N/A</c:v>
                </c:pt>
              </c:strCache>
            </c:strRef>
          </c:cat>
          <c:val>
            <c:numRef>
              <c:f>Charts!$C$7:$C$16</c:f>
              <c:numCache>
                <c:formatCode>General</c:formatCode>
                <c:ptCount val="10"/>
                <c:pt idx="0">
                  <c:v>2</c:v>
                </c:pt>
                <c:pt idx="1">
                  <c:v>34</c:v>
                </c:pt>
                <c:pt idx="2">
                  <c:v>2</c:v>
                </c:pt>
                <c:pt idx="3">
                  <c:v>1</c:v>
                </c:pt>
                <c:pt idx="4">
                  <c:v>1</c:v>
                </c:pt>
                <c:pt idx="5">
                  <c:v>9</c:v>
                </c:pt>
                <c:pt idx="6">
                  <c:v>67</c:v>
                </c:pt>
                <c:pt idx="7">
                  <c:v>1</c:v>
                </c:pt>
                <c:pt idx="9">
                  <c:v>6</c:v>
                </c:pt>
              </c:numCache>
            </c:numRef>
          </c:val>
        </c:ser>
        <c:gapWidth val="73"/>
        <c:overlap val="-2"/>
        <c:axId val="188888960"/>
        <c:axId val="188913536"/>
      </c:barChart>
      <c:catAx>
        <c:axId val="18888896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1920000" spcFirstLastPara="1" vertOverflow="ellipsis" wrap="square" anchor="ctr" anchorCtr="1"/>
          <a:lstStyle/>
          <a:p>
            <a:pPr>
              <a:defRPr lang="en-US" sz="800" b="0" i="0" u="none" strike="noStrike" kern="1200" baseline="0">
                <a:solidFill>
                  <a:schemeClr val="tx1">
                    <a:lumMod val="65000"/>
                    <a:lumOff val="35000"/>
                  </a:schemeClr>
                </a:solidFill>
                <a:latin typeface="+mn-lt"/>
                <a:ea typeface="+mn-ea"/>
                <a:cs typeface="+mn-cs"/>
              </a:defRPr>
            </a:pPr>
            <a:endParaRPr lang="en-US"/>
          </a:p>
        </c:txPr>
        <c:crossAx val="188913536"/>
        <c:crosses val="autoZero"/>
        <c:auto val="1"/>
        <c:lblAlgn val="ctr"/>
        <c:lblOffset val="100"/>
      </c:catAx>
      <c:valAx>
        <c:axId val="18891353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88888960"/>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CA"/>
  <c:chart>
    <c:title>
      <c:tx>
        <c:rich>
          <a:bodyPr/>
          <a:lstStyle/>
          <a:p>
            <a:pPr>
              <a:defRPr lang="en-US" sz="1000"/>
            </a:pPr>
            <a:r>
              <a:rPr lang="en-US" sz="1000" dirty="0"/>
              <a:t>Bloomberg </a:t>
            </a:r>
            <a:r>
              <a:rPr lang="en-US" sz="1000" dirty="0" smtClean="0"/>
              <a:t>Data License </a:t>
            </a:r>
            <a:r>
              <a:rPr lang="en-US" sz="1000" baseline="0" dirty="0" smtClean="0"/>
              <a:t>(Per-Security</a:t>
            </a:r>
            <a:r>
              <a:rPr lang="en-US" sz="1000" baseline="0" dirty="0"/>
              <a:t>) Spend Breakdown</a:t>
            </a:r>
            <a:endParaRPr lang="en-US" sz="1000" dirty="0"/>
          </a:p>
        </c:rich>
      </c:tx>
      <c:layout/>
    </c:title>
    <c:plotArea>
      <c:layout>
        <c:manualLayout>
          <c:layoutTarget val="inner"/>
          <c:xMode val="edge"/>
          <c:yMode val="edge"/>
          <c:x val="0.10756687328977516"/>
          <c:y val="0.14908938880020736"/>
          <c:w val="0.80835532932376541"/>
          <c:h val="0.60843511757403812"/>
        </c:manualLayout>
      </c:layout>
      <c:barChart>
        <c:barDir val="col"/>
        <c:grouping val="stacked"/>
        <c:ser>
          <c:idx val="0"/>
          <c:order val="0"/>
          <c:tx>
            <c:strRef>
              <c:f>Chart!$A$4</c:f>
              <c:strCache>
                <c:ptCount val="1"/>
                <c:pt idx="0">
                  <c:v>758554</c:v>
                </c:pt>
              </c:strCache>
            </c:strRef>
          </c:tx>
          <c:cat>
            <c:numRef>
              <c:f>Chart!$B$3:$X$3</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Chart!$B$4:$X$4</c:f>
              <c:numCache>
                <c:formatCode>_("$"* #,##0_);_("$"* \(#,##0\);_("$"* "-"??_);_(@_)</c:formatCode>
                <c:ptCount val="23"/>
                <c:pt idx="0">
                  <c:v>31713.84</c:v>
                </c:pt>
                <c:pt idx="1">
                  <c:v>32590.639999999912</c:v>
                </c:pt>
                <c:pt idx="2">
                  <c:v>37540.36</c:v>
                </c:pt>
                <c:pt idx="3">
                  <c:v>39346.769999999997</c:v>
                </c:pt>
                <c:pt idx="4">
                  <c:v>34191.659999999996</c:v>
                </c:pt>
                <c:pt idx="5">
                  <c:v>35216.53</c:v>
                </c:pt>
                <c:pt idx="6">
                  <c:v>34696.619999999995</c:v>
                </c:pt>
                <c:pt idx="7">
                  <c:v>43335.950000000012</c:v>
                </c:pt>
                <c:pt idx="8">
                  <c:v>37541.9</c:v>
                </c:pt>
                <c:pt idx="9">
                  <c:v>41821</c:v>
                </c:pt>
                <c:pt idx="10">
                  <c:v>40209.43</c:v>
                </c:pt>
                <c:pt idx="11">
                  <c:v>40966.83</c:v>
                </c:pt>
                <c:pt idx="12">
                  <c:v>41421.729999999996</c:v>
                </c:pt>
                <c:pt idx="13">
                  <c:v>40765.729999999996</c:v>
                </c:pt>
                <c:pt idx="14">
                  <c:v>45539.9</c:v>
                </c:pt>
                <c:pt idx="15">
                  <c:v>45160.340000000011</c:v>
                </c:pt>
                <c:pt idx="16">
                  <c:v>42383.850000000013</c:v>
                </c:pt>
                <c:pt idx="17">
                  <c:v>35697.08</c:v>
                </c:pt>
                <c:pt idx="18">
                  <c:v>31274.21</c:v>
                </c:pt>
                <c:pt idx="19">
                  <c:v>21140.62</c:v>
                </c:pt>
                <c:pt idx="20">
                  <c:v>8039.75</c:v>
                </c:pt>
                <c:pt idx="21">
                  <c:v>9982.02</c:v>
                </c:pt>
                <c:pt idx="22">
                  <c:v>37461.050000000003</c:v>
                </c:pt>
              </c:numCache>
            </c:numRef>
          </c:val>
        </c:ser>
        <c:ser>
          <c:idx val="1"/>
          <c:order val="1"/>
          <c:tx>
            <c:strRef>
              <c:f>Chart!$A$5</c:f>
              <c:strCache>
                <c:ptCount val="1"/>
                <c:pt idx="0">
                  <c:v>30010099</c:v>
                </c:pt>
              </c:strCache>
            </c:strRef>
          </c:tx>
          <c:cat>
            <c:numRef>
              <c:f>Chart!$B$3:$X$3</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Chart!$B$5:$X$5</c:f>
              <c:numCache>
                <c:formatCode>_("$"* #,##0_);_("$"* \(#,##0\);_("$"* "-"??_);_(@_)</c:formatCode>
                <c:ptCount val="23"/>
                <c:pt idx="0">
                  <c:v>16201.1</c:v>
                </c:pt>
                <c:pt idx="1">
                  <c:v>14411.83</c:v>
                </c:pt>
                <c:pt idx="2">
                  <c:v>16437.259999999947</c:v>
                </c:pt>
                <c:pt idx="3">
                  <c:v>16940.71</c:v>
                </c:pt>
                <c:pt idx="4">
                  <c:v>23837.57</c:v>
                </c:pt>
                <c:pt idx="5">
                  <c:v>20698.280000000021</c:v>
                </c:pt>
                <c:pt idx="6">
                  <c:v>22466</c:v>
                </c:pt>
                <c:pt idx="7">
                  <c:v>22278.51</c:v>
                </c:pt>
                <c:pt idx="8">
                  <c:v>25132.109999999942</c:v>
                </c:pt>
                <c:pt idx="9">
                  <c:v>27967</c:v>
                </c:pt>
                <c:pt idx="10">
                  <c:v>28937.47</c:v>
                </c:pt>
                <c:pt idx="11">
                  <c:v>28425.01</c:v>
                </c:pt>
                <c:pt idx="12">
                  <c:v>31450.89</c:v>
                </c:pt>
                <c:pt idx="13">
                  <c:v>28907.77</c:v>
                </c:pt>
                <c:pt idx="14">
                  <c:v>27161.06</c:v>
                </c:pt>
                <c:pt idx="15">
                  <c:v>31617.06</c:v>
                </c:pt>
                <c:pt idx="16">
                  <c:v>27575.960000000021</c:v>
                </c:pt>
                <c:pt idx="17">
                  <c:v>25669.25</c:v>
                </c:pt>
                <c:pt idx="18">
                  <c:v>26123.27</c:v>
                </c:pt>
                <c:pt idx="19">
                  <c:v>27902.84</c:v>
                </c:pt>
                <c:pt idx="20">
                  <c:v>29137</c:v>
                </c:pt>
                <c:pt idx="21">
                  <c:v>30626</c:v>
                </c:pt>
                <c:pt idx="22">
                  <c:v>26109</c:v>
                </c:pt>
              </c:numCache>
            </c:numRef>
          </c:val>
        </c:ser>
        <c:ser>
          <c:idx val="2"/>
          <c:order val="2"/>
          <c:tx>
            <c:strRef>
              <c:f>Chart!$A$6</c:f>
              <c:strCache>
                <c:ptCount val="1"/>
                <c:pt idx="0">
                  <c:v>30201766</c:v>
                </c:pt>
              </c:strCache>
            </c:strRef>
          </c:tx>
          <c:cat>
            <c:numRef>
              <c:f>Chart!$B$3:$X$3</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Chart!$B$6:$X$6</c:f>
              <c:numCache>
                <c:formatCode>General</c:formatCode>
                <c:ptCount val="23"/>
                <c:pt idx="9" formatCode="_(&quot;$&quot;* #,##0_);_(&quot;$&quot;* \(#,##0\);_(&quot;$&quot;* &quot;-&quot;??_);_(@_)">
                  <c:v>1000</c:v>
                </c:pt>
                <c:pt idx="10" formatCode="_(&quot;$&quot;* #,##0_);_(&quot;$&quot;* \(#,##0\);_(&quot;$&quot;* &quot;-&quot;??_);_(@_)">
                  <c:v>1000</c:v>
                </c:pt>
                <c:pt idx="11" formatCode="_(&quot;$&quot;* #,##0_);_(&quot;$&quot;* \(#,##0\);_(&quot;$&quot;* &quot;-&quot;??_);_(@_)">
                  <c:v>1000</c:v>
                </c:pt>
                <c:pt idx="12" formatCode="_(&quot;$&quot;* #,##0_);_(&quot;$&quot;* \(#,##0\);_(&quot;$&quot;* &quot;-&quot;??_);_(@_)">
                  <c:v>1000</c:v>
                </c:pt>
                <c:pt idx="13" formatCode="_(&quot;$&quot;* #,##0_);_(&quot;$&quot;* \(#,##0\);_(&quot;$&quot;* &quot;-&quot;??_);_(@_)">
                  <c:v>1000</c:v>
                </c:pt>
                <c:pt idx="14" formatCode="_(&quot;$&quot;* #,##0_);_(&quot;$&quot;* \(#,##0\);_(&quot;$&quot;* &quot;-&quot;??_);_(@_)">
                  <c:v>14676.52</c:v>
                </c:pt>
                <c:pt idx="15" formatCode="_(&quot;$&quot;* #,##0_);_(&quot;$&quot;* \(#,##0\);_(&quot;$&quot;* &quot;-&quot;??_);_(@_)">
                  <c:v>1000</c:v>
                </c:pt>
                <c:pt idx="16" formatCode="_(&quot;$&quot;* #,##0_);_(&quot;$&quot;* \(#,##0\);_(&quot;$&quot;* &quot;-&quot;??_);_(@_)">
                  <c:v>16000.8</c:v>
                </c:pt>
                <c:pt idx="17" formatCode="_(&quot;$&quot;* #,##0_);_(&quot;$&quot;* \(#,##0\);_(&quot;$&quot;* &quot;-&quot;??_);_(@_)">
                  <c:v>26931.05</c:v>
                </c:pt>
                <c:pt idx="18" formatCode="_(&quot;$&quot;* #,##0_);_(&quot;$&quot;* \(#,##0\);_(&quot;$&quot;* &quot;-&quot;??_);_(@_)">
                  <c:v>30649.27</c:v>
                </c:pt>
                <c:pt idx="19" formatCode="_(&quot;$&quot;* #,##0_);_(&quot;$&quot;* \(#,##0\);_(&quot;$&quot;* &quot;-&quot;??_);_(@_)">
                  <c:v>31850.39</c:v>
                </c:pt>
                <c:pt idx="20" formatCode="_(&quot;$&quot;* #,##0_);_(&quot;$&quot;* \(#,##0\);_(&quot;$&quot;* &quot;-&quot;??_);_(@_)">
                  <c:v>32931.5</c:v>
                </c:pt>
                <c:pt idx="21" formatCode="_(&quot;$&quot;* #,##0_);_(&quot;$&quot;* \(#,##0\);_(&quot;$&quot;* &quot;-&quot;??_);_(@_)">
                  <c:v>31688.91</c:v>
                </c:pt>
                <c:pt idx="22" formatCode="_(&quot;$&quot;* #,##0_);_(&quot;$&quot;* \(#,##0\);_(&quot;$&quot;* &quot;-&quot;??_);_(@_)">
                  <c:v>39918.61</c:v>
                </c:pt>
              </c:numCache>
            </c:numRef>
          </c:val>
        </c:ser>
        <c:overlap val="100"/>
        <c:axId val="190667392"/>
        <c:axId val="190817024"/>
      </c:barChart>
      <c:dateAx>
        <c:axId val="190667392"/>
        <c:scaling>
          <c:orientation val="minMax"/>
        </c:scaling>
        <c:axPos val="b"/>
        <c:numFmt formatCode="[$-409]mmm\-yy;@" sourceLinked="1"/>
        <c:tickLblPos val="nextTo"/>
        <c:txPr>
          <a:bodyPr rot="-3780000"/>
          <a:lstStyle/>
          <a:p>
            <a:pPr>
              <a:defRPr lang="en-US" sz="800"/>
            </a:pPr>
            <a:endParaRPr lang="en-US"/>
          </a:p>
        </c:txPr>
        <c:crossAx val="190817024"/>
        <c:crosses val="autoZero"/>
        <c:auto val="1"/>
        <c:lblOffset val="100"/>
        <c:baseTimeUnit val="months"/>
      </c:dateAx>
      <c:valAx>
        <c:axId val="190817024"/>
        <c:scaling>
          <c:orientation val="minMax"/>
        </c:scaling>
        <c:axPos val="l"/>
        <c:majorGridlines/>
        <c:numFmt formatCode="_(&quot;$&quot;* #,##0_);_(&quot;$&quot;* \(#,##0\);_(&quot;$&quot;* &quot;-&quot;??_);_(@_)" sourceLinked="1"/>
        <c:tickLblPos val="nextTo"/>
        <c:txPr>
          <a:bodyPr/>
          <a:lstStyle/>
          <a:p>
            <a:pPr>
              <a:defRPr lang="en-US" sz="800"/>
            </a:pPr>
            <a:endParaRPr lang="en-US"/>
          </a:p>
        </c:txPr>
        <c:crossAx val="190667392"/>
        <c:crosses val="autoZero"/>
        <c:crossBetween val="between"/>
      </c:valAx>
    </c:plotArea>
    <c:legend>
      <c:legendPos val="b"/>
      <c:layout>
        <c:manualLayout>
          <c:xMode val="edge"/>
          <c:yMode val="edge"/>
          <c:x val="0.30118852215693442"/>
          <c:y val="0.91200656215957465"/>
          <c:w val="0.39762272994164494"/>
          <c:h val="7.3852132423489411E-2"/>
        </c:manualLayout>
      </c:layout>
      <c:txPr>
        <a:bodyPr/>
        <a:lstStyle/>
        <a:p>
          <a:pPr>
            <a:defRPr lang="en-US" sz="800"/>
          </a:pPr>
          <a:endParaRPr lang="en-US"/>
        </a:p>
      </c:txPr>
    </c:legend>
    <c:plotVisOnly val="1"/>
    <c:dispBlanksAs val="gap"/>
  </c:chart>
  <c:spPr>
    <a:ln>
      <a:solidFill>
        <a:schemeClr val="tx1">
          <a:lumMod val="50000"/>
          <a:lumOff val="50000"/>
        </a:schemeClr>
      </a:solidFill>
    </a:ln>
  </c:sp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CA"/>
  <c:chart>
    <c:title>
      <c:tx>
        <c:rich>
          <a:bodyPr rot="0" spcFirstLastPara="1" vertOverflow="ellipsis" vert="horz" wrap="square" anchor="ctr" anchorCtr="1"/>
          <a:lstStyle/>
          <a:p>
            <a:pPr>
              <a:defRPr lang="en-US" sz="1000" b="1" i="0" u="none" strike="noStrike" kern="1200" spc="0" baseline="0">
                <a:solidFill>
                  <a:schemeClr val="tx1">
                    <a:lumMod val="65000"/>
                    <a:lumOff val="35000"/>
                  </a:schemeClr>
                </a:solidFill>
                <a:latin typeface="+mn-lt"/>
                <a:ea typeface="+mn-ea"/>
                <a:cs typeface="+mn-cs"/>
              </a:defRPr>
            </a:pPr>
            <a:r>
              <a:rPr lang="en-US" sz="1000" b="1" dirty="0"/>
              <a:t>"On-Demand" Services Monthly Spend</a:t>
            </a:r>
          </a:p>
        </c:rich>
      </c:tx>
      <c:layout/>
      <c:spPr>
        <a:noFill/>
        <a:ln>
          <a:noFill/>
        </a:ln>
        <a:effectLst/>
      </c:spPr>
    </c:title>
    <c:plotArea>
      <c:layout>
        <c:manualLayout>
          <c:layoutTarget val="inner"/>
          <c:xMode val="edge"/>
          <c:yMode val="edge"/>
          <c:x val="0.12893282531526448"/>
          <c:y val="0.15187626624206091"/>
          <c:w val="0.80505254841091356"/>
          <c:h val="0.56602319785162158"/>
        </c:manualLayout>
      </c:layout>
      <c:barChart>
        <c:barDir val="col"/>
        <c:grouping val="stacked"/>
        <c:ser>
          <c:idx val="0"/>
          <c:order val="0"/>
          <c:tx>
            <c:strRef>
              <c:f>Chart!$A$9</c:f>
              <c:strCache>
                <c:ptCount val="1"/>
                <c:pt idx="0">
                  <c:v>Bloomberg P.S.</c:v>
                </c:pt>
              </c:strCache>
            </c:strRef>
          </c:tx>
          <c:spPr>
            <a:solidFill>
              <a:schemeClr val="accent1"/>
            </a:solidFill>
            <a:ln>
              <a:noFill/>
            </a:ln>
            <a:effectLst/>
          </c:spPr>
          <c:cat>
            <c:numRef>
              <c:f>Chart!$B$8:$X$8</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Chart!$B$9:$X$9</c:f>
              <c:numCache>
                <c:formatCode>_("$"* #,##0_);_("$"* \(#,##0\);_("$"* "-"??_);_(@_)</c:formatCode>
                <c:ptCount val="23"/>
                <c:pt idx="0">
                  <c:v>47914.94</c:v>
                </c:pt>
                <c:pt idx="1">
                  <c:v>47002.47</c:v>
                </c:pt>
                <c:pt idx="2">
                  <c:v>53977.62</c:v>
                </c:pt>
                <c:pt idx="3">
                  <c:v>56287.48</c:v>
                </c:pt>
                <c:pt idx="4">
                  <c:v>58029.229999999996</c:v>
                </c:pt>
                <c:pt idx="5">
                  <c:v>55914.810000000012</c:v>
                </c:pt>
                <c:pt idx="6">
                  <c:v>57162.619999999995</c:v>
                </c:pt>
                <c:pt idx="7">
                  <c:v>65614.459999999992</c:v>
                </c:pt>
                <c:pt idx="8">
                  <c:v>62674.01</c:v>
                </c:pt>
                <c:pt idx="9">
                  <c:v>70788</c:v>
                </c:pt>
                <c:pt idx="10">
                  <c:v>70146.899999999994</c:v>
                </c:pt>
                <c:pt idx="11">
                  <c:v>70391.839999999997</c:v>
                </c:pt>
                <c:pt idx="12">
                  <c:v>73872.620000000024</c:v>
                </c:pt>
                <c:pt idx="13">
                  <c:v>70673.5</c:v>
                </c:pt>
                <c:pt idx="14">
                  <c:v>87377.48000000001</c:v>
                </c:pt>
                <c:pt idx="15">
                  <c:v>77777.399999999994</c:v>
                </c:pt>
                <c:pt idx="16">
                  <c:v>85960.61</c:v>
                </c:pt>
                <c:pt idx="17">
                  <c:v>88297.38</c:v>
                </c:pt>
                <c:pt idx="18">
                  <c:v>88046.75</c:v>
                </c:pt>
                <c:pt idx="19">
                  <c:v>80893.850000000006</c:v>
                </c:pt>
                <c:pt idx="20">
                  <c:v>70108.25</c:v>
                </c:pt>
                <c:pt idx="21">
                  <c:v>72296.930000000008</c:v>
                </c:pt>
                <c:pt idx="22">
                  <c:v>103488.66</c:v>
                </c:pt>
              </c:numCache>
            </c:numRef>
          </c:val>
        </c:ser>
        <c:ser>
          <c:idx val="1"/>
          <c:order val="1"/>
          <c:tx>
            <c:strRef>
              <c:f>Chart!$A$10</c:f>
              <c:strCache>
                <c:ptCount val="1"/>
                <c:pt idx="0">
                  <c:v>SVC</c:v>
                </c:pt>
              </c:strCache>
            </c:strRef>
          </c:tx>
          <c:spPr>
            <a:solidFill>
              <a:schemeClr val="accent2"/>
            </a:solidFill>
            <a:ln>
              <a:noFill/>
            </a:ln>
            <a:effectLst/>
          </c:spPr>
          <c:cat>
            <c:numRef>
              <c:f>Chart!$B$8:$X$8</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Chart!$B$10:$X$10</c:f>
              <c:numCache>
                <c:formatCode>General</c:formatCode>
                <c:ptCount val="23"/>
                <c:pt idx="15" formatCode="_(&quot;$&quot;* #,##0_);_(&quot;$&quot;* \(#,##0\);_(&quot;$&quot;* &quot;-&quot;??_);_(@_)">
                  <c:v>18605.88</c:v>
                </c:pt>
                <c:pt idx="16" formatCode="_(&quot;$&quot;* #,##0_);_(&quot;$&quot;* \(#,##0\);_(&quot;$&quot;* &quot;-&quot;??_);_(@_)">
                  <c:v>22062.18</c:v>
                </c:pt>
                <c:pt idx="17" formatCode="_(&quot;$&quot;* #,##0_);_(&quot;$&quot;* \(#,##0\);_(&quot;$&quot;* &quot;-&quot;??_);_(@_)">
                  <c:v>22583.960000000021</c:v>
                </c:pt>
                <c:pt idx="18" formatCode="_(&quot;$&quot;* #,##0_);_(&quot;$&quot;* \(#,##0\);_(&quot;$&quot;* &quot;-&quot;??_);_(@_)">
                  <c:v>22423.360000000001</c:v>
                </c:pt>
                <c:pt idx="19" formatCode="_(&quot;$&quot;* #,##0_);_(&quot;$&quot;* \(#,##0\);_(&quot;$&quot;* &quot;-&quot;??_);_(@_)">
                  <c:v>22381.260000000009</c:v>
                </c:pt>
                <c:pt idx="20" formatCode="_(&quot;$&quot;* #,##0_);_(&quot;$&quot;* \(#,##0\);_(&quot;$&quot;* &quot;-&quot;??_);_(@_)">
                  <c:v>22611.71</c:v>
                </c:pt>
                <c:pt idx="21" formatCode="_(&quot;$&quot;* #,##0_);_(&quot;$&quot;* \(#,##0\);_(&quot;$&quot;* &quot;-&quot;??_);_(@_)">
                  <c:v>22457.03</c:v>
                </c:pt>
                <c:pt idx="22" formatCode="_(&quot;$&quot;* #,##0_);_(&quot;$&quot;* \(#,##0\);_(&quot;$&quot;* &quot;-&quot;??_);_(@_)">
                  <c:v>21888.23</c:v>
                </c:pt>
              </c:numCache>
            </c:numRef>
          </c:val>
        </c:ser>
        <c:overlap val="100"/>
        <c:axId val="191106048"/>
        <c:axId val="191129088"/>
      </c:barChart>
      <c:dateAx>
        <c:axId val="191106048"/>
        <c:scaling>
          <c:orientation val="minMax"/>
        </c:scaling>
        <c:axPos val="b"/>
        <c:numFmt formatCode="[$-409]mmm\-yy;@" sourceLinked="1"/>
        <c:tickLblPos val="nextTo"/>
        <c:spPr>
          <a:noFill/>
          <a:ln w="9525" cap="flat" cmpd="sng" algn="ctr">
            <a:solidFill>
              <a:schemeClr val="tx1">
                <a:lumMod val="15000"/>
                <a:lumOff val="85000"/>
              </a:schemeClr>
            </a:solidFill>
            <a:round/>
          </a:ln>
          <a:effectLst/>
        </c:spPr>
        <c:txPr>
          <a:bodyPr rot="-3780000" spcFirstLastPara="1" vertOverflow="ellipsis" wrap="square" anchor="ctr" anchorCtr="1"/>
          <a:lstStyle/>
          <a:p>
            <a:pPr>
              <a:defRPr lang="en-US" sz="800" b="0" i="0" u="none" strike="noStrike" kern="1200" baseline="0">
                <a:solidFill>
                  <a:schemeClr val="tx1">
                    <a:lumMod val="65000"/>
                    <a:lumOff val="35000"/>
                  </a:schemeClr>
                </a:solidFill>
                <a:latin typeface="+mn-lt"/>
                <a:ea typeface="+mn-ea"/>
                <a:cs typeface="+mn-cs"/>
              </a:defRPr>
            </a:pPr>
            <a:endParaRPr lang="en-US"/>
          </a:p>
        </c:txPr>
        <c:crossAx val="191129088"/>
        <c:crosses val="autoZero"/>
        <c:auto val="1"/>
        <c:lblOffset val="100"/>
        <c:baseTimeUnit val="months"/>
      </c:dateAx>
      <c:valAx>
        <c:axId val="191129088"/>
        <c:scaling>
          <c:orientation val="minMax"/>
        </c:scaling>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tickLblPos val="nextTo"/>
        <c:spPr>
          <a:noFill/>
          <a:ln>
            <a:noFill/>
          </a:ln>
          <a:effectLst/>
        </c:spPr>
        <c:txPr>
          <a:bodyPr rot="-60000000" spcFirstLastPara="1"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endParaRPr lang="en-US"/>
          </a:p>
        </c:txPr>
        <c:crossAx val="19110604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50000"/>
          <a:lumOff val="50000"/>
        </a:schemeClr>
      </a:solidFill>
      <a:round/>
    </a:ln>
    <a:effectLst/>
  </c:spPr>
  <c:txPr>
    <a:bodyPr/>
    <a:lstStyle/>
    <a:p>
      <a:pPr>
        <a:defRPr/>
      </a:pPr>
      <a:endParaRPr lang="en-US"/>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CA"/>
  <c:chart>
    <c:title>
      <c:tx>
        <c:rich>
          <a:bodyPr/>
          <a:lstStyle/>
          <a:p>
            <a:pPr>
              <a:defRPr lang="en-US" sz="1100"/>
            </a:pPr>
            <a:r>
              <a:rPr lang="en-US" sz="1100"/>
              <a:t>PSIB Security Master and Pricing Services/Spend</a:t>
            </a:r>
          </a:p>
        </c:rich>
      </c:tx>
      <c:layout/>
    </c:title>
    <c:plotArea>
      <c:layout>
        <c:manualLayout>
          <c:layoutTarget val="inner"/>
          <c:xMode val="edge"/>
          <c:yMode val="edge"/>
          <c:x val="0.11689088127222802"/>
          <c:y val="8.6784031463918859E-2"/>
          <c:w val="0.87769280478966361"/>
          <c:h val="0.66145788833505181"/>
        </c:manualLayout>
      </c:layout>
      <c:barChart>
        <c:barDir val="col"/>
        <c:grouping val="stacked"/>
        <c:ser>
          <c:idx val="0"/>
          <c:order val="0"/>
          <c:tx>
            <c:strRef>
              <c:f>Chart!$A$9</c:f>
              <c:strCache>
                <c:ptCount val="1"/>
                <c:pt idx="0">
                  <c:v>Bloomberg P.S.</c:v>
                </c:pt>
              </c:strCache>
            </c:strRef>
          </c:tx>
          <c:cat>
            <c:numRef>
              <c:f>Chart!$B$8:$X$8</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Chart!$B$9:$X$9</c:f>
              <c:numCache>
                <c:formatCode>_("$"* #,##0_);_("$"* \(#,##0\);_("$"* "-"??_);_(@_)</c:formatCode>
                <c:ptCount val="23"/>
                <c:pt idx="0">
                  <c:v>47914.94</c:v>
                </c:pt>
                <c:pt idx="1">
                  <c:v>47002.47</c:v>
                </c:pt>
                <c:pt idx="2">
                  <c:v>53977.62</c:v>
                </c:pt>
                <c:pt idx="3">
                  <c:v>56287.48</c:v>
                </c:pt>
                <c:pt idx="4">
                  <c:v>58029.229999999996</c:v>
                </c:pt>
                <c:pt idx="5">
                  <c:v>55914.810000000012</c:v>
                </c:pt>
                <c:pt idx="6">
                  <c:v>57162.619999999995</c:v>
                </c:pt>
                <c:pt idx="7">
                  <c:v>65614.459999999992</c:v>
                </c:pt>
                <c:pt idx="8">
                  <c:v>62674.01</c:v>
                </c:pt>
                <c:pt idx="9">
                  <c:v>70788</c:v>
                </c:pt>
                <c:pt idx="10">
                  <c:v>70146.899999999994</c:v>
                </c:pt>
                <c:pt idx="11">
                  <c:v>70391.839999999997</c:v>
                </c:pt>
                <c:pt idx="12">
                  <c:v>73872.620000000024</c:v>
                </c:pt>
                <c:pt idx="13">
                  <c:v>70673.5</c:v>
                </c:pt>
                <c:pt idx="14">
                  <c:v>87377.48000000001</c:v>
                </c:pt>
                <c:pt idx="15">
                  <c:v>77777.399999999994</c:v>
                </c:pt>
                <c:pt idx="16">
                  <c:v>85960.61</c:v>
                </c:pt>
                <c:pt idx="17">
                  <c:v>88297.38</c:v>
                </c:pt>
                <c:pt idx="18">
                  <c:v>88046.75</c:v>
                </c:pt>
                <c:pt idx="19">
                  <c:v>80893.850000000006</c:v>
                </c:pt>
                <c:pt idx="20">
                  <c:v>70108.25</c:v>
                </c:pt>
                <c:pt idx="21">
                  <c:v>72296.930000000008</c:v>
                </c:pt>
                <c:pt idx="22">
                  <c:v>103488.66</c:v>
                </c:pt>
              </c:numCache>
            </c:numRef>
          </c:val>
        </c:ser>
        <c:ser>
          <c:idx val="1"/>
          <c:order val="1"/>
          <c:tx>
            <c:strRef>
              <c:f>Chart!$A$10</c:f>
              <c:strCache>
                <c:ptCount val="1"/>
                <c:pt idx="0">
                  <c:v>SVC</c:v>
                </c:pt>
              </c:strCache>
            </c:strRef>
          </c:tx>
          <c:cat>
            <c:numRef>
              <c:f>Chart!$B$8:$X$8</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Chart!$B$10:$X$10</c:f>
              <c:numCache>
                <c:formatCode>General</c:formatCode>
                <c:ptCount val="23"/>
                <c:pt idx="15" formatCode="_(&quot;$&quot;* #,##0_);_(&quot;$&quot;* \(#,##0\);_(&quot;$&quot;* &quot;-&quot;??_);_(@_)">
                  <c:v>18605.88</c:v>
                </c:pt>
                <c:pt idx="16" formatCode="_(&quot;$&quot;* #,##0_);_(&quot;$&quot;* \(#,##0\);_(&quot;$&quot;* &quot;-&quot;??_);_(@_)">
                  <c:v>22062.18</c:v>
                </c:pt>
                <c:pt idx="17" formatCode="_(&quot;$&quot;* #,##0_);_(&quot;$&quot;* \(#,##0\);_(&quot;$&quot;* &quot;-&quot;??_);_(@_)">
                  <c:v>22583.960000000021</c:v>
                </c:pt>
                <c:pt idx="18" formatCode="_(&quot;$&quot;* #,##0_);_(&quot;$&quot;* \(#,##0\);_(&quot;$&quot;* &quot;-&quot;??_);_(@_)">
                  <c:v>22423.360000000001</c:v>
                </c:pt>
                <c:pt idx="19" formatCode="_(&quot;$&quot;* #,##0_);_(&quot;$&quot;* \(#,##0\);_(&quot;$&quot;* &quot;-&quot;??_);_(@_)">
                  <c:v>22381.260000000009</c:v>
                </c:pt>
                <c:pt idx="20" formatCode="_(&quot;$&quot;* #,##0_);_(&quot;$&quot;* \(#,##0\);_(&quot;$&quot;* &quot;-&quot;??_);_(@_)">
                  <c:v>22611.71</c:v>
                </c:pt>
                <c:pt idx="21" formatCode="_(&quot;$&quot;* #,##0_);_(&quot;$&quot;* \(#,##0\);_(&quot;$&quot;* &quot;-&quot;??_);_(@_)">
                  <c:v>22457.03</c:v>
                </c:pt>
                <c:pt idx="22" formatCode="_(&quot;$&quot;* #,##0_);_(&quot;$&quot;* \(#,##0\);_(&quot;$&quot;* &quot;-&quot;??_);_(@_)">
                  <c:v>21888.23</c:v>
                </c:pt>
              </c:numCache>
            </c:numRef>
          </c:val>
        </c:ser>
        <c:ser>
          <c:idx val="2"/>
          <c:order val="2"/>
          <c:tx>
            <c:strRef>
              <c:f>Chart!$A$11</c:f>
              <c:strCache>
                <c:ptCount val="1"/>
                <c:pt idx="0">
                  <c:v>Bloomberg BO - Global Equity</c:v>
                </c:pt>
              </c:strCache>
            </c:strRef>
          </c:tx>
          <c:cat>
            <c:numRef>
              <c:f>Chart!$B$8:$X$8</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Chart!$B$11:$X$11</c:f>
              <c:numCache>
                <c:formatCode>"$"#,##0;[Red]\-"$"#,##0</c:formatCode>
                <c:ptCount val="23"/>
                <c:pt idx="0">
                  <c:v>6125</c:v>
                </c:pt>
                <c:pt idx="1">
                  <c:v>6125</c:v>
                </c:pt>
                <c:pt idx="2">
                  <c:v>6125</c:v>
                </c:pt>
                <c:pt idx="3">
                  <c:v>6125</c:v>
                </c:pt>
                <c:pt idx="4">
                  <c:v>6125</c:v>
                </c:pt>
                <c:pt idx="5">
                  <c:v>6125</c:v>
                </c:pt>
                <c:pt idx="6">
                  <c:v>6125</c:v>
                </c:pt>
                <c:pt idx="7">
                  <c:v>6125</c:v>
                </c:pt>
                <c:pt idx="8">
                  <c:v>6125</c:v>
                </c:pt>
                <c:pt idx="9">
                  <c:v>6125</c:v>
                </c:pt>
                <c:pt idx="10">
                  <c:v>6125</c:v>
                </c:pt>
                <c:pt idx="11">
                  <c:v>6125</c:v>
                </c:pt>
                <c:pt idx="12">
                  <c:v>6125</c:v>
                </c:pt>
                <c:pt idx="13">
                  <c:v>6125</c:v>
                </c:pt>
                <c:pt idx="14">
                  <c:v>6125</c:v>
                </c:pt>
                <c:pt idx="15">
                  <c:v>6125</c:v>
                </c:pt>
                <c:pt idx="16">
                  <c:v>6125</c:v>
                </c:pt>
                <c:pt idx="17">
                  <c:v>6125</c:v>
                </c:pt>
                <c:pt idx="18">
                  <c:v>6125</c:v>
                </c:pt>
                <c:pt idx="19">
                  <c:v>6125</c:v>
                </c:pt>
                <c:pt idx="20">
                  <c:v>6125</c:v>
                </c:pt>
                <c:pt idx="21">
                  <c:v>6125</c:v>
                </c:pt>
                <c:pt idx="22">
                  <c:v>6125</c:v>
                </c:pt>
              </c:numCache>
            </c:numRef>
          </c:val>
        </c:ser>
        <c:ser>
          <c:idx val="3"/>
          <c:order val="3"/>
          <c:tx>
            <c:strRef>
              <c:f>Chart!$A$12</c:f>
              <c:strCache>
                <c:ptCount val="1"/>
                <c:pt idx="0">
                  <c:v>TR Datascope</c:v>
                </c:pt>
              </c:strCache>
            </c:strRef>
          </c:tx>
          <c:cat>
            <c:numRef>
              <c:f>Chart!$B$8:$X$8</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Chart!$B$12:$X$12</c:f>
              <c:numCache>
                <c:formatCode>General</c:formatCode>
                <c:ptCount val="23"/>
                <c:pt idx="5" formatCode="_(&quot;$&quot;* #,##0_);_(&quot;$&quot;* \(#,##0\);_(&quot;$&quot;* &quot;-&quot;??_);_(@_)">
                  <c:v>2944</c:v>
                </c:pt>
                <c:pt idx="6" formatCode="_(&quot;$&quot;* #,##0_);_(&quot;$&quot;* \(#,##0\);_(&quot;$&quot;* &quot;-&quot;??_);_(@_)">
                  <c:v>2944</c:v>
                </c:pt>
                <c:pt idx="7" formatCode="_(&quot;$&quot;* #,##0_);_(&quot;$&quot;* \(#,##0\);_(&quot;$&quot;* &quot;-&quot;??_);_(@_)">
                  <c:v>2944</c:v>
                </c:pt>
                <c:pt idx="8" formatCode="_(&quot;$&quot;* #,##0_);_(&quot;$&quot;* \(#,##0\);_(&quot;$&quot;* &quot;-&quot;??_);_(@_)">
                  <c:v>2944</c:v>
                </c:pt>
                <c:pt idx="9" formatCode="_(&quot;$&quot;* #,##0_);_(&quot;$&quot;* \(#,##0\);_(&quot;$&quot;* &quot;-&quot;??_);_(@_)">
                  <c:v>2944</c:v>
                </c:pt>
                <c:pt idx="10" formatCode="_(&quot;$&quot;* #,##0_);_(&quot;$&quot;* \(#,##0\);_(&quot;$&quot;* &quot;-&quot;??_);_(@_)">
                  <c:v>2944</c:v>
                </c:pt>
                <c:pt idx="11" formatCode="_(&quot;$&quot;* #,##0_);_(&quot;$&quot;* \(#,##0\);_(&quot;$&quot;* &quot;-&quot;??_);_(@_)">
                  <c:v>2944</c:v>
                </c:pt>
                <c:pt idx="12" formatCode="_(&quot;$&quot;* #,##0_);_(&quot;$&quot;* \(#,##0\);_(&quot;$&quot;* &quot;-&quot;??_);_(@_)">
                  <c:v>2944</c:v>
                </c:pt>
                <c:pt idx="13" formatCode="_(&quot;$&quot;* #,##0_);_(&quot;$&quot;* \(#,##0\);_(&quot;$&quot;* &quot;-&quot;??_);_(@_)">
                  <c:v>2944</c:v>
                </c:pt>
                <c:pt idx="14" formatCode="_(&quot;$&quot;* #,##0_);_(&quot;$&quot;* \(#,##0\);_(&quot;$&quot;* &quot;-&quot;??_);_(@_)">
                  <c:v>3643</c:v>
                </c:pt>
                <c:pt idx="15" formatCode="_(&quot;$&quot;* #,##0_);_(&quot;$&quot;* \(#,##0\);_(&quot;$&quot;* &quot;-&quot;??_);_(@_)">
                  <c:v>3643</c:v>
                </c:pt>
                <c:pt idx="16" formatCode="_(&quot;$&quot;* #,##0_);_(&quot;$&quot;* \(#,##0\);_(&quot;$&quot;* &quot;-&quot;??_);_(@_)">
                  <c:v>3643</c:v>
                </c:pt>
                <c:pt idx="17" formatCode="_(&quot;$&quot;* #,##0_);_(&quot;$&quot;* \(#,##0\);_(&quot;$&quot;* &quot;-&quot;??_);_(@_)">
                  <c:v>3643</c:v>
                </c:pt>
                <c:pt idx="18" formatCode="_(&quot;$&quot;* #,##0_);_(&quot;$&quot;* \(#,##0\);_(&quot;$&quot;* &quot;-&quot;??_);_(@_)">
                  <c:v>4013</c:v>
                </c:pt>
                <c:pt idx="19" formatCode="_(&quot;$&quot;* #,##0_);_(&quot;$&quot;* \(#,##0\);_(&quot;$&quot;* &quot;-&quot;??_);_(@_)">
                  <c:v>4013</c:v>
                </c:pt>
                <c:pt idx="20" formatCode="_(&quot;$&quot;* #,##0_);_(&quot;$&quot;* \(#,##0\);_(&quot;$&quot;* &quot;-&quot;??_);_(@_)">
                  <c:v>4013</c:v>
                </c:pt>
                <c:pt idx="21" formatCode="_(&quot;$&quot;* #,##0_);_(&quot;$&quot;* \(#,##0\);_(&quot;$&quot;* &quot;-&quot;??_);_(@_)">
                  <c:v>4013</c:v>
                </c:pt>
                <c:pt idx="22" formatCode="_(&quot;$&quot;* #,##0_);_(&quot;$&quot;* \(#,##0\);_(&quot;$&quot;* &quot;-&quot;??_);_(@_)">
                  <c:v>4013</c:v>
                </c:pt>
              </c:numCache>
            </c:numRef>
          </c:val>
        </c:ser>
        <c:ser>
          <c:idx val="4"/>
          <c:order val="4"/>
          <c:tx>
            <c:strRef>
              <c:f>Chart!$A$13</c:f>
              <c:strCache>
                <c:ptCount val="1"/>
                <c:pt idx="0">
                  <c:v>Markit - Markit Corp Actions</c:v>
                </c:pt>
              </c:strCache>
            </c:strRef>
          </c:tx>
          <c:cat>
            <c:numRef>
              <c:f>Chart!$B$8:$X$8</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Chart!$B$13:$X$13</c:f>
              <c:numCache>
                <c:formatCode>General</c:formatCode>
                <c:ptCount val="23"/>
                <c:pt idx="12" formatCode="_(&quot;$&quot;* #,##0_);_(&quot;$&quot;* \(#,##0\);_(&quot;$&quot;* &quot;-&quot;??_);_(@_)">
                  <c:v>5925</c:v>
                </c:pt>
                <c:pt idx="13" formatCode="_(&quot;$&quot;* #,##0_);_(&quot;$&quot;* \(#,##0\);_(&quot;$&quot;* &quot;-&quot;??_);_(@_)">
                  <c:v>5925</c:v>
                </c:pt>
                <c:pt idx="14" formatCode="_(&quot;$&quot;* #,##0_);_(&quot;$&quot;* \(#,##0\);_(&quot;$&quot;* &quot;-&quot;??_);_(@_)">
                  <c:v>5925</c:v>
                </c:pt>
                <c:pt idx="15" formatCode="_(&quot;$&quot;* #,##0_);_(&quot;$&quot;* \(#,##0\);_(&quot;$&quot;* &quot;-&quot;??_);_(@_)">
                  <c:v>5925</c:v>
                </c:pt>
                <c:pt idx="16" formatCode="_(&quot;$&quot;* #,##0_);_(&quot;$&quot;* \(#,##0\);_(&quot;$&quot;* &quot;-&quot;??_);_(@_)">
                  <c:v>5925</c:v>
                </c:pt>
                <c:pt idx="17" formatCode="_(&quot;$&quot;* #,##0_);_(&quot;$&quot;* \(#,##0\);_(&quot;$&quot;* &quot;-&quot;??_);_(@_)">
                  <c:v>5925</c:v>
                </c:pt>
                <c:pt idx="18" formatCode="_(&quot;$&quot;* #,##0_);_(&quot;$&quot;* \(#,##0\);_(&quot;$&quot;* &quot;-&quot;??_);_(@_)">
                  <c:v>6253.83</c:v>
                </c:pt>
                <c:pt idx="19" formatCode="_(&quot;$&quot;* #,##0_);_(&quot;$&quot;* \(#,##0\);_(&quot;$&quot;* &quot;-&quot;??_);_(@_)">
                  <c:v>6253.83</c:v>
                </c:pt>
                <c:pt idx="20" formatCode="_(&quot;$&quot;* #,##0_);_(&quot;$&quot;* \(#,##0\);_(&quot;$&quot;* &quot;-&quot;??_);_(@_)">
                  <c:v>6253.83</c:v>
                </c:pt>
                <c:pt idx="21" formatCode="_(&quot;$&quot;* #,##0_);_(&quot;$&quot;* \(#,##0\);_(&quot;$&quot;* &quot;-&quot;??_);_(@_)">
                  <c:v>6253.83</c:v>
                </c:pt>
                <c:pt idx="22" formatCode="_(&quot;$&quot;* #,##0_);_(&quot;$&quot;* \(#,##0\);_(&quot;$&quot;* &quot;-&quot;??_);_(@_)">
                  <c:v>6253.83</c:v>
                </c:pt>
              </c:numCache>
            </c:numRef>
          </c:val>
        </c:ser>
        <c:ser>
          <c:idx val="5"/>
          <c:order val="5"/>
          <c:tx>
            <c:strRef>
              <c:f>Chart!$A$14</c:f>
              <c:strCache>
                <c:ptCount val="1"/>
                <c:pt idx="0">
                  <c:v>IDC (MCA service)</c:v>
                </c:pt>
              </c:strCache>
            </c:strRef>
          </c:tx>
          <c:cat>
            <c:numRef>
              <c:f>Chart!$B$8:$X$8</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Chart!$B$14:$X$14</c:f>
              <c:numCache>
                <c:formatCode>General</c:formatCode>
                <c:ptCount val="23"/>
                <c:pt idx="12" formatCode="_(&quot;$&quot;* #,##0_);_(&quot;$&quot;* \(#,##0\);_(&quot;$&quot;* &quot;-&quot;??_);_(@_)">
                  <c:v>3260</c:v>
                </c:pt>
                <c:pt idx="13" formatCode="_(&quot;$&quot;* #,##0_);_(&quot;$&quot;* \(#,##0\);_(&quot;$&quot;* &quot;-&quot;??_);_(@_)">
                  <c:v>3260</c:v>
                </c:pt>
                <c:pt idx="14" formatCode="_(&quot;$&quot;* #,##0_);_(&quot;$&quot;* \(#,##0\);_(&quot;$&quot;* &quot;-&quot;??_);_(@_)">
                  <c:v>3260</c:v>
                </c:pt>
                <c:pt idx="15" formatCode="_(&quot;$&quot;* #,##0_);_(&quot;$&quot;* \(#,##0\);_(&quot;$&quot;* &quot;-&quot;??_);_(@_)">
                  <c:v>3260</c:v>
                </c:pt>
                <c:pt idx="16" formatCode="_(&quot;$&quot;* #,##0_);_(&quot;$&quot;* \(#,##0\);_(&quot;$&quot;* &quot;-&quot;??_);_(@_)">
                  <c:v>3260</c:v>
                </c:pt>
                <c:pt idx="17" formatCode="_(&quot;$&quot;* #,##0_);_(&quot;$&quot;* \(#,##0\);_(&quot;$&quot;* &quot;-&quot;??_);_(@_)">
                  <c:v>3260</c:v>
                </c:pt>
                <c:pt idx="18" formatCode="_(&quot;$&quot;* #,##0_);_(&quot;$&quot;* \(#,##0\);_(&quot;$&quot;* &quot;-&quot;??_);_(@_)">
                  <c:v>3260</c:v>
                </c:pt>
                <c:pt idx="19" formatCode="_(&quot;$&quot;* #,##0_);_(&quot;$&quot;* \(#,##0\);_(&quot;$&quot;* &quot;-&quot;??_);_(@_)">
                  <c:v>3260</c:v>
                </c:pt>
                <c:pt idx="20" formatCode="_(&quot;$&quot;* #,##0_);_(&quot;$&quot;* \(#,##0\);_(&quot;$&quot;* &quot;-&quot;??_);_(@_)">
                  <c:v>3260</c:v>
                </c:pt>
                <c:pt idx="21" formatCode="_(&quot;$&quot;* #,##0_);_(&quot;$&quot;* \(#,##0\);_(&quot;$&quot;* &quot;-&quot;??_);_(@_)">
                  <c:v>3260</c:v>
                </c:pt>
                <c:pt idx="22" formatCode="_(&quot;$&quot;* #,##0_);_(&quot;$&quot;* \(#,##0\);_(&quot;$&quot;* &quot;-&quot;??_);_(@_)">
                  <c:v>3260</c:v>
                </c:pt>
              </c:numCache>
            </c:numRef>
          </c:val>
        </c:ser>
        <c:ser>
          <c:idx val="6"/>
          <c:order val="6"/>
          <c:tx>
            <c:strRef>
              <c:f>Chart!$A$15</c:f>
              <c:strCache>
                <c:ptCount val="1"/>
                <c:pt idx="0">
                  <c:v>Six Telekurs - Valdordata browser</c:v>
                </c:pt>
              </c:strCache>
            </c:strRef>
          </c:tx>
          <c:cat>
            <c:numRef>
              <c:f>Chart!$B$8:$X$8</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Chart!$B$15:$X$15</c:f>
              <c:numCache>
                <c:formatCode>General</c:formatCode>
                <c:ptCount val="23"/>
                <c:pt idx="20" formatCode="_(&quot;$&quot;* #,##0_);_(&quot;$&quot;* \(#,##0\);_(&quot;$&quot;* &quot;-&quot;??_);_(@_)">
                  <c:v>1166.6666666666667</c:v>
                </c:pt>
                <c:pt idx="21" formatCode="_(&quot;$&quot;* #,##0_);_(&quot;$&quot;* \(#,##0\);_(&quot;$&quot;* &quot;-&quot;??_);_(@_)">
                  <c:v>1166.6666666666667</c:v>
                </c:pt>
                <c:pt idx="22" formatCode="_(&quot;$&quot;* #,##0_);_(&quot;$&quot;* \(#,##0\);_(&quot;$&quot;* &quot;-&quot;??_);_(@_)">
                  <c:v>1166.6666666666667</c:v>
                </c:pt>
              </c:numCache>
            </c:numRef>
          </c:val>
        </c:ser>
        <c:ser>
          <c:idx val="7"/>
          <c:order val="7"/>
          <c:tx>
            <c:strRef>
              <c:f>Chart!$A$16</c:f>
              <c:strCache>
                <c:ptCount val="1"/>
                <c:pt idx="0">
                  <c:v>Six Telekurs - non-DTC Corp. Actions</c:v>
                </c:pt>
              </c:strCache>
            </c:strRef>
          </c:tx>
          <c:cat>
            <c:numRef>
              <c:f>Chart!$B$8:$X$8</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Chart!$B$16:$X$16</c:f>
              <c:numCache>
                <c:formatCode>General</c:formatCode>
                <c:ptCount val="23"/>
                <c:pt idx="13" formatCode="_(&quot;$&quot;* #,##0_);_(&quot;$&quot;* \(#,##0\);_(&quot;$&quot;* &quot;-&quot;??_);_(@_)">
                  <c:v>2500</c:v>
                </c:pt>
                <c:pt idx="14" formatCode="_(&quot;$&quot;* #,##0_);_(&quot;$&quot;* \(#,##0\);_(&quot;$&quot;* &quot;-&quot;??_);_(@_)">
                  <c:v>2500</c:v>
                </c:pt>
                <c:pt idx="15" formatCode="_(&quot;$&quot;* #,##0_);_(&quot;$&quot;* \(#,##0\);_(&quot;$&quot;* &quot;-&quot;??_);_(@_)">
                  <c:v>2500</c:v>
                </c:pt>
                <c:pt idx="16" formatCode="_(&quot;$&quot;* #,##0_);_(&quot;$&quot;* \(#,##0\);_(&quot;$&quot;* &quot;-&quot;??_);_(@_)">
                  <c:v>2500</c:v>
                </c:pt>
                <c:pt idx="17" formatCode="_(&quot;$&quot;* #,##0_);_(&quot;$&quot;* \(#,##0\);_(&quot;$&quot;* &quot;-&quot;??_);_(@_)">
                  <c:v>2500</c:v>
                </c:pt>
                <c:pt idx="18" formatCode="_(&quot;$&quot;* #,##0_);_(&quot;$&quot;* \(#,##0\);_(&quot;$&quot;* &quot;-&quot;??_);_(@_)">
                  <c:v>2622</c:v>
                </c:pt>
                <c:pt idx="19" formatCode="_(&quot;$&quot;* #,##0_);_(&quot;$&quot;* \(#,##0\);_(&quot;$&quot;* &quot;-&quot;??_);_(@_)">
                  <c:v>2613.75</c:v>
                </c:pt>
                <c:pt idx="20" formatCode="_(&quot;$&quot;* #,##0_);_(&quot;$&quot;* \(#,##0\);_(&quot;$&quot;* &quot;-&quot;??_);_(@_)">
                  <c:v>2613.75</c:v>
                </c:pt>
                <c:pt idx="21" formatCode="_(&quot;$&quot;* #,##0_);_(&quot;$&quot;* \(#,##0\);_(&quot;$&quot;* &quot;-&quot;??_);_(@_)">
                  <c:v>2576</c:v>
                </c:pt>
                <c:pt idx="22" formatCode="_(&quot;$&quot;* #,##0_);_(&quot;$&quot;* \(#,##0\);_(&quot;$&quot;* &quot;-&quot;??_);_(@_)">
                  <c:v>2576</c:v>
                </c:pt>
              </c:numCache>
            </c:numRef>
          </c:val>
        </c:ser>
        <c:ser>
          <c:idx val="8"/>
          <c:order val="8"/>
          <c:tx>
            <c:strRef>
              <c:f>Chart!$A$17</c:f>
              <c:strCache>
                <c:ptCount val="1"/>
                <c:pt idx="0">
                  <c:v>Bloomberg BO - Credit Risk</c:v>
                </c:pt>
              </c:strCache>
            </c:strRef>
          </c:tx>
          <c:cat>
            <c:numRef>
              <c:f>Chart!$B$8:$X$8</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Chart!$B$17:$X$17</c:f>
              <c:numCache>
                <c:formatCode>_("$"* #,##0_);_("$"* \(#,##0\);_("$"* "-"??_);_(@_)</c:formatCode>
                <c:ptCount val="23"/>
                <c:pt idx="0">
                  <c:v>8333</c:v>
                </c:pt>
                <c:pt idx="1">
                  <c:v>8333</c:v>
                </c:pt>
                <c:pt idx="2">
                  <c:v>8333</c:v>
                </c:pt>
                <c:pt idx="3">
                  <c:v>8333</c:v>
                </c:pt>
                <c:pt idx="4">
                  <c:v>8333</c:v>
                </c:pt>
                <c:pt idx="5">
                  <c:v>8333</c:v>
                </c:pt>
                <c:pt idx="6">
                  <c:v>8333</c:v>
                </c:pt>
                <c:pt idx="7">
                  <c:v>8333</c:v>
                </c:pt>
                <c:pt idx="8">
                  <c:v>8333</c:v>
                </c:pt>
                <c:pt idx="9">
                  <c:v>8333</c:v>
                </c:pt>
                <c:pt idx="10">
                  <c:v>8333</c:v>
                </c:pt>
                <c:pt idx="11">
                  <c:v>8333</c:v>
                </c:pt>
                <c:pt idx="12">
                  <c:v>8333</c:v>
                </c:pt>
                <c:pt idx="13">
                  <c:v>8333</c:v>
                </c:pt>
                <c:pt idx="14">
                  <c:v>8333</c:v>
                </c:pt>
                <c:pt idx="15">
                  <c:v>8333</c:v>
                </c:pt>
                <c:pt idx="16">
                  <c:v>8333</c:v>
                </c:pt>
                <c:pt idx="17">
                  <c:v>8333</c:v>
                </c:pt>
                <c:pt idx="18">
                  <c:v>8333</c:v>
                </c:pt>
                <c:pt idx="19">
                  <c:v>8333</c:v>
                </c:pt>
                <c:pt idx="20">
                  <c:v>8333</c:v>
                </c:pt>
                <c:pt idx="21">
                  <c:v>8333</c:v>
                </c:pt>
                <c:pt idx="22">
                  <c:v>8333</c:v>
                </c:pt>
              </c:numCache>
            </c:numRef>
          </c:val>
        </c:ser>
        <c:ser>
          <c:idx val="9"/>
          <c:order val="9"/>
          <c:tx>
            <c:strRef>
              <c:f>Chart!$A$18</c:f>
              <c:strCache>
                <c:ptCount val="1"/>
                <c:pt idx="0">
                  <c:v>Bloomberg BO - GICS</c:v>
                </c:pt>
              </c:strCache>
            </c:strRef>
          </c:tx>
          <c:cat>
            <c:numRef>
              <c:f>Chart!$B$8:$X$8</c:f>
              <c:numCache>
                <c:formatCode>[$-409]mmm\-yy;@</c:formatCode>
                <c:ptCount val="23"/>
                <c:pt idx="0">
                  <c:v>41395</c:v>
                </c:pt>
                <c:pt idx="1">
                  <c:v>41426</c:v>
                </c:pt>
                <c:pt idx="2">
                  <c:v>41456</c:v>
                </c:pt>
                <c:pt idx="3">
                  <c:v>41487</c:v>
                </c:pt>
                <c:pt idx="4">
                  <c:v>41518</c:v>
                </c:pt>
                <c:pt idx="5">
                  <c:v>41548</c:v>
                </c:pt>
                <c:pt idx="6">
                  <c:v>41579</c:v>
                </c:pt>
                <c:pt idx="7">
                  <c:v>41609</c:v>
                </c:pt>
                <c:pt idx="8">
                  <c:v>41640</c:v>
                </c:pt>
                <c:pt idx="9">
                  <c:v>41671</c:v>
                </c:pt>
                <c:pt idx="10">
                  <c:v>41699</c:v>
                </c:pt>
                <c:pt idx="11">
                  <c:v>41730</c:v>
                </c:pt>
                <c:pt idx="12">
                  <c:v>41760</c:v>
                </c:pt>
                <c:pt idx="13">
                  <c:v>41791</c:v>
                </c:pt>
                <c:pt idx="14">
                  <c:v>41821</c:v>
                </c:pt>
                <c:pt idx="15">
                  <c:v>41852</c:v>
                </c:pt>
                <c:pt idx="16">
                  <c:v>41883</c:v>
                </c:pt>
                <c:pt idx="17">
                  <c:v>41913</c:v>
                </c:pt>
                <c:pt idx="18">
                  <c:v>41944</c:v>
                </c:pt>
                <c:pt idx="19">
                  <c:v>41974</c:v>
                </c:pt>
                <c:pt idx="20">
                  <c:v>42005</c:v>
                </c:pt>
                <c:pt idx="21">
                  <c:v>42036</c:v>
                </c:pt>
                <c:pt idx="22">
                  <c:v>42064</c:v>
                </c:pt>
              </c:numCache>
            </c:numRef>
          </c:cat>
          <c:val>
            <c:numRef>
              <c:f>Chart!$B$18:$X$18</c:f>
              <c:numCache>
                <c:formatCode>_("$"* #,##0_);_("$"* \(#,##0\);_("$"* "-"??_);_(@_)</c:formatCode>
                <c:ptCount val="23"/>
                <c:pt idx="0">
                  <c:v>500</c:v>
                </c:pt>
                <c:pt idx="1">
                  <c:v>500</c:v>
                </c:pt>
                <c:pt idx="2">
                  <c:v>500</c:v>
                </c:pt>
                <c:pt idx="3">
                  <c:v>500</c:v>
                </c:pt>
                <c:pt idx="4">
                  <c:v>500</c:v>
                </c:pt>
                <c:pt idx="5">
                  <c:v>500</c:v>
                </c:pt>
                <c:pt idx="6">
                  <c:v>500</c:v>
                </c:pt>
                <c:pt idx="7">
                  <c:v>500</c:v>
                </c:pt>
                <c:pt idx="8">
                  <c:v>500</c:v>
                </c:pt>
                <c:pt idx="9">
                  <c:v>500</c:v>
                </c:pt>
                <c:pt idx="10">
                  <c:v>500</c:v>
                </c:pt>
                <c:pt idx="11">
                  <c:v>500</c:v>
                </c:pt>
                <c:pt idx="12">
                  <c:v>500</c:v>
                </c:pt>
                <c:pt idx="13">
                  <c:v>500</c:v>
                </c:pt>
                <c:pt idx="14">
                  <c:v>500</c:v>
                </c:pt>
                <c:pt idx="15">
                  <c:v>500</c:v>
                </c:pt>
                <c:pt idx="16">
                  <c:v>500</c:v>
                </c:pt>
                <c:pt idx="17">
                  <c:v>500</c:v>
                </c:pt>
                <c:pt idx="18">
                  <c:v>500</c:v>
                </c:pt>
                <c:pt idx="19">
                  <c:v>500</c:v>
                </c:pt>
                <c:pt idx="20">
                  <c:v>500</c:v>
                </c:pt>
                <c:pt idx="21">
                  <c:v>500</c:v>
                </c:pt>
                <c:pt idx="22">
                  <c:v>500</c:v>
                </c:pt>
              </c:numCache>
            </c:numRef>
          </c:val>
        </c:ser>
        <c:overlap val="100"/>
        <c:axId val="197147648"/>
        <c:axId val="197215360"/>
      </c:barChart>
      <c:dateAx>
        <c:axId val="197147648"/>
        <c:scaling>
          <c:orientation val="minMax"/>
        </c:scaling>
        <c:axPos val="b"/>
        <c:numFmt formatCode="[$-409]mmm\-yy;@" sourceLinked="1"/>
        <c:tickLblPos val="nextTo"/>
        <c:txPr>
          <a:bodyPr/>
          <a:lstStyle/>
          <a:p>
            <a:pPr>
              <a:defRPr lang="en-US" sz="700"/>
            </a:pPr>
            <a:endParaRPr lang="en-US"/>
          </a:p>
        </c:txPr>
        <c:crossAx val="197215360"/>
        <c:crosses val="autoZero"/>
        <c:auto val="1"/>
        <c:lblOffset val="100"/>
        <c:baseTimeUnit val="months"/>
      </c:dateAx>
      <c:valAx>
        <c:axId val="197215360"/>
        <c:scaling>
          <c:orientation val="minMax"/>
        </c:scaling>
        <c:axPos val="l"/>
        <c:majorGridlines/>
        <c:numFmt formatCode="_(&quot;$&quot;* #,##0_);_(&quot;$&quot;* \(#,##0\);_(&quot;$&quot;* &quot;-&quot;??_);_(@_)" sourceLinked="1"/>
        <c:tickLblPos val="nextTo"/>
        <c:txPr>
          <a:bodyPr/>
          <a:lstStyle/>
          <a:p>
            <a:pPr>
              <a:defRPr lang="en-US" sz="700"/>
            </a:pPr>
            <a:endParaRPr lang="en-US"/>
          </a:p>
        </c:txPr>
        <c:crossAx val="197147648"/>
        <c:crosses val="autoZero"/>
        <c:crossBetween val="between"/>
      </c:valAx>
    </c:plotArea>
    <c:legend>
      <c:legendPos val="b"/>
      <c:layout>
        <c:manualLayout>
          <c:xMode val="edge"/>
          <c:yMode val="edge"/>
          <c:x val="1.9130811450652638E-2"/>
          <c:y val="0.87666410347656565"/>
          <c:w val="0.95742601762408808"/>
          <c:h val="9.9931460587237841E-2"/>
        </c:manualLayout>
      </c:layout>
      <c:txPr>
        <a:bodyPr/>
        <a:lstStyle/>
        <a:p>
          <a:pPr>
            <a:defRPr lang="en-US" sz="700"/>
          </a:pPr>
          <a:endParaRPr lang="en-US"/>
        </a:p>
      </c:txPr>
    </c:legend>
    <c:plotVisOnly val="1"/>
    <c:dispBlanksAs val="gap"/>
  </c:chart>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en-CA"/>
  <c:chart>
    <c:plotArea>
      <c:layout/>
      <c:barChart>
        <c:barDir val="col"/>
        <c:grouping val="clustered"/>
        <c:ser>
          <c:idx val="0"/>
          <c:order val="0"/>
          <c:tx>
            <c:strRef>
              <c:f>Sheet1!$B$1</c:f>
              <c:strCache>
                <c:ptCount val="1"/>
                <c:pt idx="0">
                  <c:v>2013</c:v>
                </c:pt>
              </c:strCache>
            </c:strRef>
          </c:tx>
          <c:dLbls>
            <c:txPr>
              <a:bodyPr/>
              <a:lstStyle/>
              <a:p>
                <a:pPr>
                  <a:defRPr lang="en-US"/>
                </a:pPr>
                <a:endParaRPr lang="en-US"/>
              </a:p>
            </c:txPr>
            <c:showVal val="1"/>
          </c:dLbls>
          <c:cat>
            <c:strRef>
              <c:f>Sheet1!$A$2</c:f>
              <c:strCache>
                <c:ptCount val="1"/>
                <c:pt idx="0">
                  <c:v>DBRS Ratings</c:v>
                </c:pt>
              </c:strCache>
            </c:strRef>
          </c:cat>
          <c:val>
            <c:numRef>
              <c:f>Sheet1!$B$2</c:f>
              <c:numCache>
                <c:formatCode>General</c:formatCode>
                <c:ptCount val="1"/>
                <c:pt idx="0">
                  <c:v>85000</c:v>
                </c:pt>
              </c:numCache>
            </c:numRef>
          </c:val>
        </c:ser>
        <c:ser>
          <c:idx val="1"/>
          <c:order val="1"/>
          <c:tx>
            <c:strRef>
              <c:f>Sheet1!$C$1</c:f>
              <c:strCache>
                <c:ptCount val="1"/>
                <c:pt idx="0">
                  <c:v>2014</c:v>
                </c:pt>
              </c:strCache>
            </c:strRef>
          </c:tx>
          <c:dLbls>
            <c:txPr>
              <a:bodyPr/>
              <a:lstStyle/>
              <a:p>
                <a:pPr>
                  <a:defRPr lang="en-US"/>
                </a:pPr>
                <a:endParaRPr lang="en-US"/>
              </a:p>
            </c:txPr>
            <c:showVal val="1"/>
          </c:dLbls>
          <c:cat>
            <c:strRef>
              <c:f>Sheet1!$A$2</c:f>
              <c:strCache>
                <c:ptCount val="1"/>
                <c:pt idx="0">
                  <c:v>DBRS Ratings</c:v>
                </c:pt>
              </c:strCache>
            </c:strRef>
          </c:cat>
          <c:val>
            <c:numRef>
              <c:f>Sheet1!$C$2</c:f>
              <c:numCache>
                <c:formatCode>General</c:formatCode>
                <c:ptCount val="1"/>
                <c:pt idx="0">
                  <c:v>85000</c:v>
                </c:pt>
              </c:numCache>
            </c:numRef>
          </c:val>
        </c:ser>
        <c:ser>
          <c:idx val="2"/>
          <c:order val="2"/>
          <c:tx>
            <c:strRef>
              <c:f>Sheet1!$D$1</c:f>
              <c:strCache>
                <c:ptCount val="1"/>
                <c:pt idx="0">
                  <c:v>2015</c:v>
                </c:pt>
              </c:strCache>
            </c:strRef>
          </c:tx>
          <c:dLbls>
            <c:txPr>
              <a:bodyPr/>
              <a:lstStyle/>
              <a:p>
                <a:pPr>
                  <a:defRPr lang="en-US"/>
                </a:pPr>
                <a:endParaRPr lang="en-US"/>
              </a:p>
            </c:txPr>
            <c:showVal val="1"/>
          </c:dLbls>
          <c:cat>
            <c:strRef>
              <c:f>Sheet1!$A$2</c:f>
              <c:strCache>
                <c:ptCount val="1"/>
                <c:pt idx="0">
                  <c:v>DBRS Ratings</c:v>
                </c:pt>
              </c:strCache>
            </c:strRef>
          </c:cat>
          <c:val>
            <c:numRef>
              <c:f>Sheet1!$D$2</c:f>
              <c:numCache>
                <c:formatCode>General</c:formatCode>
                <c:ptCount val="1"/>
                <c:pt idx="0">
                  <c:v>85000</c:v>
                </c:pt>
              </c:numCache>
            </c:numRef>
          </c:val>
        </c:ser>
        <c:gapWidth val="217"/>
        <c:overlap val="-50"/>
        <c:axId val="497098752"/>
        <c:axId val="497100288"/>
      </c:barChart>
      <c:catAx>
        <c:axId val="497098752"/>
        <c:scaling>
          <c:orientation val="minMax"/>
        </c:scaling>
        <c:axPos val="b"/>
        <c:tickLblPos val="nextTo"/>
        <c:txPr>
          <a:bodyPr/>
          <a:lstStyle/>
          <a:p>
            <a:pPr>
              <a:defRPr lang="en-US"/>
            </a:pPr>
            <a:endParaRPr lang="en-US"/>
          </a:p>
        </c:txPr>
        <c:crossAx val="497100288"/>
        <c:crosses val="autoZero"/>
        <c:auto val="1"/>
        <c:lblAlgn val="ctr"/>
        <c:lblOffset val="100"/>
      </c:catAx>
      <c:valAx>
        <c:axId val="497100288"/>
        <c:scaling>
          <c:orientation val="minMax"/>
        </c:scaling>
        <c:axPos val="l"/>
        <c:numFmt formatCode="General" sourceLinked="1"/>
        <c:tickLblPos val="nextTo"/>
        <c:txPr>
          <a:bodyPr/>
          <a:lstStyle/>
          <a:p>
            <a:pPr>
              <a:defRPr lang="en-US"/>
            </a:pPr>
            <a:endParaRPr lang="en-US"/>
          </a:p>
        </c:txPr>
        <c:crossAx val="497098752"/>
        <c:crosses val="autoZero"/>
        <c:crossBetween val="between"/>
      </c:valAx>
      <c:spPr>
        <a:noFill/>
        <a:ln w="25400">
          <a:noFill/>
        </a:ln>
      </c:spPr>
    </c:plotArea>
    <c:legend>
      <c:legendPos val="r"/>
      <c:layout/>
      <c:txPr>
        <a:bodyPr/>
        <a:lstStyle/>
        <a:p>
          <a:pPr>
            <a:defRPr lang="en-US"/>
          </a:pPr>
          <a:endParaRPr lang="en-US"/>
        </a:p>
      </c:txPr>
    </c:legend>
    <c:plotVisOnly val="1"/>
    <c:dispBlanksAs val="gap"/>
  </c:chart>
  <c:txPr>
    <a:bodyPr/>
    <a:lstStyle/>
    <a:p>
      <a:pPr>
        <a:defRPr sz="900"/>
      </a:pPr>
      <a:endParaRPr lang="en-US"/>
    </a:p>
  </c:txPr>
  <c:externalData r:id="rId1"/>
  <c:userShapes r:id="rId2"/>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en-CA"/>
  <c:style val="6"/>
  <c:chart>
    <c:plotArea>
      <c:layout>
        <c:manualLayout>
          <c:layoutTarget val="inner"/>
          <c:xMode val="edge"/>
          <c:yMode val="edge"/>
          <c:x val="3.30197052240861E-2"/>
          <c:y val="7.0431872918113023E-2"/>
          <c:w val="0.60850636769769928"/>
          <c:h val="0.70779293130195109"/>
        </c:manualLayout>
      </c:layout>
      <c:barChart>
        <c:barDir val="col"/>
        <c:grouping val="clustered"/>
        <c:ser>
          <c:idx val="0"/>
          <c:order val="0"/>
          <c:tx>
            <c:strRef>
              <c:f>Sheet1!$B$1</c:f>
              <c:strCache>
                <c:ptCount val="1"/>
                <c:pt idx="0">
                  <c:v>Proposal</c:v>
                </c:pt>
              </c:strCache>
            </c:strRef>
          </c:tx>
          <c:dPt>
            <c:idx val="0"/>
            <c:spPr>
              <a:solidFill>
                <a:srgbClr val="00B050"/>
              </a:solidFill>
            </c:spPr>
          </c:dPt>
          <c:dLbls>
            <c:dLbl>
              <c:idx val="3"/>
              <c:layout>
                <c:manualLayout>
                  <c:x val="6.0035827680156507E-2"/>
                  <c:y val="2.5611590152041088E-2"/>
                </c:manualLayout>
              </c:layout>
              <c:showVal val="1"/>
            </c:dLbl>
            <c:txPr>
              <a:bodyPr/>
              <a:lstStyle/>
              <a:p>
                <a:pPr>
                  <a:defRPr lang="en-US" b="1">
                    <a:solidFill>
                      <a:srgbClr val="FF0000"/>
                    </a:solidFill>
                  </a:defRPr>
                </a:pPr>
                <a:endParaRPr lang="en-US"/>
              </a:p>
            </c:txPr>
            <c:showVal val="1"/>
          </c:dLbls>
          <c:trendline>
            <c:trendlineType val="exp"/>
          </c:trendline>
          <c:cat>
            <c:numRef>
              <c:f>Sheet1!$A$2:$A$5</c:f>
              <c:numCache>
                <c:formatCode>General</c:formatCode>
                <c:ptCount val="4"/>
                <c:pt idx="0">
                  <c:v>2015</c:v>
                </c:pt>
                <c:pt idx="1">
                  <c:v>2016</c:v>
                </c:pt>
                <c:pt idx="2">
                  <c:v>2017</c:v>
                </c:pt>
                <c:pt idx="3">
                  <c:v>2018</c:v>
                </c:pt>
              </c:numCache>
            </c:numRef>
          </c:cat>
          <c:val>
            <c:numRef>
              <c:f>Sheet1!$B$2:$B$5</c:f>
              <c:numCache>
                <c:formatCode>General</c:formatCode>
                <c:ptCount val="4"/>
                <c:pt idx="0">
                  <c:v>262</c:v>
                </c:pt>
                <c:pt idx="1">
                  <c:v>522</c:v>
                </c:pt>
                <c:pt idx="2">
                  <c:v>548.1</c:v>
                </c:pt>
                <c:pt idx="3">
                  <c:v>575.04999999999939</c:v>
                </c:pt>
              </c:numCache>
            </c:numRef>
          </c:val>
        </c:ser>
        <c:ser>
          <c:idx val="1"/>
          <c:order val="1"/>
          <c:tx>
            <c:strRef>
              <c:f>Sheet1!$C$1</c:f>
              <c:strCache>
                <c:ptCount val="1"/>
                <c:pt idx="0">
                  <c:v>Cost Avoidance</c:v>
                </c:pt>
              </c:strCache>
            </c:strRef>
          </c:tx>
          <c:dLbls>
            <c:dLbl>
              <c:idx val="1"/>
              <c:layout>
                <c:manualLayout>
                  <c:x val="2.4014331072062613E-2"/>
                  <c:y val="3.2014487690051371E-2"/>
                </c:manualLayout>
              </c:layout>
              <c:showVal val="1"/>
            </c:dLbl>
            <c:dLbl>
              <c:idx val="2"/>
              <c:layout>
                <c:manualLayout>
                  <c:x val="1.5008956920039118E-2"/>
                  <c:y val="1.9208692614030843E-2"/>
                </c:manualLayout>
              </c:layout>
              <c:showVal val="1"/>
            </c:dLbl>
            <c:dLbl>
              <c:idx val="3"/>
              <c:layout>
                <c:manualLayout>
                  <c:x val="3.30197052240861E-2"/>
                  <c:y val="3.2014487690051371E-2"/>
                </c:manualLayout>
              </c:layout>
              <c:showVal val="1"/>
            </c:dLbl>
            <c:txPr>
              <a:bodyPr/>
              <a:lstStyle/>
              <a:p>
                <a:pPr>
                  <a:defRPr lang="en-US"/>
                </a:pPr>
                <a:endParaRPr lang="en-US"/>
              </a:p>
            </c:txPr>
            <c:showVal val="1"/>
          </c:dLbls>
          <c:cat>
            <c:numRef>
              <c:f>Sheet1!$A$2:$A$5</c:f>
              <c:numCache>
                <c:formatCode>General</c:formatCode>
                <c:ptCount val="4"/>
                <c:pt idx="0">
                  <c:v>2015</c:v>
                </c:pt>
                <c:pt idx="1">
                  <c:v>2016</c:v>
                </c:pt>
                <c:pt idx="2">
                  <c:v>2017</c:v>
                </c:pt>
                <c:pt idx="3">
                  <c:v>2018</c:v>
                </c:pt>
              </c:numCache>
            </c:numRef>
          </c:cat>
          <c:val>
            <c:numRef>
              <c:f>Sheet1!$C$2:$C$5</c:f>
              <c:numCache>
                <c:formatCode>General</c:formatCode>
                <c:ptCount val="4"/>
                <c:pt idx="1">
                  <c:v>348.5</c:v>
                </c:pt>
                <c:pt idx="2">
                  <c:v>410</c:v>
                </c:pt>
                <c:pt idx="3">
                  <c:v>430.5</c:v>
                </c:pt>
              </c:numCache>
            </c:numRef>
          </c:val>
        </c:ser>
        <c:axId val="499969024"/>
        <c:axId val="500053120"/>
      </c:barChart>
      <c:catAx>
        <c:axId val="499969024"/>
        <c:scaling>
          <c:orientation val="minMax"/>
        </c:scaling>
        <c:axPos val="b"/>
        <c:numFmt formatCode="General" sourceLinked="1"/>
        <c:tickLblPos val="nextTo"/>
        <c:txPr>
          <a:bodyPr/>
          <a:lstStyle/>
          <a:p>
            <a:pPr>
              <a:defRPr lang="en-GB"/>
            </a:pPr>
            <a:endParaRPr lang="en-US"/>
          </a:p>
        </c:txPr>
        <c:crossAx val="500053120"/>
        <c:crosses val="autoZero"/>
        <c:auto val="1"/>
        <c:lblAlgn val="ctr"/>
        <c:lblOffset val="100"/>
      </c:catAx>
      <c:valAx>
        <c:axId val="500053120"/>
        <c:scaling>
          <c:orientation val="minMax"/>
        </c:scaling>
        <c:delete val="1"/>
        <c:axPos val="l"/>
        <c:numFmt formatCode="General" sourceLinked="1"/>
        <c:tickLblPos val="nextTo"/>
        <c:crossAx val="499969024"/>
        <c:crosses val="autoZero"/>
        <c:crossBetween val="between"/>
      </c:valAx>
    </c:plotArea>
    <c:legend>
      <c:legendPos val="r"/>
      <c:layout/>
      <c:txPr>
        <a:bodyPr/>
        <a:lstStyle/>
        <a:p>
          <a:pPr>
            <a:defRPr lang="en-GB"/>
          </a:pPr>
          <a:endParaRPr lang="en-US"/>
        </a:p>
      </c:txPr>
    </c:legend>
    <c:plotVisOnly val="1"/>
    <c:dispBlanksAs val="gap"/>
  </c:chart>
  <c:txPr>
    <a:bodyPr/>
    <a:lstStyle/>
    <a:p>
      <a:pPr>
        <a:defRPr sz="1100"/>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CA"/>
  <c:style val="1"/>
  <c:chart>
    <c:autoTitleDeleted val="1"/>
    <c:plotArea>
      <c:layout>
        <c:manualLayout>
          <c:layoutTarget val="inner"/>
          <c:xMode val="edge"/>
          <c:yMode val="edge"/>
          <c:x val="8.5557651511237551E-2"/>
          <c:y val="9.0704849630425022E-2"/>
          <c:w val="0.85997296072561158"/>
          <c:h val="0.78138689324127941"/>
        </c:manualLayout>
      </c:layout>
      <c:scatterChart>
        <c:scatterStyle val="smoothMarker"/>
        <c:ser>
          <c:idx val="0"/>
          <c:order val="0"/>
          <c:tx>
            <c:strRef>
              <c:f>Sheet1!$B$1</c:f>
              <c:strCache>
                <c:ptCount val="1"/>
                <c:pt idx="0">
                  <c:v>Market Data Spend</c:v>
                </c:pt>
              </c:strCache>
            </c:strRef>
          </c:tx>
          <c:spPr>
            <a:ln w="57150"/>
          </c:spPr>
          <c:marker>
            <c:symbol val="none"/>
          </c:marker>
          <c:dPt>
            <c:idx val="1"/>
            <c:spPr>
              <a:ln w="57150">
                <a:solidFill>
                  <a:schemeClr val="tx1"/>
                </a:solidFill>
              </a:ln>
            </c:spPr>
            <c:extLst xmlns:c16r2="http://schemas.microsoft.com/office/drawing/2015/06/chart">
              <c:ext xmlns:c16="http://schemas.microsoft.com/office/drawing/2014/chart" uri="{C3380CC4-5D6E-409C-BE32-E72D297353CC}">
                <c16:uniqueId val="{00000001-5128-4555-B066-4326FF6C0044}"/>
              </c:ext>
            </c:extLst>
          </c:dPt>
          <c:dPt>
            <c:idx val="2"/>
            <c:spPr>
              <a:ln w="57150">
                <a:solidFill>
                  <a:schemeClr val="tx1"/>
                </a:solidFill>
              </a:ln>
            </c:spPr>
            <c:extLst xmlns:c16r2="http://schemas.microsoft.com/office/drawing/2015/06/chart">
              <c:ext xmlns:c16="http://schemas.microsoft.com/office/drawing/2014/chart" uri="{C3380CC4-5D6E-409C-BE32-E72D297353CC}">
                <c16:uniqueId val="{00000003-5128-4555-B066-4326FF6C0044}"/>
              </c:ext>
            </c:extLst>
          </c:dPt>
          <c:dPt>
            <c:idx val="3"/>
            <c:spPr>
              <a:ln w="57150">
                <a:solidFill>
                  <a:srgbClr val="FFC000"/>
                </a:solidFill>
              </a:ln>
            </c:spPr>
            <c:extLst xmlns:c16r2="http://schemas.microsoft.com/office/drawing/2015/06/chart">
              <c:ext xmlns:c16="http://schemas.microsoft.com/office/drawing/2014/chart" uri="{C3380CC4-5D6E-409C-BE32-E72D297353CC}">
                <c16:uniqueId val="{00000005-5128-4555-B066-4326FF6C0044}"/>
              </c:ext>
            </c:extLst>
          </c:dPt>
          <c:dPt>
            <c:idx val="4"/>
            <c:spPr>
              <a:ln w="57150">
                <a:solidFill>
                  <a:srgbClr val="FFC000"/>
                </a:solidFill>
              </a:ln>
            </c:spPr>
            <c:extLst xmlns:c16r2="http://schemas.microsoft.com/office/drawing/2015/06/chart">
              <c:ext xmlns:c16="http://schemas.microsoft.com/office/drawing/2014/chart" uri="{C3380CC4-5D6E-409C-BE32-E72D297353CC}">
                <c16:uniqueId val="{00000007-5128-4555-B066-4326FF6C0044}"/>
              </c:ext>
            </c:extLst>
          </c:dPt>
          <c:dPt>
            <c:idx val="5"/>
            <c:spPr>
              <a:ln w="57150">
                <a:solidFill>
                  <a:srgbClr val="FFC000"/>
                </a:solidFill>
              </a:ln>
            </c:spPr>
            <c:extLst xmlns:c16r2="http://schemas.microsoft.com/office/drawing/2015/06/chart">
              <c:ext xmlns:c16="http://schemas.microsoft.com/office/drawing/2014/chart" uri="{C3380CC4-5D6E-409C-BE32-E72D297353CC}">
                <c16:uniqueId val="{00000009-5128-4555-B066-4326FF6C0044}"/>
              </c:ext>
            </c:extLst>
          </c:dPt>
          <c:dPt>
            <c:idx val="6"/>
            <c:spPr>
              <a:ln w="57150">
                <a:solidFill>
                  <a:srgbClr val="FFC000"/>
                </a:solidFill>
              </a:ln>
            </c:spPr>
            <c:extLst xmlns:c16r2="http://schemas.microsoft.com/office/drawing/2015/06/chart">
              <c:ext xmlns:c16="http://schemas.microsoft.com/office/drawing/2014/chart" uri="{C3380CC4-5D6E-409C-BE32-E72D297353CC}">
                <c16:uniqueId val="{0000000B-5128-4555-B066-4326FF6C0044}"/>
              </c:ext>
            </c:extLst>
          </c:dPt>
          <c:dLbls>
            <c:dLbl>
              <c:idx val="0"/>
              <c:layout>
                <c:manualLayout>
                  <c:x val="-1.8671021822716481E-2"/>
                  <c:y val="3.8133901038022805E-2"/>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2-5128-4555-B066-4326FF6C0044}"/>
                </c:ext>
              </c:extLst>
            </c:dLbl>
            <c:dLbl>
              <c:idx val="2"/>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5128-4555-B066-4326FF6C0044}"/>
                </c:ext>
              </c:extLst>
            </c:dLbl>
            <c:dLbl>
              <c:idx val="3"/>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5128-4555-B066-4326FF6C0044}"/>
                </c:ext>
              </c:extLst>
            </c:dLbl>
            <c:spPr>
              <a:noFill/>
              <a:ln>
                <a:noFill/>
              </a:ln>
              <a:effectLst/>
            </c:spPr>
            <c:txPr>
              <a:bodyPr wrap="square" lIns="38100" tIns="19050" rIns="38100" bIns="19050" anchor="ctr">
                <a:spAutoFit/>
              </a:bodyPr>
              <a:lstStyle/>
              <a:p>
                <a:pPr>
                  <a:defRPr lang="en-US" sz="1100"/>
                </a:pPr>
                <a:endParaRPr lang="en-US"/>
              </a:p>
            </c:txPr>
            <c:showVal val="1"/>
            <c:extLst xmlns:c16r2="http://schemas.microsoft.com/office/drawing/2015/06/chart">
              <c:ext xmlns:c15="http://schemas.microsoft.com/office/drawing/2012/chart" uri="{CE6537A1-D6FC-4f65-9D91-7224C49458BB}">
                <c15:showLeaderLines val="1"/>
              </c:ext>
            </c:extLst>
          </c:dLbls>
          <c:xVal>
            <c:numRef>
              <c:f>Sheet1!$A$2:$A$8</c:f>
              <c:numCache>
                <c:formatCode>General</c:formatCode>
                <c:ptCount val="7"/>
                <c:pt idx="0">
                  <c:v>2015</c:v>
                </c:pt>
                <c:pt idx="1">
                  <c:v>2016</c:v>
                </c:pt>
                <c:pt idx="2">
                  <c:v>2017</c:v>
                </c:pt>
                <c:pt idx="3">
                  <c:v>2018</c:v>
                </c:pt>
                <c:pt idx="4">
                  <c:v>2019</c:v>
                </c:pt>
                <c:pt idx="5">
                  <c:v>2020</c:v>
                </c:pt>
                <c:pt idx="6">
                  <c:v>2021</c:v>
                </c:pt>
              </c:numCache>
            </c:numRef>
          </c:xVal>
          <c:yVal>
            <c:numRef>
              <c:f>Sheet1!$B$2:$B$8</c:f>
              <c:numCache>
                <c:formatCode>General</c:formatCode>
                <c:ptCount val="7"/>
                <c:pt idx="0">
                  <c:v>5.9</c:v>
                </c:pt>
                <c:pt idx="1">
                  <c:v>7.1</c:v>
                </c:pt>
                <c:pt idx="2">
                  <c:v>10.9</c:v>
                </c:pt>
                <c:pt idx="3" formatCode="0.0">
                  <c:v>12.1</c:v>
                </c:pt>
                <c:pt idx="4" formatCode="0.0">
                  <c:v>12.705</c:v>
                </c:pt>
                <c:pt idx="5" formatCode="0.0">
                  <c:v>13.340250000000001</c:v>
                </c:pt>
                <c:pt idx="6" formatCode="0.0">
                  <c:v>14.140664999999998</c:v>
                </c:pt>
              </c:numCache>
            </c:numRef>
          </c:yVal>
          <c:smooth val="1"/>
          <c:extLst xmlns:c16r2="http://schemas.microsoft.com/office/drawing/2015/06/chart">
            <c:ext xmlns:c16="http://schemas.microsoft.com/office/drawing/2014/chart" uri="{C3380CC4-5D6E-409C-BE32-E72D297353CC}">
              <c16:uniqueId val="{00000013-5128-4555-B066-4326FF6C0044}"/>
            </c:ext>
          </c:extLst>
        </c:ser>
        <c:ser>
          <c:idx val="2"/>
          <c:order val="1"/>
          <c:tx>
            <c:strRef>
              <c:f>Sheet1!$D$1</c:f>
              <c:strCache>
                <c:ptCount val="1"/>
                <c:pt idx="0">
                  <c:v>Model 2</c:v>
                </c:pt>
              </c:strCache>
            </c:strRef>
          </c:tx>
          <c:spPr>
            <a:ln w="38100">
              <a:solidFill>
                <a:srgbClr val="9999FF"/>
              </a:solidFill>
              <a:prstDash val="solid"/>
            </a:ln>
          </c:spPr>
          <c:marker>
            <c:symbol val="none"/>
          </c:marker>
          <c:dPt>
            <c:idx val="3"/>
            <c:spPr>
              <a:ln w="38100">
                <a:solidFill>
                  <a:srgbClr val="FFC000"/>
                </a:solidFill>
                <a:prstDash val="solid"/>
              </a:ln>
            </c:spPr>
            <c:extLst xmlns:c16r2="http://schemas.microsoft.com/office/drawing/2015/06/chart">
              <c:ext xmlns:c16="http://schemas.microsoft.com/office/drawing/2014/chart" uri="{C3380CC4-5D6E-409C-BE32-E72D297353CC}">
                <c16:uniqueId val="{00000014-5128-4555-B066-4326FF6C0044}"/>
              </c:ext>
            </c:extLst>
          </c:dPt>
          <c:dLbls>
            <c:dLbl>
              <c:idx val="3"/>
              <c:layout>
                <c:manualLayout>
                  <c:x val="-2.4969129241500229E-2"/>
                  <c:y val="8.2911197102765039E-2"/>
                </c:manualLayout>
              </c:layout>
              <c:spPr>
                <a:solidFill>
                  <a:schemeClr val="bg1"/>
                </a:solidFill>
                <a:ln w="38100">
                  <a:noFill/>
                </a:ln>
                <a:effectLst/>
              </c:spPr>
              <c:txPr>
                <a:bodyPr wrap="square" lIns="38100" tIns="19050" rIns="38100" bIns="19050" anchor="ctr">
                  <a:spAutoFit/>
                </a:bodyPr>
                <a:lstStyle/>
                <a:p>
                  <a:pPr>
                    <a:defRPr lang="en-US" sz="1100" b="1"/>
                  </a:pPr>
                  <a:endParaRPr lang="en-US"/>
                </a:p>
              </c:txPr>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4-5128-4555-B066-4326FF6C0044}"/>
                </c:ext>
              </c:extLst>
            </c:dLbl>
            <c:spPr>
              <a:noFill/>
              <a:ln>
                <a:noFill/>
              </a:ln>
              <a:effectLst/>
            </c:spPr>
            <c:txPr>
              <a:bodyPr wrap="square" lIns="38100" tIns="19050" rIns="38100" bIns="19050" anchor="ctr">
                <a:spAutoFit/>
              </a:bodyPr>
              <a:lstStyle/>
              <a:p>
                <a:pPr>
                  <a:defRPr lang="en-US" sz="1100" b="1"/>
                </a:pPr>
                <a:endParaRPr lang="en-US"/>
              </a:p>
            </c:txPr>
            <c:showVal val="1"/>
            <c:extLst xmlns:c16r2="http://schemas.microsoft.com/office/drawing/2015/06/chart">
              <c:ext xmlns:c15="http://schemas.microsoft.com/office/drawing/2012/chart" uri="{CE6537A1-D6FC-4f65-9D91-7224C49458BB}">
                <c15:showLeaderLines val="1"/>
              </c:ext>
            </c:extLst>
          </c:dLbls>
          <c:xVal>
            <c:numRef>
              <c:f>Sheet1!$A$2:$A$8</c:f>
              <c:numCache>
                <c:formatCode>General</c:formatCode>
                <c:ptCount val="7"/>
                <c:pt idx="0">
                  <c:v>2015</c:v>
                </c:pt>
                <c:pt idx="1">
                  <c:v>2016</c:v>
                </c:pt>
                <c:pt idx="2">
                  <c:v>2017</c:v>
                </c:pt>
                <c:pt idx="3">
                  <c:v>2018</c:v>
                </c:pt>
                <c:pt idx="4">
                  <c:v>2019</c:v>
                </c:pt>
                <c:pt idx="5">
                  <c:v>2020</c:v>
                </c:pt>
                <c:pt idx="6">
                  <c:v>2021</c:v>
                </c:pt>
              </c:numCache>
            </c:numRef>
          </c:xVal>
          <c:yVal>
            <c:numRef>
              <c:f>Sheet1!$D$2:$D$11</c:f>
              <c:numCache>
                <c:formatCode>General</c:formatCode>
                <c:ptCount val="10"/>
                <c:pt idx="2">
                  <c:v>10.9</c:v>
                </c:pt>
                <c:pt idx="3" formatCode="0.0">
                  <c:v>12.1</c:v>
                </c:pt>
                <c:pt idx="4" formatCode="0.0">
                  <c:v>11.350000000000003</c:v>
                </c:pt>
                <c:pt idx="5" formatCode="0.0">
                  <c:v>11.2</c:v>
                </c:pt>
                <c:pt idx="6" formatCode="0.0">
                  <c:v>11.5</c:v>
                </c:pt>
              </c:numCache>
            </c:numRef>
          </c:yVal>
          <c:smooth val="1"/>
          <c:extLst xmlns:c16r2="http://schemas.microsoft.com/office/drawing/2015/06/chart">
            <c:ext xmlns:c16="http://schemas.microsoft.com/office/drawing/2014/chart" uri="{C3380CC4-5D6E-409C-BE32-E72D297353CC}">
              <c16:uniqueId val="{00000015-5128-4555-B066-4326FF6C0044}"/>
            </c:ext>
          </c:extLst>
        </c:ser>
        <c:ser>
          <c:idx val="3"/>
          <c:order val="2"/>
          <c:tx>
            <c:strRef>
              <c:f>Sheet1!$E$1</c:f>
              <c:strCache>
                <c:ptCount val="1"/>
              </c:strCache>
            </c:strRef>
          </c:tx>
          <c:spPr>
            <a:ln w="38100">
              <a:solidFill>
                <a:schemeClr val="tx2">
                  <a:lumMod val="60000"/>
                  <a:lumOff val="40000"/>
                </a:schemeClr>
              </a:solidFill>
            </a:ln>
          </c:spPr>
          <c:marker>
            <c:symbol val="none"/>
          </c:marker>
          <c:xVal>
            <c:numRef>
              <c:f>Sheet1!$A$2:$A$8</c:f>
              <c:numCache>
                <c:formatCode>General</c:formatCode>
                <c:ptCount val="7"/>
                <c:pt idx="0">
                  <c:v>2015</c:v>
                </c:pt>
                <c:pt idx="1">
                  <c:v>2016</c:v>
                </c:pt>
                <c:pt idx="2">
                  <c:v>2017</c:v>
                </c:pt>
                <c:pt idx="3">
                  <c:v>2018</c:v>
                </c:pt>
                <c:pt idx="4">
                  <c:v>2019</c:v>
                </c:pt>
                <c:pt idx="5">
                  <c:v>2020</c:v>
                </c:pt>
                <c:pt idx="6">
                  <c:v>2021</c:v>
                </c:pt>
              </c:numCache>
            </c:numRef>
          </c:xVal>
          <c:yVal>
            <c:numRef>
              <c:f>Sheet1!$E$2:$E$11</c:f>
              <c:numCache>
                <c:formatCode>General</c:formatCode>
                <c:ptCount val="10"/>
              </c:numCache>
            </c:numRef>
          </c:yVal>
          <c:smooth val="1"/>
          <c:extLst xmlns:c16r2="http://schemas.microsoft.com/office/drawing/2015/06/chart">
            <c:ext xmlns:c16="http://schemas.microsoft.com/office/drawing/2014/chart" uri="{C3380CC4-5D6E-409C-BE32-E72D297353CC}">
              <c16:uniqueId val="{00000016-5128-4555-B066-4326FF6C0044}"/>
            </c:ext>
          </c:extLst>
        </c:ser>
        <c:axId val="236954752"/>
        <c:axId val="236998016"/>
      </c:scatterChart>
      <c:valAx>
        <c:axId val="236954752"/>
        <c:scaling>
          <c:orientation val="minMax"/>
        </c:scaling>
        <c:axPos val="b"/>
        <c:majorGridlines>
          <c:spPr>
            <a:ln>
              <a:solidFill>
                <a:schemeClr val="bg1">
                  <a:lumMod val="85000"/>
                </a:schemeClr>
              </a:solidFill>
            </a:ln>
          </c:spPr>
        </c:majorGridlines>
        <c:numFmt formatCode="General" sourceLinked="1"/>
        <c:majorTickMark val="none"/>
        <c:tickLblPos val="nextTo"/>
        <c:txPr>
          <a:bodyPr rot="-360000"/>
          <a:lstStyle/>
          <a:p>
            <a:pPr>
              <a:defRPr lang="en-GB"/>
            </a:pPr>
            <a:endParaRPr lang="en-US"/>
          </a:p>
        </c:txPr>
        <c:crossAx val="236998016"/>
        <c:crosses val="autoZero"/>
        <c:crossBetween val="midCat"/>
      </c:valAx>
      <c:valAx>
        <c:axId val="236998016"/>
        <c:scaling>
          <c:orientation val="minMax"/>
        </c:scaling>
        <c:axPos val="l"/>
        <c:numFmt formatCode="General" sourceLinked="1"/>
        <c:majorTickMark val="none"/>
        <c:tickLblPos val="nextTo"/>
        <c:txPr>
          <a:bodyPr/>
          <a:lstStyle/>
          <a:p>
            <a:pPr>
              <a:defRPr lang="en-GB"/>
            </a:pPr>
            <a:endParaRPr lang="en-US"/>
          </a:p>
        </c:txPr>
        <c:crossAx val="236954752"/>
        <c:crosses val="autoZero"/>
        <c:crossBetween val="midCat"/>
      </c:valAx>
    </c:plotArea>
    <c:plotVisOnly val="1"/>
    <c:dispBlanksAs val="gap"/>
  </c:chart>
  <c:txPr>
    <a:bodyPr/>
    <a:lstStyle/>
    <a:p>
      <a:pPr>
        <a:defRPr sz="1050"/>
      </a:pPr>
      <a:endParaRPr lang="en-US"/>
    </a:p>
  </c:txPr>
  <c:externalData r:id="rId1"/>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en-CA"/>
  <c:style val="6"/>
  <c:chart>
    <c:title>
      <c:tx>
        <c:rich>
          <a:bodyPr/>
          <a:lstStyle/>
          <a:p>
            <a:pPr>
              <a:defRPr lang="en-GB" sz="1200"/>
            </a:pPr>
            <a:r>
              <a:rPr lang="en-US" sz="1200" dirty="0" smtClean="0"/>
              <a:t>Usage</a:t>
            </a:r>
            <a:r>
              <a:rPr lang="en-US" sz="1200" baseline="0" dirty="0" smtClean="0"/>
              <a:t> Based license per security spend</a:t>
            </a:r>
          </a:p>
          <a:p>
            <a:pPr>
              <a:defRPr lang="en-GB" sz="1200"/>
            </a:pPr>
            <a:r>
              <a:rPr lang="en-US" sz="1200" baseline="0" dirty="0" smtClean="0"/>
              <a:t>2012 - 2013</a:t>
            </a:r>
            <a:endParaRPr lang="en-US" sz="1200" dirty="0"/>
          </a:p>
        </c:rich>
      </c:tx>
      <c:layout>
        <c:manualLayout>
          <c:xMode val="edge"/>
          <c:yMode val="edge"/>
          <c:x val="0.23798941798941811"/>
          <c:y val="0"/>
        </c:manualLayout>
      </c:layout>
    </c:title>
    <c:plotArea>
      <c:layout>
        <c:manualLayout>
          <c:layoutTarget val="inner"/>
          <c:xMode val="edge"/>
          <c:yMode val="edge"/>
          <c:x val="0.20301857775590551"/>
          <c:y val="0.16404919721379546"/>
          <c:w val="0.70286683891076129"/>
          <c:h val="0.58744504769130768"/>
        </c:manualLayout>
      </c:layout>
      <c:lineChart>
        <c:grouping val="stacked"/>
        <c:ser>
          <c:idx val="0"/>
          <c:order val="0"/>
          <c:tx>
            <c:strRef>
              <c:f>Sheet1!$B$1</c:f>
              <c:strCache>
                <c:ptCount val="1"/>
                <c:pt idx="0">
                  <c:v>Mthly Price</c:v>
                </c:pt>
              </c:strCache>
            </c:strRef>
          </c:tx>
          <c:marker>
            <c:spPr>
              <a:solidFill>
                <a:schemeClr val="accent4">
                  <a:lumMod val="50000"/>
                </a:schemeClr>
              </a:solidFill>
            </c:spPr>
          </c:marker>
          <c:dLbls>
            <c:txPr>
              <a:bodyPr/>
              <a:lstStyle/>
              <a:p>
                <a:pPr>
                  <a:defRPr lang="en-GB"/>
                </a:pPr>
                <a:endParaRPr lang="en-US"/>
              </a:p>
            </c:txPr>
            <c:showVal val="1"/>
          </c:dLbls>
          <c:cat>
            <c:strRef>
              <c:f>Sheet1!$A$2:$A$15</c:f>
              <c:strCache>
                <c:ptCount val="14"/>
                <c:pt idx="1">
                  <c:v>Jan</c:v>
                </c:pt>
                <c:pt idx="2">
                  <c:v>Feb</c:v>
                </c:pt>
                <c:pt idx="3">
                  <c:v>March</c:v>
                </c:pt>
                <c:pt idx="4">
                  <c:v>April</c:v>
                </c:pt>
                <c:pt idx="5">
                  <c:v>May</c:v>
                </c:pt>
                <c:pt idx="6">
                  <c:v>June</c:v>
                </c:pt>
                <c:pt idx="7">
                  <c:v>July</c:v>
                </c:pt>
                <c:pt idx="8">
                  <c:v>Aug</c:v>
                </c:pt>
                <c:pt idx="9">
                  <c:v>Sept</c:v>
                </c:pt>
                <c:pt idx="10">
                  <c:v>Oct</c:v>
                </c:pt>
                <c:pt idx="11">
                  <c:v>Nov</c:v>
                </c:pt>
                <c:pt idx="12">
                  <c:v>Dec</c:v>
                </c:pt>
                <c:pt idx="13">
                  <c:v>Jan</c:v>
                </c:pt>
              </c:strCache>
            </c:strRef>
          </c:cat>
          <c:val>
            <c:numRef>
              <c:f>Sheet1!$B$2:$B$15</c:f>
              <c:numCache>
                <c:formatCode>0</c:formatCode>
                <c:ptCount val="14"/>
                <c:pt idx="1">
                  <c:v>84</c:v>
                </c:pt>
                <c:pt idx="2">
                  <c:v>118</c:v>
                </c:pt>
                <c:pt idx="3">
                  <c:v>123</c:v>
                </c:pt>
                <c:pt idx="4">
                  <c:v>113</c:v>
                </c:pt>
                <c:pt idx="5">
                  <c:v>115</c:v>
                </c:pt>
                <c:pt idx="6">
                  <c:v>122</c:v>
                </c:pt>
                <c:pt idx="7">
                  <c:v>215</c:v>
                </c:pt>
                <c:pt idx="8">
                  <c:v>117</c:v>
                </c:pt>
                <c:pt idx="9">
                  <c:v>134</c:v>
                </c:pt>
                <c:pt idx="10">
                  <c:v>132</c:v>
                </c:pt>
                <c:pt idx="11">
                  <c:v>118</c:v>
                </c:pt>
                <c:pt idx="12">
                  <c:v>142</c:v>
                </c:pt>
                <c:pt idx="13">
                  <c:v>130</c:v>
                </c:pt>
              </c:numCache>
            </c:numRef>
          </c:val>
        </c:ser>
        <c:marker val="1"/>
        <c:axId val="199615232"/>
        <c:axId val="199616768"/>
      </c:lineChart>
      <c:catAx>
        <c:axId val="199615232"/>
        <c:scaling>
          <c:orientation val="minMax"/>
        </c:scaling>
        <c:axPos val="b"/>
        <c:majorTickMark val="none"/>
        <c:tickLblPos val="nextTo"/>
        <c:txPr>
          <a:bodyPr/>
          <a:lstStyle/>
          <a:p>
            <a:pPr>
              <a:defRPr lang="en-GB"/>
            </a:pPr>
            <a:endParaRPr lang="en-US"/>
          </a:p>
        </c:txPr>
        <c:crossAx val="199616768"/>
        <c:crosses val="autoZero"/>
        <c:auto val="1"/>
        <c:lblAlgn val="ctr"/>
        <c:lblOffset val="100"/>
      </c:catAx>
      <c:valAx>
        <c:axId val="199616768"/>
        <c:scaling>
          <c:orientation val="minMax"/>
        </c:scaling>
        <c:axPos val="l"/>
        <c:majorGridlines/>
        <c:title>
          <c:tx>
            <c:rich>
              <a:bodyPr/>
              <a:lstStyle/>
              <a:p>
                <a:pPr>
                  <a:defRPr lang="en-GB" sz="1100"/>
                </a:pPr>
                <a:r>
                  <a:rPr lang="en-US" sz="1100"/>
                  <a:t>Price (Thousands)</a:t>
                </a:r>
                <a:endParaRPr lang="en-GB" sz="1100"/>
              </a:p>
            </c:rich>
          </c:tx>
          <c:layout/>
        </c:title>
        <c:numFmt formatCode="General" sourceLinked="1"/>
        <c:majorTickMark val="none"/>
        <c:tickLblPos val="nextTo"/>
        <c:txPr>
          <a:bodyPr/>
          <a:lstStyle/>
          <a:p>
            <a:pPr>
              <a:defRPr lang="en-GB"/>
            </a:pPr>
            <a:endParaRPr lang="en-US"/>
          </a:p>
        </c:txPr>
        <c:crossAx val="199615232"/>
        <c:crosses val="autoZero"/>
        <c:crossBetween val="between"/>
      </c:valAx>
    </c:plotArea>
    <c:legend>
      <c:legendPos val="r"/>
      <c:layout>
        <c:manualLayout>
          <c:xMode val="edge"/>
          <c:yMode val="edge"/>
          <c:x val="0.79651041666666667"/>
          <c:y val="0.87855951667216692"/>
          <c:w val="0.18982814648168991"/>
          <c:h val="8.6097575967208725E-2"/>
        </c:manualLayout>
      </c:layout>
      <c:txPr>
        <a:bodyPr/>
        <a:lstStyle/>
        <a:p>
          <a:pPr>
            <a:defRPr lang="en-GB"/>
          </a:pPr>
          <a:endParaRPr lang="en-US"/>
        </a:p>
      </c:txPr>
    </c:legend>
    <c:plotVisOnly val="1"/>
  </c:chart>
  <c:txPr>
    <a:bodyPr/>
    <a:lstStyle/>
    <a:p>
      <a:pPr>
        <a:defRPr sz="900"/>
      </a:pPr>
      <a:endParaRPr lang="en-US"/>
    </a:p>
  </c:txPr>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en-CA"/>
  <c:chart>
    <c:title>
      <c:tx>
        <c:rich>
          <a:bodyPr/>
          <a:lstStyle/>
          <a:p>
            <a:pPr>
              <a:defRPr lang="en-GB" sz="1400"/>
            </a:pPr>
            <a:r>
              <a:rPr lang="en-CA" sz="1400" dirty="0" smtClean="0"/>
              <a:t>$290K per annum in Services</a:t>
            </a:r>
            <a:r>
              <a:rPr lang="en-CA" sz="1400" baseline="0" dirty="0" smtClean="0"/>
              <a:t> Not Utilized</a:t>
            </a:r>
            <a:endParaRPr lang="en-GB" sz="1400" dirty="0"/>
          </a:p>
        </c:rich>
      </c:tx>
      <c:layout>
        <c:manualLayout>
          <c:xMode val="edge"/>
          <c:yMode val="edge"/>
          <c:x val="5.6603773584905662E-2"/>
          <c:y val="0.12175433070866162"/>
        </c:manualLayout>
      </c:layout>
    </c:title>
    <c:view3D>
      <c:rotX val="30"/>
      <c:perspective val="30"/>
    </c:view3D>
    <c:plotArea>
      <c:layout>
        <c:manualLayout>
          <c:layoutTarget val="inner"/>
          <c:xMode val="edge"/>
          <c:yMode val="edge"/>
          <c:x val="2.8990244144010352E-3"/>
          <c:y val="0.30349186351706237"/>
          <c:w val="0.62234809092259991"/>
          <c:h val="0.69650813648293952"/>
        </c:manualLayout>
      </c:layout>
      <c:pie3DChart>
        <c:varyColors val="1"/>
        <c:ser>
          <c:idx val="0"/>
          <c:order val="0"/>
          <c:tx>
            <c:strRef>
              <c:f>Sheet1!$B$1</c:f>
              <c:strCache>
                <c:ptCount val="1"/>
                <c:pt idx="0">
                  <c:v>Annual $</c:v>
                </c:pt>
              </c:strCache>
            </c:strRef>
          </c:tx>
          <c:explosion val="9"/>
          <c:dLbls>
            <c:dLbl>
              <c:idx val="4"/>
              <c:delete val="1"/>
              <c:extLst>
                <c:ext xmlns:c15="http://schemas.microsoft.com/office/drawing/2012/chart" uri="{CE6537A1-D6FC-4f65-9D91-7224C49458BB}"/>
              </c:extLst>
            </c:dLbl>
            <c:dLbl>
              <c:idx val="5"/>
              <c:layout>
                <c:manualLayout>
                  <c:x val="6.6119694943792773E-2"/>
                  <c:y val="-0.19323307086614191"/>
                </c:manualLayout>
              </c:layout>
              <c:showVal val="1"/>
              <c:extLst>
                <c:ext xmlns:c15="http://schemas.microsoft.com/office/drawing/2012/chart" uri="{CE6537A1-D6FC-4f65-9D91-7224C49458BB}">
                  <c15:layout/>
                </c:ext>
              </c:extLst>
            </c:dLbl>
            <c:spPr>
              <a:noFill/>
              <a:ln>
                <a:noFill/>
              </a:ln>
              <a:effectLst/>
            </c:spPr>
            <c:txPr>
              <a:bodyPr/>
              <a:lstStyle/>
              <a:p>
                <a:pPr>
                  <a:defRPr lang="en-GB" b="1">
                    <a:solidFill>
                      <a:schemeClr val="bg1"/>
                    </a:solidFill>
                  </a:defRPr>
                </a:pPr>
                <a:endParaRPr lang="en-US"/>
              </a:p>
            </c:txPr>
            <c:showVal val="1"/>
            <c:extLst>
              <c:ext xmlns:c15="http://schemas.microsoft.com/office/drawing/2012/chart" uri="{CE6537A1-D6FC-4f65-9D91-7224C49458BB}">
                <c15:layout/>
              </c:ext>
            </c:extLst>
          </c:dLbls>
          <c:cat>
            <c:strRef>
              <c:f>Sheet1!$A$2:$A$9</c:f>
              <c:strCache>
                <c:ptCount val="8"/>
                <c:pt idx="0">
                  <c:v>BEST-GLOBAL</c:v>
                </c:pt>
                <c:pt idx="1">
                  <c:v>Dividend Forecast</c:v>
                </c:pt>
                <c:pt idx="2">
                  <c:v>CBGN CDS</c:v>
                </c:pt>
                <c:pt idx="3">
                  <c:v>DL BO Money Mkt Mod</c:v>
                </c:pt>
                <c:pt idx="4">
                  <c:v>Equity Index</c:v>
                </c:pt>
                <c:pt idx="5">
                  <c:v>Global EquityOption</c:v>
                </c:pt>
                <c:pt idx="6">
                  <c:v>Global FI BM</c:v>
                </c:pt>
                <c:pt idx="7">
                  <c:v>Global Fundamental</c:v>
                </c:pt>
              </c:strCache>
            </c:strRef>
          </c:cat>
          <c:val>
            <c:numRef>
              <c:f>Sheet1!$B$2:$B$9</c:f>
              <c:numCache>
                <c:formatCode>_-"$"* #,##0_-;\-"$"* #,##0_-;_-"$"* "-"??_-;_-@_-</c:formatCode>
                <c:ptCount val="8"/>
                <c:pt idx="0">
                  <c:v>60000</c:v>
                </c:pt>
                <c:pt idx="1">
                  <c:v>39999.96</c:v>
                </c:pt>
                <c:pt idx="2">
                  <c:v>24996</c:v>
                </c:pt>
                <c:pt idx="3">
                  <c:v>24000</c:v>
                </c:pt>
                <c:pt idx="4">
                  <c:v>6000</c:v>
                </c:pt>
                <c:pt idx="5">
                  <c:v>20004</c:v>
                </c:pt>
                <c:pt idx="6">
                  <c:v>50004</c:v>
                </c:pt>
                <c:pt idx="7">
                  <c:v>65004</c:v>
                </c:pt>
              </c:numCache>
            </c:numRef>
          </c:val>
        </c:ser>
        <c:ser>
          <c:idx val="1"/>
          <c:order val="1"/>
          <c:tx>
            <c:strRef>
              <c:f>Sheet1!$C$1</c:f>
              <c:strCache>
                <c:ptCount val="1"/>
                <c:pt idx="0">
                  <c:v>Column1</c:v>
                </c:pt>
              </c:strCache>
            </c:strRef>
          </c:tx>
          <c:cat>
            <c:strRef>
              <c:f>Sheet1!$A$2:$A$9</c:f>
              <c:strCache>
                <c:ptCount val="8"/>
                <c:pt idx="0">
                  <c:v>BEST-GLOBAL</c:v>
                </c:pt>
                <c:pt idx="1">
                  <c:v>Dividend Forecast</c:v>
                </c:pt>
                <c:pt idx="2">
                  <c:v>CBGN CDS</c:v>
                </c:pt>
                <c:pt idx="3">
                  <c:v>DL BO Money Mkt Mod</c:v>
                </c:pt>
                <c:pt idx="4">
                  <c:v>Equity Index</c:v>
                </c:pt>
                <c:pt idx="5">
                  <c:v>Global EquityOption</c:v>
                </c:pt>
                <c:pt idx="6">
                  <c:v>Global FI BM</c:v>
                </c:pt>
                <c:pt idx="7">
                  <c:v>Global Fundamental</c:v>
                </c:pt>
              </c:strCache>
            </c:strRef>
          </c:cat>
          <c:val>
            <c:numRef>
              <c:f>Sheet1!$C$2:$C$9</c:f>
              <c:numCache>
                <c:formatCode>General</c:formatCode>
                <c:ptCount val="8"/>
                <c:pt idx="2">
                  <c:v>2083</c:v>
                </c:pt>
                <c:pt idx="3">
                  <c:v>2000</c:v>
                </c:pt>
                <c:pt idx="4">
                  <c:v>500</c:v>
                </c:pt>
                <c:pt idx="5">
                  <c:v>1667</c:v>
                </c:pt>
                <c:pt idx="6">
                  <c:v>4167</c:v>
                </c:pt>
                <c:pt idx="7">
                  <c:v>5417</c:v>
                </c:pt>
              </c:numCache>
            </c:numRef>
          </c:val>
        </c:ser>
      </c:pie3DChart>
    </c:plotArea>
    <c:legend>
      <c:legendPos val="r"/>
      <c:layout>
        <c:manualLayout>
          <c:xMode val="edge"/>
          <c:yMode val="edge"/>
          <c:x val="0.54332318130044777"/>
          <c:y val="0.27744671916010538"/>
          <c:w val="0.45573267964145991"/>
          <c:h val="0.68255328083989497"/>
        </c:manualLayout>
      </c:layout>
      <c:txPr>
        <a:bodyPr/>
        <a:lstStyle/>
        <a:p>
          <a:pPr>
            <a:defRPr lang="en-GB" sz="1050"/>
          </a:pPr>
          <a:endParaRPr lang="en-US"/>
        </a:p>
      </c:txPr>
    </c:legend>
    <c:plotVisOnly val="1"/>
    <c:dispBlanksAs val="zero"/>
  </c:chart>
  <c:txPr>
    <a:bodyPr/>
    <a:lstStyle/>
    <a:p>
      <a:pPr>
        <a:defRPr sz="800"/>
      </a:pPr>
      <a:endParaRPr lang="en-US"/>
    </a:p>
  </c:txPr>
  <c:externalData r:id="rId1"/>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en-CA"/>
  <c:chart>
    <c:autoTitleDeleted val="1"/>
    <c:view3D>
      <c:rotX val="30"/>
      <c:perspective val="30"/>
    </c:view3D>
    <c:plotArea>
      <c:layout/>
      <c:pie3DChart>
        <c:varyColors val="1"/>
        <c:ser>
          <c:idx val="0"/>
          <c:order val="0"/>
          <c:tx>
            <c:strRef>
              <c:f>Sheet1!$B$1</c:f>
              <c:strCache>
                <c:ptCount val="1"/>
                <c:pt idx="0">
                  <c:v>Sales</c:v>
                </c:pt>
              </c:strCache>
            </c:strRef>
          </c:tx>
          <c:dLbls>
            <c:spPr>
              <a:noFill/>
              <a:ln>
                <a:noFill/>
              </a:ln>
              <a:effectLst/>
            </c:spPr>
            <c:txPr>
              <a:bodyPr/>
              <a:lstStyle/>
              <a:p>
                <a:pPr>
                  <a:defRPr lang="en-GB"/>
                </a:pPr>
                <a:endParaRPr lang="en-US"/>
              </a:p>
            </c:txPr>
            <c:showVal val="1"/>
            <c:showLeaderLines val="1"/>
            <c:extLst>
              <c:ext xmlns:c15="http://schemas.microsoft.com/office/drawing/2012/chart" uri="{CE6537A1-D6FC-4f65-9D91-7224C49458BB}">
                <c15:layout/>
              </c:ext>
            </c:extLst>
          </c:dLbls>
          <c:cat>
            <c:strRef>
              <c:f>Sheet1!$A$2:$A$6</c:f>
              <c:strCache>
                <c:ptCount val="5"/>
                <c:pt idx="0">
                  <c:v>Access Fees NA</c:v>
                </c:pt>
                <c:pt idx="1">
                  <c:v>Access Fees NON NA</c:v>
                </c:pt>
                <c:pt idx="2">
                  <c:v>MQA Dbase</c:v>
                </c:pt>
                <c:pt idx="3">
                  <c:v>DDLS Servise</c:v>
                </c:pt>
                <c:pt idx="4">
                  <c:v>Demand Management</c:v>
                </c:pt>
              </c:strCache>
            </c:strRef>
          </c:cat>
          <c:val>
            <c:numRef>
              <c:f>Sheet1!$B$2:$B$6</c:f>
              <c:numCache>
                <c:formatCode>_-"$"* #,##0_-;\-"$"* #,##0_-;_-"$"* "-"_-;_-@_-</c:formatCode>
                <c:ptCount val="5"/>
                <c:pt idx="0">
                  <c:v>1970</c:v>
                </c:pt>
                <c:pt idx="1">
                  <c:v>2955</c:v>
                </c:pt>
                <c:pt idx="2">
                  <c:v>1288</c:v>
                </c:pt>
                <c:pt idx="3">
                  <c:v>1950</c:v>
                </c:pt>
              </c:numCache>
            </c:numRef>
          </c:val>
        </c:ser>
      </c:pie3DChart>
    </c:plotArea>
    <c:legend>
      <c:legendPos val="r"/>
      <c:layout>
        <c:manualLayout>
          <c:xMode val="edge"/>
          <c:yMode val="edge"/>
          <c:x val="0.60474464129484085"/>
          <c:y val="0.29246719160105078"/>
          <c:w val="0.30497758092738542"/>
          <c:h val="0.54496217384591372"/>
        </c:manualLayout>
      </c:layout>
      <c:txPr>
        <a:bodyPr/>
        <a:lstStyle/>
        <a:p>
          <a:pPr>
            <a:defRPr lang="en-GB"/>
          </a:pPr>
          <a:endParaRPr lang="en-US"/>
        </a:p>
      </c:txPr>
    </c:legend>
    <c:plotVisOnly val="1"/>
    <c:dispBlanksAs val="zero"/>
  </c:chart>
  <c:txPr>
    <a:bodyPr/>
    <a:lstStyle/>
    <a:p>
      <a:pPr>
        <a:defRPr sz="800"/>
      </a:pPr>
      <a:endParaRPr lang="en-US"/>
    </a:p>
  </c:txPr>
  <c:externalData r:id="rId1"/>
</c:chartSpace>
</file>

<file path=ppt/charts/chart23.xml><?xml version="1.0" encoding="utf-8"?>
<c:chartSpace xmlns:c="http://schemas.openxmlformats.org/drawingml/2006/chart" xmlns:a="http://schemas.openxmlformats.org/drawingml/2006/main" xmlns:r="http://schemas.openxmlformats.org/officeDocument/2006/relationships">
  <c:date1904 val="1"/>
  <c:lang val="en-CA"/>
  <c:chart>
    <c:autoTitleDeleted val="1"/>
    <c:view3D>
      <c:rotX val="30"/>
      <c:perspective val="30"/>
    </c:view3D>
    <c:plotArea>
      <c:layout/>
      <c:pie3DChart>
        <c:varyColors val="1"/>
        <c:ser>
          <c:idx val="0"/>
          <c:order val="0"/>
          <c:tx>
            <c:strRef>
              <c:f>Sheet1!$B$1</c:f>
              <c:strCache>
                <c:ptCount val="1"/>
                <c:pt idx="0">
                  <c:v>Sales</c:v>
                </c:pt>
              </c:strCache>
            </c:strRef>
          </c:tx>
          <c:dLbls>
            <c:dLbl>
              <c:idx val="3"/>
              <c:layout>
                <c:manualLayout>
                  <c:x val="-2.3168512834200787E-2"/>
                  <c:y val="0.11835263239153929"/>
                </c:manualLayout>
              </c:layout>
              <c:showVal val="1"/>
              <c:extLst>
                <c:ext xmlns:c15="http://schemas.microsoft.com/office/drawing/2012/chart" uri="{CE6537A1-D6FC-4f65-9D91-7224C49458BB}">
                  <c15:layout/>
                </c:ext>
              </c:extLst>
            </c:dLbl>
            <c:spPr>
              <a:noFill/>
              <a:ln>
                <a:noFill/>
              </a:ln>
              <a:effectLst/>
            </c:spPr>
            <c:txPr>
              <a:bodyPr/>
              <a:lstStyle/>
              <a:p>
                <a:pPr>
                  <a:defRPr lang="en-GB"/>
                </a:pPr>
                <a:endParaRPr lang="en-US"/>
              </a:p>
            </c:txPr>
            <c:showVal val="1"/>
            <c:showLeaderLines val="1"/>
            <c:extLst>
              <c:ext xmlns:c15="http://schemas.microsoft.com/office/drawing/2012/chart" uri="{CE6537A1-D6FC-4f65-9D91-7224C49458BB}">
                <c15:layout/>
              </c:ext>
            </c:extLst>
          </c:dLbls>
          <c:cat>
            <c:strRef>
              <c:f>Sheet1!$A$2:$A$11</c:f>
              <c:strCache>
                <c:ptCount val="10"/>
                <c:pt idx="0">
                  <c:v>Worldscope</c:v>
                </c:pt>
                <c:pt idx="1">
                  <c:v>IBES Consensus History, Canada</c:v>
                </c:pt>
                <c:pt idx="2">
                  <c:v>QA Worldscope </c:v>
                </c:pt>
                <c:pt idx="3">
                  <c:v>QA IBES Consensus Global Est Level 1</c:v>
                </c:pt>
                <c:pt idx="4">
                  <c:v>QAD DATABASE PACKAGE GLOBAL </c:v>
                </c:pt>
                <c:pt idx="5">
                  <c:v>QA Short Interest NYSE </c:v>
                </c:pt>
                <c:pt idx="6">
                  <c:v>QA Short Interest NASDAQ </c:v>
                </c:pt>
                <c:pt idx="7">
                  <c:v>Database Administration</c:v>
                </c:pt>
                <c:pt idx="8">
                  <c:v>Datastream Custom Series  2000 instruments</c:v>
                </c:pt>
                <c:pt idx="9">
                  <c:v>IBES Custom Add on - 500 instruments</c:v>
                </c:pt>
              </c:strCache>
            </c:strRef>
          </c:cat>
          <c:val>
            <c:numRef>
              <c:f>Sheet1!$B$2:$B$11</c:f>
              <c:numCache>
                <c:formatCode>"$"#,##0;[Red]\-"$"#,##0</c:formatCode>
                <c:ptCount val="10"/>
                <c:pt idx="0">
                  <c:v>6241</c:v>
                </c:pt>
                <c:pt idx="1">
                  <c:v>6818</c:v>
                </c:pt>
                <c:pt idx="2">
                  <c:v>608</c:v>
                </c:pt>
                <c:pt idx="3">
                  <c:v>960</c:v>
                </c:pt>
                <c:pt idx="4">
                  <c:v>15713</c:v>
                </c:pt>
                <c:pt idx="5">
                  <c:v>1365</c:v>
                </c:pt>
                <c:pt idx="6">
                  <c:v>1090</c:v>
                </c:pt>
                <c:pt idx="7">
                  <c:v>1475</c:v>
                </c:pt>
                <c:pt idx="8">
                  <c:v>5128</c:v>
                </c:pt>
                <c:pt idx="9">
                  <c:v>438</c:v>
                </c:pt>
              </c:numCache>
            </c:numRef>
          </c:val>
        </c:ser>
      </c:pie3DChart>
    </c:plotArea>
    <c:legend>
      <c:legendPos val="r"/>
      <c:layout>
        <c:manualLayout>
          <c:xMode val="edge"/>
          <c:yMode val="edge"/>
          <c:x val="0.57367120423506579"/>
          <c:y val="0"/>
          <c:w val="0.38972329729970395"/>
          <c:h val="1"/>
        </c:manualLayout>
      </c:layout>
      <c:txPr>
        <a:bodyPr/>
        <a:lstStyle/>
        <a:p>
          <a:pPr>
            <a:defRPr lang="en-GB"/>
          </a:pPr>
          <a:endParaRPr lang="en-US"/>
        </a:p>
      </c:txPr>
    </c:legend>
    <c:plotVisOnly val="1"/>
    <c:dispBlanksAs val="zero"/>
  </c:chart>
  <c:txPr>
    <a:bodyPr/>
    <a:lstStyle/>
    <a:p>
      <a:pPr>
        <a:defRPr sz="700"/>
      </a:pPr>
      <a:endParaRPr lang="en-US"/>
    </a:p>
  </c:txPr>
  <c:externalData r:id="rId1"/>
</c:chartSpace>
</file>

<file path=ppt/charts/chart24.xml><?xml version="1.0" encoding="utf-8"?>
<c:chartSpace xmlns:c="http://schemas.openxmlformats.org/drawingml/2006/chart" xmlns:a="http://schemas.openxmlformats.org/drawingml/2006/main" xmlns:r="http://schemas.openxmlformats.org/officeDocument/2006/relationships">
  <c:date1904 val="1"/>
  <c:lang val="en-CA"/>
  <c:style val="6"/>
  <c:chart>
    <c:plotArea>
      <c:layout/>
      <c:barChart>
        <c:barDir val="col"/>
        <c:grouping val="clustered"/>
        <c:ser>
          <c:idx val="0"/>
          <c:order val="0"/>
          <c:tx>
            <c:strRef>
              <c:f>'Sheet1'!$B$1</c:f>
              <c:strCache>
                <c:ptCount val="1"/>
                <c:pt idx="0">
                  <c:v>Cost</c:v>
                </c:pt>
              </c:strCache>
            </c:strRef>
          </c:tx>
          <c:dLbls>
            <c:spPr>
              <a:noFill/>
              <a:ln>
                <a:noFill/>
              </a:ln>
              <a:effectLst/>
            </c:spPr>
            <c:txPr>
              <a:bodyPr/>
              <a:lstStyle/>
              <a:p>
                <a:pPr>
                  <a:defRPr lang="en-GB"/>
                </a:pPr>
                <a:endParaRPr lang="en-US"/>
              </a:p>
            </c:txPr>
            <c:showVal val="1"/>
            <c:extLst>
              <c:ext xmlns:c15="http://schemas.microsoft.com/office/drawing/2012/chart" uri="{CE6537A1-D6FC-4f65-9D91-7224C49458BB}">
                <c15:layout/>
                <c15:showLeaderLines val="0"/>
              </c:ext>
            </c:extLst>
          </c:dLbls>
          <c:trendline>
            <c:trendlineType val="exp"/>
          </c:trendline>
          <c:cat>
            <c:numRef>
              <c:f>'Sheet1'!$A$2:$A$7</c:f>
              <c:numCache>
                <c:formatCode>General</c:formatCode>
                <c:ptCount val="6"/>
                <c:pt idx="0">
                  <c:v>2008</c:v>
                </c:pt>
                <c:pt idx="1">
                  <c:v>2009</c:v>
                </c:pt>
                <c:pt idx="2">
                  <c:v>2010</c:v>
                </c:pt>
                <c:pt idx="3">
                  <c:v>2011</c:v>
                </c:pt>
                <c:pt idx="4">
                  <c:v>2012</c:v>
                </c:pt>
                <c:pt idx="5">
                  <c:v>2013</c:v>
                </c:pt>
              </c:numCache>
            </c:numRef>
          </c:cat>
          <c:val>
            <c:numRef>
              <c:f>'Sheet1'!$B$2:$B$7</c:f>
              <c:numCache>
                <c:formatCode>General</c:formatCode>
                <c:ptCount val="6"/>
                <c:pt idx="0">
                  <c:v>28</c:v>
                </c:pt>
                <c:pt idx="1">
                  <c:v>39</c:v>
                </c:pt>
                <c:pt idx="2">
                  <c:v>79</c:v>
                </c:pt>
                <c:pt idx="3">
                  <c:v>81</c:v>
                </c:pt>
                <c:pt idx="4">
                  <c:v>83</c:v>
                </c:pt>
                <c:pt idx="5">
                  <c:v>116</c:v>
                </c:pt>
              </c:numCache>
            </c:numRef>
          </c:val>
        </c:ser>
        <c:ser>
          <c:idx val="1"/>
          <c:order val="1"/>
          <c:tx>
            <c:strRef>
              <c:f>'Sheet1'!$C$1</c:f>
              <c:strCache>
                <c:ptCount val="1"/>
                <c:pt idx="0">
                  <c:v>Budget</c:v>
                </c:pt>
              </c:strCache>
            </c:strRef>
          </c:tx>
          <c:cat>
            <c:numRef>
              <c:f>'Sheet1'!$A$2:$A$7</c:f>
              <c:numCache>
                <c:formatCode>General</c:formatCode>
                <c:ptCount val="6"/>
                <c:pt idx="0">
                  <c:v>2008</c:v>
                </c:pt>
                <c:pt idx="1">
                  <c:v>2009</c:v>
                </c:pt>
                <c:pt idx="2">
                  <c:v>2010</c:v>
                </c:pt>
                <c:pt idx="3">
                  <c:v>2011</c:v>
                </c:pt>
                <c:pt idx="4">
                  <c:v>2012</c:v>
                </c:pt>
                <c:pt idx="5">
                  <c:v>2013</c:v>
                </c:pt>
              </c:numCache>
            </c:numRef>
          </c:cat>
          <c:val>
            <c:numRef>
              <c:f>'Sheet1'!$C$2:$C$7</c:f>
              <c:numCache>
                <c:formatCode>General</c:formatCode>
                <c:ptCount val="6"/>
                <c:pt idx="0">
                  <c:v>28</c:v>
                </c:pt>
                <c:pt idx="1">
                  <c:v>39</c:v>
                </c:pt>
                <c:pt idx="2">
                  <c:v>79</c:v>
                </c:pt>
                <c:pt idx="3">
                  <c:v>81</c:v>
                </c:pt>
                <c:pt idx="4">
                  <c:v>83</c:v>
                </c:pt>
                <c:pt idx="5">
                  <c:v>87</c:v>
                </c:pt>
              </c:numCache>
            </c:numRef>
          </c:val>
        </c:ser>
        <c:axId val="203331456"/>
        <c:axId val="203332992"/>
      </c:barChart>
      <c:catAx>
        <c:axId val="203331456"/>
        <c:scaling>
          <c:orientation val="minMax"/>
        </c:scaling>
        <c:axPos val="b"/>
        <c:numFmt formatCode="General" sourceLinked="1"/>
        <c:tickLblPos val="nextTo"/>
        <c:txPr>
          <a:bodyPr/>
          <a:lstStyle/>
          <a:p>
            <a:pPr>
              <a:defRPr lang="en-GB"/>
            </a:pPr>
            <a:endParaRPr lang="en-US"/>
          </a:p>
        </c:txPr>
        <c:crossAx val="203332992"/>
        <c:crosses val="autoZero"/>
        <c:auto val="1"/>
        <c:lblAlgn val="ctr"/>
        <c:lblOffset val="100"/>
      </c:catAx>
      <c:valAx>
        <c:axId val="203332992"/>
        <c:scaling>
          <c:orientation val="minMax"/>
        </c:scaling>
        <c:axPos val="l"/>
        <c:majorGridlines/>
        <c:numFmt formatCode="General" sourceLinked="1"/>
        <c:tickLblPos val="nextTo"/>
        <c:txPr>
          <a:bodyPr/>
          <a:lstStyle/>
          <a:p>
            <a:pPr>
              <a:defRPr lang="en-GB"/>
            </a:pPr>
            <a:endParaRPr lang="en-US"/>
          </a:p>
        </c:txPr>
        <c:crossAx val="203331456"/>
        <c:crosses val="autoZero"/>
        <c:crossBetween val="between"/>
      </c:valAx>
    </c:plotArea>
    <c:legend>
      <c:legendPos val="r"/>
      <c:layout/>
      <c:txPr>
        <a:bodyPr/>
        <a:lstStyle/>
        <a:p>
          <a:pPr>
            <a:defRPr lang="en-GB"/>
          </a:pPr>
          <a:endParaRPr lang="en-US"/>
        </a:p>
      </c:txPr>
    </c:legend>
    <c:plotVisOnly val="1"/>
    <c:dispBlanksAs val="gap"/>
  </c:chart>
  <c:txPr>
    <a:bodyPr/>
    <a:lstStyle/>
    <a:p>
      <a:pPr>
        <a:defRPr sz="1100"/>
      </a:pPr>
      <a:endParaRPr lang="en-US"/>
    </a:p>
  </c:txPr>
  <c:externalData r:id="rId1"/>
</c:chartSpace>
</file>

<file path=ppt/charts/chart25.xml><?xml version="1.0" encoding="utf-8"?>
<c:chartSpace xmlns:c="http://schemas.openxmlformats.org/drawingml/2006/chart" xmlns:a="http://schemas.openxmlformats.org/drawingml/2006/main" xmlns:r="http://schemas.openxmlformats.org/officeDocument/2006/relationships">
  <c:date1904 val="1"/>
  <c:lang val="en-CA"/>
  <c:chart>
    <c:title>
      <c:tx>
        <c:rich>
          <a:bodyPr/>
          <a:lstStyle/>
          <a:p>
            <a:pPr>
              <a:defRPr lang="en-GB"/>
            </a:pPr>
            <a:r>
              <a:rPr lang="en-US" dirty="0"/>
              <a:t>2</a:t>
            </a:r>
            <a:r>
              <a:rPr lang="en-US" dirty="0" smtClean="0"/>
              <a:t> Yr accumulated spend </a:t>
            </a:r>
            <a:endParaRPr lang="en-US" dirty="0"/>
          </a:p>
        </c:rich>
      </c:tx>
      <c:layout>
        <c:manualLayout>
          <c:xMode val="edge"/>
          <c:yMode val="edge"/>
          <c:x val="0.32279492434516288"/>
          <c:y val="2.0616481497113693E-2"/>
        </c:manualLayout>
      </c:layout>
    </c:title>
    <c:plotArea>
      <c:layout>
        <c:manualLayout>
          <c:layoutTarget val="inner"/>
          <c:xMode val="edge"/>
          <c:yMode val="edge"/>
          <c:x val="0.13728034002773323"/>
          <c:y val="0.13014843866677941"/>
          <c:w val="0.85832884140673815"/>
          <c:h val="0.48373002473977778"/>
        </c:manualLayout>
      </c:layout>
      <c:barChart>
        <c:barDir val="col"/>
        <c:grouping val="clustered"/>
        <c:ser>
          <c:idx val="3"/>
          <c:order val="0"/>
          <c:tx>
            <c:strRef>
              <c:f>Sheet1!$E$1</c:f>
              <c:strCache>
                <c:ptCount val="1"/>
                <c:pt idx="0">
                  <c:v>2-Yr Spend</c:v>
                </c:pt>
              </c:strCache>
            </c:strRef>
          </c:tx>
          <c:dLbls>
            <c:dLbl>
              <c:idx val="0"/>
              <c:layout>
                <c:manualLayout>
                  <c:x val="0"/>
                  <c:y val="2.5770601871392115E-2"/>
                </c:manualLayout>
              </c:layout>
              <c:showVal val="1"/>
              <c:extLst>
                <c:ext xmlns:c15="http://schemas.microsoft.com/office/drawing/2012/chart" uri="{CE6537A1-D6FC-4f65-9D91-7224C49458BB}">
                  <c15:layout/>
                </c:ext>
              </c:extLst>
            </c:dLbl>
            <c:dLbl>
              <c:idx val="1"/>
              <c:layout>
                <c:manualLayout>
                  <c:x val="0"/>
                  <c:y val="-4.7245557646172538E-17"/>
                </c:manualLayout>
              </c:layout>
              <c:showVal val="1"/>
              <c:extLst>
                <c:ext xmlns:c15="http://schemas.microsoft.com/office/drawing/2012/chart" uri="{CE6537A1-D6FC-4f65-9D91-7224C49458BB}">
                  <c15:layout/>
                </c:ext>
              </c:extLst>
            </c:dLbl>
            <c:dLbl>
              <c:idx val="2"/>
              <c:layout>
                <c:manualLayout>
                  <c:x val="0"/>
                  <c:y val="5.1541203742783764E-3"/>
                </c:manualLayout>
              </c:layout>
              <c:showVal val="1"/>
              <c:extLst>
                <c:ext xmlns:c15="http://schemas.microsoft.com/office/drawing/2012/chart" uri="{CE6537A1-D6FC-4f65-9D91-7224C49458BB}">
                  <c15:layout/>
                </c:ext>
              </c:extLst>
            </c:dLbl>
            <c:dLbl>
              <c:idx val="3"/>
              <c:layout>
                <c:manualLayout>
                  <c:x val="-6.0474347448458724E-3"/>
                  <c:y val="1.5462361122835281E-2"/>
                </c:manualLayout>
              </c:layout>
              <c:showVal val="1"/>
              <c:extLst>
                <c:ext xmlns:c15="http://schemas.microsoft.com/office/drawing/2012/chart" uri="{CE6537A1-D6FC-4f65-9D91-7224C49458BB}">
                  <c15:layout/>
                </c:ext>
              </c:extLst>
            </c:dLbl>
            <c:spPr>
              <a:noFill/>
              <a:ln>
                <a:noFill/>
              </a:ln>
              <a:effectLst/>
            </c:spPr>
            <c:txPr>
              <a:bodyPr/>
              <a:lstStyle/>
              <a:p>
                <a:pPr>
                  <a:defRPr lang="en-GB"/>
                </a:pPr>
                <a:endParaRPr lang="en-US"/>
              </a:p>
            </c:txPr>
            <c:showVal val="1"/>
            <c:extLst>
              <c:ext xmlns:c15="http://schemas.microsoft.com/office/drawing/2012/chart" uri="{CE6537A1-D6FC-4f65-9D91-7224C49458BB}">
                <c15:layout/>
                <c15:showLeaderLines val="0"/>
              </c:ext>
            </c:extLst>
          </c:dLbls>
          <c:cat>
            <c:strRef>
              <c:f>Sheet1!$A$2:$A$6</c:f>
              <c:strCache>
                <c:ptCount val="5"/>
                <c:pt idx="0">
                  <c:v>100 Meg Circuits</c:v>
                </c:pt>
                <c:pt idx="1">
                  <c:v>Bloomberg B-Pipe</c:v>
                </c:pt>
                <c:pt idx="2">
                  <c:v>RMDS Maintenance and Licenses</c:v>
                </c:pt>
                <c:pt idx="3">
                  <c:v>NYSE Euronext</c:v>
                </c:pt>
                <c:pt idx="4">
                  <c:v>Total</c:v>
                </c:pt>
              </c:strCache>
            </c:strRef>
          </c:cat>
          <c:val>
            <c:numRef>
              <c:f>Sheet1!$E$2:$E$6</c:f>
              <c:numCache>
                <c:formatCode>General</c:formatCode>
                <c:ptCount val="5"/>
                <c:pt idx="0">
                  <c:v>214</c:v>
                </c:pt>
                <c:pt idx="1">
                  <c:v>348</c:v>
                </c:pt>
                <c:pt idx="2">
                  <c:v>187</c:v>
                </c:pt>
                <c:pt idx="3">
                  <c:v>24</c:v>
                </c:pt>
                <c:pt idx="4">
                  <c:v>773</c:v>
                </c:pt>
              </c:numCache>
            </c:numRef>
          </c:val>
        </c:ser>
        <c:gapWidth val="54"/>
        <c:overlap val="-52"/>
        <c:axId val="210157952"/>
        <c:axId val="210159488"/>
      </c:barChart>
      <c:catAx>
        <c:axId val="210157952"/>
        <c:scaling>
          <c:orientation val="minMax"/>
        </c:scaling>
        <c:axPos val="b"/>
        <c:numFmt formatCode="General" sourceLinked="0"/>
        <c:tickLblPos val="nextTo"/>
        <c:txPr>
          <a:bodyPr/>
          <a:lstStyle/>
          <a:p>
            <a:pPr>
              <a:defRPr lang="en-GB" sz="800"/>
            </a:pPr>
            <a:endParaRPr lang="en-US"/>
          </a:p>
        </c:txPr>
        <c:crossAx val="210159488"/>
        <c:crosses val="autoZero"/>
        <c:auto val="1"/>
        <c:lblAlgn val="ctr"/>
        <c:lblOffset val="100"/>
      </c:catAx>
      <c:valAx>
        <c:axId val="210159488"/>
        <c:scaling>
          <c:orientation val="minMax"/>
        </c:scaling>
        <c:axPos val="l"/>
        <c:majorGridlines/>
        <c:numFmt formatCode="General" sourceLinked="1"/>
        <c:tickLblPos val="nextTo"/>
        <c:txPr>
          <a:bodyPr/>
          <a:lstStyle/>
          <a:p>
            <a:pPr>
              <a:defRPr lang="en-GB"/>
            </a:pPr>
            <a:endParaRPr lang="en-US"/>
          </a:p>
        </c:txPr>
        <c:crossAx val="210157952"/>
        <c:crosses val="autoZero"/>
        <c:crossBetween val="between"/>
      </c:valAx>
    </c:plotArea>
    <c:legend>
      <c:legendPos val="r"/>
      <c:layout>
        <c:manualLayout>
          <c:xMode val="edge"/>
          <c:yMode val="edge"/>
          <c:x val="0.67138215787709332"/>
          <c:y val="0.80427735173990056"/>
          <c:w val="0.21341421023359294"/>
          <c:h val="0.10567773030395512"/>
        </c:manualLayout>
      </c:layout>
      <c:txPr>
        <a:bodyPr/>
        <a:lstStyle/>
        <a:p>
          <a:pPr>
            <a:defRPr lang="en-GB"/>
          </a:pPr>
          <a:endParaRPr lang="en-US"/>
        </a:p>
      </c:txPr>
    </c:legend>
    <c:plotVisOnly val="1"/>
    <c:dispBlanksAs val="gap"/>
  </c:chart>
  <c:txPr>
    <a:bodyPr/>
    <a:lstStyle/>
    <a:p>
      <a:pPr>
        <a:defRPr sz="1200"/>
      </a:pPr>
      <a:endParaRPr lang="en-US"/>
    </a:p>
  </c:txPr>
  <c:externalData r:id="rId1"/>
</c:chartSpace>
</file>

<file path=ppt/charts/chart26.xml><?xml version="1.0" encoding="utf-8"?>
<c:chartSpace xmlns:c="http://schemas.openxmlformats.org/drawingml/2006/chart" xmlns:a="http://schemas.openxmlformats.org/drawingml/2006/main" xmlns:r="http://schemas.openxmlformats.org/officeDocument/2006/relationships">
  <c:date1904 val="1"/>
  <c:lang val="en-CA"/>
  <c:style val="6"/>
  <c:chart>
    <c:autoTitleDeleted val="1"/>
    <c:view3D>
      <c:rotX val="50"/>
      <c:depthPercent val="100"/>
      <c:perspective val="70"/>
    </c:view3D>
    <c:plotArea>
      <c:layout/>
      <c:pie3DChart>
        <c:varyColors val="1"/>
        <c:ser>
          <c:idx val="0"/>
          <c:order val="0"/>
          <c:tx>
            <c:strRef>
              <c:f>'Sheet1'!$B$1</c:f>
              <c:strCache>
                <c:ptCount val="1"/>
                <c:pt idx="0">
                  <c:v>Breakdown</c:v>
                </c:pt>
              </c:strCache>
            </c:strRef>
          </c:tx>
          <c:explosion val="14"/>
          <c:dLbls>
            <c:spPr>
              <a:noFill/>
              <a:ln>
                <a:noFill/>
              </a:ln>
              <a:effectLst/>
            </c:spPr>
            <c:txPr>
              <a:bodyPr/>
              <a:lstStyle/>
              <a:p>
                <a:pPr>
                  <a:defRPr lang="en-GB" sz="900"/>
                </a:pPr>
                <a:endParaRPr lang="en-US"/>
              </a:p>
            </c:txPr>
            <c:showCatName val="1"/>
            <c:showPercent val="1"/>
            <c:showLeaderLines val="1"/>
            <c:extLst>
              <c:ext xmlns:c15="http://schemas.microsoft.com/office/drawing/2012/chart" uri="{CE6537A1-D6FC-4f65-9D91-7224C49458BB}">
                <c15:layout/>
              </c:ext>
            </c:extLst>
          </c:dLbls>
          <c:cat>
            <c:strRef>
              <c:f>'Sheet1'!$A$2:$A$4</c:f>
              <c:strCache>
                <c:ptCount val="3"/>
                <c:pt idx="0">
                  <c:v>Comms/ Infrastructure</c:v>
                </c:pt>
                <c:pt idx="1">
                  <c:v>Exchanges (access)</c:v>
                </c:pt>
                <c:pt idx="2">
                  <c:v>Bloomberg Data</c:v>
                </c:pt>
              </c:strCache>
            </c:strRef>
          </c:cat>
          <c:val>
            <c:numRef>
              <c:f>'Sheet1'!$B$2:$B$4</c:f>
              <c:numCache>
                <c:formatCode>_-"$"* #,##0_-;\-"$"* #,##0_-;_-"$"* "-"??_-;_-@_-</c:formatCode>
                <c:ptCount val="3"/>
                <c:pt idx="0">
                  <c:v>19882.964066</c:v>
                </c:pt>
                <c:pt idx="1">
                  <c:v>4502</c:v>
                </c:pt>
                <c:pt idx="2">
                  <c:v>10000</c:v>
                </c:pt>
              </c:numCache>
            </c:numRef>
          </c:val>
        </c:ser>
        <c:dLbls>
          <c:showCatName val="1"/>
          <c:showPercent val="1"/>
        </c:dLbls>
      </c:pie3DChart>
    </c:plotArea>
    <c:plotVisOnly val="1"/>
    <c:dispBlanksAs val="zero"/>
  </c:chart>
  <c:spPr>
    <a:scene3d>
      <a:camera prst="orthographicFront"/>
      <a:lightRig rig="threePt" dir="t"/>
    </a:scene3d>
    <a:sp3d>
      <a:bevelT h="6350"/>
    </a:sp3d>
  </c:spPr>
  <c:txPr>
    <a:bodyPr/>
    <a:lstStyle/>
    <a:p>
      <a:pPr>
        <a:defRPr sz="1800"/>
      </a:pPr>
      <a:endParaRPr lang="en-US"/>
    </a:p>
  </c:txPr>
  <c:externalData r:id="rId1"/>
</c:chartSpace>
</file>

<file path=ppt/charts/chart27.xml><?xml version="1.0" encoding="utf-8"?>
<c:chartSpace xmlns:c="http://schemas.openxmlformats.org/drawingml/2006/chart" xmlns:a="http://schemas.openxmlformats.org/drawingml/2006/main" xmlns:r="http://schemas.openxmlformats.org/officeDocument/2006/relationships">
  <c:date1904 val="1"/>
  <c:lang val="en-CA"/>
  <c:chart>
    <c:title>
      <c:tx>
        <c:rich>
          <a:bodyPr/>
          <a:lstStyle/>
          <a:p>
            <a:pPr>
              <a:defRPr lang="en-GB" sz="1200"/>
            </a:pPr>
            <a:r>
              <a:rPr lang="en-US" sz="1200" dirty="0"/>
              <a:t>Percentage DATA Utilization (source: Bloomberg)</a:t>
            </a:r>
          </a:p>
        </c:rich>
      </c:tx>
      <c:layout>
        <c:manualLayout>
          <c:xMode val="edge"/>
          <c:yMode val="edge"/>
          <c:x val="0.13006081761524702"/>
          <c:y val="7.3184876009945304E-2"/>
        </c:manualLayout>
      </c:layout>
    </c:title>
    <c:plotArea>
      <c:layout/>
      <c:barChart>
        <c:barDir val="col"/>
        <c:grouping val="clustered"/>
        <c:ser>
          <c:idx val="0"/>
          <c:order val="0"/>
          <c:tx>
            <c:strRef>
              <c:f>Sheet1!$B$1</c:f>
              <c:strCache>
                <c:ptCount val="1"/>
                <c:pt idx="0">
                  <c:v>Series 1</c:v>
                </c:pt>
              </c:strCache>
            </c:strRef>
          </c:tx>
          <c:spPr>
            <a:solidFill>
              <a:schemeClr val="accent4">
                <a:lumMod val="50000"/>
              </a:schemeClr>
            </a:solidFill>
          </c:spPr>
          <c:cat>
            <c:numRef>
              <c:f>Sheet1!$A$2:$A$36</c:f>
              <c:numCache>
                <c:formatCode>dd/mm/yyyy</c:formatCode>
                <c:ptCount val="35"/>
                <c:pt idx="0">
                  <c:v>41254</c:v>
                </c:pt>
                <c:pt idx="1">
                  <c:v>41255</c:v>
                </c:pt>
                <c:pt idx="2">
                  <c:v>41256</c:v>
                </c:pt>
                <c:pt idx="3">
                  <c:v>41257</c:v>
                </c:pt>
                <c:pt idx="4">
                  <c:v>41258</c:v>
                </c:pt>
                <c:pt idx="5">
                  <c:v>41259</c:v>
                </c:pt>
                <c:pt idx="6">
                  <c:v>41260</c:v>
                </c:pt>
                <c:pt idx="7">
                  <c:v>41261</c:v>
                </c:pt>
                <c:pt idx="8">
                  <c:v>41262</c:v>
                </c:pt>
                <c:pt idx="9">
                  <c:v>41263</c:v>
                </c:pt>
                <c:pt idx="10">
                  <c:v>41264</c:v>
                </c:pt>
                <c:pt idx="11">
                  <c:v>41265</c:v>
                </c:pt>
                <c:pt idx="12">
                  <c:v>41266</c:v>
                </c:pt>
                <c:pt idx="13">
                  <c:v>41267</c:v>
                </c:pt>
                <c:pt idx="14">
                  <c:v>41268</c:v>
                </c:pt>
                <c:pt idx="15">
                  <c:v>41269</c:v>
                </c:pt>
                <c:pt idx="16">
                  <c:v>41270</c:v>
                </c:pt>
                <c:pt idx="17">
                  <c:v>41271</c:v>
                </c:pt>
                <c:pt idx="18">
                  <c:v>41272</c:v>
                </c:pt>
                <c:pt idx="19">
                  <c:v>41273</c:v>
                </c:pt>
                <c:pt idx="20">
                  <c:v>41274</c:v>
                </c:pt>
                <c:pt idx="21">
                  <c:v>41275</c:v>
                </c:pt>
                <c:pt idx="22">
                  <c:v>41276</c:v>
                </c:pt>
                <c:pt idx="23">
                  <c:v>41277</c:v>
                </c:pt>
                <c:pt idx="24">
                  <c:v>41278</c:v>
                </c:pt>
                <c:pt idx="25">
                  <c:v>41279</c:v>
                </c:pt>
                <c:pt idx="26">
                  <c:v>41280</c:v>
                </c:pt>
                <c:pt idx="27">
                  <c:v>41281</c:v>
                </c:pt>
                <c:pt idx="28">
                  <c:v>41282</c:v>
                </c:pt>
                <c:pt idx="29">
                  <c:v>41283</c:v>
                </c:pt>
                <c:pt idx="30">
                  <c:v>41284</c:v>
                </c:pt>
                <c:pt idx="31">
                  <c:v>41285</c:v>
                </c:pt>
                <c:pt idx="32">
                  <c:v>41286</c:v>
                </c:pt>
                <c:pt idx="33">
                  <c:v>41287</c:v>
                </c:pt>
                <c:pt idx="34">
                  <c:v>41288</c:v>
                </c:pt>
              </c:numCache>
            </c:numRef>
          </c:cat>
          <c:val>
            <c:numRef>
              <c:f>Sheet1!$B$2:$B$36</c:f>
              <c:numCache>
                <c:formatCode>0%</c:formatCode>
                <c:ptCount val="35"/>
                <c:pt idx="0">
                  <c:v>1.0000000000000005E-2</c:v>
                </c:pt>
                <c:pt idx="1">
                  <c:v>1.0000000000000005E-2</c:v>
                </c:pt>
                <c:pt idx="2">
                  <c:v>1.0000000000000005E-2</c:v>
                </c:pt>
                <c:pt idx="3">
                  <c:v>1.0000000000000005E-2</c:v>
                </c:pt>
                <c:pt idx="4">
                  <c:v>1.0000000000000005E-2</c:v>
                </c:pt>
                <c:pt idx="5">
                  <c:v>2.0000000000000011E-2</c:v>
                </c:pt>
                <c:pt idx="8">
                  <c:v>1.0000000000000005E-2</c:v>
                </c:pt>
              </c:numCache>
            </c:numRef>
          </c:val>
        </c:ser>
        <c:gapWidth val="73"/>
        <c:overlap val="55"/>
        <c:axId val="210428288"/>
        <c:axId val="210429824"/>
      </c:barChart>
      <c:dateAx>
        <c:axId val="210428288"/>
        <c:scaling>
          <c:orientation val="minMax"/>
        </c:scaling>
        <c:axPos val="b"/>
        <c:numFmt formatCode="dd/mm/yyyy" sourceLinked="1"/>
        <c:tickLblPos val="nextTo"/>
        <c:txPr>
          <a:bodyPr rot="1200000"/>
          <a:lstStyle/>
          <a:p>
            <a:pPr>
              <a:defRPr lang="en-GB" sz="1050" b="0"/>
            </a:pPr>
            <a:endParaRPr lang="en-US"/>
          </a:p>
        </c:txPr>
        <c:crossAx val="210429824"/>
        <c:crosses val="autoZero"/>
        <c:auto val="1"/>
        <c:lblOffset val="100"/>
        <c:baseTimeUnit val="days"/>
      </c:dateAx>
      <c:valAx>
        <c:axId val="210429824"/>
        <c:scaling>
          <c:orientation val="minMax"/>
        </c:scaling>
        <c:axPos val="l"/>
        <c:majorGridlines/>
        <c:numFmt formatCode="0%" sourceLinked="1"/>
        <c:tickLblPos val="nextTo"/>
        <c:txPr>
          <a:bodyPr/>
          <a:lstStyle/>
          <a:p>
            <a:pPr>
              <a:defRPr lang="en-GB" sz="1050"/>
            </a:pPr>
            <a:endParaRPr lang="en-US"/>
          </a:p>
        </c:txPr>
        <c:crossAx val="210428288"/>
        <c:crosses val="autoZero"/>
        <c:crossBetween val="between"/>
      </c:valAx>
    </c:plotArea>
    <c:plotVisOnly val="1"/>
    <c:dispBlanksAs val="gap"/>
  </c:chart>
  <c:txPr>
    <a:bodyPr/>
    <a:lstStyle/>
    <a:p>
      <a:pPr>
        <a:defRPr sz="1200"/>
      </a:pPr>
      <a:endParaRPr lang="en-US"/>
    </a:p>
  </c:txPr>
  <c:externalData r:id="rId1"/>
</c:chartSpace>
</file>

<file path=ppt/charts/chart28.xml><?xml version="1.0" encoding="utf-8"?>
<c:chartSpace xmlns:c="http://schemas.openxmlformats.org/drawingml/2006/chart" xmlns:a="http://schemas.openxmlformats.org/drawingml/2006/main" xmlns:r="http://schemas.openxmlformats.org/officeDocument/2006/relationships">
  <c:date1904 val="1"/>
  <c:lang val="en-CA"/>
  <c:style val="18"/>
  <c:chart>
    <c:autoTitleDeleted val="1"/>
    <c:plotArea>
      <c:layout>
        <c:manualLayout>
          <c:layoutTarget val="inner"/>
          <c:xMode val="edge"/>
          <c:yMode val="edge"/>
          <c:x val="1.7681274833837812E-2"/>
          <c:y val="0"/>
          <c:w val="0.96463745033232462"/>
          <c:h val="0.5432066410319113"/>
        </c:manualLayout>
      </c:layout>
      <c:barChart>
        <c:barDir val="col"/>
        <c:grouping val="stacked"/>
        <c:ser>
          <c:idx val="0"/>
          <c:order val="0"/>
          <c:tx>
            <c:strRef>
              <c:f>Sheet2!$D$1</c:f>
              <c:strCache>
                <c:ptCount val="1"/>
                <c:pt idx="0">
                  <c:v>Active Unknown Users</c:v>
                </c:pt>
              </c:strCache>
            </c:strRef>
          </c:tx>
          <c:spPr>
            <a:solidFill>
              <a:schemeClr val="accent4">
                <a:lumMod val="50000"/>
              </a:schemeClr>
            </a:solidFill>
          </c:spPr>
          <c:dLbls>
            <c:txPr>
              <a:bodyPr/>
              <a:lstStyle/>
              <a:p>
                <a:pPr>
                  <a:defRPr>
                    <a:solidFill>
                      <a:schemeClr val="bg1"/>
                    </a:solidFill>
                  </a:defRPr>
                </a:pPr>
                <a:endParaRPr lang="en-US"/>
              </a:p>
            </c:txPr>
            <c:showVal val="1"/>
          </c:dLbls>
          <c:cat>
            <c:multiLvlStrRef>
              <c:f>Sheet2!$A$2:$B$12</c:f>
              <c:multiLvlStrCache>
                <c:ptCount val="11"/>
                <c:lvl>
                  <c:pt idx="0">
                    <c:v>South Korea</c:v>
                  </c:pt>
                  <c:pt idx="1">
                    <c:v>Malaysia</c:v>
                  </c:pt>
                  <c:pt idx="2">
                    <c:v>Singapore</c:v>
                  </c:pt>
                  <c:pt idx="3">
                    <c:v>El Salvador</c:v>
                  </c:pt>
                  <c:pt idx="4">
                    <c:v>UK</c:v>
                  </c:pt>
                  <c:pt idx="5">
                    <c:v>Canada</c:v>
                  </c:pt>
                  <c:pt idx="6">
                    <c:v>Mexico</c:v>
                  </c:pt>
                  <c:pt idx="7">
                    <c:v>USA</c:v>
                  </c:pt>
                  <c:pt idx="8">
                    <c:v>Chile</c:v>
                  </c:pt>
                  <c:pt idx="9">
                    <c:v>Colombia</c:v>
                  </c:pt>
                  <c:pt idx="10">
                    <c:v>Peru</c:v>
                  </c:pt>
                </c:lvl>
                <c:lvl>
                  <c:pt idx="0">
                    <c:v>Asia</c:v>
                  </c:pt>
                  <c:pt idx="3">
                    <c:v>Central America</c:v>
                  </c:pt>
                  <c:pt idx="4">
                    <c:v>Europe</c:v>
                  </c:pt>
                  <c:pt idx="5">
                    <c:v>North America</c:v>
                  </c:pt>
                  <c:pt idx="8">
                    <c:v>South America</c:v>
                  </c:pt>
                </c:lvl>
              </c:multiLvlStrCache>
            </c:multiLvlStrRef>
          </c:cat>
          <c:val>
            <c:numRef>
              <c:f>Sheet2!$D$2:$D$12</c:f>
              <c:numCache>
                <c:formatCode>General</c:formatCode>
                <c:ptCount val="11"/>
                <c:pt idx="0">
                  <c:v>1</c:v>
                </c:pt>
                <c:pt idx="1">
                  <c:v>1</c:v>
                </c:pt>
                <c:pt idx="2">
                  <c:v>2</c:v>
                </c:pt>
                <c:pt idx="3">
                  <c:v>1</c:v>
                </c:pt>
                <c:pt idx="4">
                  <c:v>2</c:v>
                </c:pt>
                <c:pt idx="5">
                  <c:v>9</c:v>
                </c:pt>
                <c:pt idx="6">
                  <c:v>12</c:v>
                </c:pt>
                <c:pt idx="7">
                  <c:v>3</c:v>
                </c:pt>
                <c:pt idx="8">
                  <c:v>11</c:v>
                </c:pt>
                <c:pt idx="9">
                  <c:v>11</c:v>
                </c:pt>
                <c:pt idx="10">
                  <c:v>7</c:v>
                </c:pt>
              </c:numCache>
            </c:numRef>
          </c:val>
        </c:ser>
        <c:ser>
          <c:idx val="1"/>
          <c:order val="1"/>
          <c:tx>
            <c:strRef>
              <c:f>Sheet2!$E$1</c:f>
              <c:strCache>
                <c:ptCount val="1"/>
                <c:pt idx="0">
                  <c:v>Inactive for 90 Days</c:v>
                </c:pt>
              </c:strCache>
            </c:strRef>
          </c:tx>
          <c:spPr>
            <a:solidFill>
              <a:srgbClr val="FF0000"/>
            </a:solidFill>
          </c:spPr>
          <c:dLbls>
            <c:txPr>
              <a:bodyPr/>
              <a:lstStyle/>
              <a:p>
                <a:pPr>
                  <a:defRPr>
                    <a:solidFill>
                      <a:schemeClr val="bg1"/>
                    </a:solidFill>
                  </a:defRPr>
                </a:pPr>
                <a:endParaRPr lang="en-US"/>
              </a:p>
            </c:txPr>
            <c:showVal val="1"/>
          </c:dLbls>
          <c:cat>
            <c:multiLvlStrRef>
              <c:f>Sheet2!$A$2:$B$12</c:f>
              <c:multiLvlStrCache>
                <c:ptCount val="11"/>
                <c:lvl>
                  <c:pt idx="0">
                    <c:v>South Korea</c:v>
                  </c:pt>
                  <c:pt idx="1">
                    <c:v>Malaysia</c:v>
                  </c:pt>
                  <c:pt idx="2">
                    <c:v>Singapore</c:v>
                  </c:pt>
                  <c:pt idx="3">
                    <c:v>El Salvador</c:v>
                  </c:pt>
                  <c:pt idx="4">
                    <c:v>UK</c:v>
                  </c:pt>
                  <c:pt idx="5">
                    <c:v>Canada</c:v>
                  </c:pt>
                  <c:pt idx="6">
                    <c:v>Mexico</c:v>
                  </c:pt>
                  <c:pt idx="7">
                    <c:v>USA</c:v>
                  </c:pt>
                  <c:pt idx="8">
                    <c:v>Chile</c:v>
                  </c:pt>
                  <c:pt idx="9">
                    <c:v>Colombia</c:v>
                  </c:pt>
                  <c:pt idx="10">
                    <c:v>Peru</c:v>
                  </c:pt>
                </c:lvl>
                <c:lvl>
                  <c:pt idx="0">
                    <c:v>Asia</c:v>
                  </c:pt>
                  <c:pt idx="3">
                    <c:v>Central America</c:v>
                  </c:pt>
                  <c:pt idx="4">
                    <c:v>Europe</c:v>
                  </c:pt>
                  <c:pt idx="5">
                    <c:v>North America</c:v>
                  </c:pt>
                  <c:pt idx="8">
                    <c:v>South America</c:v>
                  </c:pt>
                </c:lvl>
              </c:multiLvlStrCache>
            </c:multiLvlStrRef>
          </c:cat>
          <c:val>
            <c:numRef>
              <c:f>Sheet2!$E$2:$E$12</c:f>
              <c:numCache>
                <c:formatCode>General</c:formatCode>
                <c:ptCount val="11"/>
                <c:pt idx="1">
                  <c:v>1</c:v>
                </c:pt>
                <c:pt idx="5">
                  <c:v>2</c:v>
                </c:pt>
                <c:pt idx="6">
                  <c:v>1</c:v>
                </c:pt>
                <c:pt idx="7">
                  <c:v>6</c:v>
                </c:pt>
                <c:pt idx="9">
                  <c:v>1</c:v>
                </c:pt>
              </c:numCache>
            </c:numRef>
          </c:val>
        </c:ser>
        <c:dLbls>
          <c:showVal val="1"/>
        </c:dLbls>
        <c:gapWidth val="75"/>
        <c:overlap val="100"/>
        <c:axId val="488825216"/>
        <c:axId val="488826752"/>
      </c:barChart>
      <c:catAx>
        <c:axId val="488825216"/>
        <c:scaling>
          <c:orientation val="minMax"/>
        </c:scaling>
        <c:axPos val="b"/>
        <c:majorTickMark val="none"/>
        <c:tickLblPos val="nextTo"/>
        <c:crossAx val="488826752"/>
        <c:crosses val="autoZero"/>
        <c:auto val="1"/>
        <c:lblAlgn val="ctr"/>
        <c:lblOffset val="100"/>
      </c:catAx>
      <c:valAx>
        <c:axId val="488826752"/>
        <c:scaling>
          <c:orientation val="minMax"/>
        </c:scaling>
        <c:delete val="1"/>
        <c:axPos val="l"/>
        <c:numFmt formatCode="General" sourceLinked="1"/>
        <c:majorTickMark val="none"/>
        <c:tickLblPos val="nextTo"/>
        <c:crossAx val="488825216"/>
        <c:crosses val="autoZero"/>
        <c:crossBetween val="between"/>
      </c:valAx>
    </c:plotArea>
    <c:legend>
      <c:legendPos val="b"/>
      <c:layout>
        <c:manualLayout>
          <c:xMode val="edge"/>
          <c:yMode val="edge"/>
          <c:x val="5.1599648344927744E-2"/>
          <c:y val="7.519384809420479E-2"/>
          <c:w val="0.31845456798330019"/>
          <c:h val="0.20036703142339143"/>
        </c:manualLayout>
      </c:layout>
      <c:txPr>
        <a:bodyPr/>
        <a:lstStyle/>
        <a:p>
          <a:pPr>
            <a:defRPr sz="1600"/>
          </a:pPr>
          <a:endParaRPr lang="en-US"/>
        </a:p>
      </c:txPr>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CA"/>
  <c:chart>
    <c:autoTitleDeleted val="1"/>
    <c:plotArea>
      <c:layout/>
      <c:barChart>
        <c:barDir val="bar"/>
        <c:grouping val="clustered"/>
        <c:ser>
          <c:idx val="0"/>
          <c:order val="0"/>
          <c:tx>
            <c:strRef>
              <c:f>Average!$B$2</c:f>
              <c:strCache>
                <c:ptCount val="1"/>
                <c:pt idx="0">
                  <c:v>Industry</c:v>
                </c:pt>
              </c:strCache>
            </c:strRef>
          </c:tx>
          <c:spPr>
            <a:solidFill>
              <a:schemeClr val="tx1"/>
            </a:solidFill>
            <a:ln>
              <a:noFill/>
            </a:ln>
            <a:effectLst>
              <a:outerShdw blurRad="40000" dist="23000" dir="5400000" rotWithShape="0">
                <a:srgbClr val="000000">
                  <a:alpha val="35000"/>
                </a:srgbClr>
              </a:outerShdw>
            </a:effectLst>
          </c:spP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2"/>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Average!$A$3:$A$13</c:f>
              <c:strCache>
                <c:ptCount val="11"/>
                <c:pt idx="0">
                  <c:v>Other</c:v>
                </c:pt>
                <c:pt idx="1">
                  <c:v>News</c:v>
                </c:pt>
                <c:pt idx="2">
                  <c:v>Mutual Fund ETF data</c:v>
                </c:pt>
                <c:pt idx="3">
                  <c:v>Real-time data</c:v>
                </c:pt>
                <c:pt idx="4">
                  <c:v>Exchange fees</c:v>
                </c:pt>
                <c:pt idx="5">
                  <c:v>Specialty 3rd Party Content</c:v>
                </c:pt>
                <c:pt idx="6">
                  <c:v>Analytic tools</c:v>
                </c:pt>
                <c:pt idx="7">
                  <c:v>Research</c:v>
                </c:pt>
                <c:pt idx="8">
                  <c:v>Index Data</c:v>
                </c:pt>
                <c:pt idx="9">
                  <c:v>Reference Pricing Data</c:v>
                </c:pt>
                <c:pt idx="10">
                  <c:v>Work Stations/ Platforms</c:v>
                </c:pt>
              </c:strCache>
            </c:strRef>
          </c:cat>
          <c:val>
            <c:numRef>
              <c:f>Average!$B$3:$B$13</c:f>
              <c:numCache>
                <c:formatCode>0%</c:formatCode>
                <c:ptCount val="11"/>
                <c:pt idx="0">
                  <c:v>0</c:v>
                </c:pt>
                <c:pt idx="1">
                  <c:v>1.0000000000000004E-2</c:v>
                </c:pt>
                <c:pt idx="2">
                  <c:v>1.0000000000000004E-2</c:v>
                </c:pt>
                <c:pt idx="3">
                  <c:v>2.0000000000000007E-2</c:v>
                </c:pt>
                <c:pt idx="4">
                  <c:v>3.500000000000001E-2</c:v>
                </c:pt>
                <c:pt idx="5">
                  <c:v>6.0000000000000026E-2</c:v>
                </c:pt>
                <c:pt idx="6">
                  <c:v>7.0000000000000021E-2</c:v>
                </c:pt>
                <c:pt idx="7">
                  <c:v>0.125</c:v>
                </c:pt>
                <c:pt idx="8">
                  <c:v>0.15500000000000005</c:v>
                </c:pt>
                <c:pt idx="9">
                  <c:v>0.17</c:v>
                </c:pt>
                <c:pt idx="10">
                  <c:v>0.29000000000000009</c:v>
                </c:pt>
              </c:numCache>
            </c:numRef>
          </c:val>
          <c:extLst xmlns:c16r2="http://schemas.microsoft.com/office/drawing/2015/06/chart">
            <c:ext xmlns:c16="http://schemas.microsoft.com/office/drawing/2014/chart" uri="{C3380CC4-5D6E-409C-BE32-E72D297353CC}">
              <c16:uniqueId val="{00000000-BC2D-4481-8595-C2AE44AFB938}"/>
            </c:ext>
          </c:extLst>
        </c:ser>
        <c:ser>
          <c:idx val="1"/>
          <c:order val="1"/>
          <c:tx>
            <c:strRef>
              <c:f>Average!$C$2</c:f>
              <c:strCache>
                <c:ptCount val="1"/>
                <c:pt idx="0">
                  <c:v>Fiera</c:v>
                </c:pt>
              </c:strCache>
            </c:strRef>
          </c:tx>
          <c:spPr>
            <a:solidFill>
              <a:schemeClr val="accent1"/>
            </a:solidFill>
            <a:ln>
              <a:noFill/>
            </a:ln>
            <a:effectLst>
              <a:outerShdw blurRad="40000" dist="23000" dir="5400000" rotWithShape="0">
                <a:srgbClr val="000000">
                  <a:alpha val="35000"/>
                </a:srgbClr>
              </a:outerShdw>
            </a:effectLst>
          </c:spP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2"/>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Average!$A$3:$A$13</c:f>
              <c:strCache>
                <c:ptCount val="11"/>
                <c:pt idx="0">
                  <c:v>Other</c:v>
                </c:pt>
                <c:pt idx="1">
                  <c:v>News</c:v>
                </c:pt>
                <c:pt idx="2">
                  <c:v>Mutual Fund ETF data</c:v>
                </c:pt>
                <c:pt idx="3">
                  <c:v>Real-time data</c:v>
                </c:pt>
                <c:pt idx="4">
                  <c:v>Exchange fees</c:v>
                </c:pt>
                <c:pt idx="5">
                  <c:v>Specialty 3rd Party Content</c:v>
                </c:pt>
                <c:pt idx="6">
                  <c:v>Analytic tools</c:v>
                </c:pt>
                <c:pt idx="7">
                  <c:v>Research</c:v>
                </c:pt>
                <c:pt idx="8">
                  <c:v>Index Data</c:v>
                </c:pt>
                <c:pt idx="9">
                  <c:v>Reference Pricing Data</c:v>
                </c:pt>
                <c:pt idx="10">
                  <c:v>Work Stations/ Platforms</c:v>
                </c:pt>
              </c:strCache>
            </c:strRef>
          </c:cat>
          <c:val>
            <c:numRef>
              <c:f>Average!$C$3:$C$13</c:f>
              <c:numCache>
                <c:formatCode>0%</c:formatCode>
                <c:ptCount val="11"/>
                <c:pt idx="0">
                  <c:v>0.2</c:v>
                </c:pt>
                <c:pt idx="1">
                  <c:v>0</c:v>
                </c:pt>
                <c:pt idx="2">
                  <c:v>0</c:v>
                </c:pt>
                <c:pt idx="3">
                  <c:v>0</c:v>
                </c:pt>
                <c:pt idx="4">
                  <c:v>2.0000000000000007E-2</c:v>
                </c:pt>
                <c:pt idx="5">
                  <c:v>0</c:v>
                </c:pt>
                <c:pt idx="6">
                  <c:v>0</c:v>
                </c:pt>
                <c:pt idx="7">
                  <c:v>0.15000000000000005</c:v>
                </c:pt>
                <c:pt idx="8">
                  <c:v>0.18000000000000005</c:v>
                </c:pt>
                <c:pt idx="9">
                  <c:v>0.25</c:v>
                </c:pt>
                <c:pt idx="10">
                  <c:v>0.29000000000000009</c:v>
                </c:pt>
              </c:numCache>
            </c:numRef>
          </c:val>
          <c:extLst xmlns:c16r2="http://schemas.microsoft.com/office/drawing/2015/06/chart">
            <c:ext xmlns:c16="http://schemas.microsoft.com/office/drawing/2014/chart" uri="{C3380CC4-5D6E-409C-BE32-E72D297353CC}">
              <c16:uniqueId val="{00000001-BC2D-4481-8595-C2AE44AFB938}"/>
            </c:ext>
          </c:extLst>
        </c:ser>
        <c:dLbls>
          <c:showVal val="1"/>
        </c:dLbls>
        <c:gapWidth val="56"/>
        <c:axId val="80728448"/>
        <c:axId val="80731136"/>
      </c:barChart>
      <c:catAx>
        <c:axId val="80728448"/>
        <c:scaling>
          <c:orientation val="minMax"/>
        </c:scaling>
        <c:axPos val="l"/>
        <c:numFmt formatCode="General" sourceLinked="1"/>
        <c:maj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en-US" sz="800" b="0" i="0" u="none" strike="noStrike" kern="1200" baseline="0">
                <a:solidFill>
                  <a:schemeClr val="tx2"/>
                </a:solidFill>
                <a:latin typeface="+mj-lt"/>
                <a:ea typeface="+mn-ea"/>
                <a:cs typeface="+mn-cs"/>
              </a:defRPr>
            </a:pPr>
            <a:endParaRPr lang="en-US"/>
          </a:p>
        </c:txPr>
        <c:crossAx val="80731136"/>
        <c:crosses val="autoZero"/>
        <c:auto val="1"/>
        <c:lblAlgn val="ctr"/>
        <c:lblOffset val="100"/>
      </c:catAx>
      <c:valAx>
        <c:axId val="80731136"/>
        <c:scaling>
          <c:orientation val="minMax"/>
        </c:scaling>
        <c:delete val="1"/>
        <c:axPos val="b"/>
        <c:numFmt formatCode="0%" sourceLinked="1"/>
        <c:majorTickMark val="none"/>
        <c:tickLblPos val="nextTo"/>
        <c:crossAx val="80728448"/>
        <c:crosses val="autoZero"/>
        <c:crossBetween val="between"/>
      </c:valAx>
      <c:spPr>
        <a:noFill/>
        <a:ln>
          <a:noFill/>
        </a:ln>
        <a:effectLst/>
      </c:spPr>
    </c:plotArea>
    <c:legend>
      <c:legendPos val="b"/>
      <c:layout>
        <c:manualLayout>
          <c:xMode val="edge"/>
          <c:yMode val="edge"/>
          <c:x val="0.58489239379333002"/>
          <c:y val="0.5017282407125061"/>
          <c:w val="0.21321863010051742"/>
          <c:h val="0.13288733937328193"/>
        </c:manualLayout>
      </c:layout>
      <c:spPr>
        <a:noFill/>
        <a:ln>
          <a:noFill/>
        </a:ln>
        <a:effectLst/>
      </c:spPr>
      <c:txPr>
        <a:bodyPr rot="0" spcFirstLastPara="1" vertOverflow="ellipsis" vert="horz" wrap="square" anchor="ctr" anchorCtr="1"/>
        <a:lstStyle/>
        <a:p>
          <a:pPr>
            <a:defRPr lang="en-US" sz="1100" b="0" i="0" u="none" strike="noStrike" kern="1200" baseline="0">
              <a:solidFill>
                <a:schemeClr val="tx2"/>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CA"/>
  <c:chart>
    <c:autoTitleDeleted val="1"/>
    <c:plotArea>
      <c:layout>
        <c:manualLayout>
          <c:layoutTarget val="inner"/>
          <c:xMode val="edge"/>
          <c:yMode val="edge"/>
          <c:x val="2.3095982572039393E-2"/>
          <c:y val="0"/>
          <c:w val="0.95380803485592125"/>
          <c:h val="0.84163882158651571"/>
        </c:manualLayout>
      </c:layout>
      <c:barChart>
        <c:barDir val="col"/>
        <c:grouping val="clustered"/>
        <c:ser>
          <c:idx val="0"/>
          <c:order val="0"/>
          <c:tx>
            <c:strRef>
              <c:f>Sheet3!$B$2</c:f>
              <c:strCache>
                <c:ptCount val="1"/>
                <c:pt idx="0">
                  <c:v>Industry</c:v>
                </c:pt>
              </c:strCache>
            </c:strRef>
          </c:tx>
          <c:spPr>
            <a:solidFill>
              <a:schemeClr val="tx1"/>
            </a:solidFill>
            <a:ln>
              <a:noFill/>
            </a:ln>
            <a:effectLst/>
          </c:spPr>
          <c:dLbls>
            <c:spPr>
              <a:noFill/>
              <a:ln>
                <a:noFill/>
              </a:ln>
              <a:effectLst/>
            </c:spPr>
            <c:txPr>
              <a:bodyPr rot="-5400000" spcFirstLastPara="1" vertOverflow="clip" horzOverflow="clip" vert="horz" wrap="square" lIns="38100" tIns="19050" rIns="38100" bIns="19050" anchor="ctr" anchorCtr="1">
                <a:spAutoFit/>
              </a:bodyPr>
              <a:lstStyle/>
              <a:p>
                <a:pPr>
                  <a:defRPr lang="en-US" sz="800" b="0" i="0" u="none" strike="noStrike" kern="1200" baseline="0">
                    <a:solidFill>
                      <a:schemeClr val="tx1">
                        <a:lumMod val="50000"/>
                        <a:lumOff val="50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Sheet3!$A$3:$A$13</c:f>
              <c:strCache>
                <c:ptCount val="11"/>
                <c:pt idx="0">
                  <c:v>Work Stations/ Platforms</c:v>
                </c:pt>
                <c:pt idx="1">
                  <c:v>Reference Pricing Data</c:v>
                </c:pt>
                <c:pt idx="2">
                  <c:v>Index Data</c:v>
                </c:pt>
                <c:pt idx="3">
                  <c:v>Research</c:v>
                </c:pt>
                <c:pt idx="4">
                  <c:v>Analytic tools</c:v>
                </c:pt>
                <c:pt idx="5">
                  <c:v>Specialty 3rd Party Content</c:v>
                </c:pt>
                <c:pt idx="6">
                  <c:v>Exchange fees</c:v>
                </c:pt>
                <c:pt idx="7">
                  <c:v>Real-time data</c:v>
                </c:pt>
                <c:pt idx="8">
                  <c:v>News</c:v>
                </c:pt>
                <c:pt idx="9">
                  <c:v>Mutual Fund ETD data</c:v>
                </c:pt>
                <c:pt idx="10">
                  <c:v>Other</c:v>
                </c:pt>
              </c:strCache>
            </c:strRef>
          </c:cat>
          <c:val>
            <c:numRef>
              <c:f>Sheet3!$B$3:$B$13</c:f>
              <c:numCache>
                <c:formatCode>0%</c:formatCode>
                <c:ptCount val="11"/>
                <c:pt idx="0">
                  <c:v>0.29000000000000009</c:v>
                </c:pt>
                <c:pt idx="1">
                  <c:v>0.17</c:v>
                </c:pt>
                <c:pt idx="2">
                  <c:v>0.15500000000000005</c:v>
                </c:pt>
                <c:pt idx="3">
                  <c:v>0.125</c:v>
                </c:pt>
                <c:pt idx="4">
                  <c:v>7.0000000000000021E-2</c:v>
                </c:pt>
                <c:pt idx="5">
                  <c:v>6.0000000000000026E-2</c:v>
                </c:pt>
                <c:pt idx="6">
                  <c:v>3.500000000000001E-2</c:v>
                </c:pt>
                <c:pt idx="7">
                  <c:v>2.0000000000000007E-2</c:v>
                </c:pt>
                <c:pt idx="8">
                  <c:v>1.0000000000000004E-2</c:v>
                </c:pt>
                <c:pt idx="9">
                  <c:v>1.0000000000000004E-2</c:v>
                </c:pt>
                <c:pt idx="10">
                  <c:v>0</c:v>
                </c:pt>
              </c:numCache>
            </c:numRef>
          </c:val>
          <c:extLst xmlns:c16r2="http://schemas.microsoft.com/office/drawing/2015/06/chart">
            <c:ext xmlns:c16="http://schemas.microsoft.com/office/drawing/2014/chart" uri="{C3380CC4-5D6E-409C-BE32-E72D297353CC}">
              <c16:uniqueId val="{00000000-1EBB-4C73-94BC-B90090EEF5CC}"/>
            </c:ext>
          </c:extLst>
        </c:ser>
        <c:ser>
          <c:idx val="1"/>
          <c:order val="1"/>
          <c:tx>
            <c:strRef>
              <c:f>Sheet3!$C$2</c:f>
              <c:strCache>
                <c:ptCount val="1"/>
                <c:pt idx="0">
                  <c:v>Canada</c:v>
                </c:pt>
              </c:strCache>
            </c:strRef>
          </c:tx>
          <c:spPr>
            <a:solidFill>
              <a:schemeClr val="accent1"/>
            </a:solidFill>
            <a:ln>
              <a:noFill/>
            </a:ln>
            <a:effectLst/>
          </c:spPr>
          <c:dLbls>
            <c:spPr>
              <a:noFill/>
              <a:ln>
                <a:noFill/>
              </a:ln>
              <a:effectLst/>
            </c:spPr>
            <c:txPr>
              <a:bodyPr rot="-5400000" spcFirstLastPara="1" vertOverflow="clip" horzOverflow="clip" vert="horz" wrap="square" lIns="38100" tIns="19050" rIns="38100" bIns="19050" anchor="ctr" anchorCtr="1">
                <a:spAutoFit/>
              </a:bodyPr>
              <a:lstStyle/>
              <a:p>
                <a:pPr>
                  <a:defRPr lang="en-US" sz="800" b="0" i="0" u="none" strike="noStrike" kern="1200" baseline="0">
                    <a:solidFill>
                      <a:schemeClr val="tx1">
                        <a:lumMod val="50000"/>
                        <a:lumOff val="50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Sheet3!$A$3:$A$13</c:f>
              <c:strCache>
                <c:ptCount val="11"/>
                <c:pt idx="0">
                  <c:v>Work Stations/ Platforms</c:v>
                </c:pt>
                <c:pt idx="1">
                  <c:v>Reference Pricing Data</c:v>
                </c:pt>
                <c:pt idx="2">
                  <c:v>Index Data</c:v>
                </c:pt>
                <c:pt idx="3">
                  <c:v>Research</c:v>
                </c:pt>
                <c:pt idx="4">
                  <c:v>Analytic tools</c:v>
                </c:pt>
                <c:pt idx="5">
                  <c:v>Specialty 3rd Party Content</c:v>
                </c:pt>
                <c:pt idx="6">
                  <c:v>Exchange fees</c:v>
                </c:pt>
                <c:pt idx="7">
                  <c:v>Real-time data</c:v>
                </c:pt>
                <c:pt idx="8">
                  <c:v>News</c:v>
                </c:pt>
                <c:pt idx="9">
                  <c:v>Mutual Fund ETD data</c:v>
                </c:pt>
                <c:pt idx="10">
                  <c:v>Other</c:v>
                </c:pt>
              </c:strCache>
            </c:strRef>
          </c:cat>
          <c:val>
            <c:numRef>
              <c:f>Sheet3!$C$3:$C$13</c:f>
              <c:numCache>
                <c:formatCode>0%</c:formatCode>
                <c:ptCount val="11"/>
                <c:pt idx="0">
                  <c:v>0.28000000000000008</c:v>
                </c:pt>
                <c:pt idx="1">
                  <c:v>0.26</c:v>
                </c:pt>
                <c:pt idx="2">
                  <c:v>0.15000000000000005</c:v>
                </c:pt>
                <c:pt idx="3">
                  <c:v>0.18000000000000005</c:v>
                </c:pt>
                <c:pt idx="6">
                  <c:v>1.0000000000000004E-2</c:v>
                </c:pt>
                <c:pt idx="10">
                  <c:v>0.12000000000000002</c:v>
                </c:pt>
              </c:numCache>
            </c:numRef>
          </c:val>
          <c:extLst xmlns:c16r2="http://schemas.microsoft.com/office/drawing/2015/06/chart">
            <c:ext xmlns:c16="http://schemas.microsoft.com/office/drawing/2014/chart" uri="{C3380CC4-5D6E-409C-BE32-E72D297353CC}">
              <c16:uniqueId val="{00000001-1EBB-4C73-94BC-B90090EEF5CC}"/>
            </c:ext>
          </c:extLst>
        </c:ser>
        <c:ser>
          <c:idx val="2"/>
          <c:order val="2"/>
          <c:tx>
            <c:strRef>
              <c:f>Sheet3!$D$2</c:f>
              <c:strCache>
                <c:ptCount val="1"/>
                <c:pt idx="0">
                  <c:v>US</c:v>
                </c:pt>
              </c:strCache>
            </c:strRef>
          </c:tx>
          <c:spPr>
            <a:solidFill>
              <a:schemeClr val="accent1">
                <a:lumMod val="60000"/>
                <a:lumOff val="40000"/>
              </a:schemeClr>
            </a:solidFill>
            <a:ln>
              <a:noFill/>
            </a:ln>
            <a:effectLst/>
          </c:spPr>
          <c:dLbls>
            <c:spPr>
              <a:noFill/>
              <a:ln>
                <a:noFill/>
              </a:ln>
              <a:effectLst/>
            </c:spPr>
            <c:txPr>
              <a:bodyPr rot="-5400000" spcFirstLastPara="1" vertOverflow="clip" horzOverflow="clip" vert="horz" wrap="square" lIns="38100" tIns="19050" rIns="38100" bIns="19050" anchor="ctr" anchorCtr="1">
                <a:spAutoFit/>
              </a:bodyPr>
              <a:lstStyle/>
              <a:p>
                <a:pPr>
                  <a:defRPr lang="en-US" sz="800" b="0" i="0" u="none" strike="noStrike" kern="1200" baseline="0">
                    <a:solidFill>
                      <a:schemeClr val="tx1">
                        <a:lumMod val="50000"/>
                        <a:lumOff val="50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Sheet3!$A$3:$A$13</c:f>
              <c:strCache>
                <c:ptCount val="11"/>
                <c:pt idx="0">
                  <c:v>Work Stations/ Platforms</c:v>
                </c:pt>
                <c:pt idx="1">
                  <c:v>Reference Pricing Data</c:v>
                </c:pt>
                <c:pt idx="2">
                  <c:v>Index Data</c:v>
                </c:pt>
                <c:pt idx="3">
                  <c:v>Research</c:v>
                </c:pt>
                <c:pt idx="4">
                  <c:v>Analytic tools</c:v>
                </c:pt>
                <c:pt idx="5">
                  <c:v>Specialty 3rd Party Content</c:v>
                </c:pt>
                <c:pt idx="6">
                  <c:v>Exchange fees</c:v>
                </c:pt>
                <c:pt idx="7">
                  <c:v>Real-time data</c:v>
                </c:pt>
                <c:pt idx="8">
                  <c:v>News</c:v>
                </c:pt>
                <c:pt idx="9">
                  <c:v>Mutual Fund ETD data</c:v>
                </c:pt>
                <c:pt idx="10">
                  <c:v>Other</c:v>
                </c:pt>
              </c:strCache>
            </c:strRef>
          </c:cat>
          <c:val>
            <c:numRef>
              <c:f>Sheet3!$D$3:$D$13</c:f>
              <c:numCache>
                <c:formatCode>0%</c:formatCode>
                <c:ptCount val="11"/>
                <c:pt idx="0">
                  <c:v>0.23</c:v>
                </c:pt>
                <c:pt idx="1">
                  <c:v>0.24000000000000005</c:v>
                </c:pt>
                <c:pt idx="3">
                  <c:v>8.0000000000000029E-2</c:v>
                </c:pt>
                <c:pt idx="6" formatCode="0.00%">
                  <c:v>5.0000000000000018E-3</c:v>
                </c:pt>
                <c:pt idx="10">
                  <c:v>0.45</c:v>
                </c:pt>
              </c:numCache>
            </c:numRef>
          </c:val>
          <c:extLst xmlns:c16r2="http://schemas.microsoft.com/office/drawing/2015/06/chart">
            <c:ext xmlns:c16="http://schemas.microsoft.com/office/drawing/2014/chart" uri="{C3380CC4-5D6E-409C-BE32-E72D297353CC}">
              <c16:uniqueId val="{00000002-1EBB-4C73-94BC-B90090EEF5CC}"/>
            </c:ext>
          </c:extLst>
        </c:ser>
        <c:ser>
          <c:idx val="3"/>
          <c:order val="3"/>
          <c:tx>
            <c:strRef>
              <c:f>Sheet3!$E$2</c:f>
              <c:strCache>
                <c:ptCount val="1"/>
                <c:pt idx="0">
                  <c:v>EU</c:v>
                </c:pt>
              </c:strCache>
            </c:strRef>
          </c:tx>
          <c:spPr>
            <a:solidFill>
              <a:schemeClr val="accent4">
                <a:lumMod val="75000"/>
              </a:schemeClr>
            </a:solidFill>
            <a:ln>
              <a:noFill/>
            </a:ln>
            <a:effectLst/>
          </c:spPr>
          <c:dLbls>
            <c:spPr>
              <a:noFill/>
              <a:ln>
                <a:noFill/>
              </a:ln>
              <a:effectLst/>
            </c:spPr>
            <c:txPr>
              <a:bodyPr rot="-5400000" spcFirstLastPara="1" vertOverflow="clip" horzOverflow="clip" vert="horz" wrap="square" lIns="38100" tIns="19050" rIns="38100" bIns="19050" anchor="ctr" anchorCtr="1">
                <a:spAutoFit/>
              </a:bodyPr>
              <a:lstStyle/>
              <a:p>
                <a:pPr>
                  <a:defRPr lang="en-US" sz="800" b="0" i="0" u="none" strike="noStrike" kern="1200" baseline="0">
                    <a:solidFill>
                      <a:schemeClr val="tx1">
                        <a:lumMod val="50000"/>
                        <a:lumOff val="50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Sheet3!$A$3:$A$13</c:f>
              <c:strCache>
                <c:ptCount val="11"/>
                <c:pt idx="0">
                  <c:v>Work Stations/ Platforms</c:v>
                </c:pt>
                <c:pt idx="1">
                  <c:v>Reference Pricing Data</c:v>
                </c:pt>
                <c:pt idx="2">
                  <c:v>Index Data</c:v>
                </c:pt>
                <c:pt idx="3">
                  <c:v>Research</c:v>
                </c:pt>
                <c:pt idx="4">
                  <c:v>Analytic tools</c:v>
                </c:pt>
                <c:pt idx="5">
                  <c:v>Specialty 3rd Party Content</c:v>
                </c:pt>
                <c:pt idx="6">
                  <c:v>Exchange fees</c:v>
                </c:pt>
                <c:pt idx="7">
                  <c:v>Real-time data</c:v>
                </c:pt>
                <c:pt idx="8">
                  <c:v>News</c:v>
                </c:pt>
                <c:pt idx="9">
                  <c:v>Mutual Fund ETD data</c:v>
                </c:pt>
                <c:pt idx="10">
                  <c:v>Other</c:v>
                </c:pt>
              </c:strCache>
            </c:strRef>
          </c:cat>
          <c:val>
            <c:numRef>
              <c:f>Sheet3!$E$3:$E$13</c:f>
              <c:numCache>
                <c:formatCode>0%</c:formatCode>
                <c:ptCount val="11"/>
                <c:pt idx="0">
                  <c:v>0.4300000000000001</c:v>
                </c:pt>
                <c:pt idx="1">
                  <c:v>4.0000000000000015E-2</c:v>
                </c:pt>
                <c:pt idx="2">
                  <c:v>0.23</c:v>
                </c:pt>
                <c:pt idx="3">
                  <c:v>6.0000000000000019E-2</c:v>
                </c:pt>
                <c:pt idx="6">
                  <c:v>9.0000000000000024E-2</c:v>
                </c:pt>
                <c:pt idx="10">
                  <c:v>0.15000000000000005</c:v>
                </c:pt>
              </c:numCache>
            </c:numRef>
          </c:val>
          <c:extLst xmlns:c16r2="http://schemas.microsoft.com/office/drawing/2015/06/chart">
            <c:ext xmlns:c16="http://schemas.microsoft.com/office/drawing/2014/chart" uri="{C3380CC4-5D6E-409C-BE32-E72D297353CC}">
              <c16:uniqueId val="{00000003-1EBB-4C73-94BC-B90090EEF5CC}"/>
            </c:ext>
          </c:extLst>
        </c:ser>
        <c:dLbls>
          <c:showVal val="1"/>
        </c:dLbls>
        <c:gapWidth val="54"/>
        <c:overlap val="-10"/>
        <c:axId val="82732928"/>
        <c:axId val="82735104"/>
      </c:barChart>
      <c:catAx>
        <c:axId val="82732928"/>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600" b="0" i="0" u="none" strike="noStrike" kern="1200" cap="all" spc="120" normalizeH="0" baseline="0">
                <a:solidFill>
                  <a:schemeClr val="tx2"/>
                </a:solidFill>
                <a:latin typeface="+mn-lt"/>
                <a:ea typeface="+mn-ea"/>
                <a:cs typeface="+mn-cs"/>
              </a:defRPr>
            </a:pPr>
            <a:endParaRPr lang="en-US"/>
          </a:p>
        </c:txPr>
        <c:crossAx val="82735104"/>
        <c:crosses val="autoZero"/>
        <c:auto val="1"/>
        <c:lblAlgn val="ctr"/>
        <c:lblOffset val="100"/>
      </c:catAx>
      <c:valAx>
        <c:axId val="82735104"/>
        <c:scaling>
          <c:orientation val="minMax"/>
        </c:scaling>
        <c:delete val="1"/>
        <c:axPos val="l"/>
        <c:numFmt formatCode="0%" sourceLinked="1"/>
        <c:majorTickMark val="none"/>
        <c:tickLblPos val="nextTo"/>
        <c:crossAx val="82732928"/>
        <c:crosses val="autoZero"/>
        <c:crossBetween val="between"/>
      </c:valAx>
      <c:spPr>
        <a:noFill/>
        <a:ln>
          <a:noFill/>
        </a:ln>
        <a:effectLst/>
      </c:spPr>
    </c:plotArea>
    <c:legend>
      <c:legendPos val="t"/>
      <c:layout>
        <c:manualLayout>
          <c:xMode val="edge"/>
          <c:yMode val="edge"/>
          <c:x val="0.27296480946561502"/>
          <c:y val="8.6116075447700158E-3"/>
          <c:w val="0.55408669870014438"/>
          <c:h val="0.19602792415387588"/>
        </c:manualLayout>
      </c:layout>
      <c:spPr>
        <a:solidFill>
          <a:schemeClr val="bg1"/>
        </a:solidFill>
        <a:ln>
          <a:noFill/>
        </a:ln>
        <a:effectLst/>
      </c:spPr>
      <c:txPr>
        <a:bodyPr rot="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CA"/>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2000" b="1" i="0" u="none" strike="noStrike" kern="1200" spc="0" baseline="0">
                <a:solidFill>
                  <a:schemeClr val="tx1">
                    <a:lumMod val="65000"/>
                    <a:lumOff val="35000"/>
                  </a:schemeClr>
                </a:solidFill>
                <a:latin typeface="+mn-lt"/>
                <a:ea typeface="+mn-ea"/>
                <a:cs typeface="+mn-cs"/>
              </a:defRPr>
            </a:pPr>
            <a:r>
              <a:rPr lang="en-CA" sz="1800" b="1" i="0" dirty="0"/>
              <a:t>Industry Comparison – Buy-side Firms ($&lt;200B AuM)</a:t>
            </a:r>
          </a:p>
        </c:rich>
      </c:tx>
      <c:layout>
        <c:manualLayout>
          <c:xMode val="edge"/>
          <c:yMode val="edge"/>
          <c:x val="0.18485502008385388"/>
          <c:y val="5.656825709975462E-4"/>
        </c:manualLayout>
      </c:layout>
      <c:spPr>
        <a:noFill/>
        <a:ln>
          <a:noFill/>
        </a:ln>
        <a:effectLst/>
      </c:spPr>
    </c:title>
    <c:plotArea>
      <c:layout>
        <c:manualLayout>
          <c:layoutTarget val="inner"/>
          <c:xMode val="edge"/>
          <c:yMode val="edge"/>
          <c:x val="9.728108650984893E-2"/>
          <c:y val="0.13930555555555557"/>
          <c:w val="0.90271891349015165"/>
          <c:h val="0.45760095327315481"/>
        </c:manualLayout>
      </c:layout>
      <c:barChart>
        <c:barDir val="col"/>
        <c:grouping val="clustered"/>
        <c:ser>
          <c:idx val="0"/>
          <c:order val="0"/>
          <c:tx>
            <c:strRef>
              <c:f>Industry_Avg!$E$2</c:f>
              <c:strCache>
                <c:ptCount val="1"/>
                <c:pt idx="0">
                  <c:v>Industry Average</c:v>
                </c:pt>
              </c:strCache>
            </c:strRef>
          </c:tx>
          <c:spPr>
            <a:solidFill>
              <a:sysClr val="windowText" lastClr="000000">
                <a:lumMod val="50000"/>
                <a:lumOff val="50000"/>
              </a:sys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65000"/>
                        <a:lumOff val="3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Industry_Avg!$A$3:$A$12</c:f>
              <c:strCache>
                <c:ptCount val="10"/>
                <c:pt idx="0">
                  <c:v>Market Data Wkstn</c:v>
                </c:pt>
                <c:pt idx="1">
                  <c:v>Specialty 3rd Party Content</c:v>
                </c:pt>
                <c:pt idx="2">
                  <c:v>Research &amp; News</c:v>
                </c:pt>
                <c:pt idx="3">
                  <c:v>Reference Pricing Data</c:v>
                </c:pt>
                <c:pt idx="4">
                  <c:v>Real-time data</c:v>
                </c:pt>
                <c:pt idx="5">
                  <c:v>Mutual Fund ETF's</c:v>
                </c:pt>
                <c:pt idx="6">
                  <c:v>Index Data</c:v>
                </c:pt>
                <c:pt idx="7">
                  <c:v>Exchange fees</c:v>
                </c:pt>
                <c:pt idx="8">
                  <c:v>Analytic tools</c:v>
                </c:pt>
                <c:pt idx="9">
                  <c:v>Other</c:v>
                </c:pt>
              </c:strCache>
            </c:strRef>
          </c:cat>
          <c:val>
            <c:numRef>
              <c:f>Industry_Avg!$E$3:$E$12</c:f>
              <c:numCache>
                <c:formatCode>0%</c:formatCode>
                <c:ptCount val="10"/>
                <c:pt idx="0">
                  <c:v>0.32833333333333331</c:v>
                </c:pt>
                <c:pt idx="1">
                  <c:v>5.6000000000000008E-2</c:v>
                </c:pt>
                <c:pt idx="2">
                  <c:v>0.11366666666666669</c:v>
                </c:pt>
                <c:pt idx="3">
                  <c:v>0.18600000000000022</c:v>
                </c:pt>
                <c:pt idx="4">
                  <c:v>4.8000000000000001E-2</c:v>
                </c:pt>
                <c:pt idx="5">
                  <c:v>2.6000000000000002E-2</c:v>
                </c:pt>
                <c:pt idx="6">
                  <c:v>0.11666666666666672</c:v>
                </c:pt>
                <c:pt idx="7">
                  <c:v>3.7500000000000006E-2</c:v>
                </c:pt>
                <c:pt idx="8">
                  <c:v>8.5000000000000006E-2</c:v>
                </c:pt>
                <c:pt idx="9">
                  <c:v>1.0000000000000015E-3</c:v>
                </c:pt>
              </c:numCache>
            </c:numRef>
          </c:val>
          <c:extLst xmlns:c16r2="http://schemas.microsoft.com/office/drawing/2015/06/chart">
            <c:ext xmlns:c16="http://schemas.microsoft.com/office/drawing/2014/chart" uri="{C3380CC4-5D6E-409C-BE32-E72D297353CC}">
              <c16:uniqueId val="{00000000-750B-4645-A20A-318005D45649}"/>
            </c:ext>
          </c:extLst>
        </c:ser>
        <c:ser>
          <c:idx val="1"/>
          <c:order val="1"/>
          <c:tx>
            <c:strRef>
              <c:f>Industry_Avg!$F$2</c:f>
              <c:strCache>
                <c:ptCount val="1"/>
                <c:pt idx="0">
                  <c:v>IGM</c:v>
                </c:pt>
              </c:strCache>
            </c:strRef>
          </c:tx>
          <c:spPr>
            <a:solidFill>
              <a:srgbClr val="4BACC6">
                <a:lumMod val="50000"/>
              </a:srgb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008080"/>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Industry_Avg!$A$3:$A$12</c:f>
              <c:strCache>
                <c:ptCount val="10"/>
                <c:pt idx="0">
                  <c:v>Market Data Wkstn</c:v>
                </c:pt>
                <c:pt idx="1">
                  <c:v>Specialty 3rd Party Content</c:v>
                </c:pt>
                <c:pt idx="2">
                  <c:v>Research &amp; News</c:v>
                </c:pt>
                <c:pt idx="3">
                  <c:v>Reference Pricing Data</c:v>
                </c:pt>
                <c:pt idx="4">
                  <c:v>Real-time data</c:v>
                </c:pt>
                <c:pt idx="5">
                  <c:v>Mutual Fund ETF's</c:v>
                </c:pt>
                <c:pt idx="6">
                  <c:v>Index Data</c:v>
                </c:pt>
                <c:pt idx="7">
                  <c:v>Exchange fees</c:v>
                </c:pt>
                <c:pt idx="8">
                  <c:v>Analytic tools</c:v>
                </c:pt>
                <c:pt idx="9">
                  <c:v>Other</c:v>
                </c:pt>
              </c:strCache>
            </c:strRef>
          </c:cat>
          <c:val>
            <c:numRef>
              <c:f>Industry_Avg!$F$3:$F$12</c:f>
              <c:numCache>
                <c:formatCode>0%</c:formatCode>
                <c:ptCount val="10"/>
                <c:pt idx="0">
                  <c:v>0.36751550714605075</c:v>
                </c:pt>
                <c:pt idx="1">
                  <c:v>1.7805074575011345E-2</c:v>
                </c:pt>
                <c:pt idx="2">
                  <c:v>9.9759978385572545E-2</c:v>
                </c:pt>
                <c:pt idx="3">
                  <c:v>9.3931488908266289E-2</c:v>
                </c:pt>
                <c:pt idx="4">
                  <c:v>0</c:v>
                </c:pt>
                <c:pt idx="5">
                  <c:v>8.3075351004474537E-2</c:v>
                </c:pt>
                <c:pt idx="6">
                  <c:v>0.1620133227683814</c:v>
                </c:pt>
                <c:pt idx="7">
                  <c:v>1.0886281286277544E-2</c:v>
                </c:pt>
                <c:pt idx="8">
                  <c:v>0.13214057183483319</c:v>
                </c:pt>
                <c:pt idx="9">
                  <c:v>3.3047316155006952E-2</c:v>
                </c:pt>
              </c:numCache>
            </c:numRef>
          </c:val>
          <c:extLst xmlns:c16r2="http://schemas.microsoft.com/office/drawing/2015/06/chart">
            <c:ext xmlns:c16="http://schemas.microsoft.com/office/drawing/2014/chart" uri="{C3380CC4-5D6E-409C-BE32-E72D297353CC}">
              <c16:uniqueId val="{00000001-750B-4645-A20A-318005D45649}"/>
            </c:ext>
          </c:extLst>
        </c:ser>
        <c:gapWidth val="59"/>
        <c:overlap val="-27"/>
        <c:axId val="388942848"/>
        <c:axId val="389899008"/>
      </c:barChart>
      <c:catAx>
        <c:axId val="38894284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crossAx val="389899008"/>
        <c:crosses val="autoZero"/>
        <c:auto val="1"/>
        <c:lblAlgn val="ctr"/>
        <c:lblOffset val="100"/>
      </c:catAx>
      <c:valAx>
        <c:axId val="389899008"/>
        <c:scaling>
          <c:orientation val="minMax"/>
        </c:scaling>
        <c:delete val="1"/>
        <c:axPos val="l"/>
        <c:numFmt formatCode="0%" sourceLinked="1"/>
        <c:majorTickMark val="none"/>
        <c:tickLblPos val="nextTo"/>
        <c:crossAx val="388942848"/>
        <c:crosses val="autoZero"/>
        <c:crossBetween val="between"/>
      </c:valAx>
      <c:spPr>
        <a:noFill/>
        <a:ln>
          <a:noFill/>
        </a:ln>
        <a:effectLst/>
      </c:spPr>
    </c:plotArea>
    <c:legend>
      <c:legendPos val="b"/>
      <c:layout>
        <c:manualLayout>
          <c:xMode val="edge"/>
          <c:yMode val="edge"/>
          <c:x val="0.37956672894739751"/>
          <c:y val="0.13109178172431873"/>
          <c:w val="0.32527755905511818"/>
          <c:h val="7.8125546806649168E-2"/>
        </c:manualLayout>
      </c:layout>
      <c:spPr>
        <a:noFill/>
        <a:ln>
          <a:noFill/>
        </a:ln>
        <a:effectLst/>
      </c:spPr>
      <c:txPr>
        <a:bodyPr rot="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CA"/>
  <c:chart>
    <c:title>
      <c:tx>
        <c:rich>
          <a:bodyPr/>
          <a:lstStyle/>
          <a:p>
            <a:pPr>
              <a:defRPr lang="en-US"/>
            </a:pPr>
            <a:r>
              <a:rPr lang="en-US" dirty="0"/>
              <a:t>Exchange</a:t>
            </a:r>
            <a:r>
              <a:rPr lang="en-US" baseline="0" dirty="0"/>
              <a:t> Fee Rationalization</a:t>
            </a:r>
          </a:p>
        </c:rich>
      </c:tx>
      <c:layout>
        <c:manualLayout>
          <c:xMode val="edge"/>
          <c:yMode val="edge"/>
          <c:x val="0.28907127472849731"/>
          <c:y val="5.0142099191624684E-2"/>
        </c:manualLayout>
      </c:layout>
    </c:title>
    <c:plotArea>
      <c:layout>
        <c:manualLayout>
          <c:layoutTarget val="inner"/>
          <c:xMode val="edge"/>
          <c:yMode val="edge"/>
          <c:x val="0.3404170563580311"/>
          <c:y val="0.22722375005473636"/>
          <c:w val="0.60503465266722789"/>
          <c:h val="0.71214992954263368"/>
        </c:manualLayout>
      </c:layout>
      <c:barChart>
        <c:barDir val="bar"/>
        <c:grouping val="clustered"/>
        <c:ser>
          <c:idx val="0"/>
          <c:order val="0"/>
          <c:tx>
            <c:strRef>
              <c:f>Sheet1!$B$1</c:f>
              <c:strCache>
                <c:ptCount val="1"/>
                <c:pt idx="0">
                  <c:v>Annual</c:v>
                </c:pt>
              </c:strCache>
            </c:strRef>
          </c:tx>
          <c:spPr>
            <a:solidFill>
              <a:schemeClr val="accent4">
                <a:lumMod val="75000"/>
              </a:schemeClr>
            </a:solidFill>
          </c:spPr>
          <c:dLbls>
            <c:dLbl>
              <c:idx val="0"/>
              <c:layout/>
              <c:tx>
                <c:rich>
                  <a:bodyPr/>
                  <a:lstStyle/>
                  <a:p>
                    <a:r>
                      <a:rPr lang="en-US" dirty="0"/>
                      <a:t>$15k</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7CAF-444F-BAC5-180081086571}"/>
                </c:ext>
              </c:extLst>
            </c:dLbl>
            <c:dLbl>
              <c:idx val="1"/>
              <c:layout/>
              <c:tx>
                <c:rich>
                  <a:bodyPr/>
                  <a:lstStyle/>
                  <a:p>
                    <a:r>
                      <a:rPr lang="en-US" dirty="0"/>
                      <a:t>$10k</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7CAF-444F-BAC5-180081086571}"/>
                </c:ext>
              </c:extLst>
            </c:dLbl>
            <c:dLbl>
              <c:idx val="2"/>
              <c:layout/>
              <c:tx>
                <c:rich>
                  <a:bodyPr/>
                  <a:lstStyle/>
                  <a:p>
                    <a:r>
                      <a:rPr lang="en-US" dirty="0"/>
                      <a:t>$49k</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7CAF-444F-BAC5-180081086571}"/>
                </c:ext>
              </c:extLst>
            </c:dLbl>
            <c:dLbl>
              <c:idx val="3"/>
              <c:layout>
                <c:manualLayout>
                  <c:x val="0"/>
                  <c:y val="1.1209871648293808E-3"/>
                </c:manualLayout>
              </c:layout>
              <c:tx>
                <c:rich>
                  <a:bodyPr/>
                  <a:lstStyle/>
                  <a:p>
                    <a:r>
                      <a:rPr lang="en-US" dirty="0"/>
                      <a:t>$74k</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7CAF-444F-BAC5-180081086571}"/>
                </c:ext>
              </c:extLst>
            </c:dLbl>
            <c:spPr>
              <a:noFill/>
              <a:ln>
                <a:noFill/>
              </a:ln>
              <a:effectLst/>
            </c:spPr>
            <c:txPr>
              <a:bodyPr/>
              <a:lstStyle/>
              <a:p>
                <a:pPr>
                  <a:defRPr lang="en-US"/>
                </a:pPr>
                <a:endParaRPr lang="en-US"/>
              </a:p>
            </c:txPr>
            <c:showVal val="1"/>
            <c:extLst xmlns:c16r2="http://schemas.microsoft.com/office/drawing/2015/06/chart">
              <c:ext xmlns:c15="http://schemas.microsoft.com/office/drawing/2012/chart" uri="{CE6537A1-D6FC-4f65-9D91-7224C49458BB}">
                <c15:showLeaderLines val="0"/>
              </c:ext>
            </c:extLst>
          </c:dLbls>
          <c:cat>
            <c:strRef>
              <c:f>Sheet1!$A$2:$A$5</c:f>
              <c:strCache>
                <c:ptCount val="4"/>
                <c:pt idx="0">
                  <c:v>Asset Coverage Bst Ex</c:v>
                </c:pt>
                <c:pt idx="1">
                  <c:v>Time Zone</c:v>
                </c:pt>
                <c:pt idx="2">
                  <c:v>Non Trader Access</c:v>
                </c:pt>
                <c:pt idx="3">
                  <c:v>Total</c:v>
                </c:pt>
              </c:strCache>
            </c:strRef>
          </c:cat>
          <c:val>
            <c:numRef>
              <c:f>Sheet1!$B$2:$B$5</c:f>
              <c:numCache>
                <c:formatCode>General</c:formatCode>
                <c:ptCount val="4"/>
                <c:pt idx="0">
                  <c:v>15</c:v>
                </c:pt>
                <c:pt idx="1">
                  <c:v>10</c:v>
                </c:pt>
                <c:pt idx="2">
                  <c:v>49</c:v>
                </c:pt>
                <c:pt idx="3">
                  <c:v>74</c:v>
                </c:pt>
              </c:numCache>
            </c:numRef>
          </c:val>
          <c:extLst xmlns:c16r2="http://schemas.microsoft.com/office/drawing/2015/06/chart">
            <c:ext xmlns:c16="http://schemas.microsoft.com/office/drawing/2014/chart" uri="{C3380CC4-5D6E-409C-BE32-E72D297353CC}">
              <c16:uniqueId val="{00000004-7CAF-444F-BAC5-180081086571}"/>
            </c:ext>
          </c:extLst>
        </c:ser>
        <c:gapWidth val="100"/>
        <c:axId val="237497344"/>
        <c:axId val="237503232"/>
      </c:barChart>
      <c:catAx>
        <c:axId val="237497344"/>
        <c:scaling>
          <c:orientation val="minMax"/>
        </c:scaling>
        <c:axPos val="l"/>
        <c:numFmt formatCode="General" sourceLinked="0"/>
        <c:tickLblPos val="nextTo"/>
        <c:txPr>
          <a:bodyPr/>
          <a:lstStyle/>
          <a:p>
            <a:pPr>
              <a:defRPr lang="en-US" sz="1050"/>
            </a:pPr>
            <a:endParaRPr lang="en-US"/>
          </a:p>
        </c:txPr>
        <c:crossAx val="237503232"/>
        <c:crosses val="autoZero"/>
        <c:auto val="1"/>
        <c:lblAlgn val="ctr"/>
        <c:lblOffset val="100"/>
      </c:catAx>
      <c:valAx>
        <c:axId val="237503232"/>
        <c:scaling>
          <c:orientation val="minMax"/>
        </c:scaling>
        <c:delete val="1"/>
        <c:axPos val="b"/>
        <c:numFmt formatCode="General" sourceLinked="1"/>
        <c:tickLblPos val="nextTo"/>
        <c:crossAx val="237497344"/>
        <c:crosses val="autoZero"/>
        <c:crossBetween val="between"/>
      </c:valAx>
    </c:plotArea>
    <c:plotVisOnly val="1"/>
    <c:dispBlanksAs val="gap"/>
  </c:chart>
  <c:txPr>
    <a:bodyPr/>
    <a:lstStyle/>
    <a:p>
      <a:pPr>
        <a:defRPr sz="12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CA"/>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CA" dirty="0"/>
              <a:t>IGM - Bloomberg Per-Security May to July 2018</a:t>
            </a:r>
          </a:p>
        </c:rich>
      </c:tx>
      <c:layout/>
      <c:spPr>
        <a:noFill/>
        <a:ln>
          <a:noFill/>
        </a:ln>
        <a:effectLst/>
      </c:spPr>
    </c:title>
    <c:plotArea>
      <c:layout/>
      <c:barChart>
        <c:barDir val="col"/>
        <c:grouping val="clustered"/>
        <c:ser>
          <c:idx val="1"/>
          <c:order val="1"/>
          <c:tx>
            <c:strRef>
              <c:f>Cost_Prod_3mo!$L$10</c:f>
              <c:strCache>
                <c:ptCount val="1"/>
                <c:pt idx="0">
                  <c:v>Spend</c:v>
                </c:pt>
              </c:strCache>
            </c:strRef>
          </c:tx>
          <c:spPr>
            <a:solidFill>
              <a:schemeClr val="accent4">
                <a:lumMod val="75000"/>
              </a:schemeClr>
            </a:solidFill>
            <a:ln>
              <a:noFill/>
            </a:ln>
            <a:effectLst/>
          </c:spPr>
          <c:cat>
            <c:strRef>
              <c:f>Cost_Prod_3mo!$M$8:$O$8</c:f>
              <c:strCache>
                <c:ptCount val="3"/>
                <c:pt idx="0">
                  <c:v>May</c:v>
                </c:pt>
                <c:pt idx="1">
                  <c:v>June</c:v>
                </c:pt>
                <c:pt idx="2">
                  <c:v>July</c:v>
                </c:pt>
              </c:strCache>
            </c:strRef>
          </c:cat>
          <c:val>
            <c:numRef>
              <c:f>Cost_Prod_3mo!$M$10:$O$10</c:f>
              <c:numCache>
                <c:formatCode>"$"#,##0.00;[Red]\-"$"#,##0.00</c:formatCode>
                <c:ptCount val="3"/>
                <c:pt idx="0">
                  <c:v>17847.240000000005</c:v>
                </c:pt>
                <c:pt idx="1">
                  <c:v>16850.04</c:v>
                </c:pt>
                <c:pt idx="2">
                  <c:v>19162.43999999997</c:v>
                </c:pt>
              </c:numCache>
            </c:numRef>
          </c:val>
          <c:extLst xmlns:c16r2="http://schemas.microsoft.com/office/drawing/2015/06/chart">
            <c:ext xmlns:c16="http://schemas.microsoft.com/office/drawing/2014/chart" uri="{C3380CC4-5D6E-409C-BE32-E72D297353CC}">
              <c16:uniqueId val="{00000000-3FAF-4C97-8701-1164A8002C96}"/>
            </c:ext>
          </c:extLst>
        </c:ser>
        <c:gapWidth val="219"/>
        <c:axId val="98949376"/>
        <c:axId val="94542848"/>
      </c:barChart>
      <c:lineChart>
        <c:grouping val="standard"/>
        <c:ser>
          <c:idx val="0"/>
          <c:order val="0"/>
          <c:tx>
            <c:strRef>
              <c:f>Cost_Prod_3mo!$L$9</c:f>
              <c:strCache>
                <c:ptCount val="1"/>
                <c:pt idx="0">
                  <c:v>Usage</c:v>
                </c:pt>
              </c:strCache>
            </c:strRef>
          </c:tx>
          <c:spPr>
            <a:ln w="28575" cap="rnd">
              <a:solidFill>
                <a:srgbClr val="00B050"/>
              </a:solidFill>
              <a:round/>
            </a:ln>
            <a:effectLst/>
          </c:spPr>
          <c:marker>
            <c:symbol val="none"/>
          </c:marker>
          <c:cat>
            <c:strRef>
              <c:f>Cost_Prod_3mo!$M$8:$O$8</c:f>
              <c:strCache>
                <c:ptCount val="3"/>
                <c:pt idx="0">
                  <c:v>May</c:v>
                </c:pt>
                <c:pt idx="1">
                  <c:v>June</c:v>
                </c:pt>
                <c:pt idx="2">
                  <c:v>July</c:v>
                </c:pt>
              </c:strCache>
            </c:strRef>
          </c:cat>
          <c:val>
            <c:numRef>
              <c:f>Cost_Prod_3mo!$M$9:$O$9</c:f>
              <c:numCache>
                <c:formatCode>General</c:formatCode>
                <c:ptCount val="3"/>
                <c:pt idx="0">
                  <c:v>278381</c:v>
                </c:pt>
                <c:pt idx="1">
                  <c:v>297781</c:v>
                </c:pt>
                <c:pt idx="2">
                  <c:v>332212</c:v>
                </c:pt>
              </c:numCache>
            </c:numRef>
          </c:val>
          <c:extLst xmlns:c16r2="http://schemas.microsoft.com/office/drawing/2015/06/chart">
            <c:ext xmlns:c16="http://schemas.microsoft.com/office/drawing/2014/chart" uri="{C3380CC4-5D6E-409C-BE32-E72D297353CC}">
              <c16:uniqueId val="{00000001-3FAF-4C97-8701-1164A8002C96}"/>
            </c:ext>
          </c:extLst>
        </c:ser>
        <c:marker val="1"/>
        <c:axId val="94540928"/>
        <c:axId val="92801280"/>
      </c:lineChart>
      <c:valAx>
        <c:axId val="92801280"/>
        <c:scaling>
          <c:orientation val="minMax"/>
        </c:scaling>
        <c:axPos val="r"/>
        <c:numFmt formatCode="General" sourceLinked="1"/>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4540928"/>
        <c:crosses val="max"/>
        <c:crossBetween val="between"/>
        <c:dispUnits>
          <c:builtInUnit val="thousands"/>
          <c:dispUnitsLbl>
            <c:layout/>
            <c:txPr>
              <a:bodyPr/>
              <a:lstStyle/>
              <a:p>
                <a:pPr>
                  <a:defRPr lang="en-US"/>
                </a:pPr>
                <a:endParaRPr lang="en-US"/>
              </a:p>
            </c:txPr>
          </c:dispUnitsLbl>
        </c:dispUnits>
      </c:valAx>
      <c:catAx>
        <c:axId val="94540928"/>
        <c:scaling>
          <c:orientation val="minMax"/>
        </c:scaling>
        <c:delete val="1"/>
        <c:axPos val="b"/>
        <c:numFmt formatCode="General" sourceLinked="1"/>
        <c:tickLblPos val="nextTo"/>
        <c:crossAx val="92801280"/>
        <c:crosses val="autoZero"/>
        <c:auto val="1"/>
        <c:lblAlgn val="ctr"/>
        <c:lblOffset val="100"/>
      </c:catAx>
      <c:valAx>
        <c:axId val="94542848"/>
        <c:scaling>
          <c:orientation val="minMax"/>
        </c:scaling>
        <c:axPos val="l"/>
        <c:numFmt formatCode="&quot;$&quot;#,##0.00;[Red]\-&quot;$&quot;#,##0.00" sourceLinked="1"/>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8949376"/>
        <c:crosses val="autoZero"/>
        <c:crossBetween val="between"/>
        <c:dispUnits>
          <c:builtInUnit val="thousands"/>
          <c:dispUnitsLbl>
            <c:layout/>
            <c:txPr>
              <a:bodyPr/>
              <a:lstStyle/>
              <a:p>
                <a:pPr>
                  <a:defRPr lang="en-US"/>
                </a:pPr>
                <a:endParaRPr lang="en-US"/>
              </a:p>
            </c:txPr>
          </c:dispUnitsLbl>
        </c:dispUnits>
      </c:valAx>
      <c:catAx>
        <c:axId val="98949376"/>
        <c:scaling>
          <c:orientation val="minMax"/>
        </c:scaling>
        <c:delete val="1"/>
        <c:axPos val="b"/>
        <c:numFmt formatCode="General" sourceLinked="1"/>
        <c:tickLblPos val="nextTo"/>
        <c:crossAx val="94542848"/>
        <c:crosses val="autoZero"/>
        <c:auto val="1"/>
        <c:lblAlgn val="ctr"/>
        <c:lblOffset val="10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lang="en-US"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CA"/>
  <c:chart>
    <c:plotArea>
      <c:layout>
        <c:manualLayout>
          <c:layoutTarget val="inner"/>
          <c:xMode val="edge"/>
          <c:yMode val="edge"/>
          <c:x val="0.3025933304076589"/>
          <c:y val="5.1461628117720079E-2"/>
          <c:w val="0.65690742710851191"/>
          <c:h val="0.89707674376455959"/>
        </c:manualLayout>
      </c:layout>
      <c:barChart>
        <c:barDir val="bar"/>
        <c:grouping val="clustered"/>
        <c:ser>
          <c:idx val="0"/>
          <c:order val="0"/>
          <c:tx>
            <c:strRef>
              <c:f>Sheet1!$E$5</c:f>
              <c:strCache>
                <c:ptCount val="1"/>
                <c:pt idx="0">
                  <c:v>Bloomberg</c:v>
                </c:pt>
              </c:strCache>
            </c:strRef>
          </c:tx>
          <c:spPr>
            <a:solidFill>
              <a:schemeClr val="bg1">
                <a:lumMod val="65000"/>
              </a:schemeClr>
            </a:solidFill>
          </c:spPr>
          <c:cat>
            <c:strRef>
              <c:f>Sheet1!$C$6:$C$10</c:f>
              <c:strCache>
                <c:ptCount val="5"/>
                <c:pt idx="0">
                  <c:v>3 - Senior PM</c:v>
                </c:pt>
                <c:pt idx="1">
                  <c:v>6 - PM</c:v>
                </c:pt>
                <c:pt idx="2">
                  <c:v>6 -Analyst</c:v>
                </c:pt>
                <c:pt idx="3">
                  <c:v>2 - Operations (Winipeg)</c:v>
                </c:pt>
                <c:pt idx="4">
                  <c:v>2 - Operations (Toronto)</c:v>
                </c:pt>
              </c:strCache>
            </c:strRef>
          </c:cat>
          <c:val>
            <c:numRef>
              <c:f>Sheet1!$E$6:$E$10</c:f>
              <c:numCache>
                <c:formatCode>General</c:formatCode>
                <c:ptCount val="5"/>
                <c:pt idx="0">
                  <c:v>5625</c:v>
                </c:pt>
                <c:pt idx="1">
                  <c:v>11250</c:v>
                </c:pt>
                <c:pt idx="2">
                  <c:v>11250</c:v>
                </c:pt>
                <c:pt idx="3">
                  <c:v>3750</c:v>
                </c:pt>
                <c:pt idx="4">
                  <c:v>3750</c:v>
                </c:pt>
              </c:numCache>
            </c:numRef>
          </c:val>
          <c:extLst xmlns:c16r2="http://schemas.microsoft.com/office/drawing/2015/06/chart">
            <c:ext xmlns:c16="http://schemas.microsoft.com/office/drawing/2014/chart" uri="{C3380CC4-5D6E-409C-BE32-E72D297353CC}">
              <c16:uniqueId val="{00000000-F2DB-43CD-9369-A0AB5D72C7DE}"/>
            </c:ext>
          </c:extLst>
        </c:ser>
        <c:ser>
          <c:idx val="1"/>
          <c:order val="1"/>
          <c:tx>
            <c:strRef>
              <c:f>Sheet1!$F$5</c:f>
              <c:strCache>
                <c:ptCount val="1"/>
                <c:pt idx="0">
                  <c:v>FactSet</c:v>
                </c:pt>
              </c:strCache>
            </c:strRef>
          </c:tx>
          <c:spPr>
            <a:solidFill>
              <a:schemeClr val="accent4">
                <a:lumMod val="75000"/>
              </a:schemeClr>
            </a:solidFill>
          </c:spPr>
          <c:cat>
            <c:strRef>
              <c:f>Sheet1!$C$6:$C$10</c:f>
              <c:strCache>
                <c:ptCount val="5"/>
                <c:pt idx="0">
                  <c:v>3 - Senior PM</c:v>
                </c:pt>
                <c:pt idx="1">
                  <c:v>6 - PM</c:v>
                </c:pt>
                <c:pt idx="2">
                  <c:v>6 -Analyst</c:v>
                </c:pt>
                <c:pt idx="3">
                  <c:v>2 - Operations (Winipeg)</c:v>
                </c:pt>
                <c:pt idx="4">
                  <c:v>2 - Operations (Toronto)</c:v>
                </c:pt>
              </c:strCache>
            </c:strRef>
          </c:cat>
          <c:val>
            <c:numRef>
              <c:f>Sheet1!$F$6:$F$10</c:f>
              <c:numCache>
                <c:formatCode>General</c:formatCode>
                <c:ptCount val="5"/>
                <c:pt idx="0">
                  <c:v>2685</c:v>
                </c:pt>
                <c:pt idx="1">
                  <c:v>5370</c:v>
                </c:pt>
                <c:pt idx="2">
                  <c:v>5370</c:v>
                </c:pt>
                <c:pt idx="3">
                  <c:v>4000</c:v>
                </c:pt>
                <c:pt idx="4">
                  <c:v>1790</c:v>
                </c:pt>
              </c:numCache>
            </c:numRef>
          </c:val>
          <c:extLst xmlns:c16r2="http://schemas.microsoft.com/office/drawing/2015/06/chart">
            <c:ext xmlns:c16="http://schemas.microsoft.com/office/drawing/2014/chart" uri="{C3380CC4-5D6E-409C-BE32-E72D297353CC}">
              <c16:uniqueId val="{00000001-F2DB-43CD-9369-A0AB5D72C7DE}"/>
            </c:ext>
          </c:extLst>
        </c:ser>
        <c:ser>
          <c:idx val="2"/>
          <c:order val="2"/>
          <c:tx>
            <c:strRef>
              <c:f>Sheet1!$G$5</c:f>
              <c:strCache>
                <c:ptCount val="1"/>
                <c:pt idx="0">
                  <c:v>Facset Add on</c:v>
                </c:pt>
              </c:strCache>
            </c:strRef>
          </c:tx>
          <c:spPr>
            <a:solidFill>
              <a:schemeClr val="accent4">
                <a:lumMod val="60000"/>
                <a:lumOff val="40000"/>
              </a:schemeClr>
            </a:solidFill>
          </c:spPr>
          <c:dLbls>
            <c:dLbl>
              <c:idx val="0"/>
              <c:layout>
                <c:manualLayout>
                  <c:x val="-2.7777777777777848E-3"/>
                  <c:y val="5.555555555555549E-2"/>
                </c:manualLayout>
              </c:layout>
              <c:tx>
                <c:rich>
                  <a:bodyPr/>
                  <a:lstStyle/>
                  <a:p>
                    <a:r>
                      <a:rPr lang="en-US" dirty="0"/>
                      <a:t>$15.1k</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F2DB-43CD-9369-A0AB5D72C7DE}"/>
                </c:ext>
              </c:extLst>
            </c:dLbl>
            <c:dLbl>
              <c:idx val="1"/>
              <c:layout>
                <c:manualLayout>
                  <c:x val="0"/>
                  <c:y val="5.0925925925925923E-2"/>
                </c:manualLayout>
              </c:layout>
              <c:tx>
                <c:rich>
                  <a:bodyPr/>
                  <a:lstStyle/>
                  <a:p>
                    <a:r>
                      <a:rPr lang="en-US" dirty="0"/>
                      <a:t>$30.2K</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F2DB-43CD-9369-A0AB5D72C7DE}"/>
                </c:ext>
              </c:extLst>
            </c:dLbl>
            <c:dLbl>
              <c:idx val="2"/>
              <c:layout>
                <c:manualLayout>
                  <c:x val="-7.4329840690177664E-3"/>
                  <c:y val="1.5103269526317263E-2"/>
                </c:manualLayout>
              </c:layout>
              <c:tx>
                <c:rich>
                  <a:bodyPr/>
                  <a:lstStyle/>
                  <a:p>
                    <a:r>
                      <a:rPr lang="en-US" dirty="0"/>
                      <a:t>$48.4K</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F2DB-43CD-9369-A0AB5D72C7DE}"/>
                </c:ext>
              </c:extLst>
            </c:dLbl>
            <c:dLbl>
              <c:idx val="3"/>
              <c:layout>
                <c:manualLayout>
                  <c:x val="-2.7777777777777848E-3"/>
                  <c:y val="4.6296296296296349E-2"/>
                </c:manualLayout>
              </c:layout>
              <c:tx>
                <c:rich>
                  <a:bodyPr/>
                  <a:lstStyle/>
                  <a:p>
                    <a:r>
                      <a:rPr lang="en-US" dirty="0"/>
                      <a:t>$19k </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F2DB-43CD-9369-A0AB5D72C7DE}"/>
                </c:ext>
              </c:extLst>
            </c:dLbl>
            <c:dLbl>
              <c:idx val="4"/>
              <c:layout>
                <c:manualLayout>
                  <c:x val="1.1111111111111124E-2"/>
                  <c:y val="4.6296296296296349E-2"/>
                </c:manualLayout>
              </c:layout>
              <c:tx>
                <c:rich>
                  <a:bodyPr/>
                  <a:lstStyle/>
                  <a:p>
                    <a:r>
                      <a:rPr lang="en-US" dirty="0"/>
                      <a:t>$17.5K</a:t>
                    </a:r>
                  </a:p>
                </c:rich>
              </c:tx>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F2DB-43CD-9369-A0AB5D72C7DE}"/>
                </c:ext>
              </c:extLst>
            </c:dLbl>
            <c:spPr>
              <a:noFill/>
              <a:ln>
                <a:noFill/>
              </a:ln>
              <a:effectLst/>
            </c:spPr>
            <c:txPr>
              <a:bodyPr/>
              <a:lstStyle/>
              <a:p>
                <a:pPr>
                  <a:defRPr lang="en-US"/>
                </a:pPr>
                <a:endParaRPr lang="en-US"/>
              </a:p>
            </c:txPr>
            <c:showVal val="1"/>
            <c:extLst xmlns:c16r2="http://schemas.microsoft.com/office/drawing/2015/06/chart">
              <c:ext xmlns:c15="http://schemas.microsoft.com/office/drawing/2012/chart" uri="{CE6537A1-D6FC-4f65-9D91-7224C49458BB}">
                <c15:showLeaderLines val="0"/>
              </c:ext>
            </c:extLst>
          </c:dLbls>
          <c:cat>
            <c:strRef>
              <c:f>Sheet1!$C$6:$C$10</c:f>
              <c:strCache>
                <c:ptCount val="5"/>
                <c:pt idx="0">
                  <c:v>3 - Senior PM</c:v>
                </c:pt>
                <c:pt idx="1">
                  <c:v>6 - PM</c:v>
                </c:pt>
                <c:pt idx="2">
                  <c:v>6 -Analyst</c:v>
                </c:pt>
                <c:pt idx="3">
                  <c:v>2 - Operations (Winipeg)</c:v>
                </c:pt>
                <c:pt idx="4">
                  <c:v>2 - Operations (Toronto)</c:v>
                </c:pt>
              </c:strCache>
            </c:strRef>
          </c:cat>
          <c:val>
            <c:numRef>
              <c:f>Sheet1!$G$6:$G$10</c:f>
              <c:numCache>
                <c:formatCode>General</c:formatCode>
                <c:ptCount val="5"/>
                <c:pt idx="0">
                  <c:v>6523</c:v>
                </c:pt>
                <c:pt idx="1">
                  <c:v>13629</c:v>
                </c:pt>
                <c:pt idx="2">
                  <c:v>31747</c:v>
                </c:pt>
                <c:pt idx="3">
                  <c:v>11030</c:v>
                </c:pt>
                <c:pt idx="4">
                  <c:v>9655</c:v>
                </c:pt>
              </c:numCache>
            </c:numRef>
          </c:val>
          <c:extLst xmlns:c16r2="http://schemas.microsoft.com/office/drawing/2015/06/chart">
            <c:ext xmlns:c16="http://schemas.microsoft.com/office/drawing/2014/chart" uri="{C3380CC4-5D6E-409C-BE32-E72D297353CC}">
              <c16:uniqueId val="{00000007-F2DB-43CD-9369-A0AB5D72C7DE}"/>
            </c:ext>
          </c:extLst>
        </c:ser>
        <c:gapWidth val="40"/>
        <c:axId val="148701568"/>
        <c:axId val="148703872"/>
      </c:barChart>
      <c:catAx>
        <c:axId val="148701568"/>
        <c:scaling>
          <c:orientation val="minMax"/>
        </c:scaling>
        <c:axPos val="l"/>
        <c:numFmt formatCode="General" sourceLinked="0"/>
        <c:tickLblPos val="nextTo"/>
        <c:txPr>
          <a:bodyPr/>
          <a:lstStyle/>
          <a:p>
            <a:pPr>
              <a:defRPr lang="en-US" sz="1100"/>
            </a:pPr>
            <a:endParaRPr lang="en-US"/>
          </a:p>
        </c:txPr>
        <c:crossAx val="148703872"/>
        <c:crosses val="autoZero"/>
        <c:auto val="1"/>
        <c:lblAlgn val="ctr"/>
        <c:lblOffset val="100"/>
      </c:catAx>
      <c:valAx>
        <c:axId val="148703872"/>
        <c:scaling>
          <c:orientation val="minMax"/>
        </c:scaling>
        <c:delete val="1"/>
        <c:axPos val="b"/>
        <c:numFmt formatCode="General" sourceLinked="1"/>
        <c:tickLblPos val="nextTo"/>
        <c:crossAx val="148701568"/>
        <c:crosses val="autoZero"/>
        <c:crossBetween val="between"/>
      </c:valAx>
    </c:plotArea>
    <c:legend>
      <c:legendPos val="r"/>
      <c:layout>
        <c:manualLayout>
          <c:xMode val="edge"/>
          <c:yMode val="edge"/>
          <c:x val="0.67699436244843225"/>
          <c:y val="0.62060108065735364"/>
          <c:w val="0.20605424321959756"/>
          <c:h val="0.25115157480314959"/>
        </c:manualLayout>
      </c:layout>
      <c:spPr>
        <a:ln w="6350"/>
      </c:spPr>
      <c:txPr>
        <a:bodyPr/>
        <a:lstStyle/>
        <a:p>
          <a:pPr>
            <a:defRPr lang="en-US" sz="1050"/>
          </a:pPr>
          <a:endParaRPr lang="en-US"/>
        </a:p>
      </c:txPr>
    </c:legend>
    <c:plotVisOnly val="1"/>
    <c:dispBlanksAs val="gap"/>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CA"/>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CA" dirty="0"/>
              <a:t>Bloomberg Terminals Distribution</a:t>
            </a:r>
            <a:r>
              <a:rPr lang="en-CA" baseline="0" dirty="0"/>
              <a:t> by Functional Role</a:t>
            </a:r>
            <a:endParaRPr lang="en-CA" dirty="0"/>
          </a:p>
        </c:rich>
      </c:tx>
      <c:layout>
        <c:manualLayout>
          <c:xMode val="edge"/>
          <c:yMode val="edge"/>
          <c:x val="0.18870981947049686"/>
          <c:y val="0.21079217543284304"/>
        </c:manualLayout>
      </c:layout>
      <c:spPr>
        <a:noFill/>
        <a:ln>
          <a:noFill/>
        </a:ln>
        <a:effectLst/>
      </c:spPr>
    </c:title>
    <c:plotArea>
      <c:layout>
        <c:manualLayout>
          <c:layoutTarget val="inner"/>
          <c:xMode val="edge"/>
          <c:yMode val="edge"/>
          <c:x val="2.1307374926509737E-2"/>
          <c:y val="0.14177461908361416"/>
          <c:w val="0.95738515688713977"/>
          <c:h val="0.64794787088104422"/>
        </c:manualLayout>
      </c:layout>
      <c:barChart>
        <c:barDir val="col"/>
        <c:grouping val="stacked"/>
        <c:ser>
          <c:idx val="0"/>
          <c:order val="0"/>
          <c:tx>
            <c:strRef>
              <c:f>Pivot!$W$35</c:f>
              <c:strCache>
                <c:ptCount val="1"/>
                <c:pt idx="0">
                  <c:v>Non-addressable</c:v>
                </c:pt>
              </c:strCache>
            </c:strRef>
          </c:tx>
          <c:spPr>
            <a:solidFill>
              <a:schemeClr val="accent4">
                <a:lumMod val="75000"/>
              </a:schemeClr>
            </a:solidFill>
            <a:ln>
              <a:noFill/>
            </a:ln>
            <a:effectLst/>
          </c:spPr>
          <c:cat>
            <c:strRef>
              <c:f>Pivot!$V$36:$V$41</c:f>
              <c:strCache>
                <c:ptCount val="6"/>
                <c:pt idx="0">
                  <c:v>Research</c:v>
                </c:pt>
                <c:pt idx="1">
                  <c:v>Compliance</c:v>
                </c:pt>
                <c:pt idx="2">
                  <c:v>Operations</c:v>
                </c:pt>
                <c:pt idx="3">
                  <c:v>Non-investment staff</c:v>
                </c:pt>
                <c:pt idx="4">
                  <c:v>"Junior" investment staff</c:v>
                </c:pt>
                <c:pt idx="5">
                  <c:v>Unidentified Role</c:v>
                </c:pt>
              </c:strCache>
            </c:strRef>
          </c:cat>
          <c:val>
            <c:numRef>
              <c:f>Pivot!$W$36:$W$41</c:f>
              <c:numCache>
                <c:formatCode>General</c:formatCode>
                <c:ptCount val="6"/>
                <c:pt idx="0">
                  <c:v>0</c:v>
                </c:pt>
                <c:pt idx="1">
                  <c:v>1</c:v>
                </c:pt>
                <c:pt idx="2">
                  <c:v>0</c:v>
                </c:pt>
                <c:pt idx="3">
                  <c:v>0</c:v>
                </c:pt>
                <c:pt idx="4">
                  <c:v>7</c:v>
                </c:pt>
                <c:pt idx="5">
                  <c:v>29</c:v>
                </c:pt>
              </c:numCache>
            </c:numRef>
          </c:val>
          <c:extLst xmlns:c16r2="http://schemas.microsoft.com/office/drawing/2015/06/chart">
            <c:ext xmlns:c16="http://schemas.microsoft.com/office/drawing/2014/chart" uri="{C3380CC4-5D6E-409C-BE32-E72D297353CC}">
              <c16:uniqueId val="{00000000-A500-4CC7-87FB-2423E2A25745}"/>
            </c:ext>
          </c:extLst>
        </c:ser>
        <c:ser>
          <c:idx val="1"/>
          <c:order val="1"/>
          <c:tx>
            <c:strRef>
              <c:f>Pivot!$X$35</c:f>
              <c:strCache>
                <c:ptCount val="1"/>
                <c:pt idx="0">
                  <c:v>Addressable</c:v>
                </c:pt>
              </c:strCache>
            </c:strRef>
          </c:tx>
          <c:spPr>
            <a:solidFill>
              <a:schemeClr val="bg1">
                <a:lumMod val="85000"/>
              </a:schemeClr>
            </a:solidFill>
            <a:ln>
              <a:noFill/>
            </a:ln>
            <a:effectLst/>
          </c:spPr>
          <c:dLbls>
            <c:dLbl>
              <c:idx val="0"/>
              <c:layout>
                <c:manualLayout>
                  <c:x val="-1.9370383233118323E-3"/>
                  <c:y val="-9.7777093423668096E-2"/>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0009-4069-A387-58AA198091F4}"/>
                </c:ext>
              </c:extLst>
            </c:dLbl>
            <c:dLbl>
              <c:idx val="1"/>
              <c:layout>
                <c:manualLayout>
                  <c:x val="3.5511959023536041E-17"/>
                  <c:y val="-3.1110893362076206E-2"/>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0009-4069-A387-58AA198091F4}"/>
                </c:ext>
              </c:extLst>
            </c:dLbl>
            <c:dLbl>
              <c:idx val="2"/>
              <c:layout>
                <c:manualLayout>
                  <c:x val="3.8740766466236602E-3"/>
                  <c:y val="-4.4444133374394575E-2"/>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0009-4069-A387-58AA198091F4}"/>
                </c:ext>
              </c:extLst>
            </c:dLbl>
            <c:dLbl>
              <c:idx val="3"/>
              <c:layout>
                <c:manualLayout>
                  <c:x val="-1.9370383233118323E-3"/>
                  <c:y val="-5.7777373386712953E-2"/>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0009-4069-A387-58AA198091F4}"/>
                </c:ext>
              </c:extLst>
            </c:dLbl>
            <c:dLbl>
              <c:idx val="4"/>
              <c:layout>
                <c:manualLayout>
                  <c:x val="0"/>
                  <c:y val="-8.8888266748789246E-2"/>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0009-4069-A387-58AA198091F4}"/>
                </c:ext>
              </c:extLst>
            </c:dLbl>
            <c:dLbl>
              <c:idx val="5"/>
              <c:layout>
                <c:manualLayout>
                  <c:x val="3.8740766466236602E-3"/>
                  <c:y val="-5.3332960049273542E-2"/>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0009-4069-A387-58AA198091F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Pivot!$V$36:$V$41</c:f>
              <c:strCache>
                <c:ptCount val="6"/>
                <c:pt idx="0">
                  <c:v>Research</c:v>
                </c:pt>
                <c:pt idx="1">
                  <c:v>Compliance</c:v>
                </c:pt>
                <c:pt idx="2">
                  <c:v>Operations</c:v>
                </c:pt>
                <c:pt idx="3">
                  <c:v>Non-investment staff</c:v>
                </c:pt>
                <c:pt idx="4">
                  <c:v>"Junior" investment staff</c:v>
                </c:pt>
                <c:pt idx="5">
                  <c:v>Unidentified Role</c:v>
                </c:pt>
              </c:strCache>
            </c:strRef>
          </c:cat>
          <c:val>
            <c:numRef>
              <c:f>Pivot!$X$36:$X$41</c:f>
              <c:numCache>
                <c:formatCode>General</c:formatCode>
                <c:ptCount val="6"/>
                <c:pt idx="0">
                  <c:v>7</c:v>
                </c:pt>
                <c:pt idx="1">
                  <c:v>1</c:v>
                </c:pt>
                <c:pt idx="2">
                  <c:v>2</c:v>
                </c:pt>
                <c:pt idx="3">
                  <c:v>3</c:v>
                </c:pt>
                <c:pt idx="4">
                  <c:v>7</c:v>
                </c:pt>
                <c:pt idx="5">
                  <c:v>3</c:v>
                </c:pt>
              </c:numCache>
            </c:numRef>
          </c:val>
          <c:extLst xmlns:c16r2="http://schemas.microsoft.com/office/drawing/2015/06/chart">
            <c:ext xmlns:c16="http://schemas.microsoft.com/office/drawing/2014/chart" uri="{C3380CC4-5D6E-409C-BE32-E72D297353CC}">
              <c16:uniqueId val="{00000001-A500-4CC7-87FB-2423E2A25745}"/>
            </c:ext>
          </c:extLst>
        </c:ser>
        <c:overlap val="100"/>
        <c:axId val="172477056"/>
        <c:axId val="172772352"/>
      </c:barChart>
      <c:catAx>
        <c:axId val="17247705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1" i="0" u="none" strike="noStrike" kern="1200" baseline="0">
                <a:solidFill>
                  <a:schemeClr val="tx1">
                    <a:lumMod val="75000"/>
                    <a:lumOff val="25000"/>
                  </a:schemeClr>
                </a:solidFill>
                <a:latin typeface="+mn-lt"/>
                <a:ea typeface="+mn-ea"/>
                <a:cs typeface="+mn-cs"/>
              </a:defRPr>
            </a:pPr>
            <a:endParaRPr lang="en-US"/>
          </a:p>
        </c:txPr>
        <c:crossAx val="172772352"/>
        <c:crosses val="autoZero"/>
        <c:auto val="1"/>
        <c:lblAlgn val="ctr"/>
        <c:lblOffset val="100"/>
      </c:catAx>
      <c:valAx>
        <c:axId val="172772352"/>
        <c:scaling>
          <c:orientation val="minMax"/>
        </c:scaling>
        <c:delete val="1"/>
        <c:axPos val="l"/>
        <c:numFmt formatCode="General" sourceLinked="1"/>
        <c:majorTickMark val="none"/>
        <c:tickLblPos val="nextTo"/>
        <c:crossAx val="172477056"/>
        <c:crosses val="autoZero"/>
        <c:crossBetween val="between"/>
      </c:valAx>
      <c:spPr>
        <a:noFill/>
        <a:ln>
          <a:noFill/>
        </a:ln>
        <a:effectLst/>
      </c:spPr>
    </c:plotArea>
    <c:legend>
      <c:legendPos val="b"/>
      <c:layout>
        <c:manualLayout>
          <c:xMode val="edge"/>
          <c:yMode val="edge"/>
          <c:x val="0.20829294283154637"/>
          <c:y val="0.30807300103053081"/>
          <c:w val="0.41082981349066411"/>
          <c:h val="0.15055502673647089"/>
        </c:manualLayout>
      </c:layout>
      <c:spPr>
        <a:noFill/>
        <a:ln>
          <a:noFill/>
        </a:ln>
        <a:effectLst/>
      </c:spPr>
      <c:txPr>
        <a:bodyPr rot="0" spcFirstLastPara="1" vertOverflow="ellipsis" vert="horz" wrap="square" anchor="ctr" anchorCtr="1"/>
        <a:lstStyle/>
        <a:p>
          <a:pPr>
            <a:defRPr lang="en-US"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bg1"/>
      </a:solidFill>
      <a:round/>
    </a:ln>
    <a:effectLst/>
  </c:spPr>
  <c:txPr>
    <a:bodyPr/>
    <a:lstStyle/>
    <a:p>
      <a:pPr>
        <a:defRPr/>
      </a:pPr>
      <a:endParaRPr lang="en-US"/>
    </a:p>
  </c:txPr>
  <c:externalData r:id="rId1"/>
</c:chartSpac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1.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EDBFEA-19BE-4E94-8EFA-C3FF1C8F4969}" type="doc">
      <dgm:prSet loTypeId="urn:microsoft.com/office/officeart/2005/8/layout/arrow2" loCatId="process" qsTypeId="urn:microsoft.com/office/officeart/2005/8/quickstyle/simple1" qsCatId="simple" csTypeId="urn:microsoft.com/office/officeart/2005/8/colors/accent1_2" csCatId="accent1" phldr="1"/>
      <dgm:spPr/>
    </dgm:pt>
    <dgm:pt modelId="{CD12C153-2100-4A5A-9675-7B140F5DB8C6}">
      <dgm:prSet phldrT="[Text]" custT="1"/>
      <dgm:spPr/>
      <dgm:t>
        <a:bodyPr/>
        <a:lstStyle/>
        <a:p>
          <a:endParaRPr lang="en-GB" sz="1400" dirty="0"/>
        </a:p>
      </dgm:t>
    </dgm:pt>
    <dgm:pt modelId="{CCF49EBE-DBD1-4D2E-B6DB-C15D68BF8231}" type="sibTrans" cxnId="{8584FC7A-0537-4DD9-9719-27F9C21F17D2}">
      <dgm:prSet/>
      <dgm:spPr/>
      <dgm:t>
        <a:bodyPr/>
        <a:lstStyle/>
        <a:p>
          <a:endParaRPr lang="en-GB" sz="5400"/>
        </a:p>
      </dgm:t>
    </dgm:pt>
    <dgm:pt modelId="{B166E49B-1577-4190-8F97-EDACE9922DEE}" type="parTrans" cxnId="{8584FC7A-0537-4DD9-9719-27F9C21F17D2}">
      <dgm:prSet/>
      <dgm:spPr/>
      <dgm:t>
        <a:bodyPr/>
        <a:lstStyle/>
        <a:p>
          <a:endParaRPr lang="en-GB" sz="5400"/>
        </a:p>
      </dgm:t>
    </dgm:pt>
    <dgm:pt modelId="{E49E8C3D-DDB1-4739-8BB8-668F6255685D}" type="pres">
      <dgm:prSet presAssocID="{EFEDBFEA-19BE-4E94-8EFA-C3FF1C8F4969}" presName="arrowDiagram" presStyleCnt="0">
        <dgm:presLayoutVars>
          <dgm:chMax val="5"/>
          <dgm:dir/>
          <dgm:resizeHandles val="exact"/>
        </dgm:presLayoutVars>
      </dgm:prSet>
      <dgm:spPr/>
    </dgm:pt>
    <dgm:pt modelId="{B8747AA5-C350-4B9F-BB52-12BBDD3B294A}" type="pres">
      <dgm:prSet presAssocID="{EFEDBFEA-19BE-4E94-8EFA-C3FF1C8F4969}" presName="arrow" presStyleLbl="bgShp" presStyleIdx="0" presStyleCnt="1" custLinFactNeighborY="-7895"/>
      <dgm:spPr/>
    </dgm:pt>
    <dgm:pt modelId="{C8F8881F-CEDC-401A-9FB6-E76A57FC4767}" type="pres">
      <dgm:prSet presAssocID="{EFEDBFEA-19BE-4E94-8EFA-C3FF1C8F4969}" presName="arrowDiagram1" presStyleCnt="0">
        <dgm:presLayoutVars>
          <dgm:bulletEnabled val="1"/>
        </dgm:presLayoutVars>
      </dgm:prSet>
      <dgm:spPr/>
    </dgm:pt>
    <dgm:pt modelId="{1ABE8A87-1E23-472F-B078-1BF6CAE2DA96}" type="pres">
      <dgm:prSet presAssocID="{CD12C153-2100-4A5A-9675-7B140F5DB8C6}" presName="bullet1" presStyleLbl="node1" presStyleIdx="0" presStyleCnt="1"/>
      <dgm:spPr/>
    </dgm:pt>
    <dgm:pt modelId="{570BC348-DEBD-4D20-9827-DD927C77903D}" type="pres">
      <dgm:prSet presAssocID="{CD12C153-2100-4A5A-9675-7B140F5DB8C6}" presName="textBox1" presStyleLbl="revTx" presStyleIdx="0" presStyleCnt="1">
        <dgm:presLayoutVars>
          <dgm:bulletEnabled val="1"/>
        </dgm:presLayoutVars>
      </dgm:prSet>
      <dgm:spPr/>
      <dgm:t>
        <a:bodyPr/>
        <a:lstStyle/>
        <a:p>
          <a:endParaRPr lang="en-GB"/>
        </a:p>
      </dgm:t>
    </dgm:pt>
  </dgm:ptLst>
  <dgm:cxnLst>
    <dgm:cxn modelId="{29CDAF82-96A7-432F-8BEA-2CE64F15D233}" type="presOf" srcId="{EFEDBFEA-19BE-4E94-8EFA-C3FF1C8F4969}" destId="{E49E8C3D-DDB1-4739-8BB8-668F6255685D}" srcOrd="0" destOrd="0" presId="urn:microsoft.com/office/officeart/2005/8/layout/arrow2"/>
    <dgm:cxn modelId="{8584FC7A-0537-4DD9-9719-27F9C21F17D2}" srcId="{EFEDBFEA-19BE-4E94-8EFA-C3FF1C8F4969}" destId="{CD12C153-2100-4A5A-9675-7B140F5DB8C6}" srcOrd="0" destOrd="0" parTransId="{B166E49B-1577-4190-8F97-EDACE9922DEE}" sibTransId="{CCF49EBE-DBD1-4D2E-B6DB-C15D68BF8231}"/>
    <dgm:cxn modelId="{2598C9B7-8495-477B-A532-AB1C6CE857B8}" type="presOf" srcId="{CD12C153-2100-4A5A-9675-7B140F5DB8C6}" destId="{570BC348-DEBD-4D20-9827-DD927C77903D}" srcOrd="0" destOrd="0" presId="urn:microsoft.com/office/officeart/2005/8/layout/arrow2"/>
    <dgm:cxn modelId="{B9C38668-6D8D-4EF6-ACBB-FCA7DA89B715}" type="presParOf" srcId="{E49E8C3D-DDB1-4739-8BB8-668F6255685D}" destId="{B8747AA5-C350-4B9F-BB52-12BBDD3B294A}" srcOrd="0" destOrd="0" presId="urn:microsoft.com/office/officeart/2005/8/layout/arrow2"/>
    <dgm:cxn modelId="{358F96A3-1A78-474D-9CF3-A938484ABD96}" type="presParOf" srcId="{E49E8C3D-DDB1-4739-8BB8-668F6255685D}" destId="{C8F8881F-CEDC-401A-9FB6-E76A57FC4767}" srcOrd="1" destOrd="0" presId="urn:microsoft.com/office/officeart/2005/8/layout/arrow2"/>
    <dgm:cxn modelId="{DDF2908B-F966-4014-9CD5-D02660293D1C}" type="presParOf" srcId="{C8F8881F-CEDC-401A-9FB6-E76A57FC4767}" destId="{1ABE8A87-1E23-472F-B078-1BF6CAE2DA96}" srcOrd="0" destOrd="0" presId="urn:microsoft.com/office/officeart/2005/8/layout/arrow2"/>
    <dgm:cxn modelId="{E7668FD6-4BD8-4FF9-804A-914FEA97E182}" type="presParOf" srcId="{C8F8881F-CEDC-401A-9FB6-E76A57FC4767}" destId="{570BC348-DEBD-4D20-9827-DD927C77903D}" srcOrd="1" destOrd="0" presId="urn:microsoft.com/office/officeart/2005/8/layout/arrow2"/>
  </dgm:cxnLst>
  <dgm:bg/>
  <dgm:whole/>
</dgm:dataModel>
</file>

<file path=ppt/diagrams/data2.xml><?xml version="1.0" encoding="utf-8"?>
<dgm:dataModel xmlns:dgm="http://schemas.openxmlformats.org/drawingml/2006/diagram" xmlns:a="http://schemas.openxmlformats.org/drawingml/2006/main">
  <dgm:ptLst>
    <dgm:pt modelId="{E3B9DB30-4E4F-40C0-8461-A15CC42E7297}" type="doc">
      <dgm:prSet loTypeId="urn:microsoft.com/office/officeart/2005/8/layout/cycle4#2" loCatId="cycle" qsTypeId="urn:microsoft.com/office/officeart/2005/8/quickstyle/simple1" qsCatId="simple" csTypeId="urn:microsoft.com/office/officeart/2005/8/colors/accent1_2" csCatId="accent1" phldr="1"/>
      <dgm:spPr/>
      <dgm:t>
        <a:bodyPr/>
        <a:lstStyle/>
        <a:p>
          <a:endParaRPr lang="en-CA"/>
        </a:p>
      </dgm:t>
    </dgm:pt>
    <dgm:pt modelId="{92D0EBC7-AC96-41D7-B35E-DF1C86762BFD}">
      <dgm:prSet phldrT="[Text]"/>
      <dgm:spPr/>
      <dgm:t>
        <a:bodyPr anchor="t"/>
        <a:lstStyle/>
        <a:p>
          <a:pPr algn="l"/>
          <a:r>
            <a:rPr lang="en-US" dirty="0" smtClean="0"/>
            <a:t>Vendor and Product Intelligence</a:t>
          </a:r>
          <a:endParaRPr lang="en-CA" dirty="0"/>
        </a:p>
      </dgm:t>
    </dgm:pt>
    <dgm:pt modelId="{3B441742-41E6-49FC-A9F4-600C33FB82DC}" type="parTrans" cxnId="{AFD55E30-8A04-401D-B0CA-0FE436EFCD7C}">
      <dgm:prSet/>
      <dgm:spPr/>
      <dgm:t>
        <a:bodyPr/>
        <a:lstStyle/>
        <a:p>
          <a:endParaRPr lang="en-CA"/>
        </a:p>
      </dgm:t>
    </dgm:pt>
    <dgm:pt modelId="{613F8897-69C3-43E1-AD6B-3293796099E6}" type="sibTrans" cxnId="{AFD55E30-8A04-401D-B0CA-0FE436EFCD7C}">
      <dgm:prSet/>
      <dgm:spPr/>
      <dgm:t>
        <a:bodyPr/>
        <a:lstStyle/>
        <a:p>
          <a:endParaRPr lang="en-CA"/>
        </a:p>
      </dgm:t>
    </dgm:pt>
    <dgm:pt modelId="{1330D772-3DBE-4F2F-B1C3-7AEC8EAE3C2B}">
      <dgm:prSet phldrT="[Text]"/>
      <dgm:spPr/>
      <dgm:t>
        <a:bodyPr anchor="ctr"/>
        <a:lstStyle/>
        <a:p>
          <a:r>
            <a:rPr lang="en-US" dirty="0" smtClean="0"/>
            <a:t>Supply/Vendor Management</a:t>
          </a:r>
          <a:endParaRPr lang="en-CA" dirty="0"/>
        </a:p>
      </dgm:t>
    </dgm:pt>
    <dgm:pt modelId="{2BE26FFD-B31A-4786-9CAF-9106E0D77D3B}" type="parTrans" cxnId="{2E3E9B95-0DEC-4915-8CB5-767E7EEC86F8}">
      <dgm:prSet/>
      <dgm:spPr/>
      <dgm:t>
        <a:bodyPr/>
        <a:lstStyle/>
        <a:p>
          <a:endParaRPr lang="en-CA"/>
        </a:p>
      </dgm:t>
    </dgm:pt>
    <dgm:pt modelId="{471C98E5-15E3-406B-88CF-E9FDDBB4E413}" type="sibTrans" cxnId="{2E3E9B95-0DEC-4915-8CB5-767E7EEC86F8}">
      <dgm:prSet/>
      <dgm:spPr/>
      <dgm:t>
        <a:bodyPr/>
        <a:lstStyle/>
        <a:p>
          <a:endParaRPr lang="en-CA"/>
        </a:p>
      </dgm:t>
    </dgm:pt>
    <dgm:pt modelId="{45D66B17-9771-48A5-8E6B-BB3F37B6B802}">
      <dgm:prSet phldrT="[Text]"/>
      <dgm:spPr/>
      <dgm:t>
        <a:bodyPr anchor="t"/>
        <a:lstStyle/>
        <a:p>
          <a:pPr algn="r"/>
          <a:r>
            <a:rPr lang="en-US" dirty="0" smtClean="0"/>
            <a:t>User Requirements</a:t>
          </a:r>
          <a:endParaRPr lang="en-CA" dirty="0"/>
        </a:p>
      </dgm:t>
    </dgm:pt>
    <dgm:pt modelId="{19B46EBF-6DFE-4C2D-8C74-CCF36C414213}" type="parTrans" cxnId="{7E8D2B02-554D-42FF-8688-15408FC979D5}">
      <dgm:prSet/>
      <dgm:spPr/>
      <dgm:t>
        <a:bodyPr/>
        <a:lstStyle/>
        <a:p>
          <a:endParaRPr lang="en-CA"/>
        </a:p>
      </dgm:t>
    </dgm:pt>
    <dgm:pt modelId="{EF6F728D-E0EB-44FE-8A94-9342868088BF}" type="sibTrans" cxnId="{7E8D2B02-554D-42FF-8688-15408FC979D5}">
      <dgm:prSet/>
      <dgm:spPr/>
      <dgm:t>
        <a:bodyPr/>
        <a:lstStyle/>
        <a:p>
          <a:endParaRPr lang="en-CA"/>
        </a:p>
      </dgm:t>
    </dgm:pt>
    <dgm:pt modelId="{3350A820-416B-40B2-901F-C794B0033E37}">
      <dgm:prSet phldrT="[Text]"/>
      <dgm:spPr/>
      <dgm:t>
        <a:bodyPr anchor="ctr"/>
        <a:lstStyle/>
        <a:p>
          <a:r>
            <a:rPr lang="en-US" dirty="0" smtClean="0"/>
            <a:t>Demand Management</a:t>
          </a:r>
          <a:endParaRPr lang="en-CA" dirty="0"/>
        </a:p>
      </dgm:t>
    </dgm:pt>
    <dgm:pt modelId="{37BCD24D-6111-47D0-B823-4F63BC5B0FA5}" type="parTrans" cxnId="{39A017DB-610B-402E-8999-4530568B4A88}">
      <dgm:prSet/>
      <dgm:spPr/>
      <dgm:t>
        <a:bodyPr/>
        <a:lstStyle/>
        <a:p>
          <a:endParaRPr lang="en-CA"/>
        </a:p>
      </dgm:t>
    </dgm:pt>
    <dgm:pt modelId="{26B09CF3-003F-43E3-BDBF-047598EB622A}" type="sibTrans" cxnId="{39A017DB-610B-402E-8999-4530568B4A88}">
      <dgm:prSet/>
      <dgm:spPr/>
      <dgm:t>
        <a:bodyPr/>
        <a:lstStyle/>
        <a:p>
          <a:endParaRPr lang="en-CA"/>
        </a:p>
      </dgm:t>
    </dgm:pt>
    <dgm:pt modelId="{29D54AF2-6988-4991-B189-8953CC695B0E}">
      <dgm:prSet phldrT="[Text]"/>
      <dgm:spPr/>
      <dgm:t>
        <a:bodyPr anchor="b"/>
        <a:lstStyle/>
        <a:p>
          <a:pPr algn="r"/>
          <a:r>
            <a:rPr lang="en-US" dirty="0" smtClean="0"/>
            <a:t>Current,  Integrated, normalized content</a:t>
          </a:r>
          <a:endParaRPr lang="en-CA" dirty="0"/>
        </a:p>
      </dgm:t>
    </dgm:pt>
    <dgm:pt modelId="{DABA13E0-7875-42C9-8AC2-EE709EEFBE85}" type="parTrans" cxnId="{245F82AA-15BC-4E89-9ED4-82E68AC36F62}">
      <dgm:prSet/>
      <dgm:spPr/>
      <dgm:t>
        <a:bodyPr/>
        <a:lstStyle/>
        <a:p>
          <a:endParaRPr lang="en-CA"/>
        </a:p>
      </dgm:t>
    </dgm:pt>
    <dgm:pt modelId="{1D3FA3B9-FE5A-4772-BC09-16DDD981A563}" type="sibTrans" cxnId="{245F82AA-15BC-4E89-9ED4-82E68AC36F62}">
      <dgm:prSet/>
      <dgm:spPr/>
      <dgm:t>
        <a:bodyPr/>
        <a:lstStyle/>
        <a:p>
          <a:endParaRPr lang="en-CA"/>
        </a:p>
      </dgm:t>
    </dgm:pt>
    <dgm:pt modelId="{E323C522-FA7E-4BA7-9C07-7D86E6E3CF16}">
      <dgm:prSet phldrT="[Text]"/>
      <dgm:spPr/>
      <dgm:t>
        <a:bodyPr anchor="ctr"/>
        <a:lstStyle/>
        <a:p>
          <a:r>
            <a:rPr lang="en-US" dirty="0" smtClean="0"/>
            <a:t>Market Data Administration</a:t>
          </a:r>
          <a:endParaRPr lang="en-CA" dirty="0"/>
        </a:p>
      </dgm:t>
    </dgm:pt>
    <dgm:pt modelId="{AC4CB5C6-950E-4E61-96D3-4B2425FC3F21}" type="parTrans" cxnId="{3B7D6C1A-D0CE-4A69-9458-6DCB69C8BE19}">
      <dgm:prSet/>
      <dgm:spPr/>
      <dgm:t>
        <a:bodyPr/>
        <a:lstStyle/>
        <a:p>
          <a:endParaRPr lang="en-CA"/>
        </a:p>
      </dgm:t>
    </dgm:pt>
    <dgm:pt modelId="{B964B522-38ED-425D-B98A-D7A266F99DED}" type="sibTrans" cxnId="{3B7D6C1A-D0CE-4A69-9458-6DCB69C8BE19}">
      <dgm:prSet/>
      <dgm:spPr/>
      <dgm:t>
        <a:bodyPr/>
        <a:lstStyle/>
        <a:p>
          <a:endParaRPr lang="en-CA"/>
        </a:p>
      </dgm:t>
    </dgm:pt>
    <dgm:pt modelId="{CF8D0838-1225-4030-8835-23041492B9FF}">
      <dgm:prSet phldrT="[Text]"/>
      <dgm:spPr/>
      <dgm:t>
        <a:bodyPr anchor="b"/>
        <a:lstStyle/>
        <a:p>
          <a:pPr algn="l"/>
          <a:r>
            <a:rPr lang="en-US" dirty="0" smtClean="0"/>
            <a:t>Access and Controls</a:t>
          </a:r>
          <a:endParaRPr lang="en-CA" dirty="0"/>
        </a:p>
      </dgm:t>
    </dgm:pt>
    <dgm:pt modelId="{8551E4B6-5EE7-46A5-A817-57AF44A6FAD2}" type="parTrans" cxnId="{CBEBC39D-A285-4AD4-9C42-FEBFC73BB96E}">
      <dgm:prSet/>
      <dgm:spPr/>
      <dgm:t>
        <a:bodyPr/>
        <a:lstStyle/>
        <a:p>
          <a:endParaRPr lang="en-CA"/>
        </a:p>
      </dgm:t>
    </dgm:pt>
    <dgm:pt modelId="{30EEA7CC-CCA8-4B56-8D80-567C647DBBC7}" type="sibTrans" cxnId="{CBEBC39D-A285-4AD4-9C42-FEBFC73BB96E}">
      <dgm:prSet/>
      <dgm:spPr/>
      <dgm:t>
        <a:bodyPr/>
        <a:lstStyle/>
        <a:p>
          <a:endParaRPr lang="en-CA"/>
        </a:p>
      </dgm:t>
    </dgm:pt>
    <dgm:pt modelId="{12B10CDD-F57E-44D2-94DE-703D26199275}">
      <dgm:prSet phldrT="[Text]"/>
      <dgm:spPr/>
      <dgm:t>
        <a:bodyPr anchor="ctr"/>
        <a:lstStyle/>
        <a:p>
          <a:r>
            <a:rPr lang="en-US" dirty="0" smtClean="0"/>
            <a:t>Operations &amp; Technology</a:t>
          </a:r>
          <a:endParaRPr lang="en-CA" dirty="0"/>
        </a:p>
      </dgm:t>
    </dgm:pt>
    <dgm:pt modelId="{9B1C335D-11DF-4C30-A09E-8DA31D85ADCD}" type="parTrans" cxnId="{9FCD0F2C-C880-4644-A721-4F3CC477CB18}">
      <dgm:prSet/>
      <dgm:spPr/>
      <dgm:t>
        <a:bodyPr/>
        <a:lstStyle/>
        <a:p>
          <a:endParaRPr lang="en-CA"/>
        </a:p>
      </dgm:t>
    </dgm:pt>
    <dgm:pt modelId="{1DD6334E-D182-4163-ABFF-BCDF7BC2A79E}" type="sibTrans" cxnId="{9FCD0F2C-C880-4644-A721-4F3CC477CB18}">
      <dgm:prSet/>
      <dgm:spPr/>
      <dgm:t>
        <a:bodyPr/>
        <a:lstStyle/>
        <a:p>
          <a:endParaRPr lang="en-CA"/>
        </a:p>
      </dgm:t>
    </dgm:pt>
    <dgm:pt modelId="{4C1BB802-A9C6-4023-AA6B-2CE05FD369B2}" type="pres">
      <dgm:prSet presAssocID="{E3B9DB30-4E4F-40C0-8461-A15CC42E7297}" presName="cycleMatrixDiagram" presStyleCnt="0">
        <dgm:presLayoutVars>
          <dgm:chMax val="1"/>
          <dgm:dir/>
          <dgm:animLvl val="lvl"/>
          <dgm:resizeHandles val="exact"/>
        </dgm:presLayoutVars>
      </dgm:prSet>
      <dgm:spPr/>
      <dgm:t>
        <a:bodyPr/>
        <a:lstStyle/>
        <a:p>
          <a:endParaRPr lang="en-CA"/>
        </a:p>
      </dgm:t>
    </dgm:pt>
    <dgm:pt modelId="{9B95E77A-68BE-4998-8FB8-9A30BCD039EB}" type="pres">
      <dgm:prSet presAssocID="{E3B9DB30-4E4F-40C0-8461-A15CC42E7297}" presName="children" presStyleCnt="0"/>
      <dgm:spPr/>
    </dgm:pt>
    <dgm:pt modelId="{7CDC7AAA-6E0D-4D98-A101-09CF605E68C6}" type="pres">
      <dgm:prSet presAssocID="{E3B9DB30-4E4F-40C0-8461-A15CC42E7297}" presName="child1group" presStyleCnt="0"/>
      <dgm:spPr/>
    </dgm:pt>
    <dgm:pt modelId="{2D0A33CE-8D0D-451A-8D68-BB5A8C695C08}" type="pres">
      <dgm:prSet presAssocID="{E3B9DB30-4E4F-40C0-8461-A15CC42E7297}" presName="child1" presStyleLbl="bgAcc1" presStyleIdx="0" presStyleCnt="4"/>
      <dgm:spPr/>
      <dgm:t>
        <a:bodyPr/>
        <a:lstStyle/>
        <a:p>
          <a:endParaRPr lang="en-CA"/>
        </a:p>
      </dgm:t>
    </dgm:pt>
    <dgm:pt modelId="{8372697A-19C8-4FBF-B391-BB8D797677CE}" type="pres">
      <dgm:prSet presAssocID="{E3B9DB30-4E4F-40C0-8461-A15CC42E7297}" presName="child1Text" presStyleLbl="bgAcc1" presStyleIdx="0" presStyleCnt="4">
        <dgm:presLayoutVars>
          <dgm:bulletEnabled val="1"/>
        </dgm:presLayoutVars>
      </dgm:prSet>
      <dgm:spPr/>
      <dgm:t>
        <a:bodyPr/>
        <a:lstStyle/>
        <a:p>
          <a:endParaRPr lang="en-CA"/>
        </a:p>
      </dgm:t>
    </dgm:pt>
    <dgm:pt modelId="{C0CA2A6E-CD1A-470A-82A5-6A46FB972849}" type="pres">
      <dgm:prSet presAssocID="{E3B9DB30-4E4F-40C0-8461-A15CC42E7297}" presName="child2group" presStyleCnt="0"/>
      <dgm:spPr/>
    </dgm:pt>
    <dgm:pt modelId="{DF488B3A-D74B-423D-8428-07A5F1DEE6F8}" type="pres">
      <dgm:prSet presAssocID="{E3B9DB30-4E4F-40C0-8461-A15CC42E7297}" presName="child2" presStyleLbl="bgAcc1" presStyleIdx="1" presStyleCnt="4"/>
      <dgm:spPr/>
      <dgm:t>
        <a:bodyPr/>
        <a:lstStyle/>
        <a:p>
          <a:endParaRPr lang="en-CA"/>
        </a:p>
      </dgm:t>
    </dgm:pt>
    <dgm:pt modelId="{2B241D7E-A0D0-4059-9947-B19DA952F4D1}" type="pres">
      <dgm:prSet presAssocID="{E3B9DB30-4E4F-40C0-8461-A15CC42E7297}" presName="child2Text" presStyleLbl="bgAcc1" presStyleIdx="1" presStyleCnt="4">
        <dgm:presLayoutVars>
          <dgm:bulletEnabled val="1"/>
        </dgm:presLayoutVars>
      </dgm:prSet>
      <dgm:spPr/>
      <dgm:t>
        <a:bodyPr/>
        <a:lstStyle/>
        <a:p>
          <a:endParaRPr lang="en-CA"/>
        </a:p>
      </dgm:t>
    </dgm:pt>
    <dgm:pt modelId="{6E91FEDD-3189-462A-8624-0E157D6C5F43}" type="pres">
      <dgm:prSet presAssocID="{E3B9DB30-4E4F-40C0-8461-A15CC42E7297}" presName="child3group" presStyleCnt="0"/>
      <dgm:spPr/>
    </dgm:pt>
    <dgm:pt modelId="{B52CB543-4068-45F2-956D-EBB5266DFFD1}" type="pres">
      <dgm:prSet presAssocID="{E3B9DB30-4E4F-40C0-8461-A15CC42E7297}" presName="child3" presStyleLbl="bgAcc1" presStyleIdx="2" presStyleCnt="4" custLinFactNeighborY="8224"/>
      <dgm:spPr/>
      <dgm:t>
        <a:bodyPr/>
        <a:lstStyle/>
        <a:p>
          <a:endParaRPr lang="en-CA"/>
        </a:p>
      </dgm:t>
    </dgm:pt>
    <dgm:pt modelId="{AE192278-D900-4694-B693-D44CBBFCD9A6}" type="pres">
      <dgm:prSet presAssocID="{E3B9DB30-4E4F-40C0-8461-A15CC42E7297}" presName="child3Text" presStyleLbl="bgAcc1" presStyleIdx="2" presStyleCnt="4">
        <dgm:presLayoutVars>
          <dgm:bulletEnabled val="1"/>
        </dgm:presLayoutVars>
      </dgm:prSet>
      <dgm:spPr/>
      <dgm:t>
        <a:bodyPr/>
        <a:lstStyle/>
        <a:p>
          <a:endParaRPr lang="en-CA"/>
        </a:p>
      </dgm:t>
    </dgm:pt>
    <dgm:pt modelId="{3D024342-3794-4D5C-9F28-A2C9A6CD53C6}" type="pres">
      <dgm:prSet presAssocID="{E3B9DB30-4E4F-40C0-8461-A15CC42E7297}" presName="child4group" presStyleCnt="0"/>
      <dgm:spPr/>
    </dgm:pt>
    <dgm:pt modelId="{33A742A4-7E4B-4A05-B9A5-6A6E81D41539}" type="pres">
      <dgm:prSet presAssocID="{E3B9DB30-4E4F-40C0-8461-A15CC42E7297}" presName="child4" presStyleLbl="bgAcc1" presStyleIdx="3" presStyleCnt="4"/>
      <dgm:spPr/>
      <dgm:t>
        <a:bodyPr/>
        <a:lstStyle/>
        <a:p>
          <a:endParaRPr lang="en-CA"/>
        </a:p>
      </dgm:t>
    </dgm:pt>
    <dgm:pt modelId="{63B07EA9-26A3-4653-9F82-1F7490F4D407}" type="pres">
      <dgm:prSet presAssocID="{E3B9DB30-4E4F-40C0-8461-A15CC42E7297}" presName="child4Text" presStyleLbl="bgAcc1" presStyleIdx="3" presStyleCnt="4">
        <dgm:presLayoutVars>
          <dgm:bulletEnabled val="1"/>
        </dgm:presLayoutVars>
      </dgm:prSet>
      <dgm:spPr/>
      <dgm:t>
        <a:bodyPr/>
        <a:lstStyle/>
        <a:p>
          <a:endParaRPr lang="en-CA"/>
        </a:p>
      </dgm:t>
    </dgm:pt>
    <dgm:pt modelId="{A33E0F6E-9879-4781-BA06-053C9038BD21}" type="pres">
      <dgm:prSet presAssocID="{E3B9DB30-4E4F-40C0-8461-A15CC42E7297}" presName="childPlaceholder" presStyleCnt="0"/>
      <dgm:spPr/>
    </dgm:pt>
    <dgm:pt modelId="{D4798A09-8507-4DA8-A620-147D0559806A}" type="pres">
      <dgm:prSet presAssocID="{E3B9DB30-4E4F-40C0-8461-A15CC42E7297}" presName="circle" presStyleCnt="0"/>
      <dgm:spPr/>
    </dgm:pt>
    <dgm:pt modelId="{30B32C39-4205-4F63-B786-9E12AE62580C}" type="pres">
      <dgm:prSet presAssocID="{E3B9DB30-4E4F-40C0-8461-A15CC42E7297}" presName="quadrant1" presStyleLbl="node1" presStyleIdx="0" presStyleCnt="4">
        <dgm:presLayoutVars>
          <dgm:chMax val="1"/>
          <dgm:bulletEnabled val="1"/>
        </dgm:presLayoutVars>
      </dgm:prSet>
      <dgm:spPr/>
      <dgm:t>
        <a:bodyPr/>
        <a:lstStyle/>
        <a:p>
          <a:endParaRPr lang="en-CA"/>
        </a:p>
      </dgm:t>
    </dgm:pt>
    <dgm:pt modelId="{1BF189DD-67F6-4245-8FA1-F2853C4A06A7}" type="pres">
      <dgm:prSet presAssocID="{E3B9DB30-4E4F-40C0-8461-A15CC42E7297}" presName="quadrant2" presStyleLbl="node1" presStyleIdx="1" presStyleCnt="4">
        <dgm:presLayoutVars>
          <dgm:chMax val="1"/>
          <dgm:bulletEnabled val="1"/>
        </dgm:presLayoutVars>
      </dgm:prSet>
      <dgm:spPr/>
      <dgm:t>
        <a:bodyPr/>
        <a:lstStyle/>
        <a:p>
          <a:endParaRPr lang="en-CA"/>
        </a:p>
      </dgm:t>
    </dgm:pt>
    <dgm:pt modelId="{9BFCE94C-E552-4BA4-A964-AF47FF967D1C}" type="pres">
      <dgm:prSet presAssocID="{E3B9DB30-4E4F-40C0-8461-A15CC42E7297}" presName="quadrant3" presStyleLbl="node1" presStyleIdx="2" presStyleCnt="4">
        <dgm:presLayoutVars>
          <dgm:chMax val="1"/>
          <dgm:bulletEnabled val="1"/>
        </dgm:presLayoutVars>
      </dgm:prSet>
      <dgm:spPr/>
      <dgm:t>
        <a:bodyPr/>
        <a:lstStyle/>
        <a:p>
          <a:endParaRPr lang="en-CA"/>
        </a:p>
      </dgm:t>
    </dgm:pt>
    <dgm:pt modelId="{32208A2F-CDE2-4A1A-ADA9-3546AF83DA1F}" type="pres">
      <dgm:prSet presAssocID="{E3B9DB30-4E4F-40C0-8461-A15CC42E7297}" presName="quadrant4" presStyleLbl="node1" presStyleIdx="3" presStyleCnt="4">
        <dgm:presLayoutVars>
          <dgm:chMax val="1"/>
          <dgm:bulletEnabled val="1"/>
        </dgm:presLayoutVars>
      </dgm:prSet>
      <dgm:spPr/>
      <dgm:t>
        <a:bodyPr/>
        <a:lstStyle/>
        <a:p>
          <a:endParaRPr lang="en-CA"/>
        </a:p>
      </dgm:t>
    </dgm:pt>
    <dgm:pt modelId="{F7E9D5F6-9FAF-48C0-937C-78EBD0730C83}" type="pres">
      <dgm:prSet presAssocID="{E3B9DB30-4E4F-40C0-8461-A15CC42E7297}" presName="quadrantPlaceholder" presStyleCnt="0"/>
      <dgm:spPr/>
    </dgm:pt>
    <dgm:pt modelId="{4C5BEC0D-1A5C-4088-B3EC-9BEC96864481}" type="pres">
      <dgm:prSet presAssocID="{E3B9DB30-4E4F-40C0-8461-A15CC42E7297}" presName="center1" presStyleLbl="fgShp" presStyleIdx="0" presStyleCnt="2" custScaleX="213333" custScaleY="234131"/>
      <dgm:spPr/>
    </dgm:pt>
    <dgm:pt modelId="{5F76BECF-F6DC-408A-B52B-094EACCAC8D4}" type="pres">
      <dgm:prSet presAssocID="{E3B9DB30-4E4F-40C0-8461-A15CC42E7297}" presName="center2" presStyleLbl="fgShp" presStyleIdx="1" presStyleCnt="2" custScaleX="213333" custScaleY="234131"/>
      <dgm:spPr/>
    </dgm:pt>
  </dgm:ptLst>
  <dgm:cxnLst>
    <dgm:cxn modelId="{7E75033E-0EB6-4645-8096-3085610EA609}" type="presOf" srcId="{CF8D0838-1225-4030-8835-23041492B9FF}" destId="{32208A2F-CDE2-4A1A-ADA9-3546AF83DA1F}" srcOrd="0" destOrd="0" presId="urn:microsoft.com/office/officeart/2005/8/layout/cycle4#2"/>
    <dgm:cxn modelId="{39A017DB-610B-402E-8999-4530568B4A88}" srcId="{45D66B17-9771-48A5-8E6B-BB3F37B6B802}" destId="{3350A820-416B-40B2-901F-C794B0033E37}" srcOrd="0" destOrd="0" parTransId="{37BCD24D-6111-47D0-B823-4F63BC5B0FA5}" sibTransId="{26B09CF3-003F-43E3-BDBF-047598EB622A}"/>
    <dgm:cxn modelId="{728C235D-7583-464C-98C3-1C93CD1B7964}" type="presOf" srcId="{E323C522-FA7E-4BA7-9C07-7D86E6E3CF16}" destId="{B52CB543-4068-45F2-956D-EBB5266DFFD1}" srcOrd="0" destOrd="0" presId="urn:microsoft.com/office/officeart/2005/8/layout/cycle4#2"/>
    <dgm:cxn modelId="{7E8D2B02-554D-42FF-8688-15408FC979D5}" srcId="{E3B9DB30-4E4F-40C0-8461-A15CC42E7297}" destId="{45D66B17-9771-48A5-8E6B-BB3F37B6B802}" srcOrd="1" destOrd="0" parTransId="{19B46EBF-6DFE-4C2D-8C74-CCF36C414213}" sibTransId="{EF6F728D-E0EB-44FE-8A94-9342868088BF}"/>
    <dgm:cxn modelId="{245F82AA-15BC-4E89-9ED4-82E68AC36F62}" srcId="{E3B9DB30-4E4F-40C0-8461-A15CC42E7297}" destId="{29D54AF2-6988-4991-B189-8953CC695B0E}" srcOrd="2" destOrd="0" parTransId="{DABA13E0-7875-42C9-8AC2-EE709EEFBE85}" sibTransId="{1D3FA3B9-FE5A-4772-BC09-16DDD981A563}"/>
    <dgm:cxn modelId="{CBEBC39D-A285-4AD4-9C42-FEBFC73BB96E}" srcId="{E3B9DB30-4E4F-40C0-8461-A15CC42E7297}" destId="{CF8D0838-1225-4030-8835-23041492B9FF}" srcOrd="3" destOrd="0" parTransId="{8551E4B6-5EE7-46A5-A817-57AF44A6FAD2}" sibTransId="{30EEA7CC-CCA8-4B56-8D80-567C647DBBC7}"/>
    <dgm:cxn modelId="{27DB1291-5182-4494-9599-FBD0FAC9C342}" type="presOf" srcId="{1330D772-3DBE-4F2F-B1C3-7AEC8EAE3C2B}" destId="{2D0A33CE-8D0D-451A-8D68-BB5A8C695C08}" srcOrd="0" destOrd="0" presId="urn:microsoft.com/office/officeart/2005/8/layout/cycle4#2"/>
    <dgm:cxn modelId="{3B7D6C1A-D0CE-4A69-9458-6DCB69C8BE19}" srcId="{29D54AF2-6988-4991-B189-8953CC695B0E}" destId="{E323C522-FA7E-4BA7-9C07-7D86E6E3CF16}" srcOrd="0" destOrd="0" parTransId="{AC4CB5C6-950E-4E61-96D3-4B2425FC3F21}" sibTransId="{B964B522-38ED-425D-B98A-D7A266F99DED}"/>
    <dgm:cxn modelId="{06039755-7204-413A-A661-2A26682045F5}" type="presOf" srcId="{E3B9DB30-4E4F-40C0-8461-A15CC42E7297}" destId="{4C1BB802-A9C6-4023-AA6B-2CE05FD369B2}" srcOrd="0" destOrd="0" presId="urn:microsoft.com/office/officeart/2005/8/layout/cycle4#2"/>
    <dgm:cxn modelId="{AFD55E30-8A04-401D-B0CA-0FE436EFCD7C}" srcId="{E3B9DB30-4E4F-40C0-8461-A15CC42E7297}" destId="{92D0EBC7-AC96-41D7-B35E-DF1C86762BFD}" srcOrd="0" destOrd="0" parTransId="{3B441742-41E6-49FC-A9F4-600C33FB82DC}" sibTransId="{613F8897-69C3-43E1-AD6B-3293796099E6}"/>
    <dgm:cxn modelId="{05969E80-AF9E-44D1-ACE5-DB2C98666C64}" type="presOf" srcId="{45D66B17-9771-48A5-8E6B-BB3F37B6B802}" destId="{1BF189DD-67F6-4245-8FA1-F2853C4A06A7}" srcOrd="0" destOrd="0" presId="urn:microsoft.com/office/officeart/2005/8/layout/cycle4#2"/>
    <dgm:cxn modelId="{869D57FC-4A73-4485-B4EC-58EE2ABAF8F6}" type="presOf" srcId="{12B10CDD-F57E-44D2-94DE-703D26199275}" destId="{33A742A4-7E4B-4A05-B9A5-6A6E81D41539}" srcOrd="0" destOrd="0" presId="urn:microsoft.com/office/officeart/2005/8/layout/cycle4#2"/>
    <dgm:cxn modelId="{F094EB4B-DED3-4DD1-AB59-CE0B35736DCA}" type="presOf" srcId="{1330D772-3DBE-4F2F-B1C3-7AEC8EAE3C2B}" destId="{8372697A-19C8-4FBF-B391-BB8D797677CE}" srcOrd="1" destOrd="0" presId="urn:microsoft.com/office/officeart/2005/8/layout/cycle4#2"/>
    <dgm:cxn modelId="{2E3E9B95-0DEC-4915-8CB5-767E7EEC86F8}" srcId="{92D0EBC7-AC96-41D7-B35E-DF1C86762BFD}" destId="{1330D772-3DBE-4F2F-B1C3-7AEC8EAE3C2B}" srcOrd="0" destOrd="0" parTransId="{2BE26FFD-B31A-4786-9CAF-9106E0D77D3B}" sibTransId="{471C98E5-15E3-406B-88CF-E9FDDBB4E413}"/>
    <dgm:cxn modelId="{6E535A4D-475A-4E7C-A6A2-A57BC7FE1029}" type="presOf" srcId="{12B10CDD-F57E-44D2-94DE-703D26199275}" destId="{63B07EA9-26A3-4653-9F82-1F7490F4D407}" srcOrd="1" destOrd="0" presId="urn:microsoft.com/office/officeart/2005/8/layout/cycle4#2"/>
    <dgm:cxn modelId="{3CEFA699-720B-44C1-8067-9695176420B8}" type="presOf" srcId="{E323C522-FA7E-4BA7-9C07-7D86E6E3CF16}" destId="{AE192278-D900-4694-B693-D44CBBFCD9A6}" srcOrd="1" destOrd="0" presId="urn:microsoft.com/office/officeart/2005/8/layout/cycle4#2"/>
    <dgm:cxn modelId="{44B3FD44-8B8E-4F8A-9444-F55DD306EA06}" type="presOf" srcId="{29D54AF2-6988-4991-B189-8953CC695B0E}" destId="{9BFCE94C-E552-4BA4-A964-AF47FF967D1C}" srcOrd="0" destOrd="0" presId="urn:microsoft.com/office/officeart/2005/8/layout/cycle4#2"/>
    <dgm:cxn modelId="{987070C6-9323-4AD5-8B47-257C6F956CD2}" type="presOf" srcId="{3350A820-416B-40B2-901F-C794B0033E37}" destId="{2B241D7E-A0D0-4059-9947-B19DA952F4D1}" srcOrd="1" destOrd="0" presId="urn:microsoft.com/office/officeart/2005/8/layout/cycle4#2"/>
    <dgm:cxn modelId="{82F07623-7488-43CD-B1C2-6131CABFB2DC}" type="presOf" srcId="{3350A820-416B-40B2-901F-C794B0033E37}" destId="{DF488B3A-D74B-423D-8428-07A5F1DEE6F8}" srcOrd="0" destOrd="0" presId="urn:microsoft.com/office/officeart/2005/8/layout/cycle4#2"/>
    <dgm:cxn modelId="{6FE4D6A7-03A5-4B4B-81D6-A4F88D40D246}" type="presOf" srcId="{92D0EBC7-AC96-41D7-B35E-DF1C86762BFD}" destId="{30B32C39-4205-4F63-B786-9E12AE62580C}" srcOrd="0" destOrd="0" presId="urn:microsoft.com/office/officeart/2005/8/layout/cycle4#2"/>
    <dgm:cxn modelId="{9FCD0F2C-C880-4644-A721-4F3CC477CB18}" srcId="{CF8D0838-1225-4030-8835-23041492B9FF}" destId="{12B10CDD-F57E-44D2-94DE-703D26199275}" srcOrd="0" destOrd="0" parTransId="{9B1C335D-11DF-4C30-A09E-8DA31D85ADCD}" sibTransId="{1DD6334E-D182-4163-ABFF-BCDF7BC2A79E}"/>
    <dgm:cxn modelId="{99955929-15CB-4BB1-9DE6-A8CD02A70094}" type="presParOf" srcId="{4C1BB802-A9C6-4023-AA6B-2CE05FD369B2}" destId="{9B95E77A-68BE-4998-8FB8-9A30BCD039EB}" srcOrd="0" destOrd="0" presId="urn:microsoft.com/office/officeart/2005/8/layout/cycle4#2"/>
    <dgm:cxn modelId="{36F4B10B-698B-440B-9300-86BBD89FB0FE}" type="presParOf" srcId="{9B95E77A-68BE-4998-8FB8-9A30BCD039EB}" destId="{7CDC7AAA-6E0D-4D98-A101-09CF605E68C6}" srcOrd="0" destOrd="0" presId="urn:microsoft.com/office/officeart/2005/8/layout/cycle4#2"/>
    <dgm:cxn modelId="{72D46C37-8A89-442A-A234-BF6D57891972}" type="presParOf" srcId="{7CDC7AAA-6E0D-4D98-A101-09CF605E68C6}" destId="{2D0A33CE-8D0D-451A-8D68-BB5A8C695C08}" srcOrd="0" destOrd="0" presId="urn:microsoft.com/office/officeart/2005/8/layout/cycle4#2"/>
    <dgm:cxn modelId="{BEB82F0E-990C-4224-9F7E-738606A86BE7}" type="presParOf" srcId="{7CDC7AAA-6E0D-4D98-A101-09CF605E68C6}" destId="{8372697A-19C8-4FBF-B391-BB8D797677CE}" srcOrd="1" destOrd="0" presId="urn:microsoft.com/office/officeart/2005/8/layout/cycle4#2"/>
    <dgm:cxn modelId="{2E8672C2-99F9-4551-9D4B-5AF6B4490050}" type="presParOf" srcId="{9B95E77A-68BE-4998-8FB8-9A30BCD039EB}" destId="{C0CA2A6E-CD1A-470A-82A5-6A46FB972849}" srcOrd="1" destOrd="0" presId="urn:microsoft.com/office/officeart/2005/8/layout/cycle4#2"/>
    <dgm:cxn modelId="{01F9715A-FB87-4B78-A1B5-53CF16C1586F}" type="presParOf" srcId="{C0CA2A6E-CD1A-470A-82A5-6A46FB972849}" destId="{DF488B3A-D74B-423D-8428-07A5F1DEE6F8}" srcOrd="0" destOrd="0" presId="urn:microsoft.com/office/officeart/2005/8/layout/cycle4#2"/>
    <dgm:cxn modelId="{2F604669-58DE-49DE-9F74-0BFC0DD73373}" type="presParOf" srcId="{C0CA2A6E-CD1A-470A-82A5-6A46FB972849}" destId="{2B241D7E-A0D0-4059-9947-B19DA952F4D1}" srcOrd="1" destOrd="0" presId="urn:microsoft.com/office/officeart/2005/8/layout/cycle4#2"/>
    <dgm:cxn modelId="{1F23861D-8997-44DB-A748-142414AB0E91}" type="presParOf" srcId="{9B95E77A-68BE-4998-8FB8-9A30BCD039EB}" destId="{6E91FEDD-3189-462A-8624-0E157D6C5F43}" srcOrd="2" destOrd="0" presId="urn:microsoft.com/office/officeart/2005/8/layout/cycle4#2"/>
    <dgm:cxn modelId="{DE10989E-E755-4966-94DD-BA48726CCD6A}" type="presParOf" srcId="{6E91FEDD-3189-462A-8624-0E157D6C5F43}" destId="{B52CB543-4068-45F2-956D-EBB5266DFFD1}" srcOrd="0" destOrd="0" presId="urn:microsoft.com/office/officeart/2005/8/layout/cycle4#2"/>
    <dgm:cxn modelId="{89DF8CE0-3E91-4EAC-976E-81AB07D96D1E}" type="presParOf" srcId="{6E91FEDD-3189-462A-8624-0E157D6C5F43}" destId="{AE192278-D900-4694-B693-D44CBBFCD9A6}" srcOrd="1" destOrd="0" presId="urn:microsoft.com/office/officeart/2005/8/layout/cycle4#2"/>
    <dgm:cxn modelId="{043D0CF5-DD23-4A69-87C7-16990C4BA366}" type="presParOf" srcId="{9B95E77A-68BE-4998-8FB8-9A30BCD039EB}" destId="{3D024342-3794-4D5C-9F28-A2C9A6CD53C6}" srcOrd="3" destOrd="0" presId="urn:microsoft.com/office/officeart/2005/8/layout/cycle4#2"/>
    <dgm:cxn modelId="{32CC086C-2CDA-4A1A-8924-F332768B469D}" type="presParOf" srcId="{3D024342-3794-4D5C-9F28-A2C9A6CD53C6}" destId="{33A742A4-7E4B-4A05-B9A5-6A6E81D41539}" srcOrd="0" destOrd="0" presId="urn:microsoft.com/office/officeart/2005/8/layout/cycle4#2"/>
    <dgm:cxn modelId="{98215F14-F8C9-4B3F-9592-1592BA894696}" type="presParOf" srcId="{3D024342-3794-4D5C-9F28-A2C9A6CD53C6}" destId="{63B07EA9-26A3-4653-9F82-1F7490F4D407}" srcOrd="1" destOrd="0" presId="urn:microsoft.com/office/officeart/2005/8/layout/cycle4#2"/>
    <dgm:cxn modelId="{60F30FBB-408B-4054-B3C1-A9ACF35C9E31}" type="presParOf" srcId="{9B95E77A-68BE-4998-8FB8-9A30BCD039EB}" destId="{A33E0F6E-9879-4781-BA06-053C9038BD21}" srcOrd="4" destOrd="0" presId="urn:microsoft.com/office/officeart/2005/8/layout/cycle4#2"/>
    <dgm:cxn modelId="{E8FE275E-C643-4780-8F22-0BFF86C3FFEF}" type="presParOf" srcId="{4C1BB802-A9C6-4023-AA6B-2CE05FD369B2}" destId="{D4798A09-8507-4DA8-A620-147D0559806A}" srcOrd="1" destOrd="0" presId="urn:microsoft.com/office/officeart/2005/8/layout/cycle4#2"/>
    <dgm:cxn modelId="{9BCB2810-CDA5-4046-82A8-D17772D83738}" type="presParOf" srcId="{D4798A09-8507-4DA8-A620-147D0559806A}" destId="{30B32C39-4205-4F63-B786-9E12AE62580C}" srcOrd="0" destOrd="0" presId="urn:microsoft.com/office/officeart/2005/8/layout/cycle4#2"/>
    <dgm:cxn modelId="{2EB7BC86-67D8-4BE2-A2B8-13C06C004830}" type="presParOf" srcId="{D4798A09-8507-4DA8-A620-147D0559806A}" destId="{1BF189DD-67F6-4245-8FA1-F2853C4A06A7}" srcOrd="1" destOrd="0" presId="urn:microsoft.com/office/officeart/2005/8/layout/cycle4#2"/>
    <dgm:cxn modelId="{743B8B44-A2CA-4D75-BB33-A16F49EF1C6C}" type="presParOf" srcId="{D4798A09-8507-4DA8-A620-147D0559806A}" destId="{9BFCE94C-E552-4BA4-A964-AF47FF967D1C}" srcOrd="2" destOrd="0" presId="urn:microsoft.com/office/officeart/2005/8/layout/cycle4#2"/>
    <dgm:cxn modelId="{EAF6895B-36F8-4BEC-B7A2-C630FE06E599}" type="presParOf" srcId="{D4798A09-8507-4DA8-A620-147D0559806A}" destId="{32208A2F-CDE2-4A1A-ADA9-3546AF83DA1F}" srcOrd="3" destOrd="0" presId="urn:microsoft.com/office/officeart/2005/8/layout/cycle4#2"/>
    <dgm:cxn modelId="{47A7DE6B-22DD-4088-B932-7BA9E0E85FC6}" type="presParOf" srcId="{D4798A09-8507-4DA8-A620-147D0559806A}" destId="{F7E9D5F6-9FAF-48C0-937C-78EBD0730C83}" srcOrd="4" destOrd="0" presId="urn:microsoft.com/office/officeart/2005/8/layout/cycle4#2"/>
    <dgm:cxn modelId="{73BDC21C-C083-4F20-BAB7-4D04047B8394}" type="presParOf" srcId="{4C1BB802-A9C6-4023-AA6B-2CE05FD369B2}" destId="{4C5BEC0D-1A5C-4088-B3EC-9BEC96864481}" srcOrd="2" destOrd="0" presId="urn:microsoft.com/office/officeart/2005/8/layout/cycle4#2"/>
    <dgm:cxn modelId="{82CA94CA-A4BE-4B08-8D43-F68F28A814D4}" type="presParOf" srcId="{4C1BB802-A9C6-4023-AA6B-2CE05FD369B2}" destId="{5F76BECF-F6DC-408A-B52B-094EACCAC8D4}" srcOrd="3" destOrd="0" presId="urn:microsoft.com/office/officeart/2005/8/layout/cycle4#2"/>
  </dgm:cxnLst>
  <dgm:bg/>
  <dgm:whole/>
</dgm:dataModel>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4#2">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0.73032</cdr:x>
      <cdr:y>0.13485</cdr:y>
    </cdr:from>
    <cdr:to>
      <cdr:x>0.76157</cdr:x>
      <cdr:y>0.46378</cdr:y>
    </cdr:to>
    <cdr:sp macro="" textlink="">
      <cdr:nvSpPr>
        <cdr:cNvPr id="2" name="Left Brace 1"/>
        <cdr:cNvSpPr/>
      </cdr:nvSpPr>
      <cdr:spPr>
        <a:xfrm xmlns:a="http://schemas.openxmlformats.org/drawingml/2006/main" rot="10800000">
          <a:off x="3330376" y="250261"/>
          <a:ext cx="142505" cy="610424"/>
        </a:xfrm>
        <a:prstGeom xmlns:a="http://schemas.openxmlformats.org/drawingml/2006/main" prst="lef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0.02581</cdr:x>
      <cdr:y>0.51835</cdr:y>
    </cdr:from>
    <cdr:to>
      <cdr:x>0.05484</cdr:x>
      <cdr:y>0.73165</cdr:y>
    </cdr:to>
    <cdr:sp macro="" textlink="">
      <cdr:nvSpPr>
        <cdr:cNvPr id="3" name="Left Brace 2"/>
        <cdr:cNvSpPr/>
      </cdr:nvSpPr>
      <cdr:spPr>
        <a:xfrm xmlns:a="http://schemas.openxmlformats.org/drawingml/2006/main">
          <a:off x="109184" y="1028134"/>
          <a:ext cx="122830" cy="423081"/>
        </a:xfrm>
        <a:prstGeom xmlns:a="http://schemas.openxmlformats.org/drawingml/2006/main" prst="leftBrac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2" tIns="46966" rIns="93932" bIns="46966" rtlCol="0"/>
          <a:lstStyle>
            <a:lvl1pPr algn="l">
              <a:defRPr sz="1200"/>
            </a:lvl1pPr>
          </a:lstStyle>
          <a:p>
            <a:endParaRPr lang="en-GB" dirty="0"/>
          </a:p>
        </p:txBody>
      </p:sp>
      <p:sp>
        <p:nvSpPr>
          <p:cNvPr id="3" name="Date Placeholder 2"/>
          <p:cNvSpPr>
            <a:spLocks noGrp="1"/>
          </p:cNvSpPr>
          <p:nvPr>
            <p:ph type="dt" idx="1"/>
          </p:nvPr>
        </p:nvSpPr>
        <p:spPr>
          <a:xfrm>
            <a:off x="4008705" y="0"/>
            <a:ext cx="3066733" cy="468154"/>
          </a:xfrm>
          <a:prstGeom prst="rect">
            <a:avLst/>
          </a:prstGeom>
        </p:spPr>
        <p:txBody>
          <a:bodyPr vert="horz" lIns="93932" tIns="46966" rIns="93932" bIns="46966" rtlCol="0"/>
          <a:lstStyle>
            <a:lvl1pPr algn="r">
              <a:defRPr sz="1200"/>
            </a:lvl1pPr>
          </a:lstStyle>
          <a:p>
            <a:fld id="{4878A2E9-3BFD-4A73-95B9-FCB585631BF5}" type="datetimeFigureOut">
              <a:rPr lang="en-GB" smtClean="0"/>
              <a:pPr/>
              <a:t>03/12/2018</a:t>
            </a:fld>
            <a:endParaRPr lang="en-GB"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2" tIns="46966" rIns="93932" bIns="46966" rtlCol="0" anchor="ctr"/>
          <a:lstStyle/>
          <a:p>
            <a:endParaRPr lang="en-GB"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2" tIns="46966" rIns="93932" bIns="4696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93297"/>
            <a:ext cx="3066733" cy="468154"/>
          </a:xfrm>
          <a:prstGeom prst="rect">
            <a:avLst/>
          </a:prstGeom>
        </p:spPr>
        <p:txBody>
          <a:bodyPr vert="horz" lIns="93932" tIns="46966" rIns="93932" bIns="46966" rtlCol="0" anchor="b"/>
          <a:lstStyle>
            <a:lvl1pPr algn="l">
              <a:defRPr sz="1200"/>
            </a:lvl1pPr>
          </a:lstStyle>
          <a:p>
            <a:endParaRPr lang="en-GB" dirty="0"/>
          </a:p>
        </p:txBody>
      </p:sp>
      <p:sp>
        <p:nvSpPr>
          <p:cNvPr id="7" name="Slide Number Placeholder 6"/>
          <p:cNvSpPr>
            <a:spLocks noGrp="1"/>
          </p:cNvSpPr>
          <p:nvPr>
            <p:ph type="sldNum" sz="quarter" idx="5"/>
          </p:nvPr>
        </p:nvSpPr>
        <p:spPr>
          <a:xfrm>
            <a:off x="4008705" y="8893297"/>
            <a:ext cx="3066733" cy="468154"/>
          </a:xfrm>
          <a:prstGeom prst="rect">
            <a:avLst/>
          </a:prstGeom>
        </p:spPr>
        <p:txBody>
          <a:bodyPr vert="horz" lIns="93932" tIns="46966" rIns="93932" bIns="46966" rtlCol="0" anchor="b"/>
          <a:lstStyle>
            <a:lvl1pPr algn="r">
              <a:defRPr sz="1200"/>
            </a:lvl1pPr>
          </a:lstStyle>
          <a:p>
            <a:fld id="{6D3B3E21-F8A4-4734-A9F8-564076B607B5}" type="slidenum">
              <a:rPr lang="en-GB" smtClean="0"/>
              <a:pPr/>
              <a:t>‹#›</a:t>
            </a:fld>
            <a:endParaRPr lang="en-GB" dirty="0"/>
          </a:p>
        </p:txBody>
      </p:sp>
    </p:spTree>
    <p:extLst>
      <p:ext uri="{BB962C8B-B14F-4D97-AF65-F5344CB8AC3E}">
        <p14:creationId xmlns="" xmlns:p14="http://schemas.microsoft.com/office/powerpoint/2010/main" val="199436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 xmlns:a16="http://schemas.microsoft.com/office/drawing/2014/main" id="{039A9011-C954-4ED2-9F25-6B6C1E25CC4D}"/>
              </a:ext>
            </a:extLst>
          </p:cNvPr>
          <p:cNvSpPr>
            <a:spLocks noGrp="1"/>
          </p:cNvSpPr>
          <p:nvPr>
            <p:ph type="body" idx="1"/>
          </p:nvPr>
        </p:nvSpPr>
        <p:spPr/>
        <p:txBody>
          <a:bodyPr/>
          <a:lstStyle/>
          <a:p>
            <a:pPr defTabSz="914283">
              <a:defRPr/>
            </a:pPr>
            <a:r>
              <a:rPr lang="en-US" b="1" dirty="0"/>
              <a:t>MDC’s focus (scope) is for isolating Market Data Vendors/Contracts/Services in developing recommendations for developing a  robust market data management practice – identify operational efficiencies, savings opportunities, and effective governance</a:t>
            </a:r>
          </a:p>
          <a:p>
            <a:endParaRPr lang="en-CA" dirty="0"/>
          </a:p>
        </p:txBody>
      </p:sp>
    </p:spTree>
    <p:extLst>
      <p:ext uri="{BB962C8B-B14F-4D97-AF65-F5344CB8AC3E}">
        <p14:creationId xmlns="" xmlns:p14="http://schemas.microsoft.com/office/powerpoint/2010/main" val="25161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Grp="1" noChangeArrowheads="1"/>
          </p:cNvSpPr>
          <p:nvPr/>
        </p:nvSpPr>
        <p:spPr bwMode="auto">
          <a:xfrm>
            <a:off x="3" y="2"/>
            <a:ext cx="66" cy="295421"/>
          </a:xfrm>
          <a:prstGeom prst="rect">
            <a:avLst/>
          </a:prstGeom>
          <a:noFill/>
          <a:ln w="12700">
            <a:miter lim="800000"/>
            <a:headEnd/>
            <a:tailEnd/>
          </a:ln>
          <a:effectLst>
            <a:outerShdw dist="107763" dir="2700000" algn="ctr" rotWithShape="0">
              <a:schemeClr val="bg2"/>
            </a:outerShdw>
          </a:effectLst>
        </p:spPr>
        <p:txBody>
          <a:bodyPr wrap="none" lIns="0" tIns="45018" rIns="0" bIns="45018">
            <a:spAutoFit/>
          </a:bodyPr>
          <a:lstStyle/>
          <a:p>
            <a:pPr defTabSz="952009">
              <a:lnSpc>
                <a:spcPct val="110000"/>
              </a:lnSpc>
              <a:defRPr/>
            </a:pPr>
            <a:endParaRPr lang="en-US" sz="1200" dirty="0">
              <a:latin typeface="Times New Roman" pitchFamily="18" charset="0"/>
            </a:endParaRPr>
          </a:p>
        </p:txBody>
      </p:sp>
      <p:sp>
        <p:nvSpPr>
          <p:cNvPr id="5" name="Rectangle 1027"/>
          <p:cNvSpPr txBox="1">
            <a:spLocks noGrp="1" noChangeArrowheads="1"/>
          </p:cNvSpPr>
          <p:nvPr/>
        </p:nvSpPr>
        <p:spPr bwMode="auto">
          <a:xfrm>
            <a:off x="7063793" y="2"/>
            <a:ext cx="66" cy="295421"/>
          </a:xfrm>
          <a:prstGeom prst="rect">
            <a:avLst/>
          </a:prstGeom>
          <a:noFill/>
          <a:ln w="12700">
            <a:miter lim="800000"/>
            <a:headEnd/>
            <a:tailEnd/>
          </a:ln>
          <a:effectLst>
            <a:outerShdw dist="107763" dir="2700000" algn="ctr" rotWithShape="0">
              <a:schemeClr val="bg2"/>
            </a:outerShdw>
          </a:effectLst>
        </p:spPr>
        <p:txBody>
          <a:bodyPr wrap="none" lIns="0" tIns="45018" rIns="0" bIns="45018">
            <a:spAutoFit/>
          </a:bodyPr>
          <a:lstStyle/>
          <a:p>
            <a:pPr algn="r" defTabSz="952009">
              <a:lnSpc>
                <a:spcPct val="110000"/>
              </a:lnSpc>
              <a:defRPr/>
            </a:pPr>
            <a:endParaRPr lang="en-US" sz="1200" dirty="0">
              <a:latin typeface="Times New Roman" pitchFamily="18" charset="0"/>
            </a:endParaRPr>
          </a:p>
        </p:txBody>
      </p:sp>
      <p:sp>
        <p:nvSpPr>
          <p:cNvPr id="6" name="Rectangle 1030"/>
          <p:cNvSpPr txBox="1">
            <a:spLocks noGrp="1" noChangeArrowheads="1"/>
          </p:cNvSpPr>
          <p:nvPr/>
        </p:nvSpPr>
        <p:spPr bwMode="auto">
          <a:xfrm>
            <a:off x="3" y="9046689"/>
            <a:ext cx="66" cy="295421"/>
          </a:xfrm>
          <a:prstGeom prst="rect">
            <a:avLst/>
          </a:prstGeom>
          <a:noFill/>
          <a:ln w="12700">
            <a:miter lim="800000"/>
            <a:headEnd/>
            <a:tailEnd/>
          </a:ln>
          <a:effectLst>
            <a:outerShdw dist="107763" dir="2700000" algn="ctr" rotWithShape="0">
              <a:schemeClr val="bg2"/>
            </a:outerShdw>
          </a:effectLst>
        </p:spPr>
        <p:txBody>
          <a:bodyPr wrap="none" lIns="0" tIns="45018" rIns="0" bIns="45018" anchor="b">
            <a:spAutoFit/>
          </a:bodyPr>
          <a:lstStyle/>
          <a:p>
            <a:pPr defTabSz="952009">
              <a:lnSpc>
                <a:spcPct val="110000"/>
              </a:lnSpc>
              <a:defRPr/>
            </a:pPr>
            <a:endParaRPr lang="en-US" sz="1200" dirty="0">
              <a:latin typeface="Times New Roman" pitchFamily="18" charset="0"/>
            </a:endParaRPr>
          </a:p>
        </p:txBody>
      </p:sp>
      <p:sp>
        <p:nvSpPr>
          <p:cNvPr id="7" name="Rectangle 1031"/>
          <p:cNvSpPr txBox="1">
            <a:spLocks noGrp="1" noChangeArrowheads="1"/>
          </p:cNvSpPr>
          <p:nvPr/>
        </p:nvSpPr>
        <p:spPr bwMode="auto">
          <a:xfrm>
            <a:off x="6909967" y="9048395"/>
            <a:ext cx="153888" cy="294048"/>
          </a:xfrm>
          <a:prstGeom prst="rect">
            <a:avLst/>
          </a:prstGeom>
          <a:noFill/>
          <a:ln w="12700">
            <a:miter lim="800000"/>
            <a:headEnd/>
            <a:tailEnd/>
          </a:ln>
          <a:effectLst>
            <a:outerShdw dist="107763" dir="2700000" algn="ctr" rotWithShape="0">
              <a:schemeClr val="bg2"/>
            </a:outerShdw>
          </a:effectLst>
        </p:spPr>
        <p:txBody>
          <a:bodyPr wrap="none" lIns="0" tIns="45018" rIns="0" bIns="45018" anchor="b">
            <a:spAutoFit/>
          </a:bodyPr>
          <a:lstStyle/>
          <a:p>
            <a:pPr algn="r" defTabSz="952009">
              <a:lnSpc>
                <a:spcPct val="110000"/>
              </a:lnSpc>
              <a:defRPr/>
            </a:pPr>
            <a:fld id="{898C91F9-3CDB-4D1A-94F7-684A7CDEE888}" type="slidenum">
              <a:rPr lang="en-GB" sz="1200">
                <a:latin typeface="Times New Roman" pitchFamily="18" charset="0"/>
              </a:rPr>
              <a:pPr algn="r" defTabSz="952009">
                <a:lnSpc>
                  <a:spcPct val="110000"/>
                </a:lnSpc>
                <a:defRPr/>
              </a:pPr>
              <a:t>17</a:t>
            </a:fld>
            <a:endParaRPr lang="en-GB" sz="1200" dirty="0">
              <a:latin typeface="Times New Roman" pitchFamily="18" charset="0"/>
            </a:endParaRPr>
          </a:p>
        </p:txBody>
      </p:sp>
      <p:sp>
        <p:nvSpPr>
          <p:cNvPr id="84998" name="Rectangle 2"/>
          <p:cNvSpPr>
            <a:spLocks noGrp="1" noRot="1" noChangeAspect="1" noChangeArrowheads="1" noTextEdit="1"/>
          </p:cNvSpPr>
          <p:nvPr>
            <p:ph type="sldImg"/>
          </p:nvPr>
        </p:nvSpPr>
        <p:spPr>
          <a:xfrm>
            <a:off x="1196975" y="701675"/>
            <a:ext cx="4683125" cy="3511550"/>
          </a:xfrm>
          <a:ln/>
        </p:spPr>
      </p:sp>
      <p:sp>
        <p:nvSpPr>
          <p:cNvPr id="84999" name="Rectangle 3"/>
          <p:cNvSpPr>
            <a:spLocks noGrp="1" noChangeArrowheads="1"/>
          </p:cNvSpPr>
          <p:nvPr>
            <p:ph type="body" idx="1"/>
          </p:nvPr>
        </p:nvSpPr>
        <p:spPr>
          <a:noFill/>
          <a:ln/>
        </p:spPr>
        <p:txBody>
          <a:bodyPr/>
          <a:lstStyle/>
          <a:p>
            <a:r>
              <a:rPr lang="en-CA" dirty="0">
                <a:latin typeface="Arial" pitchFamily="34" charset="0"/>
              </a:rPr>
              <a:t>Source: Bloomberg Analysis</a:t>
            </a:r>
            <a:r>
              <a:rPr lang="en-CA" baseline="0" dirty="0">
                <a:latin typeface="Arial" pitchFamily="34" charset="0"/>
              </a:rPr>
              <a:t>_New.xls  </a:t>
            </a:r>
            <a:endParaRPr lang="en-US" dirty="0">
              <a:latin typeface="Arial" pitchFamily="34" charset="0"/>
            </a:endParaRPr>
          </a:p>
        </p:txBody>
      </p:sp>
    </p:spTree>
    <p:extLst>
      <p:ext uri="{BB962C8B-B14F-4D97-AF65-F5344CB8AC3E}">
        <p14:creationId xmlns="" xmlns:p14="http://schemas.microsoft.com/office/powerpoint/2010/main" val="2987915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D3B3E21-F8A4-4734-A9F8-564076B607B5}" type="slidenum">
              <a:rPr lang="en-GB" smtClean="0"/>
              <a:pPr/>
              <a:t>20</a:t>
            </a:fld>
            <a:endParaRPr lang="en-GB" dirty="0"/>
          </a:p>
        </p:txBody>
      </p:sp>
    </p:spTree>
    <p:extLst>
      <p:ext uri="{BB962C8B-B14F-4D97-AF65-F5344CB8AC3E}">
        <p14:creationId xmlns="" xmlns:p14="http://schemas.microsoft.com/office/powerpoint/2010/main" val="2234486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Grp="1" noChangeArrowheads="1"/>
          </p:cNvSpPr>
          <p:nvPr/>
        </p:nvSpPr>
        <p:spPr bwMode="auto">
          <a:xfrm>
            <a:off x="4" y="2"/>
            <a:ext cx="65" cy="294056"/>
          </a:xfrm>
          <a:prstGeom prst="rect">
            <a:avLst/>
          </a:prstGeom>
          <a:noFill/>
          <a:ln w="12700">
            <a:miter lim="800000"/>
            <a:headEnd/>
            <a:tailEnd/>
          </a:ln>
          <a:effectLst>
            <a:outerShdw dist="107763" dir="2700000" algn="ctr" rotWithShape="0">
              <a:schemeClr val="bg2"/>
            </a:outerShdw>
          </a:effectLst>
        </p:spPr>
        <p:txBody>
          <a:bodyPr wrap="none" lIns="0" tIns="45022" rIns="0" bIns="45022">
            <a:spAutoFit/>
          </a:bodyPr>
          <a:lstStyle/>
          <a:p>
            <a:pPr defTabSz="952120">
              <a:lnSpc>
                <a:spcPct val="110000"/>
              </a:lnSpc>
              <a:defRPr/>
            </a:pPr>
            <a:endParaRPr lang="en-US" sz="1200" dirty="0">
              <a:latin typeface="Times New Roman" pitchFamily="18" charset="0"/>
            </a:endParaRPr>
          </a:p>
        </p:txBody>
      </p:sp>
      <p:sp>
        <p:nvSpPr>
          <p:cNvPr id="5" name="Rectangle 1027"/>
          <p:cNvSpPr txBox="1">
            <a:spLocks noGrp="1" noChangeArrowheads="1"/>
          </p:cNvSpPr>
          <p:nvPr/>
        </p:nvSpPr>
        <p:spPr bwMode="auto">
          <a:xfrm>
            <a:off x="7063793" y="2"/>
            <a:ext cx="65" cy="294056"/>
          </a:xfrm>
          <a:prstGeom prst="rect">
            <a:avLst/>
          </a:prstGeom>
          <a:noFill/>
          <a:ln w="12700">
            <a:miter lim="800000"/>
            <a:headEnd/>
            <a:tailEnd/>
          </a:ln>
          <a:effectLst>
            <a:outerShdw dist="107763" dir="2700000" algn="ctr" rotWithShape="0">
              <a:schemeClr val="bg2"/>
            </a:outerShdw>
          </a:effectLst>
        </p:spPr>
        <p:txBody>
          <a:bodyPr wrap="none" lIns="0" tIns="45022" rIns="0" bIns="45022">
            <a:spAutoFit/>
          </a:bodyPr>
          <a:lstStyle/>
          <a:p>
            <a:pPr algn="r" defTabSz="952120">
              <a:lnSpc>
                <a:spcPct val="110000"/>
              </a:lnSpc>
              <a:defRPr/>
            </a:pPr>
            <a:endParaRPr lang="en-US" sz="1200" dirty="0">
              <a:latin typeface="Times New Roman" pitchFamily="18" charset="0"/>
            </a:endParaRPr>
          </a:p>
        </p:txBody>
      </p:sp>
      <p:sp>
        <p:nvSpPr>
          <p:cNvPr id="6" name="Rectangle 1030"/>
          <p:cNvSpPr txBox="1">
            <a:spLocks noGrp="1" noChangeArrowheads="1"/>
          </p:cNvSpPr>
          <p:nvPr/>
        </p:nvSpPr>
        <p:spPr bwMode="auto">
          <a:xfrm>
            <a:off x="4" y="9046689"/>
            <a:ext cx="65" cy="294056"/>
          </a:xfrm>
          <a:prstGeom prst="rect">
            <a:avLst/>
          </a:prstGeom>
          <a:noFill/>
          <a:ln w="12700">
            <a:miter lim="800000"/>
            <a:headEnd/>
            <a:tailEnd/>
          </a:ln>
          <a:effectLst>
            <a:outerShdw dist="107763" dir="2700000" algn="ctr" rotWithShape="0">
              <a:schemeClr val="bg2"/>
            </a:outerShdw>
          </a:effectLst>
        </p:spPr>
        <p:txBody>
          <a:bodyPr wrap="none" lIns="0" tIns="45022" rIns="0" bIns="45022" anchor="b">
            <a:spAutoFit/>
          </a:bodyPr>
          <a:lstStyle/>
          <a:p>
            <a:pPr defTabSz="952120">
              <a:lnSpc>
                <a:spcPct val="110000"/>
              </a:lnSpc>
              <a:defRPr/>
            </a:pPr>
            <a:endParaRPr lang="en-US" sz="1200" dirty="0">
              <a:latin typeface="Times New Roman" pitchFamily="18" charset="0"/>
            </a:endParaRPr>
          </a:p>
        </p:txBody>
      </p:sp>
      <p:sp>
        <p:nvSpPr>
          <p:cNvPr id="7" name="Rectangle 1031"/>
          <p:cNvSpPr txBox="1">
            <a:spLocks noGrp="1" noChangeArrowheads="1"/>
          </p:cNvSpPr>
          <p:nvPr/>
        </p:nvSpPr>
        <p:spPr bwMode="auto">
          <a:xfrm>
            <a:off x="6986910" y="9047021"/>
            <a:ext cx="76944" cy="294056"/>
          </a:xfrm>
          <a:prstGeom prst="rect">
            <a:avLst/>
          </a:prstGeom>
          <a:noFill/>
          <a:ln w="12700">
            <a:miter lim="800000"/>
            <a:headEnd/>
            <a:tailEnd/>
          </a:ln>
          <a:effectLst>
            <a:outerShdw dist="107763" dir="2700000" algn="ctr" rotWithShape="0">
              <a:schemeClr val="bg2"/>
            </a:outerShdw>
          </a:effectLst>
        </p:spPr>
        <p:txBody>
          <a:bodyPr wrap="none" lIns="0" tIns="45022" rIns="0" bIns="45022" anchor="b">
            <a:spAutoFit/>
          </a:bodyPr>
          <a:lstStyle/>
          <a:p>
            <a:pPr algn="r" defTabSz="952120">
              <a:lnSpc>
                <a:spcPct val="110000"/>
              </a:lnSpc>
              <a:defRPr/>
            </a:pPr>
            <a:fld id="{898C91F9-3CDB-4D1A-94F7-684A7CDEE888}" type="slidenum">
              <a:rPr lang="en-GB" sz="1200">
                <a:latin typeface="Times New Roman" pitchFamily="18" charset="0"/>
              </a:rPr>
              <a:pPr algn="r" defTabSz="952120">
                <a:lnSpc>
                  <a:spcPct val="110000"/>
                </a:lnSpc>
                <a:defRPr/>
              </a:pPr>
              <a:t>21</a:t>
            </a:fld>
            <a:endParaRPr lang="en-GB" sz="1200" dirty="0">
              <a:latin typeface="Times New Roman" pitchFamily="18" charset="0"/>
            </a:endParaRPr>
          </a:p>
        </p:txBody>
      </p:sp>
      <p:sp>
        <p:nvSpPr>
          <p:cNvPr id="84998" name="Rectangle 2"/>
          <p:cNvSpPr>
            <a:spLocks noGrp="1" noRot="1" noChangeAspect="1" noChangeArrowheads="1" noTextEdit="1"/>
          </p:cNvSpPr>
          <p:nvPr>
            <p:ph type="sldImg"/>
          </p:nvPr>
        </p:nvSpPr>
        <p:spPr>
          <a:xfrm>
            <a:off x="1198563" y="701675"/>
            <a:ext cx="4679950" cy="3509963"/>
          </a:xfrm>
          <a:ln/>
        </p:spPr>
      </p:sp>
      <p:sp>
        <p:nvSpPr>
          <p:cNvPr id="84999" name="Rectangle 3"/>
          <p:cNvSpPr>
            <a:spLocks noGrp="1" noChangeArrowheads="1"/>
          </p:cNvSpPr>
          <p:nvPr>
            <p:ph type="body" idx="1"/>
          </p:nvPr>
        </p:nvSpPr>
        <p:spPr>
          <a:noFill/>
          <a:ln/>
        </p:spPr>
        <p:txBody>
          <a:bodyPr/>
          <a:lstStyle/>
          <a:p>
            <a:r>
              <a:rPr lang="en-CA" dirty="0" smtClean="0">
                <a:latin typeface="Arial" pitchFamily="34" charset="0"/>
              </a:rPr>
              <a:t>Source: Bloomberg Analysis</a:t>
            </a:r>
            <a:r>
              <a:rPr lang="en-CA" baseline="0" dirty="0" smtClean="0">
                <a:latin typeface="Arial" pitchFamily="34" charset="0"/>
              </a:rPr>
              <a:t>_New.xls  </a:t>
            </a:r>
            <a:endParaRPr lang="en-US" dirty="0" smtClean="0">
              <a:latin typeface="Arial" pitchFamily="34" charset="0"/>
            </a:endParaRPr>
          </a:p>
        </p:txBody>
      </p:sp>
    </p:spTree>
    <p:extLst>
      <p:ext uri="{BB962C8B-B14F-4D97-AF65-F5344CB8AC3E}">
        <p14:creationId xmlns:p14="http://schemas.microsoft.com/office/powerpoint/2010/main" xmlns="" val="2142731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Grp="1" noChangeArrowheads="1"/>
          </p:cNvSpPr>
          <p:nvPr/>
        </p:nvSpPr>
        <p:spPr bwMode="auto">
          <a:xfrm>
            <a:off x="2" y="0"/>
            <a:ext cx="65" cy="294064"/>
          </a:xfrm>
          <a:prstGeom prst="rect">
            <a:avLst/>
          </a:prstGeom>
          <a:noFill/>
          <a:ln w="12700">
            <a:miter lim="800000"/>
            <a:headEnd/>
            <a:tailEnd/>
          </a:ln>
          <a:effectLst>
            <a:outerShdw dist="107763" dir="2700000" algn="ctr" rotWithShape="0">
              <a:schemeClr val="bg2"/>
            </a:outerShdw>
          </a:effectLst>
        </p:spPr>
        <p:txBody>
          <a:bodyPr wrap="none" lIns="0" tIns="45026" rIns="0" bIns="45026">
            <a:spAutoFit/>
          </a:bodyPr>
          <a:lstStyle/>
          <a:p>
            <a:pPr defTabSz="952225">
              <a:lnSpc>
                <a:spcPct val="110000"/>
              </a:lnSpc>
              <a:defRPr/>
            </a:pPr>
            <a:endParaRPr lang="en-US" sz="1200" dirty="0">
              <a:latin typeface="Times New Roman" pitchFamily="18" charset="0"/>
            </a:endParaRPr>
          </a:p>
        </p:txBody>
      </p:sp>
      <p:sp>
        <p:nvSpPr>
          <p:cNvPr id="5" name="Rectangle 1027"/>
          <p:cNvSpPr txBox="1">
            <a:spLocks noGrp="1" noChangeArrowheads="1"/>
          </p:cNvSpPr>
          <p:nvPr/>
        </p:nvSpPr>
        <p:spPr bwMode="auto">
          <a:xfrm>
            <a:off x="7063791" y="0"/>
            <a:ext cx="65" cy="294064"/>
          </a:xfrm>
          <a:prstGeom prst="rect">
            <a:avLst/>
          </a:prstGeom>
          <a:noFill/>
          <a:ln w="12700">
            <a:miter lim="800000"/>
            <a:headEnd/>
            <a:tailEnd/>
          </a:ln>
          <a:effectLst>
            <a:outerShdw dist="107763" dir="2700000" algn="ctr" rotWithShape="0">
              <a:schemeClr val="bg2"/>
            </a:outerShdw>
          </a:effectLst>
        </p:spPr>
        <p:txBody>
          <a:bodyPr wrap="none" lIns="0" tIns="45026" rIns="0" bIns="45026">
            <a:spAutoFit/>
          </a:bodyPr>
          <a:lstStyle/>
          <a:p>
            <a:pPr algn="r" defTabSz="952225">
              <a:lnSpc>
                <a:spcPct val="110000"/>
              </a:lnSpc>
              <a:defRPr/>
            </a:pPr>
            <a:endParaRPr lang="en-US" sz="1200" dirty="0">
              <a:latin typeface="Times New Roman" pitchFamily="18" charset="0"/>
            </a:endParaRPr>
          </a:p>
        </p:txBody>
      </p:sp>
      <p:sp>
        <p:nvSpPr>
          <p:cNvPr id="6" name="Rectangle 1030"/>
          <p:cNvSpPr txBox="1">
            <a:spLocks noGrp="1" noChangeArrowheads="1"/>
          </p:cNvSpPr>
          <p:nvPr/>
        </p:nvSpPr>
        <p:spPr bwMode="auto">
          <a:xfrm>
            <a:off x="2" y="9046679"/>
            <a:ext cx="65" cy="294064"/>
          </a:xfrm>
          <a:prstGeom prst="rect">
            <a:avLst/>
          </a:prstGeom>
          <a:noFill/>
          <a:ln w="12700">
            <a:miter lim="800000"/>
            <a:headEnd/>
            <a:tailEnd/>
          </a:ln>
          <a:effectLst>
            <a:outerShdw dist="107763" dir="2700000" algn="ctr" rotWithShape="0">
              <a:schemeClr val="bg2"/>
            </a:outerShdw>
          </a:effectLst>
        </p:spPr>
        <p:txBody>
          <a:bodyPr wrap="none" lIns="0" tIns="45026" rIns="0" bIns="45026" anchor="b">
            <a:spAutoFit/>
          </a:bodyPr>
          <a:lstStyle/>
          <a:p>
            <a:pPr defTabSz="952225">
              <a:lnSpc>
                <a:spcPct val="110000"/>
              </a:lnSpc>
              <a:defRPr/>
            </a:pPr>
            <a:endParaRPr lang="en-US" sz="1200" dirty="0">
              <a:latin typeface="Times New Roman" pitchFamily="18" charset="0"/>
            </a:endParaRPr>
          </a:p>
        </p:txBody>
      </p:sp>
      <p:sp>
        <p:nvSpPr>
          <p:cNvPr id="7" name="Rectangle 1031"/>
          <p:cNvSpPr txBox="1">
            <a:spLocks noGrp="1" noChangeArrowheads="1"/>
          </p:cNvSpPr>
          <p:nvPr/>
        </p:nvSpPr>
        <p:spPr bwMode="auto">
          <a:xfrm>
            <a:off x="6986909" y="9046679"/>
            <a:ext cx="76944" cy="294064"/>
          </a:xfrm>
          <a:prstGeom prst="rect">
            <a:avLst/>
          </a:prstGeom>
          <a:noFill/>
          <a:ln w="12700">
            <a:miter lim="800000"/>
            <a:headEnd/>
            <a:tailEnd/>
          </a:ln>
          <a:effectLst>
            <a:outerShdw dist="107763" dir="2700000" algn="ctr" rotWithShape="0">
              <a:schemeClr val="bg2"/>
            </a:outerShdw>
          </a:effectLst>
        </p:spPr>
        <p:txBody>
          <a:bodyPr wrap="none" lIns="0" tIns="45026" rIns="0" bIns="45026" anchor="b">
            <a:spAutoFit/>
          </a:bodyPr>
          <a:lstStyle/>
          <a:p>
            <a:pPr algn="r" defTabSz="952225">
              <a:lnSpc>
                <a:spcPct val="110000"/>
              </a:lnSpc>
              <a:defRPr/>
            </a:pPr>
            <a:fld id="{898C91F9-3CDB-4D1A-94F7-684A7CDEE888}" type="slidenum">
              <a:rPr lang="en-GB" sz="1200">
                <a:latin typeface="Times New Roman" pitchFamily="18" charset="0"/>
              </a:rPr>
              <a:pPr algn="r" defTabSz="952225">
                <a:lnSpc>
                  <a:spcPct val="110000"/>
                </a:lnSpc>
                <a:defRPr/>
              </a:pPr>
              <a:t>22</a:t>
            </a:fld>
            <a:endParaRPr lang="en-GB" sz="1200" dirty="0">
              <a:latin typeface="Times New Roman" pitchFamily="18" charset="0"/>
            </a:endParaRPr>
          </a:p>
        </p:txBody>
      </p:sp>
      <p:sp>
        <p:nvSpPr>
          <p:cNvPr id="84998" name="Rectangle 2"/>
          <p:cNvSpPr>
            <a:spLocks noGrp="1" noRot="1" noChangeAspect="1" noChangeArrowheads="1" noTextEdit="1"/>
          </p:cNvSpPr>
          <p:nvPr>
            <p:ph type="sldImg"/>
          </p:nvPr>
        </p:nvSpPr>
        <p:spPr>
          <a:xfrm>
            <a:off x="1198563" y="701675"/>
            <a:ext cx="4679950" cy="3509963"/>
          </a:xfrm>
          <a:ln/>
        </p:spPr>
      </p:sp>
      <p:sp>
        <p:nvSpPr>
          <p:cNvPr id="84999"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p14="http://schemas.microsoft.com/office/powerpoint/2010/main" xmlns="" val="2230485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90">
              <a:defRPr/>
            </a:pPr>
            <a:r>
              <a:rPr lang="en-CA" dirty="0" smtClean="0"/>
              <a:t>There is mounting interest by the business where a database emerged in Sept of 2014.  Awareness grew into Momentum during the early part of 2015. Although a solid drive to move forward has been accepted and sanctioned by the business units there is no strong understanding of costs, requirements, budget to fund Alexandria to the next step. Technology as the primary driver is missing these key elements which open PSPIB to exposure to runaway market data costs and vendor predatory practices.  </a:t>
            </a:r>
            <a:endParaRPr lang="en-US" dirty="0" smtClean="0"/>
          </a:p>
        </p:txBody>
      </p:sp>
      <p:sp>
        <p:nvSpPr>
          <p:cNvPr id="4" name="Slide Number Placeholder 3"/>
          <p:cNvSpPr>
            <a:spLocks noGrp="1"/>
          </p:cNvSpPr>
          <p:nvPr>
            <p:ph type="sldNum" sz="quarter" idx="10"/>
          </p:nvPr>
        </p:nvSpPr>
        <p:spPr/>
        <p:txBody>
          <a:bodyPr/>
          <a:lstStyle/>
          <a:p>
            <a:fld id="{662025D8-65E7-485A-A85C-09F52B0DC401}" type="slidenum">
              <a:rPr lang="en-US" smtClean="0"/>
              <a:pPr/>
              <a:t>24</a:t>
            </a:fld>
            <a:endParaRPr lang="en-US" dirty="0"/>
          </a:p>
        </p:txBody>
      </p:sp>
    </p:spTree>
    <p:extLst>
      <p:ext uri="{BB962C8B-B14F-4D97-AF65-F5344CB8AC3E}">
        <p14:creationId xmlns:p14="http://schemas.microsoft.com/office/powerpoint/2010/main" xmlns="" val="2802412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90">
              <a:defRPr/>
            </a:pPr>
            <a:r>
              <a:rPr lang="en-US" dirty="0" smtClean="0"/>
              <a:t>A demonstrable compliance layer, to prevent unauthorized access to Data Lake, must exist to satisfy Source Vendors that internal redistribution controls exist.  If not, some vendor licenses may enforce conditions that all those with access to the ESB form the definition of user and are therefore liable (note: that is a common practice for real-time market data platforms, however Index Providers are becoming more aggressive in this regard).</a:t>
            </a:r>
            <a:r>
              <a:rPr lang="en-US" i="1" dirty="0" smtClean="0"/>
              <a:t> </a:t>
            </a:r>
            <a:endParaRPr lang="en-US" dirty="0" smtClean="0"/>
          </a:p>
        </p:txBody>
      </p:sp>
      <p:sp>
        <p:nvSpPr>
          <p:cNvPr id="4" name="Slide Number Placeholder 3"/>
          <p:cNvSpPr>
            <a:spLocks noGrp="1"/>
          </p:cNvSpPr>
          <p:nvPr>
            <p:ph type="sldNum" sz="quarter" idx="10"/>
          </p:nvPr>
        </p:nvSpPr>
        <p:spPr/>
        <p:txBody>
          <a:bodyPr/>
          <a:lstStyle/>
          <a:p>
            <a:fld id="{662025D8-65E7-485A-A85C-09F52B0DC401}" type="slidenum">
              <a:rPr lang="en-US" smtClean="0"/>
              <a:pPr/>
              <a:t>25</a:t>
            </a:fld>
            <a:endParaRPr lang="en-US" dirty="0"/>
          </a:p>
        </p:txBody>
      </p:sp>
    </p:spTree>
    <p:extLst>
      <p:ext uri="{BB962C8B-B14F-4D97-AF65-F5344CB8AC3E}">
        <p14:creationId xmlns:p14="http://schemas.microsoft.com/office/powerpoint/2010/main" xmlns="" val="883253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2025D8-65E7-485A-A85C-09F52B0DC401}" type="slidenum">
              <a:rPr lang="en-US" smtClean="0"/>
              <a:pPr/>
              <a:t>26</a:t>
            </a:fld>
            <a:endParaRPr lang="en-US" dirty="0"/>
          </a:p>
        </p:txBody>
      </p:sp>
    </p:spTree>
    <p:extLst>
      <p:ext uri="{BB962C8B-B14F-4D97-AF65-F5344CB8AC3E}">
        <p14:creationId xmlns:p14="http://schemas.microsoft.com/office/powerpoint/2010/main" xmlns="" val="2255551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198563" y="701675"/>
            <a:ext cx="4679950" cy="3509963"/>
          </a:xfrm>
          <a:ln/>
        </p:spPr>
      </p:sp>
      <p:sp>
        <p:nvSpPr>
          <p:cNvPr id="194563" name="Rectangle 3"/>
          <p:cNvSpPr>
            <a:spLocks noGrp="1" noChangeArrowheads="1"/>
          </p:cNvSpPr>
          <p:nvPr>
            <p:ph type="body" idx="1"/>
          </p:nvPr>
        </p:nvSpPr>
        <p:spPr>
          <a:noFill/>
          <a:ln/>
        </p:spPr>
        <p:txBody>
          <a:bodyPr/>
          <a:lstStyle/>
          <a:p>
            <a:endParaRPr lang="en-CA"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196975" y="701675"/>
            <a:ext cx="4683125" cy="3513138"/>
          </a:xfrm>
          <a:ln/>
        </p:spPr>
      </p:sp>
      <p:sp>
        <p:nvSpPr>
          <p:cNvPr id="195587" name="Rectangle 3"/>
          <p:cNvSpPr>
            <a:spLocks noGrp="1" noChangeArrowheads="1"/>
          </p:cNvSpPr>
          <p:nvPr>
            <p:ph type="body" idx="1"/>
          </p:nvPr>
        </p:nvSpPr>
        <p:spPr>
          <a:noFill/>
          <a:ln/>
        </p:spPr>
        <p:txBody>
          <a:bodyPr/>
          <a:lstStyle/>
          <a:p>
            <a:endParaRPr lang="en-CA"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Grp="1" noChangeArrowheads="1"/>
          </p:cNvSpPr>
          <p:nvPr/>
        </p:nvSpPr>
        <p:spPr bwMode="auto">
          <a:xfrm>
            <a:off x="0" y="0"/>
            <a:ext cx="65" cy="294064"/>
          </a:xfrm>
          <a:prstGeom prst="rect">
            <a:avLst/>
          </a:prstGeom>
          <a:noFill/>
          <a:ln w="12700">
            <a:miter lim="800000"/>
            <a:headEnd/>
            <a:tailEnd/>
          </a:ln>
          <a:effectLst>
            <a:outerShdw dist="107763" dir="2700000" algn="ctr" rotWithShape="0">
              <a:schemeClr val="bg2"/>
            </a:outerShdw>
          </a:effectLst>
        </p:spPr>
        <p:txBody>
          <a:bodyPr wrap="none" lIns="0" tIns="45026" rIns="0" bIns="45026">
            <a:spAutoFit/>
          </a:bodyPr>
          <a:lstStyle/>
          <a:p>
            <a:pPr defTabSz="952214">
              <a:lnSpc>
                <a:spcPct val="110000"/>
              </a:lnSpc>
              <a:defRPr/>
            </a:pPr>
            <a:endParaRPr lang="en-US" sz="1200" dirty="0">
              <a:latin typeface="Times New Roman" pitchFamily="18" charset="0"/>
            </a:endParaRPr>
          </a:p>
        </p:txBody>
      </p:sp>
      <p:sp>
        <p:nvSpPr>
          <p:cNvPr id="5" name="Rectangle 1027"/>
          <p:cNvSpPr txBox="1">
            <a:spLocks noGrp="1" noChangeArrowheads="1"/>
          </p:cNvSpPr>
          <p:nvPr/>
        </p:nvSpPr>
        <p:spPr bwMode="auto">
          <a:xfrm>
            <a:off x="7063791" y="0"/>
            <a:ext cx="65" cy="294064"/>
          </a:xfrm>
          <a:prstGeom prst="rect">
            <a:avLst/>
          </a:prstGeom>
          <a:noFill/>
          <a:ln w="12700">
            <a:miter lim="800000"/>
            <a:headEnd/>
            <a:tailEnd/>
          </a:ln>
          <a:effectLst>
            <a:outerShdw dist="107763" dir="2700000" algn="ctr" rotWithShape="0">
              <a:schemeClr val="bg2"/>
            </a:outerShdw>
          </a:effectLst>
        </p:spPr>
        <p:txBody>
          <a:bodyPr wrap="none" lIns="0" tIns="45026" rIns="0" bIns="45026">
            <a:spAutoFit/>
          </a:bodyPr>
          <a:lstStyle/>
          <a:p>
            <a:pPr algn="r" defTabSz="952214">
              <a:lnSpc>
                <a:spcPct val="110000"/>
              </a:lnSpc>
              <a:defRPr/>
            </a:pPr>
            <a:endParaRPr lang="en-US" sz="1200" dirty="0">
              <a:latin typeface="Times New Roman" pitchFamily="18" charset="0"/>
            </a:endParaRPr>
          </a:p>
        </p:txBody>
      </p:sp>
      <p:sp>
        <p:nvSpPr>
          <p:cNvPr id="6" name="Rectangle 1030"/>
          <p:cNvSpPr txBox="1">
            <a:spLocks noGrp="1" noChangeArrowheads="1"/>
          </p:cNvSpPr>
          <p:nvPr/>
        </p:nvSpPr>
        <p:spPr bwMode="auto">
          <a:xfrm>
            <a:off x="0" y="9046679"/>
            <a:ext cx="65" cy="294064"/>
          </a:xfrm>
          <a:prstGeom prst="rect">
            <a:avLst/>
          </a:prstGeom>
          <a:noFill/>
          <a:ln w="12700">
            <a:miter lim="800000"/>
            <a:headEnd/>
            <a:tailEnd/>
          </a:ln>
          <a:effectLst>
            <a:outerShdw dist="107763" dir="2700000" algn="ctr" rotWithShape="0">
              <a:schemeClr val="bg2"/>
            </a:outerShdw>
          </a:effectLst>
        </p:spPr>
        <p:txBody>
          <a:bodyPr wrap="none" lIns="0" tIns="45026" rIns="0" bIns="45026" anchor="b">
            <a:spAutoFit/>
          </a:bodyPr>
          <a:lstStyle/>
          <a:p>
            <a:pPr defTabSz="952214">
              <a:lnSpc>
                <a:spcPct val="110000"/>
              </a:lnSpc>
              <a:defRPr/>
            </a:pPr>
            <a:endParaRPr lang="en-US" sz="1200" dirty="0">
              <a:latin typeface="Times New Roman" pitchFamily="18" charset="0"/>
            </a:endParaRPr>
          </a:p>
        </p:txBody>
      </p:sp>
      <p:sp>
        <p:nvSpPr>
          <p:cNvPr id="7" name="Rectangle 1031"/>
          <p:cNvSpPr txBox="1">
            <a:spLocks noGrp="1" noChangeArrowheads="1"/>
          </p:cNvSpPr>
          <p:nvPr/>
        </p:nvSpPr>
        <p:spPr bwMode="auto">
          <a:xfrm>
            <a:off x="6986910" y="9046679"/>
            <a:ext cx="76944" cy="294064"/>
          </a:xfrm>
          <a:prstGeom prst="rect">
            <a:avLst/>
          </a:prstGeom>
          <a:noFill/>
          <a:ln w="12700">
            <a:miter lim="800000"/>
            <a:headEnd/>
            <a:tailEnd/>
          </a:ln>
          <a:effectLst>
            <a:outerShdw dist="107763" dir="2700000" algn="ctr" rotWithShape="0">
              <a:schemeClr val="bg2"/>
            </a:outerShdw>
          </a:effectLst>
        </p:spPr>
        <p:txBody>
          <a:bodyPr wrap="none" lIns="0" tIns="45026" rIns="0" bIns="45026" anchor="b">
            <a:spAutoFit/>
          </a:bodyPr>
          <a:lstStyle/>
          <a:p>
            <a:pPr algn="r" defTabSz="952214">
              <a:lnSpc>
                <a:spcPct val="110000"/>
              </a:lnSpc>
              <a:defRPr/>
            </a:pPr>
            <a:fld id="{898C91F9-3CDB-4D1A-94F7-684A7CDEE888}" type="slidenum">
              <a:rPr lang="en-GB" sz="1200">
                <a:latin typeface="Times New Roman" pitchFamily="18" charset="0"/>
              </a:rPr>
              <a:pPr algn="r" defTabSz="952214">
                <a:lnSpc>
                  <a:spcPct val="110000"/>
                </a:lnSpc>
                <a:defRPr/>
              </a:pPr>
              <a:t>29</a:t>
            </a:fld>
            <a:endParaRPr lang="en-GB" sz="1200" dirty="0">
              <a:latin typeface="Times New Roman" pitchFamily="18" charset="0"/>
            </a:endParaRPr>
          </a:p>
        </p:txBody>
      </p:sp>
      <p:sp>
        <p:nvSpPr>
          <p:cNvPr id="84998" name="Rectangle 2"/>
          <p:cNvSpPr>
            <a:spLocks noGrp="1" noRot="1" noChangeAspect="1" noChangeArrowheads="1" noTextEdit="1"/>
          </p:cNvSpPr>
          <p:nvPr>
            <p:ph type="sldImg"/>
          </p:nvPr>
        </p:nvSpPr>
        <p:spPr>
          <a:xfrm>
            <a:off x="1196975" y="701675"/>
            <a:ext cx="4683125" cy="3511550"/>
          </a:xfrm>
          <a:ln/>
        </p:spPr>
      </p:sp>
      <p:sp>
        <p:nvSpPr>
          <p:cNvPr id="84999"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 xmlns:a16="http://schemas.microsoft.com/office/drawing/2014/main" id="{039A9011-C954-4ED2-9F25-6B6C1E25CC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MDC’s focus (scope) is for isolating Market Data Vendors/Contracts/Services in developing recommendations for developing a  robust market data management practice – identify operational efficiencies, savings opportunities, and effective governance</a:t>
            </a:r>
          </a:p>
          <a:p>
            <a:endParaRPr lang="en-CA" dirty="0"/>
          </a:p>
        </p:txBody>
      </p:sp>
    </p:spTree>
    <p:extLst>
      <p:ext uri="{BB962C8B-B14F-4D97-AF65-F5344CB8AC3E}">
        <p14:creationId xmlns="" xmlns:p14="http://schemas.microsoft.com/office/powerpoint/2010/main" val="1113869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196975" y="701675"/>
            <a:ext cx="4683125" cy="3513138"/>
          </a:xfrm>
          <a:ln/>
        </p:spPr>
      </p:sp>
      <p:sp>
        <p:nvSpPr>
          <p:cNvPr id="10243" name="Rectangle 3"/>
          <p:cNvSpPr>
            <a:spLocks noGrp="1" noChangeArrowheads="1"/>
          </p:cNvSpPr>
          <p:nvPr>
            <p:ph type="body" idx="1"/>
          </p:nvPr>
        </p:nvSpPr>
        <p:spPr>
          <a:noFill/>
          <a:ln/>
        </p:spPr>
        <p:txBody>
          <a:bodyPr/>
          <a:lstStyle/>
          <a:p>
            <a:endParaRPr lang="en-CA" smtClean="0"/>
          </a:p>
        </p:txBody>
      </p:sp>
    </p:spTree>
    <p:extLst>
      <p:ext uri="{BB962C8B-B14F-4D97-AF65-F5344CB8AC3E}">
        <p14:creationId xmlns="" xmlns:p14="http://schemas.microsoft.com/office/powerpoint/2010/main" val="359412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196975" y="701675"/>
            <a:ext cx="4683125" cy="3513138"/>
          </a:xfrm>
          <a:ln/>
        </p:spPr>
      </p:sp>
      <p:sp>
        <p:nvSpPr>
          <p:cNvPr id="10243" name="Rectangle 3"/>
          <p:cNvSpPr>
            <a:spLocks noGrp="1" noChangeArrowheads="1"/>
          </p:cNvSpPr>
          <p:nvPr>
            <p:ph type="body" idx="1"/>
          </p:nvPr>
        </p:nvSpPr>
        <p:spPr>
          <a:noFill/>
          <a:ln/>
        </p:spPr>
        <p:txBody>
          <a:bodyPr/>
          <a:lstStyle/>
          <a:p>
            <a:endParaRPr lang="en-CA" smtClean="0"/>
          </a:p>
        </p:txBody>
      </p:sp>
    </p:spTree>
    <p:extLst>
      <p:ext uri="{BB962C8B-B14F-4D97-AF65-F5344CB8AC3E}">
        <p14:creationId xmlns="" xmlns:p14="http://schemas.microsoft.com/office/powerpoint/2010/main" val="1007831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200150" y="703263"/>
            <a:ext cx="4676775" cy="3508375"/>
          </a:xfrm>
          <a:ln/>
        </p:spPr>
      </p:sp>
      <p:sp>
        <p:nvSpPr>
          <p:cNvPr id="137219" name="Rectangle 3"/>
          <p:cNvSpPr>
            <a:spLocks noGrp="1" noChangeArrowheads="1"/>
          </p:cNvSpPr>
          <p:nvPr>
            <p:ph type="body" idx="1"/>
          </p:nvPr>
        </p:nvSpPr>
        <p:spPr>
          <a:xfrm>
            <a:off x="709031" y="4447985"/>
            <a:ext cx="5659016" cy="4212935"/>
          </a:xfrm>
          <a:noFill/>
          <a:ln/>
        </p:spPr>
        <p:txBody>
          <a:bodyPr lIns="85903" tIns="42951" rIns="85903" bIns="42951"/>
          <a:lstStyle/>
          <a:p>
            <a:endParaRPr lang="en-US" smtClean="0">
              <a:latin typeface="Arial" pitchFamily="34" charset="0"/>
            </a:endParaRPr>
          </a:p>
        </p:txBody>
      </p:sp>
    </p:spTree>
    <p:extLst>
      <p:ext uri="{BB962C8B-B14F-4D97-AF65-F5344CB8AC3E}">
        <p14:creationId xmlns="" xmlns:p14="http://schemas.microsoft.com/office/powerpoint/2010/main" val="3701747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96975" y="701675"/>
            <a:ext cx="4683125" cy="3511550"/>
          </a:xfrm>
          <a:ln/>
        </p:spPr>
      </p:sp>
      <p:sp>
        <p:nvSpPr>
          <p:cNvPr id="23555" name="Rectangle 3"/>
          <p:cNvSpPr>
            <a:spLocks noGrp="1" noChangeArrowheads="1"/>
          </p:cNvSpPr>
          <p:nvPr>
            <p:ph type="body" idx="1"/>
          </p:nvPr>
        </p:nvSpPr>
        <p:spPr>
          <a:noFill/>
          <a:ln/>
        </p:spPr>
        <p:txBody>
          <a:bodyPr/>
          <a:lstStyle/>
          <a:p>
            <a:endParaRPr lang="en-CA" smtClean="0"/>
          </a:p>
        </p:txBody>
      </p:sp>
    </p:spTree>
    <p:extLst>
      <p:ext uri="{BB962C8B-B14F-4D97-AF65-F5344CB8AC3E}">
        <p14:creationId xmlns="" xmlns:p14="http://schemas.microsoft.com/office/powerpoint/2010/main" val="2113878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196975" y="701675"/>
            <a:ext cx="4683125" cy="3513138"/>
          </a:xfrm>
          <a:ln/>
        </p:spPr>
      </p:sp>
      <p:sp>
        <p:nvSpPr>
          <p:cNvPr id="10243" name="Rectangle 3"/>
          <p:cNvSpPr>
            <a:spLocks noGrp="1" noChangeArrowheads="1"/>
          </p:cNvSpPr>
          <p:nvPr>
            <p:ph type="body" idx="1"/>
          </p:nvPr>
        </p:nvSpPr>
        <p:spPr>
          <a:noFill/>
          <a:ln/>
        </p:spPr>
        <p:txBody>
          <a:bodyPr/>
          <a:lstStyle/>
          <a:p>
            <a:endParaRPr lang="en-CA" smtClean="0"/>
          </a:p>
        </p:txBody>
      </p:sp>
    </p:spTree>
    <p:extLst>
      <p:ext uri="{BB962C8B-B14F-4D97-AF65-F5344CB8AC3E}">
        <p14:creationId xmlns="" xmlns:p14="http://schemas.microsoft.com/office/powerpoint/2010/main" val="2288802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196975" y="701675"/>
            <a:ext cx="4683125" cy="3513138"/>
          </a:xfrm>
          <a:ln/>
        </p:spPr>
      </p:sp>
      <p:sp>
        <p:nvSpPr>
          <p:cNvPr id="10243" name="Rectangle 3"/>
          <p:cNvSpPr>
            <a:spLocks noGrp="1" noChangeArrowheads="1"/>
          </p:cNvSpPr>
          <p:nvPr>
            <p:ph type="body" idx="1"/>
          </p:nvPr>
        </p:nvSpPr>
        <p:spPr>
          <a:noFill/>
          <a:ln/>
        </p:spPr>
        <p:txBody>
          <a:bodyPr/>
          <a:lstStyle/>
          <a:p>
            <a:endParaRPr lang="en-CA" smtClean="0"/>
          </a:p>
        </p:txBody>
      </p:sp>
    </p:spTree>
    <p:extLst>
      <p:ext uri="{BB962C8B-B14F-4D97-AF65-F5344CB8AC3E}">
        <p14:creationId xmlns="" xmlns:p14="http://schemas.microsoft.com/office/powerpoint/2010/main" val="3603302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196975" y="703263"/>
            <a:ext cx="4683125" cy="3511550"/>
          </a:xfrm>
          <a:ln/>
        </p:spPr>
      </p:sp>
      <p:sp>
        <p:nvSpPr>
          <p:cNvPr id="10243" name="Rectangle 3"/>
          <p:cNvSpPr>
            <a:spLocks noGrp="1" noChangeArrowheads="1"/>
          </p:cNvSpPr>
          <p:nvPr>
            <p:ph type="body" idx="1"/>
          </p:nvPr>
        </p:nvSpPr>
        <p:spPr>
          <a:noFill/>
          <a:ln/>
        </p:spPr>
        <p:txBody>
          <a:bodyPr/>
          <a:lstStyle/>
          <a:p>
            <a:endParaRPr lang="en-CA" dirty="0" smtClean="0"/>
          </a:p>
        </p:txBody>
      </p:sp>
    </p:spTree>
    <p:extLst>
      <p:ext uri="{BB962C8B-B14F-4D97-AF65-F5344CB8AC3E}">
        <p14:creationId xmlns="" xmlns:p14="http://schemas.microsoft.com/office/powerpoint/2010/main" val="2512014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196975" y="703263"/>
            <a:ext cx="4683125" cy="3511550"/>
          </a:xfrm>
          <a:ln/>
        </p:spPr>
      </p:sp>
      <p:sp>
        <p:nvSpPr>
          <p:cNvPr id="10243" name="Rectangle 3"/>
          <p:cNvSpPr>
            <a:spLocks noGrp="1" noChangeArrowheads="1"/>
          </p:cNvSpPr>
          <p:nvPr>
            <p:ph type="body" idx="1"/>
          </p:nvPr>
        </p:nvSpPr>
        <p:spPr>
          <a:noFill/>
          <a:ln/>
        </p:spPr>
        <p:txBody>
          <a:bodyPr/>
          <a:lstStyle/>
          <a:p>
            <a:endParaRPr lang="en-CA" dirty="0" smtClean="0"/>
          </a:p>
        </p:txBody>
      </p:sp>
    </p:spTree>
    <p:extLst>
      <p:ext uri="{BB962C8B-B14F-4D97-AF65-F5344CB8AC3E}">
        <p14:creationId xmlns="" xmlns:p14="http://schemas.microsoft.com/office/powerpoint/2010/main" val="2512014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196975" y="701675"/>
            <a:ext cx="4683125" cy="3513138"/>
          </a:xfrm>
          <a:ln/>
        </p:spPr>
      </p:sp>
      <p:sp>
        <p:nvSpPr>
          <p:cNvPr id="10243" name="Rectangle 3"/>
          <p:cNvSpPr>
            <a:spLocks noGrp="1" noChangeArrowheads="1"/>
          </p:cNvSpPr>
          <p:nvPr>
            <p:ph type="body" idx="1"/>
          </p:nvPr>
        </p:nvSpPr>
        <p:spPr>
          <a:noFill/>
          <a:ln/>
        </p:spPr>
        <p:txBody>
          <a:bodyPr/>
          <a:lstStyle/>
          <a:p>
            <a:endParaRPr lang="en-CA"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120105C9-0C3F-49AC-A86B-7493FC800556}" type="slidenum">
              <a:rPr lang="en-CA" smtClean="0"/>
              <a:pPr/>
              <a:t>41</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FF4F3AF-99E5-4E63-B13E-5ECEA1CD0B07}" type="slidenum">
              <a:rPr lang="nl-BE" smtClean="0"/>
              <a:pPr/>
              <a:t>4</a:t>
            </a:fld>
            <a:endParaRPr lang="nl-BE"/>
          </a:p>
        </p:txBody>
      </p:sp>
    </p:spTree>
    <p:extLst>
      <p:ext uri="{BB962C8B-B14F-4D97-AF65-F5344CB8AC3E}">
        <p14:creationId xmlns="" xmlns:p14="http://schemas.microsoft.com/office/powerpoint/2010/main" val="2725205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Fiera maintains good controls over Market Data Workstations and Exchanges given resources </a:t>
            </a:r>
            <a:r>
              <a:rPr lang="en-US" sz="1200" kern="0" dirty="0">
                <a:solidFill>
                  <a:sysClr val="windowText" lastClr="000000"/>
                </a:solidFill>
              </a:rPr>
              <a:t>employed and vendor information (i.e. Bloomberg SID Reports and </a:t>
            </a:r>
            <a:r>
              <a:rPr lang="en-US" sz="1200" kern="0" dirty="0" err="1">
                <a:solidFill>
                  <a:sysClr val="windowText" lastClr="000000"/>
                </a:solidFill>
              </a:rPr>
              <a:t>FactUsers</a:t>
            </a:r>
            <a:r>
              <a:rPr lang="en-US" sz="1200" kern="0" dirty="0">
                <a:solidFill>
                  <a:sysClr val="windowText" lastClr="000000"/>
                </a:solidFill>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Index Data and Static/Reference Data have </a:t>
            </a:r>
            <a:r>
              <a:rPr lang="en-US" sz="1200" kern="0" dirty="0">
                <a:solidFill>
                  <a:sysClr val="windowText" lastClr="000000"/>
                </a:solidFill>
              </a:rPr>
              <a:t>strong resources engaged (in Canada), however the information shared and or availability across Regions is less clear – multiple consolidation opportunities exist with these categories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Res</a:t>
            </a:r>
            <a:r>
              <a:rPr lang="en-US" sz="1200" kern="0" dirty="0" err="1">
                <a:solidFill>
                  <a:sysClr val="windowText" lastClr="000000"/>
                </a:solidFill>
              </a:rPr>
              <a:t>earch</a:t>
            </a:r>
            <a:r>
              <a:rPr lang="en-US" sz="1200" kern="0" dirty="0">
                <a:solidFill>
                  <a:sysClr val="windowText" lastClr="000000"/>
                </a:solidFill>
              </a:rPr>
              <a:t> </a:t>
            </a:r>
            <a:r>
              <a:rPr kumimoji="0" lang="en-US" sz="1200" b="0" i="0" u="none" strike="noStrike" kern="0" cap="none" spc="0" normalizeH="0" baseline="0" noProof="0" dirty="0">
                <a:ln>
                  <a:noFill/>
                </a:ln>
                <a:solidFill>
                  <a:sysClr val="windowText" lastClr="000000"/>
                </a:solidFill>
                <a:effectLst/>
                <a:uLnTx/>
                <a:uFillTx/>
              </a:rPr>
              <a:t>Services (or Subscriptions) management is somewhat convoluted as the resources engaged are not aligned with Users (to understand and extract user requirements firm-wide).  </a:t>
            </a:r>
            <a:r>
              <a:rPr lang="en-US" sz="1200" kern="0" dirty="0">
                <a:solidFill>
                  <a:sysClr val="windowText" lastClr="000000"/>
                </a:solidFill>
              </a:rPr>
              <a:t>Information management is weakest in this category</a:t>
            </a:r>
          </a:p>
          <a:p>
            <a:endParaRPr lang="en-CA" dirty="0"/>
          </a:p>
        </p:txBody>
      </p:sp>
      <p:sp>
        <p:nvSpPr>
          <p:cNvPr id="4" name="Slide Number Placeholder 3"/>
          <p:cNvSpPr>
            <a:spLocks noGrp="1"/>
          </p:cNvSpPr>
          <p:nvPr>
            <p:ph type="sldNum" sz="quarter" idx="10"/>
          </p:nvPr>
        </p:nvSpPr>
        <p:spPr/>
        <p:txBody>
          <a:bodyPr/>
          <a:lstStyle/>
          <a:p>
            <a:fld id="{58B4F630-3D1F-46A8-9F43-BCAE4DAE69C8}" type="slidenum">
              <a:rPr lang="en-CA" smtClean="0"/>
              <a:pPr/>
              <a:t>6</a:t>
            </a:fld>
            <a:endParaRPr lang="en-CA"/>
          </a:p>
        </p:txBody>
      </p:sp>
    </p:spTree>
    <p:extLst>
      <p:ext uri="{BB962C8B-B14F-4D97-AF65-F5344CB8AC3E}">
        <p14:creationId xmlns="" xmlns:p14="http://schemas.microsoft.com/office/powerpoint/2010/main" val="586227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Grp="1" noChangeArrowheads="1"/>
          </p:cNvSpPr>
          <p:nvPr/>
        </p:nvSpPr>
        <p:spPr bwMode="auto">
          <a:xfrm>
            <a:off x="4" y="2"/>
            <a:ext cx="65" cy="278420"/>
          </a:xfrm>
          <a:prstGeom prst="rect">
            <a:avLst/>
          </a:prstGeom>
          <a:noFill/>
          <a:ln w="12700">
            <a:miter lim="800000"/>
            <a:headEnd/>
            <a:tailEnd/>
          </a:ln>
          <a:effectLst>
            <a:outerShdw dist="107763" dir="2700000" algn="ctr" rotWithShape="0">
              <a:schemeClr val="bg2"/>
            </a:outerShdw>
          </a:effectLst>
        </p:spPr>
        <p:txBody>
          <a:bodyPr wrap="none" lIns="0" tIns="44582" rIns="0" bIns="44582">
            <a:spAutoFit/>
          </a:bodyPr>
          <a:lstStyle/>
          <a:p>
            <a:pPr defTabSz="942792">
              <a:lnSpc>
                <a:spcPct val="110000"/>
              </a:lnSpc>
              <a:defRPr/>
            </a:pPr>
            <a:endParaRPr lang="en-US" sz="1200" dirty="0">
              <a:latin typeface="Times New Roman" pitchFamily="18" charset="0"/>
            </a:endParaRPr>
          </a:p>
        </p:txBody>
      </p:sp>
      <p:sp>
        <p:nvSpPr>
          <p:cNvPr id="5" name="Rectangle 1027"/>
          <p:cNvSpPr txBox="1">
            <a:spLocks noGrp="1" noChangeArrowheads="1"/>
          </p:cNvSpPr>
          <p:nvPr/>
        </p:nvSpPr>
        <p:spPr bwMode="auto">
          <a:xfrm>
            <a:off x="6985714" y="2"/>
            <a:ext cx="65" cy="278420"/>
          </a:xfrm>
          <a:prstGeom prst="rect">
            <a:avLst/>
          </a:prstGeom>
          <a:noFill/>
          <a:ln w="12700">
            <a:miter lim="800000"/>
            <a:headEnd/>
            <a:tailEnd/>
          </a:ln>
          <a:effectLst>
            <a:outerShdw dist="107763" dir="2700000" algn="ctr" rotWithShape="0">
              <a:schemeClr val="bg2"/>
            </a:outerShdw>
          </a:effectLst>
        </p:spPr>
        <p:txBody>
          <a:bodyPr wrap="none" lIns="0" tIns="44582" rIns="0" bIns="44582">
            <a:spAutoFit/>
          </a:bodyPr>
          <a:lstStyle/>
          <a:p>
            <a:pPr algn="r" defTabSz="942792">
              <a:lnSpc>
                <a:spcPct val="110000"/>
              </a:lnSpc>
              <a:defRPr/>
            </a:pPr>
            <a:endParaRPr lang="en-US" sz="1200" dirty="0">
              <a:latin typeface="Times New Roman" pitchFamily="18" charset="0"/>
            </a:endParaRPr>
          </a:p>
        </p:txBody>
      </p:sp>
      <p:sp>
        <p:nvSpPr>
          <p:cNvPr id="6" name="Rectangle 1030"/>
          <p:cNvSpPr txBox="1">
            <a:spLocks noGrp="1" noChangeArrowheads="1"/>
          </p:cNvSpPr>
          <p:nvPr/>
        </p:nvSpPr>
        <p:spPr bwMode="auto">
          <a:xfrm>
            <a:off x="4" y="8997639"/>
            <a:ext cx="65" cy="278420"/>
          </a:xfrm>
          <a:prstGeom prst="rect">
            <a:avLst/>
          </a:prstGeom>
          <a:noFill/>
          <a:ln w="12700">
            <a:miter lim="800000"/>
            <a:headEnd/>
            <a:tailEnd/>
          </a:ln>
          <a:effectLst>
            <a:outerShdw dist="107763" dir="2700000" algn="ctr" rotWithShape="0">
              <a:schemeClr val="bg2"/>
            </a:outerShdw>
          </a:effectLst>
        </p:spPr>
        <p:txBody>
          <a:bodyPr wrap="none" lIns="0" tIns="44582" rIns="0" bIns="44582" anchor="b">
            <a:spAutoFit/>
          </a:bodyPr>
          <a:lstStyle/>
          <a:p>
            <a:pPr defTabSz="942792">
              <a:lnSpc>
                <a:spcPct val="110000"/>
              </a:lnSpc>
              <a:defRPr/>
            </a:pPr>
            <a:endParaRPr lang="en-US" sz="1200" dirty="0">
              <a:latin typeface="Times New Roman" pitchFamily="18" charset="0"/>
            </a:endParaRPr>
          </a:p>
        </p:txBody>
      </p:sp>
      <p:sp>
        <p:nvSpPr>
          <p:cNvPr id="7" name="Rectangle 1031"/>
          <p:cNvSpPr txBox="1">
            <a:spLocks noGrp="1" noChangeArrowheads="1"/>
          </p:cNvSpPr>
          <p:nvPr/>
        </p:nvSpPr>
        <p:spPr bwMode="auto">
          <a:xfrm>
            <a:off x="6831889" y="8997639"/>
            <a:ext cx="153888" cy="278420"/>
          </a:xfrm>
          <a:prstGeom prst="rect">
            <a:avLst/>
          </a:prstGeom>
          <a:noFill/>
          <a:ln w="12700">
            <a:miter lim="800000"/>
            <a:headEnd/>
            <a:tailEnd/>
          </a:ln>
          <a:effectLst>
            <a:outerShdw dist="107763" dir="2700000" algn="ctr" rotWithShape="0">
              <a:schemeClr val="bg2"/>
            </a:outerShdw>
          </a:effectLst>
        </p:spPr>
        <p:txBody>
          <a:bodyPr wrap="none" lIns="0" tIns="44582" rIns="0" bIns="44582" anchor="b">
            <a:spAutoFit/>
          </a:bodyPr>
          <a:lstStyle/>
          <a:p>
            <a:pPr algn="r" defTabSz="942792">
              <a:lnSpc>
                <a:spcPct val="110000"/>
              </a:lnSpc>
              <a:defRPr/>
            </a:pPr>
            <a:fld id="{898C91F9-3CDB-4D1A-94F7-684A7CDEE888}" type="slidenum">
              <a:rPr lang="en-GB" sz="1200">
                <a:latin typeface="Times New Roman" pitchFamily="18" charset="0"/>
              </a:rPr>
              <a:pPr algn="r" defTabSz="942792">
                <a:lnSpc>
                  <a:spcPct val="110000"/>
                </a:lnSpc>
                <a:defRPr/>
              </a:pPr>
              <a:t>11</a:t>
            </a:fld>
            <a:endParaRPr lang="en-GB" sz="1200" dirty="0">
              <a:latin typeface="Times New Roman" pitchFamily="18" charset="0"/>
            </a:endParaRPr>
          </a:p>
        </p:txBody>
      </p:sp>
      <p:sp>
        <p:nvSpPr>
          <p:cNvPr id="84998" name="Rectangle 2"/>
          <p:cNvSpPr>
            <a:spLocks noGrp="1" noRot="1" noChangeAspect="1" noChangeArrowheads="1" noTextEdit="1"/>
          </p:cNvSpPr>
          <p:nvPr>
            <p:ph type="sldImg"/>
          </p:nvPr>
        </p:nvSpPr>
        <p:spPr>
          <a:xfrm>
            <a:off x="1179513" y="695325"/>
            <a:ext cx="4641850" cy="3481388"/>
          </a:xfrm>
          <a:ln/>
        </p:spPr>
      </p:sp>
      <p:sp>
        <p:nvSpPr>
          <p:cNvPr id="84999" name="Rectangle 3"/>
          <p:cNvSpPr>
            <a:spLocks noGrp="1" noChangeArrowheads="1"/>
          </p:cNvSpPr>
          <p:nvPr>
            <p:ph type="body" idx="1"/>
          </p:nvPr>
        </p:nvSpPr>
        <p:spPr>
          <a:noFill/>
          <a:ln/>
        </p:spPr>
        <p:txBody>
          <a:bodyPr/>
          <a:lstStyle/>
          <a:p>
            <a:endParaRPr lang="en-US" dirty="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Grp="1" noChangeArrowheads="1"/>
          </p:cNvSpPr>
          <p:nvPr/>
        </p:nvSpPr>
        <p:spPr bwMode="auto">
          <a:xfrm>
            <a:off x="4" y="2"/>
            <a:ext cx="65" cy="278420"/>
          </a:xfrm>
          <a:prstGeom prst="rect">
            <a:avLst/>
          </a:prstGeom>
          <a:noFill/>
          <a:ln w="12700">
            <a:miter lim="800000"/>
            <a:headEnd/>
            <a:tailEnd/>
          </a:ln>
          <a:effectLst>
            <a:outerShdw dist="107763" dir="2700000" algn="ctr" rotWithShape="0">
              <a:schemeClr val="bg2"/>
            </a:outerShdw>
          </a:effectLst>
        </p:spPr>
        <p:txBody>
          <a:bodyPr wrap="none" lIns="0" tIns="44582" rIns="0" bIns="44582">
            <a:spAutoFit/>
          </a:bodyPr>
          <a:lstStyle/>
          <a:p>
            <a:pPr defTabSz="942792">
              <a:lnSpc>
                <a:spcPct val="110000"/>
              </a:lnSpc>
              <a:defRPr/>
            </a:pPr>
            <a:endParaRPr lang="en-US" sz="1200" dirty="0">
              <a:latin typeface="Times New Roman" pitchFamily="18" charset="0"/>
            </a:endParaRPr>
          </a:p>
        </p:txBody>
      </p:sp>
      <p:sp>
        <p:nvSpPr>
          <p:cNvPr id="5" name="Rectangle 1027"/>
          <p:cNvSpPr txBox="1">
            <a:spLocks noGrp="1" noChangeArrowheads="1"/>
          </p:cNvSpPr>
          <p:nvPr/>
        </p:nvSpPr>
        <p:spPr bwMode="auto">
          <a:xfrm>
            <a:off x="6985714" y="2"/>
            <a:ext cx="65" cy="278420"/>
          </a:xfrm>
          <a:prstGeom prst="rect">
            <a:avLst/>
          </a:prstGeom>
          <a:noFill/>
          <a:ln w="12700">
            <a:miter lim="800000"/>
            <a:headEnd/>
            <a:tailEnd/>
          </a:ln>
          <a:effectLst>
            <a:outerShdw dist="107763" dir="2700000" algn="ctr" rotWithShape="0">
              <a:schemeClr val="bg2"/>
            </a:outerShdw>
          </a:effectLst>
        </p:spPr>
        <p:txBody>
          <a:bodyPr wrap="none" lIns="0" tIns="44582" rIns="0" bIns="44582">
            <a:spAutoFit/>
          </a:bodyPr>
          <a:lstStyle/>
          <a:p>
            <a:pPr algn="r" defTabSz="942792">
              <a:lnSpc>
                <a:spcPct val="110000"/>
              </a:lnSpc>
              <a:defRPr/>
            </a:pPr>
            <a:endParaRPr lang="en-US" sz="1200" dirty="0">
              <a:latin typeface="Times New Roman" pitchFamily="18" charset="0"/>
            </a:endParaRPr>
          </a:p>
        </p:txBody>
      </p:sp>
      <p:sp>
        <p:nvSpPr>
          <p:cNvPr id="6" name="Rectangle 1030"/>
          <p:cNvSpPr txBox="1">
            <a:spLocks noGrp="1" noChangeArrowheads="1"/>
          </p:cNvSpPr>
          <p:nvPr/>
        </p:nvSpPr>
        <p:spPr bwMode="auto">
          <a:xfrm>
            <a:off x="4" y="8997639"/>
            <a:ext cx="65" cy="278420"/>
          </a:xfrm>
          <a:prstGeom prst="rect">
            <a:avLst/>
          </a:prstGeom>
          <a:noFill/>
          <a:ln w="12700">
            <a:miter lim="800000"/>
            <a:headEnd/>
            <a:tailEnd/>
          </a:ln>
          <a:effectLst>
            <a:outerShdw dist="107763" dir="2700000" algn="ctr" rotWithShape="0">
              <a:schemeClr val="bg2"/>
            </a:outerShdw>
          </a:effectLst>
        </p:spPr>
        <p:txBody>
          <a:bodyPr wrap="none" lIns="0" tIns="44582" rIns="0" bIns="44582" anchor="b">
            <a:spAutoFit/>
          </a:bodyPr>
          <a:lstStyle/>
          <a:p>
            <a:pPr defTabSz="942792">
              <a:lnSpc>
                <a:spcPct val="110000"/>
              </a:lnSpc>
              <a:defRPr/>
            </a:pPr>
            <a:endParaRPr lang="en-US" sz="1200" dirty="0">
              <a:latin typeface="Times New Roman" pitchFamily="18" charset="0"/>
            </a:endParaRPr>
          </a:p>
        </p:txBody>
      </p:sp>
      <p:sp>
        <p:nvSpPr>
          <p:cNvPr id="7" name="Rectangle 1031"/>
          <p:cNvSpPr txBox="1">
            <a:spLocks noGrp="1" noChangeArrowheads="1"/>
          </p:cNvSpPr>
          <p:nvPr/>
        </p:nvSpPr>
        <p:spPr bwMode="auto">
          <a:xfrm>
            <a:off x="6831889" y="8997639"/>
            <a:ext cx="153888" cy="278420"/>
          </a:xfrm>
          <a:prstGeom prst="rect">
            <a:avLst/>
          </a:prstGeom>
          <a:noFill/>
          <a:ln w="12700">
            <a:miter lim="800000"/>
            <a:headEnd/>
            <a:tailEnd/>
          </a:ln>
          <a:effectLst>
            <a:outerShdw dist="107763" dir="2700000" algn="ctr" rotWithShape="0">
              <a:schemeClr val="bg2"/>
            </a:outerShdw>
          </a:effectLst>
        </p:spPr>
        <p:txBody>
          <a:bodyPr wrap="none" lIns="0" tIns="44582" rIns="0" bIns="44582" anchor="b">
            <a:spAutoFit/>
          </a:bodyPr>
          <a:lstStyle/>
          <a:p>
            <a:pPr algn="r" defTabSz="942792">
              <a:lnSpc>
                <a:spcPct val="110000"/>
              </a:lnSpc>
              <a:defRPr/>
            </a:pPr>
            <a:fld id="{898C91F9-3CDB-4D1A-94F7-684A7CDEE888}" type="slidenum">
              <a:rPr lang="en-GB" sz="1200">
                <a:latin typeface="Times New Roman" pitchFamily="18" charset="0"/>
              </a:rPr>
              <a:pPr algn="r" defTabSz="942792">
                <a:lnSpc>
                  <a:spcPct val="110000"/>
                </a:lnSpc>
                <a:defRPr/>
              </a:pPr>
              <a:t>12</a:t>
            </a:fld>
            <a:endParaRPr lang="en-GB" sz="1200" dirty="0">
              <a:latin typeface="Times New Roman" pitchFamily="18" charset="0"/>
            </a:endParaRPr>
          </a:p>
        </p:txBody>
      </p:sp>
      <p:sp>
        <p:nvSpPr>
          <p:cNvPr id="84998" name="Rectangle 2"/>
          <p:cNvSpPr>
            <a:spLocks noGrp="1" noRot="1" noChangeAspect="1" noChangeArrowheads="1" noTextEdit="1"/>
          </p:cNvSpPr>
          <p:nvPr>
            <p:ph type="sldImg"/>
          </p:nvPr>
        </p:nvSpPr>
        <p:spPr>
          <a:xfrm>
            <a:off x="1179513" y="695325"/>
            <a:ext cx="4641850" cy="3481388"/>
          </a:xfrm>
          <a:ln/>
        </p:spPr>
      </p:sp>
      <p:sp>
        <p:nvSpPr>
          <p:cNvPr id="84999" name="Rectangle 3"/>
          <p:cNvSpPr>
            <a:spLocks noGrp="1" noChangeArrowheads="1"/>
          </p:cNvSpPr>
          <p:nvPr>
            <p:ph type="body" idx="1"/>
          </p:nvPr>
        </p:nvSpPr>
        <p:spPr>
          <a:noFill/>
          <a:ln/>
        </p:spPr>
        <p:txBody>
          <a:bodyPr/>
          <a:lstStyle/>
          <a:p>
            <a:endParaRPr lang="en-US" dirty="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064282-EA40-41FE-B3B2-F67E80249F6E}" type="slidenum">
              <a:rPr lang="en-CA" smtClean="0"/>
              <a:pPr/>
              <a:t>14</a:t>
            </a:fld>
            <a:endParaRPr lang="en-CA" dirty="0"/>
          </a:p>
        </p:txBody>
      </p:sp>
    </p:spTree>
    <p:extLst>
      <p:ext uri="{BB962C8B-B14F-4D97-AF65-F5344CB8AC3E}">
        <p14:creationId xmlns="" xmlns:p14="http://schemas.microsoft.com/office/powerpoint/2010/main" val="369736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064282-EA40-41FE-B3B2-F67E80249F6E}" type="slidenum">
              <a:rPr lang="en-CA" smtClean="0"/>
              <a:pPr/>
              <a:t>15</a:t>
            </a:fld>
            <a:endParaRPr lang="en-CA" dirty="0"/>
          </a:p>
        </p:txBody>
      </p:sp>
    </p:spTree>
    <p:extLst>
      <p:ext uri="{BB962C8B-B14F-4D97-AF65-F5344CB8AC3E}">
        <p14:creationId xmlns="" xmlns:p14="http://schemas.microsoft.com/office/powerpoint/2010/main" val="419095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064282-EA40-41FE-B3B2-F67E80249F6E}" type="slidenum">
              <a:rPr lang="en-CA" smtClean="0"/>
              <a:pPr/>
              <a:t>16</a:t>
            </a:fld>
            <a:endParaRPr lang="en-CA" dirty="0"/>
          </a:p>
        </p:txBody>
      </p:sp>
    </p:spTree>
    <p:extLst>
      <p:ext uri="{BB962C8B-B14F-4D97-AF65-F5344CB8AC3E}">
        <p14:creationId xmlns="" xmlns:p14="http://schemas.microsoft.com/office/powerpoint/2010/main" val="4273900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106C744-8001-4A47-8CB8-C97561817DFE}" type="datetimeFigureOut">
              <a:rPr lang="en-GB" smtClean="0"/>
              <a:pPr/>
              <a:t>03/12/2018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F554B8A-F808-455A-AE12-D0EA93A1906B}"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106C744-8001-4A47-8CB8-C97561817DFE}" type="datetimeFigureOut">
              <a:rPr lang="en-GB" smtClean="0"/>
              <a:pPr/>
              <a:t>03/12/2018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F554B8A-F808-455A-AE12-D0EA93A1906B}"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106C744-8001-4A47-8CB8-C97561817DFE}" type="datetimeFigureOut">
              <a:rPr lang="en-GB" smtClean="0"/>
              <a:pPr/>
              <a:t>03/12/2018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F554B8A-F808-455A-AE12-D0EA93A1906B}" type="slidenum">
              <a:rPr lang="en-GB" smtClean="0"/>
              <a:pPr/>
              <a:t>‹#›</a:t>
            </a:fld>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1887" y="322264"/>
            <a:ext cx="8356826" cy="620712"/>
          </a:xfrm>
        </p:spPr>
        <p:txBody>
          <a:bodyPr>
            <a:noAutofit/>
          </a:bodyPr>
          <a:lstStyle/>
          <a:p>
            <a:r>
              <a:rPr lang="en-US"/>
              <a:t>Click to edit Master title style</a:t>
            </a:r>
            <a:endParaRPr lang="nl-BE" dirty="0"/>
          </a:p>
        </p:txBody>
      </p:sp>
      <p:sp>
        <p:nvSpPr>
          <p:cNvPr id="3" name="Content Placeholder 2"/>
          <p:cNvSpPr>
            <a:spLocks noGrp="1"/>
          </p:cNvSpPr>
          <p:nvPr>
            <p:ph idx="1"/>
          </p:nvPr>
        </p:nvSpPr>
        <p:spPr/>
        <p:txBody>
          <a:bodyPr/>
          <a:lstStyle>
            <a:lvl1pPr>
              <a:spcBef>
                <a:spcPts val="900"/>
              </a:spcBef>
              <a:defRPr/>
            </a:lvl1pPr>
            <a:lvl2pPr>
              <a:spcBef>
                <a:spcPts val="300"/>
              </a:spcBef>
              <a:defRPr/>
            </a:lvl2pPr>
            <a:lvl3pPr>
              <a:spcBef>
                <a:spcPts val="300"/>
              </a:spcBef>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2"/>
          </p:nvPr>
        </p:nvSpPr>
        <p:spPr>
          <a:xfrm>
            <a:off x="395288" y="952501"/>
            <a:ext cx="8353425" cy="561974"/>
          </a:xfrm>
        </p:spPr>
        <p:txBody>
          <a:bodyPr>
            <a:noAutofit/>
          </a:bodyPr>
          <a:lstStyle>
            <a:lvl1pPr marL="0" indent="0">
              <a:buNone/>
              <a:defRPr sz="2000">
                <a:solidFill>
                  <a:schemeClr val="accent1"/>
                </a:solidFill>
              </a:defRPr>
            </a:lvl1pPr>
            <a:lvl2pPr>
              <a:buNone/>
              <a:defRPr sz="2000">
                <a:solidFill>
                  <a:schemeClr val="accent1"/>
                </a:solidFill>
              </a:defRPr>
            </a:lvl2pPr>
            <a:lvl3pPr>
              <a:buNone/>
              <a:defRPr sz="2000">
                <a:solidFill>
                  <a:schemeClr val="accent1"/>
                </a:solidFill>
              </a:defRPr>
            </a:lvl3pPr>
            <a:lvl4pPr>
              <a:buNone/>
              <a:defRPr sz="2000">
                <a:solidFill>
                  <a:schemeClr val="accent1"/>
                </a:solidFill>
              </a:defRPr>
            </a:lvl4pPr>
            <a:lvl5pPr>
              <a:buNone/>
              <a:defRPr sz="2000">
                <a:solidFill>
                  <a:schemeClr val="accent1"/>
                </a:solidFill>
              </a:defRPr>
            </a:lvl5pPr>
          </a:lstStyle>
          <a:p>
            <a:pPr lvl="0"/>
            <a:r>
              <a:rPr lang="en-US"/>
              <a:t>Click to edit Master text styles</a:t>
            </a:r>
          </a:p>
        </p:txBody>
      </p:sp>
      <p:sp>
        <p:nvSpPr>
          <p:cNvPr id="5" name="Footer Placeholder 4"/>
          <p:cNvSpPr>
            <a:spLocks noGrp="1"/>
          </p:cNvSpPr>
          <p:nvPr>
            <p:ph type="ftr" sz="quarter" idx="13"/>
          </p:nvPr>
        </p:nvSpPr>
        <p:spPr/>
        <p:txBody>
          <a:bodyPr/>
          <a:lstStyle>
            <a:lvl1pPr>
              <a:defRPr/>
            </a:lvl1pPr>
          </a:lstStyle>
          <a:p>
            <a:pPr>
              <a:defRPr/>
            </a:pPr>
            <a:r>
              <a:rPr lang="en-GB" dirty="0"/>
              <a:t>DRAFT VERSION</a:t>
            </a:r>
            <a:endParaRPr lang="nl-BE" dirty="0"/>
          </a:p>
        </p:txBody>
      </p:sp>
      <p:sp>
        <p:nvSpPr>
          <p:cNvPr id="6" name="Slide Number Placeholder 8"/>
          <p:cNvSpPr>
            <a:spLocks noGrp="1"/>
          </p:cNvSpPr>
          <p:nvPr>
            <p:ph type="sldNum" sz="quarter" idx="14"/>
          </p:nvPr>
        </p:nvSpPr>
        <p:spPr/>
        <p:txBody>
          <a:bodyPr/>
          <a:lstStyle>
            <a:lvl1pPr>
              <a:defRPr/>
            </a:lvl1pPr>
          </a:lstStyle>
          <a:p>
            <a:pPr>
              <a:defRPr/>
            </a:pPr>
            <a:fld id="{38F080E4-10B0-4BC9-A475-F98D993A1FA8}" type="slidenum">
              <a:rPr lang="nl-BE"/>
              <a:pPr>
                <a:defRPr/>
              </a:pPr>
              <a:t>‹#›</a:t>
            </a:fld>
            <a:endParaRPr lang="nl-BE" dirty="0"/>
          </a:p>
        </p:txBody>
      </p:sp>
    </p:spTree>
    <p:extLst>
      <p:ext uri="{BB962C8B-B14F-4D97-AF65-F5344CB8AC3E}">
        <p14:creationId xmlns="" xmlns:p14="http://schemas.microsoft.com/office/powerpoint/2010/main" val="3794984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GB"/>
          </a:p>
        </p:txBody>
      </p:sp>
      <p:sp>
        <p:nvSpPr>
          <p:cNvPr id="3" name="Content Placeholder 2"/>
          <p:cNvSpPr>
            <a:spLocks noGrp="1"/>
          </p:cNvSpPr>
          <p:nvPr>
            <p:ph idx="1"/>
          </p:nvPr>
        </p:nvSpPr>
        <p:spPr>
          <a:xfrm>
            <a:off x="565944" y="1797058"/>
            <a:ext cx="8012113" cy="4632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Content Placeholder 3"/>
          <p:cNvSpPr>
            <a:spLocks noGrp="1"/>
          </p:cNvSpPr>
          <p:nvPr>
            <p:ph sz="quarter" idx="4294967295"/>
          </p:nvPr>
        </p:nvSpPr>
        <p:spPr>
          <a:xfrm>
            <a:off x="144878" y="1000108"/>
            <a:ext cx="8853487" cy="593725"/>
          </a:xfrm>
        </p:spPr>
        <p:txBody>
          <a:bodyPr/>
          <a:lstStyle>
            <a:lvl1pPr marL="0" indent="0">
              <a:defRPr/>
            </a:lvl1pPr>
          </a:lstStyle>
          <a:p>
            <a:endParaRPr lang="en-US" dirty="0" smtClean="0"/>
          </a:p>
        </p:txBody>
      </p:sp>
    </p:spTree>
    <p:extLst>
      <p:ext uri="{BB962C8B-B14F-4D97-AF65-F5344CB8AC3E}">
        <p14:creationId xmlns:p14="http://schemas.microsoft.com/office/powerpoint/2010/main" xmlns="" val="10312883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106C744-8001-4A47-8CB8-C97561817DFE}" type="datetimeFigureOut">
              <a:rPr lang="en-GB" smtClean="0"/>
              <a:pPr/>
              <a:t>03/12/2018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F554B8A-F808-455A-AE12-D0EA93A1906B}"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6C744-8001-4A47-8CB8-C97561817DFE}" type="datetimeFigureOut">
              <a:rPr lang="en-GB" smtClean="0"/>
              <a:pPr/>
              <a:t>03/12/2018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F554B8A-F808-455A-AE12-D0EA93A1906B}"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106C744-8001-4A47-8CB8-C97561817DFE}" type="datetimeFigureOut">
              <a:rPr lang="en-GB" smtClean="0"/>
              <a:pPr/>
              <a:t>03/12/2018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F554B8A-F808-455A-AE12-D0EA93A1906B}"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106C744-8001-4A47-8CB8-C97561817DFE}" type="datetimeFigureOut">
              <a:rPr lang="en-GB" smtClean="0"/>
              <a:pPr/>
              <a:t>03/12/2018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CF554B8A-F808-455A-AE12-D0EA93A1906B}"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106C744-8001-4A47-8CB8-C97561817DFE}" type="datetimeFigureOut">
              <a:rPr lang="en-GB" smtClean="0"/>
              <a:pPr/>
              <a:t>03/12/2018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CF554B8A-F808-455A-AE12-D0EA93A1906B}"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6C744-8001-4A47-8CB8-C97561817DFE}" type="datetimeFigureOut">
              <a:rPr lang="en-GB" smtClean="0"/>
              <a:pPr/>
              <a:t>03/12/2018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CF554B8A-F808-455A-AE12-D0EA93A1906B}"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06C744-8001-4A47-8CB8-C97561817DFE}" type="datetimeFigureOut">
              <a:rPr lang="en-GB" smtClean="0"/>
              <a:pPr/>
              <a:t>03/12/2018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F554B8A-F808-455A-AE12-D0EA93A1906B}"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06C744-8001-4A47-8CB8-C97561817DFE}" type="datetimeFigureOut">
              <a:rPr lang="en-GB" smtClean="0"/>
              <a:pPr/>
              <a:t>03/12/2018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F554B8A-F808-455A-AE12-D0EA93A1906B}"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6C744-8001-4A47-8CB8-C97561817DFE}" type="datetimeFigureOut">
              <a:rPr lang="en-GB" smtClean="0"/>
              <a:pPr/>
              <a:t>03/12/2018</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54B8A-F808-455A-AE12-D0EA93A1906B}"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xml"/><Relationship Id="rId7" Type="http://schemas.openxmlformats.org/officeDocument/2006/relationships/image" Target="../media/image1.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2.xml"/><Relationship Id="rId9"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chart" Target="../charts/chart8.xml"/><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chart" Target="../charts/chart9.xml"/><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png"/><Relationship Id="rId5" Type="http://schemas.openxmlformats.org/officeDocument/2006/relationships/chart" Target="../charts/chart10.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22.xml"/><Relationship Id="rId5"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23.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24.xml"/><Relationship Id="rId5"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25.xml"/><Relationship Id="rId5" Type="http://schemas.openxmlformats.org/officeDocument/2006/relationships/image" Target="../media/image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chart" Target="../charts/chart12.xml"/><Relationship Id="rId4" Type="http://schemas.openxmlformats.org/officeDocument/2006/relationships/chart" Target="../charts/char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tags" Target="../tags/tag4.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1.png"/><Relationship Id="rId4" Type="http://schemas.openxmlformats.org/officeDocument/2006/relationships/chart" Target="../charts/char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29.xml"/><Relationship Id="rId5" Type="http://schemas.openxmlformats.org/officeDocument/2006/relationships/image" Target="../media/image1.png"/><Relationship Id="rId4" Type="http://schemas.openxmlformats.org/officeDocument/2006/relationships/chart" Target="../charts/chart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30.xml"/><Relationship Id="rId6" Type="http://schemas.openxmlformats.org/officeDocument/2006/relationships/image" Target="../media/image1.png"/><Relationship Id="rId5" Type="http://schemas.openxmlformats.org/officeDocument/2006/relationships/chart" Target="../charts/chart16.xml"/><Relationship Id="rId4" Type="http://schemas.openxmlformats.org/officeDocument/2006/relationships/chart" Target="../charts/chart15.xml"/></Relationships>
</file>

<file path=ppt/slides/_rels/slide2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png"/><Relationship Id="rId4"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38.xml"/><Relationship Id="rId5" Type="http://schemas.openxmlformats.org/officeDocument/2006/relationships/image" Target="../media/image1.png"/><Relationship Id="rId4" Type="http://schemas.openxmlformats.org/officeDocument/2006/relationships/chart" Target="../charts/chart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39.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chart" Target="../charts/chart1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40.xml"/><Relationship Id="rId5" Type="http://schemas.openxmlformats.org/officeDocument/2006/relationships/image" Target="../media/image1.png"/><Relationship Id="rId4" Type="http://schemas.openxmlformats.org/officeDocument/2006/relationships/chart" Target="../charts/chart2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png"/><Relationship Id="rId5" Type="http://schemas.openxmlformats.org/officeDocument/2006/relationships/chart" Target="../charts/chart21.xml"/><Relationship Id="rId4"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4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notesSlide" Target="../notesSlides/notesSlide22.xml"/><Relationship Id="rId7" Type="http://schemas.openxmlformats.org/officeDocument/2006/relationships/diagramData" Target="../diagrams/data1.xml"/><Relationship Id="rId2" Type="http://schemas.openxmlformats.org/officeDocument/2006/relationships/slideLayout" Target="../slideLayouts/slideLayout6.xml"/><Relationship Id="rId1" Type="http://schemas.openxmlformats.org/officeDocument/2006/relationships/tags" Target="../tags/tag46.xml"/><Relationship Id="rId6" Type="http://schemas.openxmlformats.org/officeDocument/2006/relationships/image" Target="../media/image13.png"/><Relationship Id="rId11" Type="http://schemas.openxmlformats.org/officeDocument/2006/relationships/image" Target="../media/image1.png"/><Relationship Id="rId5" Type="http://schemas.openxmlformats.org/officeDocument/2006/relationships/image" Target="../media/image12.jpeg"/><Relationship Id="rId10" Type="http://schemas.openxmlformats.org/officeDocument/2006/relationships/diagramColors" Target="../diagrams/colors1.xml"/><Relationship Id="rId4" Type="http://schemas.openxmlformats.org/officeDocument/2006/relationships/image" Target="../media/image11.png"/><Relationship Id="rId9"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3.xml"/><Relationship Id="rId7" Type="http://schemas.openxmlformats.org/officeDocument/2006/relationships/image" Target="../media/image16.jpeg"/><Relationship Id="rId2" Type="http://schemas.openxmlformats.org/officeDocument/2006/relationships/slideLayout" Target="../slideLayouts/slideLayout13.xml"/><Relationship Id="rId1" Type="http://schemas.openxmlformats.org/officeDocument/2006/relationships/tags" Target="../tags/tag4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hyperlink" Target="http://www.dbrs.com/"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48.xml"/><Relationship Id="rId6" Type="http://schemas.openxmlformats.org/officeDocument/2006/relationships/image" Target="../media/image1.png"/><Relationship Id="rId5" Type="http://schemas.openxmlformats.org/officeDocument/2006/relationships/chart" Target="../charts/chart23.xml"/><Relationship Id="rId4" Type="http://schemas.openxmlformats.org/officeDocument/2006/relationships/chart" Target="../charts/chart2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49.xml"/><Relationship Id="rId5" Type="http://schemas.openxmlformats.org/officeDocument/2006/relationships/image" Target="../media/image1.png"/><Relationship Id="rId4" Type="http://schemas.openxmlformats.org/officeDocument/2006/relationships/chart" Target="../charts/chart2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50.xml"/><Relationship Id="rId6" Type="http://schemas.openxmlformats.org/officeDocument/2006/relationships/image" Target="../media/image1.png"/><Relationship Id="rId5" Type="http://schemas.openxmlformats.org/officeDocument/2006/relationships/chart" Target="../charts/chart26.xml"/><Relationship Id="rId4" Type="http://schemas.openxmlformats.org/officeDocument/2006/relationships/chart" Target="../charts/chart2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51.xml"/><Relationship Id="rId5" Type="http://schemas.openxmlformats.org/officeDocument/2006/relationships/image" Target="../media/image1.png"/><Relationship Id="rId4" Type="http://schemas.openxmlformats.org/officeDocument/2006/relationships/chart" Target="../charts/chart2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8.xml"/><Relationship Id="rId7" Type="http://schemas.openxmlformats.org/officeDocument/2006/relationships/oleObject" Target="../embeddings/oleObject3.bin"/><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53.xml"/><Relationship Id="rId5" Type="http://schemas.openxmlformats.org/officeDocument/2006/relationships/image" Target="../media/image1.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png"/><Relationship Id="rId3" Type="http://schemas.openxmlformats.org/officeDocument/2006/relationships/notesSlide" Target="../notesSlides/notesSlide29.xml"/><Relationship Id="rId7" Type="http://schemas.openxmlformats.org/officeDocument/2006/relationships/image" Target="../media/image21.emf"/><Relationship Id="rId12"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4.xml"/><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s>
</file>

<file path=ppt/slides/_rels/slide4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12.xml"/><Relationship Id="rId1" Type="http://schemas.openxmlformats.org/officeDocument/2006/relationships/tags" Target="../tags/tag55.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slideLayout" Target="../slideLayouts/slideLayout12.xml"/><Relationship Id="rId1" Type="http://schemas.openxmlformats.org/officeDocument/2006/relationships/tags" Target="../tags/tag56.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57.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5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48.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61.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chart" Target="../charts/chart4.xml"/><Relationship Id="rId4" Type="http://schemas.openxmlformats.org/officeDocument/2006/relationships/chart" Target="../charts/chart3.xml"/></Relationships>
</file>

<file path=ppt/slides/_rels/slide5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image" Target="../media/image1.png"/><Relationship Id="rId4" Type="http://schemas.openxmlformats.org/officeDocument/2006/relationships/image" Target="../media/image30.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png"/><Relationship Id="rId5" Type="http://schemas.openxmlformats.org/officeDocument/2006/relationships/chart" Target="../charts/char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Rectangle 1" hidden="1"/>
          <p:cNvGraphicFramePr>
            <a:graphicFrameLocks/>
          </p:cNvGraphicFramePr>
          <p:nvPr>
            <p:custDataLst>
              <p:tags r:id="rId2"/>
            </p:custDataLst>
          </p:nvPr>
        </p:nvGraphicFramePr>
        <p:xfrm>
          <a:off x="0" y="0"/>
          <a:ext cx="158750" cy="158750"/>
        </p:xfrm>
        <a:graphic>
          <a:graphicData uri="http://schemas.openxmlformats.org/presentationml/2006/ole">
            <p:oleObj spid="_x0000_s320514" name="think-cell Slide" r:id="rId6" imgW="0" imgH="0" progId="">
              <p:embed/>
            </p:oleObj>
          </a:graphicData>
        </a:graphic>
      </p:graphicFrame>
      <p:pic>
        <p:nvPicPr>
          <p:cNvPr id="29" name="Picture 28">
            <a:extLst>
              <a:ext uri="{FF2B5EF4-FFF2-40B4-BE49-F238E27FC236}">
                <a16:creationId xmlns="" xmlns:a16="http://schemas.microsoft.com/office/drawing/2014/main" id="{16AC411C-1F4D-4986-93C5-AC7648513FE4}"/>
              </a:ext>
            </a:extLst>
          </p:cNvPr>
          <p:cNvPicPr>
            <a:picLocks noChangeAspect="1"/>
          </p:cNvPicPr>
          <p:nvPr/>
        </p:nvPicPr>
        <p:blipFill>
          <a:blip r:embed="rId7" cstate="print"/>
          <a:stretch>
            <a:fillRect/>
          </a:stretch>
        </p:blipFill>
        <p:spPr>
          <a:xfrm>
            <a:off x="7543800" y="149239"/>
            <a:ext cx="1278860" cy="765161"/>
          </a:xfrm>
          <a:prstGeom prst="rect">
            <a:avLst/>
          </a:prstGeom>
        </p:spPr>
      </p:pic>
      <p:sp>
        <p:nvSpPr>
          <p:cNvPr id="30" name="Text Placeholder 1">
            <a:extLst>
              <a:ext uri="{FF2B5EF4-FFF2-40B4-BE49-F238E27FC236}">
                <a16:creationId xmlns="" xmlns:a16="http://schemas.microsoft.com/office/drawing/2014/main" id="{060D8D35-BEC4-4642-B9CD-EBDBE579C89A}"/>
              </a:ext>
            </a:extLst>
          </p:cNvPr>
          <p:cNvSpPr txBox="1">
            <a:spLocks/>
          </p:cNvSpPr>
          <p:nvPr/>
        </p:nvSpPr>
        <p:spPr>
          <a:xfrm>
            <a:off x="357157" y="414593"/>
            <a:ext cx="6106237" cy="299761"/>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chemeClr val="accent4">
                    <a:lumMod val="50000"/>
                  </a:schemeClr>
                </a:solidFill>
                <a:ea typeface="Arial"/>
                <a:cs typeface="Arial"/>
                <a:sym typeface="Arial"/>
              </a:rPr>
              <a:t>Market Data Spend Trend</a:t>
            </a:r>
            <a:endPar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endParaRPr>
          </a:p>
        </p:txBody>
      </p:sp>
      <p:sp>
        <p:nvSpPr>
          <p:cNvPr id="31" name="Text Placeholder 2">
            <a:extLst>
              <a:ext uri="{FF2B5EF4-FFF2-40B4-BE49-F238E27FC236}">
                <a16:creationId xmlns="" xmlns:a16="http://schemas.microsoft.com/office/drawing/2014/main" id="{23B888B1-FB2B-4B23-ADC2-F25AE7796456}"/>
              </a:ext>
            </a:extLst>
          </p:cNvPr>
          <p:cNvSpPr txBox="1">
            <a:spLocks/>
          </p:cNvSpPr>
          <p:nvPr/>
        </p:nvSpPr>
        <p:spPr>
          <a:xfrm>
            <a:off x="439965" y="691033"/>
            <a:ext cx="6744197"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kern="0" dirty="0">
                <a:solidFill>
                  <a:schemeClr val="accent4">
                    <a:lumMod val="50000"/>
                  </a:schemeClr>
                </a:solidFill>
                <a:latin typeface="Arial Narrow" panose="020B0606020202030204" pitchFamily="34" charset="0"/>
                <a:ea typeface="Arial"/>
                <a:cs typeface="Arial"/>
                <a:sym typeface="Arial"/>
              </a:rPr>
              <a:t>Current, Projected, and Savings-adjusted Spend</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5" name="Rectangle 4">
            <a:extLst>
              <a:ext uri="{FF2B5EF4-FFF2-40B4-BE49-F238E27FC236}">
                <a16:creationId xmlns="" xmlns:a16="http://schemas.microsoft.com/office/drawing/2014/main" id="{863C7506-73DE-453A-BF46-23EA1764FC81}"/>
              </a:ext>
            </a:extLst>
          </p:cNvPr>
          <p:cNvSpPr/>
          <p:nvPr/>
        </p:nvSpPr>
        <p:spPr>
          <a:xfrm>
            <a:off x="474315" y="1052736"/>
            <a:ext cx="8202141" cy="523220"/>
          </a:xfrm>
          <a:prstGeom prst="rect">
            <a:avLst/>
          </a:prstGeom>
        </p:spPr>
        <p:txBody>
          <a:bodyPr wrap="square">
            <a:spAutoFit/>
          </a:bodyPr>
          <a:lstStyle/>
          <a:p>
            <a:pPr marL="171450" indent="-171450" algn="ctr"/>
            <a:r>
              <a:rPr lang="en-US" sz="1400" i="1" dirty="0"/>
              <a:t>Restructuring the market data management function and executing the identified savings strategies will </a:t>
            </a:r>
            <a:r>
              <a:rPr lang="en-US" sz="1400" b="1" i="1" dirty="0"/>
              <a:t>decrease </a:t>
            </a:r>
            <a:r>
              <a:rPr lang="en-US" sz="1400" i="1" dirty="0"/>
              <a:t>IGM’s projected market data spend by </a:t>
            </a:r>
            <a:r>
              <a:rPr lang="en-US" sz="1400" b="1" i="1" dirty="0"/>
              <a:t>$2.7MM </a:t>
            </a:r>
            <a:r>
              <a:rPr lang="en-US" sz="1400" i="1" dirty="0"/>
              <a:t>in</a:t>
            </a:r>
            <a:r>
              <a:rPr lang="en-US" sz="1400" b="1" i="1" dirty="0"/>
              <a:t> </a:t>
            </a:r>
            <a:r>
              <a:rPr lang="en-US" sz="1400" i="1" dirty="0"/>
              <a:t>2021, a </a:t>
            </a:r>
            <a:r>
              <a:rPr lang="en-US" sz="1400" b="1" i="1" dirty="0"/>
              <a:t>$4.5MM  3-year cumulative decline</a:t>
            </a:r>
            <a:endParaRPr lang="en-US" sz="1400" i="1" dirty="0"/>
          </a:p>
        </p:txBody>
      </p:sp>
      <p:graphicFrame>
        <p:nvGraphicFramePr>
          <p:cNvPr id="7" name="Table 6">
            <a:extLst>
              <a:ext uri="{FF2B5EF4-FFF2-40B4-BE49-F238E27FC236}">
                <a16:creationId xmlns="" xmlns:a16="http://schemas.microsoft.com/office/drawing/2014/main" id="{DAED4F6E-9F23-42A4-91D0-848919182B17}"/>
              </a:ext>
            </a:extLst>
          </p:cNvPr>
          <p:cNvGraphicFramePr>
            <a:graphicFrameLocks noGrp="1"/>
          </p:cNvGraphicFramePr>
          <p:nvPr>
            <p:extLst>
              <p:ext uri="{D42A27DB-BD31-4B8C-83A1-F6EECF244321}">
                <p14:modId xmlns="" xmlns:p14="http://schemas.microsoft.com/office/powerpoint/2010/main" val="153655565"/>
              </p:ext>
            </p:extLst>
          </p:nvPr>
        </p:nvGraphicFramePr>
        <p:xfrm>
          <a:off x="917929" y="5350728"/>
          <a:ext cx="7488832" cy="670560"/>
        </p:xfrm>
        <a:graphic>
          <a:graphicData uri="http://schemas.openxmlformats.org/drawingml/2006/table">
            <a:tbl>
              <a:tblPr firstRow="1" bandRow="1">
                <a:tableStyleId>{2D5ABB26-0587-4C30-8999-92F81FD0307C}</a:tableStyleId>
              </a:tblPr>
              <a:tblGrid>
                <a:gridCol w="7488832">
                  <a:extLst>
                    <a:ext uri="{9D8B030D-6E8A-4147-A177-3AD203B41FA5}">
                      <a16:colId xmlns="" xmlns:a16="http://schemas.microsoft.com/office/drawing/2014/main" val="3446138491"/>
                    </a:ext>
                  </a:extLst>
                </a:gridCol>
              </a:tblGrid>
              <a:tr h="370840">
                <a:tc>
                  <a:txBody>
                    <a:bodyPr/>
                    <a:lstStyle/>
                    <a:p>
                      <a:r>
                        <a:rPr lang="en-CA" sz="1400" b="1" i="1" kern="1200" dirty="0">
                          <a:solidFill>
                            <a:schemeClr val="tx1"/>
                          </a:solidFill>
                          <a:effectLst/>
                          <a:latin typeface="+mn-lt"/>
                          <a:ea typeface="+mn-ea"/>
                          <a:cs typeface="+mn-cs"/>
                        </a:rPr>
                        <a:t>Key to leveraging and unlocking these opportunities: </a:t>
                      </a:r>
                    </a:p>
                    <a:p>
                      <a:pPr marL="171450" indent="-171450">
                        <a:buFont typeface="Arial" panose="020B0604020202020204" pitchFamily="34" charset="0"/>
                        <a:buChar char="•"/>
                      </a:pPr>
                      <a:r>
                        <a:rPr lang="en-CA" sz="1200" i="1" kern="1200" dirty="0">
                          <a:solidFill>
                            <a:schemeClr val="tx1"/>
                          </a:solidFill>
                          <a:effectLst/>
                          <a:latin typeface="+mn-lt"/>
                          <a:ea typeface="+mn-ea"/>
                          <a:cs typeface="+mn-cs"/>
                        </a:rPr>
                        <a:t>Establishing a strong Vendor and Demand management practices under a Centralized Market Data capability</a:t>
                      </a:r>
                    </a:p>
                    <a:p>
                      <a:pPr marL="171450" indent="-171450">
                        <a:buFont typeface="Arial" panose="020B0604020202020204" pitchFamily="34" charset="0"/>
                        <a:buChar char="•"/>
                      </a:pPr>
                      <a:r>
                        <a:rPr lang="en-CA" sz="1200" i="1" kern="1200" dirty="0">
                          <a:solidFill>
                            <a:schemeClr val="tx1"/>
                          </a:solidFill>
                          <a:effectLst/>
                          <a:latin typeface="+mn-lt"/>
                          <a:ea typeface="+mn-ea"/>
                          <a:cs typeface="+mn-cs"/>
                        </a:rPr>
                        <a:t>Improve market data spend transparency (costs, contracts, usage) through advance procurement tools</a:t>
                      </a:r>
                      <a:endParaRPr lang="en-CA" sz="1050" dirty="0"/>
                    </a:p>
                  </a:txBody>
                  <a:tcPr>
                    <a:noFill/>
                  </a:tcPr>
                </a:tc>
                <a:extLst>
                  <a:ext uri="{0D108BD9-81ED-4DB2-BD59-A6C34878D82A}">
                    <a16:rowId xmlns="" xmlns:a16="http://schemas.microsoft.com/office/drawing/2014/main" val="2229759766"/>
                  </a:ext>
                </a:extLst>
              </a:tr>
            </a:tbl>
          </a:graphicData>
        </a:graphic>
      </p:graphicFrame>
      <p:sp>
        <p:nvSpPr>
          <p:cNvPr id="13" name="Slide Number Placeholder 3">
            <a:extLst>
              <a:ext uri="{FF2B5EF4-FFF2-40B4-BE49-F238E27FC236}">
                <a16:creationId xmlns="" xmlns:a16="http://schemas.microsoft.com/office/drawing/2014/main" id="{43177B32-8BA8-452A-B7E9-FFE69323403B}"/>
              </a:ext>
            </a:extLst>
          </p:cNvPr>
          <p:cNvSpPr txBox="1">
            <a:spLocks/>
          </p:cNvSpPr>
          <p:nvPr>
            <p:custDataLst>
              <p:tags r:id="rId3"/>
            </p:custDataLst>
          </p:nvPr>
        </p:nvSpPr>
        <p:spPr>
          <a:xfrm>
            <a:off x="8643938" y="6629400"/>
            <a:ext cx="500062"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4" name="Date Placeholder 11">
            <a:extLst>
              <a:ext uri="{FF2B5EF4-FFF2-40B4-BE49-F238E27FC236}">
                <a16:creationId xmlns="" xmlns:a16="http://schemas.microsoft.com/office/drawing/2014/main" id="{4200225C-9022-4963-AA4E-1CBDFD10FAEE}"/>
              </a:ext>
            </a:extLst>
          </p:cNvPr>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rPr>
              <a:t>MDC @ Market Data Company</a:t>
            </a:r>
          </a:p>
        </p:txBody>
      </p:sp>
      <p:sp>
        <p:nvSpPr>
          <p:cNvPr id="15" name="Footer Placeholder 7">
            <a:extLst>
              <a:ext uri="{FF2B5EF4-FFF2-40B4-BE49-F238E27FC236}">
                <a16:creationId xmlns="" xmlns:a16="http://schemas.microsoft.com/office/drawing/2014/main" id="{CDF5931B-38B6-4524-9199-B591CD8A39A2}"/>
              </a:ext>
            </a:extLst>
          </p:cNvPr>
          <p:cNvSpPr txBox="1">
            <a:spLocks/>
          </p:cNvSpPr>
          <p:nvPr/>
        </p:nvSpPr>
        <p:spPr>
          <a:xfrm>
            <a:off x="80931" y="6629424"/>
            <a:ext cx="2490805" cy="150132"/>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200" i="1" dirty="0">
                <a:solidFill>
                  <a:schemeClr val="tx1">
                    <a:tint val="75000"/>
                  </a:schemeClr>
                </a:solidFill>
              </a:rPr>
              <a:t>Market Data Optimization  for IGM</a:t>
            </a:r>
            <a:endParaRPr kumimoji="0" lang="nl-BE" sz="1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6" name="Picture 15">
            <a:extLst>
              <a:ext uri="{FF2B5EF4-FFF2-40B4-BE49-F238E27FC236}">
                <a16:creationId xmlns="" xmlns:a16="http://schemas.microsoft.com/office/drawing/2014/main" id="{E02E9B7B-604D-4F55-8E4E-4B00A3B4182B}"/>
              </a:ext>
            </a:extLst>
          </p:cNvPr>
          <p:cNvPicPr>
            <a:picLocks noChangeAspect="1"/>
          </p:cNvPicPr>
          <p:nvPr/>
        </p:nvPicPr>
        <p:blipFill>
          <a:blip r:embed="rId8" cstate="print"/>
          <a:stretch>
            <a:fillRect/>
          </a:stretch>
        </p:blipFill>
        <p:spPr>
          <a:xfrm>
            <a:off x="8127183" y="6457968"/>
            <a:ext cx="624931" cy="373906"/>
          </a:xfrm>
          <a:prstGeom prst="rect">
            <a:avLst/>
          </a:prstGeom>
        </p:spPr>
      </p:pic>
      <p:sp>
        <p:nvSpPr>
          <p:cNvPr id="18" name="Rectangle 17">
            <a:extLst>
              <a:ext uri="{FF2B5EF4-FFF2-40B4-BE49-F238E27FC236}">
                <a16:creationId xmlns="" xmlns:a16="http://schemas.microsoft.com/office/drawing/2014/main" id="{8C6EA03B-217A-45C8-B6D3-2CA81E69E125}"/>
              </a:ext>
            </a:extLst>
          </p:cNvPr>
          <p:cNvSpPr/>
          <p:nvPr/>
        </p:nvSpPr>
        <p:spPr>
          <a:xfrm flipH="1">
            <a:off x="428596" y="714356"/>
            <a:ext cx="45719" cy="14287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solidFill>
                <a:schemeClr val="tx1"/>
              </a:solidFill>
            </a:endParaRPr>
          </a:p>
        </p:txBody>
      </p:sp>
      <p:graphicFrame>
        <p:nvGraphicFramePr>
          <p:cNvPr id="17" name="Chart 16">
            <a:extLst>
              <a:ext uri="{FF2B5EF4-FFF2-40B4-BE49-F238E27FC236}">
                <a16:creationId xmlns="" xmlns:a16="http://schemas.microsoft.com/office/drawing/2014/main" id="{A8631C79-1ACE-4A2B-A3AF-FE194572ED54}"/>
              </a:ext>
            </a:extLst>
          </p:cNvPr>
          <p:cNvGraphicFramePr>
            <a:graphicFrameLocks/>
          </p:cNvGraphicFramePr>
          <p:nvPr>
            <p:extLst>
              <p:ext uri="{D42A27DB-BD31-4B8C-83A1-F6EECF244321}">
                <p14:modId xmlns="" xmlns:p14="http://schemas.microsoft.com/office/powerpoint/2010/main" val="1728604759"/>
              </p:ext>
            </p:extLst>
          </p:nvPr>
        </p:nvGraphicFramePr>
        <p:xfrm>
          <a:off x="644620" y="1575956"/>
          <a:ext cx="7815812" cy="3349922"/>
        </p:xfrm>
        <a:graphic>
          <a:graphicData uri="http://schemas.openxmlformats.org/drawingml/2006/chart">
            <c:chart xmlns:c="http://schemas.openxmlformats.org/drawingml/2006/chart" xmlns:r="http://schemas.openxmlformats.org/officeDocument/2006/relationships" r:id="rId9"/>
          </a:graphicData>
        </a:graphic>
      </p:graphicFrame>
      <p:sp>
        <p:nvSpPr>
          <p:cNvPr id="19" name="Rectangle 18">
            <a:extLst>
              <a:ext uri="{FF2B5EF4-FFF2-40B4-BE49-F238E27FC236}">
                <a16:creationId xmlns="" xmlns:a16="http://schemas.microsoft.com/office/drawing/2014/main" id="{969A4AED-456F-48C9-98EA-A3DF0C4CEA12}"/>
              </a:ext>
            </a:extLst>
          </p:cNvPr>
          <p:cNvSpPr/>
          <p:nvPr/>
        </p:nvSpPr>
        <p:spPr>
          <a:xfrm>
            <a:off x="7624688" y="4293676"/>
            <a:ext cx="572593" cy="215444"/>
          </a:xfrm>
          <a:prstGeom prst="rect">
            <a:avLst/>
          </a:prstGeom>
        </p:spPr>
        <p:txBody>
          <a:bodyPr wrap="none">
            <a:spAutoFit/>
          </a:bodyPr>
          <a:lstStyle/>
          <a:p>
            <a:r>
              <a:rPr lang="en-US" sz="800" dirty="0">
                <a:solidFill>
                  <a:schemeClr val="tx1">
                    <a:lumMod val="65000"/>
                    <a:lumOff val="35000"/>
                  </a:schemeClr>
                </a:solidFill>
              </a:rPr>
              <a:t>(Actuals) </a:t>
            </a:r>
            <a:endParaRPr lang="en-CA" sz="800" dirty="0">
              <a:solidFill>
                <a:schemeClr val="tx1">
                  <a:lumMod val="65000"/>
                  <a:lumOff val="35000"/>
                </a:schemeClr>
              </a:solidFill>
            </a:endParaRPr>
          </a:p>
        </p:txBody>
      </p:sp>
      <p:sp>
        <p:nvSpPr>
          <p:cNvPr id="20" name="Rectangle 19">
            <a:extLst>
              <a:ext uri="{FF2B5EF4-FFF2-40B4-BE49-F238E27FC236}">
                <a16:creationId xmlns="" xmlns:a16="http://schemas.microsoft.com/office/drawing/2014/main" id="{FE4B5A85-EBD6-4079-9CF7-EBE73E8239B5}"/>
              </a:ext>
            </a:extLst>
          </p:cNvPr>
          <p:cNvSpPr/>
          <p:nvPr/>
        </p:nvSpPr>
        <p:spPr>
          <a:xfrm>
            <a:off x="314717" y="4669682"/>
            <a:ext cx="737702" cy="246221"/>
          </a:xfrm>
          <a:prstGeom prst="rect">
            <a:avLst/>
          </a:prstGeom>
        </p:spPr>
        <p:txBody>
          <a:bodyPr wrap="none">
            <a:spAutoFit/>
          </a:bodyPr>
          <a:lstStyle/>
          <a:p>
            <a:r>
              <a:rPr lang="en-US" sz="1000" b="1" i="1" dirty="0">
                <a:solidFill>
                  <a:schemeClr val="tx1">
                    <a:lumMod val="65000"/>
                    <a:lumOff val="35000"/>
                  </a:schemeClr>
                </a:solidFill>
              </a:rPr>
              <a:t>Figure 1.0 </a:t>
            </a:r>
            <a:endParaRPr lang="en-CA" sz="1000" b="1" i="1" dirty="0">
              <a:solidFill>
                <a:schemeClr val="tx1">
                  <a:lumMod val="65000"/>
                  <a:lumOff val="35000"/>
                </a:schemeClr>
              </a:solidFill>
            </a:endParaRPr>
          </a:p>
        </p:txBody>
      </p:sp>
      <p:sp>
        <p:nvSpPr>
          <p:cNvPr id="6" name="Isosceles Triangle 5">
            <a:extLst>
              <a:ext uri="{FF2B5EF4-FFF2-40B4-BE49-F238E27FC236}">
                <a16:creationId xmlns="" xmlns:a16="http://schemas.microsoft.com/office/drawing/2014/main" id="{DB9C4B02-ABFC-4172-B627-843807C1B44E}"/>
              </a:ext>
            </a:extLst>
          </p:cNvPr>
          <p:cNvSpPr/>
          <p:nvPr/>
        </p:nvSpPr>
        <p:spPr>
          <a:xfrm rot="9416694">
            <a:off x="3461467" y="2886868"/>
            <a:ext cx="3582242" cy="713489"/>
          </a:xfrm>
          <a:prstGeom prst="triangle">
            <a:avLst>
              <a:gd name="adj" fmla="val 8632"/>
            </a:avLst>
          </a:prstGeom>
          <a:solidFill>
            <a:schemeClr val="accent1">
              <a:lumMod val="60000"/>
              <a:lumOff val="40000"/>
              <a:alpha val="3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solidFill>
                <a:schemeClr val="dk1">
                  <a:alpha val="37000"/>
                </a:schemeClr>
              </a:solidFill>
            </a:endParaRPr>
          </a:p>
        </p:txBody>
      </p:sp>
      <p:sp>
        <p:nvSpPr>
          <p:cNvPr id="8" name="Callout: Line 7">
            <a:extLst>
              <a:ext uri="{FF2B5EF4-FFF2-40B4-BE49-F238E27FC236}">
                <a16:creationId xmlns="" xmlns:a16="http://schemas.microsoft.com/office/drawing/2014/main" id="{D4ABD922-F095-47CE-B1AD-FF998CCC1A4F}"/>
              </a:ext>
            </a:extLst>
          </p:cNvPr>
          <p:cNvSpPr/>
          <p:nvPr/>
        </p:nvSpPr>
        <p:spPr>
          <a:xfrm>
            <a:off x="7136847" y="2130434"/>
            <a:ext cx="1611617" cy="813674"/>
          </a:xfrm>
          <a:prstGeom prst="borderCallout1">
            <a:avLst>
              <a:gd name="adj1" fmla="val 20957"/>
              <a:gd name="adj2" fmla="val -1516"/>
              <a:gd name="adj3" fmla="val 26624"/>
              <a:gd name="adj4" fmla="val -17426"/>
            </a:avLst>
          </a:prstGeom>
          <a:solidFill>
            <a:schemeClr val="accent1">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108000" indent="-108000">
              <a:buFont typeface="Arial" panose="020B0604020202020204" pitchFamily="34" charset="0"/>
              <a:buChar char="•"/>
            </a:pPr>
            <a:r>
              <a:rPr lang="en-CA" sz="1400" b="1" dirty="0">
                <a:solidFill>
                  <a:schemeClr val="tx2"/>
                </a:solidFill>
              </a:rPr>
              <a:t>Increasing  Staff</a:t>
            </a:r>
          </a:p>
          <a:p>
            <a:pPr marL="108000" indent="-108000">
              <a:buFont typeface="Arial" panose="020B0604020202020204" pitchFamily="34" charset="0"/>
              <a:buChar char="•"/>
            </a:pPr>
            <a:r>
              <a:rPr lang="en-CA" sz="1400" b="1" dirty="0">
                <a:solidFill>
                  <a:schemeClr val="tx2"/>
                </a:solidFill>
              </a:rPr>
              <a:t>Acquisitions</a:t>
            </a:r>
          </a:p>
          <a:p>
            <a:pPr marL="108000" indent="-108000">
              <a:buFont typeface="Arial" panose="020B0604020202020204" pitchFamily="34" charset="0"/>
              <a:buChar char="•"/>
            </a:pPr>
            <a:r>
              <a:rPr lang="en-CA" sz="1400" b="1" dirty="0">
                <a:solidFill>
                  <a:schemeClr val="tx2"/>
                </a:solidFill>
              </a:rPr>
              <a:t>Additional Sites </a:t>
            </a:r>
          </a:p>
        </p:txBody>
      </p:sp>
      <p:cxnSp>
        <p:nvCxnSpPr>
          <p:cNvPr id="9" name="Straight Connector 8">
            <a:extLst>
              <a:ext uri="{FF2B5EF4-FFF2-40B4-BE49-F238E27FC236}">
                <a16:creationId xmlns="" xmlns:a16="http://schemas.microsoft.com/office/drawing/2014/main" id="{2149139F-E72D-4399-8575-8A60B746C7C6}"/>
              </a:ext>
            </a:extLst>
          </p:cNvPr>
          <p:cNvCxnSpPr/>
          <p:nvPr/>
        </p:nvCxnSpPr>
        <p:spPr>
          <a:xfrm flipH="1">
            <a:off x="6804248" y="2291844"/>
            <a:ext cx="240437"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ight Brace 26">
            <a:extLst>
              <a:ext uri="{FF2B5EF4-FFF2-40B4-BE49-F238E27FC236}">
                <a16:creationId xmlns="" xmlns:a16="http://schemas.microsoft.com/office/drawing/2014/main" id="{16B96BF3-13DF-4C22-AE7F-FA091D576BEF}"/>
              </a:ext>
            </a:extLst>
          </p:cNvPr>
          <p:cNvSpPr/>
          <p:nvPr/>
        </p:nvSpPr>
        <p:spPr>
          <a:xfrm>
            <a:off x="6786229" y="3050570"/>
            <a:ext cx="139133" cy="541610"/>
          </a:xfrm>
          <a:prstGeom prst="rightBrace">
            <a:avLst>
              <a:gd name="adj1" fmla="val 14241"/>
              <a:gd name="adj2" fmla="val 3469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8" name="TextBox 27">
            <a:extLst>
              <a:ext uri="{FF2B5EF4-FFF2-40B4-BE49-F238E27FC236}">
                <a16:creationId xmlns="" xmlns:a16="http://schemas.microsoft.com/office/drawing/2014/main" id="{E107DF6D-5F90-4D82-8108-0523E257C5A2}"/>
              </a:ext>
            </a:extLst>
          </p:cNvPr>
          <p:cNvSpPr txBox="1"/>
          <p:nvPr/>
        </p:nvSpPr>
        <p:spPr>
          <a:xfrm>
            <a:off x="6718460" y="3194248"/>
            <a:ext cx="661852" cy="253916"/>
          </a:xfrm>
          <a:prstGeom prst="rect">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CA" sz="1050" b="1" dirty="0"/>
              <a:t>$2.7MM</a:t>
            </a:r>
          </a:p>
        </p:txBody>
      </p:sp>
      <p:sp>
        <p:nvSpPr>
          <p:cNvPr id="32" name="Isosceles Triangle 31">
            <a:extLst>
              <a:ext uri="{FF2B5EF4-FFF2-40B4-BE49-F238E27FC236}">
                <a16:creationId xmlns="" xmlns:a16="http://schemas.microsoft.com/office/drawing/2014/main" id="{55996255-38E4-4F15-BC73-6CB2263F3846}"/>
              </a:ext>
            </a:extLst>
          </p:cNvPr>
          <p:cNvSpPr/>
          <p:nvPr/>
        </p:nvSpPr>
        <p:spPr>
          <a:xfrm rot="10365419">
            <a:off x="4434917" y="3467770"/>
            <a:ext cx="2290072" cy="254917"/>
          </a:xfrm>
          <a:prstGeom prst="triangle">
            <a:avLst>
              <a:gd name="adj" fmla="val 2377"/>
            </a:avLst>
          </a:prstGeom>
          <a:solidFill>
            <a:schemeClr val="accent6">
              <a:lumMod val="60000"/>
              <a:lumOff val="40000"/>
              <a:alpha val="30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CA">
              <a:solidFill>
                <a:schemeClr val="dk1">
                  <a:alpha val="37000"/>
                </a:schemeClr>
              </a:solidFill>
            </a:endParaRPr>
          </a:p>
        </p:txBody>
      </p:sp>
      <p:sp>
        <p:nvSpPr>
          <p:cNvPr id="11" name="Rectangle 10">
            <a:extLst>
              <a:ext uri="{FF2B5EF4-FFF2-40B4-BE49-F238E27FC236}">
                <a16:creationId xmlns="" xmlns:a16="http://schemas.microsoft.com/office/drawing/2014/main" id="{DBAF9477-528D-400D-A5C3-9B30BB2B9E91}"/>
              </a:ext>
            </a:extLst>
          </p:cNvPr>
          <p:cNvSpPr/>
          <p:nvPr/>
        </p:nvSpPr>
        <p:spPr>
          <a:xfrm>
            <a:off x="1168148" y="6074132"/>
            <a:ext cx="6375652" cy="523220"/>
          </a:xfrm>
          <a:prstGeom prst="rect">
            <a:avLst/>
          </a:prstGeom>
        </p:spPr>
        <p:txBody>
          <a:bodyPr wrap="square">
            <a:spAutoFit/>
          </a:bodyPr>
          <a:lstStyle/>
          <a:p>
            <a:pPr algn="ctr"/>
            <a:r>
              <a:rPr lang="en-CA" sz="1400" b="1" i="1" dirty="0"/>
              <a:t>At the core of these projections is the performance of a centralized market data management capability, staffed with specialized resources and tools. </a:t>
            </a:r>
            <a:endParaRPr lang="en-CA" sz="1400" b="1" dirty="0"/>
          </a:p>
        </p:txBody>
      </p:sp>
      <p:sp>
        <p:nvSpPr>
          <p:cNvPr id="33" name="TextBox 32">
            <a:extLst>
              <a:ext uri="{FF2B5EF4-FFF2-40B4-BE49-F238E27FC236}">
                <a16:creationId xmlns="" xmlns:a16="http://schemas.microsoft.com/office/drawing/2014/main" id="{74696A00-9D68-497D-9BBA-39B57807F89D}"/>
              </a:ext>
            </a:extLst>
          </p:cNvPr>
          <p:cNvSpPr txBox="1"/>
          <p:nvPr/>
        </p:nvSpPr>
        <p:spPr>
          <a:xfrm>
            <a:off x="7136847" y="1719972"/>
            <a:ext cx="1611617" cy="430887"/>
          </a:xfrm>
          <a:prstGeom prst="rect">
            <a:avLst/>
          </a:prstGeom>
          <a:noFill/>
        </p:spPr>
        <p:txBody>
          <a:bodyPr wrap="square" rtlCol="0">
            <a:spAutoFit/>
          </a:bodyPr>
          <a:lstStyle/>
          <a:p>
            <a:pPr algn="ctr"/>
            <a:r>
              <a:rPr lang="en-CA" sz="1100" b="1" dirty="0"/>
              <a:t>Growth Drivers Impacting Spend</a:t>
            </a:r>
          </a:p>
        </p:txBody>
      </p:sp>
      <p:graphicFrame>
        <p:nvGraphicFramePr>
          <p:cNvPr id="2" name="Table 1">
            <a:extLst>
              <a:ext uri="{FF2B5EF4-FFF2-40B4-BE49-F238E27FC236}">
                <a16:creationId xmlns="" xmlns:a16="http://schemas.microsoft.com/office/drawing/2014/main" id="{B296CC82-E53F-4B65-A7A9-D57850E9AAD2}"/>
              </a:ext>
            </a:extLst>
          </p:cNvPr>
          <p:cNvGraphicFramePr>
            <a:graphicFrameLocks noGrp="1"/>
          </p:cNvGraphicFramePr>
          <p:nvPr>
            <p:extLst>
              <p:ext uri="{D42A27DB-BD31-4B8C-83A1-F6EECF244321}">
                <p14:modId xmlns="" xmlns:p14="http://schemas.microsoft.com/office/powerpoint/2010/main" val="2988030961"/>
              </p:ext>
            </p:extLst>
          </p:nvPr>
        </p:nvGraphicFramePr>
        <p:xfrm>
          <a:off x="971600" y="4858360"/>
          <a:ext cx="6876665" cy="370840"/>
        </p:xfrm>
        <a:graphic>
          <a:graphicData uri="http://schemas.openxmlformats.org/drawingml/2006/table">
            <a:tbl>
              <a:tblPr firstRow="1" bandRow="1">
                <a:tableStyleId>{2D5ABB26-0587-4C30-8999-92F81FD0307C}</a:tableStyleId>
              </a:tblPr>
              <a:tblGrid>
                <a:gridCol w="900000">
                  <a:extLst>
                    <a:ext uri="{9D8B030D-6E8A-4147-A177-3AD203B41FA5}">
                      <a16:colId xmlns="" xmlns:a16="http://schemas.microsoft.com/office/drawing/2014/main" val="560207680"/>
                    </a:ext>
                  </a:extLst>
                </a:gridCol>
                <a:gridCol w="5976665">
                  <a:extLst>
                    <a:ext uri="{9D8B030D-6E8A-4147-A177-3AD203B41FA5}">
                      <a16:colId xmlns="" xmlns:a16="http://schemas.microsoft.com/office/drawing/2014/main" val="273739846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*Assumptions: </a:t>
                      </a:r>
                    </a:p>
                  </a:txBody>
                  <a:tcPr anchor="ctr">
                    <a:solidFill>
                      <a:schemeClr val="bg1">
                        <a:lumMod val="95000"/>
                        <a:alpha val="50000"/>
                      </a:schemeClr>
                    </a:solidFill>
                  </a:tcPr>
                </a:tc>
                <a:tc>
                  <a:txBody>
                    <a:bodyPr/>
                    <a:lstStyle/>
                    <a:p>
                      <a:pPr marL="0" lvl="0" indent="-72000">
                        <a:buFont typeface="Arial" panose="020B0604020202020204" pitchFamily="34" charset="0"/>
                        <a:buChar char="•"/>
                      </a:pPr>
                      <a:r>
                        <a:rPr lang="en-US" sz="900" dirty="0"/>
                        <a:t>Current makeup of MD services meets with business requirements and spend grows at a 5% annual price increase   </a:t>
                      </a:r>
                      <a:endParaRPr lang="en-CA" sz="900" dirty="0"/>
                    </a:p>
                    <a:p>
                      <a:pPr marL="0" lvl="0" indent="-72000">
                        <a:buFont typeface="Arial" panose="020B0604020202020204" pitchFamily="34" charset="0"/>
                        <a:buChar char="•"/>
                      </a:pPr>
                      <a:r>
                        <a:rPr lang="en-US" sz="900" dirty="0"/>
                        <a:t>Savings achieved according to contract term, and are recurring each year (e.g. 1</a:t>
                      </a:r>
                      <a:r>
                        <a:rPr lang="en-US" sz="900" baseline="30000" dirty="0"/>
                        <a:t>st</a:t>
                      </a:r>
                      <a:r>
                        <a:rPr lang="en-US" sz="900" dirty="0"/>
                        <a:t> year savings of $434K do not come back)</a:t>
                      </a:r>
                      <a:endParaRPr lang="en-CA" sz="900" dirty="0">
                        <a:solidFill>
                          <a:schemeClr val="tx1"/>
                        </a:solidFill>
                      </a:endParaRPr>
                    </a:p>
                  </a:txBody>
                  <a:tcPr>
                    <a:solidFill>
                      <a:schemeClr val="bg1">
                        <a:lumMod val="95000"/>
                        <a:alpha val="50000"/>
                      </a:schemeClr>
                    </a:solidFill>
                  </a:tcPr>
                </a:tc>
                <a:extLst>
                  <a:ext uri="{0D108BD9-81ED-4DB2-BD59-A6C34878D82A}">
                    <a16:rowId xmlns="" xmlns:a16="http://schemas.microsoft.com/office/drawing/2014/main" val="2436325939"/>
                  </a:ext>
                </a:extLst>
              </a:tr>
            </a:tbl>
          </a:graphicData>
        </a:graphic>
      </p:graphicFrame>
    </p:spTree>
    <p:extLst>
      <p:ext uri="{BB962C8B-B14F-4D97-AF65-F5344CB8AC3E}">
        <p14:creationId xmlns="" xmlns:p14="http://schemas.microsoft.com/office/powerpoint/2010/main" val="182002267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 xmlns:a16="http://schemas.microsoft.com/office/drawing/2014/main" id="{EAEC2642-848D-444D-8F58-DF183250FEFF}"/>
              </a:ext>
            </a:extLst>
          </p:cNvPr>
          <p:cNvSpPr txBox="1">
            <a:spLocks/>
          </p:cNvSpPr>
          <p:nvPr/>
        </p:nvSpPr>
        <p:spPr>
          <a:xfrm>
            <a:off x="357157" y="414593"/>
            <a:ext cx="5693123" cy="243179"/>
          </a:xfrm>
          <a:prstGeom prst="rect">
            <a:avLst/>
          </a:prstGeom>
        </p:spPr>
        <p:txBody>
          <a:bodyPr vert="horz" lIns="91440" tIns="45720" rIns="91440" bIns="45720" rtlCol="0" anchor="ctr"/>
          <a:lstStyle/>
          <a:p>
            <a:pPr lvl="0">
              <a:defRPr/>
            </a:pPr>
            <a:r>
              <a:rPr lang="en-US" kern="0" dirty="0">
                <a:solidFill>
                  <a:schemeClr val="accent4">
                    <a:lumMod val="50000"/>
                  </a:schemeClr>
                </a:solidFill>
                <a:ea typeface="Arial"/>
                <a:cs typeface="Arial"/>
                <a:sym typeface="Arial"/>
              </a:rPr>
              <a:t>Bloomberg Per Security Analysis</a:t>
            </a:r>
            <a:endParaRPr kumimoji="0" lang="en-US" sz="1400" i="0" u="none" strike="noStrike" kern="0" cap="none" spc="0" normalizeH="0" baseline="0" noProof="0" dirty="0">
              <a:ln>
                <a:noFill/>
              </a:ln>
              <a:solidFill>
                <a:schemeClr val="accent4">
                  <a:lumMod val="50000"/>
                </a:schemeClr>
              </a:solidFill>
              <a:effectLst/>
              <a:uLnTx/>
              <a:uFillTx/>
              <a:latin typeface="+mn-lt"/>
              <a:ea typeface="Arial"/>
              <a:cs typeface="Arial"/>
              <a:sym typeface="Arial"/>
            </a:endParaRPr>
          </a:p>
        </p:txBody>
      </p:sp>
      <p:sp>
        <p:nvSpPr>
          <p:cNvPr id="10" name="Text Placeholder 2">
            <a:extLst>
              <a:ext uri="{FF2B5EF4-FFF2-40B4-BE49-F238E27FC236}">
                <a16:creationId xmlns="" xmlns:a16="http://schemas.microsoft.com/office/drawing/2014/main" id="{5F10C621-C26E-4B5D-AF7C-FA930F988E0B}"/>
              </a:ext>
            </a:extLst>
          </p:cNvPr>
          <p:cNvSpPr txBox="1">
            <a:spLocks/>
          </p:cNvSpPr>
          <p:nvPr/>
        </p:nvSpPr>
        <p:spPr>
          <a:xfrm>
            <a:off x="476565" y="691033"/>
            <a:ext cx="5573716" cy="243179"/>
          </a:xfrm>
          <a:prstGeom prst="rect">
            <a:avLst/>
          </a:prstGeom>
        </p:spPr>
        <p:txBody>
          <a:bodyPr vert="horz" lIns="91440" tIns="45720" rIns="91440" bIns="45720" rtlCol="0" anchor="ctr"/>
          <a:lstStyle/>
          <a:p>
            <a:pPr>
              <a:defRPr/>
            </a:pPr>
            <a:r>
              <a:rPr lang="en-US" b="1" kern="0" dirty="0">
                <a:solidFill>
                  <a:schemeClr val="accent4">
                    <a:lumMod val="50000"/>
                  </a:schemeClr>
                </a:solidFill>
                <a:latin typeface="Arial Narrow" panose="020B0606020202030204" pitchFamily="34" charset="0"/>
                <a:ea typeface="Arial"/>
                <a:cs typeface="Arial"/>
                <a:sym typeface="Arial"/>
              </a:rPr>
              <a:t>Over spend case study (CAD) </a:t>
            </a:r>
            <a:r>
              <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rPr>
              <a:t> </a:t>
            </a:r>
          </a:p>
        </p:txBody>
      </p:sp>
      <p:sp>
        <p:nvSpPr>
          <p:cNvPr id="28" name="TextBox 27">
            <a:extLst>
              <a:ext uri="{FF2B5EF4-FFF2-40B4-BE49-F238E27FC236}">
                <a16:creationId xmlns="" xmlns:a16="http://schemas.microsoft.com/office/drawing/2014/main" id="{7746645C-39AC-4FCB-8642-A18EBBA127D7}"/>
              </a:ext>
            </a:extLst>
          </p:cNvPr>
          <p:cNvSpPr txBox="1"/>
          <p:nvPr/>
        </p:nvSpPr>
        <p:spPr>
          <a:xfrm>
            <a:off x="928662" y="2059536"/>
            <a:ext cx="7924832" cy="369332"/>
          </a:xfrm>
          <a:prstGeom prst="rect">
            <a:avLst/>
          </a:prstGeom>
          <a:noFill/>
        </p:spPr>
        <p:txBody>
          <a:bodyPr wrap="square" rtlCol="0">
            <a:spAutoFit/>
          </a:bodyPr>
          <a:lstStyle/>
          <a:p>
            <a:pPr algn="ctr"/>
            <a:r>
              <a:rPr lang="en-CA" b="1" i="1" dirty="0"/>
              <a:t>Bloomberg Monthly Spend			Overspend Report</a:t>
            </a:r>
          </a:p>
        </p:txBody>
      </p:sp>
      <p:sp>
        <p:nvSpPr>
          <p:cNvPr id="15" name="Rectangle 14">
            <a:extLst>
              <a:ext uri="{FF2B5EF4-FFF2-40B4-BE49-F238E27FC236}">
                <a16:creationId xmlns="" xmlns:a16="http://schemas.microsoft.com/office/drawing/2014/main" id="{B453ABA4-880D-49CF-A3F1-2CC225AE745D}"/>
              </a:ext>
            </a:extLst>
          </p:cNvPr>
          <p:cNvSpPr/>
          <p:nvPr/>
        </p:nvSpPr>
        <p:spPr>
          <a:xfrm>
            <a:off x="500034" y="5107831"/>
            <a:ext cx="7500990" cy="769441"/>
          </a:xfrm>
          <a:prstGeom prst="rect">
            <a:avLst/>
          </a:prstGeom>
        </p:spPr>
        <p:txBody>
          <a:bodyPr wrap="square">
            <a:spAutoFit/>
          </a:bodyPr>
          <a:lstStyle/>
          <a:p>
            <a:pPr lvl="0"/>
            <a:r>
              <a:rPr lang="en-CA" sz="1100" dirty="0">
                <a:latin typeface="Calibri" panose="020F0502020204030204" pitchFamily="34" charset="0"/>
                <a:ea typeface="Calibri" panose="020F0502020204030204" pitchFamily="34" charset="0"/>
              </a:rPr>
              <a:t>IGM is spending $55k on an annual basis on duplicate data requests from the Bloomberg per security audit. </a:t>
            </a:r>
          </a:p>
          <a:p>
            <a:pPr lvl="1">
              <a:buFont typeface="Arial" pitchFamily="34" charset="0"/>
              <a:buChar char="•"/>
            </a:pPr>
            <a:r>
              <a:rPr lang="en-CA" sz="1100" dirty="0">
                <a:latin typeface="Calibri" panose="020F0502020204030204" pitchFamily="34" charset="0"/>
                <a:ea typeface="Calibri" panose="020F0502020204030204" pitchFamily="34" charset="0"/>
              </a:rPr>
              <a:t>On a percentage basis, the sourcing of securities data sets is inefficient</a:t>
            </a:r>
          </a:p>
          <a:p>
            <a:pPr lvl="1">
              <a:buFont typeface="Arial" pitchFamily="34" charset="0"/>
              <a:buChar char="•"/>
            </a:pPr>
            <a:r>
              <a:rPr lang="en-CA" sz="1100" dirty="0">
                <a:latin typeface="Calibri" panose="020F0502020204030204" pitchFamily="34" charset="0"/>
                <a:ea typeface="Calibri" panose="020F0502020204030204" pitchFamily="34" charset="0"/>
              </a:rPr>
              <a:t>On a spend basis, the structural change required may shift (as opposed to eliminate) these costs  </a:t>
            </a:r>
          </a:p>
          <a:p>
            <a:pPr lvl="0"/>
            <a:r>
              <a:rPr lang="en-CA" sz="1100" dirty="0">
                <a:latin typeface="Calibri" panose="020F0502020204030204" pitchFamily="34" charset="0"/>
                <a:ea typeface="Calibri" panose="020F0502020204030204" pitchFamily="34" charset="0"/>
              </a:rPr>
              <a:t>IGM’s “job structure” – high number of small jobs accessed across the organization – presents future risks </a:t>
            </a:r>
          </a:p>
        </p:txBody>
      </p:sp>
      <p:graphicFrame>
        <p:nvGraphicFramePr>
          <p:cNvPr id="25" name="Table 24"/>
          <p:cNvGraphicFramePr>
            <a:graphicFrameLocks noGrp="1"/>
          </p:cNvGraphicFramePr>
          <p:nvPr>
            <p:extLst/>
          </p:nvPr>
        </p:nvGraphicFramePr>
        <p:xfrm>
          <a:off x="5960402" y="2422161"/>
          <a:ext cx="2612126" cy="1841500"/>
        </p:xfrm>
        <a:graphic>
          <a:graphicData uri="http://schemas.openxmlformats.org/drawingml/2006/table">
            <a:tbl>
              <a:tblPr>
                <a:tableStyleId>{D27102A9-8310-4765-A935-A1911B00CA55}</a:tableStyleId>
              </a:tblPr>
              <a:tblGrid>
                <a:gridCol w="1119823">
                  <a:extLst>
                    <a:ext uri="{9D8B030D-6E8A-4147-A177-3AD203B41FA5}">
                      <a16:colId xmlns="" xmlns:a16="http://schemas.microsoft.com/office/drawing/2014/main" val="20000"/>
                    </a:ext>
                  </a:extLst>
                </a:gridCol>
                <a:gridCol w="635047">
                  <a:extLst>
                    <a:ext uri="{9D8B030D-6E8A-4147-A177-3AD203B41FA5}">
                      <a16:colId xmlns="" xmlns:a16="http://schemas.microsoft.com/office/drawing/2014/main" val="20001"/>
                    </a:ext>
                  </a:extLst>
                </a:gridCol>
                <a:gridCol w="857256">
                  <a:extLst>
                    <a:ext uri="{9D8B030D-6E8A-4147-A177-3AD203B41FA5}">
                      <a16:colId xmlns="" xmlns:a16="http://schemas.microsoft.com/office/drawing/2014/main" val="20002"/>
                    </a:ext>
                  </a:extLst>
                </a:gridCol>
              </a:tblGrid>
              <a:tr h="184150">
                <a:tc>
                  <a:txBody>
                    <a:bodyPr/>
                    <a:lstStyle/>
                    <a:p>
                      <a:pPr>
                        <a:lnSpc>
                          <a:spcPct val="107000"/>
                        </a:lnSpc>
                        <a:spcAft>
                          <a:spcPts val="0"/>
                        </a:spcAft>
                      </a:pPr>
                      <a:r>
                        <a:rPr lang="en-CA" sz="800" dirty="0"/>
                        <a:t>PRODUCT CATEGORY</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Total (USD)</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Overspend </a:t>
                      </a:r>
                      <a:r>
                        <a:rPr lang="en-CA" sz="600" dirty="0"/>
                        <a:t>(Mthly)</a:t>
                      </a:r>
                      <a:endParaRPr lang="en-CA" sz="800" dirty="0">
                        <a:latin typeface="Calibri"/>
                        <a:ea typeface="Calibri"/>
                        <a:cs typeface="Times New Roman"/>
                      </a:endParaRPr>
                    </a:p>
                  </a:txBody>
                  <a:tcPr marL="68580" marR="68580" marT="0" marB="0" anchor="b"/>
                </a:tc>
                <a:extLst>
                  <a:ext uri="{0D108BD9-81ED-4DB2-BD59-A6C34878D82A}">
                    <a16:rowId xmlns="" xmlns:a16="http://schemas.microsoft.com/office/drawing/2014/main" val="10000"/>
                  </a:ext>
                </a:extLst>
              </a:tr>
              <a:tr h="184150">
                <a:tc>
                  <a:txBody>
                    <a:bodyPr/>
                    <a:lstStyle/>
                    <a:p>
                      <a:pPr>
                        <a:lnSpc>
                          <a:spcPct val="107000"/>
                        </a:lnSpc>
                        <a:spcAft>
                          <a:spcPts val="0"/>
                        </a:spcAft>
                      </a:pPr>
                      <a:r>
                        <a:rPr lang="en-CA" sz="800" dirty="0"/>
                        <a:t>Security Master</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8,152 </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$ 1,560.97 </a:t>
                      </a:r>
                      <a:endParaRPr lang="en-CA" sz="800" dirty="0">
                        <a:latin typeface="Calibri"/>
                        <a:ea typeface="Calibri"/>
                        <a:cs typeface="Times New Roman"/>
                      </a:endParaRPr>
                    </a:p>
                  </a:txBody>
                  <a:tcPr marL="68580" marR="68580" marT="0" marB="0" anchor="b"/>
                </a:tc>
                <a:extLst>
                  <a:ext uri="{0D108BD9-81ED-4DB2-BD59-A6C34878D82A}">
                    <a16:rowId xmlns="" xmlns:a16="http://schemas.microsoft.com/office/drawing/2014/main" val="10001"/>
                  </a:ext>
                </a:extLst>
              </a:tr>
              <a:tr h="184150">
                <a:tc>
                  <a:txBody>
                    <a:bodyPr/>
                    <a:lstStyle/>
                    <a:p>
                      <a:pPr>
                        <a:lnSpc>
                          <a:spcPct val="107000"/>
                        </a:lnSpc>
                        <a:spcAft>
                          <a:spcPts val="0"/>
                        </a:spcAft>
                      </a:pPr>
                      <a:r>
                        <a:rPr lang="en-CA" sz="800" dirty="0"/>
                        <a:t>Derived Data - Intraday</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6,659 </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788.22 </a:t>
                      </a:r>
                      <a:endParaRPr lang="en-CA" sz="800" dirty="0">
                        <a:latin typeface="Calibri"/>
                        <a:ea typeface="Calibri"/>
                        <a:cs typeface="Times New Roman"/>
                      </a:endParaRPr>
                    </a:p>
                  </a:txBody>
                  <a:tcPr marL="68580" marR="68580" marT="0" marB="0" anchor="b"/>
                </a:tc>
                <a:extLst>
                  <a:ext uri="{0D108BD9-81ED-4DB2-BD59-A6C34878D82A}">
                    <a16:rowId xmlns="" xmlns:a16="http://schemas.microsoft.com/office/drawing/2014/main" val="10002"/>
                  </a:ext>
                </a:extLst>
              </a:tr>
              <a:tr h="184150">
                <a:tc>
                  <a:txBody>
                    <a:bodyPr/>
                    <a:lstStyle/>
                    <a:p>
                      <a:pPr>
                        <a:lnSpc>
                          <a:spcPct val="107000"/>
                        </a:lnSpc>
                        <a:spcAft>
                          <a:spcPts val="0"/>
                        </a:spcAft>
                      </a:pPr>
                      <a:r>
                        <a:rPr lang="en-CA" sz="800" dirty="0"/>
                        <a:t>Estimates</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1,035 </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385.66 </a:t>
                      </a:r>
                      <a:endParaRPr lang="en-CA" sz="800" dirty="0">
                        <a:latin typeface="Calibri"/>
                        <a:ea typeface="Calibri"/>
                        <a:cs typeface="Times New Roman"/>
                      </a:endParaRPr>
                    </a:p>
                  </a:txBody>
                  <a:tcPr marL="68580" marR="68580" marT="0" marB="0" anchor="b"/>
                </a:tc>
                <a:extLst>
                  <a:ext uri="{0D108BD9-81ED-4DB2-BD59-A6C34878D82A}">
                    <a16:rowId xmlns="" xmlns:a16="http://schemas.microsoft.com/office/drawing/2014/main" val="10003"/>
                  </a:ext>
                </a:extLst>
              </a:tr>
              <a:tr h="184150">
                <a:tc>
                  <a:txBody>
                    <a:bodyPr/>
                    <a:lstStyle/>
                    <a:p>
                      <a:pPr>
                        <a:lnSpc>
                          <a:spcPct val="107000"/>
                        </a:lnSpc>
                        <a:spcAft>
                          <a:spcPts val="0"/>
                        </a:spcAft>
                      </a:pPr>
                      <a:r>
                        <a:rPr lang="en-CA" sz="800" dirty="0"/>
                        <a:t>Fundamentals</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1,005 </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375.27 </a:t>
                      </a:r>
                      <a:endParaRPr lang="en-CA" sz="800" dirty="0">
                        <a:latin typeface="Calibri"/>
                        <a:ea typeface="Calibri"/>
                        <a:cs typeface="Times New Roman"/>
                      </a:endParaRPr>
                    </a:p>
                  </a:txBody>
                  <a:tcPr marL="68580" marR="68580" marT="0" marB="0" anchor="b"/>
                </a:tc>
                <a:extLst>
                  <a:ext uri="{0D108BD9-81ED-4DB2-BD59-A6C34878D82A}">
                    <a16:rowId xmlns="" xmlns:a16="http://schemas.microsoft.com/office/drawing/2014/main" val="10004"/>
                  </a:ext>
                </a:extLst>
              </a:tr>
              <a:tr h="184150">
                <a:tc>
                  <a:txBody>
                    <a:bodyPr/>
                    <a:lstStyle/>
                    <a:p>
                      <a:pPr>
                        <a:lnSpc>
                          <a:spcPct val="107000"/>
                        </a:lnSpc>
                        <a:spcAft>
                          <a:spcPts val="0"/>
                        </a:spcAft>
                      </a:pPr>
                      <a:r>
                        <a:rPr lang="en-CA" sz="800" dirty="0"/>
                        <a:t>Pricing - EOD</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848 </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301.58 </a:t>
                      </a:r>
                      <a:endParaRPr lang="en-CA" sz="800" dirty="0">
                        <a:latin typeface="Calibri"/>
                        <a:ea typeface="Calibri"/>
                        <a:cs typeface="Times New Roman"/>
                      </a:endParaRPr>
                    </a:p>
                  </a:txBody>
                  <a:tcPr marL="68580" marR="68580" marT="0" marB="0" anchor="b"/>
                </a:tc>
                <a:extLst>
                  <a:ext uri="{0D108BD9-81ED-4DB2-BD59-A6C34878D82A}">
                    <a16:rowId xmlns="" xmlns:a16="http://schemas.microsoft.com/office/drawing/2014/main" val="10005"/>
                  </a:ext>
                </a:extLst>
              </a:tr>
              <a:tr h="184150">
                <a:tc>
                  <a:txBody>
                    <a:bodyPr/>
                    <a:lstStyle/>
                    <a:p>
                      <a:pPr>
                        <a:lnSpc>
                          <a:spcPct val="107000"/>
                        </a:lnSpc>
                        <a:spcAft>
                          <a:spcPts val="0"/>
                        </a:spcAft>
                      </a:pPr>
                      <a:r>
                        <a:rPr lang="en-CA" sz="800" dirty="0"/>
                        <a:t>Pricing - Intraday</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787 </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46.54 </a:t>
                      </a:r>
                      <a:endParaRPr lang="en-CA" sz="800" dirty="0">
                        <a:latin typeface="Calibri"/>
                        <a:ea typeface="Calibri"/>
                        <a:cs typeface="Times New Roman"/>
                      </a:endParaRPr>
                    </a:p>
                  </a:txBody>
                  <a:tcPr marL="68580" marR="68580" marT="0" marB="0" anchor="b"/>
                </a:tc>
                <a:extLst>
                  <a:ext uri="{0D108BD9-81ED-4DB2-BD59-A6C34878D82A}">
                    <a16:rowId xmlns="" xmlns:a16="http://schemas.microsoft.com/office/drawing/2014/main" val="10006"/>
                  </a:ext>
                </a:extLst>
              </a:tr>
              <a:tr h="184150">
                <a:tc>
                  <a:txBody>
                    <a:bodyPr/>
                    <a:lstStyle/>
                    <a:p>
                      <a:pPr>
                        <a:lnSpc>
                          <a:spcPct val="107000"/>
                        </a:lnSpc>
                        <a:spcAft>
                          <a:spcPts val="0"/>
                        </a:spcAft>
                      </a:pPr>
                      <a:r>
                        <a:rPr lang="en-CA" sz="800" dirty="0"/>
                        <a:t>Derived Data - EOD</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665 </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40.08 </a:t>
                      </a:r>
                      <a:endParaRPr lang="en-CA" sz="800" dirty="0">
                        <a:latin typeface="Calibri"/>
                        <a:ea typeface="Calibri"/>
                        <a:cs typeface="Times New Roman"/>
                      </a:endParaRPr>
                    </a:p>
                  </a:txBody>
                  <a:tcPr marL="68580" marR="68580" marT="0" marB="0" anchor="b"/>
                </a:tc>
                <a:extLst>
                  <a:ext uri="{0D108BD9-81ED-4DB2-BD59-A6C34878D82A}">
                    <a16:rowId xmlns="" xmlns:a16="http://schemas.microsoft.com/office/drawing/2014/main" val="10007"/>
                  </a:ext>
                </a:extLst>
              </a:tr>
              <a:tr h="184150">
                <a:tc>
                  <a:txBody>
                    <a:bodyPr/>
                    <a:lstStyle/>
                    <a:p>
                      <a:pPr>
                        <a:lnSpc>
                          <a:spcPct val="107000"/>
                        </a:lnSpc>
                        <a:spcAft>
                          <a:spcPts val="0"/>
                        </a:spcAft>
                      </a:pPr>
                      <a:r>
                        <a:rPr lang="en-CA" sz="800" dirty="0"/>
                        <a:t>Historical Time Series</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12 </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   </a:t>
                      </a:r>
                      <a:endParaRPr lang="en-CA" sz="800" dirty="0">
                        <a:latin typeface="Calibri"/>
                        <a:ea typeface="Calibri"/>
                        <a:cs typeface="Times New Roman"/>
                      </a:endParaRPr>
                    </a:p>
                  </a:txBody>
                  <a:tcPr marL="68580" marR="68580" marT="0" marB="0" anchor="b"/>
                </a:tc>
                <a:extLst>
                  <a:ext uri="{0D108BD9-81ED-4DB2-BD59-A6C34878D82A}">
                    <a16:rowId xmlns="" xmlns:a16="http://schemas.microsoft.com/office/drawing/2014/main" val="10008"/>
                  </a:ext>
                </a:extLst>
              </a:tr>
              <a:tr h="184150">
                <a:tc>
                  <a:txBody>
                    <a:bodyPr/>
                    <a:lstStyle/>
                    <a:p>
                      <a:pPr>
                        <a:lnSpc>
                          <a:spcPct val="107000"/>
                        </a:lnSpc>
                        <a:spcAft>
                          <a:spcPts val="0"/>
                        </a:spcAft>
                      </a:pPr>
                      <a:r>
                        <a:rPr lang="en-CA" sz="800" dirty="0"/>
                        <a:t>Grand Total</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$ 19,162 </a:t>
                      </a:r>
                      <a:endParaRPr lang="en-CA" sz="800" dirty="0">
                        <a:latin typeface="Calibri"/>
                        <a:ea typeface="Calibri"/>
                        <a:cs typeface="Times New Roman"/>
                      </a:endParaRPr>
                    </a:p>
                  </a:txBody>
                  <a:tcPr marL="68580" marR="68580" marT="0" marB="0" anchor="b"/>
                </a:tc>
                <a:tc>
                  <a:txBody>
                    <a:bodyPr/>
                    <a:lstStyle/>
                    <a:p>
                      <a:pPr>
                        <a:lnSpc>
                          <a:spcPct val="107000"/>
                        </a:lnSpc>
                        <a:spcAft>
                          <a:spcPts val="0"/>
                        </a:spcAft>
                      </a:pPr>
                      <a:r>
                        <a:rPr lang="en-CA" sz="800" dirty="0"/>
                        <a:t> $ 3,498.32 </a:t>
                      </a:r>
                      <a:endParaRPr lang="en-CA" sz="800" dirty="0">
                        <a:latin typeface="Calibri"/>
                        <a:ea typeface="Calibri"/>
                        <a:cs typeface="Times New Roman"/>
                      </a:endParaRPr>
                    </a:p>
                  </a:txBody>
                  <a:tcPr marL="68580" marR="68580" marT="0" marB="0" anchor="b"/>
                </a:tc>
                <a:extLst>
                  <a:ext uri="{0D108BD9-81ED-4DB2-BD59-A6C34878D82A}">
                    <a16:rowId xmlns="" xmlns:a16="http://schemas.microsoft.com/office/drawing/2014/main" val="10009"/>
                  </a:ext>
                </a:extLst>
              </a:tr>
            </a:tbl>
          </a:graphicData>
        </a:graphic>
      </p:graphicFrame>
      <p:graphicFrame>
        <p:nvGraphicFramePr>
          <p:cNvPr id="26" name="Chart 25">
            <a:extLst>
              <a:ext uri="{FF2B5EF4-FFF2-40B4-BE49-F238E27FC236}">
                <a16:creationId xmlns="" xmlns:a16="http://schemas.microsoft.com/office/drawing/2014/main" id="{D6B9A9B1-9196-4CD5-8906-224C51AC06F7}"/>
              </a:ext>
            </a:extLst>
          </p:cNvPr>
          <p:cNvGraphicFramePr/>
          <p:nvPr>
            <p:extLst>
              <p:ext uri="{D42A27DB-BD31-4B8C-83A1-F6EECF244321}">
                <p14:modId xmlns="" xmlns:p14="http://schemas.microsoft.com/office/powerpoint/2010/main" val="973032050"/>
              </p:ext>
            </p:extLst>
          </p:nvPr>
        </p:nvGraphicFramePr>
        <p:xfrm>
          <a:off x="428596" y="2428868"/>
          <a:ext cx="5214974" cy="2500330"/>
        </p:xfrm>
        <a:graphic>
          <a:graphicData uri="http://schemas.openxmlformats.org/drawingml/2006/chart">
            <c:chart xmlns:c="http://schemas.openxmlformats.org/drawingml/2006/chart" xmlns:r="http://schemas.openxmlformats.org/officeDocument/2006/relationships" r:id="rId4"/>
          </a:graphicData>
        </a:graphic>
      </p:graphicFrame>
      <p:sp>
        <p:nvSpPr>
          <p:cNvPr id="55297" name="Rectangle 1"/>
          <p:cNvSpPr>
            <a:spLocks noChangeArrowheads="1"/>
          </p:cNvSpPr>
          <p:nvPr/>
        </p:nvSpPr>
        <p:spPr bwMode="auto">
          <a:xfrm>
            <a:off x="5715008" y="4350987"/>
            <a:ext cx="3286116" cy="7925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05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Average monthly spend (May-July 2018) - $17,953.24</a:t>
            </a:r>
            <a:endParaRPr kumimoji="0" lang="en-CA" sz="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sz="105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Annual Spend - $230K</a:t>
            </a:r>
            <a:endParaRPr kumimoji="0" lang="en-CA" sz="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sz="105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Overspend (July-18) - $3,498 or $42K USD per annum</a:t>
            </a:r>
            <a:endParaRPr kumimoji="0" lang="en-CA" sz="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sz="14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29"/>
          <p:cNvSpPr/>
          <p:nvPr/>
        </p:nvSpPr>
        <p:spPr>
          <a:xfrm>
            <a:off x="500034" y="1282471"/>
            <a:ext cx="8501122" cy="646331"/>
          </a:xfrm>
          <a:prstGeom prst="rect">
            <a:avLst/>
          </a:prstGeom>
        </p:spPr>
        <p:txBody>
          <a:bodyPr wrap="square">
            <a:spAutoFit/>
          </a:bodyPr>
          <a:lstStyle/>
          <a:p>
            <a:r>
              <a:rPr lang="en-CA" sz="1200" dirty="0"/>
              <a:t>MDC’s Kiaro (Per-security analyzer) was used to structure and analyze usage-data provided by Bloomberg to seek out </a:t>
            </a:r>
            <a:r>
              <a:rPr lang="en-CA" sz="1200" b="1" dirty="0"/>
              <a:t>duplicate</a:t>
            </a:r>
            <a:r>
              <a:rPr lang="en-CA" sz="1200" dirty="0"/>
              <a:t> and </a:t>
            </a:r>
            <a:r>
              <a:rPr lang="en-CA" sz="1200" b="1" dirty="0"/>
              <a:t>redundant</a:t>
            </a:r>
            <a:r>
              <a:rPr lang="en-CA" sz="1200" dirty="0"/>
              <a:t> data requests. The assessment focused primarily on “Overspend”, or the theoretical dollar value of “inefficiencies” resulting from IGM’s use of Bloomberg Data License (Per-Security) product to determine if further  investigation required.</a:t>
            </a:r>
          </a:p>
        </p:txBody>
      </p:sp>
      <p:sp>
        <p:nvSpPr>
          <p:cNvPr id="33"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MDC @ Market Data Company</a:t>
            </a:r>
          </a:p>
        </p:txBody>
      </p:sp>
      <p:sp>
        <p:nvSpPr>
          <p:cNvPr id="34" name="Slide Number Placeholder 3"/>
          <p:cNvSpPr txBox="1">
            <a:spLocks/>
          </p:cNvSpPr>
          <p:nvPr>
            <p:custDataLst>
              <p:tags r:id="rId1"/>
            </p:custDataLst>
          </p:nvPr>
        </p:nvSpPr>
        <p:spPr>
          <a:xfrm>
            <a:off x="8763000" y="6629400"/>
            <a:ext cx="195262" cy="1512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5" name="Slide Number Placeholder 3">
            <a:extLst>
              <a:ext uri="{FF2B5EF4-FFF2-40B4-BE49-F238E27FC236}">
                <a16:creationId xmlns="" xmlns:a16="http://schemas.microsoft.com/office/drawing/2014/main" id="{E3169BC8-9AE4-454F-BE17-F8F3C23F1768}"/>
              </a:ext>
            </a:extLst>
          </p:cNvPr>
          <p:cNvSpPr txBox="1">
            <a:spLocks/>
          </p:cNvSpPr>
          <p:nvPr>
            <p:custDataLst>
              <p:tags r:id="rId2"/>
            </p:custDataLst>
          </p:nvPr>
        </p:nvSpPr>
        <p:spPr>
          <a:xfrm>
            <a:off x="8643938" y="6624768"/>
            <a:ext cx="500062"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36" name="Date Placeholder 11">
            <a:extLst>
              <a:ext uri="{FF2B5EF4-FFF2-40B4-BE49-F238E27FC236}">
                <a16:creationId xmlns="" xmlns:a16="http://schemas.microsoft.com/office/drawing/2014/main" id="{F63DF2D3-5F03-4CD7-A485-8E9ADC00C4EE}"/>
              </a:ext>
            </a:extLst>
          </p:cNvPr>
          <p:cNvSpPr txBox="1">
            <a:spLocks/>
          </p:cNvSpPr>
          <p:nvPr/>
        </p:nvSpPr>
        <p:spPr>
          <a:xfrm>
            <a:off x="3886200" y="6667668"/>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rPr>
              <a:t>MDC @ Market Data Company</a:t>
            </a:r>
          </a:p>
        </p:txBody>
      </p:sp>
      <p:sp>
        <p:nvSpPr>
          <p:cNvPr id="37" name="Footer Placeholder 7">
            <a:extLst>
              <a:ext uri="{FF2B5EF4-FFF2-40B4-BE49-F238E27FC236}">
                <a16:creationId xmlns="" xmlns:a16="http://schemas.microsoft.com/office/drawing/2014/main" id="{0C598C71-EBCA-4B0C-B4A6-047A257AB525}"/>
              </a:ext>
            </a:extLst>
          </p:cNvPr>
          <p:cNvSpPr txBox="1">
            <a:spLocks/>
          </p:cNvSpPr>
          <p:nvPr/>
        </p:nvSpPr>
        <p:spPr>
          <a:xfrm>
            <a:off x="80931" y="6624792"/>
            <a:ext cx="2490805" cy="150132"/>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200" i="1" dirty="0">
                <a:solidFill>
                  <a:schemeClr val="tx1">
                    <a:tint val="75000"/>
                  </a:schemeClr>
                </a:solidFill>
              </a:rPr>
              <a:t>Market Data Optimization  for IGM</a:t>
            </a:r>
            <a:endParaRPr kumimoji="0" lang="nl-BE" sz="1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8" name="Picture 37">
            <a:extLst>
              <a:ext uri="{FF2B5EF4-FFF2-40B4-BE49-F238E27FC236}">
                <a16:creationId xmlns="" xmlns:a16="http://schemas.microsoft.com/office/drawing/2014/main" id="{7BB4C709-E5E4-41FD-A3D2-3B6CB2CD731F}"/>
              </a:ext>
            </a:extLst>
          </p:cNvPr>
          <p:cNvPicPr>
            <a:picLocks noChangeAspect="1"/>
          </p:cNvPicPr>
          <p:nvPr/>
        </p:nvPicPr>
        <p:blipFill>
          <a:blip r:embed="rId5" cstate="print"/>
          <a:stretch>
            <a:fillRect/>
          </a:stretch>
        </p:blipFill>
        <p:spPr>
          <a:xfrm>
            <a:off x="8127183" y="6453336"/>
            <a:ext cx="624931" cy="373906"/>
          </a:xfrm>
          <a:prstGeom prst="rect">
            <a:avLst/>
          </a:prstGeom>
        </p:spPr>
      </p:pic>
      <p:sp>
        <p:nvSpPr>
          <p:cNvPr id="39" name="Rectangle 38"/>
          <p:cNvSpPr/>
          <p:nvPr/>
        </p:nvSpPr>
        <p:spPr>
          <a:xfrm>
            <a:off x="2836176" y="6143644"/>
            <a:ext cx="4040080" cy="369332"/>
          </a:xfrm>
          <a:prstGeom prst="rect">
            <a:avLst/>
          </a:prstGeom>
        </p:spPr>
        <p:txBody>
          <a:bodyPr wrap="none">
            <a:spAutoFit/>
          </a:bodyPr>
          <a:lstStyle/>
          <a:p>
            <a:r>
              <a:rPr lang="en-US" b="1" dirty="0">
                <a:ea typeface="Times" pitchFamily="18" charset="0"/>
                <a:cs typeface="Arial" pitchFamily="34" charset="0"/>
              </a:rPr>
              <a:t>MDC estimates $55K  savings available  </a:t>
            </a:r>
            <a:endParaRPr lang="en-GB" dirty="0"/>
          </a:p>
        </p:txBody>
      </p:sp>
      <p:sp>
        <p:nvSpPr>
          <p:cNvPr id="40" name="Rectangle 39">
            <a:extLst>
              <a:ext uri="{FF2B5EF4-FFF2-40B4-BE49-F238E27FC236}">
                <a16:creationId xmlns="" xmlns:a16="http://schemas.microsoft.com/office/drawing/2014/main" id="{F68CB7A7-6F4B-4DC2-BDC0-0E28AA25D6AC}"/>
              </a:ext>
            </a:extLst>
          </p:cNvPr>
          <p:cNvSpPr/>
          <p:nvPr/>
        </p:nvSpPr>
        <p:spPr>
          <a:xfrm flipH="1">
            <a:off x="428596" y="764704"/>
            <a:ext cx="45719" cy="14287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Rectangle 18"/>
          <p:cNvSpPr/>
          <p:nvPr/>
        </p:nvSpPr>
        <p:spPr>
          <a:xfrm>
            <a:off x="8077200" y="-27384"/>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pic>
        <p:nvPicPr>
          <p:cNvPr id="20" name="Picture 19">
            <a:extLst>
              <a:ext uri="{FF2B5EF4-FFF2-40B4-BE49-F238E27FC236}">
                <a16:creationId xmlns="" xmlns:a16="http://schemas.microsoft.com/office/drawing/2014/main" id="{0A914366-6E40-4172-8DA5-D4D0AB1EBB63}"/>
              </a:ext>
            </a:extLst>
          </p:cNvPr>
          <p:cNvPicPr>
            <a:picLocks noChangeAspect="1"/>
          </p:cNvPicPr>
          <p:nvPr/>
        </p:nvPicPr>
        <p:blipFill>
          <a:blip r:embed="rId6" cstate="print"/>
          <a:stretch>
            <a:fillRect/>
          </a:stretch>
        </p:blipFill>
        <p:spPr>
          <a:xfrm>
            <a:off x="7543800" y="179401"/>
            <a:ext cx="1278860" cy="765161"/>
          </a:xfrm>
          <a:prstGeom prst="rect">
            <a:avLst/>
          </a:prstGeom>
        </p:spPr>
      </p:pic>
    </p:spTree>
    <p:extLst>
      <p:ext uri="{BB962C8B-B14F-4D97-AF65-F5344CB8AC3E}">
        <p14:creationId xmlns="" xmlns:p14="http://schemas.microsoft.com/office/powerpoint/2010/main" val="103645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714348" y="2509059"/>
            <a:ext cx="4071965" cy="3277820"/>
          </a:xfrm>
          <a:prstGeom prst="rect">
            <a:avLst/>
          </a:prstGeom>
        </p:spPr>
        <p:txBody>
          <a:bodyPr wrap="square">
            <a:spAutoFit/>
          </a:bodyPr>
          <a:lstStyle/>
          <a:p>
            <a:pPr lvl="0" algn="ctr" fontAlgn="base">
              <a:spcBef>
                <a:spcPct val="0"/>
              </a:spcBef>
              <a:spcAft>
                <a:spcPct val="0"/>
              </a:spcAft>
            </a:pPr>
            <a:r>
              <a:rPr lang="en-CA" sz="1200" b="1" dirty="0">
                <a:latin typeface="Calibri" pitchFamily="34" charset="0"/>
                <a:cs typeface="Times New Roman" pitchFamily="18" charset="0"/>
              </a:rPr>
              <a:t>Duplicate Workstation Single User Study</a:t>
            </a: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1200" b="1" dirty="0">
              <a:latin typeface="Calibri" pitchFamily="34" charset="0"/>
              <a:cs typeface="Times New Roman" pitchFamily="18" charset="0"/>
            </a:endParaRPr>
          </a:p>
          <a:p>
            <a:pPr lvl="0" algn="ctr" fontAlgn="base">
              <a:spcBef>
                <a:spcPct val="0"/>
              </a:spcBef>
              <a:spcAft>
                <a:spcPct val="0"/>
              </a:spcAft>
            </a:pPr>
            <a:endParaRPr lang="en-CA" sz="600" b="1" dirty="0">
              <a:latin typeface="Calibri" pitchFamily="34" charset="0"/>
              <a:cs typeface="Times New Roman" pitchFamily="18" charset="0"/>
            </a:endParaRPr>
          </a:p>
          <a:p>
            <a:pPr lvl="0" algn="ctr" fontAlgn="base">
              <a:spcBef>
                <a:spcPct val="0"/>
              </a:spcBef>
              <a:spcAft>
                <a:spcPct val="0"/>
              </a:spcAft>
            </a:pPr>
            <a:r>
              <a:rPr lang="en-CA" sz="1050" dirty="0">
                <a:latin typeface="Arial" pitchFamily="34" charset="0"/>
                <a:cs typeface="Arial" pitchFamily="34" charset="0"/>
              </a:rPr>
              <a:t>Total Monthly Spend is $130k </a:t>
            </a:r>
          </a:p>
          <a:p>
            <a:pPr lvl="0" algn="ctr" fontAlgn="base">
              <a:spcBef>
                <a:spcPct val="0"/>
              </a:spcBef>
              <a:spcAft>
                <a:spcPct val="0"/>
              </a:spcAft>
            </a:pPr>
            <a:r>
              <a:rPr lang="en-CA" sz="1050" dirty="0">
                <a:latin typeface="Arial" pitchFamily="34" charset="0"/>
                <a:cs typeface="Arial" pitchFamily="34" charset="0"/>
              </a:rPr>
              <a:t>Average Monthly per User $7k</a:t>
            </a:r>
          </a:p>
        </p:txBody>
      </p:sp>
      <p:sp>
        <p:nvSpPr>
          <p:cNvPr id="27" name="Rectangle 26"/>
          <p:cNvSpPr/>
          <p:nvPr/>
        </p:nvSpPr>
        <p:spPr>
          <a:xfrm>
            <a:off x="1600916" y="6072206"/>
            <a:ext cx="6211444" cy="369332"/>
          </a:xfrm>
          <a:prstGeom prst="rect">
            <a:avLst/>
          </a:prstGeom>
        </p:spPr>
        <p:txBody>
          <a:bodyPr wrap="none">
            <a:spAutoFit/>
          </a:bodyPr>
          <a:lstStyle/>
          <a:p>
            <a:r>
              <a:rPr lang="en-US" b="1" dirty="0">
                <a:ea typeface="Times" pitchFamily="18" charset="0"/>
                <a:cs typeface="Arial" pitchFamily="34" charset="0"/>
              </a:rPr>
              <a:t>MDC estimates $272k CAD (10 Terminals) in savings available </a:t>
            </a:r>
            <a:endParaRPr lang="en-GB" dirty="0"/>
          </a:p>
        </p:txBody>
      </p:sp>
      <p:sp>
        <p:nvSpPr>
          <p:cNvPr id="30"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MDC @ Market Data Company</a:t>
            </a:r>
          </a:p>
        </p:txBody>
      </p:sp>
      <p:sp>
        <p:nvSpPr>
          <p:cNvPr id="31" name="Slide Number Placeholder 3"/>
          <p:cNvSpPr txBox="1">
            <a:spLocks/>
          </p:cNvSpPr>
          <p:nvPr>
            <p:custDataLst>
              <p:tags r:id="rId1"/>
            </p:custDataLst>
          </p:nvPr>
        </p:nvSpPr>
        <p:spPr>
          <a:xfrm>
            <a:off x="8763000" y="6629400"/>
            <a:ext cx="195262" cy="1512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1" name="Slide Number Placeholder 3">
            <a:extLst>
              <a:ext uri="{FF2B5EF4-FFF2-40B4-BE49-F238E27FC236}">
                <a16:creationId xmlns="" xmlns:a16="http://schemas.microsoft.com/office/drawing/2014/main" id="{E3169BC8-9AE4-454F-BE17-F8F3C23F1768}"/>
              </a:ext>
            </a:extLst>
          </p:cNvPr>
          <p:cNvSpPr txBox="1">
            <a:spLocks/>
          </p:cNvSpPr>
          <p:nvPr>
            <p:custDataLst>
              <p:tags r:id="rId2"/>
            </p:custDataLst>
          </p:nvPr>
        </p:nvSpPr>
        <p:spPr>
          <a:xfrm>
            <a:off x="8643938" y="6624768"/>
            <a:ext cx="500062"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23" name="Date Placeholder 11">
            <a:extLst>
              <a:ext uri="{FF2B5EF4-FFF2-40B4-BE49-F238E27FC236}">
                <a16:creationId xmlns="" xmlns:a16="http://schemas.microsoft.com/office/drawing/2014/main" id="{F63DF2D3-5F03-4CD7-A485-8E9ADC00C4EE}"/>
              </a:ext>
            </a:extLst>
          </p:cNvPr>
          <p:cNvSpPr txBox="1">
            <a:spLocks/>
          </p:cNvSpPr>
          <p:nvPr/>
        </p:nvSpPr>
        <p:spPr>
          <a:xfrm>
            <a:off x="3886200" y="6667668"/>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rPr>
              <a:t>MDC @ Market Data Company</a:t>
            </a:r>
          </a:p>
        </p:txBody>
      </p:sp>
      <p:sp>
        <p:nvSpPr>
          <p:cNvPr id="25" name="Footer Placeholder 7">
            <a:extLst>
              <a:ext uri="{FF2B5EF4-FFF2-40B4-BE49-F238E27FC236}">
                <a16:creationId xmlns="" xmlns:a16="http://schemas.microsoft.com/office/drawing/2014/main" id="{0C598C71-EBCA-4B0C-B4A6-047A257AB525}"/>
              </a:ext>
            </a:extLst>
          </p:cNvPr>
          <p:cNvSpPr txBox="1">
            <a:spLocks/>
          </p:cNvSpPr>
          <p:nvPr/>
        </p:nvSpPr>
        <p:spPr>
          <a:xfrm>
            <a:off x="80931" y="6624792"/>
            <a:ext cx="2490805" cy="150132"/>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200" i="1" dirty="0">
                <a:solidFill>
                  <a:schemeClr val="tx1">
                    <a:tint val="75000"/>
                  </a:schemeClr>
                </a:solidFill>
              </a:rPr>
              <a:t>Market Data Optimization  for IGM</a:t>
            </a:r>
            <a:endParaRPr kumimoji="0" lang="nl-BE" sz="1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9" name="Picture 28">
            <a:extLst>
              <a:ext uri="{FF2B5EF4-FFF2-40B4-BE49-F238E27FC236}">
                <a16:creationId xmlns="" xmlns:a16="http://schemas.microsoft.com/office/drawing/2014/main" id="{7BB4C709-E5E4-41FD-A3D2-3B6CB2CD731F}"/>
              </a:ext>
            </a:extLst>
          </p:cNvPr>
          <p:cNvPicPr>
            <a:picLocks noChangeAspect="1"/>
          </p:cNvPicPr>
          <p:nvPr/>
        </p:nvPicPr>
        <p:blipFill>
          <a:blip r:embed="rId5" cstate="print"/>
          <a:stretch>
            <a:fillRect/>
          </a:stretch>
        </p:blipFill>
        <p:spPr>
          <a:xfrm>
            <a:off x="8127183" y="6453336"/>
            <a:ext cx="624931" cy="373906"/>
          </a:xfrm>
          <a:prstGeom prst="rect">
            <a:avLst/>
          </a:prstGeom>
        </p:spPr>
      </p:pic>
      <p:sp>
        <p:nvSpPr>
          <p:cNvPr id="35" name="Text Placeholder 1">
            <a:extLst>
              <a:ext uri="{FF2B5EF4-FFF2-40B4-BE49-F238E27FC236}">
                <a16:creationId xmlns="" xmlns:a16="http://schemas.microsoft.com/office/drawing/2014/main" id="{A98CC623-0463-4118-8967-AF9C7BCB6815}"/>
              </a:ext>
            </a:extLst>
          </p:cNvPr>
          <p:cNvSpPr txBox="1">
            <a:spLocks/>
          </p:cNvSpPr>
          <p:nvPr/>
        </p:nvSpPr>
        <p:spPr>
          <a:xfrm>
            <a:off x="357157" y="414593"/>
            <a:ext cx="6106237" cy="299761"/>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noProof="0" dirty="0">
                <a:ln>
                  <a:noFill/>
                </a:ln>
                <a:solidFill>
                  <a:schemeClr val="accent4">
                    <a:lumMod val="50000"/>
                  </a:schemeClr>
                </a:solidFill>
                <a:effectLst/>
                <a:uLnTx/>
                <a:uFillTx/>
                <a:latin typeface="+mn-lt"/>
                <a:ea typeface="Arial"/>
                <a:cs typeface="Arial"/>
                <a:sym typeface="Arial"/>
              </a:rPr>
              <a:t>Duplicate Market Data WorkStation Study</a:t>
            </a:r>
            <a:endPar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endParaRPr>
          </a:p>
        </p:txBody>
      </p:sp>
      <p:sp>
        <p:nvSpPr>
          <p:cNvPr id="36" name="Text Placeholder 2">
            <a:extLst>
              <a:ext uri="{FF2B5EF4-FFF2-40B4-BE49-F238E27FC236}">
                <a16:creationId xmlns="" xmlns:a16="http://schemas.microsoft.com/office/drawing/2014/main" id="{6327A76E-BCF8-421C-B8A3-9F061A2C2748}"/>
              </a:ext>
            </a:extLst>
          </p:cNvPr>
          <p:cNvSpPr txBox="1">
            <a:spLocks/>
          </p:cNvSpPr>
          <p:nvPr/>
        </p:nvSpPr>
        <p:spPr>
          <a:xfrm>
            <a:off x="439965" y="691033"/>
            <a:ext cx="6744197"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kern="0" dirty="0">
                <a:solidFill>
                  <a:schemeClr val="accent4">
                    <a:lumMod val="50000"/>
                  </a:schemeClr>
                </a:solidFill>
                <a:latin typeface="Arial Narrow" panose="020B0606020202030204" pitchFamily="34" charset="0"/>
                <a:ea typeface="Arial"/>
                <a:cs typeface="Arial"/>
                <a:sym typeface="Arial"/>
              </a:rPr>
              <a:t> Bloomberg Terminal and FactSet for single user (CAD)   </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37" name="Rectangle 36">
            <a:extLst>
              <a:ext uri="{FF2B5EF4-FFF2-40B4-BE49-F238E27FC236}">
                <a16:creationId xmlns="" xmlns:a16="http://schemas.microsoft.com/office/drawing/2014/main" id="{F68CB7A7-6F4B-4DC2-BDC0-0E28AA25D6AC}"/>
              </a:ext>
            </a:extLst>
          </p:cNvPr>
          <p:cNvSpPr/>
          <p:nvPr/>
        </p:nvSpPr>
        <p:spPr>
          <a:xfrm flipH="1">
            <a:off x="428596" y="764704"/>
            <a:ext cx="45719" cy="14287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Rectangle 18"/>
          <p:cNvSpPr/>
          <p:nvPr/>
        </p:nvSpPr>
        <p:spPr>
          <a:xfrm>
            <a:off x="714348" y="1312119"/>
            <a:ext cx="7000924" cy="830997"/>
          </a:xfrm>
          <a:prstGeom prst="rect">
            <a:avLst/>
          </a:prstGeom>
        </p:spPr>
        <p:txBody>
          <a:bodyPr wrap="square">
            <a:spAutoFit/>
          </a:bodyPr>
          <a:lstStyle/>
          <a:p>
            <a:pPr>
              <a:buFont typeface="Arial" pitchFamily="34" charset="0"/>
              <a:buChar char="•"/>
            </a:pPr>
            <a:r>
              <a:rPr lang="en-CA" sz="1200" dirty="0">
                <a:solidFill>
                  <a:schemeClr val="tx1">
                    <a:lumMod val="75000"/>
                    <a:lumOff val="25000"/>
                  </a:schemeClr>
                </a:solidFill>
                <a:ea typeface="Times" pitchFamily="18" charset="0"/>
                <a:cs typeface="Arial" pitchFamily="34" charset="0"/>
              </a:rPr>
              <a:t> 19 users have been identified as to having both Bloomberg and FactSet Market Data Workstations</a:t>
            </a:r>
          </a:p>
          <a:p>
            <a:endParaRPr lang="en-CA" sz="1200" dirty="0">
              <a:solidFill>
                <a:schemeClr val="tx1">
                  <a:lumMod val="75000"/>
                  <a:lumOff val="25000"/>
                </a:schemeClr>
              </a:solidFill>
              <a:ea typeface="Times" pitchFamily="18" charset="0"/>
              <a:cs typeface="Arial" pitchFamily="34" charset="0"/>
            </a:endParaRPr>
          </a:p>
          <a:p>
            <a:r>
              <a:rPr lang="en-CA" sz="1200" dirty="0">
                <a:solidFill>
                  <a:schemeClr val="tx1">
                    <a:lumMod val="75000"/>
                    <a:lumOff val="25000"/>
                  </a:schemeClr>
                </a:solidFill>
                <a:ea typeface="Times" pitchFamily="18" charset="0"/>
                <a:cs typeface="Arial" pitchFamily="34" charset="0"/>
              </a:rPr>
              <a:t> Unless a consumer requires unique functionality available in each, there are few arguments to support a single user having 2 premium market data workstations. </a:t>
            </a:r>
          </a:p>
        </p:txBody>
      </p:sp>
      <p:graphicFrame>
        <p:nvGraphicFramePr>
          <p:cNvPr id="26" name="Chart 25"/>
          <p:cNvGraphicFramePr/>
          <p:nvPr>
            <p:extLst/>
          </p:nvPr>
        </p:nvGraphicFramePr>
        <p:xfrm>
          <a:off x="474314" y="2714620"/>
          <a:ext cx="4883503" cy="2714644"/>
        </p:xfrm>
        <a:graphic>
          <a:graphicData uri="http://schemas.openxmlformats.org/drawingml/2006/chart">
            <c:chart xmlns:c="http://schemas.openxmlformats.org/drawingml/2006/chart" xmlns:r="http://schemas.openxmlformats.org/officeDocument/2006/relationships" r:id="rId6"/>
          </a:graphicData>
        </a:graphic>
      </p:graphicFrame>
      <p:sp>
        <p:nvSpPr>
          <p:cNvPr id="64513" name="Rectangle 1"/>
          <p:cNvSpPr>
            <a:spLocks noChangeArrowheads="1"/>
          </p:cNvSpPr>
          <p:nvPr/>
        </p:nvSpPr>
        <p:spPr bwMode="auto">
          <a:xfrm>
            <a:off x="5220072" y="2296611"/>
            <a:ext cx="3656164" cy="36009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CA" sz="12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Key</a:t>
            </a:r>
            <a:r>
              <a:rPr kumimoji="0" lang="en-CA" sz="1200" b="1" i="0" u="none" strike="noStrike" cap="none" normalizeH="0" dirty="0">
                <a:ln>
                  <a:noFill/>
                </a:ln>
                <a:solidFill>
                  <a:schemeClr val="tx1"/>
                </a:solidFill>
                <a:effectLst/>
                <a:latin typeface="Calibri" pitchFamily="34" charset="0"/>
                <a:ea typeface="Calibri" pitchFamily="34" charset="0"/>
                <a:cs typeface="Times New Roman" pitchFamily="18" charset="0"/>
              </a:rPr>
              <a:t> considerations:</a:t>
            </a:r>
            <a:endParaRPr kumimoji="0" lang="en-CA" sz="12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CA" sz="12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FactSet Investment Management Workstations include multiple add-on products (i.e. Axioma).</a:t>
            </a:r>
            <a:r>
              <a:rPr kumimoji="0" lang="en-CA" sz="1200" b="0" i="0" u="none" strike="noStrike" cap="none" normalizeH="0" dirty="0">
                <a:ln>
                  <a:noFill/>
                </a:ln>
                <a:solidFill>
                  <a:schemeClr val="tx1"/>
                </a:solidFill>
                <a:effectLst/>
                <a:latin typeface="Calibri" pitchFamily="34" charset="0"/>
                <a:ea typeface="Calibri" pitchFamily="34" charset="0"/>
                <a:cs typeface="Times New Roman" pitchFamily="18" charset="0"/>
              </a:rPr>
              <a:t> T</a:t>
            </a:r>
            <a:r>
              <a:rPr kumimoji="0" lang="en-CA" sz="12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he contract</a:t>
            </a:r>
            <a:r>
              <a:rPr kumimoji="0" lang="en-CA" sz="1200" b="0" i="0" u="none" strike="noStrike" cap="none" normalizeH="0" dirty="0">
                <a:ln>
                  <a:noFill/>
                </a:ln>
                <a:solidFill>
                  <a:schemeClr val="tx1"/>
                </a:solidFill>
                <a:effectLst/>
                <a:latin typeface="Calibri" pitchFamily="34" charset="0"/>
                <a:ea typeface="Calibri" pitchFamily="34" charset="0"/>
                <a:cs typeface="Times New Roman" pitchFamily="18" charset="0"/>
              </a:rPr>
              <a:t> includes </a:t>
            </a:r>
            <a:r>
              <a:rPr kumimoji="0" lang="en-CA" sz="12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deep-discounts tied to  total spend.  </a:t>
            </a:r>
            <a:endParaRPr kumimoji="0" lang="en-CA" sz="900" b="0" i="0" u="none" strike="noStrike" cap="none" normalizeH="0" baseline="0" dirty="0">
              <a:ln>
                <a:noFill/>
              </a:ln>
              <a:solidFill>
                <a:schemeClr val="tx1"/>
              </a:solidFill>
              <a:effectLst/>
              <a:latin typeface="Arial" pitchFamily="34" charset="0"/>
              <a:cs typeface="Arial" pitchFamily="34" charset="0"/>
            </a:endParaRPr>
          </a:p>
          <a:p>
            <a:pPr marL="216000" lvl="1" eaLnBrk="0" fontAlgn="base" hangingPunct="0">
              <a:spcBef>
                <a:spcPct val="0"/>
              </a:spcBef>
              <a:spcAft>
                <a:spcPct val="0"/>
              </a:spcAft>
              <a:buFont typeface="Symbol" pitchFamily="18" charset="2"/>
              <a:buChar char=""/>
            </a:pPr>
            <a:r>
              <a:rPr kumimoji="0" lang="en-CA" sz="12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Reducing FactSet from the current users is not realistic as it would require Users to abandon approx. $75K a month in services (a major strategic shift in PM workflow and analytical tools)</a:t>
            </a:r>
            <a:endParaRPr kumimoji="0" lang="en-CA"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CA" sz="12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eaLnBrk="0" fontAlgn="base" hangingPunct="0">
              <a:spcBef>
                <a:spcPct val="0"/>
              </a:spcBef>
              <a:spcAft>
                <a:spcPct val="0"/>
              </a:spcAft>
            </a:pPr>
            <a:r>
              <a:rPr lang="en-CA" sz="1200" b="1" dirty="0">
                <a:latin typeface="Calibri" pitchFamily="34" charset="0"/>
                <a:cs typeface="Times New Roman" pitchFamily="18" charset="0"/>
              </a:rPr>
              <a:t>Recommendation:</a:t>
            </a:r>
            <a:endParaRPr lang="en-CA" sz="900"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CA" sz="12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Reducing Bloomberg Terminals is the only achievable goal ($428K USD addressable spend)</a:t>
            </a:r>
            <a:endParaRPr kumimoji="0" lang="en-CA" sz="900"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buFont typeface="Symbol" pitchFamily="18" charset="2"/>
              <a:buChar char=""/>
            </a:pPr>
            <a:endParaRPr lang="en-CA" sz="1200" dirty="0">
              <a:latin typeface="Calibri" pitchFamily="34" charset="0"/>
              <a:ea typeface="Calibri" pitchFamily="34" charset="0"/>
              <a:cs typeface="Times New Roman" pitchFamily="18" charset="0"/>
            </a:endParaRPr>
          </a:p>
          <a:p>
            <a:pPr eaLnBrk="0" fontAlgn="base" hangingPunct="0">
              <a:spcBef>
                <a:spcPct val="0"/>
              </a:spcBef>
              <a:spcAft>
                <a:spcPct val="0"/>
              </a:spcAft>
            </a:pPr>
            <a:endParaRPr lang="en-CA" sz="1200" dirty="0">
              <a:latin typeface="Calibri" pitchFamily="34" charset="0"/>
              <a:ea typeface="Calibri" pitchFamily="34" charset="0"/>
              <a:cs typeface="Times New Roman" pitchFamily="18" charset="0"/>
            </a:endParaRPr>
          </a:p>
          <a:p>
            <a:pPr eaLnBrk="0" fontAlgn="base" hangingPunct="0">
              <a:spcBef>
                <a:spcPct val="0"/>
              </a:spcBef>
              <a:spcAft>
                <a:spcPct val="0"/>
              </a:spcAft>
            </a:pPr>
            <a:r>
              <a:rPr kumimoji="0" lang="en-CA" sz="12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MDC recommends, at a minimum, to remove Bloomberg Terminals from non-Trading or  non Portfolio Management roles ($</a:t>
            </a:r>
            <a:r>
              <a:rPr lang="en-CA" sz="1200" b="1" dirty="0">
                <a:latin typeface="Calibri" pitchFamily="34" charset="0"/>
                <a:ea typeface="Calibri" pitchFamily="34" charset="0"/>
                <a:cs typeface="Times New Roman" pitchFamily="18" charset="0"/>
              </a:rPr>
              <a:t>272 CAD</a:t>
            </a:r>
            <a:r>
              <a:rPr kumimoji="0" lang="en-CA" sz="12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achievable savings within 12 months)</a:t>
            </a:r>
            <a:r>
              <a:rPr kumimoji="0" lang="en-CA" sz="1200" b="1" i="0" u="none" strike="noStrike" cap="none" normalizeH="0" dirty="0">
                <a:ln>
                  <a:noFill/>
                </a:ln>
                <a:solidFill>
                  <a:schemeClr val="tx1"/>
                </a:solidFill>
                <a:effectLst/>
                <a:latin typeface="Calibri" pitchFamily="34" charset="0"/>
                <a:ea typeface="Calibri" pitchFamily="34" charset="0"/>
                <a:cs typeface="Times New Roman" pitchFamily="18" charset="0"/>
              </a:rPr>
              <a:t> or </a:t>
            </a:r>
            <a:r>
              <a:rPr kumimoji="0" lang="en-CA" sz="12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10 Bloomberg Terminals within Operations and Analyst Roles</a:t>
            </a:r>
            <a:endParaRPr kumimoji="0" lang="en-CA" sz="1200" b="1" i="0" u="none" strike="noStrike" cap="none" normalizeH="0" baseline="0" dirty="0">
              <a:ln>
                <a:noFill/>
              </a:ln>
              <a:solidFill>
                <a:schemeClr val="tx1"/>
              </a:solidFill>
              <a:effectLst/>
              <a:latin typeface="Arial" pitchFamily="34" charset="0"/>
              <a:ea typeface="Calibri" pitchFamily="34" charset="0"/>
              <a:cs typeface="Times New Roman" pitchFamily="18" charset="0"/>
            </a:endParaRPr>
          </a:p>
        </p:txBody>
      </p:sp>
      <p:sp>
        <p:nvSpPr>
          <p:cNvPr id="49" name="Rectangle 48"/>
          <p:cNvSpPr/>
          <p:nvPr/>
        </p:nvSpPr>
        <p:spPr>
          <a:xfrm>
            <a:off x="714348" y="2376240"/>
            <a:ext cx="4286280" cy="3429024"/>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Rectangle 1">
            <a:extLst>
              <a:ext uri="{FF2B5EF4-FFF2-40B4-BE49-F238E27FC236}">
                <a16:creationId xmlns="" xmlns:a16="http://schemas.microsoft.com/office/drawing/2014/main" id="{EB9E99C0-7F6C-4A68-A9D3-86438AC065D5}"/>
              </a:ext>
            </a:extLst>
          </p:cNvPr>
          <p:cNvSpPr/>
          <p:nvPr/>
        </p:nvSpPr>
        <p:spPr>
          <a:xfrm>
            <a:off x="2835384" y="2807350"/>
            <a:ext cx="484427" cy="261610"/>
          </a:xfrm>
          <a:prstGeom prst="rect">
            <a:avLst/>
          </a:prstGeom>
        </p:spPr>
        <p:txBody>
          <a:bodyPr wrap="none">
            <a:spAutoFit/>
          </a:bodyPr>
          <a:lstStyle/>
          <a:p>
            <a:pPr lvl="0" algn="ctr" fontAlgn="base">
              <a:spcBef>
                <a:spcPct val="0"/>
              </a:spcBef>
              <a:spcAft>
                <a:spcPct val="0"/>
              </a:spcAft>
            </a:pPr>
            <a:r>
              <a:rPr lang="en-CA" sz="1100" b="1" dirty="0">
                <a:latin typeface="Calibri" pitchFamily="34" charset="0"/>
                <a:cs typeface="Times New Roman" pitchFamily="18" charset="0"/>
              </a:rPr>
              <a:t>Total</a:t>
            </a:r>
          </a:p>
        </p:txBody>
      </p:sp>
      <p:sp>
        <p:nvSpPr>
          <p:cNvPr id="22" name="Rectangle 21">
            <a:extLst>
              <a:ext uri="{FF2B5EF4-FFF2-40B4-BE49-F238E27FC236}">
                <a16:creationId xmlns="" xmlns:a16="http://schemas.microsoft.com/office/drawing/2014/main" id="{C3E619E7-4980-4456-92E7-8BFE5B513CD2}"/>
              </a:ext>
            </a:extLst>
          </p:cNvPr>
          <p:cNvSpPr/>
          <p:nvPr/>
        </p:nvSpPr>
        <p:spPr>
          <a:xfrm>
            <a:off x="2771800" y="3311406"/>
            <a:ext cx="484427" cy="261610"/>
          </a:xfrm>
          <a:prstGeom prst="rect">
            <a:avLst/>
          </a:prstGeom>
        </p:spPr>
        <p:txBody>
          <a:bodyPr wrap="none">
            <a:spAutoFit/>
          </a:bodyPr>
          <a:lstStyle/>
          <a:p>
            <a:pPr lvl="0" algn="ctr" fontAlgn="base">
              <a:spcBef>
                <a:spcPct val="0"/>
              </a:spcBef>
              <a:spcAft>
                <a:spcPct val="0"/>
              </a:spcAft>
            </a:pPr>
            <a:r>
              <a:rPr lang="en-CA" sz="1100" b="1" dirty="0">
                <a:latin typeface="Calibri" pitchFamily="34" charset="0"/>
                <a:cs typeface="Times New Roman" pitchFamily="18" charset="0"/>
              </a:rPr>
              <a:t>Total</a:t>
            </a:r>
          </a:p>
        </p:txBody>
      </p:sp>
      <p:sp>
        <p:nvSpPr>
          <p:cNvPr id="24" name="Rectangle 23">
            <a:extLst>
              <a:ext uri="{FF2B5EF4-FFF2-40B4-BE49-F238E27FC236}">
                <a16:creationId xmlns="" xmlns:a16="http://schemas.microsoft.com/office/drawing/2014/main" id="{29608E01-5F53-4755-83D2-0A4FB095DC1F}"/>
              </a:ext>
            </a:extLst>
          </p:cNvPr>
          <p:cNvSpPr/>
          <p:nvPr/>
        </p:nvSpPr>
        <p:spPr>
          <a:xfrm>
            <a:off x="4499992" y="3717032"/>
            <a:ext cx="484427" cy="261610"/>
          </a:xfrm>
          <a:prstGeom prst="rect">
            <a:avLst/>
          </a:prstGeom>
        </p:spPr>
        <p:txBody>
          <a:bodyPr wrap="none">
            <a:spAutoFit/>
          </a:bodyPr>
          <a:lstStyle/>
          <a:p>
            <a:pPr lvl="0" algn="ctr" fontAlgn="base">
              <a:spcBef>
                <a:spcPct val="0"/>
              </a:spcBef>
              <a:spcAft>
                <a:spcPct val="0"/>
              </a:spcAft>
            </a:pPr>
            <a:r>
              <a:rPr lang="en-CA" sz="1100" b="1" dirty="0">
                <a:latin typeface="Calibri" pitchFamily="34" charset="0"/>
                <a:cs typeface="Times New Roman" pitchFamily="18" charset="0"/>
              </a:rPr>
              <a:t>Total</a:t>
            </a:r>
          </a:p>
        </p:txBody>
      </p:sp>
      <p:sp>
        <p:nvSpPr>
          <p:cNvPr id="28" name="Rectangle 27">
            <a:extLst>
              <a:ext uri="{FF2B5EF4-FFF2-40B4-BE49-F238E27FC236}">
                <a16:creationId xmlns="" xmlns:a16="http://schemas.microsoft.com/office/drawing/2014/main" id="{A12E6FC5-978B-49D2-8AEA-F543EA05882B}"/>
              </a:ext>
            </a:extLst>
          </p:cNvPr>
          <p:cNvSpPr/>
          <p:nvPr/>
        </p:nvSpPr>
        <p:spPr>
          <a:xfrm>
            <a:off x="3059832" y="4319518"/>
            <a:ext cx="484427" cy="261610"/>
          </a:xfrm>
          <a:prstGeom prst="rect">
            <a:avLst/>
          </a:prstGeom>
        </p:spPr>
        <p:txBody>
          <a:bodyPr wrap="none">
            <a:spAutoFit/>
          </a:bodyPr>
          <a:lstStyle/>
          <a:p>
            <a:pPr lvl="0" algn="ctr" fontAlgn="base">
              <a:spcBef>
                <a:spcPct val="0"/>
              </a:spcBef>
              <a:spcAft>
                <a:spcPct val="0"/>
              </a:spcAft>
            </a:pPr>
            <a:r>
              <a:rPr lang="en-CA" sz="1100" b="1" dirty="0">
                <a:latin typeface="Calibri" pitchFamily="34" charset="0"/>
                <a:cs typeface="Times New Roman" pitchFamily="18" charset="0"/>
              </a:rPr>
              <a:t>Total</a:t>
            </a:r>
          </a:p>
        </p:txBody>
      </p:sp>
      <p:sp>
        <p:nvSpPr>
          <p:cNvPr id="33" name="Rectangle 32">
            <a:extLst>
              <a:ext uri="{FF2B5EF4-FFF2-40B4-BE49-F238E27FC236}">
                <a16:creationId xmlns="" xmlns:a16="http://schemas.microsoft.com/office/drawing/2014/main" id="{B4500521-0F60-42BA-8E3B-CD9BB26153CE}"/>
              </a:ext>
            </a:extLst>
          </p:cNvPr>
          <p:cNvSpPr/>
          <p:nvPr/>
        </p:nvSpPr>
        <p:spPr>
          <a:xfrm>
            <a:off x="2483768" y="4823574"/>
            <a:ext cx="484427" cy="261610"/>
          </a:xfrm>
          <a:prstGeom prst="rect">
            <a:avLst/>
          </a:prstGeom>
        </p:spPr>
        <p:txBody>
          <a:bodyPr wrap="none">
            <a:spAutoFit/>
          </a:bodyPr>
          <a:lstStyle/>
          <a:p>
            <a:pPr lvl="0" algn="ctr" fontAlgn="base">
              <a:spcBef>
                <a:spcPct val="0"/>
              </a:spcBef>
              <a:spcAft>
                <a:spcPct val="0"/>
              </a:spcAft>
            </a:pPr>
            <a:r>
              <a:rPr lang="en-CA" sz="1100" b="1" dirty="0">
                <a:latin typeface="Calibri" pitchFamily="34" charset="0"/>
                <a:cs typeface="Times New Roman" pitchFamily="18" charset="0"/>
              </a:rPr>
              <a:t>Total</a:t>
            </a:r>
          </a:p>
        </p:txBody>
      </p:sp>
      <p:sp>
        <p:nvSpPr>
          <p:cNvPr id="34" name="Rectangle 33"/>
          <p:cNvSpPr/>
          <p:nvPr/>
        </p:nvSpPr>
        <p:spPr>
          <a:xfrm>
            <a:off x="8077200" y="-27384"/>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pic>
        <p:nvPicPr>
          <p:cNvPr id="38" name="Picture 37">
            <a:extLst>
              <a:ext uri="{FF2B5EF4-FFF2-40B4-BE49-F238E27FC236}">
                <a16:creationId xmlns="" xmlns:a16="http://schemas.microsoft.com/office/drawing/2014/main" id="{0A914366-6E40-4172-8DA5-D4D0AB1EBB63}"/>
              </a:ext>
            </a:extLst>
          </p:cNvPr>
          <p:cNvPicPr>
            <a:picLocks noChangeAspect="1"/>
          </p:cNvPicPr>
          <p:nvPr/>
        </p:nvPicPr>
        <p:blipFill>
          <a:blip r:embed="rId7" cstate="print"/>
          <a:stretch>
            <a:fillRect/>
          </a:stretch>
        </p:blipFill>
        <p:spPr>
          <a:xfrm>
            <a:off x="7543800" y="179401"/>
            <a:ext cx="1278860" cy="765161"/>
          </a:xfrm>
          <a:prstGeom prst="rect">
            <a:avLst/>
          </a:prstGeom>
        </p:spPr>
      </p:pic>
    </p:spTree>
    <p:extLst>
      <p:ext uri="{BB962C8B-B14F-4D97-AF65-F5344CB8AC3E}">
        <p14:creationId xmlns="" xmlns:p14="http://schemas.microsoft.com/office/powerpoint/2010/main" val="298509666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675293" y="6237312"/>
            <a:ext cx="3840923" cy="369332"/>
          </a:xfrm>
          <a:prstGeom prst="rect">
            <a:avLst/>
          </a:prstGeom>
        </p:spPr>
        <p:txBody>
          <a:bodyPr wrap="none">
            <a:spAutoFit/>
          </a:bodyPr>
          <a:lstStyle/>
          <a:p>
            <a:r>
              <a:rPr lang="en-US" b="1" dirty="0">
                <a:ea typeface="Times" pitchFamily="18" charset="0"/>
                <a:cs typeface="Arial" pitchFamily="34" charset="0"/>
              </a:rPr>
              <a:t>MDC estimates $358K (23 Terminals) </a:t>
            </a:r>
            <a:endParaRPr lang="en-GB" dirty="0"/>
          </a:p>
        </p:txBody>
      </p:sp>
      <p:sp>
        <p:nvSpPr>
          <p:cNvPr id="30"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MDC @ Market Data Company</a:t>
            </a:r>
          </a:p>
        </p:txBody>
      </p:sp>
      <p:sp>
        <p:nvSpPr>
          <p:cNvPr id="31" name="Slide Number Placeholder 3"/>
          <p:cNvSpPr txBox="1">
            <a:spLocks/>
          </p:cNvSpPr>
          <p:nvPr>
            <p:custDataLst>
              <p:tags r:id="rId1"/>
            </p:custDataLst>
          </p:nvPr>
        </p:nvSpPr>
        <p:spPr>
          <a:xfrm>
            <a:off x="8763000" y="6629400"/>
            <a:ext cx="195262" cy="1512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1" name="Slide Number Placeholder 3">
            <a:extLst>
              <a:ext uri="{FF2B5EF4-FFF2-40B4-BE49-F238E27FC236}">
                <a16:creationId xmlns="" xmlns:a16="http://schemas.microsoft.com/office/drawing/2014/main" id="{E3169BC8-9AE4-454F-BE17-F8F3C23F1768}"/>
              </a:ext>
            </a:extLst>
          </p:cNvPr>
          <p:cNvSpPr txBox="1">
            <a:spLocks/>
          </p:cNvSpPr>
          <p:nvPr>
            <p:custDataLst>
              <p:tags r:id="rId2"/>
            </p:custDataLst>
          </p:nvPr>
        </p:nvSpPr>
        <p:spPr>
          <a:xfrm>
            <a:off x="8643938" y="6624768"/>
            <a:ext cx="500062"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23" name="Date Placeholder 11">
            <a:extLst>
              <a:ext uri="{FF2B5EF4-FFF2-40B4-BE49-F238E27FC236}">
                <a16:creationId xmlns="" xmlns:a16="http://schemas.microsoft.com/office/drawing/2014/main" id="{F63DF2D3-5F03-4CD7-A485-8E9ADC00C4EE}"/>
              </a:ext>
            </a:extLst>
          </p:cNvPr>
          <p:cNvSpPr txBox="1">
            <a:spLocks/>
          </p:cNvSpPr>
          <p:nvPr/>
        </p:nvSpPr>
        <p:spPr>
          <a:xfrm>
            <a:off x="3886200" y="6667668"/>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rPr>
              <a:t>MDC @ Market Data Company</a:t>
            </a:r>
          </a:p>
        </p:txBody>
      </p:sp>
      <p:sp>
        <p:nvSpPr>
          <p:cNvPr id="25" name="Footer Placeholder 7">
            <a:extLst>
              <a:ext uri="{FF2B5EF4-FFF2-40B4-BE49-F238E27FC236}">
                <a16:creationId xmlns="" xmlns:a16="http://schemas.microsoft.com/office/drawing/2014/main" id="{0C598C71-EBCA-4B0C-B4A6-047A257AB525}"/>
              </a:ext>
            </a:extLst>
          </p:cNvPr>
          <p:cNvSpPr txBox="1">
            <a:spLocks/>
          </p:cNvSpPr>
          <p:nvPr/>
        </p:nvSpPr>
        <p:spPr>
          <a:xfrm>
            <a:off x="80931" y="6624792"/>
            <a:ext cx="2490805" cy="150132"/>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200" i="1" dirty="0">
                <a:solidFill>
                  <a:schemeClr val="tx1">
                    <a:tint val="75000"/>
                  </a:schemeClr>
                </a:solidFill>
              </a:rPr>
              <a:t>Market Data Optimization  for IGM</a:t>
            </a:r>
            <a:endParaRPr kumimoji="0" lang="nl-BE" sz="1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9" name="Picture 28">
            <a:extLst>
              <a:ext uri="{FF2B5EF4-FFF2-40B4-BE49-F238E27FC236}">
                <a16:creationId xmlns="" xmlns:a16="http://schemas.microsoft.com/office/drawing/2014/main" id="{7BB4C709-E5E4-41FD-A3D2-3B6CB2CD731F}"/>
              </a:ext>
            </a:extLst>
          </p:cNvPr>
          <p:cNvPicPr>
            <a:picLocks noChangeAspect="1"/>
          </p:cNvPicPr>
          <p:nvPr/>
        </p:nvPicPr>
        <p:blipFill>
          <a:blip r:embed="rId5" cstate="print"/>
          <a:stretch>
            <a:fillRect/>
          </a:stretch>
        </p:blipFill>
        <p:spPr>
          <a:xfrm>
            <a:off x="8127183" y="6453336"/>
            <a:ext cx="624931" cy="373906"/>
          </a:xfrm>
          <a:prstGeom prst="rect">
            <a:avLst/>
          </a:prstGeom>
        </p:spPr>
      </p:pic>
      <p:sp>
        <p:nvSpPr>
          <p:cNvPr id="35" name="Text Placeholder 1">
            <a:extLst>
              <a:ext uri="{FF2B5EF4-FFF2-40B4-BE49-F238E27FC236}">
                <a16:creationId xmlns="" xmlns:a16="http://schemas.microsoft.com/office/drawing/2014/main" id="{A98CC623-0463-4118-8967-AF9C7BCB6815}"/>
              </a:ext>
            </a:extLst>
          </p:cNvPr>
          <p:cNvSpPr txBox="1">
            <a:spLocks/>
          </p:cNvSpPr>
          <p:nvPr/>
        </p:nvSpPr>
        <p:spPr>
          <a:xfrm>
            <a:off x="357157" y="414593"/>
            <a:ext cx="6106237" cy="299761"/>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chemeClr val="accent4">
                    <a:lumMod val="50000"/>
                  </a:schemeClr>
                </a:solidFill>
                <a:ea typeface="Arial"/>
                <a:cs typeface="Arial"/>
                <a:sym typeface="Arial"/>
              </a:rPr>
              <a:t>Bloomberg Terminal</a:t>
            </a:r>
            <a:r>
              <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rPr>
              <a:t> Case Study</a:t>
            </a:r>
          </a:p>
        </p:txBody>
      </p:sp>
      <p:sp>
        <p:nvSpPr>
          <p:cNvPr id="36" name="Text Placeholder 2">
            <a:extLst>
              <a:ext uri="{FF2B5EF4-FFF2-40B4-BE49-F238E27FC236}">
                <a16:creationId xmlns="" xmlns:a16="http://schemas.microsoft.com/office/drawing/2014/main" id="{6327A76E-BCF8-421C-B8A3-9F061A2C2748}"/>
              </a:ext>
            </a:extLst>
          </p:cNvPr>
          <p:cNvSpPr txBox="1">
            <a:spLocks/>
          </p:cNvSpPr>
          <p:nvPr/>
        </p:nvSpPr>
        <p:spPr>
          <a:xfrm>
            <a:off x="439965" y="691033"/>
            <a:ext cx="6744197"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kern="0" dirty="0">
                <a:solidFill>
                  <a:schemeClr val="accent4">
                    <a:lumMod val="50000"/>
                  </a:schemeClr>
                </a:solidFill>
                <a:latin typeface="Arial Narrow" panose="020B0606020202030204" pitchFamily="34" charset="0"/>
                <a:ea typeface="Arial"/>
                <a:cs typeface="Arial"/>
                <a:sym typeface="Arial"/>
              </a:rPr>
              <a:t>Terminal Distribution by Functional Role (CAD)  </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37" name="Rectangle 36">
            <a:extLst>
              <a:ext uri="{FF2B5EF4-FFF2-40B4-BE49-F238E27FC236}">
                <a16:creationId xmlns="" xmlns:a16="http://schemas.microsoft.com/office/drawing/2014/main" id="{F68CB7A7-6F4B-4DC2-BDC0-0E28AA25D6AC}"/>
              </a:ext>
            </a:extLst>
          </p:cNvPr>
          <p:cNvSpPr/>
          <p:nvPr/>
        </p:nvSpPr>
        <p:spPr>
          <a:xfrm flipH="1">
            <a:off x="428596" y="764704"/>
            <a:ext cx="45719" cy="14287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aphicFrame>
        <p:nvGraphicFramePr>
          <p:cNvPr id="38" name="Chart 37">
            <a:extLst>
              <a:ext uri="{FF2B5EF4-FFF2-40B4-BE49-F238E27FC236}">
                <a16:creationId xmlns="" xmlns:a16="http://schemas.microsoft.com/office/drawing/2014/main" id="{D967C863-8D1C-4F2D-B0D4-8B8576DF2F85}"/>
              </a:ext>
            </a:extLst>
          </p:cNvPr>
          <p:cNvGraphicFramePr/>
          <p:nvPr/>
        </p:nvGraphicFramePr>
        <p:xfrm>
          <a:off x="1071538" y="928670"/>
          <a:ext cx="6858048" cy="3000396"/>
        </p:xfrm>
        <a:graphic>
          <a:graphicData uri="http://schemas.openxmlformats.org/drawingml/2006/chart">
            <c:chart xmlns:c="http://schemas.openxmlformats.org/drawingml/2006/chart" xmlns:r="http://schemas.openxmlformats.org/officeDocument/2006/relationships" r:id="rId6"/>
          </a:graphicData>
        </a:graphic>
      </p:graphicFrame>
      <p:sp>
        <p:nvSpPr>
          <p:cNvPr id="40" name="Rectangle 16"/>
          <p:cNvSpPr>
            <a:spLocks noChangeArrowheads="1"/>
          </p:cNvSpPr>
          <p:nvPr/>
        </p:nvSpPr>
        <p:spPr bwMode="auto">
          <a:xfrm>
            <a:off x="683568" y="3857628"/>
            <a:ext cx="3720351" cy="2697726"/>
          </a:xfrm>
          <a:prstGeom prst="rect">
            <a:avLst/>
          </a:prstGeom>
          <a:noFill/>
          <a:ln w="9525">
            <a:noFill/>
            <a:miter lim="800000"/>
            <a:headEnd/>
            <a:tailEnd/>
          </a:ln>
        </p:spPr>
        <p:txBody>
          <a:bodyPr wrap="square">
            <a:spAutoFit/>
          </a:bodyPr>
          <a:lstStyle/>
          <a:p>
            <a:pPr eaLnBrk="0" hangingPunct="0">
              <a:lnSpc>
                <a:spcPct val="105000"/>
              </a:lnSpc>
              <a:spcBef>
                <a:spcPct val="45000"/>
              </a:spcBef>
              <a:spcAft>
                <a:spcPts val="400"/>
              </a:spcAft>
              <a:buClr>
                <a:schemeClr val="accent1"/>
              </a:buClr>
            </a:pPr>
            <a:r>
              <a:rPr lang="en-US" sz="1400" b="1" dirty="0">
                <a:solidFill>
                  <a:schemeClr val="tx1">
                    <a:lumMod val="75000"/>
                    <a:lumOff val="25000"/>
                  </a:schemeClr>
                </a:solidFill>
                <a:ea typeface="Times" pitchFamily="18" charset="0"/>
                <a:cs typeface="Arial" pitchFamily="34" charset="0"/>
              </a:rPr>
              <a:t>Bloomberg </a:t>
            </a:r>
            <a:r>
              <a:rPr lang="en-US" sz="1200" b="1" dirty="0">
                <a:solidFill>
                  <a:schemeClr val="tx1">
                    <a:lumMod val="75000"/>
                    <a:lumOff val="25000"/>
                  </a:schemeClr>
                </a:solidFill>
                <a:ea typeface="Times" pitchFamily="18" charset="0"/>
                <a:cs typeface="Arial" pitchFamily="34" charset="0"/>
              </a:rPr>
              <a:t>Professional </a:t>
            </a:r>
            <a:r>
              <a:rPr lang="en-US" sz="1200" dirty="0">
                <a:solidFill>
                  <a:schemeClr val="tx1">
                    <a:lumMod val="75000"/>
                    <a:lumOff val="25000"/>
                  </a:schemeClr>
                </a:solidFill>
                <a:ea typeface="Times" pitchFamily="18" charset="0"/>
                <a:cs typeface="Arial" pitchFamily="34" charset="0"/>
              </a:rPr>
              <a:t> is a premium Market Data Workstation providing Market quotes, news, charting and messaging. Multiple add on services and integration with other investment applications (Trading, OMS, Performance, Risk) distinguish it as required by  IGM’s Traders and Portfolio Managers. </a:t>
            </a:r>
          </a:p>
          <a:p>
            <a:pPr lvl="0" eaLnBrk="0" hangingPunct="0">
              <a:lnSpc>
                <a:spcPct val="105000"/>
              </a:lnSpc>
              <a:spcBef>
                <a:spcPct val="45000"/>
              </a:spcBef>
              <a:spcAft>
                <a:spcPts val="400"/>
              </a:spcAft>
              <a:buClr>
                <a:schemeClr val="accent1"/>
              </a:buClr>
            </a:pPr>
            <a:r>
              <a:rPr lang="en-US" sz="1200" b="1" dirty="0">
                <a:solidFill>
                  <a:schemeClr val="tx1">
                    <a:lumMod val="75000"/>
                    <a:lumOff val="25000"/>
                  </a:schemeClr>
                </a:solidFill>
                <a:ea typeface="Times" pitchFamily="18" charset="0"/>
                <a:cs typeface="Arial" pitchFamily="34" charset="0"/>
              </a:rPr>
              <a:t>23 </a:t>
            </a:r>
            <a:r>
              <a:rPr lang="en-CA" sz="1200" dirty="0"/>
              <a:t>Bloomberg Terminals exist in roles having lower-cost alternative products</a:t>
            </a:r>
            <a:r>
              <a:rPr lang="en-US" sz="1200" dirty="0">
                <a:solidFill>
                  <a:schemeClr val="tx1">
                    <a:lumMod val="75000"/>
                    <a:lumOff val="25000"/>
                  </a:schemeClr>
                </a:solidFill>
                <a:ea typeface="Times" pitchFamily="18" charset="0"/>
                <a:cs typeface="Arial" pitchFamily="34" charset="0"/>
              </a:rPr>
              <a:t>.</a:t>
            </a:r>
          </a:p>
          <a:p>
            <a:pPr eaLnBrk="0" hangingPunct="0">
              <a:lnSpc>
                <a:spcPct val="105000"/>
              </a:lnSpc>
              <a:spcBef>
                <a:spcPct val="45000"/>
              </a:spcBef>
              <a:spcAft>
                <a:spcPts val="400"/>
              </a:spcAft>
              <a:buClr>
                <a:schemeClr val="accent1"/>
              </a:buClr>
            </a:pPr>
            <a:r>
              <a:rPr lang="en-US" sz="1200" b="1" dirty="0">
                <a:solidFill>
                  <a:schemeClr val="tx1">
                    <a:lumMod val="75000"/>
                    <a:lumOff val="25000"/>
                  </a:schemeClr>
                </a:solidFill>
                <a:cs typeface="Arial" pitchFamily="34" charset="0"/>
              </a:rPr>
              <a:t>55</a:t>
            </a:r>
            <a:r>
              <a:rPr lang="en-US" sz="1200" dirty="0">
                <a:solidFill>
                  <a:schemeClr val="tx1">
                    <a:lumMod val="75000"/>
                    <a:lumOff val="25000"/>
                  </a:schemeClr>
                </a:solidFill>
                <a:ea typeface="Times" pitchFamily="18" charset="0"/>
                <a:cs typeface="Arial" pitchFamily="34" charset="0"/>
              </a:rPr>
              <a:t> Terminals displaced with Thomson Reuters Eikon in 2016.</a:t>
            </a:r>
            <a:endParaRPr lang="en-US" sz="1200" b="1" dirty="0">
              <a:solidFill>
                <a:schemeClr val="tx1">
                  <a:lumMod val="75000"/>
                  <a:lumOff val="25000"/>
                </a:schemeClr>
              </a:solidFill>
              <a:ea typeface="Times" pitchFamily="18" charset="0"/>
              <a:cs typeface="Arial" pitchFamily="34" charset="0"/>
            </a:endParaRPr>
          </a:p>
          <a:p>
            <a:pPr eaLnBrk="0" hangingPunct="0">
              <a:lnSpc>
                <a:spcPct val="105000"/>
              </a:lnSpc>
              <a:spcBef>
                <a:spcPct val="45000"/>
              </a:spcBef>
              <a:spcAft>
                <a:spcPts val="400"/>
              </a:spcAft>
              <a:buClr>
                <a:schemeClr val="accent1"/>
              </a:buClr>
            </a:pPr>
            <a:endParaRPr lang="en-US" sz="1400" dirty="0">
              <a:solidFill>
                <a:schemeClr val="tx1">
                  <a:lumMod val="75000"/>
                  <a:lumOff val="25000"/>
                </a:schemeClr>
              </a:solidFill>
              <a:ea typeface="Times" pitchFamily="18" charset="0"/>
              <a:cs typeface="Arial" pitchFamily="34" charset="0"/>
            </a:endParaRPr>
          </a:p>
        </p:txBody>
      </p:sp>
      <p:sp>
        <p:nvSpPr>
          <p:cNvPr id="46" name="Rectangle 45"/>
          <p:cNvSpPr/>
          <p:nvPr/>
        </p:nvSpPr>
        <p:spPr>
          <a:xfrm>
            <a:off x="4931470" y="3857628"/>
            <a:ext cx="3816994" cy="2339102"/>
          </a:xfrm>
          <a:prstGeom prst="rect">
            <a:avLst/>
          </a:prstGeom>
        </p:spPr>
        <p:txBody>
          <a:bodyPr wrap="square">
            <a:spAutoFit/>
          </a:bodyPr>
          <a:lstStyle/>
          <a:p>
            <a:r>
              <a:rPr lang="en-CA" sz="1400" b="1" dirty="0">
                <a:solidFill>
                  <a:schemeClr val="tx1">
                    <a:lumMod val="75000"/>
                    <a:lumOff val="25000"/>
                  </a:schemeClr>
                </a:solidFill>
                <a:ea typeface="Times" pitchFamily="18" charset="0"/>
                <a:cs typeface="Arial" pitchFamily="34" charset="0"/>
              </a:rPr>
              <a:t>Cost Savings Strategies</a:t>
            </a:r>
          </a:p>
          <a:p>
            <a:pPr marL="108000" indent="-180000">
              <a:buFont typeface="Arial" pitchFamily="34" charset="0"/>
              <a:buChar char="•"/>
            </a:pPr>
            <a:r>
              <a:rPr lang="en-CA" sz="1200" dirty="0">
                <a:solidFill>
                  <a:schemeClr val="tx1">
                    <a:lumMod val="75000"/>
                    <a:lumOff val="25000"/>
                  </a:schemeClr>
                </a:solidFill>
                <a:ea typeface="Times" pitchFamily="18" charset="0"/>
                <a:cs typeface="Arial" pitchFamily="34" charset="0"/>
              </a:rPr>
              <a:t>Research (7) – displace Bloomberg with FactSet,  Capital-IQ, TR Research; shared or “Open Bloombergs”</a:t>
            </a:r>
          </a:p>
          <a:p>
            <a:pPr marL="108000" indent="-180000">
              <a:buFont typeface="Arial" pitchFamily="34" charset="0"/>
              <a:buChar char="•"/>
            </a:pPr>
            <a:r>
              <a:rPr lang="en-CA" sz="1200" dirty="0">
                <a:solidFill>
                  <a:schemeClr val="tx1">
                    <a:lumMod val="75000"/>
                    <a:lumOff val="25000"/>
                  </a:schemeClr>
                </a:solidFill>
                <a:ea typeface="Times" pitchFamily="18" charset="0"/>
                <a:cs typeface="Arial" pitchFamily="34" charset="0"/>
              </a:rPr>
              <a:t>Compliance (1) – validate user requirement for Bloomberg Terminal (e.g. Trading through Bloomberg)</a:t>
            </a:r>
          </a:p>
          <a:p>
            <a:pPr marL="108000" indent="-180000">
              <a:buFont typeface="Arial" pitchFamily="34" charset="0"/>
              <a:buChar char="•"/>
            </a:pPr>
            <a:r>
              <a:rPr lang="en-CA" sz="1200" dirty="0">
                <a:solidFill>
                  <a:schemeClr val="tx1">
                    <a:lumMod val="75000"/>
                    <a:lumOff val="25000"/>
                  </a:schemeClr>
                </a:solidFill>
                <a:ea typeface="Times" pitchFamily="18" charset="0"/>
                <a:cs typeface="Arial" pitchFamily="34" charset="0"/>
              </a:rPr>
              <a:t>Operations (2) – validate user requirement; alternative products available</a:t>
            </a:r>
          </a:p>
          <a:p>
            <a:pPr marL="108000" indent="-180000">
              <a:buFont typeface="Arial" pitchFamily="34" charset="0"/>
              <a:buChar char="•"/>
            </a:pPr>
            <a:r>
              <a:rPr lang="en-CA" sz="1200" dirty="0">
                <a:solidFill>
                  <a:schemeClr val="tx1">
                    <a:lumMod val="75000"/>
                    <a:lumOff val="25000"/>
                  </a:schemeClr>
                </a:solidFill>
                <a:ea typeface="Times" pitchFamily="18" charset="0"/>
                <a:cs typeface="Arial" pitchFamily="34" charset="0"/>
              </a:rPr>
              <a:t>Non-investment staff (3) – cancel Bloomberg Terminals</a:t>
            </a:r>
          </a:p>
          <a:p>
            <a:pPr marL="108000" indent="-180000">
              <a:buFont typeface="Arial" pitchFamily="34" charset="0"/>
              <a:buChar char="•"/>
            </a:pPr>
            <a:r>
              <a:rPr lang="en-CA" sz="1200" dirty="0">
                <a:solidFill>
                  <a:schemeClr val="tx1">
                    <a:lumMod val="75000"/>
                    <a:lumOff val="25000"/>
                  </a:schemeClr>
                </a:solidFill>
                <a:ea typeface="Times" pitchFamily="18" charset="0"/>
                <a:cs typeface="Arial" pitchFamily="34" charset="0"/>
              </a:rPr>
              <a:t>“Junior” investment Staff (7) –validate user requirement; alternative products available</a:t>
            </a:r>
          </a:p>
          <a:p>
            <a:pPr marL="108000" indent="-180000">
              <a:buFont typeface="Arial" pitchFamily="34" charset="0"/>
              <a:buChar char="•"/>
            </a:pPr>
            <a:r>
              <a:rPr lang="en-CA" sz="1200" dirty="0">
                <a:solidFill>
                  <a:schemeClr val="tx1">
                    <a:lumMod val="75000"/>
                    <a:lumOff val="25000"/>
                  </a:schemeClr>
                </a:solidFill>
                <a:ea typeface="Times" pitchFamily="18" charset="0"/>
                <a:cs typeface="Arial" pitchFamily="34" charset="0"/>
              </a:rPr>
              <a:t>Unidentified Role (3) – further investigation required to identify role and apply strategies above</a:t>
            </a:r>
          </a:p>
        </p:txBody>
      </p:sp>
      <p:sp>
        <p:nvSpPr>
          <p:cNvPr id="47" name="Rectangle 46"/>
          <p:cNvSpPr/>
          <p:nvPr/>
        </p:nvSpPr>
        <p:spPr>
          <a:xfrm>
            <a:off x="928662" y="1285860"/>
            <a:ext cx="7143800" cy="2428892"/>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3" name="Straight Connector 2">
            <a:extLst>
              <a:ext uri="{FF2B5EF4-FFF2-40B4-BE49-F238E27FC236}">
                <a16:creationId xmlns="" xmlns:a16="http://schemas.microsoft.com/office/drawing/2014/main" id="{D5075314-6C63-4498-BDBF-C014C69EF2DD}"/>
              </a:ext>
            </a:extLst>
          </p:cNvPr>
          <p:cNvCxnSpPr/>
          <p:nvPr/>
        </p:nvCxnSpPr>
        <p:spPr>
          <a:xfrm>
            <a:off x="4572000" y="4149080"/>
            <a:ext cx="0" cy="1800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ight Brace 18"/>
          <p:cNvSpPr/>
          <p:nvPr/>
        </p:nvSpPr>
        <p:spPr>
          <a:xfrm>
            <a:off x="7572396" y="1785926"/>
            <a:ext cx="71438" cy="1428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20" name="Rectangle 19"/>
          <p:cNvSpPr/>
          <p:nvPr/>
        </p:nvSpPr>
        <p:spPr>
          <a:xfrm>
            <a:off x="7643834" y="2285992"/>
            <a:ext cx="1071570" cy="461665"/>
          </a:xfrm>
          <a:prstGeom prst="rect">
            <a:avLst/>
          </a:prstGeom>
        </p:spPr>
        <p:txBody>
          <a:bodyPr wrap="square">
            <a:spAutoFit/>
          </a:bodyPr>
          <a:lstStyle/>
          <a:p>
            <a:pPr algn="ctr"/>
            <a:r>
              <a:rPr lang="en-CA" sz="800" dirty="0"/>
              <a:t>Work in  Progress to</a:t>
            </a:r>
          </a:p>
          <a:p>
            <a:pPr algn="ctr"/>
            <a:r>
              <a:rPr lang="en-CA" sz="800" dirty="0"/>
              <a:t>Clarify Functional Roles</a:t>
            </a:r>
          </a:p>
        </p:txBody>
      </p:sp>
      <p:sp>
        <p:nvSpPr>
          <p:cNvPr id="22" name="Rectangle 21"/>
          <p:cNvSpPr/>
          <p:nvPr/>
        </p:nvSpPr>
        <p:spPr>
          <a:xfrm>
            <a:off x="8077200" y="-27384"/>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pic>
        <p:nvPicPr>
          <p:cNvPr id="24" name="Picture 23">
            <a:extLst>
              <a:ext uri="{FF2B5EF4-FFF2-40B4-BE49-F238E27FC236}">
                <a16:creationId xmlns="" xmlns:a16="http://schemas.microsoft.com/office/drawing/2014/main" id="{0A914366-6E40-4172-8DA5-D4D0AB1EBB63}"/>
              </a:ext>
            </a:extLst>
          </p:cNvPr>
          <p:cNvPicPr>
            <a:picLocks noChangeAspect="1"/>
          </p:cNvPicPr>
          <p:nvPr/>
        </p:nvPicPr>
        <p:blipFill>
          <a:blip r:embed="rId7" cstate="print"/>
          <a:stretch>
            <a:fillRect/>
          </a:stretch>
        </p:blipFill>
        <p:spPr>
          <a:xfrm>
            <a:off x="7543800" y="179401"/>
            <a:ext cx="1278860" cy="765161"/>
          </a:xfrm>
          <a:prstGeom prst="rect">
            <a:avLst/>
          </a:prstGeom>
        </p:spPr>
      </p:pic>
    </p:spTree>
    <p:extLst>
      <p:ext uri="{BB962C8B-B14F-4D97-AF65-F5344CB8AC3E}">
        <p14:creationId xmlns="" xmlns:p14="http://schemas.microsoft.com/office/powerpoint/2010/main" val="165794064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 xmlns:a16="http://schemas.microsoft.com/office/drawing/2014/main" id="{EAEC2642-848D-444D-8F58-DF183250FEFF}"/>
              </a:ext>
            </a:extLst>
          </p:cNvPr>
          <p:cNvSpPr txBox="1">
            <a:spLocks/>
          </p:cNvSpPr>
          <p:nvPr/>
        </p:nvSpPr>
        <p:spPr>
          <a:xfrm>
            <a:off x="357157" y="414593"/>
            <a:ext cx="5693123" cy="243179"/>
          </a:xfrm>
          <a:prstGeom prst="rect">
            <a:avLst/>
          </a:prstGeom>
        </p:spPr>
        <p:txBody>
          <a:bodyPr vert="horz" lIns="91440" tIns="45720" rIns="91440" bIns="45720" rtlCol="0" anchor="ctr"/>
          <a:lstStyle/>
          <a:p>
            <a:pPr lvl="0">
              <a:defRPr/>
            </a:pPr>
            <a:r>
              <a:rPr lang="en-CA" dirty="0"/>
              <a:t>Index Providers Case Study</a:t>
            </a:r>
            <a:endParaRPr kumimoji="0" lang="en-US" sz="1400" i="0" u="none" strike="noStrike" kern="0" cap="none" spc="0" normalizeH="0" baseline="0" noProof="0" dirty="0">
              <a:ln>
                <a:noFill/>
              </a:ln>
              <a:solidFill>
                <a:schemeClr val="accent4">
                  <a:lumMod val="50000"/>
                </a:schemeClr>
              </a:solidFill>
              <a:effectLst/>
              <a:uLnTx/>
              <a:uFillTx/>
              <a:latin typeface="+mn-lt"/>
              <a:ea typeface="Arial"/>
              <a:cs typeface="Arial"/>
              <a:sym typeface="Arial"/>
            </a:endParaRPr>
          </a:p>
        </p:txBody>
      </p:sp>
      <p:sp>
        <p:nvSpPr>
          <p:cNvPr id="10" name="Text Placeholder 2">
            <a:extLst>
              <a:ext uri="{FF2B5EF4-FFF2-40B4-BE49-F238E27FC236}">
                <a16:creationId xmlns="" xmlns:a16="http://schemas.microsoft.com/office/drawing/2014/main" id="{5F10C621-C26E-4B5D-AF7C-FA930F988E0B}"/>
              </a:ext>
            </a:extLst>
          </p:cNvPr>
          <p:cNvSpPr txBox="1">
            <a:spLocks/>
          </p:cNvSpPr>
          <p:nvPr/>
        </p:nvSpPr>
        <p:spPr>
          <a:xfrm>
            <a:off x="476565" y="714356"/>
            <a:ext cx="5573716" cy="243179"/>
          </a:xfrm>
          <a:prstGeom prst="rect">
            <a:avLst/>
          </a:prstGeom>
        </p:spPr>
        <p:txBody>
          <a:bodyPr vert="horz" lIns="91440" tIns="45720" rIns="91440" bIns="45720" rtlCol="0" anchor="ctr"/>
          <a:lstStyle/>
          <a:p>
            <a:pPr lvl="0">
              <a:defRPr/>
            </a:pPr>
            <a:r>
              <a:rPr lang="en-CA" dirty="0"/>
              <a:t>Consolidate and Rationalize Index licenses (CAD)</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33"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MDC @ Market Data Company</a:t>
            </a:r>
          </a:p>
        </p:txBody>
      </p:sp>
      <p:sp>
        <p:nvSpPr>
          <p:cNvPr id="34" name="Slide Number Placeholder 3"/>
          <p:cNvSpPr txBox="1">
            <a:spLocks/>
          </p:cNvSpPr>
          <p:nvPr>
            <p:custDataLst>
              <p:tags r:id="rId1"/>
            </p:custDataLst>
          </p:nvPr>
        </p:nvSpPr>
        <p:spPr>
          <a:xfrm>
            <a:off x="8763000" y="6629400"/>
            <a:ext cx="195262" cy="1512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5" name="Slide Number Placeholder 3">
            <a:extLst>
              <a:ext uri="{FF2B5EF4-FFF2-40B4-BE49-F238E27FC236}">
                <a16:creationId xmlns="" xmlns:a16="http://schemas.microsoft.com/office/drawing/2014/main" id="{E3169BC8-9AE4-454F-BE17-F8F3C23F1768}"/>
              </a:ext>
            </a:extLst>
          </p:cNvPr>
          <p:cNvSpPr txBox="1">
            <a:spLocks/>
          </p:cNvSpPr>
          <p:nvPr>
            <p:custDataLst>
              <p:tags r:id="rId2"/>
            </p:custDataLst>
          </p:nvPr>
        </p:nvSpPr>
        <p:spPr>
          <a:xfrm>
            <a:off x="8643938" y="6624768"/>
            <a:ext cx="500062"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36" name="Date Placeholder 11">
            <a:extLst>
              <a:ext uri="{FF2B5EF4-FFF2-40B4-BE49-F238E27FC236}">
                <a16:creationId xmlns="" xmlns:a16="http://schemas.microsoft.com/office/drawing/2014/main" id="{F63DF2D3-5F03-4CD7-A485-8E9ADC00C4EE}"/>
              </a:ext>
            </a:extLst>
          </p:cNvPr>
          <p:cNvSpPr txBox="1">
            <a:spLocks/>
          </p:cNvSpPr>
          <p:nvPr/>
        </p:nvSpPr>
        <p:spPr>
          <a:xfrm>
            <a:off x="3886200" y="6667668"/>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rPr>
              <a:t>MDC @ Market Data Company</a:t>
            </a:r>
          </a:p>
        </p:txBody>
      </p:sp>
      <p:sp>
        <p:nvSpPr>
          <p:cNvPr id="37" name="Footer Placeholder 7">
            <a:extLst>
              <a:ext uri="{FF2B5EF4-FFF2-40B4-BE49-F238E27FC236}">
                <a16:creationId xmlns="" xmlns:a16="http://schemas.microsoft.com/office/drawing/2014/main" id="{0C598C71-EBCA-4B0C-B4A6-047A257AB525}"/>
              </a:ext>
            </a:extLst>
          </p:cNvPr>
          <p:cNvSpPr txBox="1">
            <a:spLocks/>
          </p:cNvSpPr>
          <p:nvPr/>
        </p:nvSpPr>
        <p:spPr>
          <a:xfrm>
            <a:off x="80931" y="6624792"/>
            <a:ext cx="2490805" cy="150132"/>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200" i="1" dirty="0">
                <a:solidFill>
                  <a:schemeClr val="tx1">
                    <a:tint val="75000"/>
                  </a:schemeClr>
                </a:solidFill>
              </a:rPr>
              <a:t>Market Data Optimization  for IGM</a:t>
            </a:r>
            <a:endParaRPr kumimoji="0" lang="nl-BE" sz="1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8" name="Picture 37">
            <a:extLst>
              <a:ext uri="{FF2B5EF4-FFF2-40B4-BE49-F238E27FC236}">
                <a16:creationId xmlns="" xmlns:a16="http://schemas.microsoft.com/office/drawing/2014/main" id="{7BB4C709-E5E4-41FD-A3D2-3B6CB2CD731F}"/>
              </a:ext>
            </a:extLst>
          </p:cNvPr>
          <p:cNvPicPr>
            <a:picLocks noChangeAspect="1"/>
          </p:cNvPicPr>
          <p:nvPr/>
        </p:nvPicPr>
        <p:blipFill>
          <a:blip r:embed="rId4" cstate="print"/>
          <a:stretch>
            <a:fillRect/>
          </a:stretch>
        </p:blipFill>
        <p:spPr>
          <a:xfrm>
            <a:off x="8127183" y="6453336"/>
            <a:ext cx="624931" cy="373906"/>
          </a:xfrm>
          <a:prstGeom prst="rect">
            <a:avLst/>
          </a:prstGeom>
        </p:spPr>
      </p:pic>
      <p:sp>
        <p:nvSpPr>
          <p:cNvPr id="21" name="Rectangle 20">
            <a:extLst>
              <a:ext uri="{FF2B5EF4-FFF2-40B4-BE49-F238E27FC236}">
                <a16:creationId xmlns="" xmlns:a16="http://schemas.microsoft.com/office/drawing/2014/main" id="{F68CB7A7-6F4B-4DC2-BDC0-0E28AA25D6AC}"/>
              </a:ext>
            </a:extLst>
          </p:cNvPr>
          <p:cNvSpPr/>
          <p:nvPr/>
        </p:nvSpPr>
        <p:spPr>
          <a:xfrm flipH="1">
            <a:off x="428596" y="764704"/>
            <a:ext cx="45719" cy="14287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aphicFrame>
        <p:nvGraphicFramePr>
          <p:cNvPr id="22" name="Chart 21">
            <a:extLst>
              <a:ext uri="{FF2B5EF4-FFF2-40B4-BE49-F238E27FC236}">
                <a16:creationId xmlns="" xmlns:a16="http://schemas.microsoft.com/office/drawing/2014/main" id="{6FB5FEB8-B126-41E6-B4E8-A764E28C9D6C}"/>
              </a:ext>
            </a:extLst>
          </p:cNvPr>
          <p:cNvGraphicFramePr/>
          <p:nvPr>
            <p:extLst>
              <p:ext uri="{D42A27DB-BD31-4B8C-83A1-F6EECF244321}">
                <p14:modId xmlns="" xmlns:p14="http://schemas.microsoft.com/office/powerpoint/2010/main" val="1524427312"/>
              </p:ext>
            </p:extLst>
          </p:nvPr>
        </p:nvGraphicFramePr>
        <p:xfrm>
          <a:off x="571472" y="1268760"/>
          <a:ext cx="5214974" cy="2371732"/>
        </p:xfrm>
        <a:graphic>
          <a:graphicData uri="http://schemas.openxmlformats.org/drawingml/2006/chart">
            <c:chart xmlns:c="http://schemas.openxmlformats.org/drawingml/2006/chart" xmlns:r="http://schemas.openxmlformats.org/officeDocument/2006/relationships" r:id="rId5"/>
          </a:graphicData>
        </a:graphic>
      </p:graphicFrame>
      <p:sp>
        <p:nvSpPr>
          <p:cNvPr id="61441" name="Rectangle 1"/>
          <p:cNvSpPr>
            <a:spLocks noChangeArrowheads="1"/>
          </p:cNvSpPr>
          <p:nvPr/>
        </p:nvSpPr>
        <p:spPr bwMode="auto">
          <a:xfrm>
            <a:off x="571472" y="3680747"/>
            <a:ext cx="8286808" cy="25083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1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Observations</a:t>
            </a:r>
            <a:r>
              <a:rPr kumimoji="0" lang="en-CA" sz="1100" b="1" i="0" u="none" strike="noStrike" cap="none" normalizeH="0" dirty="0">
                <a:ln>
                  <a:noFill/>
                </a:ln>
                <a:solidFill>
                  <a:schemeClr val="tx1"/>
                </a:solidFill>
                <a:effectLst/>
                <a:latin typeface="Calibri" pitchFamily="34" charset="0"/>
                <a:ea typeface="Calibri" pitchFamily="34" charset="0"/>
                <a:cs typeface="Times New Roman" pitchFamily="18" charset="0"/>
              </a:rPr>
              <a:t> : </a:t>
            </a:r>
          </a:p>
          <a:p>
            <a:r>
              <a:rPr lang="en-CA" sz="1200" dirty="0"/>
              <a:t>IGM spends approximately 4% more of their total market data spend on Index Data relative to their peers (or approximately $660K).  While some level of spend above industry peers is expected given IGM’s 2 product shelves, a large portion of the variance is a result of:</a:t>
            </a:r>
          </a:p>
          <a:p>
            <a:pPr marL="685800" lvl="1" indent="-228600">
              <a:buFont typeface="+mj-lt"/>
              <a:buAutoNum type="alphaLcParenR"/>
            </a:pPr>
            <a:r>
              <a:rPr lang="en-CA" sz="1200" dirty="0"/>
              <a:t>multiple platforms processing the data (delivery/access charge for each) and,</a:t>
            </a:r>
          </a:p>
          <a:p>
            <a:pPr marL="685800" lvl="1" indent="-228600">
              <a:buFont typeface="+mj-lt"/>
              <a:buAutoNum type="alphaLcParenR"/>
            </a:pPr>
            <a:r>
              <a:rPr lang="en-CA" sz="1200" dirty="0"/>
              <a:t>multiple individual site-licenses (believed to be oversubscribed in aggregate).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CA"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The Vendors</a:t>
            </a:r>
            <a:r>
              <a:rPr kumimoji="0" lang="en-CA" sz="1100" b="0" i="0" u="none" strike="noStrike" cap="none" normalizeH="0" dirty="0">
                <a:ln>
                  <a:noFill/>
                </a:ln>
                <a:solidFill>
                  <a:schemeClr val="tx1"/>
                </a:solidFill>
                <a:effectLst/>
                <a:latin typeface="Calibri" pitchFamily="34" charset="0"/>
                <a:ea typeface="Calibri" pitchFamily="34" charset="0"/>
                <a:cs typeface="Times New Roman" pitchFamily="18" charset="0"/>
              </a:rPr>
              <a:t> are selling Market Data services and products directly to Portfolio Managers &amp; Traders</a:t>
            </a:r>
            <a:endParaRPr kumimoji="0" lang="en-CA"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CA"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Index Providers have been aggressive</a:t>
            </a:r>
            <a:r>
              <a:rPr kumimoji="0" lang="en-CA" sz="1100" b="0" i="0" u="none" strike="noStrike" cap="none" normalizeH="0" dirty="0">
                <a:ln>
                  <a:noFill/>
                </a:ln>
                <a:solidFill>
                  <a:schemeClr val="tx1"/>
                </a:solidFill>
                <a:effectLst/>
                <a:latin typeface="Calibri" pitchFamily="34" charset="0"/>
                <a:ea typeface="Calibri" pitchFamily="34" charset="0"/>
                <a:cs typeface="Times New Roman" pitchFamily="18" charset="0"/>
              </a:rPr>
              <a:t> with IGM  restricting licensing  to force Compliance as opposed to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CA"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IGM described multiple attempts to consolidate and rationalize licenses over the years without success </a:t>
            </a:r>
            <a:endParaRPr kumimoji="0" lang="en-CA" sz="900"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buFont typeface="Symbol" pitchFamily="18" charset="2"/>
              <a:buChar char=""/>
            </a:pPr>
            <a:r>
              <a:rPr kumimoji="0" lang="en-CA"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MSCI - No relief made available to IGM to match aggregate usage </a:t>
            </a:r>
            <a:r>
              <a:rPr lang="en-CA" sz="1100" dirty="0">
                <a:latin typeface="Calibri" pitchFamily="34" charset="0"/>
                <a:ea typeface="Calibri" pitchFamily="34" charset="0"/>
                <a:cs typeface="Times New Roman" pitchFamily="18" charset="0"/>
              </a:rPr>
              <a:t>with </a:t>
            </a:r>
            <a:r>
              <a:rPr kumimoji="0" lang="en-CA"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aggregate licensing.    E.g. MSCI requirement for a minimum 10-user license for each location exceeds the total number of users across all sites</a:t>
            </a:r>
            <a:endParaRPr kumimoji="0" lang="en-CA"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CA"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MDC estimates IGM “duplication” or addressable spend (same data set charged multiple times due to licensing requirements) to be approx. $573K per annum</a:t>
            </a:r>
            <a:endParaRPr kumimoji="0" lang="en-CA" sz="9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30"/>
          <p:cNvSpPr/>
          <p:nvPr/>
        </p:nvSpPr>
        <p:spPr>
          <a:xfrm>
            <a:off x="5929322" y="1340198"/>
            <a:ext cx="2928958" cy="2292935"/>
          </a:xfrm>
          <a:prstGeom prst="rect">
            <a:avLst/>
          </a:prstGeom>
        </p:spPr>
        <p:txBody>
          <a:bodyPr wrap="square">
            <a:spAutoFit/>
          </a:bodyPr>
          <a:lstStyle/>
          <a:p>
            <a:pPr lvl="0" eaLnBrk="0" fontAlgn="base" hangingPunct="0">
              <a:spcBef>
                <a:spcPct val="0"/>
              </a:spcBef>
              <a:spcAft>
                <a:spcPct val="0"/>
              </a:spcAft>
            </a:pPr>
            <a:r>
              <a:rPr lang="en-CA" sz="1100" dirty="0">
                <a:latin typeface="Calibri" pitchFamily="34" charset="0"/>
                <a:ea typeface="Calibri" pitchFamily="34" charset="0"/>
                <a:cs typeface="Times New Roman" pitchFamily="18" charset="0"/>
              </a:rPr>
              <a:t>Achievable savings is less clear as IGM requires a significant change to successfully reduce “duplication”</a:t>
            </a:r>
            <a:endParaRPr lang="en-CA" sz="900" dirty="0">
              <a:latin typeface="Arial" pitchFamily="34" charset="0"/>
              <a:cs typeface="Arial" pitchFamily="34" charset="0"/>
            </a:endParaRPr>
          </a:p>
          <a:p>
            <a:pPr eaLnBrk="0" fontAlgn="base" hangingPunct="0">
              <a:spcBef>
                <a:spcPct val="0"/>
              </a:spcBef>
              <a:spcAft>
                <a:spcPct val="0"/>
              </a:spcAft>
              <a:buFont typeface="Symbol" pitchFamily="18" charset="2"/>
              <a:buChar char=""/>
            </a:pPr>
            <a:endParaRPr lang="en-CA" sz="1100" dirty="0">
              <a:latin typeface="Calibri" pitchFamily="34" charset="0"/>
              <a:ea typeface="Calibri" pitchFamily="34" charset="0"/>
              <a:cs typeface="Times New Roman" pitchFamily="18" charset="0"/>
            </a:endParaRPr>
          </a:p>
          <a:p>
            <a:pPr eaLnBrk="0" fontAlgn="base" hangingPunct="0">
              <a:spcBef>
                <a:spcPct val="0"/>
              </a:spcBef>
              <a:spcAft>
                <a:spcPct val="0"/>
              </a:spcAft>
            </a:pPr>
            <a:r>
              <a:rPr lang="en-CA" sz="1100" dirty="0">
                <a:latin typeface="Calibri" pitchFamily="34" charset="0"/>
                <a:ea typeface="Calibri" pitchFamily="34" charset="0"/>
                <a:cs typeface="Times New Roman" pitchFamily="18" charset="0"/>
              </a:rPr>
              <a:t>A strategic shift is required to yield the estimated 17% savings(e.g. Operations and Technology assume a larger role, and/or revised Index consumption/processing structure).</a:t>
            </a:r>
          </a:p>
          <a:p>
            <a:pPr eaLnBrk="0" fontAlgn="base" hangingPunct="0">
              <a:spcBef>
                <a:spcPct val="0"/>
              </a:spcBef>
              <a:spcAft>
                <a:spcPct val="0"/>
              </a:spcAft>
            </a:pPr>
            <a:endParaRPr lang="en-CA" sz="1100" dirty="0">
              <a:latin typeface="Calibri" pitchFamily="34" charset="0"/>
              <a:cs typeface="Times New Roman" pitchFamily="18" charset="0"/>
            </a:endParaRPr>
          </a:p>
          <a:p>
            <a:pPr eaLnBrk="0" fontAlgn="base" hangingPunct="0">
              <a:spcBef>
                <a:spcPct val="0"/>
              </a:spcBef>
              <a:spcAft>
                <a:spcPct val="0"/>
              </a:spcAft>
            </a:pPr>
            <a:r>
              <a:rPr lang="en-CA" sz="1100" dirty="0">
                <a:latin typeface="Calibri" pitchFamily="34" charset="0"/>
                <a:cs typeface="Times New Roman" pitchFamily="18" charset="0"/>
              </a:rPr>
              <a:t>IGM could consider alternative ETF benchmarking strategy in areas with low branding exposure, a  growing trend that asset mangers are adopting.</a:t>
            </a:r>
            <a:endParaRPr lang="en-CA" dirty="0">
              <a:latin typeface="Arial" pitchFamily="34" charset="0"/>
              <a:cs typeface="Arial" pitchFamily="34" charset="0"/>
            </a:endParaRPr>
          </a:p>
        </p:txBody>
      </p:sp>
      <p:sp>
        <p:nvSpPr>
          <p:cNvPr id="16" name="Rectangle 15">
            <a:extLst>
              <a:ext uri="{FF2B5EF4-FFF2-40B4-BE49-F238E27FC236}">
                <a16:creationId xmlns="" xmlns:a16="http://schemas.microsoft.com/office/drawing/2014/main" id="{B0C8AB13-6EC5-44C2-BC52-EB8BE31B8FBC}"/>
              </a:ext>
            </a:extLst>
          </p:cNvPr>
          <p:cNvSpPr/>
          <p:nvPr/>
        </p:nvSpPr>
        <p:spPr>
          <a:xfrm>
            <a:off x="2836626" y="6215082"/>
            <a:ext cx="4183646" cy="369332"/>
          </a:xfrm>
          <a:prstGeom prst="rect">
            <a:avLst/>
          </a:prstGeom>
        </p:spPr>
        <p:txBody>
          <a:bodyPr wrap="none">
            <a:spAutoFit/>
          </a:bodyPr>
          <a:lstStyle/>
          <a:p>
            <a:r>
              <a:rPr lang="en-US" b="1" dirty="0">
                <a:ea typeface="Times" pitchFamily="18" charset="0"/>
                <a:cs typeface="Arial" pitchFamily="34" charset="0"/>
              </a:rPr>
              <a:t>MDC estimates $573K addressable saving </a:t>
            </a:r>
            <a:endParaRPr lang="en-GB" dirty="0"/>
          </a:p>
        </p:txBody>
      </p:sp>
      <p:sp>
        <p:nvSpPr>
          <p:cNvPr id="17" name="Rectangle 16"/>
          <p:cNvSpPr/>
          <p:nvPr/>
        </p:nvSpPr>
        <p:spPr>
          <a:xfrm>
            <a:off x="8077200" y="-27384"/>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pic>
        <p:nvPicPr>
          <p:cNvPr id="18" name="Picture 17">
            <a:extLst>
              <a:ext uri="{FF2B5EF4-FFF2-40B4-BE49-F238E27FC236}">
                <a16:creationId xmlns="" xmlns:a16="http://schemas.microsoft.com/office/drawing/2014/main" id="{0A914366-6E40-4172-8DA5-D4D0AB1EBB63}"/>
              </a:ext>
            </a:extLst>
          </p:cNvPr>
          <p:cNvPicPr>
            <a:picLocks noChangeAspect="1"/>
          </p:cNvPicPr>
          <p:nvPr/>
        </p:nvPicPr>
        <p:blipFill>
          <a:blip r:embed="rId6" cstate="print"/>
          <a:stretch>
            <a:fillRect/>
          </a:stretch>
        </p:blipFill>
        <p:spPr>
          <a:xfrm>
            <a:off x="7543800" y="179401"/>
            <a:ext cx="1278860" cy="765161"/>
          </a:xfrm>
          <a:prstGeom prst="rect">
            <a:avLst/>
          </a:prstGeom>
        </p:spPr>
      </p:pic>
    </p:spTree>
    <p:extLst>
      <p:ext uri="{BB962C8B-B14F-4D97-AF65-F5344CB8AC3E}">
        <p14:creationId xmlns="" xmlns:p14="http://schemas.microsoft.com/office/powerpoint/2010/main" val="127190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5FC90B00-9354-466E-8AC2-679697B50633}"/>
              </a:ext>
            </a:extLst>
          </p:cNvPr>
          <p:cNvSpPr/>
          <p:nvPr/>
        </p:nvSpPr>
        <p:spPr>
          <a:xfrm>
            <a:off x="7644062" y="799538"/>
            <a:ext cx="1320426" cy="4062651"/>
          </a:xfrm>
          <a:prstGeom prst="rect">
            <a:avLst/>
          </a:prstGeom>
        </p:spPr>
        <p:txBody>
          <a:bodyPr wrap="square">
            <a:spAutoFit/>
          </a:bodyPr>
          <a:lstStyle/>
          <a:p>
            <a:pPr algn="ctr"/>
            <a:endParaRPr lang="en-US" sz="1300" dirty="0">
              <a:solidFill>
                <a:prstClr val="black"/>
              </a:solidFill>
            </a:endParaRPr>
          </a:p>
          <a:p>
            <a:pPr algn="ctr"/>
            <a:endParaRPr lang="en-US" sz="300" dirty="0">
              <a:solidFill>
                <a:prstClr val="black"/>
              </a:solidFill>
            </a:endParaRPr>
          </a:p>
          <a:p>
            <a:pPr algn="ctr"/>
            <a:r>
              <a:rPr lang="en-US" sz="1300" b="1" u="sng" dirty="0">
                <a:solidFill>
                  <a:prstClr val="black"/>
                </a:solidFill>
              </a:rPr>
              <a:t>I.G.</a:t>
            </a:r>
          </a:p>
          <a:p>
            <a:pPr algn="ctr"/>
            <a:endParaRPr lang="en-US" sz="1100" dirty="0">
              <a:solidFill>
                <a:prstClr val="black"/>
              </a:solidFill>
            </a:endParaRPr>
          </a:p>
          <a:p>
            <a:pPr algn="ctr"/>
            <a:endParaRPr lang="en-US" sz="1300" dirty="0">
              <a:solidFill>
                <a:prstClr val="black"/>
              </a:solidFill>
            </a:endParaRPr>
          </a:p>
          <a:p>
            <a:pPr algn="ctr"/>
            <a:endParaRPr lang="en-US" sz="1300" dirty="0">
              <a:solidFill>
                <a:prstClr val="black"/>
              </a:solidFill>
            </a:endParaRPr>
          </a:p>
          <a:p>
            <a:pPr algn="ctr"/>
            <a:r>
              <a:rPr lang="en-US" sz="1300" dirty="0">
                <a:solidFill>
                  <a:prstClr val="black"/>
                </a:solidFill>
              </a:rPr>
              <a:t>Winnipeg</a:t>
            </a:r>
          </a:p>
          <a:p>
            <a:pPr algn="ctr"/>
            <a:endParaRPr lang="en-US" sz="1300" dirty="0">
              <a:solidFill>
                <a:prstClr val="black"/>
              </a:solidFill>
            </a:endParaRPr>
          </a:p>
          <a:p>
            <a:pPr algn="ctr"/>
            <a:endParaRPr lang="en-US" sz="1300" dirty="0">
              <a:solidFill>
                <a:prstClr val="black"/>
              </a:solidFill>
            </a:endParaRPr>
          </a:p>
          <a:p>
            <a:pPr algn="ctr"/>
            <a:r>
              <a:rPr lang="en-US" sz="1300" dirty="0">
                <a:solidFill>
                  <a:prstClr val="black"/>
                </a:solidFill>
              </a:rPr>
              <a:t>Hong Kong</a:t>
            </a:r>
          </a:p>
          <a:p>
            <a:pPr algn="ctr"/>
            <a:endParaRPr lang="en-US" sz="1300" dirty="0">
              <a:solidFill>
                <a:prstClr val="black"/>
              </a:solidFill>
            </a:endParaRPr>
          </a:p>
          <a:p>
            <a:pPr algn="ctr"/>
            <a:endParaRPr lang="en-US" sz="1300" dirty="0">
              <a:solidFill>
                <a:prstClr val="black"/>
              </a:solidFill>
            </a:endParaRPr>
          </a:p>
          <a:p>
            <a:pPr algn="ctr"/>
            <a:r>
              <a:rPr lang="en-US" sz="1300" dirty="0">
                <a:solidFill>
                  <a:prstClr val="black"/>
                </a:solidFill>
              </a:rPr>
              <a:t>Mississauga</a:t>
            </a:r>
          </a:p>
          <a:p>
            <a:pPr algn="ctr"/>
            <a:endParaRPr lang="en-US" sz="600" dirty="0">
              <a:solidFill>
                <a:prstClr val="black"/>
              </a:solidFill>
            </a:endParaRPr>
          </a:p>
          <a:p>
            <a:pPr algn="ctr"/>
            <a:r>
              <a:rPr lang="en-US" sz="1300" b="1" u="sng" dirty="0">
                <a:solidFill>
                  <a:prstClr val="black"/>
                </a:solidFill>
              </a:rPr>
              <a:t>Mackenzie</a:t>
            </a:r>
          </a:p>
          <a:p>
            <a:pPr algn="ctr"/>
            <a:endParaRPr lang="en-US" sz="100" dirty="0">
              <a:solidFill>
                <a:prstClr val="black"/>
              </a:solidFill>
            </a:endParaRPr>
          </a:p>
          <a:p>
            <a:pPr algn="ctr"/>
            <a:endParaRPr lang="en-US" sz="400" dirty="0">
              <a:solidFill>
                <a:prstClr val="black"/>
              </a:solidFill>
            </a:endParaRPr>
          </a:p>
          <a:p>
            <a:pPr algn="ctr"/>
            <a:endParaRPr lang="en-US" sz="1300" dirty="0">
              <a:solidFill>
                <a:prstClr val="black"/>
              </a:solidFill>
            </a:endParaRPr>
          </a:p>
          <a:p>
            <a:pPr algn="ctr"/>
            <a:endParaRPr lang="en-US" sz="700" dirty="0">
              <a:solidFill>
                <a:prstClr val="black"/>
              </a:solidFill>
            </a:endParaRPr>
          </a:p>
          <a:p>
            <a:pPr algn="ctr"/>
            <a:r>
              <a:rPr lang="en-US" sz="1300" dirty="0">
                <a:solidFill>
                  <a:prstClr val="black"/>
                </a:solidFill>
              </a:rPr>
              <a:t>Boston</a:t>
            </a:r>
          </a:p>
          <a:p>
            <a:pPr algn="ctr"/>
            <a:endParaRPr lang="en-US" sz="1300" dirty="0">
              <a:solidFill>
                <a:prstClr val="black"/>
              </a:solidFill>
            </a:endParaRPr>
          </a:p>
          <a:p>
            <a:pPr algn="ctr"/>
            <a:endParaRPr lang="en-US" sz="800" dirty="0">
              <a:solidFill>
                <a:prstClr val="black"/>
              </a:solidFill>
            </a:endParaRPr>
          </a:p>
          <a:p>
            <a:pPr algn="ctr"/>
            <a:r>
              <a:rPr lang="en-CA" sz="1300" dirty="0">
                <a:solidFill>
                  <a:prstClr val="black"/>
                </a:solidFill>
              </a:rPr>
              <a:t>Toronto</a:t>
            </a:r>
            <a:endParaRPr lang="en-US" sz="1300" dirty="0">
              <a:solidFill>
                <a:prstClr val="black"/>
              </a:solidFill>
            </a:endParaRPr>
          </a:p>
        </p:txBody>
      </p:sp>
      <p:sp>
        <p:nvSpPr>
          <p:cNvPr id="8" name="Rectangle 7"/>
          <p:cNvSpPr/>
          <p:nvPr/>
        </p:nvSpPr>
        <p:spPr>
          <a:xfrm>
            <a:off x="252382" y="1015562"/>
            <a:ext cx="8601605" cy="367966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Rounded Corners 4">
            <a:extLst>
              <a:ext uri="{FF2B5EF4-FFF2-40B4-BE49-F238E27FC236}">
                <a16:creationId xmlns="" xmlns:a16="http://schemas.microsoft.com/office/drawing/2014/main" id="{1A0C64CF-F6DB-42DE-A894-28298F4E7ACD}"/>
              </a:ext>
            </a:extLst>
          </p:cNvPr>
          <p:cNvSpPr/>
          <p:nvPr/>
        </p:nvSpPr>
        <p:spPr>
          <a:xfrm>
            <a:off x="323528" y="1159578"/>
            <a:ext cx="1800200" cy="504056"/>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2"/>
                </a:solidFill>
              </a:rPr>
              <a:t>Winnipeg</a:t>
            </a:r>
          </a:p>
          <a:p>
            <a:pPr algn="ctr"/>
            <a:r>
              <a:rPr lang="en-CA" sz="800" dirty="0">
                <a:solidFill>
                  <a:schemeClr val="tx2"/>
                </a:solidFill>
              </a:rPr>
              <a:t>SCA00236996 Dl#HDL03044</a:t>
            </a:r>
          </a:p>
          <a:p>
            <a:pPr algn="ctr"/>
            <a:r>
              <a:rPr lang="en-CA" sz="800" dirty="0">
                <a:solidFill>
                  <a:schemeClr val="tx2"/>
                </a:solidFill>
              </a:rPr>
              <a:t>Effective Dec 1</a:t>
            </a:r>
            <a:r>
              <a:rPr lang="en-CA" sz="800" baseline="30000" dirty="0">
                <a:solidFill>
                  <a:schemeClr val="tx2"/>
                </a:solidFill>
              </a:rPr>
              <a:t>st</a:t>
            </a:r>
            <a:r>
              <a:rPr lang="en-CA" sz="800" dirty="0">
                <a:solidFill>
                  <a:schemeClr val="tx2"/>
                </a:solidFill>
              </a:rPr>
              <a:t> – May 31</a:t>
            </a:r>
            <a:r>
              <a:rPr lang="en-CA" sz="800" baseline="30000" dirty="0">
                <a:solidFill>
                  <a:schemeClr val="tx2"/>
                </a:solidFill>
              </a:rPr>
              <a:t>st</a:t>
            </a:r>
            <a:r>
              <a:rPr lang="en-CA" sz="800" dirty="0">
                <a:solidFill>
                  <a:schemeClr val="tx2"/>
                </a:solidFill>
              </a:rPr>
              <a:t> 2018</a:t>
            </a:r>
            <a:endParaRPr lang="en-CA" dirty="0">
              <a:solidFill>
                <a:schemeClr val="tx2"/>
              </a:solidFill>
            </a:endParaRPr>
          </a:p>
        </p:txBody>
      </p:sp>
      <p:sp>
        <p:nvSpPr>
          <p:cNvPr id="6" name="Rectangle 5">
            <a:extLst>
              <a:ext uri="{FF2B5EF4-FFF2-40B4-BE49-F238E27FC236}">
                <a16:creationId xmlns="" xmlns:a16="http://schemas.microsoft.com/office/drawing/2014/main" id="{3360AC22-78F3-4CDE-AF81-D5669A5B48F3}"/>
              </a:ext>
            </a:extLst>
          </p:cNvPr>
          <p:cNvSpPr/>
          <p:nvPr/>
        </p:nvSpPr>
        <p:spPr>
          <a:xfrm>
            <a:off x="2483768" y="1299669"/>
            <a:ext cx="1448545" cy="5872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Bloomberg</a:t>
            </a:r>
          </a:p>
        </p:txBody>
      </p:sp>
      <p:sp>
        <p:nvSpPr>
          <p:cNvPr id="23" name="Rectangle 22">
            <a:extLst>
              <a:ext uri="{FF2B5EF4-FFF2-40B4-BE49-F238E27FC236}">
                <a16:creationId xmlns="" xmlns:a16="http://schemas.microsoft.com/office/drawing/2014/main" id="{B431E19A-3249-4902-A910-054A6B3DFD39}"/>
              </a:ext>
            </a:extLst>
          </p:cNvPr>
          <p:cNvSpPr/>
          <p:nvPr/>
        </p:nvSpPr>
        <p:spPr>
          <a:xfrm>
            <a:off x="2483768" y="1958925"/>
            <a:ext cx="1461356"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FactSet</a:t>
            </a:r>
          </a:p>
        </p:txBody>
      </p:sp>
      <p:sp>
        <p:nvSpPr>
          <p:cNvPr id="26" name="Rectangle 25">
            <a:extLst>
              <a:ext uri="{FF2B5EF4-FFF2-40B4-BE49-F238E27FC236}">
                <a16:creationId xmlns="" xmlns:a16="http://schemas.microsoft.com/office/drawing/2014/main" id="{C1C42B83-D27A-46CD-9AB3-18FA613A6FA0}"/>
              </a:ext>
            </a:extLst>
          </p:cNvPr>
          <p:cNvSpPr/>
          <p:nvPr/>
        </p:nvSpPr>
        <p:spPr>
          <a:xfrm>
            <a:off x="2483768" y="2606997"/>
            <a:ext cx="1461356"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Rimes</a:t>
            </a:r>
          </a:p>
        </p:txBody>
      </p:sp>
      <p:sp>
        <p:nvSpPr>
          <p:cNvPr id="27" name="Rectangle 26">
            <a:extLst>
              <a:ext uri="{FF2B5EF4-FFF2-40B4-BE49-F238E27FC236}">
                <a16:creationId xmlns="" xmlns:a16="http://schemas.microsoft.com/office/drawing/2014/main" id="{07009F46-A405-42D1-B989-A523E5E5D8E6}"/>
              </a:ext>
            </a:extLst>
          </p:cNvPr>
          <p:cNvSpPr/>
          <p:nvPr/>
        </p:nvSpPr>
        <p:spPr>
          <a:xfrm>
            <a:off x="2483768" y="3255069"/>
            <a:ext cx="1461356"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Direct</a:t>
            </a:r>
          </a:p>
        </p:txBody>
      </p:sp>
      <p:sp>
        <p:nvSpPr>
          <p:cNvPr id="28" name="Rectangle 27">
            <a:extLst>
              <a:ext uri="{FF2B5EF4-FFF2-40B4-BE49-F238E27FC236}">
                <a16:creationId xmlns="" xmlns:a16="http://schemas.microsoft.com/office/drawing/2014/main" id="{6B6E9F8C-A991-463D-9416-5285111618F4}"/>
              </a:ext>
            </a:extLst>
          </p:cNvPr>
          <p:cNvSpPr/>
          <p:nvPr/>
        </p:nvSpPr>
        <p:spPr>
          <a:xfrm>
            <a:off x="2483769" y="3903141"/>
            <a:ext cx="1431692"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User Licenses</a:t>
            </a:r>
          </a:p>
        </p:txBody>
      </p:sp>
      <p:sp>
        <p:nvSpPr>
          <p:cNvPr id="10" name="Rectangle: Rounded Corners 9">
            <a:extLst>
              <a:ext uri="{FF2B5EF4-FFF2-40B4-BE49-F238E27FC236}">
                <a16:creationId xmlns="" xmlns:a16="http://schemas.microsoft.com/office/drawing/2014/main" id="{432C6784-D656-4023-8913-372989990DB8}"/>
              </a:ext>
            </a:extLst>
          </p:cNvPr>
          <p:cNvSpPr/>
          <p:nvPr/>
        </p:nvSpPr>
        <p:spPr>
          <a:xfrm>
            <a:off x="4283968" y="1238845"/>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DM CORE</a:t>
            </a:r>
          </a:p>
        </p:txBody>
      </p:sp>
      <p:sp>
        <p:nvSpPr>
          <p:cNvPr id="30" name="Rectangle: Rounded Corners 29">
            <a:extLst>
              <a:ext uri="{FF2B5EF4-FFF2-40B4-BE49-F238E27FC236}">
                <a16:creationId xmlns="" xmlns:a16="http://schemas.microsoft.com/office/drawing/2014/main" id="{62505E30-82AE-42DD-9B3D-36490319FE5B}"/>
              </a:ext>
            </a:extLst>
          </p:cNvPr>
          <p:cNvSpPr/>
          <p:nvPr/>
        </p:nvSpPr>
        <p:spPr>
          <a:xfrm>
            <a:off x="4283968" y="1369971"/>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DM 10 yr history</a:t>
            </a:r>
          </a:p>
        </p:txBody>
      </p:sp>
      <p:sp>
        <p:nvSpPr>
          <p:cNvPr id="31" name="Rectangle: Rounded Corners 30">
            <a:extLst>
              <a:ext uri="{FF2B5EF4-FFF2-40B4-BE49-F238E27FC236}">
                <a16:creationId xmlns="" xmlns:a16="http://schemas.microsoft.com/office/drawing/2014/main" id="{726A013F-1B02-48DE-A1A6-D5FDD0AE097F}"/>
              </a:ext>
            </a:extLst>
          </p:cNvPr>
          <p:cNvSpPr/>
          <p:nvPr/>
        </p:nvSpPr>
        <p:spPr>
          <a:xfrm>
            <a:off x="4283968" y="1484323"/>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DM Small Cap 10 yr history</a:t>
            </a:r>
          </a:p>
        </p:txBody>
      </p:sp>
      <p:sp>
        <p:nvSpPr>
          <p:cNvPr id="32" name="Rectangle: Rounded Corners 31">
            <a:extLst>
              <a:ext uri="{FF2B5EF4-FFF2-40B4-BE49-F238E27FC236}">
                <a16:creationId xmlns="" xmlns:a16="http://schemas.microsoft.com/office/drawing/2014/main" id="{6E87978A-2978-4ECC-A838-4CC92B8D04FD}"/>
              </a:ext>
            </a:extLst>
          </p:cNvPr>
          <p:cNvSpPr/>
          <p:nvPr/>
        </p:nvSpPr>
        <p:spPr>
          <a:xfrm>
            <a:off x="4283968" y="1598885"/>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EM Core </a:t>
            </a:r>
          </a:p>
        </p:txBody>
      </p:sp>
      <p:sp>
        <p:nvSpPr>
          <p:cNvPr id="33" name="Rectangle: Rounded Corners 32">
            <a:extLst>
              <a:ext uri="{FF2B5EF4-FFF2-40B4-BE49-F238E27FC236}">
                <a16:creationId xmlns="" xmlns:a16="http://schemas.microsoft.com/office/drawing/2014/main" id="{9C8DC460-F28E-4831-9E6F-1F0660876341}"/>
              </a:ext>
            </a:extLst>
          </p:cNvPr>
          <p:cNvSpPr/>
          <p:nvPr/>
        </p:nvSpPr>
        <p:spPr>
          <a:xfrm>
            <a:off x="4283968" y="1717115"/>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EM 10 Yr History</a:t>
            </a:r>
          </a:p>
        </p:txBody>
      </p:sp>
      <p:cxnSp>
        <p:nvCxnSpPr>
          <p:cNvPr id="37" name="Straight Arrow Connector 36">
            <a:extLst>
              <a:ext uri="{FF2B5EF4-FFF2-40B4-BE49-F238E27FC236}">
                <a16:creationId xmlns="" xmlns:a16="http://schemas.microsoft.com/office/drawing/2014/main" id="{AF2E91D7-92DE-4B28-AF4D-A49D7448BA1C}"/>
              </a:ext>
            </a:extLst>
          </p:cNvPr>
          <p:cNvCxnSpPr>
            <a:cxnSpLocks/>
            <a:stCxn id="10" idx="3"/>
          </p:cNvCxnSpPr>
          <p:nvPr/>
        </p:nvCxnSpPr>
        <p:spPr>
          <a:xfrm>
            <a:off x="6588224" y="1287742"/>
            <a:ext cx="1448544" cy="985840"/>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 xmlns:a16="http://schemas.microsoft.com/office/drawing/2014/main" id="{168BA54B-61B0-4DBC-B5CF-7EFA0E0D5A8A}"/>
              </a:ext>
            </a:extLst>
          </p:cNvPr>
          <p:cNvCxnSpPr>
            <a:cxnSpLocks/>
            <a:stCxn id="30" idx="3"/>
          </p:cNvCxnSpPr>
          <p:nvPr/>
        </p:nvCxnSpPr>
        <p:spPr>
          <a:xfrm>
            <a:off x="6588224" y="1418868"/>
            <a:ext cx="1477621" cy="206641"/>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1F31C42A-361D-415D-974B-A89557D6C8D0}"/>
              </a:ext>
            </a:extLst>
          </p:cNvPr>
          <p:cNvCxnSpPr>
            <a:cxnSpLocks/>
            <a:stCxn id="31" idx="3"/>
          </p:cNvCxnSpPr>
          <p:nvPr/>
        </p:nvCxnSpPr>
        <p:spPr>
          <a:xfrm>
            <a:off x="6588224" y="1533220"/>
            <a:ext cx="1477621" cy="92289"/>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020B4AEB-062F-45CB-ACE2-BC064E9446E4}"/>
              </a:ext>
            </a:extLst>
          </p:cNvPr>
          <p:cNvCxnSpPr>
            <a:cxnSpLocks/>
            <a:stCxn id="32" idx="3"/>
          </p:cNvCxnSpPr>
          <p:nvPr/>
        </p:nvCxnSpPr>
        <p:spPr>
          <a:xfrm>
            <a:off x="6588224" y="1647782"/>
            <a:ext cx="1448544" cy="625800"/>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 xmlns:a16="http://schemas.microsoft.com/office/drawing/2014/main" id="{87C215D2-DA9A-46CF-AA75-A3E83A076D84}"/>
              </a:ext>
            </a:extLst>
          </p:cNvPr>
          <p:cNvCxnSpPr>
            <a:cxnSpLocks/>
            <a:stCxn id="33" idx="3"/>
          </p:cNvCxnSpPr>
          <p:nvPr/>
        </p:nvCxnSpPr>
        <p:spPr>
          <a:xfrm flipV="1">
            <a:off x="6588224" y="1625509"/>
            <a:ext cx="1477621" cy="140503"/>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 xmlns:a16="http://schemas.microsoft.com/office/drawing/2014/main" id="{2D15C6A3-D348-46B5-8300-BBC5F0AE4399}"/>
              </a:ext>
            </a:extLst>
          </p:cNvPr>
          <p:cNvSpPr/>
          <p:nvPr/>
        </p:nvSpPr>
        <p:spPr>
          <a:xfrm>
            <a:off x="4283968" y="2030933"/>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DM 10 yr history</a:t>
            </a:r>
          </a:p>
        </p:txBody>
      </p:sp>
      <p:sp>
        <p:nvSpPr>
          <p:cNvPr id="58" name="Rectangle: Rounded Corners 57">
            <a:extLst>
              <a:ext uri="{FF2B5EF4-FFF2-40B4-BE49-F238E27FC236}">
                <a16:creationId xmlns="" xmlns:a16="http://schemas.microsoft.com/office/drawing/2014/main" id="{5726FD96-70D6-4C8F-BB21-1EC91FCC2729}"/>
              </a:ext>
            </a:extLst>
          </p:cNvPr>
          <p:cNvSpPr/>
          <p:nvPr/>
        </p:nvSpPr>
        <p:spPr>
          <a:xfrm>
            <a:off x="4283968" y="2145285"/>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DM Small Cap 10 yr history</a:t>
            </a:r>
          </a:p>
        </p:txBody>
      </p:sp>
      <p:sp>
        <p:nvSpPr>
          <p:cNvPr id="60" name="Rectangle: Rounded Corners 59">
            <a:extLst>
              <a:ext uri="{FF2B5EF4-FFF2-40B4-BE49-F238E27FC236}">
                <a16:creationId xmlns="" xmlns:a16="http://schemas.microsoft.com/office/drawing/2014/main" id="{7C414CB8-406A-4F87-83F0-7B905283E034}"/>
              </a:ext>
            </a:extLst>
          </p:cNvPr>
          <p:cNvSpPr/>
          <p:nvPr/>
        </p:nvSpPr>
        <p:spPr>
          <a:xfrm>
            <a:off x="4283968" y="2259847"/>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EM 10 Yr History</a:t>
            </a:r>
          </a:p>
        </p:txBody>
      </p:sp>
      <p:cxnSp>
        <p:nvCxnSpPr>
          <p:cNvPr id="61" name="Straight Arrow Connector 60">
            <a:extLst>
              <a:ext uri="{FF2B5EF4-FFF2-40B4-BE49-F238E27FC236}">
                <a16:creationId xmlns="" xmlns:a16="http://schemas.microsoft.com/office/drawing/2014/main" id="{A87107EF-1849-4C0E-9E17-DD11B2D1DC72}"/>
              </a:ext>
            </a:extLst>
          </p:cNvPr>
          <p:cNvCxnSpPr>
            <a:cxnSpLocks/>
            <a:stCxn id="57" idx="3"/>
          </p:cNvCxnSpPr>
          <p:nvPr/>
        </p:nvCxnSpPr>
        <p:spPr>
          <a:xfrm flipV="1">
            <a:off x="6588224" y="1625509"/>
            <a:ext cx="1477621" cy="454321"/>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 xmlns:a16="http://schemas.microsoft.com/office/drawing/2014/main" id="{A1D2A545-DA16-47A8-B2CD-80BF909EEB7A}"/>
              </a:ext>
            </a:extLst>
          </p:cNvPr>
          <p:cNvCxnSpPr>
            <a:cxnSpLocks/>
            <a:stCxn id="58" idx="3"/>
          </p:cNvCxnSpPr>
          <p:nvPr/>
        </p:nvCxnSpPr>
        <p:spPr>
          <a:xfrm flipV="1">
            <a:off x="6588224" y="1625509"/>
            <a:ext cx="1477621" cy="568673"/>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 xmlns:a16="http://schemas.microsoft.com/office/drawing/2014/main" id="{516C452A-AACA-438D-8560-42AED56261C1}"/>
              </a:ext>
            </a:extLst>
          </p:cNvPr>
          <p:cNvCxnSpPr>
            <a:cxnSpLocks/>
            <a:stCxn id="60" idx="3"/>
          </p:cNvCxnSpPr>
          <p:nvPr/>
        </p:nvCxnSpPr>
        <p:spPr>
          <a:xfrm flipV="1">
            <a:off x="6588224" y="1625509"/>
            <a:ext cx="1477621" cy="683235"/>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 xmlns:a16="http://schemas.microsoft.com/office/drawing/2014/main" id="{9FF667A1-FF1B-4A5B-B5F2-DEE934E64639}"/>
              </a:ext>
            </a:extLst>
          </p:cNvPr>
          <p:cNvSpPr/>
          <p:nvPr/>
        </p:nvSpPr>
        <p:spPr>
          <a:xfrm>
            <a:off x="4283968" y="2640329"/>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DM 10 yr history</a:t>
            </a:r>
          </a:p>
        </p:txBody>
      </p:sp>
      <p:sp>
        <p:nvSpPr>
          <p:cNvPr id="71" name="Rectangle: Rounded Corners 70">
            <a:extLst>
              <a:ext uri="{FF2B5EF4-FFF2-40B4-BE49-F238E27FC236}">
                <a16:creationId xmlns="" xmlns:a16="http://schemas.microsoft.com/office/drawing/2014/main" id="{5EEADC66-2C19-4A7B-A55C-5D0E378E7A90}"/>
              </a:ext>
            </a:extLst>
          </p:cNvPr>
          <p:cNvSpPr/>
          <p:nvPr/>
        </p:nvSpPr>
        <p:spPr>
          <a:xfrm>
            <a:off x="4283968" y="2754681"/>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DM Small Cap 10 yr history</a:t>
            </a:r>
          </a:p>
        </p:txBody>
      </p:sp>
      <p:sp>
        <p:nvSpPr>
          <p:cNvPr id="72" name="Rectangle: Rounded Corners 71">
            <a:extLst>
              <a:ext uri="{FF2B5EF4-FFF2-40B4-BE49-F238E27FC236}">
                <a16:creationId xmlns="" xmlns:a16="http://schemas.microsoft.com/office/drawing/2014/main" id="{E3AEF39A-6F55-4CB3-8306-3421CAD0E74F}"/>
              </a:ext>
            </a:extLst>
          </p:cNvPr>
          <p:cNvSpPr/>
          <p:nvPr/>
        </p:nvSpPr>
        <p:spPr>
          <a:xfrm>
            <a:off x="4283968" y="2869243"/>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EM 10 Yr History</a:t>
            </a:r>
          </a:p>
        </p:txBody>
      </p:sp>
      <p:cxnSp>
        <p:nvCxnSpPr>
          <p:cNvPr id="73" name="Straight Arrow Connector 72">
            <a:extLst>
              <a:ext uri="{FF2B5EF4-FFF2-40B4-BE49-F238E27FC236}">
                <a16:creationId xmlns="" xmlns:a16="http://schemas.microsoft.com/office/drawing/2014/main" id="{CC665903-520B-44ED-8DE2-6B9A77A690CF}"/>
              </a:ext>
            </a:extLst>
          </p:cNvPr>
          <p:cNvCxnSpPr>
            <a:cxnSpLocks/>
            <a:stCxn id="70" idx="3"/>
          </p:cNvCxnSpPr>
          <p:nvPr/>
        </p:nvCxnSpPr>
        <p:spPr>
          <a:xfrm flipV="1">
            <a:off x="6588224" y="1625509"/>
            <a:ext cx="1477621" cy="1063717"/>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 xmlns:a16="http://schemas.microsoft.com/office/drawing/2014/main" id="{6D7D4E6F-29E1-4D28-9B00-1FA68470F3E7}"/>
              </a:ext>
            </a:extLst>
          </p:cNvPr>
          <p:cNvCxnSpPr>
            <a:cxnSpLocks/>
            <a:stCxn id="71" idx="3"/>
          </p:cNvCxnSpPr>
          <p:nvPr/>
        </p:nvCxnSpPr>
        <p:spPr>
          <a:xfrm flipV="1">
            <a:off x="6588224" y="1625509"/>
            <a:ext cx="1477621" cy="1178069"/>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 xmlns:a16="http://schemas.microsoft.com/office/drawing/2014/main" id="{70EF3AE4-D361-494B-B59B-37745096B9D5}"/>
              </a:ext>
            </a:extLst>
          </p:cNvPr>
          <p:cNvCxnSpPr>
            <a:cxnSpLocks/>
            <a:stCxn id="72" idx="3"/>
          </p:cNvCxnSpPr>
          <p:nvPr/>
        </p:nvCxnSpPr>
        <p:spPr>
          <a:xfrm flipV="1">
            <a:off x="6588224" y="1625509"/>
            <a:ext cx="1477621" cy="1292631"/>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 xmlns:a16="http://schemas.microsoft.com/office/drawing/2014/main" id="{9DA02CF6-BEAD-448F-8442-6F148BDCD014}"/>
              </a:ext>
            </a:extLst>
          </p:cNvPr>
          <p:cNvSpPr/>
          <p:nvPr/>
        </p:nvSpPr>
        <p:spPr>
          <a:xfrm>
            <a:off x="4283968" y="2967037"/>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DM Sector Index</a:t>
            </a:r>
          </a:p>
        </p:txBody>
      </p:sp>
      <p:cxnSp>
        <p:nvCxnSpPr>
          <p:cNvPr id="84" name="Straight Arrow Connector 83">
            <a:extLst>
              <a:ext uri="{FF2B5EF4-FFF2-40B4-BE49-F238E27FC236}">
                <a16:creationId xmlns="" xmlns:a16="http://schemas.microsoft.com/office/drawing/2014/main" id="{1A809E7D-7D0E-48E2-B8EB-D0DD8BA21A24}"/>
              </a:ext>
            </a:extLst>
          </p:cNvPr>
          <p:cNvCxnSpPr>
            <a:cxnSpLocks/>
            <a:stCxn id="83" idx="3"/>
          </p:cNvCxnSpPr>
          <p:nvPr/>
        </p:nvCxnSpPr>
        <p:spPr>
          <a:xfrm flipV="1">
            <a:off x="6588224" y="1625509"/>
            <a:ext cx="1477621" cy="1390425"/>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Rectangle: Rounded Corners 86">
            <a:extLst>
              <a:ext uri="{FF2B5EF4-FFF2-40B4-BE49-F238E27FC236}">
                <a16:creationId xmlns="" xmlns:a16="http://schemas.microsoft.com/office/drawing/2014/main" id="{A5675375-A675-448B-BF86-C02DA255BB41}"/>
              </a:ext>
            </a:extLst>
          </p:cNvPr>
          <p:cNvSpPr/>
          <p:nvPr/>
        </p:nvSpPr>
        <p:spPr>
          <a:xfrm>
            <a:off x="4283968" y="3360409"/>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DM Sector index</a:t>
            </a:r>
          </a:p>
        </p:txBody>
      </p:sp>
      <p:sp>
        <p:nvSpPr>
          <p:cNvPr id="88" name="Rectangle: Rounded Corners 87">
            <a:extLst>
              <a:ext uri="{FF2B5EF4-FFF2-40B4-BE49-F238E27FC236}">
                <a16:creationId xmlns="" xmlns:a16="http://schemas.microsoft.com/office/drawing/2014/main" id="{2EF9FC5A-11AD-4D0C-A602-DBD95473DCF1}"/>
              </a:ext>
            </a:extLst>
          </p:cNvPr>
          <p:cNvSpPr/>
          <p:nvPr/>
        </p:nvSpPr>
        <p:spPr>
          <a:xfrm>
            <a:off x="4283968" y="3474761"/>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EM Sector Index</a:t>
            </a:r>
          </a:p>
        </p:txBody>
      </p:sp>
      <p:sp>
        <p:nvSpPr>
          <p:cNvPr id="89" name="Rectangle: Rounded Corners 88">
            <a:extLst>
              <a:ext uri="{FF2B5EF4-FFF2-40B4-BE49-F238E27FC236}">
                <a16:creationId xmlns="" xmlns:a16="http://schemas.microsoft.com/office/drawing/2014/main" id="{2B54384E-96DA-4781-A6DB-E5EB8C159822}"/>
              </a:ext>
            </a:extLst>
          </p:cNvPr>
          <p:cNvSpPr/>
          <p:nvPr/>
        </p:nvSpPr>
        <p:spPr>
          <a:xfrm>
            <a:off x="4283968" y="3589323"/>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Enhanced Index Module</a:t>
            </a:r>
          </a:p>
        </p:txBody>
      </p:sp>
      <p:cxnSp>
        <p:nvCxnSpPr>
          <p:cNvPr id="86" name="Straight Arrow Connector 85">
            <a:extLst>
              <a:ext uri="{FF2B5EF4-FFF2-40B4-BE49-F238E27FC236}">
                <a16:creationId xmlns="" xmlns:a16="http://schemas.microsoft.com/office/drawing/2014/main" id="{848062E4-7F16-451D-9935-4E01A7ABEE56}"/>
              </a:ext>
            </a:extLst>
          </p:cNvPr>
          <p:cNvCxnSpPr>
            <a:cxnSpLocks/>
            <a:stCxn id="87" idx="3"/>
          </p:cNvCxnSpPr>
          <p:nvPr/>
        </p:nvCxnSpPr>
        <p:spPr>
          <a:xfrm flipV="1">
            <a:off x="6588224" y="2849646"/>
            <a:ext cx="1448544" cy="559660"/>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 xmlns:a16="http://schemas.microsoft.com/office/drawing/2014/main" id="{C2B6861E-7ED5-468C-8832-1EB1CB0A57B8}"/>
              </a:ext>
            </a:extLst>
          </p:cNvPr>
          <p:cNvCxnSpPr>
            <a:cxnSpLocks/>
            <a:stCxn id="88" idx="3"/>
          </p:cNvCxnSpPr>
          <p:nvPr/>
        </p:nvCxnSpPr>
        <p:spPr>
          <a:xfrm flipV="1">
            <a:off x="6588224" y="2849646"/>
            <a:ext cx="1448544" cy="674012"/>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 xmlns:a16="http://schemas.microsoft.com/office/drawing/2014/main" id="{B752C99F-95A9-4F7C-BE49-92A151826D96}"/>
              </a:ext>
            </a:extLst>
          </p:cNvPr>
          <p:cNvCxnSpPr>
            <a:cxnSpLocks/>
            <a:stCxn id="89" idx="3"/>
          </p:cNvCxnSpPr>
          <p:nvPr/>
        </p:nvCxnSpPr>
        <p:spPr>
          <a:xfrm flipV="1">
            <a:off x="6588224" y="2849646"/>
            <a:ext cx="1448544" cy="788574"/>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Rectangle: Rounded Corners 98">
            <a:extLst>
              <a:ext uri="{FF2B5EF4-FFF2-40B4-BE49-F238E27FC236}">
                <a16:creationId xmlns="" xmlns:a16="http://schemas.microsoft.com/office/drawing/2014/main" id="{B9D415BC-261C-40C9-9C89-DA7EC5488775}"/>
              </a:ext>
            </a:extLst>
          </p:cNvPr>
          <p:cNvSpPr/>
          <p:nvPr/>
        </p:nvSpPr>
        <p:spPr>
          <a:xfrm>
            <a:off x="4283968" y="3085267"/>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EM Sector Index</a:t>
            </a:r>
          </a:p>
        </p:txBody>
      </p:sp>
      <p:cxnSp>
        <p:nvCxnSpPr>
          <p:cNvPr id="100" name="Straight Arrow Connector 99">
            <a:extLst>
              <a:ext uri="{FF2B5EF4-FFF2-40B4-BE49-F238E27FC236}">
                <a16:creationId xmlns="" xmlns:a16="http://schemas.microsoft.com/office/drawing/2014/main" id="{F121C533-C746-4CC0-A086-93B7CB47CD80}"/>
              </a:ext>
            </a:extLst>
          </p:cNvPr>
          <p:cNvCxnSpPr>
            <a:cxnSpLocks/>
            <a:stCxn id="99" idx="3"/>
          </p:cNvCxnSpPr>
          <p:nvPr/>
        </p:nvCxnSpPr>
        <p:spPr>
          <a:xfrm flipV="1">
            <a:off x="6588224" y="1625509"/>
            <a:ext cx="1477621" cy="1508655"/>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tangle: Rounded Corners 106">
            <a:extLst>
              <a:ext uri="{FF2B5EF4-FFF2-40B4-BE49-F238E27FC236}">
                <a16:creationId xmlns="" xmlns:a16="http://schemas.microsoft.com/office/drawing/2014/main" id="{B32C50BA-245A-4952-B371-B556DD68419C}"/>
              </a:ext>
            </a:extLst>
          </p:cNvPr>
          <p:cNvSpPr/>
          <p:nvPr/>
        </p:nvSpPr>
        <p:spPr>
          <a:xfrm>
            <a:off x="4283968" y="3687117"/>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Factor Standard Index  Module</a:t>
            </a:r>
          </a:p>
        </p:txBody>
      </p:sp>
      <p:cxnSp>
        <p:nvCxnSpPr>
          <p:cNvPr id="108" name="Straight Arrow Connector 107">
            <a:extLst>
              <a:ext uri="{FF2B5EF4-FFF2-40B4-BE49-F238E27FC236}">
                <a16:creationId xmlns="" xmlns:a16="http://schemas.microsoft.com/office/drawing/2014/main" id="{18CB9101-F564-4BC1-B37C-AC40C578DE74}"/>
              </a:ext>
            </a:extLst>
          </p:cNvPr>
          <p:cNvCxnSpPr>
            <a:cxnSpLocks/>
            <a:stCxn id="107" idx="3"/>
          </p:cNvCxnSpPr>
          <p:nvPr/>
        </p:nvCxnSpPr>
        <p:spPr>
          <a:xfrm flipV="1">
            <a:off x="6588224" y="1625509"/>
            <a:ext cx="1477621" cy="2110505"/>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Rectangle: Rounded Corners 111">
            <a:extLst>
              <a:ext uri="{FF2B5EF4-FFF2-40B4-BE49-F238E27FC236}">
                <a16:creationId xmlns="" xmlns:a16="http://schemas.microsoft.com/office/drawing/2014/main" id="{E7B68F67-B198-4AD6-89C3-B0A58EC03714}"/>
              </a:ext>
            </a:extLst>
          </p:cNvPr>
          <p:cNvSpPr/>
          <p:nvPr/>
        </p:nvSpPr>
        <p:spPr>
          <a:xfrm>
            <a:off x="4283968" y="3805347"/>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MSCI High Dividend Yield</a:t>
            </a:r>
          </a:p>
        </p:txBody>
      </p:sp>
      <p:cxnSp>
        <p:nvCxnSpPr>
          <p:cNvPr id="113" name="Straight Arrow Connector 112">
            <a:extLst>
              <a:ext uri="{FF2B5EF4-FFF2-40B4-BE49-F238E27FC236}">
                <a16:creationId xmlns="" xmlns:a16="http://schemas.microsoft.com/office/drawing/2014/main" id="{25F42B98-7D75-421C-AA1D-20E7D3047A9E}"/>
              </a:ext>
            </a:extLst>
          </p:cNvPr>
          <p:cNvCxnSpPr>
            <a:cxnSpLocks/>
            <a:stCxn id="112" idx="3"/>
          </p:cNvCxnSpPr>
          <p:nvPr/>
        </p:nvCxnSpPr>
        <p:spPr>
          <a:xfrm flipV="1">
            <a:off x="6588224" y="1625509"/>
            <a:ext cx="1477621" cy="2228735"/>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 xmlns:a16="http://schemas.microsoft.com/office/drawing/2014/main" id="{3A9F44E7-806B-4DB5-9F8C-3260C9608981}"/>
              </a:ext>
            </a:extLst>
          </p:cNvPr>
          <p:cNvSpPr/>
          <p:nvPr/>
        </p:nvSpPr>
        <p:spPr>
          <a:xfrm>
            <a:off x="4283968" y="3975148"/>
            <a:ext cx="2304256" cy="233627"/>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10 Users License for each site</a:t>
            </a:r>
          </a:p>
        </p:txBody>
      </p:sp>
      <p:cxnSp>
        <p:nvCxnSpPr>
          <p:cNvPr id="118" name="Straight Arrow Connector 117">
            <a:extLst>
              <a:ext uri="{FF2B5EF4-FFF2-40B4-BE49-F238E27FC236}">
                <a16:creationId xmlns="" xmlns:a16="http://schemas.microsoft.com/office/drawing/2014/main" id="{7901F65E-B7B2-400C-BCDE-5FA6167539C2}"/>
              </a:ext>
            </a:extLst>
          </p:cNvPr>
          <p:cNvCxnSpPr>
            <a:cxnSpLocks/>
            <a:stCxn id="117" idx="3"/>
          </p:cNvCxnSpPr>
          <p:nvPr/>
        </p:nvCxnSpPr>
        <p:spPr>
          <a:xfrm flipV="1">
            <a:off x="6588224" y="1625509"/>
            <a:ext cx="1477621" cy="2466453"/>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 xmlns:a16="http://schemas.microsoft.com/office/drawing/2014/main" id="{56D960B6-902A-4FB1-BC82-A364B3EDEF08}"/>
              </a:ext>
            </a:extLst>
          </p:cNvPr>
          <p:cNvCxnSpPr>
            <a:cxnSpLocks/>
            <a:stCxn id="117" idx="3"/>
          </p:cNvCxnSpPr>
          <p:nvPr/>
        </p:nvCxnSpPr>
        <p:spPr>
          <a:xfrm flipV="1">
            <a:off x="6588224" y="2273582"/>
            <a:ext cx="1448544" cy="1818380"/>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 xmlns:a16="http://schemas.microsoft.com/office/drawing/2014/main" id="{D2258D9F-F437-4F56-8ADD-5D45A828F994}"/>
              </a:ext>
            </a:extLst>
          </p:cNvPr>
          <p:cNvCxnSpPr>
            <a:cxnSpLocks/>
            <a:stCxn id="117" idx="3"/>
          </p:cNvCxnSpPr>
          <p:nvPr/>
        </p:nvCxnSpPr>
        <p:spPr>
          <a:xfrm flipV="1">
            <a:off x="6588224" y="2849646"/>
            <a:ext cx="1448544" cy="1242316"/>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 xmlns:a16="http://schemas.microsoft.com/office/drawing/2014/main" id="{1BE8903E-2C92-4E41-961C-17E2231DD44A}"/>
              </a:ext>
            </a:extLst>
          </p:cNvPr>
          <p:cNvCxnSpPr>
            <a:cxnSpLocks/>
            <a:stCxn id="33" idx="3"/>
          </p:cNvCxnSpPr>
          <p:nvPr/>
        </p:nvCxnSpPr>
        <p:spPr>
          <a:xfrm>
            <a:off x="6588224" y="1766012"/>
            <a:ext cx="1448544" cy="1947730"/>
          </a:xfrm>
          <a:prstGeom prst="straightConnector1">
            <a:avLst/>
          </a:prstGeom>
          <a:ln>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 xmlns:a16="http://schemas.microsoft.com/office/drawing/2014/main" id="{E222BAAC-92D9-4E91-A206-E138083F051A}"/>
              </a:ext>
            </a:extLst>
          </p:cNvPr>
          <p:cNvSpPr/>
          <p:nvPr/>
        </p:nvSpPr>
        <p:spPr>
          <a:xfrm>
            <a:off x="4283968" y="1814909"/>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EM Small Cap 10 Yr History</a:t>
            </a:r>
          </a:p>
        </p:txBody>
      </p:sp>
      <p:cxnSp>
        <p:nvCxnSpPr>
          <p:cNvPr id="136" name="Straight Arrow Connector 135">
            <a:extLst>
              <a:ext uri="{FF2B5EF4-FFF2-40B4-BE49-F238E27FC236}">
                <a16:creationId xmlns="" xmlns:a16="http://schemas.microsoft.com/office/drawing/2014/main" id="{84399CAA-F5CC-4A67-8C8E-043C335DFAB1}"/>
              </a:ext>
            </a:extLst>
          </p:cNvPr>
          <p:cNvCxnSpPr>
            <a:cxnSpLocks/>
            <a:stCxn id="135" idx="3"/>
          </p:cNvCxnSpPr>
          <p:nvPr/>
        </p:nvCxnSpPr>
        <p:spPr>
          <a:xfrm>
            <a:off x="6588224" y="1863806"/>
            <a:ext cx="1448544" cy="1849936"/>
          </a:xfrm>
          <a:prstGeom prst="straightConnector1">
            <a:avLst/>
          </a:prstGeom>
          <a:ln>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 xmlns:a16="http://schemas.microsoft.com/office/drawing/2014/main" id="{36475B92-7DCE-4EF7-9EDE-4CBA4B4EAC40}"/>
              </a:ext>
            </a:extLst>
          </p:cNvPr>
          <p:cNvCxnSpPr>
            <a:cxnSpLocks/>
            <a:stCxn id="60" idx="3"/>
          </p:cNvCxnSpPr>
          <p:nvPr/>
        </p:nvCxnSpPr>
        <p:spPr>
          <a:xfrm>
            <a:off x="6588224" y="2308744"/>
            <a:ext cx="1448544" cy="1404998"/>
          </a:xfrm>
          <a:prstGeom prst="straightConnector1">
            <a:avLst/>
          </a:prstGeom>
          <a:ln>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Rectangle: Rounded Corners 145">
            <a:extLst>
              <a:ext uri="{FF2B5EF4-FFF2-40B4-BE49-F238E27FC236}">
                <a16:creationId xmlns="" xmlns:a16="http://schemas.microsoft.com/office/drawing/2014/main" id="{7EB6EFB1-3218-4553-9428-1A0EB5F9FE94}"/>
              </a:ext>
            </a:extLst>
          </p:cNvPr>
          <p:cNvSpPr/>
          <p:nvPr/>
        </p:nvSpPr>
        <p:spPr>
          <a:xfrm>
            <a:off x="4283968" y="2365187"/>
            <a:ext cx="2304256" cy="9779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900" dirty="0">
                <a:solidFill>
                  <a:schemeClr val="tx2"/>
                </a:solidFill>
              </a:rPr>
              <a:t>EM Small Cap 10 Yr History</a:t>
            </a:r>
          </a:p>
        </p:txBody>
      </p:sp>
      <p:cxnSp>
        <p:nvCxnSpPr>
          <p:cNvPr id="147" name="Straight Arrow Connector 146">
            <a:extLst>
              <a:ext uri="{FF2B5EF4-FFF2-40B4-BE49-F238E27FC236}">
                <a16:creationId xmlns="" xmlns:a16="http://schemas.microsoft.com/office/drawing/2014/main" id="{EE0D9C55-F187-4249-A574-0728C3BEF866}"/>
              </a:ext>
            </a:extLst>
          </p:cNvPr>
          <p:cNvCxnSpPr>
            <a:cxnSpLocks/>
          </p:cNvCxnSpPr>
          <p:nvPr/>
        </p:nvCxnSpPr>
        <p:spPr>
          <a:xfrm>
            <a:off x="6622369" y="2630108"/>
            <a:ext cx="1414399" cy="1083634"/>
          </a:xfrm>
          <a:prstGeom prst="straightConnector1">
            <a:avLst/>
          </a:prstGeom>
          <a:ln>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 xmlns:a16="http://schemas.microsoft.com/office/drawing/2014/main" id="{19E100B0-A28C-4E33-A03C-47B9B064E2E7}"/>
              </a:ext>
            </a:extLst>
          </p:cNvPr>
          <p:cNvCxnSpPr>
            <a:cxnSpLocks/>
            <a:stCxn id="117" idx="3"/>
          </p:cNvCxnSpPr>
          <p:nvPr/>
        </p:nvCxnSpPr>
        <p:spPr>
          <a:xfrm flipV="1">
            <a:off x="6588224" y="3713742"/>
            <a:ext cx="1448544" cy="378220"/>
          </a:xfrm>
          <a:prstGeom prst="straightConnector1">
            <a:avLst/>
          </a:prstGeom>
          <a:ln>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8" name="Rectangle: Rounded Corners 157">
            <a:extLst>
              <a:ext uri="{FF2B5EF4-FFF2-40B4-BE49-F238E27FC236}">
                <a16:creationId xmlns="" xmlns:a16="http://schemas.microsoft.com/office/drawing/2014/main" id="{8AC53A4A-6540-4BC3-96BE-71DEC1FA6D85}"/>
              </a:ext>
            </a:extLst>
          </p:cNvPr>
          <p:cNvSpPr/>
          <p:nvPr/>
        </p:nvSpPr>
        <p:spPr>
          <a:xfrm>
            <a:off x="341056" y="3149758"/>
            <a:ext cx="1656184" cy="504056"/>
          </a:xfrm>
          <a:prstGeom prst="roundRect">
            <a:avLst/>
          </a:prstGeom>
          <a:solidFill>
            <a:schemeClr val="bg1"/>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2"/>
                </a:solidFill>
              </a:rPr>
              <a:t>Boston</a:t>
            </a:r>
          </a:p>
          <a:p>
            <a:pPr algn="ctr"/>
            <a:r>
              <a:rPr lang="en-CA" sz="800" dirty="0">
                <a:solidFill>
                  <a:schemeClr val="tx2"/>
                </a:solidFill>
              </a:rPr>
              <a:t>SCA00232797 Dl#HDL00473</a:t>
            </a:r>
          </a:p>
          <a:p>
            <a:pPr algn="ctr"/>
            <a:r>
              <a:rPr lang="en-CA" sz="800" dirty="0">
                <a:solidFill>
                  <a:schemeClr val="tx2"/>
                </a:solidFill>
              </a:rPr>
              <a:t>Effective Oct 10</a:t>
            </a:r>
            <a:r>
              <a:rPr lang="en-CA" sz="800" baseline="30000" dirty="0">
                <a:solidFill>
                  <a:schemeClr val="tx2"/>
                </a:solidFill>
              </a:rPr>
              <a:t>th</a:t>
            </a:r>
            <a:r>
              <a:rPr lang="en-CA" sz="800" dirty="0">
                <a:solidFill>
                  <a:schemeClr val="tx2"/>
                </a:solidFill>
              </a:rPr>
              <a:t> 2017 – Oct 9</a:t>
            </a:r>
            <a:r>
              <a:rPr lang="en-CA" sz="800" baseline="30000" dirty="0">
                <a:solidFill>
                  <a:schemeClr val="tx2"/>
                </a:solidFill>
              </a:rPr>
              <a:t>th</a:t>
            </a:r>
            <a:r>
              <a:rPr lang="en-CA" sz="800" dirty="0">
                <a:solidFill>
                  <a:schemeClr val="tx2"/>
                </a:solidFill>
              </a:rPr>
              <a:t> 2018</a:t>
            </a:r>
            <a:endParaRPr lang="en-CA" dirty="0">
              <a:solidFill>
                <a:schemeClr val="tx2"/>
              </a:solidFill>
            </a:endParaRPr>
          </a:p>
        </p:txBody>
      </p:sp>
      <p:sp>
        <p:nvSpPr>
          <p:cNvPr id="160" name="Rectangle 159">
            <a:extLst>
              <a:ext uri="{FF2B5EF4-FFF2-40B4-BE49-F238E27FC236}">
                <a16:creationId xmlns="" xmlns:a16="http://schemas.microsoft.com/office/drawing/2014/main" id="{3A7FA04B-4813-4B94-ACB2-655C9B9FFC7B}"/>
              </a:ext>
            </a:extLst>
          </p:cNvPr>
          <p:cNvSpPr/>
          <p:nvPr/>
        </p:nvSpPr>
        <p:spPr>
          <a:xfrm>
            <a:off x="747308" y="2743754"/>
            <a:ext cx="1088760" cy="430887"/>
          </a:xfrm>
          <a:prstGeom prst="rect">
            <a:avLst/>
          </a:prstGeom>
          <a:noFill/>
          <a:ln w="6350">
            <a:noFill/>
          </a:ln>
        </p:spPr>
        <p:txBody>
          <a:bodyPr wrap="square">
            <a:spAutoFit/>
          </a:bodyPr>
          <a:lstStyle/>
          <a:p>
            <a:r>
              <a:rPr lang="en-CA" sz="1400" dirty="0">
                <a:solidFill>
                  <a:schemeClr val="tx2"/>
                </a:solidFill>
              </a:rPr>
              <a:t>638k USD</a:t>
            </a:r>
          </a:p>
          <a:p>
            <a:r>
              <a:rPr lang="en-CA" sz="800" dirty="0">
                <a:solidFill>
                  <a:schemeClr val="tx2"/>
                </a:solidFill>
              </a:rPr>
              <a:t>Reconciled</a:t>
            </a:r>
          </a:p>
        </p:txBody>
      </p:sp>
      <p:sp>
        <p:nvSpPr>
          <p:cNvPr id="162" name="Rectangle: Rounded Corners 161">
            <a:extLst>
              <a:ext uri="{FF2B5EF4-FFF2-40B4-BE49-F238E27FC236}">
                <a16:creationId xmlns="" xmlns:a16="http://schemas.microsoft.com/office/drawing/2014/main" id="{2EE8B1C8-260E-4646-8A13-BE59B2A62326}"/>
              </a:ext>
            </a:extLst>
          </p:cNvPr>
          <p:cNvSpPr/>
          <p:nvPr/>
        </p:nvSpPr>
        <p:spPr>
          <a:xfrm>
            <a:off x="357415" y="3751866"/>
            <a:ext cx="1656184" cy="504056"/>
          </a:xfrm>
          <a:prstGeom prst="roundRect">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2"/>
                </a:solidFill>
              </a:rPr>
              <a:t>Toronto</a:t>
            </a:r>
          </a:p>
          <a:p>
            <a:pPr algn="ctr"/>
            <a:r>
              <a:rPr lang="en-CA" sz="800" dirty="0">
                <a:solidFill>
                  <a:schemeClr val="tx2"/>
                </a:solidFill>
              </a:rPr>
              <a:t>SCA00190841 DL#HDL00473</a:t>
            </a:r>
          </a:p>
          <a:p>
            <a:pPr algn="ctr"/>
            <a:r>
              <a:rPr lang="en-CA" sz="800" dirty="0">
                <a:solidFill>
                  <a:schemeClr val="tx2"/>
                </a:solidFill>
              </a:rPr>
              <a:t>Effective Dec 1</a:t>
            </a:r>
            <a:r>
              <a:rPr lang="en-CA" sz="800" baseline="30000" dirty="0">
                <a:solidFill>
                  <a:schemeClr val="tx2"/>
                </a:solidFill>
              </a:rPr>
              <a:t>st</a:t>
            </a:r>
            <a:r>
              <a:rPr lang="en-CA" sz="800" dirty="0">
                <a:solidFill>
                  <a:schemeClr val="tx2"/>
                </a:solidFill>
              </a:rPr>
              <a:t> – May 31</a:t>
            </a:r>
            <a:r>
              <a:rPr lang="en-CA" sz="800" baseline="30000" dirty="0">
                <a:solidFill>
                  <a:schemeClr val="tx2"/>
                </a:solidFill>
              </a:rPr>
              <a:t>st</a:t>
            </a:r>
            <a:r>
              <a:rPr lang="en-CA" sz="800" dirty="0">
                <a:solidFill>
                  <a:schemeClr val="tx2"/>
                </a:solidFill>
              </a:rPr>
              <a:t> 2018</a:t>
            </a:r>
            <a:endParaRPr lang="en-CA" dirty="0">
              <a:solidFill>
                <a:schemeClr val="tx2"/>
              </a:solidFill>
            </a:endParaRPr>
          </a:p>
        </p:txBody>
      </p:sp>
      <p:sp>
        <p:nvSpPr>
          <p:cNvPr id="163" name="Rectangle 162">
            <a:extLst>
              <a:ext uri="{FF2B5EF4-FFF2-40B4-BE49-F238E27FC236}">
                <a16:creationId xmlns="" xmlns:a16="http://schemas.microsoft.com/office/drawing/2014/main" id="{9F93EF73-C036-4C5B-B6CE-27FB6F071B5E}"/>
              </a:ext>
            </a:extLst>
          </p:cNvPr>
          <p:cNvSpPr/>
          <p:nvPr/>
        </p:nvSpPr>
        <p:spPr>
          <a:xfrm>
            <a:off x="467544" y="4221088"/>
            <a:ext cx="2567748" cy="523220"/>
          </a:xfrm>
          <a:prstGeom prst="rect">
            <a:avLst/>
          </a:prstGeom>
        </p:spPr>
        <p:txBody>
          <a:bodyPr wrap="square">
            <a:spAutoFit/>
          </a:bodyPr>
          <a:lstStyle/>
          <a:p>
            <a:r>
              <a:rPr lang="en-CA" sz="1400" dirty="0"/>
              <a:t>676k USD</a:t>
            </a:r>
          </a:p>
          <a:p>
            <a:r>
              <a:rPr lang="en-CA" sz="1400" dirty="0"/>
              <a:t>Total 1.3MM </a:t>
            </a:r>
            <a:r>
              <a:rPr lang="en-CA" sz="800" dirty="0"/>
              <a:t>-Reconciled</a:t>
            </a:r>
          </a:p>
        </p:txBody>
      </p:sp>
      <p:cxnSp>
        <p:nvCxnSpPr>
          <p:cNvPr id="119" name="Straight Connector 118">
            <a:extLst>
              <a:ext uri="{FF2B5EF4-FFF2-40B4-BE49-F238E27FC236}">
                <a16:creationId xmlns="" xmlns:a16="http://schemas.microsoft.com/office/drawing/2014/main" id="{59F84D77-99CC-4F6E-BE6A-74914A452C74}"/>
              </a:ext>
            </a:extLst>
          </p:cNvPr>
          <p:cNvCxnSpPr>
            <a:cxnSpLocks/>
            <a:stCxn id="30" idx="3"/>
          </p:cNvCxnSpPr>
          <p:nvPr/>
        </p:nvCxnSpPr>
        <p:spPr>
          <a:xfrm>
            <a:off x="6588224" y="1418868"/>
            <a:ext cx="1448544" cy="28709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 xmlns:a16="http://schemas.microsoft.com/office/drawing/2014/main" id="{121535BC-4702-4406-B14C-1E4D520AF245}"/>
              </a:ext>
            </a:extLst>
          </p:cNvPr>
          <p:cNvCxnSpPr>
            <a:cxnSpLocks/>
            <a:stCxn id="60" idx="3"/>
          </p:cNvCxnSpPr>
          <p:nvPr/>
        </p:nvCxnSpPr>
        <p:spPr>
          <a:xfrm>
            <a:off x="6588224" y="2308744"/>
            <a:ext cx="1448544" cy="19810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 xmlns:a16="http://schemas.microsoft.com/office/drawing/2014/main" id="{C4D8437D-69A9-43C1-845E-2938D6AF66AE}"/>
              </a:ext>
            </a:extLst>
          </p:cNvPr>
          <p:cNvCxnSpPr>
            <a:cxnSpLocks/>
            <a:stCxn id="33" idx="3"/>
          </p:cNvCxnSpPr>
          <p:nvPr/>
        </p:nvCxnSpPr>
        <p:spPr>
          <a:xfrm>
            <a:off x="6588224" y="1766012"/>
            <a:ext cx="1448544" cy="25237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 xmlns:a16="http://schemas.microsoft.com/office/drawing/2014/main" id="{72E36F75-F6D1-4F2D-9ABB-A34B4EAC3EB2}"/>
              </a:ext>
            </a:extLst>
          </p:cNvPr>
          <p:cNvCxnSpPr>
            <a:cxnSpLocks/>
            <a:stCxn id="58" idx="3"/>
          </p:cNvCxnSpPr>
          <p:nvPr/>
        </p:nvCxnSpPr>
        <p:spPr>
          <a:xfrm>
            <a:off x="6588224" y="2194182"/>
            <a:ext cx="1448544" cy="20956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 xmlns:a16="http://schemas.microsoft.com/office/drawing/2014/main" id="{2334D1A5-A6AD-4331-B646-30C76543CBD3}"/>
              </a:ext>
            </a:extLst>
          </p:cNvPr>
          <p:cNvCxnSpPr>
            <a:cxnSpLocks/>
            <a:stCxn id="57" idx="3"/>
          </p:cNvCxnSpPr>
          <p:nvPr/>
        </p:nvCxnSpPr>
        <p:spPr>
          <a:xfrm>
            <a:off x="6588224" y="2079830"/>
            <a:ext cx="1448544" cy="22099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 xmlns:a16="http://schemas.microsoft.com/office/drawing/2014/main" id="{2401CDF9-35D1-4BB6-8A24-1EA89FB31329}"/>
              </a:ext>
            </a:extLst>
          </p:cNvPr>
          <p:cNvCxnSpPr>
            <a:cxnSpLocks/>
            <a:stCxn id="146" idx="3"/>
          </p:cNvCxnSpPr>
          <p:nvPr/>
        </p:nvCxnSpPr>
        <p:spPr>
          <a:xfrm>
            <a:off x="6588224" y="2414084"/>
            <a:ext cx="1448544" cy="18757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 xmlns:a16="http://schemas.microsoft.com/office/drawing/2014/main" id="{51446A38-0DE3-4E69-A4A3-D72B7F541EFB}"/>
              </a:ext>
            </a:extLst>
          </p:cNvPr>
          <p:cNvCxnSpPr>
            <a:cxnSpLocks/>
            <a:stCxn id="117" idx="3"/>
          </p:cNvCxnSpPr>
          <p:nvPr/>
        </p:nvCxnSpPr>
        <p:spPr>
          <a:xfrm>
            <a:off x="6588224" y="4091962"/>
            <a:ext cx="1448544" cy="1978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535" name="Rectangle 20534">
            <a:extLst>
              <a:ext uri="{FF2B5EF4-FFF2-40B4-BE49-F238E27FC236}">
                <a16:creationId xmlns="" xmlns:a16="http://schemas.microsoft.com/office/drawing/2014/main" id="{D169DD47-310C-46B7-A782-906C1658D06D}"/>
              </a:ext>
            </a:extLst>
          </p:cNvPr>
          <p:cNvSpPr/>
          <p:nvPr/>
        </p:nvSpPr>
        <p:spPr>
          <a:xfrm>
            <a:off x="7812360" y="1087570"/>
            <a:ext cx="949393" cy="213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1" name="Rectangle 250">
            <a:extLst>
              <a:ext uri="{FF2B5EF4-FFF2-40B4-BE49-F238E27FC236}">
                <a16:creationId xmlns="" xmlns:a16="http://schemas.microsoft.com/office/drawing/2014/main" id="{A0FA90CC-4DEB-43C4-9205-DE4EE21151E1}"/>
              </a:ext>
            </a:extLst>
          </p:cNvPr>
          <p:cNvSpPr/>
          <p:nvPr/>
        </p:nvSpPr>
        <p:spPr>
          <a:xfrm>
            <a:off x="7812360" y="3283084"/>
            <a:ext cx="949393" cy="133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74" name="Rectangle: Rounded Corners 373">
            <a:extLst>
              <a:ext uri="{FF2B5EF4-FFF2-40B4-BE49-F238E27FC236}">
                <a16:creationId xmlns="" xmlns:a16="http://schemas.microsoft.com/office/drawing/2014/main" id="{7DB26E9B-76A7-46EC-A7E7-93E0E684FC4A}"/>
              </a:ext>
            </a:extLst>
          </p:cNvPr>
          <p:cNvSpPr/>
          <p:nvPr/>
        </p:nvSpPr>
        <p:spPr>
          <a:xfrm>
            <a:off x="323900" y="1735642"/>
            <a:ext cx="1800200" cy="504056"/>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2"/>
                </a:solidFill>
              </a:rPr>
              <a:t>Hong Kong</a:t>
            </a:r>
          </a:p>
          <a:p>
            <a:pPr algn="ctr"/>
            <a:r>
              <a:rPr lang="en-CA" sz="800" dirty="0">
                <a:solidFill>
                  <a:schemeClr val="tx2"/>
                </a:solidFill>
              </a:rPr>
              <a:t>SCA00236996 Dl#HDL03044</a:t>
            </a:r>
          </a:p>
          <a:p>
            <a:pPr algn="ctr"/>
            <a:r>
              <a:rPr lang="en-CA" sz="800" dirty="0">
                <a:solidFill>
                  <a:schemeClr val="tx2"/>
                </a:solidFill>
              </a:rPr>
              <a:t>Effective Dec 1</a:t>
            </a:r>
            <a:r>
              <a:rPr lang="en-CA" sz="800" baseline="30000" dirty="0">
                <a:solidFill>
                  <a:schemeClr val="tx2"/>
                </a:solidFill>
              </a:rPr>
              <a:t>st</a:t>
            </a:r>
            <a:r>
              <a:rPr lang="en-CA" sz="800" dirty="0">
                <a:solidFill>
                  <a:schemeClr val="tx2"/>
                </a:solidFill>
              </a:rPr>
              <a:t> – May 31</a:t>
            </a:r>
            <a:r>
              <a:rPr lang="en-CA" sz="800" baseline="30000" dirty="0">
                <a:solidFill>
                  <a:schemeClr val="tx2"/>
                </a:solidFill>
              </a:rPr>
              <a:t>st</a:t>
            </a:r>
            <a:r>
              <a:rPr lang="en-CA" sz="800" dirty="0">
                <a:solidFill>
                  <a:schemeClr val="tx2"/>
                </a:solidFill>
              </a:rPr>
              <a:t> 2018</a:t>
            </a:r>
            <a:endParaRPr lang="en-CA" dirty="0">
              <a:solidFill>
                <a:schemeClr val="tx2"/>
              </a:solidFill>
            </a:endParaRPr>
          </a:p>
        </p:txBody>
      </p:sp>
      <p:sp>
        <p:nvSpPr>
          <p:cNvPr id="375" name="Rectangle: Rounded Corners 374">
            <a:extLst>
              <a:ext uri="{FF2B5EF4-FFF2-40B4-BE49-F238E27FC236}">
                <a16:creationId xmlns="" xmlns:a16="http://schemas.microsoft.com/office/drawing/2014/main" id="{F03D8837-C5A8-4F32-A5D3-86157B1C2DB7}"/>
              </a:ext>
            </a:extLst>
          </p:cNvPr>
          <p:cNvSpPr/>
          <p:nvPr/>
        </p:nvSpPr>
        <p:spPr>
          <a:xfrm>
            <a:off x="323900" y="2285638"/>
            <a:ext cx="1800200" cy="504056"/>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2"/>
                </a:solidFill>
              </a:rPr>
              <a:t>Mississauga</a:t>
            </a:r>
          </a:p>
          <a:p>
            <a:pPr algn="ctr"/>
            <a:r>
              <a:rPr lang="en-CA" sz="800" dirty="0">
                <a:solidFill>
                  <a:schemeClr val="tx2"/>
                </a:solidFill>
              </a:rPr>
              <a:t>SCA00236996 Dl#HDL03044</a:t>
            </a:r>
          </a:p>
          <a:p>
            <a:pPr algn="ctr"/>
            <a:r>
              <a:rPr lang="en-CA" sz="800" dirty="0">
                <a:solidFill>
                  <a:schemeClr val="tx2"/>
                </a:solidFill>
              </a:rPr>
              <a:t>Effective Dec 1</a:t>
            </a:r>
            <a:r>
              <a:rPr lang="en-CA" sz="800" baseline="30000" dirty="0">
                <a:solidFill>
                  <a:schemeClr val="tx2"/>
                </a:solidFill>
              </a:rPr>
              <a:t>st</a:t>
            </a:r>
            <a:r>
              <a:rPr lang="en-CA" sz="800" dirty="0">
                <a:solidFill>
                  <a:schemeClr val="tx2"/>
                </a:solidFill>
              </a:rPr>
              <a:t> – May 31</a:t>
            </a:r>
            <a:r>
              <a:rPr lang="en-CA" sz="800" baseline="30000" dirty="0">
                <a:solidFill>
                  <a:schemeClr val="tx2"/>
                </a:solidFill>
              </a:rPr>
              <a:t>st</a:t>
            </a:r>
            <a:r>
              <a:rPr lang="en-CA" sz="800" dirty="0">
                <a:solidFill>
                  <a:schemeClr val="tx2"/>
                </a:solidFill>
              </a:rPr>
              <a:t> 2018</a:t>
            </a:r>
            <a:endParaRPr lang="en-CA" dirty="0">
              <a:solidFill>
                <a:schemeClr val="tx2"/>
              </a:solidFill>
            </a:endParaRPr>
          </a:p>
        </p:txBody>
      </p:sp>
      <p:cxnSp>
        <p:nvCxnSpPr>
          <p:cNvPr id="20634" name="Connector: Elbow 20633">
            <a:extLst>
              <a:ext uri="{FF2B5EF4-FFF2-40B4-BE49-F238E27FC236}">
                <a16:creationId xmlns="" xmlns:a16="http://schemas.microsoft.com/office/drawing/2014/main" id="{861371C6-5457-4DEE-B036-7B8D0C0CF1FC}"/>
              </a:ext>
            </a:extLst>
          </p:cNvPr>
          <p:cNvCxnSpPr>
            <a:cxnSpLocks/>
            <a:stCxn id="158" idx="3"/>
            <a:endCxn id="6" idx="1"/>
          </p:cNvCxnSpPr>
          <p:nvPr/>
        </p:nvCxnSpPr>
        <p:spPr>
          <a:xfrm flipV="1">
            <a:off x="1997240" y="1593293"/>
            <a:ext cx="486528" cy="1808493"/>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637" name="Oval 20636">
            <a:extLst>
              <a:ext uri="{FF2B5EF4-FFF2-40B4-BE49-F238E27FC236}">
                <a16:creationId xmlns="" xmlns:a16="http://schemas.microsoft.com/office/drawing/2014/main" id="{554A0FFD-2870-4811-BF0C-50A3E618049F}"/>
              </a:ext>
            </a:extLst>
          </p:cNvPr>
          <p:cNvSpPr/>
          <p:nvPr/>
        </p:nvSpPr>
        <p:spPr>
          <a:xfrm>
            <a:off x="3779911" y="1467764"/>
            <a:ext cx="288033" cy="298247"/>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387" name="Connector: Elbow 386">
            <a:extLst>
              <a:ext uri="{FF2B5EF4-FFF2-40B4-BE49-F238E27FC236}">
                <a16:creationId xmlns="" xmlns:a16="http://schemas.microsoft.com/office/drawing/2014/main" id="{4EB3E0C0-D00D-4248-B9D5-ABC1FEA88A3E}"/>
              </a:ext>
            </a:extLst>
          </p:cNvPr>
          <p:cNvCxnSpPr>
            <a:cxnSpLocks/>
            <a:stCxn id="20637" idx="6"/>
            <a:endCxn id="33" idx="1"/>
          </p:cNvCxnSpPr>
          <p:nvPr/>
        </p:nvCxnSpPr>
        <p:spPr>
          <a:xfrm>
            <a:off x="4067944" y="1616888"/>
            <a:ext cx="216024" cy="149124"/>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0" name="Connector: Elbow 389">
            <a:extLst>
              <a:ext uri="{FF2B5EF4-FFF2-40B4-BE49-F238E27FC236}">
                <a16:creationId xmlns="" xmlns:a16="http://schemas.microsoft.com/office/drawing/2014/main" id="{0E8E3DB4-5D93-42DB-8217-98FE4C969994}"/>
              </a:ext>
            </a:extLst>
          </p:cNvPr>
          <p:cNvCxnSpPr>
            <a:cxnSpLocks/>
            <a:stCxn id="20637" idx="6"/>
            <a:endCxn id="135" idx="1"/>
          </p:cNvCxnSpPr>
          <p:nvPr/>
        </p:nvCxnSpPr>
        <p:spPr>
          <a:xfrm>
            <a:off x="4067944" y="1616888"/>
            <a:ext cx="216024" cy="246918"/>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 xmlns:a16="http://schemas.microsoft.com/office/drawing/2014/main" id="{992D7764-1324-40D2-A7B0-5AB5EEF556C8}"/>
              </a:ext>
            </a:extLst>
          </p:cNvPr>
          <p:cNvSpPr/>
          <p:nvPr/>
        </p:nvSpPr>
        <p:spPr>
          <a:xfrm>
            <a:off x="3779912" y="2085467"/>
            <a:ext cx="288033" cy="298247"/>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396" name="Connector: Elbow 395">
            <a:extLst>
              <a:ext uri="{FF2B5EF4-FFF2-40B4-BE49-F238E27FC236}">
                <a16:creationId xmlns="" xmlns:a16="http://schemas.microsoft.com/office/drawing/2014/main" id="{2BCC53D1-AAE4-4050-BE7C-24A379D3CC1C}"/>
              </a:ext>
            </a:extLst>
          </p:cNvPr>
          <p:cNvCxnSpPr>
            <a:cxnSpLocks/>
            <a:stCxn id="162" idx="3"/>
            <a:endCxn id="23" idx="1"/>
          </p:cNvCxnSpPr>
          <p:nvPr/>
        </p:nvCxnSpPr>
        <p:spPr>
          <a:xfrm flipV="1">
            <a:off x="2013599" y="2246957"/>
            <a:ext cx="470169" cy="1756937"/>
          </a:xfrm>
          <a:prstGeom prst="bentConnector3">
            <a:avLst>
              <a:gd name="adj1" fmla="val 7341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Connector: Elbow 399">
            <a:extLst>
              <a:ext uri="{FF2B5EF4-FFF2-40B4-BE49-F238E27FC236}">
                <a16:creationId xmlns="" xmlns:a16="http://schemas.microsoft.com/office/drawing/2014/main" id="{D60ADDE0-9428-4630-938F-F80734E0C387}"/>
              </a:ext>
            </a:extLst>
          </p:cNvPr>
          <p:cNvCxnSpPr>
            <a:cxnSpLocks/>
            <a:stCxn id="395" idx="6"/>
            <a:endCxn id="60" idx="1"/>
          </p:cNvCxnSpPr>
          <p:nvPr/>
        </p:nvCxnSpPr>
        <p:spPr>
          <a:xfrm>
            <a:off x="4067945" y="2234591"/>
            <a:ext cx="216023" cy="74153"/>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3" name="Connector: Elbow 402">
            <a:extLst>
              <a:ext uri="{FF2B5EF4-FFF2-40B4-BE49-F238E27FC236}">
                <a16:creationId xmlns="" xmlns:a16="http://schemas.microsoft.com/office/drawing/2014/main" id="{053F33A8-403A-4CA4-BA0F-65F0C4879433}"/>
              </a:ext>
            </a:extLst>
          </p:cNvPr>
          <p:cNvCxnSpPr>
            <a:cxnSpLocks/>
            <a:stCxn id="395" idx="6"/>
            <a:endCxn id="146" idx="1"/>
          </p:cNvCxnSpPr>
          <p:nvPr/>
        </p:nvCxnSpPr>
        <p:spPr>
          <a:xfrm>
            <a:off x="4067945" y="2234591"/>
            <a:ext cx="216023" cy="179493"/>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1" name="Text Placeholder 1">
            <a:extLst>
              <a:ext uri="{FF2B5EF4-FFF2-40B4-BE49-F238E27FC236}">
                <a16:creationId xmlns="" xmlns:a16="http://schemas.microsoft.com/office/drawing/2014/main" id="{FE968B6F-9814-4B87-B679-5270460804EA}"/>
              </a:ext>
            </a:extLst>
          </p:cNvPr>
          <p:cNvSpPr txBox="1">
            <a:spLocks/>
          </p:cNvSpPr>
          <p:nvPr/>
        </p:nvSpPr>
        <p:spPr>
          <a:xfrm>
            <a:off x="357157" y="414593"/>
            <a:ext cx="6106237" cy="299761"/>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rPr>
              <a:t>MSCI Case Study</a:t>
            </a:r>
          </a:p>
        </p:txBody>
      </p:sp>
      <p:sp>
        <p:nvSpPr>
          <p:cNvPr id="412" name="Text Placeholder 2">
            <a:extLst>
              <a:ext uri="{FF2B5EF4-FFF2-40B4-BE49-F238E27FC236}">
                <a16:creationId xmlns="" xmlns:a16="http://schemas.microsoft.com/office/drawing/2014/main" id="{26AE7A4C-AA77-40AD-AFBA-AE0A664B156B}"/>
              </a:ext>
            </a:extLst>
          </p:cNvPr>
          <p:cNvSpPr txBox="1">
            <a:spLocks/>
          </p:cNvSpPr>
          <p:nvPr/>
        </p:nvSpPr>
        <p:spPr>
          <a:xfrm>
            <a:off x="439965" y="691033"/>
            <a:ext cx="6744197"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kern="0" dirty="0">
                <a:solidFill>
                  <a:schemeClr val="accent4">
                    <a:lumMod val="50000"/>
                  </a:schemeClr>
                </a:solidFill>
                <a:latin typeface="Arial Narrow" panose="020B0606020202030204" pitchFamily="34" charset="0"/>
                <a:ea typeface="Arial"/>
                <a:cs typeface="Arial"/>
                <a:sym typeface="Arial"/>
              </a:rPr>
              <a:t>MSCI Product Site License  </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413" name="Rectangle 412">
            <a:extLst>
              <a:ext uri="{FF2B5EF4-FFF2-40B4-BE49-F238E27FC236}">
                <a16:creationId xmlns="" xmlns:a16="http://schemas.microsoft.com/office/drawing/2014/main" id="{DCC1E25C-A499-4F12-98C3-20BEAD5D7956}"/>
              </a:ext>
            </a:extLst>
          </p:cNvPr>
          <p:cNvSpPr/>
          <p:nvPr/>
        </p:nvSpPr>
        <p:spPr>
          <a:xfrm flipH="1">
            <a:off x="428596" y="764704"/>
            <a:ext cx="45719" cy="14287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5" name="Slide Number Placeholder 3">
            <a:extLst>
              <a:ext uri="{FF2B5EF4-FFF2-40B4-BE49-F238E27FC236}">
                <a16:creationId xmlns="" xmlns:a16="http://schemas.microsoft.com/office/drawing/2014/main" id="{BE2CD1EE-C2D8-414A-AD9D-34BE868329F7}"/>
              </a:ext>
            </a:extLst>
          </p:cNvPr>
          <p:cNvSpPr txBox="1">
            <a:spLocks/>
          </p:cNvSpPr>
          <p:nvPr>
            <p:custDataLst>
              <p:tags r:id="rId1"/>
            </p:custDataLst>
          </p:nvPr>
        </p:nvSpPr>
        <p:spPr>
          <a:xfrm>
            <a:off x="8643938" y="6629400"/>
            <a:ext cx="500062"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416" name="Date Placeholder 11">
            <a:extLst>
              <a:ext uri="{FF2B5EF4-FFF2-40B4-BE49-F238E27FC236}">
                <a16:creationId xmlns="" xmlns:a16="http://schemas.microsoft.com/office/drawing/2014/main" id="{5F5037EB-6FF5-4E3E-A377-D601A46D59E9}"/>
              </a:ext>
            </a:extLst>
          </p:cNvPr>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rPr>
              <a:t>MDC @ Market Data Company</a:t>
            </a:r>
          </a:p>
        </p:txBody>
      </p:sp>
      <p:sp>
        <p:nvSpPr>
          <p:cNvPr id="417" name="Footer Placeholder 7">
            <a:extLst>
              <a:ext uri="{FF2B5EF4-FFF2-40B4-BE49-F238E27FC236}">
                <a16:creationId xmlns="" xmlns:a16="http://schemas.microsoft.com/office/drawing/2014/main" id="{1EE11474-B111-4B5E-8ABE-50580C6CA3CB}"/>
              </a:ext>
            </a:extLst>
          </p:cNvPr>
          <p:cNvSpPr txBox="1">
            <a:spLocks/>
          </p:cNvSpPr>
          <p:nvPr/>
        </p:nvSpPr>
        <p:spPr>
          <a:xfrm>
            <a:off x="80931" y="6629424"/>
            <a:ext cx="2490805" cy="150132"/>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200" i="1" dirty="0">
                <a:solidFill>
                  <a:schemeClr val="tx1">
                    <a:tint val="75000"/>
                  </a:schemeClr>
                </a:solidFill>
              </a:rPr>
              <a:t>Market Data Optimization  for IGM</a:t>
            </a:r>
            <a:endParaRPr kumimoji="0" lang="nl-BE" sz="1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18" name="Picture 417">
            <a:extLst>
              <a:ext uri="{FF2B5EF4-FFF2-40B4-BE49-F238E27FC236}">
                <a16:creationId xmlns="" xmlns:a16="http://schemas.microsoft.com/office/drawing/2014/main" id="{7838FA0E-83A8-4486-92BD-BC843D75AB90}"/>
              </a:ext>
            </a:extLst>
          </p:cNvPr>
          <p:cNvPicPr>
            <a:picLocks noChangeAspect="1"/>
          </p:cNvPicPr>
          <p:nvPr/>
        </p:nvPicPr>
        <p:blipFill>
          <a:blip r:embed="rId4" cstate="print"/>
          <a:stretch>
            <a:fillRect/>
          </a:stretch>
        </p:blipFill>
        <p:spPr>
          <a:xfrm>
            <a:off x="8127183" y="6457968"/>
            <a:ext cx="624931" cy="373906"/>
          </a:xfrm>
          <a:prstGeom prst="rect">
            <a:avLst/>
          </a:prstGeom>
        </p:spPr>
      </p:pic>
      <p:sp>
        <p:nvSpPr>
          <p:cNvPr id="421" name="Oval 420">
            <a:extLst>
              <a:ext uri="{FF2B5EF4-FFF2-40B4-BE49-F238E27FC236}">
                <a16:creationId xmlns="" xmlns:a16="http://schemas.microsoft.com/office/drawing/2014/main" id="{C8F94486-3F58-4938-8E24-52699A3D8CAB}"/>
              </a:ext>
            </a:extLst>
          </p:cNvPr>
          <p:cNvSpPr/>
          <p:nvPr/>
        </p:nvSpPr>
        <p:spPr>
          <a:xfrm>
            <a:off x="3779912" y="2770713"/>
            <a:ext cx="288033" cy="298247"/>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2" name="Oval 421">
            <a:extLst>
              <a:ext uri="{FF2B5EF4-FFF2-40B4-BE49-F238E27FC236}">
                <a16:creationId xmlns="" xmlns:a16="http://schemas.microsoft.com/office/drawing/2014/main" id="{6740CD58-FE8A-4EDC-B294-BFC7BC750D8B}"/>
              </a:ext>
            </a:extLst>
          </p:cNvPr>
          <p:cNvSpPr/>
          <p:nvPr/>
        </p:nvSpPr>
        <p:spPr>
          <a:xfrm>
            <a:off x="3779912" y="3418785"/>
            <a:ext cx="288033" cy="298247"/>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3" name="Oval 422">
            <a:extLst>
              <a:ext uri="{FF2B5EF4-FFF2-40B4-BE49-F238E27FC236}">
                <a16:creationId xmlns="" xmlns:a16="http://schemas.microsoft.com/office/drawing/2014/main" id="{F3850206-A624-414D-8B1C-0F10C1DBF9CF}"/>
              </a:ext>
            </a:extLst>
          </p:cNvPr>
          <p:cNvSpPr/>
          <p:nvPr/>
        </p:nvSpPr>
        <p:spPr>
          <a:xfrm>
            <a:off x="3779912" y="4066857"/>
            <a:ext cx="288033" cy="298247"/>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1" name="Rectangle 100">
            <a:extLst>
              <a:ext uri="{FF2B5EF4-FFF2-40B4-BE49-F238E27FC236}">
                <a16:creationId xmlns="" xmlns:a16="http://schemas.microsoft.com/office/drawing/2014/main" id="{117A96E8-0097-4BE2-B85D-9DA9952A3AC4}"/>
              </a:ext>
            </a:extLst>
          </p:cNvPr>
          <p:cNvSpPr/>
          <p:nvPr/>
        </p:nvSpPr>
        <p:spPr>
          <a:xfrm>
            <a:off x="179512" y="4730368"/>
            <a:ext cx="7848010" cy="178510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000" b="1" dirty="0"/>
              <a:t>MSCI Contract Structure Impact</a:t>
            </a:r>
          </a:p>
          <a:p>
            <a:pPr marL="171450" lvl="0" indent="-171450">
              <a:buFont typeface="Arial" panose="020B0604020202020204" pitchFamily="34" charset="0"/>
              <a:buChar char="•"/>
            </a:pPr>
            <a:r>
              <a:rPr lang="en-CA" sz="1000" dirty="0"/>
              <a:t>The current MSCI contract structure within IGM exhibits a procurement practice common to small, growing Firms – license new offices or desks as the data requirement expands geographically, further complicated by each offices unique index data processing platform</a:t>
            </a:r>
          </a:p>
          <a:p>
            <a:pPr marL="171450" lvl="0" indent="-171450">
              <a:buFont typeface="Arial" panose="020B0604020202020204" pitchFamily="34" charset="0"/>
              <a:buChar char="•"/>
            </a:pPr>
            <a:r>
              <a:rPr lang="en-CA" sz="1000" dirty="0"/>
              <a:t>Resulting environment is a collection of multiple, “duplicate”, licenses that in aggregate exceeds the collective requirement</a:t>
            </a:r>
          </a:p>
          <a:p>
            <a:pPr marL="628650" lvl="1" indent="-171450">
              <a:buFont typeface="Arial" panose="020B0604020202020204" pitchFamily="34" charset="0"/>
              <a:buChar char="•"/>
            </a:pPr>
            <a:r>
              <a:rPr lang="en-CA" sz="1000" dirty="0"/>
              <a:t>MSCI has licensed 5 Sites (Winnipeg, Hong Kong, Mississauga, Boston and Mackenzie Toronto)</a:t>
            </a:r>
          </a:p>
          <a:p>
            <a:pPr marL="628650" lvl="1" indent="-171450">
              <a:buFont typeface="Arial" panose="020B0604020202020204" pitchFamily="34" charset="0"/>
              <a:buChar char="•"/>
            </a:pPr>
            <a:r>
              <a:rPr lang="en-CA" sz="1000" dirty="0"/>
              <a:t>Each site consumes MSCI products through multiple carrier Vendors (Bloomberg, Rimes, FactSet and Direct)</a:t>
            </a:r>
          </a:p>
          <a:p>
            <a:pPr marL="628650" lvl="1" indent="-171450">
              <a:buFont typeface="Arial" panose="020B0604020202020204" pitchFamily="34" charset="0"/>
              <a:buChar char="•"/>
            </a:pPr>
            <a:r>
              <a:rPr lang="en-CA" sz="1000" dirty="0"/>
              <a:t>Each site has a 10-named user license to use MSCI through the users preferred carrier vendor</a:t>
            </a:r>
          </a:p>
          <a:p>
            <a:pPr marL="171450" lvl="0" indent="-171450">
              <a:buFont typeface="Arial" panose="020B0604020202020204" pitchFamily="34" charset="0"/>
              <a:buChar char="•"/>
            </a:pPr>
            <a:r>
              <a:rPr lang="en-CA" sz="1000" dirty="0"/>
              <a:t>IGM is paying  approximately $100k in distribution charges to receive MSCI through different channels </a:t>
            </a:r>
          </a:p>
          <a:p>
            <a:pPr marL="628650" lvl="1" indent="-171450">
              <a:buFont typeface="Arial" panose="020B0604020202020204" pitchFamily="34" charset="0"/>
              <a:buChar char="•"/>
            </a:pPr>
            <a:r>
              <a:rPr lang="en-CA" sz="1000" dirty="0"/>
              <a:t>Mackenzie Boston $19k, Mackenzie Toronto $25k, I.G. Winnipeg – $56k</a:t>
            </a:r>
          </a:p>
          <a:p>
            <a:pPr marL="171450" indent="-171450">
              <a:buFont typeface="Arial" panose="020B0604020202020204" pitchFamily="34" charset="0"/>
              <a:buChar char="•"/>
            </a:pPr>
            <a:r>
              <a:rPr lang="en-CA" sz="1000" dirty="0"/>
              <a:t>Recommendation: Examine 3 potential strategies: 1) Consolidate Distribution/Processing channels, 2) Consolidate Usage (site) licenses under different geographic/organizational definition, 3) Rationalize licenses based on business requirement  </a:t>
            </a:r>
          </a:p>
        </p:txBody>
      </p:sp>
      <p:sp>
        <p:nvSpPr>
          <p:cNvPr id="92" name="Rectangle 91"/>
          <p:cNvSpPr/>
          <p:nvPr/>
        </p:nvSpPr>
        <p:spPr>
          <a:xfrm>
            <a:off x="8077200" y="-27384"/>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pic>
        <p:nvPicPr>
          <p:cNvPr id="94" name="Picture 93">
            <a:extLst>
              <a:ext uri="{FF2B5EF4-FFF2-40B4-BE49-F238E27FC236}">
                <a16:creationId xmlns="" xmlns:a16="http://schemas.microsoft.com/office/drawing/2014/main" id="{0A914366-6E40-4172-8DA5-D4D0AB1EBB63}"/>
              </a:ext>
            </a:extLst>
          </p:cNvPr>
          <p:cNvPicPr>
            <a:picLocks noChangeAspect="1"/>
          </p:cNvPicPr>
          <p:nvPr/>
        </p:nvPicPr>
        <p:blipFill>
          <a:blip r:embed="rId5" cstate="print"/>
          <a:stretch>
            <a:fillRect/>
          </a:stretch>
        </p:blipFill>
        <p:spPr>
          <a:xfrm>
            <a:off x="7543800" y="179401"/>
            <a:ext cx="1278860" cy="765161"/>
          </a:xfrm>
          <a:prstGeom prst="rect">
            <a:avLst/>
          </a:prstGeom>
        </p:spPr>
      </p:pic>
    </p:spTree>
    <p:extLst>
      <p:ext uri="{BB962C8B-B14F-4D97-AF65-F5344CB8AC3E}">
        <p14:creationId xmlns="" xmlns:p14="http://schemas.microsoft.com/office/powerpoint/2010/main" val="97466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2382" y="1051301"/>
            <a:ext cx="8601605" cy="547404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aphicFrame>
        <p:nvGraphicFramePr>
          <p:cNvPr id="46" name="Table 45">
            <a:extLst>
              <a:ext uri="{FF2B5EF4-FFF2-40B4-BE49-F238E27FC236}">
                <a16:creationId xmlns="" xmlns:a16="http://schemas.microsoft.com/office/drawing/2014/main" id="{E0B5762F-6687-4ECF-BEEC-F40A20DB68E6}"/>
              </a:ext>
            </a:extLst>
          </p:cNvPr>
          <p:cNvGraphicFramePr>
            <a:graphicFrameLocks noGrp="1"/>
          </p:cNvGraphicFramePr>
          <p:nvPr>
            <p:extLst/>
          </p:nvPr>
        </p:nvGraphicFramePr>
        <p:xfrm>
          <a:off x="323528" y="1124447"/>
          <a:ext cx="3110905" cy="4392785"/>
        </p:xfrm>
        <a:graphic>
          <a:graphicData uri="http://schemas.openxmlformats.org/drawingml/2006/table">
            <a:tbl>
              <a:tblPr>
                <a:tableStyleId>{5C22544A-7EE6-4342-B048-85BDC9FD1C3A}</a:tableStyleId>
              </a:tblPr>
              <a:tblGrid>
                <a:gridCol w="1898558">
                  <a:extLst>
                    <a:ext uri="{9D8B030D-6E8A-4147-A177-3AD203B41FA5}">
                      <a16:colId xmlns="" xmlns:a16="http://schemas.microsoft.com/office/drawing/2014/main" val="770467471"/>
                    </a:ext>
                  </a:extLst>
                </a:gridCol>
                <a:gridCol w="366106">
                  <a:extLst>
                    <a:ext uri="{9D8B030D-6E8A-4147-A177-3AD203B41FA5}">
                      <a16:colId xmlns="" xmlns:a16="http://schemas.microsoft.com/office/drawing/2014/main" val="3605438005"/>
                    </a:ext>
                  </a:extLst>
                </a:gridCol>
                <a:gridCol w="254336">
                  <a:extLst>
                    <a:ext uri="{9D8B030D-6E8A-4147-A177-3AD203B41FA5}">
                      <a16:colId xmlns="" xmlns:a16="http://schemas.microsoft.com/office/drawing/2014/main" val="2108725375"/>
                    </a:ext>
                  </a:extLst>
                </a:gridCol>
                <a:gridCol w="186718">
                  <a:extLst>
                    <a:ext uri="{9D8B030D-6E8A-4147-A177-3AD203B41FA5}">
                      <a16:colId xmlns="" xmlns:a16="http://schemas.microsoft.com/office/drawing/2014/main" val="3987562045"/>
                    </a:ext>
                  </a:extLst>
                </a:gridCol>
                <a:gridCol w="223231">
                  <a:extLst>
                    <a:ext uri="{9D8B030D-6E8A-4147-A177-3AD203B41FA5}">
                      <a16:colId xmlns="" xmlns:a16="http://schemas.microsoft.com/office/drawing/2014/main" val="1094258981"/>
                    </a:ext>
                  </a:extLst>
                </a:gridCol>
                <a:gridCol w="181956">
                  <a:extLst>
                    <a:ext uri="{9D8B030D-6E8A-4147-A177-3AD203B41FA5}">
                      <a16:colId xmlns="" xmlns:a16="http://schemas.microsoft.com/office/drawing/2014/main" val="1271489246"/>
                    </a:ext>
                  </a:extLst>
                </a:gridCol>
              </a:tblGrid>
              <a:tr h="111470">
                <a:tc>
                  <a:txBody>
                    <a:bodyPr/>
                    <a:lstStyle/>
                    <a:p>
                      <a:pPr algn="l" fontAlgn="b"/>
                      <a:endParaRPr lang="en-CA" sz="800" b="1" i="0" u="none" strike="noStrike" dirty="0">
                        <a:solidFill>
                          <a:srgbClr val="000000"/>
                        </a:solidFill>
                        <a:effectLst/>
                        <a:latin typeface="Calibri" panose="020F0502020204030204" pitchFamily="34" charset="0"/>
                      </a:endParaRPr>
                    </a:p>
                  </a:txBody>
                  <a:tcPr marL="4459" marR="4459" marT="4459" marB="0" anchor="b"/>
                </a:tc>
                <a:tc>
                  <a:txBody>
                    <a:bodyPr/>
                    <a:lstStyle/>
                    <a:p>
                      <a:pPr algn="l" fontAlgn="b"/>
                      <a:endParaRPr lang="en-CA" sz="800" b="1" i="0" u="none" strike="noStrike" dirty="0">
                        <a:solidFill>
                          <a:srgbClr val="000000"/>
                        </a:solidFill>
                        <a:effectLst/>
                        <a:latin typeface="Calibri" panose="020F0502020204030204" pitchFamily="34" charset="0"/>
                      </a:endParaRPr>
                    </a:p>
                  </a:txBody>
                  <a:tcPr marL="4459" marR="4459" marT="4459" marB="0" anchor="b"/>
                </a:tc>
                <a:tc>
                  <a:txBody>
                    <a:bodyPr/>
                    <a:lstStyle/>
                    <a:p>
                      <a:pPr algn="l" fontAlgn="b"/>
                      <a:endParaRPr lang="en-CA" sz="800" b="1" i="0" u="none" strike="noStrike" dirty="0">
                        <a:solidFill>
                          <a:srgbClr val="000000"/>
                        </a:solidFill>
                        <a:effectLst/>
                        <a:latin typeface="Calibri" panose="020F0502020204030204" pitchFamily="34" charset="0"/>
                      </a:endParaRPr>
                    </a:p>
                  </a:txBody>
                  <a:tcPr marL="4459" marR="4459" marT="4459" marB="0" anchor="b"/>
                </a:tc>
                <a:tc>
                  <a:txBody>
                    <a:bodyPr/>
                    <a:lstStyle/>
                    <a:p>
                      <a:pPr algn="l" fontAlgn="b"/>
                      <a:endParaRPr lang="en-CA" sz="800" b="1" i="0" u="none" strike="noStrike" dirty="0">
                        <a:solidFill>
                          <a:srgbClr val="000000"/>
                        </a:solidFill>
                        <a:effectLst/>
                        <a:latin typeface="Calibri" panose="020F0502020204030204" pitchFamily="34" charset="0"/>
                      </a:endParaRPr>
                    </a:p>
                  </a:txBody>
                  <a:tcPr marL="4459" marR="4459" marT="4459" marB="0" anchor="b"/>
                </a:tc>
                <a:tc>
                  <a:txBody>
                    <a:bodyPr/>
                    <a:lstStyle/>
                    <a:p>
                      <a:pPr algn="l" fontAlgn="b"/>
                      <a:endParaRPr lang="en-CA" sz="800" b="1" i="0" u="none" strike="noStrike" dirty="0">
                        <a:solidFill>
                          <a:srgbClr val="000000"/>
                        </a:solidFill>
                        <a:effectLst/>
                        <a:latin typeface="Calibri" panose="020F0502020204030204" pitchFamily="34" charset="0"/>
                      </a:endParaRPr>
                    </a:p>
                  </a:txBody>
                  <a:tcPr marL="4459" marR="4459" marT="4459" marB="0" anchor="b"/>
                </a:tc>
                <a:tc>
                  <a:txBody>
                    <a:bodyPr/>
                    <a:lstStyle/>
                    <a:p>
                      <a:pPr algn="l" fontAlgn="b"/>
                      <a:endParaRPr lang="en-CA" sz="800" b="1"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1406103133"/>
                  </a:ext>
                </a:extLst>
              </a:tr>
              <a:tr h="84586">
                <a:tc>
                  <a:txBody>
                    <a:bodyPr/>
                    <a:lstStyle/>
                    <a:p>
                      <a:pPr algn="l" fontAlgn="b"/>
                      <a:r>
                        <a:rPr lang="en-CA" sz="600" b="1" i="0" u="none" strike="noStrike" dirty="0">
                          <a:solidFill>
                            <a:srgbClr val="000000"/>
                          </a:solidFill>
                          <a:effectLst/>
                          <a:latin typeface="Calibri" panose="020F0502020204030204" pitchFamily="34" charset="0"/>
                        </a:rPr>
                        <a:t>Distribution Vendors</a:t>
                      </a:r>
                    </a:p>
                  </a:txBody>
                  <a:tcPr marL="4459" marR="4459" marT="4459" marB="0" anchor="b"/>
                </a:tc>
                <a:tc>
                  <a:txBody>
                    <a:bodyPr/>
                    <a:lstStyle/>
                    <a:p>
                      <a:pPr algn="l" fontAlgn="b"/>
                      <a:r>
                        <a:rPr lang="en-CA" sz="600" u="none" strike="noStrike" dirty="0">
                          <a:effectLst/>
                        </a:rPr>
                        <a:t>Bloomberg</a:t>
                      </a:r>
                      <a:endParaRPr lang="en-CA" sz="600" b="1" i="0" u="none" strike="noStrike" dirty="0">
                        <a:solidFill>
                          <a:srgbClr val="000000"/>
                        </a:solidFill>
                        <a:effectLst/>
                        <a:latin typeface="Calibri" panose="020F0502020204030204" pitchFamily="34" charset="0"/>
                      </a:endParaRPr>
                    </a:p>
                  </a:txBody>
                  <a:tcPr marL="4459" marR="4459" marT="4459" marB="0" anchor="b"/>
                </a:tc>
                <a:tc>
                  <a:txBody>
                    <a:bodyPr/>
                    <a:lstStyle/>
                    <a:p>
                      <a:pPr algn="l" fontAlgn="b"/>
                      <a:r>
                        <a:rPr lang="en-CA" sz="600" u="none" strike="noStrike" dirty="0">
                          <a:effectLst/>
                        </a:rPr>
                        <a:t>Factset</a:t>
                      </a:r>
                      <a:endParaRPr lang="en-CA" sz="600" b="1" i="0" u="none" strike="noStrike" dirty="0">
                        <a:solidFill>
                          <a:srgbClr val="000000"/>
                        </a:solidFill>
                        <a:effectLst/>
                        <a:latin typeface="Calibri" panose="020F0502020204030204" pitchFamily="34" charset="0"/>
                      </a:endParaRPr>
                    </a:p>
                  </a:txBody>
                  <a:tcPr marL="4459" marR="4459" marT="4459" marB="0" anchor="b"/>
                </a:tc>
                <a:tc>
                  <a:txBody>
                    <a:bodyPr/>
                    <a:lstStyle/>
                    <a:p>
                      <a:pPr algn="l" fontAlgn="b"/>
                      <a:r>
                        <a:rPr lang="en-CA" sz="600" u="none" strike="noStrike" dirty="0">
                          <a:effectLst/>
                        </a:rPr>
                        <a:t>MSCI</a:t>
                      </a:r>
                      <a:endParaRPr lang="en-CA" sz="600" b="1" i="0" u="none" strike="noStrike" dirty="0">
                        <a:solidFill>
                          <a:srgbClr val="000000"/>
                        </a:solidFill>
                        <a:effectLst/>
                        <a:latin typeface="Calibri" panose="020F0502020204030204" pitchFamily="34" charset="0"/>
                      </a:endParaRPr>
                    </a:p>
                  </a:txBody>
                  <a:tcPr marL="4459" marR="4459" marT="4459" marB="0" anchor="b"/>
                </a:tc>
                <a:tc>
                  <a:txBody>
                    <a:bodyPr/>
                    <a:lstStyle/>
                    <a:p>
                      <a:pPr algn="l" fontAlgn="b"/>
                      <a:r>
                        <a:rPr lang="en-CA" sz="600" u="none" strike="noStrike" dirty="0">
                          <a:effectLst/>
                        </a:rPr>
                        <a:t>RIMES</a:t>
                      </a:r>
                      <a:endParaRPr lang="en-CA" sz="600" b="1" i="0" u="none" strike="noStrike" dirty="0">
                        <a:solidFill>
                          <a:srgbClr val="000000"/>
                        </a:solidFill>
                        <a:effectLst/>
                        <a:latin typeface="Calibri" panose="020F0502020204030204" pitchFamily="34" charset="0"/>
                      </a:endParaRPr>
                    </a:p>
                  </a:txBody>
                  <a:tcPr marL="4459" marR="4459" marT="4459" marB="0" anchor="b"/>
                </a:tc>
                <a:tc>
                  <a:txBody>
                    <a:bodyPr/>
                    <a:lstStyle/>
                    <a:p>
                      <a:pPr algn="l" fontAlgn="b"/>
                      <a:r>
                        <a:rPr lang="en-CA" sz="600" u="none" strike="noStrike" dirty="0">
                          <a:effectLst/>
                        </a:rPr>
                        <a:t>Total</a:t>
                      </a:r>
                      <a:endParaRPr lang="en-CA" sz="600" b="1"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3269920373"/>
                  </a:ext>
                </a:extLst>
              </a:tr>
              <a:tr h="111470">
                <a:tc>
                  <a:txBody>
                    <a:bodyPr/>
                    <a:lstStyle/>
                    <a:p>
                      <a:pPr algn="l" fontAlgn="b"/>
                      <a:r>
                        <a:rPr lang="en-CA" sz="800" b="0" u="none" strike="noStrike" dirty="0">
                          <a:effectLst/>
                        </a:rPr>
                        <a:t>MSCI Products</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1"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1"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1"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endParaRPr lang="en-CA" sz="800" b="1"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2883874054"/>
                  </a:ext>
                </a:extLst>
              </a:tr>
              <a:tr h="111470">
                <a:tc>
                  <a:txBody>
                    <a:bodyPr/>
                    <a:lstStyle/>
                    <a:p>
                      <a:pPr algn="l" fontAlgn="b"/>
                      <a:r>
                        <a:rPr lang="en-CA" sz="600" u="none" strike="noStrike" dirty="0">
                          <a:effectLst/>
                        </a:rPr>
                        <a:t>Data Licence for Institution Reporting North America </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802399298"/>
                  </a:ext>
                </a:extLst>
              </a:tr>
              <a:tr h="111470">
                <a:tc>
                  <a:txBody>
                    <a:bodyPr/>
                    <a:lstStyle/>
                    <a:p>
                      <a:pPr algn="l" fontAlgn="b"/>
                      <a:r>
                        <a:rPr lang="en-CA" sz="600" u="none" strike="noStrike" dirty="0">
                          <a:effectLst/>
                        </a:rPr>
                        <a:t>DM Core Hong Kong </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3502729441"/>
                  </a:ext>
                </a:extLst>
              </a:tr>
              <a:tr h="111470">
                <a:tc>
                  <a:txBody>
                    <a:bodyPr/>
                    <a:lstStyle/>
                    <a:p>
                      <a:pPr algn="l" fontAlgn="b"/>
                      <a:r>
                        <a:rPr lang="en-CA" sz="700" b="1" u="none" strike="noStrike" dirty="0">
                          <a:solidFill>
                            <a:srgbClr val="FF0000"/>
                          </a:solidFill>
                          <a:effectLst/>
                        </a:rPr>
                        <a:t>DM Core with 10 Years Daily Rolling History</a:t>
                      </a:r>
                      <a:endParaRPr lang="en-CA" sz="700" b="1" i="0" u="none" strike="noStrike" dirty="0">
                        <a:solidFill>
                          <a:srgbClr val="FF0000"/>
                        </a:solidFill>
                        <a:effectLst/>
                        <a:latin typeface="Calibri" panose="020F0502020204030204" pitchFamily="34" charset="0"/>
                      </a:endParaRPr>
                    </a:p>
                  </a:txBody>
                  <a:tcPr marL="66886" marR="4459" marT="4459" marB="0" anchor="b"/>
                </a:tc>
                <a:tc>
                  <a:txBody>
                    <a:bodyPr/>
                    <a:lstStyle/>
                    <a:p>
                      <a:pPr algn="ctr" fontAlgn="b"/>
                      <a:r>
                        <a:rPr lang="en-CA" sz="800" u="none" strike="noStrike" dirty="0">
                          <a:solidFill>
                            <a:srgbClr val="FF0000"/>
                          </a:solidFill>
                          <a:effectLst/>
                        </a:rPr>
                        <a:t>2</a:t>
                      </a:r>
                      <a:endParaRPr lang="en-CA" sz="800" b="0" i="0" u="none" strike="noStrike" dirty="0">
                        <a:solidFill>
                          <a:srgbClr val="FF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solidFill>
                            <a:srgbClr val="FF0000"/>
                          </a:solidFill>
                          <a:effectLst/>
                        </a:rPr>
                        <a:t>2</a:t>
                      </a:r>
                      <a:endParaRPr lang="en-CA" sz="800" b="0" i="0" u="none" strike="noStrike" dirty="0">
                        <a:solidFill>
                          <a:srgbClr val="FF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FF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solidFill>
                            <a:srgbClr val="FF0000"/>
                          </a:solidFill>
                          <a:effectLst/>
                        </a:rPr>
                        <a:t>1</a:t>
                      </a:r>
                      <a:endParaRPr lang="en-CA" sz="800" b="0" i="0" u="none" strike="noStrike" dirty="0">
                        <a:solidFill>
                          <a:srgbClr val="FF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solidFill>
                            <a:srgbClr val="FF0000"/>
                          </a:solidFill>
                          <a:effectLst/>
                        </a:rPr>
                        <a:t>5</a:t>
                      </a:r>
                      <a:endParaRPr lang="en-CA" sz="800" b="0" i="0" u="none" strike="noStrike" dirty="0">
                        <a:solidFill>
                          <a:srgbClr val="FF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1464207325"/>
                  </a:ext>
                </a:extLst>
              </a:tr>
              <a:tr h="111470">
                <a:tc>
                  <a:txBody>
                    <a:bodyPr/>
                    <a:lstStyle/>
                    <a:p>
                      <a:pPr algn="l" fontAlgn="b"/>
                      <a:r>
                        <a:rPr lang="en-CA" sz="600" u="none" strike="noStrike" dirty="0">
                          <a:effectLst/>
                        </a:rPr>
                        <a:t>DM Sector Index</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2</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3762800115"/>
                  </a:ext>
                </a:extLst>
              </a:tr>
              <a:tr h="111470">
                <a:tc>
                  <a:txBody>
                    <a:bodyPr/>
                    <a:lstStyle/>
                    <a:p>
                      <a:pPr algn="l" fontAlgn="b"/>
                      <a:r>
                        <a:rPr lang="en-CA" sz="600" u="none" strike="noStrike" dirty="0">
                          <a:effectLst/>
                        </a:rPr>
                        <a:t>DM Sector Index Monthly via MSCI</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3247330124"/>
                  </a:ext>
                </a:extLst>
              </a:tr>
              <a:tr h="111470">
                <a:tc>
                  <a:txBody>
                    <a:bodyPr/>
                    <a:lstStyle/>
                    <a:p>
                      <a:pPr algn="l" fontAlgn="b"/>
                      <a:r>
                        <a:rPr lang="en-CA" sz="600" u="none" strike="noStrike" dirty="0">
                          <a:effectLst/>
                        </a:rPr>
                        <a:t>DM Small Cap Core</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3578572113"/>
                  </a:ext>
                </a:extLst>
              </a:tr>
              <a:tr h="111470">
                <a:tc>
                  <a:txBody>
                    <a:bodyPr/>
                    <a:lstStyle/>
                    <a:p>
                      <a:pPr algn="l" fontAlgn="b"/>
                      <a:r>
                        <a:rPr lang="en-CA" sz="700" b="1" u="none" strike="noStrike" dirty="0">
                          <a:solidFill>
                            <a:srgbClr val="FF0000"/>
                          </a:solidFill>
                          <a:effectLst/>
                        </a:rPr>
                        <a:t>DM Small Cap with 10 Years Daily Rolling History</a:t>
                      </a:r>
                      <a:endParaRPr lang="en-CA" sz="700" b="1" i="0" u="none" strike="noStrike" dirty="0">
                        <a:solidFill>
                          <a:srgbClr val="FF0000"/>
                        </a:solidFill>
                        <a:effectLst/>
                        <a:latin typeface="Calibri" panose="020F0502020204030204" pitchFamily="34" charset="0"/>
                      </a:endParaRPr>
                    </a:p>
                  </a:txBody>
                  <a:tcPr marL="66886" marR="4459" marT="4459" marB="0" anchor="b"/>
                </a:tc>
                <a:tc>
                  <a:txBody>
                    <a:bodyPr/>
                    <a:lstStyle/>
                    <a:p>
                      <a:pPr algn="ctr" fontAlgn="b"/>
                      <a:r>
                        <a:rPr lang="en-CA" sz="800" u="none" strike="noStrike" dirty="0">
                          <a:solidFill>
                            <a:srgbClr val="FF0000"/>
                          </a:solidFill>
                          <a:effectLst/>
                        </a:rPr>
                        <a:t>1</a:t>
                      </a:r>
                      <a:endParaRPr lang="en-CA" sz="800" b="0" i="0" u="none" strike="noStrike" dirty="0">
                        <a:solidFill>
                          <a:srgbClr val="FF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solidFill>
                            <a:srgbClr val="FF0000"/>
                          </a:solidFill>
                          <a:effectLst/>
                        </a:rPr>
                        <a:t>1</a:t>
                      </a:r>
                      <a:endParaRPr lang="en-CA" sz="800" b="0" i="0" u="none" strike="noStrike" dirty="0">
                        <a:solidFill>
                          <a:srgbClr val="FF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FF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solidFill>
                            <a:srgbClr val="FF0000"/>
                          </a:solidFill>
                          <a:effectLst/>
                        </a:rPr>
                        <a:t>1</a:t>
                      </a:r>
                      <a:endParaRPr lang="en-CA" sz="800" b="0" i="0" u="none" strike="noStrike" dirty="0">
                        <a:solidFill>
                          <a:srgbClr val="FF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solidFill>
                            <a:srgbClr val="FF0000"/>
                          </a:solidFill>
                          <a:effectLst/>
                        </a:rPr>
                        <a:t>3</a:t>
                      </a:r>
                      <a:endParaRPr lang="en-CA" sz="800" b="0" i="0" u="none" strike="noStrike" dirty="0">
                        <a:solidFill>
                          <a:srgbClr val="FF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2990387139"/>
                  </a:ext>
                </a:extLst>
              </a:tr>
              <a:tr h="111470">
                <a:tc>
                  <a:txBody>
                    <a:bodyPr/>
                    <a:lstStyle/>
                    <a:p>
                      <a:pPr algn="l" fontAlgn="b"/>
                      <a:r>
                        <a:rPr lang="en-CA" sz="600" u="none" strike="noStrike" dirty="0">
                          <a:effectLst/>
                        </a:rPr>
                        <a:t>DM VG Core Plus Daily</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2659533471"/>
                  </a:ext>
                </a:extLst>
              </a:tr>
              <a:tr h="111470">
                <a:tc>
                  <a:txBody>
                    <a:bodyPr/>
                    <a:lstStyle/>
                    <a:p>
                      <a:pPr algn="l" fontAlgn="b"/>
                      <a:r>
                        <a:rPr lang="en-CA" sz="600" u="none" strike="noStrike" dirty="0">
                          <a:effectLst/>
                        </a:rPr>
                        <a:t>EM Core</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598787400"/>
                  </a:ext>
                </a:extLst>
              </a:tr>
              <a:tr h="111470">
                <a:tc>
                  <a:txBody>
                    <a:bodyPr/>
                    <a:lstStyle/>
                    <a:p>
                      <a:pPr algn="l" fontAlgn="b"/>
                      <a:r>
                        <a:rPr lang="en-CA" sz="700" b="1" u="none" strike="noStrike" dirty="0">
                          <a:solidFill>
                            <a:srgbClr val="FF0000"/>
                          </a:solidFill>
                          <a:effectLst/>
                        </a:rPr>
                        <a:t>EM Core with 10 Years Daily Rolling History</a:t>
                      </a:r>
                      <a:endParaRPr lang="en-CA" sz="700" b="1" i="0" u="none" strike="noStrike" dirty="0">
                        <a:solidFill>
                          <a:srgbClr val="FF0000"/>
                        </a:solidFill>
                        <a:effectLst/>
                        <a:latin typeface="Calibri" panose="020F0502020204030204" pitchFamily="34" charset="0"/>
                      </a:endParaRPr>
                    </a:p>
                  </a:txBody>
                  <a:tcPr marL="66886" marR="4459" marT="4459" marB="0" anchor="b"/>
                </a:tc>
                <a:tc>
                  <a:txBody>
                    <a:bodyPr/>
                    <a:lstStyle/>
                    <a:p>
                      <a:pPr algn="ctr" fontAlgn="b"/>
                      <a:r>
                        <a:rPr lang="en-CA" sz="800" u="none" strike="noStrike" dirty="0">
                          <a:solidFill>
                            <a:srgbClr val="FF0000"/>
                          </a:solidFill>
                          <a:effectLst/>
                        </a:rPr>
                        <a:t>3</a:t>
                      </a:r>
                      <a:endParaRPr lang="en-CA" sz="800" b="0" i="0" u="none" strike="noStrike" dirty="0">
                        <a:solidFill>
                          <a:srgbClr val="FF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solidFill>
                            <a:srgbClr val="FF0000"/>
                          </a:solidFill>
                          <a:effectLst/>
                        </a:rPr>
                        <a:t>3</a:t>
                      </a:r>
                      <a:endParaRPr lang="en-CA" sz="800" b="0" i="0" u="none" strike="noStrike" dirty="0">
                        <a:solidFill>
                          <a:srgbClr val="FF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FF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solidFill>
                            <a:srgbClr val="FF0000"/>
                          </a:solidFill>
                          <a:effectLst/>
                        </a:rPr>
                        <a:t>1</a:t>
                      </a:r>
                      <a:endParaRPr lang="en-CA" sz="800" b="0" i="0" u="none" strike="noStrike" dirty="0">
                        <a:solidFill>
                          <a:srgbClr val="FF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solidFill>
                            <a:srgbClr val="FF0000"/>
                          </a:solidFill>
                          <a:effectLst/>
                        </a:rPr>
                        <a:t>7</a:t>
                      </a:r>
                      <a:endParaRPr lang="en-CA" sz="800" b="0" i="0" u="none" strike="noStrike" dirty="0">
                        <a:solidFill>
                          <a:srgbClr val="FF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2005534963"/>
                  </a:ext>
                </a:extLst>
              </a:tr>
              <a:tr h="111470">
                <a:tc>
                  <a:txBody>
                    <a:bodyPr/>
                    <a:lstStyle/>
                    <a:p>
                      <a:pPr algn="l" fontAlgn="b"/>
                      <a:r>
                        <a:rPr lang="pt-BR" sz="600" u="none" strike="noStrike">
                          <a:effectLst/>
                        </a:rPr>
                        <a:t>EM Factor Index Via Bloomberg</a:t>
                      </a:r>
                      <a:endParaRPr lang="pt-BR" sz="600" b="0" i="0" u="none" strike="noStrike">
                        <a:solidFill>
                          <a:srgbClr val="000000"/>
                        </a:solidFill>
                        <a:effectLst/>
                        <a:latin typeface="Calibri" panose="020F0502020204030204" pitchFamily="34" charset="0"/>
                      </a:endParaRPr>
                    </a:p>
                  </a:txBody>
                  <a:tcPr marL="66886"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2979490005"/>
                  </a:ext>
                </a:extLst>
              </a:tr>
              <a:tr h="111470">
                <a:tc>
                  <a:txBody>
                    <a:bodyPr/>
                    <a:lstStyle/>
                    <a:p>
                      <a:pPr algn="l" fontAlgn="b"/>
                      <a:r>
                        <a:rPr lang="pt-BR" sz="600" u="none" strike="noStrike" dirty="0">
                          <a:effectLst/>
                        </a:rPr>
                        <a:t>EM Factor Index Via Factset</a:t>
                      </a:r>
                      <a:endParaRPr lang="pt-BR"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3241044572"/>
                  </a:ext>
                </a:extLst>
              </a:tr>
              <a:tr h="111470">
                <a:tc>
                  <a:txBody>
                    <a:bodyPr/>
                    <a:lstStyle/>
                    <a:p>
                      <a:pPr algn="l" fontAlgn="b"/>
                      <a:r>
                        <a:rPr lang="en-CA" sz="600" u="none" strike="noStrike" dirty="0">
                          <a:effectLst/>
                        </a:rPr>
                        <a:t>EM Sector Index</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2</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3475368548"/>
                  </a:ext>
                </a:extLst>
              </a:tr>
              <a:tr h="111470">
                <a:tc>
                  <a:txBody>
                    <a:bodyPr/>
                    <a:lstStyle/>
                    <a:p>
                      <a:pPr algn="l" fontAlgn="b"/>
                      <a:r>
                        <a:rPr lang="pt-BR" sz="600" u="none" strike="noStrike" dirty="0">
                          <a:effectLst/>
                        </a:rPr>
                        <a:t>EM Sector Index Monthly via MSCI</a:t>
                      </a:r>
                      <a:endParaRPr lang="pt-BR"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1326559394"/>
                  </a:ext>
                </a:extLst>
              </a:tr>
              <a:tr h="111470">
                <a:tc>
                  <a:txBody>
                    <a:bodyPr/>
                    <a:lstStyle/>
                    <a:p>
                      <a:pPr algn="l" fontAlgn="b"/>
                      <a:r>
                        <a:rPr lang="en-CA" sz="600" u="none" strike="noStrike" dirty="0">
                          <a:effectLst/>
                        </a:rPr>
                        <a:t>EM Small Cap Core</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3684141435"/>
                  </a:ext>
                </a:extLst>
              </a:tr>
              <a:tr h="111470">
                <a:tc>
                  <a:txBody>
                    <a:bodyPr/>
                    <a:lstStyle/>
                    <a:p>
                      <a:pPr algn="l" fontAlgn="b"/>
                      <a:r>
                        <a:rPr lang="en-CA" sz="600" u="none" strike="noStrike" dirty="0">
                          <a:effectLst/>
                        </a:rPr>
                        <a:t>EM Small Cap Core with 10 Years Daily Rolling History</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2</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2243032728"/>
                  </a:ext>
                </a:extLst>
              </a:tr>
              <a:tr h="111470">
                <a:tc>
                  <a:txBody>
                    <a:bodyPr/>
                    <a:lstStyle/>
                    <a:p>
                      <a:pPr algn="l" fontAlgn="b"/>
                      <a:r>
                        <a:rPr lang="en-CA" sz="600" u="none" strike="noStrike" dirty="0">
                          <a:effectLst/>
                        </a:rPr>
                        <a:t>Enhanced Index Module</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2</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2</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3383257140"/>
                  </a:ext>
                </a:extLst>
              </a:tr>
              <a:tr h="111470">
                <a:tc>
                  <a:txBody>
                    <a:bodyPr/>
                    <a:lstStyle/>
                    <a:p>
                      <a:pPr algn="l" fontAlgn="b"/>
                      <a:r>
                        <a:rPr lang="en-CA" sz="600" u="none" strike="noStrike" dirty="0">
                          <a:effectLst/>
                        </a:rPr>
                        <a:t>Factor Standard Index Module</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1530850334"/>
                  </a:ext>
                </a:extLst>
              </a:tr>
              <a:tr h="111470">
                <a:tc>
                  <a:txBody>
                    <a:bodyPr/>
                    <a:lstStyle/>
                    <a:p>
                      <a:pPr algn="l" fontAlgn="b"/>
                      <a:r>
                        <a:rPr lang="en-CA" sz="600" u="none" strike="noStrike" dirty="0">
                          <a:effectLst/>
                        </a:rPr>
                        <a:t>GICS Internal License Daily via Bloomber</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2225796209"/>
                  </a:ext>
                </a:extLst>
              </a:tr>
              <a:tr h="111470">
                <a:tc>
                  <a:txBody>
                    <a:bodyPr/>
                    <a:lstStyle/>
                    <a:p>
                      <a:pPr algn="l" fontAlgn="b"/>
                      <a:r>
                        <a:rPr lang="en-CA" sz="600" u="none" strike="noStrike" dirty="0">
                          <a:effectLst/>
                        </a:rPr>
                        <a:t>GICS Internal License Daily via Bloomberg</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2724513121"/>
                  </a:ext>
                </a:extLst>
              </a:tr>
              <a:tr h="111470">
                <a:tc>
                  <a:txBody>
                    <a:bodyPr/>
                    <a:lstStyle/>
                    <a:p>
                      <a:pPr algn="l" fontAlgn="b"/>
                      <a:r>
                        <a:rPr lang="en-CA" sz="600" u="none" strike="noStrike" dirty="0">
                          <a:effectLst/>
                        </a:rPr>
                        <a:t>GICS Internal License Daily via MSCI</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2302024219"/>
                  </a:ext>
                </a:extLst>
              </a:tr>
              <a:tr h="111470">
                <a:tc>
                  <a:txBody>
                    <a:bodyPr/>
                    <a:lstStyle/>
                    <a:p>
                      <a:pPr algn="l" fontAlgn="b"/>
                      <a:r>
                        <a:rPr lang="en-CA" sz="600" u="none" strike="noStrike" dirty="0">
                          <a:effectLst/>
                        </a:rPr>
                        <a:t>GICS Internal License Daily via Rimes</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485687515"/>
                  </a:ext>
                </a:extLst>
              </a:tr>
              <a:tr h="111470">
                <a:tc>
                  <a:txBody>
                    <a:bodyPr/>
                    <a:lstStyle/>
                    <a:p>
                      <a:pPr algn="l" fontAlgn="b"/>
                      <a:r>
                        <a:rPr lang="en-CA" sz="600" u="none" strike="noStrike" dirty="0">
                          <a:effectLst/>
                        </a:rPr>
                        <a:t>Hedge Custom Index Monthly</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4190365328"/>
                  </a:ext>
                </a:extLst>
              </a:tr>
              <a:tr h="111470">
                <a:tc>
                  <a:txBody>
                    <a:bodyPr/>
                    <a:lstStyle/>
                    <a:p>
                      <a:pPr algn="l" fontAlgn="b"/>
                      <a:r>
                        <a:rPr lang="en-CA" sz="600" u="none" strike="noStrike" dirty="0">
                          <a:effectLst/>
                        </a:rPr>
                        <a:t>Licensee Users 10</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2</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540713246"/>
                  </a:ext>
                </a:extLst>
              </a:tr>
              <a:tr h="111470">
                <a:tc>
                  <a:txBody>
                    <a:bodyPr/>
                    <a:lstStyle/>
                    <a:p>
                      <a:pPr algn="l" fontAlgn="b"/>
                      <a:r>
                        <a:rPr lang="en-CA" sz="600" u="none" strike="noStrike" dirty="0">
                          <a:effectLst/>
                        </a:rPr>
                        <a:t>Licensee Users 10 - Hong Kong</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1261093923"/>
                  </a:ext>
                </a:extLst>
              </a:tr>
              <a:tr h="111470">
                <a:tc>
                  <a:txBody>
                    <a:bodyPr/>
                    <a:lstStyle/>
                    <a:p>
                      <a:pPr algn="l" fontAlgn="b"/>
                      <a:r>
                        <a:rPr lang="en-CA" sz="600" u="none" strike="noStrike" dirty="0">
                          <a:effectLst/>
                        </a:rPr>
                        <a:t>Licensee Users 10 - Mississauga</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1939481572"/>
                  </a:ext>
                </a:extLst>
              </a:tr>
              <a:tr h="111470">
                <a:tc>
                  <a:txBody>
                    <a:bodyPr/>
                    <a:lstStyle/>
                    <a:p>
                      <a:pPr algn="l" fontAlgn="b"/>
                      <a:r>
                        <a:rPr lang="en-CA" sz="600" u="none" strike="noStrike" dirty="0">
                          <a:effectLst/>
                        </a:rPr>
                        <a:t>Licensee Users 10 - Winnipeg</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960621366"/>
                  </a:ext>
                </a:extLst>
              </a:tr>
              <a:tr h="111470">
                <a:tc>
                  <a:txBody>
                    <a:bodyPr/>
                    <a:lstStyle/>
                    <a:p>
                      <a:pPr algn="l" fontAlgn="b"/>
                      <a:r>
                        <a:rPr lang="en-CA" sz="600" u="none" strike="noStrike" dirty="0">
                          <a:effectLst/>
                        </a:rPr>
                        <a:t>MSCI Canada High Dividend Yield Capped Index</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1066636458"/>
                  </a:ext>
                </a:extLst>
              </a:tr>
              <a:tr h="111470">
                <a:tc>
                  <a:txBody>
                    <a:bodyPr/>
                    <a:lstStyle/>
                    <a:p>
                      <a:pPr algn="l" fontAlgn="b"/>
                      <a:r>
                        <a:rPr lang="en-CA" sz="600" u="none" strike="noStrike" dirty="0">
                          <a:effectLst/>
                        </a:rPr>
                        <a:t>MSCI Factor Standard Module Index</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2348164696"/>
                  </a:ext>
                </a:extLst>
              </a:tr>
              <a:tr h="111470">
                <a:tc>
                  <a:txBody>
                    <a:bodyPr/>
                    <a:lstStyle/>
                    <a:p>
                      <a:pPr algn="l" fontAlgn="b"/>
                      <a:r>
                        <a:rPr lang="en-CA" sz="600" u="none" strike="noStrike" dirty="0">
                          <a:effectLst/>
                        </a:rPr>
                        <a:t>MSCI User Fee - Up to 20 Licensed Users</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113074220"/>
                  </a:ext>
                </a:extLst>
              </a:tr>
              <a:tr h="111470">
                <a:tc>
                  <a:txBody>
                    <a:bodyPr/>
                    <a:lstStyle/>
                    <a:p>
                      <a:pPr algn="l" fontAlgn="b"/>
                      <a:r>
                        <a:rPr lang="en-CA" sz="600" u="none" strike="noStrike" dirty="0">
                          <a:effectLst/>
                        </a:rPr>
                        <a:t>Sub Advisor Reporting License (Add 01099)</a:t>
                      </a:r>
                      <a:endParaRPr lang="en-CA" sz="600" b="0" i="0" u="none" strike="noStrike" dirty="0">
                        <a:solidFill>
                          <a:srgbClr val="000000"/>
                        </a:solidFill>
                        <a:effectLst/>
                        <a:latin typeface="Calibri" panose="020F0502020204030204" pitchFamily="34" charset="0"/>
                      </a:endParaRPr>
                    </a:p>
                  </a:txBody>
                  <a:tcPr marL="66886"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ctr" fontAlgn="b"/>
                      <a:endParaRPr lang="en-CA" sz="800" b="0"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r>
                        <a:rPr lang="en-CA" sz="800" u="none" strike="noStrike" dirty="0">
                          <a:effectLst/>
                        </a:rPr>
                        <a:t>1</a:t>
                      </a:r>
                      <a:endParaRPr lang="en-CA" sz="800" b="0"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1751886909"/>
                  </a:ext>
                </a:extLst>
              </a:tr>
              <a:tr h="111470">
                <a:tc>
                  <a:txBody>
                    <a:bodyPr/>
                    <a:lstStyle/>
                    <a:p>
                      <a:pPr algn="l" fontAlgn="b"/>
                      <a:endParaRPr lang="en-CA" sz="600" b="1"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endParaRPr lang="en-CA" sz="800" b="1"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endParaRPr lang="en-CA" sz="800" b="1"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endParaRPr lang="en-CA" sz="800" b="1"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endParaRPr lang="en-CA" sz="800" b="1" i="0" u="none" strike="noStrike" dirty="0">
                        <a:solidFill>
                          <a:srgbClr val="000000"/>
                        </a:solidFill>
                        <a:effectLst/>
                        <a:latin typeface="Calibri" panose="020F0502020204030204" pitchFamily="34" charset="0"/>
                      </a:endParaRPr>
                    </a:p>
                  </a:txBody>
                  <a:tcPr marL="4459" marR="4459" marT="4459" marB="0" anchor="b"/>
                </a:tc>
                <a:tc>
                  <a:txBody>
                    <a:bodyPr/>
                    <a:lstStyle/>
                    <a:p>
                      <a:pPr algn="r" fontAlgn="b"/>
                      <a:endParaRPr lang="en-CA" sz="800" b="1" i="0" u="none" strike="noStrike" dirty="0">
                        <a:solidFill>
                          <a:srgbClr val="000000"/>
                        </a:solidFill>
                        <a:effectLst/>
                        <a:latin typeface="Calibri" panose="020F0502020204030204" pitchFamily="34" charset="0"/>
                      </a:endParaRPr>
                    </a:p>
                  </a:txBody>
                  <a:tcPr marL="4459" marR="4459" marT="4459" marB="0" anchor="b"/>
                </a:tc>
                <a:extLst>
                  <a:ext uri="{0D108BD9-81ED-4DB2-BD59-A6C34878D82A}">
                    <a16:rowId xmlns="" xmlns:a16="http://schemas.microsoft.com/office/drawing/2014/main" val="11105093"/>
                  </a:ext>
                </a:extLst>
              </a:tr>
            </a:tbl>
          </a:graphicData>
        </a:graphic>
      </p:graphicFrame>
      <p:sp>
        <p:nvSpPr>
          <p:cNvPr id="125" name="Rectangle: Rounded Corners 124">
            <a:extLst>
              <a:ext uri="{FF2B5EF4-FFF2-40B4-BE49-F238E27FC236}">
                <a16:creationId xmlns="" xmlns:a16="http://schemas.microsoft.com/office/drawing/2014/main" id="{D04A3DCE-D9EE-4AAD-BC22-148E664E92F6}"/>
              </a:ext>
            </a:extLst>
          </p:cNvPr>
          <p:cNvSpPr/>
          <p:nvPr/>
        </p:nvSpPr>
        <p:spPr>
          <a:xfrm>
            <a:off x="179512" y="2564606"/>
            <a:ext cx="3312368" cy="21602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7" name="Rectangle: Rounded Corners 136">
            <a:extLst>
              <a:ext uri="{FF2B5EF4-FFF2-40B4-BE49-F238E27FC236}">
                <a16:creationId xmlns="" xmlns:a16="http://schemas.microsoft.com/office/drawing/2014/main" id="{2B7D185C-CF73-4A6C-ADC9-C6FCB1751AFF}"/>
              </a:ext>
            </a:extLst>
          </p:cNvPr>
          <p:cNvSpPr/>
          <p:nvPr/>
        </p:nvSpPr>
        <p:spPr>
          <a:xfrm>
            <a:off x="179512" y="1700509"/>
            <a:ext cx="3312368" cy="28718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8" name="Rectangle: Rounded Corners 137">
            <a:extLst>
              <a:ext uri="{FF2B5EF4-FFF2-40B4-BE49-F238E27FC236}">
                <a16:creationId xmlns="" xmlns:a16="http://schemas.microsoft.com/office/drawing/2014/main" id="{F49AC82A-190A-4602-8FF2-54C894446297}"/>
              </a:ext>
            </a:extLst>
          </p:cNvPr>
          <p:cNvSpPr/>
          <p:nvPr/>
        </p:nvSpPr>
        <p:spPr>
          <a:xfrm>
            <a:off x="179512" y="2204566"/>
            <a:ext cx="3312368" cy="21602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130" name="Connector: Elbow 129">
            <a:extLst>
              <a:ext uri="{FF2B5EF4-FFF2-40B4-BE49-F238E27FC236}">
                <a16:creationId xmlns="" xmlns:a16="http://schemas.microsoft.com/office/drawing/2014/main" id="{8E0FE931-4408-42BE-9731-18FE23878557}"/>
              </a:ext>
            </a:extLst>
          </p:cNvPr>
          <p:cNvCxnSpPr>
            <a:cxnSpLocks/>
            <a:stCxn id="138" idx="3"/>
            <a:endCxn id="143" idx="1"/>
          </p:cNvCxnSpPr>
          <p:nvPr/>
        </p:nvCxnSpPr>
        <p:spPr>
          <a:xfrm>
            <a:off x="3491880" y="2312578"/>
            <a:ext cx="504056" cy="463054"/>
          </a:xfrm>
          <a:prstGeom prst="bentConnector3">
            <a:avLst>
              <a:gd name="adj1" fmla="val 50000"/>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 xmlns:a16="http://schemas.microsoft.com/office/drawing/2014/main" id="{1065D829-91B2-4EC9-BD41-AFEFC0BF61BC}"/>
              </a:ext>
            </a:extLst>
          </p:cNvPr>
          <p:cNvCxnSpPr>
            <a:cxnSpLocks/>
            <a:stCxn id="137" idx="3"/>
            <a:endCxn id="141" idx="1"/>
          </p:cNvCxnSpPr>
          <p:nvPr/>
        </p:nvCxnSpPr>
        <p:spPr>
          <a:xfrm flipV="1">
            <a:off x="3491880" y="1724124"/>
            <a:ext cx="504056" cy="119980"/>
          </a:xfrm>
          <a:prstGeom prst="bentConnector3">
            <a:avLst>
              <a:gd name="adj1" fmla="val 50000"/>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41" name="Table 140">
            <a:extLst>
              <a:ext uri="{FF2B5EF4-FFF2-40B4-BE49-F238E27FC236}">
                <a16:creationId xmlns="" xmlns:a16="http://schemas.microsoft.com/office/drawing/2014/main" id="{4969ED85-AA4F-45C3-8186-2E1F171F4F74}"/>
              </a:ext>
            </a:extLst>
          </p:cNvPr>
          <p:cNvGraphicFramePr>
            <a:graphicFrameLocks noGrp="1"/>
          </p:cNvGraphicFramePr>
          <p:nvPr>
            <p:extLst/>
          </p:nvPr>
        </p:nvGraphicFramePr>
        <p:xfrm>
          <a:off x="3995936" y="1171674"/>
          <a:ext cx="4487863" cy="1104900"/>
        </p:xfrm>
        <a:graphic>
          <a:graphicData uri="http://schemas.openxmlformats.org/drawingml/2006/table">
            <a:tbl>
              <a:tblPr>
                <a:tableStyleId>{5C22544A-7EE6-4342-B048-85BDC9FD1C3A}</a:tableStyleId>
              </a:tblPr>
              <a:tblGrid>
                <a:gridCol w="1800200">
                  <a:extLst>
                    <a:ext uri="{9D8B030D-6E8A-4147-A177-3AD203B41FA5}">
                      <a16:colId xmlns="" xmlns:a16="http://schemas.microsoft.com/office/drawing/2014/main" val="3252654969"/>
                    </a:ext>
                  </a:extLst>
                </a:gridCol>
                <a:gridCol w="576064">
                  <a:extLst>
                    <a:ext uri="{9D8B030D-6E8A-4147-A177-3AD203B41FA5}">
                      <a16:colId xmlns="" xmlns:a16="http://schemas.microsoft.com/office/drawing/2014/main" val="3618546874"/>
                    </a:ext>
                  </a:extLst>
                </a:gridCol>
                <a:gridCol w="432048">
                  <a:extLst>
                    <a:ext uri="{9D8B030D-6E8A-4147-A177-3AD203B41FA5}">
                      <a16:colId xmlns="" xmlns:a16="http://schemas.microsoft.com/office/drawing/2014/main" val="926208855"/>
                    </a:ext>
                  </a:extLst>
                </a:gridCol>
                <a:gridCol w="1679551">
                  <a:extLst>
                    <a:ext uri="{9D8B030D-6E8A-4147-A177-3AD203B41FA5}">
                      <a16:colId xmlns="" xmlns:a16="http://schemas.microsoft.com/office/drawing/2014/main" val="4282985345"/>
                    </a:ext>
                  </a:extLst>
                </a:gridCol>
              </a:tblGrid>
              <a:tr h="184150">
                <a:tc>
                  <a:txBody>
                    <a:bodyPr/>
                    <a:lstStyle/>
                    <a:p>
                      <a:pPr algn="l" fontAlgn="b"/>
                      <a:r>
                        <a:rPr lang="en-CA" sz="900" u="none" strike="noStrike" dirty="0">
                          <a:effectLst/>
                        </a:rPr>
                        <a:t>Product/ Service Name</a:t>
                      </a:r>
                      <a:endParaRPr lang="en-CA" sz="9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CA" sz="900" u="none" strike="noStrike" dirty="0">
                          <a:effectLst/>
                        </a:rPr>
                        <a:t>Value</a:t>
                      </a:r>
                      <a:endParaRPr lang="en-CA" sz="9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CA" sz="900" u="none" strike="noStrike" dirty="0">
                          <a:effectLst/>
                        </a:rPr>
                        <a:t> Vendor</a:t>
                      </a:r>
                      <a:endParaRPr lang="en-CA" sz="9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CA" sz="900" u="none" strike="noStrike" dirty="0">
                          <a:effectLst/>
                        </a:rPr>
                        <a:t>Legal Entity</a:t>
                      </a:r>
                      <a:endParaRPr lang="en-CA" sz="900" b="1" i="0" u="none" strike="noStrike" dirty="0">
                        <a:solidFill>
                          <a:srgbClr val="FFFFFF"/>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379313509"/>
                  </a:ext>
                </a:extLst>
              </a:tr>
              <a:tr h="184150">
                <a:tc>
                  <a:txBody>
                    <a:bodyPr/>
                    <a:lstStyle/>
                    <a:p>
                      <a:pPr algn="l" fontAlgn="b"/>
                      <a:r>
                        <a:rPr lang="en-CA" sz="700" u="none" strike="noStrike" dirty="0">
                          <a:effectLst/>
                        </a:rPr>
                        <a:t>DM Core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9345</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Bloomberg</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Investors Group - Winnipeg</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072418447"/>
                  </a:ext>
                </a:extLst>
              </a:tr>
              <a:tr h="184150">
                <a:tc>
                  <a:txBody>
                    <a:bodyPr/>
                    <a:lstStyle/>
                    <a:p>
                      <a:pPr algn="l" fontAlgn="b"/>
                      <a:r>
                        <a:rPr lang="en-CA" sz="700" u="none" strike="noStrike" dirty="0">
                          <a:effectLst/>
                        </a:rPr>
                        <a:t>DM Core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8400</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Bloomberg</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Mackenzie Financial Corporation - Toronto</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534920004"/>
                  </a:ext>
                </a:extLst>
              </a:tr>
              <a:tr h="184150">
                <a:tc>
                  <a:txBody>
                    <a:bodyPr/>
                    <a:lstStyle/>
                    <a:p>
                      <a:pPr algn="l" fontAlgn="b"/>
                      <a:r>
                        <a:rPr lang="en-CA" sz="700" u="none" strike="noStrike" dirty="0">
                          <a:effectLst/>
                        </a:rPr>
                        <a:t>DM Core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63525</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FactSet</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Investors Group - Winnipeg</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679481262"/>
                  </a:ext>
                </a:extLst>
              </a:tr>
              <a:tr h="184150">
                <a:tc>
                  <a:txBody>
                    <a:bodyPr/>
                    <a:lstStyle/>
                    <a:p>
                      <a:pPr algn="l" fontAlgn="b"/>
                      <a:r>
                        <a:rPr lang="en-CA" sz="700" u="none" strike="noStrike" dirty="0">
                          <a:effectLst/>
                        </a:rPr>
                        <a:t>DM Core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56700</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FactSet</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Mackenzie Financial Corporation - Toronto</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156798501"/>
                  </a:ext>
                </a:extLst>
              </a:tr>
              <a:tr h="184150">
                <a:tc>
                  <a:txBody>
                    <a:bodyPr/>
                    <a:lstStyle/>
                    <a:p>
                      <a:pPr algn="l" fontAlgn="b"/>
                      <a:r>
                        <a:rPr lang="en-CA" sz="700" u="none" strike="noStrike" dirty="0">
                          <a:effectLst/>
                        </a:rPr>
                        <a:t>DM Core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9345</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RIMES</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Investors Group - Winnipeg</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12357584"/>
                  </a:ext>
                </a:extLst>
              </a:tr>
            </a:tbl>
          </a:graphicData>
        </a:graphic>
      </p:graphicFrame>
      <p:graphicFrame>
        <p:nvGraphicFramePr>
          <p:cNvPr id="143" name="Table 142">
            <a:extLst>
              <a:ext uri="{FF2B5EF4-FFF2-40B4-BE49-F238E27FC236}">
                <a16:creationId xmlns="" xmlns:a16="http://schemas.microsoft.com/office/drawing/2014/main" id="{09A4E9C3-D71E-4D62-BB7E-E402A458CFD6}"/>
              </a:ext>
            </a:extLst>
          </p:cNvPr>
          <p:cNvGraphicFramePr>
            <a:graphicFrameLocks noGrp="1"/>
          </p:cNvGraphicFramePr>
          <p:nvPr>
            <p:extLst/>
          </p:nvPr>
        </p:nvGraphicFramePr>
        <p:xfrm>
          <a:off x="3995936" y="2407332"/>
          <a:ext cx="4487861" cy="736600"/>
        </p:xfrm>
        <a:graphic>
          <a:graphicData uri="http://schemas.openxmlformats.org/drawingml/2006/table">
            <a:tbl>
              <a:tblPr>
                <a:tableStyleId>{5C22544A-7EE6-4342-B048-85BDC9FD1C3A}</a:tableStyleId>
              </a:tblPr>
              <a:tblGrid>
                <a:gridCol w="1800200">
                  <a:extLst>
                    <a:ext uri="{9D8B030D-6E8A-4147-A177-3AD203B41FA5}">
                      <a16:colId xmlns="" xmlns:a16="http://schemas.microsoft.com/office/drawing/2014/main" val="1869925974"/>
                    </a:ext>
                  </a:extLst>
                </a:gridCol>
                <a:gridCol w="504056">
                  <a:extLst>
                    <a:ext uri="{9D8B030D-6E8A-4147-A177-3AD203B41FA5}">
                      <a16:colId xmlns="" xmlns:a16="http://schemas.microsoft.com/office/drawing/2014/main" val="3684944232"/>
                    </a:ext>
                  </a:extLst>
                </a:gridCol>
                <a:gridCol w="432048">
                  <a:extLst>
                    <a:ext uri="{9D8B030D-6E8A-4147-A177-3AD203B41FA5}">
                      <a16:colId xmlns="" xmlns:a16="http://schemas.microsoft.com/office/drawing/2014/main" val="4125387541"/>
                    </a:ext>
                  </a:extLst>
                </a:gridCol>
                <a:gridCol w="1751557">
                  <a:extLst>
                    <a:ext uri="{9D8B030D-6E8A-4147-A177-3AD203B41FA5}">
                      <a16:colId xmlns="" xmlns:a16="http://schemas.microsoft.com/office/drawing/2014/main" val="1313386216"/>
                    </a:ext>
                  </a:extLst>
                </a:gridCol>
              </a:tblGrid>
              <a:tr h="184150">
                <a:tc>
                  <a:txBody>
                    <a:bodyPr/>
                    <a:lstStyle/>
                    <a:p>
                      <a:pPr algn="l" fontAlgn="b"/>
                      <a:r>
                        <a:rPr lang="en-CA" sz="700" u="none" strike="noStrike" dirty="0">
                          <a:effectLst/>
                        </a:rPr>
                        <a:t>Product/ Service Name</a:t>
                      </a:r>
                      <a:endParaRPr lang="en-CA" sz="7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CA" sz="700" u="none" strike="noStrike" dirty="0">
                          <a:effectLst/>
                        </a:rPr>
                        <a:t>Value</a:t>
                      </a:r>
                      <a:endParaRPr lang="en-CA" sz="7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CA" sz="700" u="none" strike="noStrike" dirty="0">
                          <a:effectLst/>
                        </a:rPr>
                        <a:t>Vendor</a:t>
                      </a:r>
                      <a:endParaRPr lang="en-CA" sz="7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CA" sz="700" u="none" strike="noStrike" dirty="0">
                          <a:effectLst/>
                        </a:rPr>
                        <a:t>Legal Entity</a:t>
                      </a:r>
                      <a:endParaRPr lang="en-CA" sz="700" b="1" i="0" u="none" strike="noStrike" dirty="0">
                        <a:solidFill>
                          <a:srgbClr val="FFFFFF"/>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699594092"/>
                  </a:ext>
                </a:extLst>
              </a:tr>
              <a:tr h="184150">
                <a:tc>
                  <a:txBody>
                    <a:bodyPr/>
                    <a:lstStyle/>
                    <a:p>
                      <a:pPr algn="l" fontAlgn="b"/>
                      <a:r>
                        <a:rPr lang="en-CA" sz="700" u="none" strike="noStrike" dirty="0">
                          <a:effectLst/>
                        </a:rPr>
                        <a:t>DM Small Cap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9345</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Bloomberg</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Investors Group - Winnipeg</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1830786918"/>
                  </a:ext>
                </a:extLst>
              </a:tr>
              <a:tr h="184150">
                <a:tc>
                  <a:txBody>
                    <a:bodyPr/>
                    <a:lstStyle/>
                    <a:p>
                      <a:pPr algn="l" fontAlgn="b"/>
                      <a:r>
                        <a:rPr lang="en-CA" sz="700" u="none" strike="noStrike" dirty="0">
                          <a:effectLst/>
                        </a:rPr>
                        <a:t>DM Small Cap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63525</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Factset</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Investors Group - Winnipeg</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727080449"/>
                  </a:ext>
                </a:extLst>
              </a:tr>
              <a:tr h="184150">
                <a:tc>
                  <a:txBody>
                    <a:bodyPr/>
                    <a:lstStyle/>
                    <a:p>
                      <a:pPr algn="l" fontAlgn="b"/>
                      <a:r>
                        <a:rPr lang="en-CA" sz="700" u="none" strike="noStrike" dirty="0">
                          <a:effectLst/>
                        </a:rPr>
                        <a:t>DM Small Cap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9345</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RIMES</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Investors Group - Winnipeg</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520777114"/>
                  </a:ext>
                </a:extLst>
              </a:tr>
            </a:tbl>
          </a:graphicData>
        </a:graphic>
      </p:graphicFrame>
      <p:graphicFrame>
        <p:nvGraphicFramePr>
          <p:cNvPr id="150" name="Table 149">
            <a:extLst>
              <a:ext uri="{FF2B5EF4-FFF2-40B4-BE49-F238E27FC236}">
                <a16:creationId xmlns="" xmlns:a16="http://schemas.microsoft.com/office/drawing/2014/main" id="{6B65AEDA-1A45-42D1-B542-2223F2FCA385}"/>
              </a:ext>
            </a:extLst>
          </p:cNvPr>
          <p:cNvGraphicFramePr>
            <a:graphicFrameLocks noGrp="1"/>
          </p:cNvGraphicFramePr>
          <p:nvPr>
            <p:extLst/>
          </p:nvPr>
        </p:nvGraphicFramePr>
        <p:xfrm>
          <a:off x="3995935" y="3251944"/>
          <a:ext cx="4487860" cy="1473200"/>
        </p:xfrm>
        <a:graphic>
          <a:graphicData uri="http://schemas.openxmlformats.org/drawingml/2006/table">
            <a:tbl>
              <a:tblPr>
                <a:tableStyleId>{5C22544A-7EE6-4342-B048-85BDC9FD1C3A}</a:tableStyleId>
              </a:tblPr>
              <a:tblGrid>
                <a:gridCol w="1833272">
                  <a:extLst>
                    <a:ext uri="{9D8B030D-6E8A-4147-A177-3AD203B41FA5}">
                      <a16:colId xmlns="" xmlns:a16="http://schemas.microsoft.com/office/drawing/2014/main" val="188955488"/>
                    </a:ext>
                  </a:extLst>
                </a:gridCol>
                <a:gridCol w="513316">
                  <a:extLst>
                    <a:ext uri="{9D8B030D-6E8A-4147-A177-3AD203B41FA5}">
                      <a16:colId xmlns="" xmlns:a16="http://schemas.microsoft.com/office/drawing/2014/main" val="1722825203"/>
                    </a:ext>
                  </a:extLst>
                </a:gridCol>
                <a:gridCol w="439985">
                  <a:extLst>
                    <a:ext uri="{9D8B030D-6E8A-4147-A177-3AD203B41FA5}">
                      <a16:colId xmlns="" xmlns:a16="http://schemas.microsoft.com/office/drawing/2014/main" val="407163569"/>
                    </a:ext>
                  </a:extLst>
                </a:gridCol>
                <a:gridCol w="1701287">
                  <a:extLst>
                    <a:ext uri="{9D8B030D-6E8A-4147-A177-3AD203B41FA5}">
                      <a16:colId xmlns="" xmlns:a16="http://schemas.microsoft.com/office/drawing/2014/main" val="3363431081"/>
                    </a:ext>
                  </a:extLst>
                </a:gridCol>
              </a:tblGrid>
              <a:tr h="184150">
                <a:tc>
                  <a:txBody>
                    <a:bodyPr/>
                    <a:lstStyle/>
                    <a:p>
                      <a:pPr algn="l" fontAlgn="b"/>
                      <a:r>
                        <a:rPr lang="en-CA" sz="700" u="none" strike="noStrike" dirty="0">
                          <a:effectLst/>
                        </a:rPr>
                        <a:t>Product/ Service Name</a:t>
                      </a:r>
                      <a:endParaRPr lang="en-CA" sz="700" b="1" i="0" u="none" strike="noStrike" dirty="0">
                        <a:solidFill>
                          <a:srgbClr val="FFFFFF"/>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Value</a:t>
                      </a:r>
                      <a:endParaRPr lang="en-CA" sz="700" b="1" i="0" u="none" strike="noStrike" dirty="0">
                        <a:solidFill>
                          <a:srgbClr val="FFFFFF"/>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Vendor</a:t>
                      </a:r>
                      <a:endParaRPr lang="en-CA" sz="7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CA" sz="700" u="none" strike="noStrike" dirty="0">
                          <a:effectLst/>
                        </a:rPr>
                        <a:t>Legal Entity</a:t>
                      </a:r>
                      <a:endParaRPr lang="en-CA" sz="700" b="1" i="0" u="none" strike="noStrike" dirty="0">
                        <a:solidFill>
                          <a:srgbClr val="FFFFFF"/>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939105113"/>
                  </a:ext>
                </a:extLst>
              </a:tr>
              <a:tr h="184150">
                <a:tc>
                  <a:txBody>
                    <a:bodyPr/>
                    <a:lstStyle/>
                    <a:p>
                      <a:pPr algn="l" fontAlgn="b"/>
                      <a:r>
                        <a:rPr lang="en-CA" sz="700" u="none" strike="noStrike" dirty="0">
                          <a:effectLst/>
                        </a:rPr>
                        <a:t>EM Core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9345</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Bloomberg</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Investors Group - Winnipeg</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484795663"/>
                  </a:ext>
                </a:extLst>
              </a:tr>
              <a:tr h="184150">
                <a:tc>
                  <a:txBody>
                    <a:bodyPr/>
                    <a:lstStyle/>
                    <a:p>
                      <a:pPr algn="l" fontAlgn="b"/>
                      <a:r>
                        <a:rPr lang="en-CA" sz="700" u="none" strike="noStrike" dirty="0">
                          <a:effectLst/>
                        </a:rPr>
                        <a:t>EM Core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60500</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Bloomberg</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Mackenzie Investment Corporation - Boston</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1749687391"/>
                  </a:ext>
                </a:extLst>
              </a:tr>
              <a:tr h="184150">
                <a:tc>
                  <a:txBody>
                    <a:bodyPr/>
                    <a:lstStyle/>
                    <a:p>
                      <a:pPr algn="l" fontAlgn="b"/>
                      <a:r>
                        <a:rPr lang="en-CA" sz="700" u="none" strike="noStrike" dirty="0">
                          <a:effectLst/>
                        </a:rPr>
                        <a:t>EM Core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8400</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Bloomberg</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Mackenzie Financial Corporation - Toronoto</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83098849"/>
                  </a:ext>
                </a:extLst>
              </a:tr>
              <a:tr h="184150">
                <a:tc>
                  <a:txBody>
                    <a:bodyPr/>
                    <a:lstStyle/>
                    <a:p>
                      <a:pPr algn="l" fontAlgn="b"/>
                      <a:r>
                        <a:rPr lang="en-CA" sz="700" u="none" strike="noStrike" dirty="0">
                          <a:effectLst/>
                        </a:rPr>
                        <a:t>EM Core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63525</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Factset</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Investors Group - Winnipeg</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4022186233"/>
                  </a:ext>
                </a:extLst>
              </a:tr>
              <a:tr h="184150">
                <a:tc>
                  <a:txBody>
                    <a:bodyPr/>
                    <a:lstStyle/>
                    <a:p>
                      <a:pPr algn="l" fontAlgn="b"/>
                      <a:r>
                        <a:rPr lang="en-CA" sz="700" u="none" strike="noStrike" dirty="0">
                          <a:effectLst/>
                        </a:rPr>
                        <a:t>EM Core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8900</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Factset</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Mackenzie Investment Corporation - Boston</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259633884"/>
                  </a:ext>
                </a:extLst>
              </a:tr>
              <a:tr h="184150">
                <a:tc>
                  <a:txBody>
                    <a:bodyPr/>
                    <a:lstStyle/>
                    <a:p>
                      <a:pPr algn="l" fontAlgn="b"/>
                      <a:r>
                        <a:rPr lang="en-CA" sz="700" u="none" strike="noStrike" dirty="0">
                          <a:effectLst/>
                        </a:rPr>
                        <a:t>EM Core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56700</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Factset</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Mackenzie Financial Corporation - Toronoto</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910402594"/>
                  </a:ext>
                </a:extLst>
              </a:tr>
              <a:tr h="184150">
                <a:tc>
                  <a:txBody>
                    <a:bodyPr/>
                    <a:lstStyle/>
                    <a:p>
                      <a:pPr algn="l" fontAlgn="b"/>
                      <a:r>
                        <a:rPr lang="en-CA" sz="700" u="none" strike="noStrike" dirty="0">
                          <a:effectLst/>
                        </a:rPr>
                        <a:t>EM Core with 10 Years Daily Rolling History</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700" u="none" strike="noStrike" dirty="0">
                          <a:effectLst/>
                        </a:rPr>
                        <a:t>9345</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RIMES</a:t>
                      </a:r>
                      <a:endParaRPr lang="en-CA"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700" u="none" strike="noStrike" dirty="0">
                          <a:effectLst/>
                        </a:rPr>
                        <a:t>Investors Group - Winnipeg</a:t>
                      </a:r>
                      <a:endParaRPr lang="en-CA"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1667626388"/>
                  </a:ext>
                </a:extLst>
              </a:tr>
            </a:tbl>
          </a:graphicData>
        </a:graphic>
      </p:graphicFrame>
      <p:cxnSp>
        <p:nvCxnSpPr>
          <p:cNvPr id="155" name="Connector: Elbow 154">
            <a:extLst>
              <a:ext uri="{FF2B5EF4-FFF2-40B4-BE49-F238E27FC236}">
                <a16:creationId xmlns="" xmlns:a16="http://schemas.microsoft.com/office/drawing/2014/main" id="{FE28676A-AB09-474C-B4FB-6835879D659A}"/>
              </a:ext>
            </a:extLst>
          </p:cNvPr>
          <p:cNvCxnSpPr>
            <a:cxnSpLocks/>
            <a:stCxn id="125" idx="3"/>
            <a:endCxn id="150" idx="1"/>
          </p:cNvCxnSpPr>
          <p:nvPr/>
        </p:nvCxnSpPr>
        <p:spPr>
          <a:xfrm>
            <a:off x="3491880" y="2672618"/>
            <a:ext cx="504055" cy="1315926"/>
          </a:xfrm>
          <a:prstGeom prst="bentConnector3">
            <a:avLst>
              <a:gd name="adj1" fmla="val 31523"/>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8" name="Text Placeholder 1">
            <a:extLst>
              <a:ext uri="{FF2B5EF4-FFF2-40B4-BE49-F238E27FC236}">
                <a16:creationId xmlns="" xmlns:a16="http://schemas.microsoft.com/office/drawing/2014/main" id="{F0C3BD1B-5E54-47C1-9AFE-8957D1EC7F14}"/>
              </a:ext>
            </a:extLst>
          </p:cNvPr>
          <p:cNvSpPr txBox="1">
            <a:spLocks/>
          </p:cNvSpPr>
          <p:nvPr/>
        </p:nvSpPr>
        <p:spPr>
          <a:xfrm>
            <a:off x="357157" y="414593"/>
            <a:ext cx="6106237" cy="299761"/>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rPr>
              <a:t>MSCI Case Study</a:t>
            </a:r>
          </a:p>
        </p:txBody>
      </p:sp>
      <p:sp>
        <p:nvSpPr>
          <p:cNvPr id="169" name="Text Placeholder 2">
            <a:extLst>
              <a:ext uri="{FF2B5EF4-FFF2-40B4-BE49-F238E27FC236}">
                <a16:creationId xmlns="" xmlns:a16="http://schemas.microsoft.com/office/drawing/2014/main" id="{01F41AEA-8F3A-4435-B509-11B16F8FE407}"/>
              </a:ext>
            </a:extLst>
          </p:cNvPr>
          <p:cNvSpPr txBox="1">
            <a:spLocks/>
          </p:cNvSpPr>
          <p:nvPr/>
        </p:nvSpPr>
        <p:spPr>
          <a:xfrm>
            <a:off x="439965" y="691033"/>
            <a:ext cx="6744197"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kern="0" dirty="0">
                <a:solidFill>
                  <a:schemeClr val="accent4">
                    <a:lumMod val="50000"/>
                  </a:schemeClr>
                </a:solidFill>
                <a:latin typeface="Arial Narrow" panose="020B0606020202030204" pitchFamily="34" charset="0"/>
                <a:ea typeface="Arial"/>
                <a:cs typeface="Arial"/>
                <a:sym typeface="Arial"/>
              </a:rPr>
              <a:t>MSCI Product Site License  </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170" name="Rectangle 169">
            <a:extLst>
              <a:ext uri="{FF2B5EF4-FFF2-40B4-BE49-F238E27FC236}">
                <a16:creationId xmlns="" xmlns:a16="http://schemas.microsoft.com/office/drawing/2014/main" id="{678F9689-0AD4-4B51-BF85-B72FE23367CF}"/>
              </a:ext>
            </a:extLst>
          </p:cNvPr>
          <p:cNvSpPr/>
          <p:nvPr/>
        </p:nvSpPr>
        <p:spPr>
          <a:xfrm flipH="1">
            <a:off x="428596" y="764704"/>
            <a:ext cx="45719" cy="14287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2" name="Slide Number Placeholder 3">
            <a:extLst>
              <a:ext uri="{FF2B5EF4-FFF2-40B4-BE49-F238E27FC236}">
                <a16:creationId xmlns="" xmlns:a16="http://schemas.microsoft.com/office/drawing/2014/main" id="{73B68EA1-F7A2-4A88-9F80-6BE646EFCA55}"/>
              </a:ext>
            </a:extLst>
          </p:cNvPr>
          <p:cNvSpPr txBox="1">
            <a:spLocks/>
          </p:cNvSpPr>
          <p:nvPr>
            <p:custDataLst>
              <p:tags r:id="rId1"/>
            </p:custDataLst>
          </p:nvPr>
        </p:nvSpPr>
        <p:spPr>
          <a:xfrm>
            <a:off x="8643938" y="6629400"/>
            <a:ext cx="500062"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73" name="Date Placeholder 11">
            <a:extLst>
              <a:ext uri="{FF2B5EF4-FFF2-40B4-BE49-F238E27FC236}">
                <a16:creationId xmlns="" xmlns:a16="http://schemas.microsoft.com/office/drawing/2014/main" id="{DC04C577-8131-4580-AFFA-4B632C277EAA}"/>
              </a:ext>
            </a:extLst>
          </p:cNvPr>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rPr>
              <a:t>MDC @ Market Data Company</a:t>
            </a:r>
          </a:p>
        </p:txBody>
      </p:sp>
      <p:sp>
        <p:nvSpPr>
          <p:cNvPr id="174" name="Footer Placeholder 7">
            <a:extLst>
              <a:ext uri="{FF2B5EF4-FFF2-40B4-BE49-F238E27FC236}">
                <a16:creationId xmlns="" xmlns:a16="http://schemas.microsoft.com/office/drawing/2014/main" id="{565EF02B-E60A-462F-BB3B-CC97F3B577D0}"/>
              </a:ext>
            </a:extLst>
          </p:cNvPr>
          <p:cNvSpPr txBox="1">
            <a:spLocks/>
          </p:cNvSpPr>
          <p:nvPr/>
        </p:nvSpPr>
        <p:spPr>
          <a:xfrm>
            <a:off x="80931" y="6629424"/>
            <a:ext cx="2490805" cy="150132"/>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200" i="1" dirty="0">
                <a:solidFill>
                  <a:schemeClr val="tx1">
                    <a:tint val="75000"/>
                  </a:schemeClr>
                </a:solidFill>
              </a:rPr>
              <a:t>Market Data Optimization  for IGM</a:t>
            </a:r>
            <a:endParaRPr kumimoji="0" lang="nl-BE" sz="1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75" name="Picture 174">
            <a:extLst>
              <a:ext uri="{FF2B5EF4-FFF2-40B4-BE49-F238E27FC236}">
                <a16:creationId xmlns="" xmlns:a16="http://schemas.microsoft.com/office/drawing/2014/main" id="{F1E7E62B-4454-49A1-826C-7943591931F2}"/>
              </a:ext>
            </a:extLst>
          </p:cNvPr>
          <p:cNvPicPr>
            <a:picLocks noChangeAspect="1"/>
          </p:cNvPicPr>
          <p:nvPr/>
        </p:nvPicPr>
        <p:blipFill>
          <a:blip r:embed="rId4" cstate="print"/>
          <a:stretch>
            <a:fillRect/>
          </a:stretch>
        </p:blipFill>
        <p:spPr>
          <a:xfrm>
            <a:off x="8127183" y="6457968"/>
            <a:ext cx="624931" cy="373906"/>
          </a:xfrm>
          <a:prstGeom prst="rect">
            <a:avLst/>
          </a:prstGeom>
        </p:spPr>
      </p:pic>
      <p:sp>
        <p:nvSpPr>
          <p:cNvPr id="24" name="Rectangle 23">
            <a:extLst>
              <a:ext uri="{FF2B5EF4-FFF2-40B4-BE49-F238E27FC236}">
                <a16:creationId xmlns="" xmlns:a16="http://schemas.microsoft.com/office/drawing/2014/main" id="{0A2AD75A-7792-4766-8FD4-CA6168A202FF}"/>
              </a:ext>
            </a:extLst>
          </p:cNvPr>
          <p:cNvSpPr/>
          <p:nvPr/>
        </p:nvSpPr>
        <p:spPr>
          <a:xfrm>
            <a:off x="218867" y="5445224"/>
            <a:ext cx="8601605" cy="11387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MSCI Contract Observations</a:t>
            </a:r>
          </a:p>
          <a:p>
            <a:pPr marL="171450" lvl="0" indent="-171450">
              <a:buFont typeface="Arial" panose="020B0604020202020204" pitchFamily="34" charset="0"/>
              <a:buChar char="•"/>
            </a:pPr>
            <a:r>
              <a:rPr lang="en-CA" sz="1000" dirty="0"/>
              <a:t>MSCI has licensed products based on geography, usage, and consuming platform   </a:t>
            </a:r>
          </a:p>
          <a:p>
            <a:pPr marL="171450" lvl="0" indent="-171450">
              <a:buFont typeface="Arial" panose="020B0604020202020204" pitchFamily="34" charset="0"/>
              <a:buChar char="•"/>
            </a:pPr>
            <a:r>
              <a:rPr lang="en-CA" sz="1000" dirty="0"/>
              <a:t>DM Core and EM Core history is replicated across multiple locations – confirm usage (i.e. processing or viewing data) and rationalize licenses </a:t>
            </a:r>
          </a:p>
          <a:p>
            <a:pPr marL="171450" lvl="0" indent="-171450">
              <a:buFont typeface="Arial" panose="020B0604020202020204" pitchFamily="34" charset="0"/>
              <a:buChar char="•"/>
            </a:pPr>
            <a:r>
              <a:rPr lang="en-CA" sz="1000" dirty="0"/>
              <a:t>The cost to distribute these products through different carrier vendors is $120k</a:t>
            </a:r>
          </a:p>
          <a:p>
            <a:pPr marL="171450" lvl="0" indent="-171450">
              <a:buFont typeface="Arial" panose="020B0604020202020204" pitchFamily="34" charset="0"/>
              <a:buChar char="•"/>
            </a:pPr>
            <a:r>
              <a:rPr lang="en-CA" sz="1000" dirty="0"/>
              <a:t>The analysis conducted suggests IGM should revisit business requirements to understand how Index Data is being used at each site, to ultimately restructure and  reduce licensing</a:t>
            </a:r>
            <a:endParaRPr lang="en-CA" sz="1000" strike="sngStrike" dirty="0"/>
          </a:p>
        </p:txBody>
      </p:sp>
      <p:sp>
        <p:nvSpPr>
          <p:cNvPr id="25" name="Rectangle: Rounded Corners 24">
            <a:extLst>
              <a:ext uri="{FF2B5EF4-FFF2-40B4-BE49-F238E27FC236}">
                <a16:creationId xmlns="" xmlns:a16="http://schemas.microsoft.com/office/drawing/2014/main" id="{88DBFCFA-A589-4FEC-950D-173F3C2A752D}"/>
              </a:ext>
            </a:extLst>
          </p:cNvPr>
          <p:cNvSpPr/>
          <p:nvPr/>
        </p:nvSpPr>
        <p:spPr>
          <a:xfrm>
            <a:off x="179512" y="2959758"/>
            <a:ext cx="3312368" cy="17295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Rectangle: Rounded Corners 25">
            <a:extLst>
              <a:ext uri="{FF2B5EF4-FFF2-40B4-BE49-F238E27FC236}">
                <a16:creationId xmlns="" xmlns:a16="http://schemas.microsoft.com/office/drawing/2014/main" id="{E2A9C95E-EEAF-4143-8F64-49D18DFB12D5}"/>
              </a:ext>
            </a:extLst>
          </p:cNvPr>
          <p:cNvSpPr/>
          <p:nvPr/>
        </p:nvSpPr>
        <p:spPr>
          <a:xfrm>
            <a:off x="179512" y="3328058"/>
            <a:ext cx="3312368" cy="31696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Rectangle: Rounded Corners 26">
            <a:extLst>
              <a:ext uri="{FF2B5EF4-FFF2-40B4-BE49-F238E27FC236}">
                <a16:creationId xmlns="" xmlns:a16="http://schemas.microsoft.com/office/drawing/2014/main" id="{D2DDCD73-4C6F-4FF5-9B12-0F3581AAD3E2}"/>
              </a:ext>
            </a:extLst>
          </p:cNvPr>
          <p:cNvSpPr/>
          <p:nvPr/>
        </p:nvSpPr>
        <p:spPr>
          <a:xfrm>
            <a:off x="179512" y="4408178"/>
            <a:ext cx="3312368" cy="10094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Rectangle 27"/>
          <p:cNvSpPr/>
          <p:nvPr/>
        </p:nvSpPr>
        <p:spPr>
          <a:xfrm>
            <a:off x="8077200" y="-27384"/>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pic>
        <p:nvPicPr>
          <p:cNvPr id="29" name="Picture 28">
            <a:extLst>
              <a:ext uri="{FF2B5EF4-FFF2-40B4-BE49-F238E27FC236}">
                <a16:creationId xmlns="" xmlns:a16="http://schemas.microsoft.com/office/drawing/2014/main" id="{0A914366-6E40-4172-8DA5-D4D0AB1EBB63}"/>
              </a:ext>
            </a:extLst>
          </p:cNvPr>
          <p:cNvPicPr>
            <a:picLocks noChangeAspect="1"/>
          </p:cNvPicPr>
          <p:nvPr/>
        </p:nvPicPr>
        <p:blipFill>
          <a:blip r:embed="rId5" cstate="print"/>
          <a:stretch>
            <a:fillRect/>
          </a:stretch>
        </p:blipFill>
        <p:spPr>
          <a:xfrm>
            <a:off x="7543800" y="179401"/>
            <a:ext cx="1278860" cy="765161"/>
          </a:xfrm>
          <a:prstGeom prst="rect">
            <a:avLst/>
          </a:prstGeom>
        </p:spPr>
      </p:pic>
    </p:spTree>
    <p:extLst>
      <p:ext uri="{BB962C8B-B14F-4D97-AF65-F5344CB8AC3E}">
        <p14:creationId xmlns="" xmlns:p14="http://schemas.microsoft.com/office/powerpoint/2010/main" val="104425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row: Right 51">
            <a:extLst>
              <a:ext uri="{FF2B5EF4-FFF2-40B4-BE49-F238E27FC236}">
                <a16:creationId xmlns="" xmlns:a16="http://schemas.microsoft.com/office/drawing/2014/main" id="{AC0E1988-FC0D-4AFD-B9E6-027A9FB6EBA0}"/>
              </a:ext>
            </a:extLst>
          </p:cNvPr>
          <p:cNvSpPr/>
          <p:nvPr/>
        </p:nvSpPr>
        <p:spPr>
          <a:xfrm>
            <a:off x="6588224" y="1427481"/>
            <a:ext cx="671406" cy="4824537"/>
          </a:xfrm>
          <a:prstGeom prst="rightArrow">
            <a:avLst>
              <a:gd name="adj1" fmla="val 100000"/>
              <a:gd name="adj2" fmla="val 8657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8" name="Flowchart: Magnetic Disk 77">
            <a:extLst>
              <a:ext uri="{FF2B5EF4-FFF2-40B4-BE49-F238E27FC236}">
                <a16:creationId xmlns="" xmlns:a16="http://schemas.microsoft.com/office/drawing/2014/main" id="{2864A4BB-A69D-42C6-8630-4E0133D79609}"/>
              </a:ext>
            </a:extLst>
          </p:cNvPr>
          <p:cNvSpPr/>
          <p:nvPr/>
        </p:nvSpPr>
        <p:spPr>
          <a:xfrm>
            <a:off x="6876256" y="4659668"/>
            <a:ext cx="1728192" cy="512230"/>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IG Website </a:t>
            </a:r>
          </a:p>
        </p:txBody>
      </p:sp>
      <p:sp>
        <p:nvSpPr>
          <p:cNvPr id="411" name="Text Placeholder 1">
            <a:extLst>
              <a:ext uri="{FF2B5EF4-FFF2-40B4-BE49-F238E27FC236}">
                <a16:creationId xmlns="" xmlns:a16="http://schemas.microsoft.com/office/drawing/2014/main" id="{FE968B6F-9814-4B87-B679-5270460804EA}"/>
              </a:ext>
            </a:extLst>
          </p:cNvPr>
          <p:cNvSpPr txBox="1">
            <a:spLocks/>
          </p:cNvSpPr>
          <p:nvPr/>
        </p:nvSpPr>
        <p:spPr>
          <a:xfrm>
            <a:off x="357157" y="414593"/>
            <a:ext cx="6106237" cy="299761"/>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chemeClr val="accent4">
                    <a:lumMod val="50000"/>
                  </a:schemeClr>
                </a:solidFill>
                <a:ea typeface="Arial"/>
                <a:cs typeface="Arial"/>
                <a:sym typeface="Arial"/>
              </a:rPr>
              <a:t>FTSE</a:t>
            </a:r>
            <a:r>
              <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rPr>
              <a:t> Case Study</a:t>
            </a:r>
          </a:p>
        </p:txBody>
      </p:sp>
      <p:sp>
        <p:nvSpPr>
          <p:cNvPr id="412" name="Text Placeholder 2">
            <a:extLst>
              <a:ext uri="{FF2B5EF4-FFF2-40B4-BE49-F238E27FC236}">
                <a16:creationId xmlns="" xmlns:a16="http://schemas.microsoft.com/office/drawing/2014/main" id="{26AE7A4C-AA77-40AD-AFBA-AE0A664B156B}"/>
              </a:ext>
            </a:extLst>
          </p:cNvPr>
          <p:cNvSpPr txBox="1">
            <a:spLocks/>
          </p:cNvSpPr>
          <p:nvPr/>
        </p:nvSpPr>
        <p:spPr>
          <a:xfrm>
            <a:off x="439965" y="691033"/>
            <a:ext cx="6744197"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kern="0" dirty="0">
                <a:solidFill>
                  <a:schemeClr val="accent4">
                    <a:lumMod val="50000"/>
                  </a:schemeClr>
                </a:solidFill>
                <a:latin typeface="Arial Narrow" panose="020B0606020202030204" pitchFamily="34" charset="0"/>
                <a:ea typeface="Arial"/>
                <a:cs typeface="Arial"/>
                <a:sym typeface="Arial"/>
              </a:rPr>
              <a:t>FTSE Product Site License   </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413" name="Rectangle 412">
            <a:extLst>
              <a:ext uri="{FF2B5EF4-FFF2-40B4-BE49-F238E27FC236}">
                <a16:creationId xmlns="" xmlns:a16="http://schemas.microsoft.com/office/drawing/2014/main" id="{DCC1E25C-A499-4F12-98C3-20BEAD5D7956}"/>
              </a:ext>
            </a:extLst>
          </p:cNvPr>
          <p:cNvSpPr/>
          <p:nvPr/>
        </p:nvSpPr>
        <p:spPr>
          <a:xfrm flipH="1">
            <a:off x="428596" y="765844"/>
            <a:ext cx="45719" cy="14287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5" name="Slide Number Placeholder 3">
            <a:extLst>
              <a:ext uri="{FF2B5EF4-FFF2-40B4-BE49-F238E27FC236}">
                <a16:creationId xmlns="" xmlns:a16="http://schemas.microsoft.com/office/drawing/2014/main" id="{BE2CD1EE-C2D8-414A-AD9D-34BE868329F7}"/>
              </a:ext>
            </a:extLst>
          </p:cNvPr>
          <p:cNvSpPr txBox="1">
            <a:spLocks/>
          </p:cNvSpPr>
          <p:nvPr>
            <p:custDataLst>
              <p:tags r:id="rId1"/>
            </p:custDataLst>
          </p:nvPr>
        </p:nvSpPr>
        <p:spPr>
          <a:xfrm>
            <a:off x="8643938" y="6629400"/>
            <a:ext cx="500062"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416" name="Date Placeholder 11">
            <a:extLst>
              <a:ext uri="{FF2B5EF4-FFF2-40B4-BE49-F238E27FC236}">
                <a16:creationId xmlns="" xmlns:a16="http://schemas.microsoft.com/office/drawing/2014/main" id="{5F5037EB-6FF5-4E3E-A377-D601A46D59E9}"/>
              </a:ext>
            </a:extLst>
          </p:cNvPr>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rPr>
              <a:t>MDC @ Market Data Company</a:t>
            </a:r>
          </a:p>
        </p:txBody>
      </p:sp>
      <p:sp>
        <p:nvSpPr>
          <p:cNvPr id="417" name="Footer Placeholder 7">
            <a:extLst>
              <a:ext uri="{FF2B5EF4-FFF2-40B4-BE49-F238E27FC236}">
                <a16:creationId xmlns="" xmlns:a16="http://schemas.microsoft.com/office/drawing/2014/main" id="{1EE11474-B111-4B5E-8ABE-50580C6CA3CB}"/>
              </a:ext>
            </a:extLst>
          </p:cNvPr>
          <p:cNvSpPr txBox="1">
            <a:spLocks/>
          </p:cNvSpPr>
          <p:nvPr/>
        </p:nvSpPr>
        <p:spPr>
          <a:xfrm>
            <a:off x="80931" y="6629424"/>
            <a:ext cx="2490805" cy="150132"/>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200" i="1" dirty="0">
                <a:solidFill>
                  <a:schemeClr val="tx1">
                    <a:tint val="75000"/>
                  </a:schemeClr>
                </a:solidFill>
              </a:rPr>
              <a:t>Market Data Optimization  for IGM</a:t>
            </a:r>
            <a:endParaRPr kumimoji="0" lang="nl-BE" sz="1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18" name="Picture 417">
            <a:extLst>
              <a:ext uri="{FF2B5EF4-FFF2-40B4-BE49-F238E27FC236}">
                <a16:creationId xmlns="" xmlns:a16="http://schemas.microsoft.com/office/drawing/2014/main" id="{7838FA0E-83A8-4486-92BD-BC843D75AB90}"/>
              </a:ext>
            </a:extLst>
          </p:cNvPr>
          <p:cNvPicPr>
            <a:picLocks noChangeAspect="1"/>
          </p:cNvPicPr>
          <p:nvPr/>
        </p:nvPicPr>
        <p:blipFill>
          <a:blip r:embed="rId4" cstate="print"/>
          <a:stretch>
            <a:fillRect/>
          </a:stretch>
        </p:blipFill>
        <p:spPr>
          <a:xfrm>
            <a:off x="8127183" y="6457968"/>
            <a:ext cx="624931" cy="373906"/>
          </a:xfrm>
          <a:prstGeom prst="rect">
            <a:avLst/>
          </a:prstGeom>
        </p:spPr>
      </p:pic>
      <p:sp>
        <p:nvSpPr>
          <p:cNvPr id="25" name="Rectangle: Rounded Corners 24">
            <a:extLst>
              <a:ext uri="{FF2B5EF4-FFF2-40B4-BE49-F238E27FC236}">
                <a16:creationId xmlns="" xmlns:a16="http://schemas.microsoft.com/office/drawing/2014/main" id="{523383BD-A01E-4350-BDEE-B10DC6820D59}"/>
              </a:ext>
            </a:extLst>
          </p:cNvPr>
          <p:cNvSpPr/>
          <p:nvPr/>
        </p:nvSpPr>
        <p:spPr>
          <a:xfrm>
            <a:off x="693225" y="1787522"/>
            <a:ext cx="1656184" cy="50405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Toronto – 180 Queen</a:t>
            </a:r>
          </a:p>
          <a:p>
            <a:pPr algn="ctr"/>
            <a:r>
              <a:rPr lang="en-CA" sz="800" dirty="0">
                <a:solidFill>
                  <a:schemeClr val="tx1"/>
                </a:solidFill>
              </a:rPr>
              <a:t>SITE 1</a:t>
            </a:r>
          </a:p>
          <a:p>
            <a:pPr algn="ctr"/>
            <a:r>
              <a:rPr lang="en-CA" sz="800" dirty="0">
                <a:solidFill>
                  <a:schemeClr val="tx1"/>
                </a:solidFill>
              </a:rPr>
              <a:t>Total cost for Licensed Products</a:t>
            </a:r>
          </a:p>
          <a:p>
            <a:pPr algn="ctr"/>
            <a:r>
              <a:rPr lang="en-CA" sz="800" dirty="0">
                <a:solidFill>
                  <a:schemeClr val="tx1"/>
                </a:solidFill>
              </a:rPr>
              <a:t>$220k</a:t>
            </a:r>
          </a:p>
        </p:txBody>
      </p:sp>
      <p:sp>
        <p:nvSpPr>
          <p:cNvPr id="26" name="Rectangle: Rounded Corners 25">
            <a:extLst>
              <a:ext uri="{FF2B5EF4-FFF2-40B4-BE49-F238E27FC236}">
                <a16:creationId xmlns="" xmlns:a16="http://schemas.microsoft.com/office/drawing/2014/main" id="{55D81666-EDAB-4816-837F-9E7DB585D756}"/>
              </a:ext>
            </a:extLst>
          </p:cNvPr>
          <p:cNvSpPr/>
          <p:nvPr/>
        </p:nvSpPr>
        <p:spPr>
          <a:xfrm>
            <a:off x="755576" y="4934536"/>
            <a:ext cx="1656184" cy="504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Toronto – 33 Yonge </a:t>
            </a:r>
          </a:p>
          <a:p>
            <a:pPr algn="ctr"/>
            <a:r>
              <a:rPr lang="en-CA" sz="800" dirty="0">
                <a:solidFill>
                  <a:schemeClr val="tx1"/>
                </a:solidFill>
              </a:rPr>
              <a:t>Site 3</a:t>
            </a:r>
          </a:p>
          <a:p>
            <a:pPr algn="ctr"/>
            <a:r>
              <a:rPr lang="en-CA" sz="800" dirty="0">
                <a:solidFill>
                  <a:schemeClr val="tx1"/>
                </a:solidFill>
              </a:rPr>
              <a:t>Total for Licensed Products</a:t>
            </a:r>
          </a:p>
          <a:p>
            <a:pPr algn="ctr"/>
            <a:r>
              <a:rPr lang="en-CA" sz="800" dirty="0">
                <a:solidFill>
                  <a:schemeClr val="tx1"/>
                </a:solidFill>
              </a:rPr>
              <a:t>$37k</a:t>
            </a:r>
            <a:endParaRPr lang="en-CA" dirty="0">
              <a:solidFill>
                <a:schemeClr val="tx1"/>
              </a:solidFill>
            </a:endParaRPr>
          </a:p>
        </p:txBody>
      </p:sp>
      <p:sp>
        <p:nvSpPr>
          <p:cNvPr id="27" name="Rectangle: Rounded Corners 26">
            <a:extLst>
              <a:ext uri="{FF2B5EF4-FFF2-40B4-BE49-F238E27FC236}">
                <a16:creationId xmlns="" xmlns:a16="http://schemas.microsoft.com/office/drawing/2014/main" id="{6660BD4D-EADE-4174-97EE-9881E1C6EA3E}"/>
              </a:ext>
            </a:extLst>
          </p:cNvPr>
          <p:cNvSpPr/>
          <p:nvPr/>
        </p:nvSpPr>
        <p:spPr>
          <a:xfrm>
            <a:off x="686054" y="3665136"/>
            <a:ext cx="1656184" cy="50405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Winnipeg</a:t>
            </a:r>
          </a:p>
          <a:p>
            <a:pPr algn="ctr"/>
            <a:r>
              <a:rPr lang="en-CA" sz="800" dirty="0">
                <a:solidFill>
                  <a:schemeClr val="tx1"/>
                </a:solidFill>
              </a:rPr>
              <a:t>Site 2</a:t>
            </a:r>
          </a:p>
          <a:p>
            <a:pPr algn="ctr"/>
            <a:r>
              <a:rPr lang="en-CA" sz="800" dirty="0">
                <a:solidFill>
                  <a:schemeClr val="tx1"/>
                </a:solidFill>
              </a:rPr>
              <a:t>Total cost for Licensed Product</a:t>
            </a:r>
          </a:p>
          <a:p>
            <a:pPr algn="ctr"/>
            <a:r>
              <a:rPr lang="en-CA" sz="800" dirty="0">
                <a:solidFill>
                  <a:schemeClr val="tx1"/>
                </a:solidFill>
              </a:rPr>
              <a:t>$186k</a:t>
            </a:r>
            <a:endParaRPr lang="en-CA" dirty="0">
              <a:solidFill>
                <a:schemeClr val="tx1"/>
              </a:solidFill>
            </a:endParaRPr>
          </a:p>
        </p:txBody>
      </p:sp>
      <p:graphicFrame>
        <p:nvGraphicFramePr>
          <p:cNvPr id="3" name="Table 2">
            <a:extLst>
              <a:ext uri="{FF2B5EF4-FFF2-40B4-BE49-F238E27FC236}">
                <a16:creationId xmlns="" xmlns:a16="http://schemas.microsoft.com/office/drawing/2014/main" id="{D1AD0104-7F70-4B38-83A8-5FB97EB95A24}"/>
              </a:ext>
            </a:extLst>
          </p:cNvPr>
          <p:cNvGraphicFramePr>
            <a:graphicFrameLocks noGrp="1"/>
          </p:cNvGraphicFramePr>
          <p:nvPr>
            <p:extLst>
              <p:ext uri="{D42A27DB-BD31-4B8C-83A1-F6EECF244321}">
                <p14:modId xmlns="" xmlns:p14="http://schemas.microsoft.com/office/powerpoint/2010/main" val="1893280263"/>
              </p:ext>
            </p:extLst>
          </p:nvPr>
        </p:nvGraphicFramePr>
        <p:xfrm>
          <a:off x="2999606" y="4934536"/>
          <a:ext cx="3513150" cy="524756"/>
        </p:xfrm>
        <a:graphic>
          <a:graphicData uri="http://schemas.openxmlformats.org/drawingml/2006/table">
            <a:tbl>
              <a:tblPr>
                <a:tableStyleId>{5C22544A-7EE6-4342-B048-85BDC9FD1C3A}</a:tableStyleId>
              </a:tblPr>
              <a:tblGrid>
                <a:gridCol w="3062359">
                  <a:extLst>
                    <a:ext uri="{9D8B030D-6E8A-4147-A177-3AD203B41FA5}">
                      <a16:colId xmlns="" xmlns:a16="http://schemas.microsoft.com/office/drawing/2014/main" val="2777941609"/>
                    </a:ext>
                  </a:extLst>
                </a:gridCol>
                <a:gridCol w="450791">
                  <a:extLst>
                    <a:ext uri="{9D8B030D-6E8A-4147-A177-3AD203B41FA5}">
                      <a16:colId xmlns="" xmlns:a16="http://schemas.microsoft.com/office/drawing/2014/main" val="4278401879"/>
                    </a:ext>
                  </a:extLst>
                </a:gridCol>
              </a:tblGrid>
              <a:tr h="131189">
                <a:tc>
                  <a:txBody>
                    <a:bodyPr/>
                    <a:lstStyle/>
                    <a:p>
                      <a:pPr algn="l" fontAlgn="ctr"/>
                      <a:r>
                        <a:rPr lang="en-CA" sz="800" u="none" strike="noStrike" dirty="0">
                          <a:solidFill>
                            <a:srgbClr val="FF0000"/>
                          </a:solidFill>
                          <a:effectLst/>
                        </a:rPr>
                        <a:t>FTSE TMX Canada High Yield Index Index Risk &amp; Return </a:t>
                      </a:r>
                      <a:endParaRPr lang="en-CA" sz="800" b="0" i="0" u="none" strike="noStrike" dirty="0">
                        <a:solidFill>
                          <a:srgbClr val="FF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solidFill>
                            <a:srgbClr val="FF0000"/>
                          </a:solidFill>
                          <a:effectLst/>
                        </a:rPr>
                        <a:t> $ 4,641 </a:t>
                      </a:r>
                      <a:endParaRPr lang="en-CA" sz="8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969877658"/>
                  </a:ext>
                </a:extLst>
              </a:tr>
              <a:tr h="131189">
                <a:tc>
                  <a:txBody>
                    <a:bodyPr/>
                    <a:lstStyle/>
                    <a:p>
                      <a:pPr algn="l" fontAlgn="ctr"/>
                      <a:r>
                        <a:rPr lang="en-CA" sz="800" u="none" strike="noStrike" dirty="0">
                          <a:solidFill>
                            <a:srgbClr val="FF0000"/>
                          </a:solidFill>
                          <a:effectLst/>
                        </a:rPr>
                        <a:t>FTSE TMX Canada Universe Index Risk &amp; Return</a:t>
                      </a:r>
                      <a:endParaRPr lang="en-CA" sz="800" b="0" i="0" u="none" strike="noStrike" dirty="0">
                        <a:solidFill>
                          <a:srgbClr val="FF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solidFill>
                            <a:srgbClr val="FF0000"/>
                          </a:solidFill>
                          <a:effectLst/>
                        </a:rPr>
                        <a:t> $ 9,282 </a:t>
                      </a:r>
                      <a:endParaRPr lang="en-CA" sz="8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1551670689"/>
                  </a:ext>
                </a:extLst>
              </a:tr>
              <a:tr h="131189">
                <a:tc>
                  <a:txBody>
                    <a:bodyPr/>
                    <a:lstStyle/>
                    <a:p>
                      <a:pPr algn="l" fontAlgn="ctr"/>
                      <a:r>
                        <a:rPr lang="en-CA" sz="800" u="none" strike="noStrike" dirty="0">
                          <a:solidFill>
                            <a:srgbClr val="FF0000"/>
                          </a:solidFill>
                          <a:effectLst/>
                        </a:rPr>
                        <a:t>FTSE TMX Canada Universe Constituent Risk </a:t>
                      </a:r>
                      <a:endParaRPr lang="en-CA" sz="800" b="0" i="0" u="none" strike="noStrike" dirty="0">
                        <a:solidFill>
                          <a:srgbClr val="FF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solidFill>
                            <a:srgbClr val="FF0000"/>
                          </a:solidFill>
                          <a:effectLst/>
                        </a:rPr>
                        <a:t> $ 13,923 </a:t>
                      </a:r>
                      <a:endParaRPr lang="en-CA" sz="8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825482586"/>
                  </a:ext>
                </a:extLst>
              </a:tr>
              <a:tr h="131189">
                <a:tc>
                  <a:txBody>
                    <a:bodyPr/>
                    <a:lstStyle/>
                    <a:p>
                      <a:pPr algn="l" fontAlgn="ctr"/>
                      <a:r>
                        <a:rPr lang="en-CA" sz="800" u="none" strike="noStrike" dirty="0">
                          <a:solidFill>
                            <a:srgbClr val="FF0000"/>
                          </a:solidFill>
                          <a:effectLst/>
                        </a:rPr>
                        <a:t>FTSE TMX Canada Universe Constituent Return</a:t>
                      </a:r>
                      <a:endParaRPr lang="en-CA" sz="800" b="0" i="0" u="none" strike="noStrike" dirty="0">
                        <a:solidFill>
                          <a:srgbClr val="FF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solidFill>
                            <a:srgbClr val="FF0000"/>
                          </a:solidFill>
                          <a:effectLst/>
                        </a:rPr>
                        <a:t> $ 9,282 </a:t>
                      </a:r>
                      <a:endParaRPr lang="en-CA" sz="8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296664563"/>
                  </a:ext>
                </a:extLst>
              </a:tr>
            </a:tbl>
          </a:graphicData>
        </a:graphic>
      </p:graphicFrame>
      <p:graphicFrame>
        <p:nvGraphicFramePr>
          <p:cNvPr id="6" name="Table 5">
            <a:extLst>
              <a:ext uri="{FF2B5EF4-FFF2-40B4-BE49-F238E27FC236}">
                <a16:creationId xmlns="" xmlns:a16="http://schemas.microsoft.com/office/drawing/2014/main" id="{A477523C-2DB5-4720-9104-7656570E3986}"/>
              </a:ext>
            </a:extLst>
          </p:cNvPr>
          <p:cNvGraphicFramePr>
            <a:graphicFrameLocks noGrp="1"/>
          </p:cNvGraphicFramePr>
          <p:nvPr>
            <p:extLst>
              <p:ext uri="{D42A27DB-BD31-4B8C-83A1-F6EECF244321}">
                <p14:modId xmlns="" xmlns:p14="http://schemas.microsoft.com/office/powerpoint/2010/main" val="3462927975"/>
              </p:ext>
            </p:extLst>
          </p:nvPr>
        </p:nvGraphicFramePr>
        <p:xfrm>
          <a:off x="3007800" y="3205197"/>
          <a:ext cx="3506015" cy="1657331"/>
        </p:xfrm>
        <a:graphic>
          <a:graphicData uri="http://schemas.openxmlformats.org/drawingml/2006/table">
            <a:tbl>
              <a:tblPr>
                <a:tableStyleId>{5C22544A-7EE6-4342-B048-85BDC9FD1C3A}</a:tableStyleId>
              </a:tblPr>
              <a:tblGrid>
                <a:gridCol w="3055224">
                  <a:extLst>
                    <a:ext uri="{9D8B030D-6E8A-4147-A177-3AD203B41FA5}">
                      <a16:colId xmlns="" xmlns:a16="http://schemas.microsoft.com/office/drawing/2014/main" val="2503822169"/>
                    </a:ext>
                  </a:extLst>
                </a:gridCol>
                <a:gridCol w="450791">
                  <a:extLst>
                    <a:ext uri="{9D8B030D-6E8A-4147-A177-3AD203B41FA5}">
                      <a16:colId xmlns="" xmlns:a16="http://schemas.microsoft.com/office/drawing/2014/main" val="2410846477"/>
                    </a:ext>
                  </a:extLst>
                </a:gridCol>
              </a:tblGrid>
              <a:tr h="122032">
                <a:tc>
                  <a:txBody>
                    <a:bodyPr/>
                    <a:lstStyle/>
                    <a:p>
                      <a:pPr algn="l" fontAlgn="ctr"/>
                      <a:r>
                        <a:rPr lang="en-CA" sz="800" u="none" strike="noStrike" dirty="0">
                          <a:effectLst/>
                        </a:rPr>
                        <a:t>FastQuote File - FQFRN.PRN</a:t>
                      </a:r>
                      <a:endParaRPr lang="en-CA" sz="800" b="0" i="0" u="none" strike="noStrike" dirty="0">
                        <a:solidFill>
                          <a:srgbClr val="000000"/>
                        </a:solidFill>
                        <a:effectLst/>
                        <a:latin typeface="Calibri" panose="020F0502020204030204" pitchFamily="34" charset="0"/>
                      </a:endParaRPr>
                    </a:p>
                  </a:txBody>
                  <a:tcPr marL="5567" marR="5567" marT="5567" marB="0" anchor="ctr"/>
                </a:tc>
                <a:tc>
                  <a:txBody>
                    <a:bodyPr/>
                    <a:lstStyle/>
                    <a:p>
                      <a:pPr algn="l" fontAlgn="b"/>
                      <a:r>
                        <a:rPr lang="en-CA" sz="800" u="none" strike="noStrike" dirty="0">
                          <a:effectLst/>
                        </a:rPr>
                        <a:t> $ 5,801 </a:t>
                      </a:r>
                      <a:endParaRPr lang="en-CA" sz="800" b="0" i="0" u="none" strike="noStrike" dirty="0">
                        <a:solidFill>
                          <a:srgbClr val="000000"/>
                        </a:solidFill>
                        <a:effectLst/>
                        <a:latin typeface="Calibri" panose="020F0502020204030204" pitchFamily="34" charset="0"/>
                      </a:endParaRPr>
                    </a:p>
                  </a:txBody>
                  <a:tcPr marL="5567" marR="5567" marT="5567" marB="0" anchor="b"/>
                </a:tc>
                <a:extLst>
                  <a:ext uri="{0D108BD9-81ED-4DB2-BD59-A6C34878D82A}">
                    <a16:rowId xmlns="" xmlns:a16="http://schemas.microsoft.com/office/drawing/2014/main" val="2434811807"/>
                  </a:ext>
                </a:extLst>
              </a:tr>
              <a:tr h="122032">
                <a:tc>
                  <a:txBody>
                    <a:bodyPr/>
                    <a:lstStyle/>
                    <a:p>
                      <a:pPr algn="l" fontAlgn="ctr"/>
                      <a:r>
                        <a:rPr lang="en-CA" sz="800" u="none" strike="noStrike" dirty="0">
                          <a:effectLst/>
                        </a:rPr>
                        <a:t>FastQuote File - FQMBS &amp; FQMBSF.PRN</a:t>
                      </a:r>
                      <a:endParaRPr lang="en-CA" sz="800" b="0" i="0" u="none" strike="noStrike" dirty="0">
                        <a:solidFill>
                          <a:srgbClr val="000000"/>
                        </a:solidFill>
                        <a:effectLst/>
                        <a:latin typeface="Calibri" panose="020F0502020204030204" pitchFamily="34" charset="0"/>
                      </a:endParaRPr>
                    </a:p>
                  </a:txBody>
                  <a:tcPr marL="5567" marR="5567" marT="5567" marB="0" anchor="ctr"/>
                </a:tc>
                <a:tc>
                  <a:txBody>
                    <a:bodyPr/>
                    <a:lstStyle/>
                    <a:p>
                      <a:pPr algn="l" fontAlgn="b"/>
                      <a:r>
                        <a:rPr lang="en-CA" sz="800" u="none" strike="noStrike" dirty="0">
                          <a:effectLst/>
                        </a:rPr>
                        <a:t> $ 5,801 </a:t>
                      </a:r>
                      <a:endParaRPr lang="en-CA" sz="800" b="0" i="0" u="none" strike="noStrike" dirty="0">
                        <a:solidFill>
                          <a:srgbClr val="000000"/>
                        </a:solidFill>
                        <a:effectLst/>
                        <a:latin typeface="Calibri" panose="020F0502020204030204" pitchFamily="34" charset="0"/>
                      </a:endParaRPr>
                    </a:p>
                  </a:txBody>
                  <a:tcPr marL="5567" marR="5567" marT="5567" marB="0" anchor="b"/>
                </a:tc>
                <a:extLst>
                  <a:ext uri="{0D108BD9-81ED-4DB2-BD59-A6C34878D82A}">
                    <a16:rowId xmlns="" xmlns:a16="http://schemas.microsoft.com/office/drawing/2014/main" val="22654"/>
                  </a:ext>
                </a:extLst>
              </a:tr>
              <a:tr h="122032">
                <a:tc>
                  <a:txBody>
                    <a:bodyPr/>
                    <a:lstStyle/>
                    <a:p>
                      <a:pPr algn="l" fontAlgn="ctr"/>
                      <a:r>
                        <a:rPr lang="en-CA" sz="800" u="none" strike="noStrike" dirty="0">
                          <a:effectLst/>
                        </a:rPr>
                        <a:t>FastQuote File - SCMHPDOM.PRN</a:t>
                      </a:r>
                      <a:endParaRPr lang="en-CA" sz="800" b="0" i="0" u="none" strike="noStrike" dirty="0">
                        <a:solidFill>
                          <a:srgbClr val="000000"/>
                        </a:solidFill>
                        <a:effectLst/>
                        <a:latin typeface="Calibri" panose="020F0502020204030204" pitchFamily="34" charset="0"/>
                      </a:endParaRPr>
                    </a:p>
                  </a:txBody>
                  <a:tcPr marL="5567" marR="5567" marT="5567" marB="0" anchor="ctr"/>
                </a:tc>
                <a:tc>
                  <a:txBody>
                    <a:bodyPr/>
                    <a:lstStyle/>
                    <a:p>
                      <a:pPr algn="l" fontAlgn="b"/>
                      <a:r>
                        <a:rPr lang="en-CA" sz="800" u="none" strike="noStrike" dirty="0">
                          <a:effectLst/>
                        </a:rPr>
                        <a:t> $ 5,801 </a:t>
                      </a:r>
                      <a:endParaRPr lang="en-CA" sz="800" b="0" i="0" u="none" strike="noStrike" dirty="0">
                        <a:solidFill>
                          <a:srgbClr val="000000"/>
                        </a:solidFill>
                        <a:effectLst/>
                        <a:latin typeface="Calibri" panose="020F0502020204030204" pitchFamily="34" charset="0"/>
                      </a:endParaRPr>
                    </a:p>
                  </a:txBody>
                  <a:tcPr marL="5567" marR="5567" marT="5567" marB="0" anchor="b"/>
                </a:tc>
                <a:extLst>
                  <a:ext uri="{0D108BD9-81ED-4DB2-BD59-A6C34878D82A}">
                    <a16:rowId xmlns="" xmlns:a16="http://schemas.microsoft.com/office/drawing/2014/main" val="2268414576"/>
                  </a:ext>
                </a:extLst>
              </a:tr>
              <a:tr h="122032">
                <a:tc>
                  <a:txBody>
                    <a:bodyPr/>
                    <a:lstStyle/>
                    <a:p>
                      <a:pPr algn="l" fontAlgn="ctr"/>
                      <a:r>
                        <a:rPr lang="en-CA" sz="800" u="none" strike="noStrike" dirty="0">
                          <a:effectLst/>
                        </a:rPr>
                        <a:t>FastQuote File - SMIQUOTE.PRN</a:t>
                      </a:r>
                      <a:endParaRPr lang="en-CA" sz="800" b="0" i="0" u="none" strike="noStrike" dirty="0">
                        <a:solidFill>
                          <a:srgbClr val="000000"/>
                        </a:solidFill>
                        <a:effectLst/>
                        <a:latin typeface="Calibri" panose="020F0502020204030204" pitchFamily="34" charset="0"/>
                      </a:endParaRPr>
                    </a:p>
                  </a:txBody>
                  <a:tcPr marL="5567" marR="5567" marT="5567" marB="0" anchor="ctr"/>
                </a:tc>
                <a:tc>
                  <a:txBody>
                    <a:bodyPr/>
                    <a:lstStyle/>
                    <a:p>
                      <a:pPr algn="l" fontAlgn="b"/>
                      <a:r>
                        <a:rPr lang="en-CA" sz="800" u="none" strike="noStrike" dirty="0">
                          <a:effectLst/>
                        </a:rPr>
                        <a:t> $ 9,282 </a:t>
                      </a:r>
                      <a:endParaRPr lang="en-CA" sz="800" b="0" i="0" u="none" strike="noStrike" dirty="0">
                        <a:solidFill>
                          <a:srgbClr val="000000"/>
                        </a:solidFill>
                        <a:effectLst/>
                        <a:latin typeface="Calibri" panose="020F0502020204030204" pitchFamily="34" charset="0"/>
                      </a:endParaRPr>
                    </a:p>
                  </a:txBody>
                  <a:tcPr marL="5567" marR="5567" marT="5567" marB="0" anchor="b"/>
                </a:tc>
                <a:extLst>
                  <a:ext uri="{0D108BD9-81ED-4DB2-BD59-A6C34878D82A}">
                    <a16:rowId xmlns="" xmlns:a16="http://schemas.microsoft.com/office/drawing/2014/main" val="3742460232"/>
                  </a:ext>
                </a:extLst>
              </a:tr>
              <a:tr h="122032">
                <a:tc>
                  <a:txBody>
                    <a:bodyPr/>
                    <a:lstStyle/>
                    <a:p>
                      <a:pPr algn="l" fontAlgn="ctr"/>
                      <a:r>
                        <a:rPr lang="en-CA" sz="800" u="none" strike="noStrike" dirty="0">
                          <a:solidFill>
                            <a:srgbClr val="FF0000"/>
                          </a:solidFill>
                          <a:effectLst/>
                        </a:rPr>
                        <a:t>FTSE TMX Canada High Yield Index Risk &amp; Return </a:t>
                      </a:r>
                      <a:endParaRPr lang="en-CA" sz="800" b="0" i="0" u="none" strike="noStrike" dirty="0">
                        <a:solidFill>
                          <a:srgbClr val="FF0000"/>
                        </a:solidFill>
                        <a:effectLst/>
                        <a:latin typeface="Calibri" panose="020F0502020204030204" pitchFamily="34" charset="0"/>
                      </a:endParaRPr>
                    </a:p>
                  </a:txBody>
                  <a:tcPr marL="5567" marR="5567" marT="5567" marB="0" anchor="ctr"/>
                </a:tc>
                <a:tc>
                  <a:txBody>
                    <a:bodyPr/>
                    <a:lstStyle/>
                    <a:p>
                      <a:pPr algn="l" fontAlgn="b"/>
                      <a:r>
                        <a:rPr lang="en-CA" sz="800" u="none" strike="noStrike" dirty="0">
                          <a:solidFill>
                            <a:srgbClr val="FF0000"/>
                          </a:solidFill>
                          <a:effectLst/>
                        </a:rPr>
                        <a:t> $ 4,641 </a:t>
                      </a:r>
                      <a:endParaRPr lang="en-CA" sz="800" b="0" i="0" u="none" strike="noStrike" dirty="0">
                        <a:solidFill>
                          <a:srgbClr val="FF0000"/>
                        </a:solidFill>
                        <a:effectLst/>
                        <a:latin typeface="Calibri" panose="020F0502020204030204" pitchFamily="34" charset="0"/>
                      </a:endParaRPr>
                    </a:p>
                  </a:txBody>
                  <a:tcPr marL="5567" marR="5567" marT="5567" marB="0" anchor="b"/>
                </a:tc>
                <a:extLst>
                  <a:ext uri="{0D108BD9-81ED-4DB2-BD59-A6C34878D82A}">
                    <a16:rowId xmlns="" xmlns:a16="http://schemas.microsoft.com/office/drawing/2014/main" val="863174575"/>
                  </a:ext>
                </a:extLst>
              </a:tr>
              <a:tr h="122032">
                <a:tc>
                  <a:txBody>
                    <a:bodyPr/>
                    <a:lstStyle/>
                    <a:p>
                      <a:pPr algn="l" fontAlgn="ctr"/>
                      <a:r>
                        <a:rPr lang="en-CA" sz="800" u="none" strike="noStrike" dirty="0">
                          <a:solidFill>
                            <a:srgbClr val="FF0000"/>
                          </a:solidFill>
                          <a:effectLst/>
                        </a:rPr>
                        <a:t>FTSE TMX Canada Universe Index Risk &amp; Return</a:t>
                      </a:r>
                      <a:endParaRPr lang="en-CA" sz="800" b="0" i="0" u="none" strike="noStrike" dirty="0">
                        <a:solidFill>
                          <a:srgbClr val="FF0000"/>
                        </a:solidFill>
                        <a:effectLst/>
                        <a:latin typeface="Calibri" panose="020F0502020204030204" pitchFamily="34" charset="0"/>
                      </a:endParaRPr>
                    </a:p>
                  </a:txBody>
                  <a:tcPr marL="5567" marR="5567" marT="5567" marB="0" anchor="ctr"/>
                </a:tc>
                <a:tc>
                  <a:txBody>
                    <a:bodyPr/>
                    <a:lstStyle/>
                    <a:p>
                      <a:pPr algn="l" fontAlgn="b"/>
                      <a:r>
                        <a:rPr lang="en-CA" sz="800" u="none" strike="noStrike" dirty="0">
                          <a:solidFill>
                            <a:srgbClr val="FF0000"/>
                          </a:solidFill>
                          <a:effectLst/>
                        </a:rPr>
                        <a:t> $ 9,282 </a:t>
                      </a:r>
                      <a:endParaRPr lang="en-CA" sz="800" b="0" i="0" u="none" strike="noStrike" dirty="0">
                        <a:solidFill>
                          <a:srgbClr val="FF0000"/>
                        </a:solidFill>
                        <a:effectLst/>
                        <a:latin typeface="Calibri" panose="020F0502020204030204" pitchFamily="34" charset="0"/>
                      </a:endParaRPr>
                    </a:p>
                  </a:txBody>
                  <a:tcPr marL="5567" marR="5567" marT="5567" marB="0" anchor="b"/>
                </a:tc>
                <a:extLst>
                  <a:ext uri="{0D108BD9-81ED-4DB2-BD59-A6C34878D82A}">
                    <a16:rowId xmlns="" xmlns:a16="http://schemas.microsoft.com/office/drawing/2014/main" val="1382045247"/>
                  </a:ext>
                </a:extLst>
              </a:tr>
              <a:tr h="122032">
                <a:tc>
                  <a:txBody>
                    <a:bodyPr/>
                    <a:lstStyle/>
                    <a:p>
                      <a:pPr algn="l" fontAlgn="ctr"/>
                      <a:r>
                        <a:rPr lang="en-CA" sz="800" u="none" strike="noStrike" dirty="0">
                          <a:solidFill>
                            <a:srgbClr val="FF0000"/>
                          </a:solidFill>
                          <a:effectLst/>
                        </a:rPr>
                        <a:t>FTSE TMX Canada Universe Constituent Risk </a:t>
                      </a:r>
                      <a:endParaRPr lang="en-CA" sz="800" b="0" i="0" u="none" strike="noStrike" dirty="0">
                        <a:solidFill>
                          <a:srgbClr val="FF0000"/>
                        </a:solidFill>
                        <a:effectLst/>
                        <a:latin typeface="Calibri" panose="020F0502020204030204" pitchFamily="34" charset="0"/>
                      </a:endParaRPr>
                    </a:p>
                  </a:txBody>
                  <a:tcPr marL="5567" marR="5567" marT="5567" marB="0" anchor="ctr"/>
                </a:tc>
                <a:tc>
                  <a:txBody>
                    <a:bodyPr/>
                    <a:lstStyle/>
                    <a:p>
                      <a:pPr algn="l" fontAlgn="b"/>
                      <a:r>
                        <a:rPr lang="en-CA" sz="800" u="none" strike="noStrike" dirty="0">
                          <a:solidFill>
                            <a:srgbClr val="FF0000"/>
                          </a:solidFill>
                          <a:effectLst/>
                        </a:rPr>
                        <a:t> $ 13,923 </a:t>
                      </a:r>
                      <a:endParaRPr lang="en-CA" sz="800" b="0" i="0" u="none" strike="noStrike" dirty="0">
                        <a:solidFill>
                          <a:srgbClr val="FF0000"/>
                        </a:solidFill>
                        <a:effectLst/>
                        <a:latin typeface="Calibri" panose="020F0502020204030204" pitchFamily="34" charset="0"/>
                      </a:endParaRPr>
                    </a:p>
                  </a:txBody>
                  <a:tcPr marL="5567" marR="5567" marT="5567" marB="0" anchor="b"/>
                </a:tc>
                <a:extLst>
                  <a:ext uri="{0D108BD9-81ED-4DB2-BD59-A6C34878D82A}">
                    <a16:rowId xmlns="" xmlns:a16="http://schemas.microsoft.com/office/drawing/2014/main" val="1173102479"/>
                  </a:ext>
                </a:extLst>
              </a:tr>
              <a:tr h="122032">
                <a:tc>
                  <a:txBody>
                    <a:bodyPr/>
                    <a:lstStyle/>
                    <a:p>
                      <a:pPr algn="l" fontAlgn="ctr"/>
                      <a:r>
                        <a:rPr lang="en-CA" sz="800" u="none" strike="noStrike" dirty="0">
                          <a:solidFill>
                            <a:srgbClr val="FF0000"/>
                          </a:solidFill>
                          <a:effectLst/>
                        </a:rPr>
                        <a:t>FTSE TMX Canada Universe Constituent Return</a:t>
                      </a:r>
                      <a:endParaRPr lang="en-CA" sz="800" b="0" i="0" u="none" strike="noStrike" dirty="0">
                        <a:solidFill>
                          <a:srgbClr val="FF0000"/>
                        </a:solidFill>
                        <a:effectLst/>
                        <a:latin typeface="Calibri" panose="020F0502020204030204" pitchFamily="34" charset="0"/>
                      </a:endParaRPr>
                    </a:p>
                  </a:txBody>
                  <a:tcPr marL="5567" marR="5567" marT="5567" marB="0" anchor="ctr"/>
                </a:tc>
                <a:tc>
                  <a:txBody>
                    <a:bodyPr/>
                    <a:lstStyle/>
                    <a:p>
                      <a:pPr algn="l" fontAlgn="b"/>
                      <a:r>
                        <a:rPr lang="en-CA" sz="800" u="none" strike="noStrike" dirty="0">
                          <a:solidFill>
                            <a:srgbClr val="FF0000"/>
                          </a:solidFill>
                          <a:effectLst/>
                        </a:rPr>
                        <a:t> $ 9,282 </a:t>
                      </a:r>
                      <a:endParaRPr lang="en-CA" sz="800" b="0" i="0" u="none" strike="noStrike" dirty="0">
                        <a:solidFill>
                          <a:srgbClr val="FF0000"/>
                        </a:solidFill>
                        <a:effectLst/>
                        <a:latin typeface="Calibri" panose="020F0502020204030204" pitchFamily="34" charset="0"/>
                      </a:endParaRPr>
                    </a:p>
                  </a:txBody>
                  <a:tcPr marL="5567" marR="5567" marT="5567" marB="0" anchor="b"/>
                </a:tc>
                <a:extLst>
                  <a:ext uri="{0D108BD9-81ED-4DB2-BD59-A6C34878D82A}">
                    <a16:rowId xmlns="" xmlns:a16="http://schemas.microsoft.com/office/drawing/2014/main" val="3035723918"/>
                  </a:ext>
                </a:extLst>
              </a:tr>
              <a:tr h="122032">
                <a:tc>
                  <a:txBody>
                    <a:bodyPr/>
                    <a:lstStyle/>
                    <a:p>
                      <a:pPr algn="l" fontAlgn="ctr"/>
                      <a:r>
                        <a:rPr lang="en-CA" sz="800" u="none" strike="noStrike" dirty="0">
                          <a:effectLst/>
                        </a:rPr>
                        <a:t>FTSE TMX Money Market</a:t>
                      </a:r>
                      <a:endParaRPr lang="en-CA" sz="800" b="0" i="0" u="none" strike="noStrike" dirty="0">
                        <a:solidFill>
                          <a:srgbClr val="000000"/>
                        </a:solidFill>
                        <a:effectLst/>
                        <a:latin typeface="Calibri" panose="020F0502020204030204" pitchFamily="34" charset="0"/>
                      </a:endParaRPr>
                    </a:p>
                  </a:txBody>
                  <a:tcPr marL="5567" marR="5567" marT="5567" marB="0" anchor="ctr"/>
                </a:tc>
                <a:tc>
                  <a:txBody>
                    <a:bodyPr/>
                    <a:lstStyle/>
                    <a:p>
                      <a:pPr algn="l" fontAlgn="b"/>
                      <a:r>
                        <a:rPr lang="en-CA" sz="800" u="none" strike="noStrike" dirty="0">
                          <a:effectLst/>
                        </a:rPr>
                        <a:t> $ 4,641 </a:t>
                      </a:r>
                      <a:endParaRPr lang="en-CA" sz="800" b="0" i="0" u="none" strike="noStrike" dirty="0">
                        <a:solidFill>
                          <a:srgbClr val="000000"/>
                        </a:solidFill>
                        <a:effectLst/>
                        <a:latin typeface="Calibri" panose="020F0502020204030204" pitchFamily="34" charset="0"/>
                      </a:endParaRPr>
                    </a:p>
                  </a:txBody>
                  <a:tcPr marL="5567" marR="5567" marT="5567" marB="0" anchor="b"/>
                </a:tc>
                <a:extLst>
                  <a:ext uri="{0D108BD9-81ED-4DB2-BD59-A6C34878D82A}">
                    <a16:rowId xmlns="" xmlns:a16="http://schemas.microsoft.com/office/drawing/2014/main" val="3214255612"/>
                  </a:ext>
                </a:extLst>
              </a:tr>
              <a:tr h="122032">
                <a:tc>
                  <a:txBody>
                    <a:bodyPr/>
                    <a:lstStyle/>
                    <a:p>
                      <a:pPr algn="l" fontAlgn="ctr"/>
                      <a:r>
                        <a:rPr lang="en-CA" sz="800" u="none" strike="noStrike" dirty="0">
                          <a:effectLst/>
                        </a:rPr>
                        <a:t>FTSE TMX Canada Real Return Index Risk &amp; Return </a:t>
                      </a:r>
                      <a:endParaRPr lang="en-CA" sz="800" b="0" i="0" u="none" strike="noStrike" dirty="0">
                        <a:solidFill>
                          <a:srgbClr val="000000"/>
                        </a:solidFill>
                        <a:effectLst/>
                        <a:latin typeface="Calibri" panose="020F0502020204030204" pitchFamily="34" charset="0"/>
                      </a:endParaRPr>
                    </a:p>
                  </a:txBody>
                  <a:tcPr marL="5567" marR="5567" marT="5567" marB="0" anchor="ctr"/>
                </a:tc>
                <a:tc>
                  <a:txBody>
                    <a:bodyPr/>
                    <a:lstStyle/>
                    <a:p>
                      <a:pPr algn="l" fontAlgn="b"/>
                      <a:r>
                        <a:rPr lang="en-CA" sz="800" u="none" strike="noStrike" dirty="0">
                          <a:effectLst/>
                        </a:rPr>
                        <a:t> $ 4,641 </a:t>
                      </a:r>
                      <a:endParaRPr lang="en-CA" sz="800" b="0" i="0" u="none" strike="noStrike" dirty="0">
                        <a:solidFill>
                          <a:srgbClr val="000000"/>
                        </a:solidFill>
                        <a:effectLst/>
                        <a:latin typeface="Calibri" panose="020F0502020204030204" pitchFamily="34" charset="0"/>
                      </a:endParaRPr>
                    </a:p>
                  </a:txBody>
                  <a:tcPr marL="5567" marR="5567" marT="5567" marB="0" anchor="b"/>
                </a:tc>
                <a:extLst>
                  <a:ext uri="{0D108BD9-81ED-4DB2-BD59-A6C34878D82A}">
                    <a16:rowId xmlns="" xmlns:a16="http://schemas.microsoft.com/office/drawing/2014/main" val="2046960365"/>
                  </a:ext>
                </a:extLst>
              </a:tr>
              <a:tr h="122032">
                <a:tc>
                  <a:txBody>
                    <a:bodyPr/>
                    <a:lstStyle/>
                    <a:p>
                      <a:pPr algn="l" fontAlgn="ctr"/>
                      <a:r>
                        <a:rPr lang="en-CA" sz="800" u="none" strike="noStrike" dirty="0">
                          <a:effectLst/>
                        </a:rPr>
                        <a:t>FTSE TMX Canada Real Return Constituent Risk </a:t>
                      </a:r>
                      <a:endParaRPr lang="en-CA" sz="800" b="0" i="0" u="none" strike="noStrike" dirty="0">
                        <a:solidFill>
                          <a:srgbClr val="000000"/>
                        </a:solidFill>
                        <a:effectLst/>
                        <a:latin typeface="Calibri" panose="020F0502020204030204" pitchFamily="34" charset="0"/>
                      </a:endParaRPr>
                    </a:p>
                  </a:txBody>
                  <a:tcPr marL="5567" marR="5567" marT="5567" marB="0" anchor="ctr"/>
                </a:tc>
                <a:tc>
                  <a:txBody>
                    <a:bodyPr/>
                    <a:lstStyle/>
                    <a:p>
                      <a:pPr algn="l" fontAlgn="b"/>
                      <a:r>
                        <a:rPr lang="en-CA" sz="800" u="none" strike="noStrike" dirty="0">
                          <a:effectLst/>
                        </a:rPr>
                        <a:t> $ 9,282 </a:t>
                      </a:r>
                      <a:endParaRPr lang="en-CA" sz="800" b="0" i="0" u="none" strike="noStrike" dirty="0">
                        <a:solidFill>
                          <a:srgbClr val="000000"/>
                        </a:solidFill>
                        <a:effectLst/>
                        <a:latin typeface="Calibri" panose="020F0502020204030204" pitchFamily="34" charset="0"/>
                      </a:endParaRPr>
                    </a:p>
                  </a:txBody>
                  <a:tcPr marL="5567" marR="5567" marT="5567" marB="0" anchor="b"/>
                </a:tc>
                <a:extLst>
                  <a:ext uri="{0D108BD9-81ED-4DB2-BD59-A6C34878D82A}">
                    <a16:rowId xmlns="" xmlns:a16="http://schemas.microsoft.com/office/drawing/2014/main" val="1991652177"/>
                  </a:ext>
                </a:extLst>
              </a:tr>
              <a:tr h="122032">
                <a:tc>
                  <a:txBody>
                    <a:bodyPr/>
                    <a:lstStyle/>
                    <a:p>
                      <a:pPr algn="l" fontAlgn="ctr"/>
                      <a:r>
                        <a:rPr lang="en-CA" sz="800" u="none" strike="noStrike" dirty="0">
                          <a:effectLst/>
                        </a:rPr>
                        <a:t>FTSE TMX Canada Real Return Constituent Return</a:t>
                      </a:r>
                      <a:endParaRPr lang="en-CA" sz="800" b="0" i="0" u="none" strike="noStrike" dirty="0">
                        <a:solidFill>
                          <a:srgbClr val="000000"/>
                        </a:solidFill>
                        <a:effectLst/>
                        <a:latin typeface="Calibri" panose="020F0502020204030204" pitchFamily="34" charset="0"/>
                      </a:endParaRPr>
                    </a:p>
                  </a:txBody>
                  <a:tcPr marL="5567" marR="5567" marT="5567" marB="0" anchor="ctr"/>
                </a:tc>
                <a:tc>
                  <a:txBody>
                    <a:bodyPr/>
                    <a:lstStyle/>
                    <a:p>
                      <a:pPr algn="l" fontAlgn="b"/>
                      <a:r>
                        <a:rPr lang="en-CA" sz="800" u="none" strike="noStrike" dirty="0">
                          <a:effectLst/>
                        </a:rPr>
                        <a:t> $ 4,641 </a:t>
                      </a:r>
                      <a:endParaRPr lang="en-CA" sz="800" b="0" i="0" u="none" strike="noStrike" dirty="0">
                        <a:solidFill>
                          <a:srgbClr val="000000"/>
                        </a:solidFill>
                        <a:effectLst/>
                        <a:latin typeface="Calibri" panose="020F0502020204030204" pitchFamily="34" charset="0"/>
                      </a:endParaRPr>
                    </a:p>
                  </a:txBody>
                  <a:tcPr marL="5567" marR="5567" marT="5567" marB="0" anchor="b"/>
                </a:tc>
                <a:extLst>
                  <a:ext uri="{0D108BD9-81ED-4DB2-BD59-A6C34878D82A}">
                    <a16:rowId xmlns="" xmlns:a16="http://schemas.microsoft.com/office/drawing/2014/main" val="693595203"/>
                  </a:ext>
                </a:extLst>
              </a:tr>
              <a:tr h="122032">
                <a:tc>
                  <a:txBody>
                    <a:bodyPr/>
                    <a:lstStyle/>
                    <a:p>
                      <a:pPr algn="l" fontAlgn="ctr"/>
                      <a:r>
                        <a:rPr lang="en-CA" sz="800" b="0" i="0" u="none" strike="noStrike" dirty="0">
                          <a:solidFill>
                            <a:srgbClr val="FF0000"/>
                          </a:solidFill>
                          <a:effectLst/>
                          <a:latin typeface="Calibri" panose="020F0502020204030204" pitchFamily="34" charset="0"/>
                        </a:rPr>
                        <a:t>Derived Data License</a:t>
                      </a:r>
                    </a:p>
                  </a:txBody>
                  <a:tcPr marL="5567" marR="5567" marT="5567" marB="0" anchor="ctr"/>
                </a:tc>
                <a:tc>
                  <a:txBody>
                    <a:bodyPr/>
                    <a:lstStyle/>
                    <a:p>
                      <a:pPr algn="l" fontAlgn="b"/>
                      <a:r>
                        <a:rPr lang="en-CA" sz="800" b="0" i="0" u="none" strike="noStrike" dirty="0">
                          <a:solidFill>
                            <a:srgbClr val="FF0000"/>
                          </a:solidFill>
                          <a:effectLst/>
                          <a:latin typeface="Calibri" panose="020F0502020204030204" pitchFamily="34" charset="0"/>
                        </a:rPr>
                        <a:t>$ 99,068</a:t>
                      </a:r>
                    </a:p>
                  </a:txBody>
                  <a:tcPr marL="5567" marR="5567" marT="5567" marB="0" anchor="b"/>
                </a:tc>
                <a:extLst>
                  <a:ext uri="{0D108BD9-81ED-4DB2-BD59-A6C34878D82A}">
                    <a16:rowId xmlns="" xmlns:a16="http://schemas.microsoft.com/office/drawing/2014/main" val="1556933644"/>
                  </a:ext>
                </a:extLst>
              </a:tr>
            </a:tbl>
          </a:graphicData>
        </a:graphic>
      </p:graphicFrame>
      <p:graphicFrame>
        <p:nvGraphicFramePr>
          <p:cNvPr id="34" name="Table 33">
            <a:extLst>
              <a:ext uri="{FF2B5EF4-FFF2-40B4-BE49-F238E27FC236}">
                <a16:creationId xmlns="" xmlns:a16="http://schemas.microsoft.com/office/drawing/2014/main" id="{F25F0553-87CF-439F-B868-93264486C9E1}"/>
              </a:ext>
            </a:extLst>
          </p:cNvPr>
          <p:cNvGraphicFramePr>
            <a:graphicFrameLocks noGrp="1"/>
          </p:cNvGraphicFramePr>
          <p:nvPr>
            <p:extLst>
              <p:ext uri="{D42A27DB-BD31-4B8C-83A1-F6EECF244321}">
                <p14:modId xmlns="" xmlns:p14="http://schemas.microsoft.com/office/powerpoint/2010/main" val="190874410"/>
              </p:ext>
            </p:extLst>
          </p:nvPr>
        </p:nvGraphicFramePr>
        <p:xfrm>
          <a:off x="3003065" y="1395874"/>
          <a:ext cx="3513151" cy="1799585"/>
        </p:xfrm>
        <a:graphic>
          <a:graphicData uri="http://schemas.openxmlformats.org/drawingml/2006/table">
            <a:tbl>
              <a:tblPr>
                <a:tableStyleId>{5C22544A-7EE6-4342-B048-85BDC9FD1C3A}</a:tableStyleId>
              </a:tblPr>
              <a:tblGrid>
                <a:gridCol w="3059348">
                  <a:extLst>
                    <a:ext uri="{9D8B030D-6E8A-4147-A177-3AD203B41FA5}">
                      <a16:colId xmlns="" xmlns:a16="http://schemas.microsoft.com/office/drawing/2014/main" val="702779306"/>
                    </a:ext>
                  </a:extLst>
                </a:gridCol>
                <a:gridCol w="453803">
                  <a:extLst>
                    <a:ext uri="{9D8B030D-6E8A-4147-A177-3AD203B41FA5}">
                      <a16:colId xmlns="" xmlns:a16="http://schemas.microsoft.com/office/drawing/2014/main" val="3829736254"/>
                    </a:ext>
                  </a:extLst>
                </a:gridCol>
              </a:tblGrid>
              <a:tr h="127672">
                <a:tc>
                  <a:txBody>
                    <a:bodyPr/>
                    <a:lstStyle/>
                    <a:p>
                      <a:pPr algn="l" fontAlgn="ctr"/>
                      <a:r>
                        <a:rPr lang="en-CA" sz="800" u="none" strike="noStrike" dirty="0">
                          <a:solidFill>
                            <a:srgbClr val="FF0000"/>
                          </a:solidFill>
                          <a:effectLst/>
                        </a:rPr>
                        <a:t>FTSE TMX Canada Universe Index Level Risk &amp; Return (idxsummary_dbi)</a:t>
                      </a:r>
                      <a:endParaRPr lang="en-CA" sz="800" b="0" i="0" u="none" strike="noStrike" dirty="0">
                        <a:solidFill>
                          <a:srgbClr val="FF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solidFill>
                            <a:srgbClr val="FF0000"/>
                          </a:solidFill>
                          <a:effectLst/>
                        </a:rPr>
                        <a:t> $ 9,282 </a:t>
                      </a:r>
                      <a:endParaRPr lang="en-CA" sz="8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539496738"/>
                  </a:ext>
                </a:extLst>
              </a:tr>
              <a:tr h="127672">
                <a:tc>
                  <a:txBody>
                    <a:bodyPr/>
                    <a:lstStyle/>
                    <a:p>
                      <a:pPr algn="l" fontAlgn="b"/>
                      <a:r>
                        <a:rPr lang="en-CA" sz="800" u="none" strike="noStrike" dirty="0">
                          <a:solidFill>
                            <a:srgbClr val="FF0000"/>
                          </a:solidFill>
                          <a:effectLst/>
                        </a:rPr>
                        <a:t>FTSE TMX Canada Universe  Constituent Risk (idxdetail_dbi_uo)</a:t>
                      </a:r>
                      <a:endParaRPr lang="en-CA" sz="800" b="0" i="0" u="none" strike="noStrike" dirty="0">
                        <a:solidFill>
                          <a:srgbClr val="FF0000"/>
                        </a:solidFill>
                        <a:effectLst/>
                        <a:latin typeface="Calibri" panose="020F0502020204030204" pitchFamily="34" charset="0"/>
                      </a:endParaRPr>
                    </a:p>
                  </a:txBody>
                  <a:tcPr marL="6350" marR="6350" marT="6350" marB="0" anchor="b"/>
                </a:tc>
                <a:tc>
                  <a:txBody>
                    <a:bodyPr/>
                    <a:lstStyle/>
                    <a:p>
                      <a:pPr algn="l" fontAlgn="b"/>
                      <a:r>
                        <a:rPr lang="en-CA" sz="800" u="none" strike="noStrike" dirty="0">
                          <a:solidFill>
                            <a:srgbClr val="FF0000"/>
                          </a:solidFill>
                          <a:effectLst/>
                        </a:rPr>
                        <a:t> $ 13,923 </a:t>
                      </a:r>
                      <a:endParaRPr lang="en-CA" sz="8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85873630"/>
                  </a:ext>
                </a:extLst>
              </a:tr>
              <a:tr h="132075">
                <a:tc>
                  <a:txBody>
                    <a:bodyPr/>
                    <a:lstStyle/>
                    <a:p>
                      <a:pPr algn="l" fontAlgn="b"/>
                      <a:r>
                        <a:rPr lang="en-CA" sz="800" u="none" strike="noStrike" dirty="0">
                          <a:effectLst/>
                        </a:rPr>
                        <a:t>FTSE TMX Canada Floating Rate Index Risk &amp; Return (idxsummary_frn) </a:t>
                      </a:r>
                      <a:endParaRPr lang="en-CA" sz="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800" u="none" strike="noStrike" dirty="0">
                          <a:effectLst/>
                        </a:rPr>
                        <a:t> $ 4,641 </a:t>
                      </a:r>
                      <a:endParaRPr lang="en-CA"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707855001"/>
                  </a:ext>
                </a:extLst>
              </a:tr>
              <a:tr h="127672">
                <a:tc>
                  <a:txBody>
                    <a:bodyPr/>
                    <a:lstStyle/>
                    <a:p>
                      <a:pPr algn="l" fontAlgn="b"/>
                      <a:r>
                        <a:rPr lang="en-CA" sz="800" u="none" strike="noStrike" dirty="0">
                          <a:effectLst/>
                        </a:rPr>
                        <a:t>FTSE TMX Canada Floating Rate Constituent Risk (idxetail_frn)</a:t>
                      </a:r>
                      <a:endParaRPr lang="en-CA" sz="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800" u="none" strike="noStrike" dirty="0">
                          <a:effectLst/>
                        </a:rPr>
                        <a:t> $ 9,282 </a:t>
                      </a:r>
                      <a:endParaRPr lang="en-CA"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85213685"/>
                  </a:ext>
                </a:extLst>
              </a:tr>
              <a:tr h="127672">
                <a:tc>
                  <a:txBody>
                    <a:bodyPr/>
                    <a:lstStyle/>
                    <a:p>
                      <a:pPr algn="l" fontAlgn="ctr"/>
                      <a:r>
                        <a:rPr lang="en-CA" sz="800" u="none" strike="noStrike" dirty="0">
                          <a:effectLst/>
                        </a:rPr>
                        <a:t>FTSE TMX Canada Real Return Index Risk &amp; Return </a:t>
                      </a:r>
                      <a:endParaRPr lang="en-CA"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effectLst/>
                        </a:rPr>
                        <a:t> $ 4,641 </a:t>
                      </a:r>
                      <a:endParaRPr lang="en-CA"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4153213148"/>
                  </a:ext>
                </a:extLst>
              </a:tr>
              <a:tr h="127672">
                <a:tc>
                  <a:txBody>
                    <a:bodyPr/>
                    <a:lstStyle/>
                    <a:p>
                      <a:pPr algn="l" fontAlgn="ctr"/>
                      <a:r>
                        <a:rPr lang="en-CA" sz="800" b="0" i="0" u="none" strike="noStrike" dirty="0">
                          <a:solidFill>
                            <a:srgbClr val="000000"/>
                          </a:solidFill>
                          <a:effectLst/>
                          <a:latin typeface="Calibri" panose="020F0502020204030204" pitchFamily="34" charset="0"/>
                        </a:rPr>
                        <a:t>FTSE TMX Universe Return Files</a:t>
                      </a:r>
                    </a:p>
                  </a:txBody>
                  <a:tcPr marL="6350" marR="6350" marT="6350" marB="0" anchor="ctr"/>
                </a:tc>
                <a:tc>
                  <a:txBody>
                    <a:bodyPr/>
                    <a:lstStyle/>
                    <a:p>
                      <a:pPr algn="l" fontAlgn="b"/>
                      <a:r>
                        <a:rPr lang="en-CA" sz="800" b="0" i="0" u="none" strike="noStrike" dirty="0">
                          <a:solidFill>
                            <a:srgbClr val="000000"/>
                          </a:solidFill>
                          <a:effectLst/>
                          <a:latin typeface="Calibri" panose="020F0502020204030204" pitchFamily="34" charset="0"/>
                        </a:rPr>
                        <a:t> $ 4,095</a:t>
                      </a:r>
                    </a:p>
                  </a:txBody>
                  <a:tcPr marL="6350" marR="6350" marT="6350" marB="0" anchor="b"/>
                </a:tc>
                <a:extLst>
                  <a:ext uri="{0D108BD9-81ED-4DB2-BD59-A6C34878D82A}">
                    <a16:rowId xmlns="" xmlns:a16="http://schemas.microsoft.com/office/drawing/2014/main" val="1697718421"/>
                  </a:ext>
                </a:extLst>
              </a:tr>
              <a:tr h="127672">
                <a:tc>
                  <a:txBody>
                    <a:bodyPr/>
                    <a:lstStyle/>
                    <a:p>
                      <a:pPr algn="l" fontAlgn="ctr"/>
                      <a:r>
                        <a:rPr lang="en-CA" sz="800" b="0" i="0" u="none" strike="noStrike" dirty="0">
                          <a:solidFill>
                            <a:srgbClr val="000000"/>
                          </a:solidFill>
                          <a:effectLst/>
                          <a:latin typeface="Calibri" panose="020F0502020204030204" pitchFamily="34" charset="0"/>
                        </a:rPr>
                        <a:t>FTSE TMX – Money Market Index Series</a:t>
                      </a:r>
                    </a:p>
                  </a:txBody>
                  <a:tcPr marL="6350" marR="6350" marT="6350" marB="0" anchor="ctr"/>
                </a:tc>
                <a:tc>
                  <a:txBody>
                    <a:bodyPr/>
                    <a:lstStyle/>
                    <a:p>
                      <a:pPr algn="l" fontAlgn="b"/>
                      <a:r>
                        <a:rPr lang="en-CA" sz="800" b="0" i="0" u="none" strike="noStrike" dirty="0">
                          <a:solidFill>
                            <a:srgbClr val="000000"/>
                          </a:solidFill>
                          <a:effectLst/>
                          <a:latin typeface="Calibri" panose="020F0502020204030204" pitchFamily="34" charset="0"/>
                        </a:rPr>
                        <a:t> $ 2,730</a:t>
                      </a:r>
                    </a:p>
                  </a:txBody>
                  <a:tcPr marL="6350" marR="6350" marT="6350" marB="0" anchor="b"/>
                </a:tc>
                <a:extLst>
                  <a:ext uri="{0D108BD9-81ED-4DB2-BD59-A6C34878D82A}">
                    <a16:rowId xmlns="" xmlns:a16="http://schemas.microsoft.com/office/drawing/2014/main" val="4124693105"/>
                  </a:ext>
                </a:extLst>
              </a:tr>
              <a:tr h="127672">
                <a:tc>
                  <a:txBody>
                    <a:bodyPr/>
                    <a:lstStyle/>
                    <a:p>
                      <a:pPr algn="l" fontAlgn="ctr"/>
                      <a:r>
                        <a:rPr lang="en-CA" sz="800" b="0" i="0" u="none" strike="noStrike" dirty="0">
                          <a:solidFill>
                            <a:srgbClr val="000000"/>
                          </a:solidFill>
                          <a:effectLst/>
                          <a:latin typeface="Calibri" panose="020F0502020204030204" pitchFamily="34" charset="0"/>
                        </a:rPr>
                        <a:t>FTSE TMX – Floating Rate Note Index Return</a:t>
                      </a:r>
                    </a:p>
                  </a:txBody>
                  <a:tcPr marL="6350" marR="6350" marT="6350" marB="0" anchor="ctr"/>
                </a:tc>
                <a:tc>
                  <a:txBody>
                    <a:bodyPr/>
                    <a:lstStyle/>
                    <a:p>
                      <a:pPr algn="l" fontAlgn="b"/>
                      <a:r>
                        <a:rPr lang="en-CA" sz="800" b="0" i="0" u="none" strike="noStrike" dirty="0">
                          <a:solidFill>
                            <a:srgbClr val="000000"/>
                          </a:solidFill>
                          <a:effectLst/>
                          <a:latin typeface="Calibri" panose="020F0502020204030204" pitchFamily="34" charset="0"/>
                        </a:rPr>
                        <a:t>$ 2730</a:t>
                      </a:r>
                    </a:p>
                  </a:txBody>
                  <a:tcPr marL="6350" marR="6350" marT="6350" marB="0" anchor="b"/>
                </a:tc>
                <a:extLst>
                  <a:ext uri="{0D108BD9-81ED-4DB2-BD59-A6C34878D82A}">
                    <a16:rowId xmlns="" xmlns:a16="http://schemas.microsoft.com/office/drawing/2014/main" val="1020263867"/>
                  </a:ext>
                </a:extLst>
              </a:tr>
              <a:tr h="127672">
                <a:tc>
                  <a:txBody>
                    <a:bodyPr/>
                    <a:lstStyle/>
                    <a:p>
                      <a:pPr algn="l" fontAlgn="ctr"/>
                      <a:r>
                        <a:rPr lang="en-CA" sz="800" u="none" strike="noStrike" dirty="0">
                          <a:effectLst/>
                        </a:rPr>
                        <a:t>FTSE TMX Canada Real Return Constituent Risk </a:t>
                      </a:r>
                      <a:endParaRPr lang="en-CA"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effectLst/>
                        </a:rPr>
                        <a:t> $ 9,282 </a:t>
                      </a:r>
                      <a:endParaRPr lang="en-CA"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1423995596"/>
                  </a:ext>
                </a:extLst>
              </a:tr>
              <a:tr h="127672">
                <a:tc>
                  <a:txBody>
                    <a:bodyPr/>
                    <a:lstStyle/>
                    <a:p>
                      <a:pPr algn="l" fontAlgn="ctr"/>
                      <a:r>
                        <a:rPr lang="en-CA" sz="800" u="none" strike="noStrike" dirty="0">
                          <a:effectLst/>
                        </a:rPr>
                        <a:t>FTSE TMX Canada Real Return Constituent Return</a:t>
                      </a:r>
                      <a:endParaRPr lang="en-CA"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effectLst/>
                        </a:rPr>
                        <a:t> $ 4,641 </a:t>
                      </a:r>
                      <a:endParaRPr lang="en-CA"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844264727"/>
                  </a:ext>
                </a:extLst>
              </a:tr>
              <a:tr h="127672">
                <a:tc>
                  <a:txBody>
                    <a:bodyPr/>
                    <a:lstStyle/>
                    <a:p>
                      <a:pPr algn="l" fontAlgn="ctr"/>
                      <a:r>
                        <a:rPr lang="en-CA" sz="800" u="none" strike="noStrike" dirty="0">
                          <a:effectLst/>
                        </a:rPr>
                        <a:t>FTSE TMX Canada Maple Index Level Risk &amp; Return</a:t>
                      </a:r>
                      <a:endParaRPr lang="en-CA"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effectLst/>
                        </a:rPr>
                        <a:t> $ 4,641 </a:t>
                      </a:r>
                      <a:endParaRPr lang="en-CA"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707729605"/>
                  </a:ext>
                </a:extLst>
              </a:tr>
              <a:tr h="127672">
                <a:tc>
                  <a:txBody>
                    <a:bodyPr/>
                    <a:lstStyle/>
                    <a:p>
                      <a:pPr algn="l" fontAlgn="ctr"/>
                      <a:r>
                        <a:rPr lang="en-CA" sz="800" u="none" strike="noStrike" dirty="0">
                          <a:effectLst/>
                        </a:rPr>
                        <a:t>FTSE TMX Canada Maple Constituent Risk</a:t>
                      </a:r>
                      <a:endParaRPr lang="en-CA"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effectLst/>
                        </a:rPr>
                        <a:t> $ 9,282 </a:t>
                      </a:r>
                      <a:endParaRPr lang="en-CA"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626626426"/>
                  </a:ext>
                </a:extLst>
              </a:tr>
              <a:tr h="127672">
                <a:tc>
                  <a:txBody>
                    <a:bodyPr/>
                    <a:lstStyle/>
                    <a:p>
                      <a:pPr algn="l" fontAlgn="ctr"/>
                      <a:r>
                        <a:rPr lang="en-CA" sz="800" u="none" strike="noStrike" dirty="0">
                          <a:effectLst/>
                        </a:rPr>
                        <a:t>FTSE TMX Canada Maple Constituent Return</a:t>
                      </a:r>
                      <a:endParaRPr lang="en-CA"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effectLst/>
                        </a:rPr>
                        <a:t> $ 4,641 </a:t>
                      </a:r>
                      <a:endParaRPr lang="en-CA"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842328472"/>
                  </a:ext>
                </a:extLst>
              </a:tr>
              <a:tr h="127672">
                <a:tc>
                  <a:txBody>
                    <a:bodyPr/>
                    <a:lstStyle/>
                    <a:p>
                      <a:pPr algn="l" fontAlgn="ctr"/>
                      <a:r>
                        <a:rPr lang="en-CA" sz="800" b="0" i="0" u="none" strike="noStrike" dirty="0">
                          <a:solidFill>
                            <a:srgbClr val="FF0000"/>
                          </a:solidFill>
                          <a:effectLst/>
                          <a:latin typeface="Calibri" panose="020F0502020204030204" pitchFamily="34" charset="0"/>
                        </a:rPr>
                        <a:t>Derived Data License</a:t>
                      </a:r>
                    </a:p>
                  </a:txBody>
                  <a:tcPr marL="6350" marR="6350" marT="6350" marB="0" anchor="ctr"/>
                </a:tc>
                <a:tc>
                  <a:txBody>
                    <a:bodyPr/>
                    <a:lstStyle/>
                    <a:p>
                      <a:pPr algn="l" fontAlgn="b"/>
                      <a:r>
                        <a:rPr lang="en-CA" sz="800" b="0" i="0" u="none" strike="noStrike" dirty="0">
                          <a:solidFill>
                            <a:srgbClr val="FF0000"/>
                          </a:solidFill>
                          <a:effectLst/>
                          <a:latin typeface="Calibri" panose="020F0502020204030204" pitchFamily="34" charset="0"/>
                        </a:rPr>
                        <a:t>$ 99,068</a:t>
                      </a:r>
                    </a:p>
                  </a:txBody>
                  <a:tcPr marL="6350" marR="6350" marT="6350" marB="0" anchor="b"/>
                </a:tc>
                <a:extLst>
                  <a:ext uri="{0D108BD9-81ED-4DB2-BD59-A6C34878D82A}">
                    <a16:rowId xmlns="" xmlns:a16="http://schemas.microsoft.com/office/drawing/2014/main" val="4215491561"/>
                  </a:ext>
                </a:extLst>
              </a:tr>
            </a:tbl>
          </a:graphicData>
        </a:graphic>
      </p:graphicFrame>
      <p:sp>
        <p:nvSpPr>
          <p:cNvPr id="16" name="Isosceles Triangle 15">
            <a:extLst>
              <a:ext uri="{FF2B5EF4-FFF2-40B4-BE49-F238E27FC236}">
                <a16:creationId xmlns="" xmlns:a16="http://schemas.microsoft.com/office/drawing/2014/main" id="{97C43CC0-0D10-4527-960E-BF5AD2A4263F}"/>
              </a:ext>
            </a:extLst>
          </p:cNvPr>
          <p:cNvSpPr/>
          <p:nvPr/>
        </p:nvSpPr>
        <p:spPr>
          <a:xfrm rot="5400000">
            <a:off x="2879812" y="1359870"/>
            <a:ext cx="72008" cy="144016"/>
          </a:xfrm>
          <a:prstGeom prst="triangle">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42" name="Isosceles Triangle 41">
            <a:extLst>
              <a:ext uri="{FF2B5EF4-FFF2-40B4-BE49-F238E27FC236}">
                <a16:creationId xmlns="" xmlns:a16="http://schemas.microsoft.com/office/drawing/2014/main" id="{AAB90CDC-66D3-432A-BDAF-0C4799675F3D}"/>
              </a:ext>
            </a:extLst>
          </p:cNvPr>
          <p:cNvSpPr/>
          <p:nvPr/>
        </p:nvSpPr>
        <p:spPr>
          <a:xfrm rot="5400000">
            <a:off x="2879812" y="1503886"/>
            <a:ext cx="72008" cy="144016"/>
          </a:xfrm>
          <a:prstGeom prst="triangle">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43" name="Isosceles Triangle 42">
            <a:extLst>
              <a:ext uri="{FF2B5EF4-FFF2-40B4-BE49-F238E27FC236}">
                <a16:creationId xmlns="" xmlns:a16="http://schemas.microsoft.com/office/drawing/2014/main" id="{4FA1E0F5-097D-4D98-8E2C-7895E8C7309D}"/>
              </a:ext>
            </a:extLst>
          </p:cNvPr>
          <p:cNvSpPr/>
          <p:nvPr/>
        </p:nvSpPr>
        <p:spPr>
          <a:xfrm rot="5400000">
            <a:off x="2879812" y="3701140"/>
            <a:ext cx="72008" cy="144016"/>
          </a:xfrm>
          <a:prstGeom prst="triangle">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44" name="Isosceles Triangle 43">
            <a:extLst>
              <a:ext uri="{FF2B5EF4-FFF2-40B4-BE49-F238E27FC236}">
                <a16:creationId xmlns="" xmlns:a16="http://schemas.microsoft.com/office/drawing/2014/main" id="{917FC304-C8F1-4F84-8857-0B65CF8E18A3}"/>
              </a:ext>
            </a:extLst>
          </p:cNvPr>
          <p:cNvSpPr/>
          <p:nvPr/>
        </p:nvSpPr>
        <p:spPr>
          <a:xfrm rot="5400000">
            <a:off x="2879812" y="3853540"/>
            <a:ext cx="72008" cy="144016"/>
          </a:xfrm>
          <a:prstGeom prst="triangle">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45" name="Isosceles Triangle 44">
            <a:extLst>
              <a:ext uri="{FF2B5EF4-FFF2-40B4-BE49-F238E27FC236}">
                <a16:creationId xmlns="" xmlns:a16="http://schemas.microsoft.com/office/drawing/2014/main" id="{293633F8-A21B-4D9D-96B9-5FB677EC4A5F}"/>
              </a:ext>
            </a:extLst>
          </p:cNvPr>
          <p:cNvSpPr/>
          <p:nvPr/>
        </p:nvSpPr>
        <p:spPr>
          <a:xfrm rot="5400000">
            <a:off x="2879812" y="3989172"/>
            <a:ext cx="72008" cy="144016"/>
          </a:xfrm>
          <a:prstGeom prst="triangle">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46" name="Isosceles Triangle 45">
            <a:extLst>
              <a:ext uri="{FF2B5EF4-FFF2-40B4-BE49-F238E27FC236}">
                <a16:creationId xmlns="" xmlns:a16="http://schemas.microsoft.com/office/drawing/2014/main" id="{1320D8E9-0F71-42F5-BB7C-BEE73A78CC68}"/>
              </a:ext>
            </a:extLst>
          </p:cNvPr>
          <p:cNvSpPr/>
          <p:nvPr/>
        </p:nvSpPr>
        <p:spPr>
          <a:xfrm rot="5400000">
            <a:off x="2879812" y="4133188"/>
            <a:ext cx="72008" cy="144016"/>
          </a:xfrm>
          <a:prstGeom prst="triangle">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47" name="Isosceles Triangle 46">
            <a:extLst>
              <a:ext uri="{FF2B5EF4-FFF2-40B4-BE49-F238E27FC236}">
                <a16:creationId xmlns="" xmlns:a16="http://schemas.microsoft.com/office/drawing/2014/main" id="{13B9ACE7-C187-4AF5-A79C-DBECEE7E6D6E}"/>
              </a:ext>
            </a:extLst>
          </p:cNvPr>
          <p:cNvSpPr/>
          <p:nvPr/>
        </p:nvSpPr>
        <p:spPr>
          <a:xfrm rot="5400000">
            <a:off x="2879812" y="4898532"/>
            <a:ext cx="72008" cy="144016"/>
          </a:xfrm>
          <a:prstGeom prst="triangle">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48" name="Isosceles Triangle 47">
            <a:extLst>
              <a:ext uri="{FF2B5EF4-FFF2-40B4-BE49-F238E27FC236}">
                <a16:creationId xmlns="" xmlns:a16="http://schemas.microsoft.com/office/drawing/2014/main" id="{04EE51AC-BFB7-4EE1-9563-769039D632BC}"/>
              </a:ext>
            </a:extLst>
          </p:cNvPr>
          <p:cNvSpPr/>
          <p:nvPr/>
        </p:nvSpPr>
        <p:spPr>
          <a:xfrm rot="5400000">
            <a:off x="2879812" y="5050932"/>
            <a:ext cx="72008" cy="144016"/>
          </a:xfrm>
          <a:prstGeom prst="triangle">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49" name="Isosceles Triangle 48">
            <a:extLst>
              <a:ext uri="{FF2B5EF4-FFF2-40B4-BE49-F238E27FC236}">
                <a16:creationId xmlns="" xmlns:a16="http://schemas.microsoft.com/office/drawing/2014/main" id="{3E7F35EE-E545-4C63-B04D-477EE4923A74}"/>
              </a:ext>
            </a:extLst>
          </p:cNvPr>
          <p:cNvSpPr/>
          <p:nvPr/>
        </p:nvSpPr>
        <p:spPr>
          <a:xfrm rot="5400000">
            <a:off x="2879812" y="5186564"/>
            <a:ext cx="72008" cy="144016"/>
          </a:xfrm>
          <a:prstGeom prst="triangle">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50" name="Isosceles Triangle 49">
            <a:extLst>
              <a:ext uri="{FF2B5EF4-FFF2-40B4-BE49-F238E27FC236}">
                <a16:creationId xmlns="" xmlns:a16="http://schemas.microsoft.com/office/drawing/2014/main" id="{D8CE42B9-1D45-4063-A800-F497A255734D}"/>
              </a:ext>
            </a:extLst>
          </p:cNvPr>
          <p:cNvSpPr/>
          <p:nvPr/>
        </p:nvSpPr>
        <p:spPr>
          <a:xfrm rot="5400000">
            <a:off x="2879812" y="5330580"/>
            <a:ext cx="72008" cy="144016"/>
          </a:xfrm>
          <a:prstGeom prst="triangle">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cxnSp>
        <p:nvCxnSpPr>
          <p:cNvPr id="18" name="Connector: Elbow 17">
            <a:extLst>
              <a:ext uri="{FF2B5EF4-FFF2-40B4-BE49-F238E27FC236}">
                <a16:creationId xmlns="" xmlns:a16="http://schemas.microsoft.com/office/drawing/2014/main" id="{D74CDFF7-7CD0-4B69-9117-0228C4BD7497}"/>
              </a:ext>
            </a:extLst>
          </p:cNvPr>
          <p:cNvCxnSpPr>
            <a:cxnSpLocks/>
            <a:stCxn id="42" idx="3"/>
            <a:endCxn id="46" idx="3"/>
          </p:cNvCxnSpPr>
          <p:nvPr/>
        </p:nvCxnSpPr>
        <p:spPr>
          <a:xfrm rot="10800000" flipV="1">
            <a:off x="2843808" y="1575894"/>
            <a:ext cx="12700" cy="2629302"/>
          </a:xfrm>
          <a:prstGeom prst="bentConnector3">
            <a:avLst>
              <a:gd name="adj1" fmla="val 1516504"/>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 xmlns:a16="http://schemas.microsoft.com/office/drawing/2014/main" id="{3741E702-5E4F-442F-95AC-1FF8F4F49DB0}"/>
              </a:ext>
            </a:extLst>
          </p:cNvPr>
          <p:cNvCxnSpPr>
            <a:stCxn id="16" idx="3"/>
            <a:endCxn id="43" idx="3"/>
          </p:cNvCxnSpPr>
          <p:nvPr/>
        </p:nvCxnSpPr>
        <p:spPr>
          <a:xfrm rot="10800000" flipV="1">
            <a:off x="2843808" y="1431878"/>
            <a:ext cx="12700" cy="2341270"/>
          </a:xfrm>
          <a:prstGeom prst="bentConnector3">
            <a:avLst>
              <a:gd name="adj1" fmla="val 1516504"/>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 xmlns:a16="http://schemas.microsoft.com/office/drawing/2014/main" id="{CDB28068-BD8F-4948-8169-305F4355962A}"/>
              </a:ext>
            </a:extLst>
          </p:cNvPr>
          <p:cNvCxnSpPr>
            <a:cxnSpLocks/>
            <a:stCxn id="44" idx="3"/>
            <a:endCxn id="47" idx="3"/>
          </p:cNvCxnSpPr>
          <p:nvPr/>
        </p:nvCxnSpPr>
        <p:spPr>
          <a:xfrm rot="10800000" flipV="1">
            <a:off x="2843808" y="3925548"/>
            <a:ext cx="12700" cy="1044992"/>
          </a:xfrm>
          <a:prstGeom prst="bentConnector3">
            <a:avLst>
              <a:gd name="adj1" fmla="val 1516504"/>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 xmlns:a16="http://schemas.microsoft.com/office/drawing/2014/main" id="{EE8A18B1-3C22-4D3B-B686-C3F004780560}"/>
              </a:ext>
            </a:extLst>
          </p:cNvPr>
          <p:cNvCxnSpPr>
            <a:cxnSpLocks/>
            <a:stCxn id="45" idx="3"/>
            <a:endCxn id="48" idx="3"/>
          </p:cNvCxnSpPr>
          <p:nvPr/>
        </p:nvCxnSpPr>
        <p:spPr>
          <a:xfrm rot="10800000" flipV="1">
            <a:off x="2843808" y="4061180"/>
            <a:ext cx="12700" cy="1061760"/>
          </a:xfrm>
          <a:prstGeom prst="bentConnector3">
            <a:avLst>
              <a:gd name="adj1" fmla="val 1516504"/>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 xmlns:a16="http://schemas.microsoft.com/office/drawing/2014/main" id="{856B3553-CFA3-460E-9C71-20683174116E}"/>
              </a:ext>
            </a:extLst>
          </p:cNvPr>
          <p:cNvCxnSpPr>
            <a:cxnSpLocks/>
            <a:stCxn id="43" idx="3"/>
            <a:endCxn id="50" idx="3"/>
          </p:cNvCxnSpPr>
          <p:nvPr/>
        </p:nvCxnSpPr>
        <p:spPr>
          <a:xfrm rot="10800000" flipV="1">
            <a:off x="2843808" y="3773148"/>
            <a:ext cx="12700" cy="1629440"/>
          </a:xfrm>
          <a:prstGeom prst="bentConnector3">
            <a:avLst>
              <a:gd name="adj1" fmla="val 1516504"/>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 xmlns:a16="http://schemas.microsoft.com/office/drawing/2014/main" id="{29A4C518-378E-489C-A317-6268F787FBBA}"/>
              </a:ext>
            </a:extLst>
          </p:cNvPr>
          <p:cNvCxnSpPr>
            <a:cxnSpLocks/>
            <a:stCxn id="43" idx="3"/>
            <a:endCxn id="49" idx="3"/>
          </p:cNvCxnSpPr>
          <p:nvPr/>
        </p:nvCxnSpPr>
        <p:spPr>
          <a:xfrm rot="10800000" flipV="1">
            <a:off x="2843808" y="3773148"/>
            <a:ext cx="12700" cy="1485424"/>
          </a:xfrm>
          <a:prstGeom prst="bentConnector3">
            <a:avLst>
              <a:gd name="adj1" fmla="val 1516504"/>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 xmlns:a16="http://schemas.microsoft.com/office/drawing/2014/main" id="{71BB7D8F-DC80-4A57-B500-CAD6F5F3FCB0}"/>
              </a:ext>
            </a:extLst>
          </p:cNvPr>
          <p:cNvSpPr/>
          <p:nvPr/>
        </p:nvSpPr>
        <p:spPr>
          <a:xfrm>
            <a:off x="603422" y="4918994"/>
            <a:ext cx="5976418" cy="593067"/>
          </a:xfrm>
          <a:prstGeom prst="rect">
            <a:avLst/>
          </a:prstGeom>
          <a:noFill/>
          <a:ln w="63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5" name="Rectangle 94">
            <a:extLst>
              <a:ext uri="{FF2B5EF4-FFF2-40B4-BE49-F238E27FC236}">
                <a16:creationId xmlns="" xmlns:a16="http://schemas.microsoft.com/office/drawing/2014/main" id="{7E6C2431-2F54-4AFC-A6E8-49AFBCCC28C5}"/>
              </a:ext>
            </a:extLst>
          </p:cNvPr>
          <p:cNvSpPr/>
          <p:nvPr/>
        </p:nvSpPr>
        <p:spPr>
          <a:xfrm>
            <a:off x="611560" y="1369819"/>
            <a:ext cx="5976418" cy="1825640"/>
          </a:xfrm>
          <a:prstGeom prst="rect">
            <a:avLst/>
          </a:prstGeom>
          <a:noFill/>
          <a:ln w="63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aphicFrame>
        <p:nvGraphicFramePr>
          <p:cNvPr id="4" name="Table 3">
            <a:extLst>
              <a:ext uri="{FF2B5EF4-FFF2-40B4-BE49-F238E27FC236}">
                <a16:creationId xmlns="" xmlns:a16="http://schemas.microsoft.com/office/drawing/2014/main" id="{412975E5-8BF8-4DF9-9B24-3E0BF3523C94}"/>
              </a:ext>
            </a:extLst>
          </p:cNvPr>
          <p:cNvGraphicFramePr>
            <a:graphicFrameLocks noGrp="1"/>
          </p:cNvGraphicFramePr>
          <p:nvPr>
            <p:extLst>
              <p:ext uri="{D42A27DB-BD31-4B8C-83A1-F6EECF244321}">
                <p14:modId xmlns="" xmlns:p14="http://schemas.microsoft.com/office/powerpoint/2010/main" val="1575092522"/>
              </p:ext>
            </p:extLst>
          </p:nvPr>
        </p:nvGraphicFramePr>
        <p:xfrm>
          <a:off x="2987824" y="5582608"/>
          <a:ext cx="3524932" cy="384810"/>
        </p:xfrm>
        <a:graphic>
          <a:graphicData uri="http://schemas.openxmlformats.org/drawingml/2006/table">
            <a:tbl>
              <a:tblPr>
                <a:tableStyleId>{5C22544A-7EE6-4342-B048-85BDC9FD1C3A}</a:tableStyleId>
              </a:tblPr>
              <a:tblGrid>
                <a:gridCol w="3024336">
                  <a:extLst>
                    <a:ext uri="{9D8B030D-6E8A-4147-A177-3AD203B41FA5}">
                      <a16:colId xmlns="" xmlns:a16="http://schemas.microsoft.com/office/drawing/2014/main" val="3593871791"/>
                    </a:ext>
                  </a:extLst>
                </a:gridCol>
                <a:gridCol w="500596">
                  <a:extLst>
                    <a:ext uri="{9D8B030D-6E8A-4147-A177-3AD203B41FA5}">
                      <a16:colId xmlns="" xmlns:a16="http://schemas.microsoft.com/office/drawing/2014/main" val="651183520"/>
                    </a:ext>
                  </a:extLst>
                </a:gridCol>
              </a:tblGrid>
              <a:tr h="122782">
                <a:tc>
                  <a:txBody>
                    <a:bodyPr/>
                    <a:lstStyle/>
                    <a:p>
                      <a:pPr algn="l" fontAlgn="ctr"/>
                      <a:r>
                        <a:rPr lang="en-CA" sz="800" b="0" i="0" u="none" strike="noStrike" dirty="0">
                          <a:solidFill>
                            <a:srgbClr val="000000"/>
                          </a:solidFill>
                          <a:effectLst/>
                          <a:latin typeface="Calibri" panose="020F0502020204030204" pitchFamily="34" charset="0"/>
                        </a:rPr>
                        <a:t>100 Composite FTSE Indices</a:t>
                      </a:r>
                    </a:p>
                  </a:txBody>
                  <a:tcPr marL="6350" marR="6350" marT="6350" marB="0" anchor="ctr"/>
                </a:tc>
                <a:tc>
                  <a:txBody>
                    <a:bodyPr/>
                    <a:lstStyle/>
                    <a:p>
                      <a:pPr algn="l" fontAlgn="b"/>
                      <a:r>
                        <a:rPr lang="en-CA" sz="800" b="0" i="0" u="none" strike="noStrike" dirty="0">
                          <a:solidFill>
                            <a:srgbClr val="000000"/>
                          </a:solidFill>
                          <a:effectLst/>
                          <a:latin typeface="Calibri" panose="020F0502020204030204" pitchFamily="34" charset="0"/>
                        </a:rPr>
                        <a:t>$ 75,285</a:t>
                      </a:r>
                    </a:p>
                  </a:txBody>
                  <a:tcPr marL="6350" marR="6350" marT="6350" marB="0" anchor="b"/>
                </a:tc>
                <a:extLst>
                  <a:ext uri="{0D108BD9-81ED-4DB2-BD59-A6C34878D82A}">
                    <a16:rowId xmlns="" xmlns:a16="http://schemas.microsoft.com/office/drawing/2014/main" val="2761084783"/>
                  </a:ext>
                </a:extLst>
              </a:tr>
              <a:tr h="122782">
                <a:tc>
                  <a:txBody>
                    <a:bodyPr/>
                    <a:lstStyle/>
                    <a:p>
                      <a:pPr algn="l" fontAlgn="ctr"/>
                      <a:r>
                        <a:rPr lang="en-CA" sz="800" u="none" strike="noStrike" dirty="0">
                          <a:effectLst/>
                        </a:rPr>
                        <a:t>FTSE NAREIT 2-10 users</a:t>
                      </a:r>
                      <a:endParaRPr lang="en-CA"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effectLst/>
                        </a:rPr>
                        <a:t> $ 28,001 </a:t>
                      </a:r>
                      <a:endParaRPr lang="en-CA"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1183382035"/>
                  </a:ext>
                </a:extLst>
              </a:tr>
              <a:tr h="122782">
                <a:tc>
                  <a:txBody>
                    <a:bodyPr/>
                    <a:lstStyle/>
                    <a:p>
                      <a:pPr algn="l" fontAlgn="ctr"/>
                      <a:r>
                        <a:rPr lang="en-CA" sz="800" u="none" strike="noStrike" dirty="0">
                          <a:effectLst/>
                        </a:rPr>
                        <a:t>Russell Standard License up to 10 users – </a:t>
                      </a:r>
                      <a:r>
                        <a:rPr lang="en-CA" sz="700" u="none" strike="noStrike" dirty="0">
                          <a:effectLst/>
                        </a:rPr>
                        <a:t>(Winnipeg, Toronto, Montreal)</a:t>
                      </a:r>
                      <a:endParaRPr lang="en-CA"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CA" sz="800" u="none" strike="noStrike" dirty="0">
                          <a:effectLst/>
                        </a:rPr>
                        <a:t> $ 143,215 </a:t>
                      </a:r>
                      <a:endParaRPr lang="en-CA"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1212425498"/>
                  </a:ext>
                </a:extLst>
              </a:tr>
            </a:tbl>
          </a:graphicData>
        </a:graphic>
      </p:graphicFrame>
      <p:graphicFrame>
        <p:nvGraphicFramePr>
          <p:cNvPr id="11" name="Table 10">
            <a:extLst>
              <a:ext uri="{FF2B5EF4-FFF2-40B4-BE49-F238E27FC236}">
                <a16:creationId xmlns="" xmlns:a16="http://schemas.microsoft.com/office/drawing/2014/main" id="{270F809E-A164-49C4-A3FB-A587D57137A1}"/>
              </a:ext>
            </a:extLst>
          </p:cNvPr>
          <p:cNvGraphicFramePr>
            <a:graphicFrameLocks noGrp="1"/>
          </p:cNvGraphicFramePr>
          <p:nvPr>
            <p:extLst>
              <p:ext uri="{D42A27DB-BD31-4B8C-83A1-F6EECF244321}">
                <p14:modId xmlns="" xmlns:p14="http://schemas.microsoft.com/office/powerpoint/2010/main" val="3114810191"/>
              </p:ext>
            </p:extLst>
          </p:nvPr>
        </p:nvGraphicFramePr>
        <p:xfrm>
          <a:off x="2987824" y="5974140"/>
          <a:ext cx="3524932" cy="256540"/>
        </p:xfrm>
        <a:graphic>
          <a:graphicData uri="http://schemas.openxmlformats.org/drawingml/2006/table">
            <a:tbl>
              <a:tblPr>
                <a:tableStyleId>{5C22544A-7EE6-4342-B048-85BDC9FD1C3A}</a:tableStyleId>
              </a:tblPr>
              <a:tblGrid>
                <a:gridCol w="3024336">
                  <a:extLst>
                    <a:ext uri="{9D8B030D-6E8A-4147-A177-3AD203B41FA5}">
                      <a16:colId xmlns="" xmlns:a16="http://schemas.microsoft.com/office/drawing/2014/main" val="2356446258"/>
                    </a:ext>
                  </a:extLst>
                </a:gridCol>
                <a:gridCol w="500596">
                  <a:extLst>
                    <a:ext uri="{9D8B030D-6E8A-4147-A177-3AD203B41FA5}">
                      <a16:colId xmlns="" xmlns:a16="http://schemas.microsoft.com/office/drawing/2014/main" val="3085946961"/>
                    </a:ext>
                  </a:extLst>
                </a:gridCol>
              </a:tblGrid>
              <a:tr h="122782">
                <a:tc>
                  <a:txBody>
                    <a:bodyPr/>
                    <a:lstStyle/>
                    <a:p>
                      <a:pPr algn="l" fontAlgn="b"/>
                      <a:r>
                        <a:rPr lang="en-CA" sz="800" u="none" strike="noStrike" dirty="0">
                          <a:effectLst/>
                        </a:rPr>
                        <a:t>Reporting License (for FTSE TMX Products)</a:t>
                      </a:r>
                      <a:endParaRPr lang="en-CA" sz="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800" u="none" strike="noStrike" dirty="0">
                          <a:effectLst/>
                        </a:rPr>
                        <a:t> $ 34,343 </a:t>
                      </a:r>
                      <a:endParaRPr lang="en-CA"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649275565"/>
                  </a:ext>
                </a:extLst>
              </a:tr>
              <a:tr h="124223">
                <a:tc>
                  <a:txBody>
                    <a:bodyPr/>
                    <a:lstStyle/>
                    <a:p>
                      <a:pPr algn="l" fontAlgn="b"/>
                      <a:r>
                        <a:rPr lang="en-CA" sz="800" u="none" strike="noStrike" dirty="0">
                          <a:effectLst/>
                        </a:rPr>
                        <a:t>Reporting License (for FTSE Russell Indices)</a:t>
                      </a:r>
                      <a:endParaRPr lang="en-CA" sz="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800" u="none" strike="noStrike" dirty="0">
                          <a:effectLst/>
                        </a:rPr>
                        <a:t> $ 34,243 </a:t>
                      </a:r>
                      <a:endParaRPr lang="en-CA"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924156046"/>
                  </a:ext>
                </a:extLst>
              </a:tr>
            </a:tbl>
          </a:graphicData>
        </a:graphic>
      </p:graphicFrame>
      <p:sp>
        <p:nvSpPr>
          <p:cNvPr id="53" name="Rectangle 52">
            <a:extLst>
              <a:ext uri="{FF2B5EF4-FFF2-40B4-BE49-F238E27FC236}">
                <a16:creationId xmlns="" xmlns:a16="http://schemas.microsoft.com/office/drawing/2014/main" id="{3DE3F1CA-84CB-49FD-8438-2304DDC42901}"/>
              </a:ext>
            </a:extLst>
          </p:cNvPr>
          <p:cNvSpPr/>
          <p:nvPr/>
        </p:nvSpPr>
        <p:spPr>
          <a:xfrm>
            <a:off x="611560" y="5565605"/>
            <a:ext cx="5976418" cy="686413"/>
          </a:xfrm>
          <a:prstGeom prst="rect">
            <a:avLst/>
          </a:prstGeom>
          <a:noFill/>
          <a:ln w="63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4" name="Rectangle: Rounded Corners 53">
            <a:extLst>
              <a:ext uri="{FF2B5EF4-FFF2-40B4-BE49-F238E27FC236}">
                <a16:creationId xmlns="" xmlns:a16="http://schemas.microsoft.com/office/drawing/2014/main" id="{275A1370-5D7F-4A1A-9AFD-3E1396D33849}"/>
              </a:ext>
            </a:extLst>
          </p:cNvPr>
          <p:cNvSpPr/>
          <p:nvPr/>
        </p:nvSpPr>
        <p:spPr>
          <a:xfrm>
            <a:off x="755576" y="5654616"/>
            <a:ext cx="1656184" cy="37093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User License &amp; Reporting</a:t>
            </a:r>
          </a:p>
          <a:p>
            <a:pPr algn="ctr"/>
            <a:r>
              <a:rPr lang="en-CA" sz="800" dirty="0">
                <a:solidFill>
                  <a:schemeClr val="tx1"/>
                </a:solidFill>
              </a:rPr>
              <a:t>Total for User license and Reporting $315k</a:t>
            </a:r>
          </a:p>
        </p:txBody>
      </p:sp>
      <p:sp>
        <p:nvSpPr>
          <p:cNvPr id="55" name="Isosceles Triangle 54">
            <a:extLst>
              <a:ext uri="{FF2B5EF4-FFF2-40B4-BE49-F238E27FC236}">
                <a16:creationId xmlns="" xmlns:a16="http://schemas.microsoft.com/office/drawing/2014/main" id="{F9ABAFF1-71B1-4333-B464-C17CEFA81DC5}"/>
              </a:ext>
            </a:extLst>
          </p:cNvPr>
          <p:cNvSpPr/>
          <p:nvPr/>
        </p:nvSpPr>
        <p:spPr>
          <a:xfrm rot="5400000">
            <a:off x="2879812" y="3047662"/>
            <a:ext cx="72008" cy="144016"/>
          </a:xfrm>
          <a:prstGeom prst="triangle">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56" name="Isosceles Triangle 55">
            <a:extLst>
              <a:ext uri="{FF2B5EF4-FFF2-40B4-BE49-F238E27FC236}">
                <a16:creationId xmlns="" xmlns:a16="http://schemas.microsoft.com/office/drawing/2014/main" id="{50A14874-19BF-4163-B594-F79F5D4453D5}"/>
              </a:ext>
            </a:extLst>
          </p:cNvPr>
          <p:cNvSpPr/>
          <p:nvPr/>
        </p:nvSpPr>
        <p:spPr>
          <a:xfrm rot="5400000">
            <a:off x="2879812" y="4709252"/>
            <a:ext cx="72008" cy="144016"/>
          </a:xfrm>
          <a:prstGeom prst="triangle">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cxnSp>
        <p:nvCxnSpPr>
          <p:cNvPr id="13" name="Connector: Elbow 12">
            <a:extLst>
              <a:ext uri="{FF2B5EF4-FFF2-40B4-BE49-F238E27FC236}">
                <a16:creationId xmlns="" xmlns:a16="http://schemas.microsoft.com/office/drawing/2014/main" id="{F184D153-D4D9-4AFD-A6ED-83187E381AD1}"/>
              </a:ext>
            </a:extLst>
          </p:cNvPr>
          <p:cNvCxnSpPr>
            <a:stCxn id="55" idx="3"/>
            <a:endCxn id="56" idx="3"/>
          </p:cNvCxnSpPr>
          <p:nvPr/>
        </p:nvCxnSpPr>
        <p:spPr>
          <a:xfrm rot="10800000" flipV="1">
            <a:off x="2843808" y="3119670"/>
            <a:ext cx="12700" cy="1661590"/>
          </a:xfrm>
          <a:prstGeom prst="bentConnector3">
            <a:avLst>
              <a:gd name="adj1" fmla="val 1516504"/>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 xmlns:a16="http://schemas.microsoft.com/office/drawing/2014/main" id="{D42AAC38-D8F3-422C-8565-84F7141D6EC2}"/>
              </a:ext>
            </a:extLst>
          </p:cNvPr>
          <p:cNvSpPr/>
          <p:nvPr/>
        </p:nvSpPr>
        <p:spPr>
          <a:xfrm>
            <a:off x="6948264" y="5387921"/>
            <a:ext cx="1656184" cy="6376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dirty="0">
                <a:solidFill>
                  <a:schemeClr val="tx1"/>
                </a:solidFill>
              </a:rPr>
              <a:t>Total Application  Charges</a:t>
            </a:r>
          </a:p>
          <a:p>
            <a:pPr algn="ctr"/>
            <a:r>
              <a:rPr lang="en-CA" sz="800" dirty="0">
                <a:solidFill>
                  <a:schemeClr val="tx1"/>
                </a:solidFill>
              </a:rPr>
              <a:t>Total cost for Product Distribution</a:t>
            </a:r>
          </a:p>
          <a:p>
            <a:pPr algn="ctr"/>
            <a:r>
              <a:rPr lang="en-CA" sz="800" dirty="0">
                <a:solidFill>
                  <a:schemeClr val="tx1"/>
                </a:solidFill>
              </a:rPr>
              <a:t>$190k</a:t>
            </a:r>
          </a:p>
          <a:p>
            <a:pPr algn="ctr"/>
            <a:r>
              <a:rPr lang="en-CA" sz="900" dirty="0">
                <a:solidFill>
                  <a:schemeClr val="tx1"/>
                </a:solidFill>
              </a:rPr>
              <a:t>Product Replication Identified in the Toronto Licensed sites in  amount of $60k</a:t>
            </a:r>
            <a:endParaRPr lang="en-CA" sz="1200" dirty="0">
              <a:solidFill>
                <a:schemeClr val="tx1"/>
              </a:solidFill>
            </a:endParaRPr>
          </a:p>
        </p:txBody>
      </p:sp>
      <p:sp>
        <p:nvSpPr>
          <p:cNvPr id="67" name="Flowchart: Magnetic Disk 66">
            <a:extLst>
              <a:ext uri="{FF2B5EF4-FFF2-40B4-BE49-F238E27FC236}">
                <a16:creationId xmlns="" xmlns:a16="http://schemas.microsoft.com/office/drawing/2014/main" id="{374A6400-9B20-4AA0-B285-49BE0C2E6F89}"/>
              </a:ext>
            </a:extLst>
          </p:cNvPr>
          <p:cNvSpPr/>
          <p:nvPr/>
        </p:nvSpPr>
        <p:spPr>
          <a:xfrm>
            <a:off x="6876256" y="4236004"/>
            <a:ext cx="1728192" cy="512230"/>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Mackenzie Website – </a:t>
            </a:r>
            <a:r>
              <a:rPr lang="en-CA" sz="800" dirty="0">
                <a:solidFill>
                  <a:schemeClr val="tx1"/>
                </a:solidFill>
              </a:rPr>
              <a:t>10k</a:t>
            </a:r>
            <a:endParaRPr lang="en-CA" sz="1200" dirty="0">
              <a:solidFill>
                <a:schemeClr val="tx1"/>
              </a:solidFill>
            </a:endParaRPr>
          </a:p>
        </p:txBody>
      </p:sp>
      <p:sp>
        <p:nvSpPr>
          <p:cNvPr id="68" name="Flowchart: Magnetic Disk 67">
            <a:extLst>
              <a:ext uri="{FF2B5EF4-FFF2-40B4-BE49-F238E27FC236}">
                <a16:creationId xmlns="" xmlns:a16="http://schemas.microsoft.com/office/drawing/2014/main" id="{07DD7163-E5EF-416B-AE04-AB35FBF3C3FF}"/>
              </a:ext>
            </a:extLst>
          </p:cNvPr>
          <p:cNvSpPr/>
          <p:nvPr/>
        </p:nvSpPr>
        <p:spPr>
          <a:xfrm>
            <a:off x="6907832" y="3947972"/>
            <a:ext cx="1676400" cy="359830"/>
          </a:xfrm>
          <a:prstGeom prst="flowChartMagneticDisk">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lumMod val="65000"/>
                  </a:schemeClr>
                </a:solidFill>
              </a:rPr>
              <a:t>BR Allandin </a:t>
            </a:r>
            <a:r>
              <a:rPr lang="en-CA" sz="800" dirty="0">
                <a:solidFill>
                  <a:schemeClr val="bg1">
                    <a:lumMod val="65000"/>
                  </a:schemeClr>
                </a:solidFill>
              </a:rPr>
              <a:t>- Waived</a:t>
            </a:r>
          </a:p>
        </p:txBody>
      </p:sp>
      <p:sp>
        <p:nvSpPr>
          <p:cNvPr id="69" name="Flowchart: Magnetic Disk 68">
            <a:extLst>
              <a:ext uri="{FF2B5EF4-FFF2-40B4-BE49-F238E27FC236}">
                <a16:creationId xmlns="" xmlns:a16="http://schemas.microsoft.com/office/drawing/2014/main" id="{2343D52A-F332-4EB7-ADF8-2C1E618EF5C8}"/>
              </a:ext>
            </a:extLst>
          </p:cNvPr>
          <p:cNvSpPr/>
          <p:nvPr/>
        </p:nvSpPr>
        <p:spPr>
          <a:xfrm>
            <a:off x="6910808" y="3663463"/>
            <a:ext cx="1676400" cy="359830"/>
          </a:xfrm>
          <a:prstGeom prst="flowChartMagneticDisk">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lumMod val="65000"/>
                  </a:schemeClr>
                </a:solidFill>
              </a:rPr>
              <a:t>Charles River </a:t>
            </a:r>
            <a:r>
              <a:rPr lang="en-CA" sz="800" dirty="0">
                <a:solidFill>
                  <a:schemeClr val="bg1">
                    <a:lumMod val="65000"/>
                  </a:schemeClr>
                </a:solidFill>
              </a:rPr>
              <a:t>- Waived</a:t>
            </a:r>
          </a:p>
        </p:txBody>
      </p:sp>
      <p:sp>
        <p:nvSpPr>
          <p:cNvPr id="70" name="Flowchart: Magnetic Disk 69">
            <a:extLst>
              <a:ext uri="{FF2B5EF4-FFF2-40B4-BE49-F238E27FC236}">
                <a16:creationId xmlns="" xmlns:a16="http://schemas.microsoft.com/office/drawing/2014/main" id="{1DDA00C2-2631-432B-8B6E-F0CF7B86BED1}"/>
              </a:ext>
            </a:extLst>
          </p:cNvPr>
          <p:cNvSpPr/>
          <p:nvPr/>
        </p:nvSpPr>
        <p:spPr>
          <a:xfrm>
            <a:off x="6910808" y="3375431"/>
            <a:ext cx="1676400" cy="359830"/>
          </a:xfrm>
          <a:prstGeom prst="flowChartMagneticDisk">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lumMod val="65000"/>
                  </a:schemeClr>
                </a:solidFill>
              </a:rPr>
              <a:t>SimCorp </a:t>
            </a:r>
            <a:r>
              <a:rPr lang="en-CA" sz="800" dirty="0">
                <a:solidFill>
                  <a:schemeClr val="bg1">
                    <a:lumMod val="65000"/>
                  </a:schemeClr>
                </a:solidFill>
              </a:rPr>
              <a:t>- Waived</a:t>
            </a:r>
          </a:p>
        </p:txBody>
      </p:sp>
      <p:sp>
        <p:nvSpPr>
          <p:cNvPr id="71" name="Flowchart: Magnetic Disk 70">
            <a:extLst>
              <a:ext uri="{FF2B5EF4-FFF2-40B4-BE49-F238E27FC236}">
                <a16:creationId xmlns="" xmlns:a16="http://schemas.microsoft.com/office/drawing/2014/main" id="{F426EB78-9066-4798-B95C-A8108C209B84}"/>
              </a:ext>
            </a:extLst>
          </p:cNvPr>
          <p:cNvSpPr/>
          <p:nvPr/>
        </p:nvSpPr>
        <p:spPr>
          <a:xfrm>
            <a:off x="6904173" y="3087399"/>
            <a:ext cx="1676400" cy="359830"/>
          </a:xfrm>
          <a:prstGeom prst="flowChartMagneticDisk">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lumMod val="65000"/>
                  </a:schemeClr>
                </a:solidFill>
              </a:rPr>
              <a:t>FactSet </a:t>
            </a:r>
            <a:r>
              <a:rPr lang="en-CA" sz="800" dirty="0">
                <a:solidFill>
                  <a:schemeClr val="bg1">
                    <a:lumMod val="65000"/>
                  </a:schemeClr>
                </a:solidFill>
              </a:rPr>
              <a:t>- Waived</a:t>
            </a:r>
          </a:p>
        </p:txBody>
      </p:sp>
      <p:sp>
        <p:nvSpPr>
          <p:cNvPr id="72" name="Flowchart: Magnetic Disk 71">
            <a:extLst>
              <a:ext uri="{FF2B5EF4-FFF2-40B4-BE49-F238E27FC236}">
                <a16:creationId xmlns="" xmlns:a16="http://schemas.microsoft.com/office/drawing/2014/main" id="{85CB0CD2-F6C7-4FD8-8503-2F9D2FE24427}"/>
              </a:ext>
            </a:extLst>
          </p:cNvPr>
          <p:cNvSpPr/>
          <p:nvPr/>
        </p:nvSpPr>
        <p:spPr>
          <a:xfrm>
            <a:off x="6910808" y="2799577"/>
            <a:ext cx="1676400" cy="359830"/>
          </a:xfrm>
          <a:prstGeom prst="flowChartMagneticDisk">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lumMod val="65000"/>
                  </a:schemeClr>
                </a:solidFill>
              </a:rPr>
              <a:t>Bloomberg </a:t>
            </a:r>
            <a:r>
              <a:rPr lang="en-CA" sz="800" dirty="0">
                <a:solidFill>
                  <a:schemeClr val="bg1">
                    <a:lumMod val="65000"/>
                  </a:schemeClr>
                </a:solidFill>
              </a:rPr>
              <a:t>- Waived</a:t>
            </a:r>
          </a:p>
        </p:txBody>
      </p:sp>
      <p:sp>
        <p:nvSpPr>
          <p:cNvPr id="74" name="Flowchart: Magnetic Disk 73">
            <a:extLst>
              <a:ext uri="{FF2B5EF4-FFF2-40B4-BE49-F238E27FC236}">
                <a16:creationId xmlns="" xmlns:a16="http://schemas.microsoft.com/office/drawing/2014/main" id="{1A8B2555-E51D-4949-AC70-E3814E35C005}"/>
              </a:ext>
            </a:extLst>
          </p:cNvPr>
          <p:cNvSpPr/>
          <p:nvPr/>
        </p:nvSpPr>
        <p:spPr>
          <a:xfrm>
            <a:off x="6904173" y="2414043"/>
            <a:ext cx="1676400" cy="482355"/>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Percision - </a:t>
            </a:r>
            <a:r>
              <a:rPr lang="en-CA" sz="800" dirty="0">
                <a:solidFill>
                  <a:schemeClr val="tx1"/>
                </a:solidFill>
              </a:rPr>
              <a:t>$36K</a:t>
            </a:r>
          </a:p>
        </p:txBody>
      </p:sp>
      <p:sp>
        <p:nvSpPr>
          <p:cNvPr id="75" name="Flowchart: Magnetic Disk 74">
            <a:extLst>
              <a:ext uri="{FF2B5EF4-FFF2-40B4-BE49-F238E27FC236}">
                <a16:creationId xmlns="" xmlns:a16="http://schemas.microsoft.com/office/drawing/2014/main" id="{919C3D1A-6786-4038-98A4-C0BFF91B1FAF}"/>
              </a:ext>
            </a:extLst>
          </p:cNvPr>
          <p:cNvSpPr/>
          <p:nvPr/>
        </p:nvSpPr>
        <p:spPr>
          <a:xfrm>
            <a:off x="6913773" y="2054003"/>
            <a:ext cx="1676400" cy="482355"/>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Eagle - </a:t>
            </a:r>
            <a:r>
              <a:rPr lang="en-CA" sz="800" dirty="0">
                <a:solidFill>
                  <a:schemeClr val="tx1"/>
                </a:solidFill>
              </a:rPr>
              <a:t>$60K</a:t>
            </a:r>
          </a:p>
        </p:txBody>
      </p:sp>
      <p:sp>
        <p:nvSpPr>
          <p:cNvPr id="76" name="Flowchart: Magnetic Disk 75">
            <a:extLst>
              <a:ext uri="{FF2B5EF4-FFF2-40B4-BE49-F238E27FC236}">
                <a16:creationId xmlns="" xmlns:a16="http://schemas.microsoft.com/office/drawing/2014/main" id="{AC0DE0EC-5734-46F8-BABA-A98C2EAD3FFD}"/>
              </a:ext>
            </a:extLst>
          </p:cNvPr>
          <p:cNvSpPr/>
          <p:nvPr/>
        </p:nvSpPr>
        <p:spPr>
          <a:xfrm>
            <a:off x="6920408" y="1700808"/>
            <a:ext cx="1676400" cy="482355"/>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Mpower </a:t>
            </a:r>
            <a:r>
              <a:rPr lang="en-CA" sz="800" dirty="0">
                <a:solidFill>
                  <a:schemeClr val="tx1"/>
                </a:solidFill>
              </a:rPr>
              <a:t>(Mackenzie) - $60K</a:t>
            </a:r>
          </a:p>
        </p:txBody>
      </p:sp>
      <p:sp>
        <p:nvSpPr>
          <p:cNvPr id="77" name="Flowchart: Magnetic Disk 76">
            <a:extLst>
              <a:ext uri="{FF2B5EF4-FFF2-40B4-BE49-F238E27FC236}">
                <a16:creationId xmlns="" xmlns:a16="http://schemas.microsoft.com/office/drawing/2014/main" id="{84A2319B-B361-4270-A8A2-1540EEF6B861}"/>
              </a:ext>
            </a:extLst>
          </p:cNvPr>
          <p:cNvSpPr/>
          <p:nvPr/>
        </p:nvSpPr>
        <p:spPr>
          <a:xfrm>
            <a:off x="6928048" y="1340768"/>
            <a:ext cx="1676400" cy="482355"/>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IM Database - </a:t>
            </a:r>
            <a:r>
              <a:rPr lang="en-CA" sz="800" dirty="0">
                <a:solidFill>
                  <a:schemeClr val="tx1"/>
                </a:solidFill>
              </a:rPr>
              <a:t>$60K</a:t>
            </a:r>
          </a:p>
        </p:txBody>
      </p:sp>
      <p:sp>
        <p:nvSpPr>
          <p:cNvPr id="57" name="Rectangle 56"/>
          <p:cNvSpPr/>
          <p:nvPr/>
        </p:nvSpPr>
        <p:spPr>
          <a:xfrm>
            <a:off x="8077200" y="-27384"/>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pic>
        <p:nvPicPr>
          <p:cNvPr id="58" name="Picture 57">
            <a:extLst>
              <a:ext uri="{FF2B5EF4-FFF2-40B4-BE49-F238E27FC236}">
                <a16:creationId xmlns="" xmlns:a16="http://schemas.microsoft.com/office/drawing/2014/main" id="{0A914366-6E40-4172-8DA5-D4D0AB1EBB63}"/>
              </a:ext>
            </a:extLst>
          </p:cNvPr>
          <p:cNvPicPr>
            <a:picLocks noChangeAspect="1"/>
          </p:cNvPicPr>
          <p:nvPr/>
        </p:nvPicPr>
        <p:blipFill>
          <a:blip r:embed="rId5" cstate="print"/>
          <a:stretch>
            <a:fillRect/>
          </a:stretch>
        </p:blipFill>
        <p:spPr>
          <a:xfrm>
            <a:off x="7543800" y="179401"/>
            <a:ext cx="1278860" cy="765161"/>
          </a:xfrm>
          <a:prstGeom prst="rect">
            <a:avLst/>
          </a:prstGeom>
        </p:spPr>
      </p:pic>
    </p:spTree>
    <p:extLst>
      <p:ext uri="{BB962C8B-B14F-4D97-AF65-F5344CB8AC3E}">
        <p14:creationId xmlns="" xmlns:p14="http://schemas.microsoft.com/office/powerpoint/2010/main" val="225507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8077200" y="-27384"/>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1" name="Rectangle 20"/>
          <p:cNvSpPr/>
          <p:nvPr/>
        </p:nvSpPr>
        <p:spPr>
          <a:xfrm>
            <a:off x="4920079" y="1448917"/>
            <a:ext cx="3787313" cy="3331340"/>
          </a:xfrm>
          <a:prstGeom prst="rect">
            <a:avLst/>
          </a:prstGeom>
          <a:solidFill>
            <a:schemeClr val="bg1">
              <a:lumMod val="95000"/>
              <a:alpha val="2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 name="Rectangle 22"/>
          <p:cNvSpPr/>
          <p:nvPr/>
        </p:nvSpPr>
        <p:spPr>
          <a:xfrm>
            <a:off x="4906432" y="1479832"/>
            <a:ext cx="3794077" cy="475748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p:cNvSpPr>
            <a:spLocks noChangeArrowheads="1"/>
          </p:cNvSpPr>
          <p:nvPr/>
        </p:nvSpPr>
        <p:spPr bwMode="auto">
          <a:xfrm>
            <a:off x="4891504" y="1280136"/>
            <a:ext cx="3822653" cy="203751"/>
          </a:xfrm>
          <a:prstGeom prst="rect">
            <a:avLst/>
          </a:prstGeom>
          <a:solidFill>
            <a:schemeClr val="accent1"/>
          </a:solidFill>
          <a:ln w="6350">
            <a:noFill/>
            <a:miter lim="800000"/>
            <a:headEnd/>
            <a:tailEnd/>
          </a:ln>
        </p:spPr>
        <p:txBody>
          <a:bodyPr lIns="0" tIns="18288" rIns="0" bIns="18288" anchor="ctr"/>
          <a:lstStyle/>
          <a:p>
            <a:pPr algn="ctr" defTabSz="762000" eaLnBrk="0" hangingPunct="0"/>
            <a:r>
              <a:rPr lang="en-GB" sz="1600" b="1" dirty="0">
                <a:solidFill>
                  <a:prstClr val="white"/>
                </a:solidFill>
              </a:rPr>
              <a:t>Relationship Management</a:t>
            </a:r>
            <a:endParaRPr lang="en-GB" b="1" dirty="0">
              <a:solidFill>
                <a:prstClr val="white"/>
              </a:solidFill>
            </a:endParaRPr>
          </a:p>
        </p:txBody>
      </p:sp>
      <p:sp>
        <p:nvSpPr>
          <p:cNvPr id="46" name="Rectangle 45"/>
          <p:cNvSpPr/>
          <p:nvPr/>
        </p:nvSpPr>
        <p:spPr>
          <a:xfrm>
            <a:off x="690759" y="1461165"/>
            <a:ext cx="3792771" cy="1134406"/>
          </a:xfrm>
          <a:prstGeom prst="rect">
            <a:avLst/>
          </a:prstGeom>
          <a:solidFill>
            <a:schemeClr val="bg1">
              <a:lumMod val="95000"/>
              <a:alpha val="2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chemeClr val="tx1"/>
                </a:solidFill>
              </a:rPr>
              <a:t>New requirement </a:t>
            </a:r>
          </a:p>
          <a:p>
            <a:pPr marL="171450" indent="-171450">
              <a:buFontTx/>
              <a:buChar char="-"/>
            </a:pPr>
            <a:r>
              <a:rPr lang="en-CA" sz="1100" dirty="0">
                <a:solidFill>
                  <a:schemeClr val="tx1"/>
                </a:solidFill>
              </a:rPr>
              <a:t>Fiera Europe requires MSCI Index data for client reporting purposes.   </a:t>
            </a:r>
          </a:p>
          <a:p>
            <a:pPr marL="171450" indent="-171450">
              <a:buFontTx/>
              <a:buChar char="-"/>
            </a:pPr>
            <a:r>
              <a:rPr lang="en-CA" sz="1100" dirty="0">
                <a:solidFill>
                  <a:schemeClr val="tx1"/>
                </a:solidFill>
              </a:rPr>
              <a:t>Europe team seeks to minimize costs, leverage existing data/services, and limit infrastructure changes</a:t>
            </a:r>
          </a:p>
          <a:p>
            <a:pPr marL="171450" indent="-171450">
              <a:buFontTx/>
              <a:buChar char="-"/>
            </a:pPr>
            <a:endParaRPr lang="en-CA" sz="1000" dirty="0">
              <a:solidFill>
                <a:srgbClr val="FF0000"/>
              </a:solidFill>
            </a:endParaRPr>
          </a:p>
        </p:txBody>
      </p:sp>
      <p:sp>
        <p:nvSpPr>
          <p:cNvPr id="63" name="Rectangle 62"/>
          <p:cNvSpPr/>
          <p:nvPr/>
        </p:nvSpPr>
        <p:spPr>
          <a:xfrm>
            <a:off x="643332" y="1468456"/>
            <a:ext cx="3812904" cy="4784183"/>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a:spLocks noChangeArrowheads="1"/>
          </p:cNvSpPr>
          <p:nvPr/>
        </p:nvSpPr>
        <p:spPr bwMode="auto">
          <a:xfrm>
            <a:off x="647230" y="1268760"/>
            <a:ext cx="3822653" cy="203751"/>
          </a:xfrm>
          <a:prstGeom prst="rect">
            <a:avLst/>
          </a:prstGeom>
          <a:solidFill>
            <a:schemeClr val="accent1"/>
          </a:solidFill>
          <a:ln w="6350">
            <a:noFill/>
            <a:miter lim="800000"/>
            <a:headEnd/>
            <a:tailEnd/>
          </a:ln>
        </p:spPr>
        <p:txBody>
          <a:bodyPr lIns="0" tIns="18288" rIns="0" bIns="18288" anchor="ctr"/>
          <a:lstStyle/>
          <a:p>
            <a:pPr algn="ctr" defTabSz="762000" eaLnBrk="0" hangingPunct="0"/>
            <a:r>
              <a:rPr lang="en-GB" sz="1600" b="1" dirty="0">
                <a:solidFill>
                  <a:prstClr val="white"/>
                </a:solidFill>
              </a:rPr>
              <a:t>Fiera Europe Requirement </a:t>
            </a:r>
            <a:endParaRPr lang="en-GB" b="1" dirty="0">
              <a:solidFill>
                <a:prstClr val="white"/>
              </a:solidFill>
            </a:endParaRPr>
          </a:p>
        </p:txBody>
      </p:sp>
      <p:sp>
        <p:nvSpPr>
          <p:cNvPr id="77" name="Rectangle 76"/>
          <p:cNvSpPr/>
          <p:nvPr/>
        </p:nvSpPr>
        <p:spPr>
          <a:xfrm>
            <a:off x="4988318" y="4030703"/>
            <a:ext cx="3643952" cy="261610"/>
          </a:xfrm>
          <a:prstGeom prst="rect">
            <a:avLst/>
          </a:prstGeom>
          <a:solidFill>
            <a:schemeClr val="bg1">
              <a:lumMod val="85000"/>
            </a:schemeClr>
          </a:solidFill>
        </p:spPr>
        <p:txBody>
          <a:bodyPr wrap="square">
            <a:spAutoFit/>
          </a:bodyPr>
          <a:lstStyle/>
          <a:p>
            <a:pPr algn="ctr"/>
            <a:endParaRPr lang="en-GB" sz="1100" b="1" dirty="0"/>
          </a:p>
        </p:txBody>
      </p:sp>
      <p:sp>
        <p:nvSpPr>
          <p:cNvPr id="80" name="Rectangle 79"/>
          <p:cNvSpPr/>
          <p:nvPr/>
        </p:nvSpPr>
        <p:spPr>
          <a:xfrm>
            <a:off x="775036" y="4248481"/>
            <a:ext cx="3603010" cy="276999"/>
          </a:xfrm>
          <a:prstGeom prst="rect">
            <a:avLst/>
          </a:prstGeom>
          <a:solidFill>
            <a:schemeClr val="bg1">
              <a:lumMod val="85000"/>
            </a:schemeClr>
          </a:solidFill>
        </p:spPr>
        <p:txBody>
          <a:bodyPr wrap="square">
            <a:spAutoFit/>
          </a:bodyPr>
          <a:lstStyle/>
          <a:p>
            <a:pPr algn="ctr"/>
            <a:endParaRPr lang="en-GB" sz="1200" b="1" dirty="0"/>
          </a:p>
        </p:txBody>
      </p:sp>
      <p:graphicFrame>
        <p:nvGraphicFramePr>
          <p:cNvPr id="39" name="Table 38">
            <a:extLst>
              <a:ext uri="{FF2B5EF4-FFF2-40B4-BE49-F238E27FC236}">
                <a16:creationId xmlns="" xmlns:a16="http://schemas.microsoft.com/office/drawing/2014/main" id="{80D29078-4BF5-4D20-902A-4F171136E766}"/>
              </a:ext>
            </a:extLst>
          </p:cNvPr>
          <p:cNvGraphicFramePr>
            <a:graphicFrameLocks noGrp="1"/>
          </p:cNvGraphicFramePr>
          <p:nvPr>
            <p:extLst>
              <p:ext uri="{D42A27DB-BD31-4B8C-83A1-F6EECF244321}">
                <p14:modId xmlns="" xmlns:p14="http://schemas.microsoft.com/office/powerpoint/2010/main" val="1910753494"/>
              </p:ext>
            </p:extLst>
          </p:nvPr>
        </p:nvGraphicFramePr>
        <p:xfrm>
          <a:off x="677274" y="4258611"/>
          <a:ext cx="3622909" cy="525780"/>
        </p:xfrm>
        <a:graphic>
          <a:graphicData uri="http://schemas.openxmlformats.org/drawingml/2006/table">
            <a:tbl>
              <a:tblPr firstRow="1" bandRow="1">
                <a:tableStyleId>{2D5ABB26-0587-4C30-8999-92F81FD0307C}</a:tableStyleId>
              </a:tblPr>
              <a:tblGrid>
                <a:gridCol w="2052106">
                  <a:extLst>
                    <a:ext uri="{9D8B030D-6E8A-4147-A177-3AD203B41FA5}">
                      <a16:colId xmlns="" xmlns:a16="http://schemas.microsoft.com/office/drawing/2014/main" val="20000"/>
                    </a:ext>
                  </a:extLst>
                </a:gridCol>
                <a:gridCol w="1570803">
                  <a:extLst>
                    <a:ext uri="{9D8B030D-6E8A-4147-A177-3AD203B41FA5}">
                      <a16:colId xmlns="" xmlns:a16="http://schemas.microsoft.com/office/drawing/2014/main" val="20001"/>
                    </a:ext>
                  </a:extLst>
                </a:gridCol>
              </a:tblGrid>
              <a:tr h="0">
                <a:tc>
                  <a:txBody>
                    <a:bodyPr/>
                    <a:lstStyle/>
                    <a:p>
                      <a:pPr marL="0" algn="ctr" defTabSz="914400" rtl="0" eaLnBrk="1" fontAlgn="ctr" latinLnBrk="0" hangingPunct="1"/>
                      <a:r>
                        <a:rPr lang="en-CA" sz="1200" b="1" u="none" strike="noStrike" kern="1200" dirty="0">
                          <a:solidFill>
                            <a:schemeClr val="tx1"/>
                          </a:solidFill>
                          <a:effectLst/>
                        </a:rPr>
                        <a:t>Performed Activities</a:t>
                      </a:r>
                      <a:endParaRPr lang="en-US" sz="1200" b="1" u="none" strike="noStrike" kern="120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US" sz="1200" b="1" u="none" strike="noStrike" kern="1200" dirty="0">
                          <a:solidFill>
                            <a:schemeClr val="tx1"/>
                          </a:solidFill>
                          <a:effectLst/>
                          <a:latin typeface="+mn-lt"/>
                          <a:ea typeface="+mn-ea"/>
                          <a:cs typeface="+mn-cs"/>
                        </a:rPr>
                        <a:t>MDC recommendation</a:t>
                      </a:r>
                    </a:p>
                  </a:txBody>
                  <a:tcPr marL="9525" marR="9525" marT="9525" marB="0" anchor="ctr"/>
                </a:tc>
                <a:extLst>
                  <a:ext uri="{0D108BD9-81ED-4DB2-BD59-A6C34878D82A}">
                    <a16:rowId xmlns="" xmlns:a16="http://schemas.microsoft.com/office/drawing/2014/main" val="10000"/>
                  </a:ext>
                </a:extLst>
              </a:tr>
              <a:tr h="0">
                <a:tc>
                  <a:txBody>
                    <a:bodyPr/>
                    <a:lstStyle/>
                    <a:p>
                      <a:pPr algn="l">
                        <a:buFont typeface="Arial" pitchFamily="34" charset="0"/>
                        <a:buNone/>
                      </a:pPr>
                      <a:endParaRPr lang="en-CA" sz="1050" dirty="0"/>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None/>
                        <a:tabLst/>
                        <a:defRPr/>
                      </a:pPr>
                      <a:endParaRPr lang="en-CA" sz="1050" dirty="0">
                        <a:solidFill>
                          <a:schemeClr val="tx1"/>
                        </a:solidFill>
                      </a:endParaRPr>
                    </a:p>
                  </a:txBody>
                  <a:tcPr/>
                </a:tc>
                <a:extLst>
                  <a:ext uri="{0D108BD9-81ED-4DB2-BD59-A6C34878D82A}">
                    <a16:rowId xmlns="" xmlns:a16="http://schemas.microsoft.com/office/drawing/2014/main" val="10001"/>
                  </a:ext>
                </a:extLst>
              </a:tr>
            </a:tbl>
          </a:graphicData>
        </a:graphic>
      </p:graphicFrame>
      <p:graphicFrame>
        <p:nvGraphicFramePr>
          <p:cNvPr id="40" name="Table 39">
            <a:extLst>
              <a:ext uri="{FF2B5EF4-FFF2-40B4-BE49-F238E27FC236}">
                <a16:creationId xmlns="" xmlns:a16="http://schemas.microsoft.com/office/drawing/2014/main" id="{088977BD-BF61-4EDE-8748-4E2FACA1F339}"/>
              </a:ext>
            </a:extLst>
          </p:cNvPr>
          <p:cNvGraphicFramePr>
            <a:graphicFrameLocks noGrp="1"/>
          </p:cNvGraphicFramePr>
          <p:nvPr>
            <p:extLst>
              <p:ext uri="{D42A27DB-BD31-4B8C-83A1-F6EECF244321}">
                <p14:modId xmlns="" xmlns:p14="http://schemas.microsoft.com/office/powerpoint/2010/main" val="2467269798"/>
              </p:ext>
            </p:extLst>
          </p:nvPr>
        </p:nvGraphicFramePr>
        <p:xfrm>
          <a:off x="4953000" y="4014216"/>
          <a:ext cx="3766784" cy="525780"/>
        </p:xfrm>
        <a:graphic>
          <a:graphicData uri="http://schemas.openxmlformats.org/drawingml/2006/table">
            <a:tbl>
              <a:tblPr firstRow="1" bandRow="1">
                <a:tableStyleId>{2D5ABB26-0587-4C30-8999-92F81FD0307C}</a:tableStyleId>
              </a:tblPr>
              <a:tblGrid>
                <a:gridCol w="1823997">
                  <a:extLst>
                    <a:ext uri="{9D8B030D-6E8A-4147-A177-3AD203B41FA5}">
                      <a16:colId xmlns="" xmlns:a16="http://schemas.microsoft.com/office/drawing/2014/main" val="20000"/>
                    </a:ext>
                  </a:extLst>
                </a:gridCol>
                <a:gridCol w="1942787">
                  <a:extLst>
                    <a:ext uri="{9D8B030D-6E8A-4147-A177-3AD203B41FA5}">
                      <a16:colId xmlns="" xmlns:a16="http://schemas.microsoft.com/office/drawing/2014/main" val="20001"/>
                    </a:ext>
                  </a:extLst>
                </a:gridCol>
              </a:tblGrid>
              <a:tr h="140648">
                <a:tc>
                  <a:txBody>
                    <a:bodyPr/>
                    <a:lstStyle/>
                    <a:p>
                      <a:pPr marL="0" algn="ctr" defTabSz="914400" rtl="0" eaLnBrk="1" fontAlgn="ctr" latinLnBrk="0" hangingPunct="1"/>
                      <a:r>
                        <a:rPr lang="en-GB" sz="1200" b="1" u="none" strike="noStrike" kern="1200" dirty="0">
                          <a:solidFill>
                            <a:schemeClr val="tx1"/>
                          </a:solidFill>
                          <a:effectLst/>
                          <a:latin typeface="+mn-lt"/>
                          <a:ea typeface="+mn-ea"/>
                          <a:cs typeface="+mn-cs"/>
                        </a:rPr>
                        <a:t>Procurement Activities</a:t>
                      </a:r>
                    </a:p>
                  </a:txBody>
                  <a:tcPr anchor="ctr"/>
                </a:tc>
                <a:tc>
                  <a:txBody>
                    <a:bodyPr/>
                    <a:lstStyle/>
                    <a:p>
                      <a:pPr marL="0" algn="ctr" defTabSz="914400" rtl="0" eaLnBrk="1" fontAlgn="ctr" latinLnBrk="0" hangingPunct="1"/>
                      <a:r>
                        <a:rPr lang="en-US" sz="1200" b="1" u="none" strike="noStrike" kern="1200" dirty="0">
                          <a:solidFill>
                            <a:schemeClr val="tx1"/>
                          </a:solidFill>
                          <a:effectLst/>
                          <a:latin typeface="+mn-lt"/>
                          <a:ea typeface="+mn-ea"/>
                          <a:cs typeface="+mn-cs"/>
                        </a:rPr>
                        <a:t>Effort and Cost Estimate</a:t>
                      </a:r>
                    </a:p>
                  </a:txBody>
                  <a:tcPr marL="9525" marR="9525" marT="9525" marB="0" anchor="ctr"/>
                </a:tc>
                <a:extLst>
                  <a:ext uri="{0D108BD9-81ED-4DB2-BD59-A6C34878D82A}">
                    <a16:rowId xmlns="" xmlns:a16="http://schemas.microsoft.com/office/drawing/2014/main" val="10000"/>
                  </a:ext>
                </a:extLst>
              </a:tr>
              <a:tr h="128927">
                <a:tc>
                  <a:txBody>
                    <a:bodyPr/>
                    <a:lstStyle/>
                    <a:p>
                      <a:pPr algn="l">
                        <a:buFont typeface="Arial" pitchFamily="34" charset="0"/>
                        <a:buNone/>
                      </a:pPr>
                      <a:endParaRPr lang="en-CA" sz="1050" baseline="0" dirty="0"/>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None/>
                        <a:tabLst/>
                        <a:defRPr/>
                      </a:pPr>
                      <a:endParaRPr lang="en-CA" sz="1050" dirty="0">
                        <a:solidFill>
                          <a:schemeClr val="tx1"/>
                        </a:solidFill>
                      </a:endParaRPr>
                    </a:p>
                  </a:txBody>
                  <a:tcPr/>
                </a:tc>
                <a:extLst>
                  <a:ext uri="{0D108BD9-81ED-4DB2-BD59-A6C34878D82A}">
                    <a16:rowId xmlns="" xmlns:a16="http://schemas.microsoft.com/office/drawing/2014/main" val="10001"/>
                  </a:ext>
                </a:extLst>
              </a:tr>
            </a:tbl>
          </a:graphicData>
        </a:graphic>
      </p:graphicFrame>
      <p:sp>
        <p:nvSpPr>
          <p:cNvPr id="38" name="Rectangle 1">
            <a:extLst>
              <a:ext uri="{FF2B5EF4-FFF2-40B4-BE49-F238E27FC236}">
                <a16:creationId xmlns="" xmlns:a16="http://schemas.microsoft.com/office/drawing/2014/main" id="{83A2E7CD-EF6C-478D-B411-5EFB5FBEDFAA}"/>
              </a:ext>
            </a:extLst>
          </p:cNvPr>
          <p:cNvSpPr>
            <a:spLocks noChangeArrowheads="1"/>
          </p:cNvSpPr>
          <p:nvPr/>
        </p:nvSpPr>
        <p:spPr bwMode="auto">
          <a:xfrm>
            <a:off x="677275" y="4547832"/>
            <a:ext cx="2211207" cy="144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8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t>Step 1 – Review All MSCI Contracts </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800" b="1" dirty="0">
                <a:latin typeface="Arial" panose="020B0604020202020204" pitchFamily="34" charset="0"/>
              </a:rPr>
              <a:t>Step 2 - Determine Index Obligations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800" b="1" i="0" u="none" strike="noStrike" cap="none" normalizeH="0" baseline="0" dirty="0">
                <a:ln>
                  <a:noFill/>
                </a:ln>
                <a:solidFill>
                  <a:schemeClr val="tx1"/>
                </a:solidFill>
                <a:effectLst/>
                <a:latin typeface="Arial" panose="020B0604020202020204" pitchFamily="34" charset="0"/>
              </a:rPr>
              <a:t>Step 3 </a:t>
            </a:r>
            <a:r>
              <a:rPr lang="en-CA" altLang="en-US" sz="800" b="1" dirty="0">
                <a:latin typeface="Arial" panose="020B0604020202020204" pitchFamily="34" charset="0"/>
              </a:rPr>
              <a:t>- Validate Business Reqs </a:t>
            </a:r>
          </a:p>
          <a:p>
            <a:pPr eaLnBrk="0" fontAlgn="base" hangingPunct="0">
              <a:spcBef>
                <a:spcPct val="0"/>
              </a:spcBef>
              <a:spcAft>
                <a:spcPct val="0"/>
              </a:spcAft>
            </a:pPr>
            <a:r>
              <a:rPr lang="en-CA" altLang="en-US" sz="800" b="1" dirty="0">
                <a:latin typeface="Arial" panose="020B0604020202020204" pitchFamily="34" charset="0"/>
              </a:rPr>
              <a:t>         -Frequency of Reporting</a:t>
            </a:r>
          </a:p>
          <a:p>
            <a:pPr eaLnBrk="0" fontAlgn="base" hangingPunct="0">
              <a:spcBef>
                <a:spcPct val="0"/>
              </a:spcBef>
              <a:spcAft>
                <a:spcPct val="0"/>
              </a:spcAft>
            </a:pPr>
            <a:r>
              <a:rPr lang="en-CA" altLang="en-US" sz="800" b="1" dirty="0">
                <a:latin typeface="Arial" panose="020B0604020202020204" pitchFamily="34" charset="0"/>
              </a:rPr>
              <a:t>         -Number of Clients</a:t>
            </a:r>
          </a:p>
          <a:p>
            <a:pPr eaLnBrk="0" fontAlgn="base" hangingPunct="0">
              <a:spcBef>
                <a:spcPct val="0"/>
              </a:spcBef>
              <a:spcAft>
                <a:spcPct val="0"/>
              </a:spcAft>
            </a:pPr>
            <a:r>
              <a:rPr lang="en-CA" altLang="en-US" sz="800" b="1" dirty="0">
                <a:latin typeface="Arial" panose="020B0604020202020204" pitchFamily="34" charset="0"/>
              </a:rPr>
              <a:t>Step 4 – Seek economic alternatives </a:t>
            </a:r>
          </a:p>
          <a:p>
            <a:pPr eaLnBrk="0" fontAlgn="base" hangingPunct="0">
              <a:spcBef>
                <a:spcPct val="0"/>
              </a:spcBef>
              <a:spcAft>
                <a:spcPct val="0"/>
              </a:spcAft>
            </a:pPr>
            <a:r>
              <a:rPr lang="en-CA" altLang="en-US" sz="800" b="1" dirty="0">
                <a:latin typeface="Arial" panose="020B0604020202020204" pitchFamily="34" charset="0"/>
              </a:rPr>
              <a:t>Step 5 – Identify Cost Benefit of an Enterprise License </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800" b="1" dirty="0">
                <a:latin typeface="Arial" panose="020B0604020202020204" pitchFamily="34" charset="0"/>
              </a:rPr>
              <a:t>Step 6 -  Negotiate with Vendor  leveraging size of financial relationship</a:t>
            </a:r>
            <a:endParaRPr kumimoji="0" lang="en-CA"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73557C41-5803-48C1-AF1E-D2224B416566}"/>
              </a:ext>
            </a:extLst>
          </p:cNvPr>
          <p:cNvSpPr/>
          <p:nvPr/>
        </p:nvSpPr>
        <p:spPr>
          <a:xfrm>
            <a:off x="811172" y="2419850"/>
            <a:ext cx="1816612" cy="1223412"/>
          </a:xfrm>
          <a:prstGeom prst="rect">
            <a:avLst/>
          </a:prstGeom>
        </p:spPr>
        <p:txBody>
          <a:bodyPr wrap="square">
            <a:spAutoFit/>
          </a:bodyPr>
          <a:lstStyle/>
          <a:p>
            <a:pPr marL="171450" indent="-171450">
              <a:buFont typeface="Arial" panose="020B0604020202020204" pitchFamily="34" charset="0"/>
              <a:buChar char="•"/>
            </a:pPr>
            <a:r>
              <a:rPr lang="en-CA" sz="1050" dirty="0"/>
              <a:t>MSCI is a market leader in global equity indexes and has over $3.2 trillion in assets benchmarked to the MSCI ACWI Index suite</a:t>
            </a:r>
          </a:p>
          <a:p>
            <a:pPr marL="171450" indent="-171450">
              <a:buFont typeface="Arial" panose="020B0604020202020204" pitchFamily="34" charset="0"/>
              <a:buChar char="•"/>
            </a:pPr>
            <a:r>
              <a:rPr lang="en-CA" sz="1050" dirty="0"/>
              <a:t>MSCI proposed $100K for AWQI Index</a:t>
            </a:r>
          </a:p>
        </p:txBody>
      </p:sp>
      <p:pic>
        <p:nvPicPr>
          <p:cNvPr id="13" name="Picture 12">
            <a:extLst>
              <a:ext uri="{FF2B5EF4-FFF2-40B4-BE49-F238E27FC236}">
                <a16:creationId xmlns="" xmlns:a16="http://schemas.microsoft.com/office/drawing/2014/main" id="{7D084FC7-8B07-4C5B-9E74-34277C253245}"/>
              </a:ext>
            </a:extLst>
          </p:cNvPr>
          <p:cNvPicPr>
            <a:picLocks noChangeAspect="1"/>
          </p:cNvPicPr>
          <p:nvPr/>
        </p:nvPicPr>
        <p:blipFill>
          <a:blip r:embed="rId4" cstate="print"/>
          <a:stretch>
            <a:fillRect/>
          </a:stretch>
        </p:blipFill>
        <p:spPr>
          <a:xfrm>
            <a:off x="2785530" y="2347842"/>
            <a:ext cx="1397000" cy="1455501"/>
          </a:xfrm>
          <a:prstGeom prst="rect">
            <a:avLst/>
          </a:prstGeom>
        </p:spPr>
      </p:pic>
      <p:pic>
        <p:nvPicPr>
          <p:cNvPr id="25" name="Picture 24">
            <a:extLst>
              <a:ext uri="{FF2B5EF4-FFF2-40B4-BE49-F238E27FC236}">
                <a16:creationId xmlns="" xmlns:a16="http://schemas.microsoft.com/office/drawing/2014/main" id="{155FECC5-19F3-4FA4-B49A-AD8E104C2D6A}"/>
              </a:ext>
            </a:extLst>
          </p:cNvPr>
          <p:cNvPicPr>
            <a:picLocks noChangeAspect="1"/>
          </p:cNvPicPr>
          <p:nvPr/>
        </p:nvPicPr>
        <p:blipFill>
          <a:blip r:embed="rId5" cstate="print"/>
          <a:stretch>
            <a:fillRect/>
          </a:stretch>
        </p:blipFill>
        <p:spPr>
          <a:xfrm>
            <a:off x="7543800" y="143559"/>
            <a:ext cx="1278860" cy="765161"/>
          </a:xfrm>
          <a:prstGeom prst="rect">
            <a:avLst/>
          </a:prstGeom>
        </p:spPr>
      </p:pic>
      <p:sp>
        <p:nvSpPr>
          <p:cNvPr id="26" name="Text Placeholder 1">
            <a:extLst>
              <a:ext uri="{FF2B5EF4-FFF2-40B4-BE49-F238E27FC236}">
                <a16:creationId xmlns="" xmlns:a16="http://schemas.microsoft.com/office/drawing/2014/main" id="{37980601-C353-4C89-A8E0-CEC7BC6FE76F}"/>
              </a:ext>
            </a:extLst>
          </p:cNvPr>
          <p:cNvSpPr txBox="1">
            <a:spLocks/>
          </p:cNvSpPr>
          <p:nvPr/>
        </p:nvSpPr>
        <p:spPr>
          <a:xfrm>
            <a:off x="357158" y="414594"/>
            <a:ext cx="5178750" cy="156886"/>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chemeClr val="accent4">
                    <a:lumMod val="50000"/>
                  </a:schemeClr>
                </a:solidFill>
                <a:ea typeface="Arial"/>
                <a:cs typeface="Arial"/>
                <a:sym typeface="Arial"/>
              </a:rPr>
              <a:t>MSCI Index Assertion Case Study</a:t>
            </a:r>
            <a:endPar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endParaRPr>
          </a:p>
        </p:txBody>
      </p:sp>
      <p:sp>
        <p:nvSpPr>
          <p:cNvPr id="27" name="Text Placeholder 2">
            <a:extLst>
              <a:ext uri="{FF2B5EF4-FFF2-40B4-BE49-F238E27FC236}">
                <a16:creationId xmlns="" xmlns:a16="http://schemas.microsoft.com/office/drawing/2014/main" id="{905C7FEF-9D0E-496D-B0A3-70ADF9D4D77A}"/>
              </a:ext>
            </a:extLst>
          </p:cNvPr>
          <p:cNvSpPr txBox="1">
            <a:spLocks/>
          </p:cNvSpPr>
          <p:nvPr/>
        </p:nvSpPr>
        <p:spPr>
          <a:xfrm>
            <a:off x="476564" y="691033"/>
            <a:ext cx="5993587" cy="255817"/>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kern="0" dirty="0">
                <a:solidFill>
                  <a:schemeClr val="accent4">
                    <a:lumMod val="50000"/>
                  </a:schemeClr>
                </a:solidFill>
                <a:latin typeface="Arial Narrow" panose="020B0606020202030204" pitchFamily="34" charset="0"/>
                <a:ea typeface="Arial"/>
                <a:cs typeface="Arial"/>
                <a:sym typeface="Arial"/>
              </a:rPr>
              <a:t>Fiera Europe Data Requirement – MSCI Cost Avoidance</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28" name="Rectangle 27">
            <a:extLst>
              <a:ext uri="{FF2B5EF4-FFF2-40B4-BE49-F238E27FC236}">
                <a16:creationId xmlns="" xmlns:a16="http://schemas.microsoft.com/office/drawing/2014/main" id="{DED82B90-8182-4FE9-8607-B68ABA4C0F9E}"/>
              </a:ext>
            </a:extLst>
          </p:cNvPr>
          <p:cNvSpPr/>
          <p:nvPr/>
        </p:nvSpPr>
        <p:spPr>
          <a:xfrm flipH="1">
            <a:off x="428596" y="714356"/>
            <a:ext cx="45719"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graphicFrame>
        <p:nvGraphicFramePr>
          <p:cNvPr id="32" name="Table 31">
            <a:extLst>
              <a:ext uri="{FF2B5EF4-FFF2-40B4-BE49-F238E27FC236}">
                <a16:creationId xmlns="" xmlns:a16="http://schemas.microsoft.com/office/drawing/2014/main" id="{45031F35-86F5-46F4-84D7-5C674DBC5C4A}"/>
              </a:ext>
            </a:extLst>
          </p:cNvPr>
          <p:cNvGraphicFramePr>
            <a:graphicFrameLocks noGrp="1"/>
          </p:cNvGraphicFramePr>
          <p:nvPr>
            <p:extLst>
              <p:ext uri="{D42A27DB-BD31-4B8C-83A1-F6EECF244321}">
                <p14:modId xmlns="" xmlns:p14="http://schemas.microsoft.com/office/powerpoint/2010/main" val="1248783435"/>
              </p:ext>
            </p:extLst>
          </p:nvPr>
        </p:nvGraphicFramePr>
        <p:xfrm>
          <a:off x="5004048" y="4220130"/>
          <a:ext cx="3642865" cy="1369110"/>
        </p:xfrm>
        <a:graphic>
          <a:graphicData uri="http://schemas.openxmlformats.org/drawingml/2006/table">
            <a:tbl>
              <a:tblPr firstRow="1" firstCol="1" bandRow="1">
                <a:tableStyleId>{2D5ABB26-0587-4C30-8999-92F81FD0307C}</a:tableStyleId>
              </a:tblPr>
              <a:tblGrid>
                <a:gridCol w="1681964">
                  <a:extLst>
                    <a:ext uri="{9D8B030D-6E8A-4147-A177-3AD203B41FA5}">
                      <a16:colId xmlns="" xmlns:a16="http://schemas.microsoft.com/office/drawing/2014/main" val="3920004312"/>
                    </a:ext>
                  </a:extLst>
                </a:gridCol>
                <a:gridCol w="1093308">
                  <a:extLst>
                    <a:ext uri="{9D8B030D-6E8A-4147-A177-3AD203B41FA5}">
                      <a16:colId xmlns="" xmlns:a16="http://schemas.microsoft.com/office/drawing/2014/main" val="188449735"/>
                    </a:ext>
                  </a:extLst>
                </a:gridCol>
                <a:gridCol w="867593">
                  <a:extLst>
                    <a:ext uri="{9D8B030D-6E8A-4147-A177-3AD203B41FA5}">
                      <a16:colId xmlns="" xmlns:a16="http://schemas.microsoft.com/office/drawing/2014/main" val="2231468557"/>
                    </a:ext>
                  </a:extLst>
                </a:gridCol>
              </a:tblGrid>
              <a:tr h="197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dirty="0">
                        <a:effectLst/>
                        <a:latin typeface="Calibri" panose="020F0502020204030204" pitchFamily="34" charset="0"/>
                        <a:ea typeface="Calibri" panose="020F0502020204030204" pitchFamily="34" charset="0"/>
                      </a:endParaRPr>
                    </a:p>
                  </a:txBody>
                  <a:tcPr marL="68580" marR="68580" marT="0" marB="0" anchor="b"/>
                </a:tc>
                <a:tc>
                  <a:txBody>
                    <a:bodyPr/>
                    <a:lstStyle/>
                    <a:p>
                      <a:pPr algn="ctr">
                        <a:spcAft>
                          <a:spcPts val="0"/>
                        </a:spcAft>
                      </a:pPr>
                      <a:r>
                        <a:rPr lang="en-CA" sz="1050" b="1" dirty="0">
                          <a:effectLst/>
                        </a:rPr>
                        <a:t>Typical</a:t>
                      </a:r>
                      <a:endParaRPr lang="en-CA" sz="1050" b="1" dirty="0">
                        <a:effectLst/>
                        <a:latin typeface="Calibri" panose="020F0502020204030204" pitchFamily="34" charset="0"/>
                        <a:ea typeface="Calibri" panose="020F0502020204030204" pitchFamily="34" charset="0"/>
                      </a:endParaRPr>
                    </a:p>
                  </a:txBody>
                  <a:tcPr marL="68580" marR="68580" marT="0" marB="0" anchor="b"/>
                </a:tc>
                <a:tc>
                  <a:txBody>
                    <a:bodyPr/>
                    <a:lstStyle/>
                    <a:p>
                      <a:pPr algn="ctr">
                        <a:spcAft>
                          <a:spcPts val="0"/>
                        </a:spcAft>
                      </a:pPr>
                      <a:r>
                        <a:rPr lang="en-CA" sz="1050" b="1" dirty="0">
                          <a:effectLst/>
                        </a:rPr>
                        <a:t>Fiera</a:t>
                      </a:r>
                      <a:endParaRPr lang="en-CA" sz="1050" b="1"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 xmlns:a16="http://schemas.microsoft.com/office/drawing/2014/main" val="1282466199"/>
                  </a:ext>
                </a:extLst>
              </a:tr>
              <a:tr h="164953">
                <a:tc>
                  <a:txBody>
                    <a:bodyPr/>
                    <a:lstStyle/>
                    <a:p>
                      <a:pPr>
                        <a:spcAft>
                          <a:spcPts val="0"/>
                        </a:spcAft>
                      </a:pPr>
                      <a:r>
                        <a:rPr lang="en-CA" sz="1000" dirty="0">
                          <a:effectLst/>
                        </a:rPr>
                        <a:t>Requirements Gathering</a:t>
                      </a:r>
                      <a:endParaRPr lang="en-CA" sz="1000" dirty="0">
                        <a:effectLst/>
                        <a:latin typeface="+mn-lt"/>
                        <a:ea typeface="Calibri" panose="020F0502020204030204" pitchFamily="34" charset="0"/>
                      </a:endParaRPr>
                    </a:p>
                  </a:txBody>
                  <a:tcPr marL="68580" marR="6858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000" u="none" strike="noStrike" kern="1200" cap="none" spc="0" normalizeH="0" baseline="0" noProof="0" dirty="0">
                          <a:ln>
                            <a:noFill/>
                          </a:ln>
                          <a:effectLst/>
                          <a:uLnTx/>
                          <a:uFillTx/>
                        </a:rPr>
                        <a:t>2 hours</a:t>
                      </a:r>
                      <a:endParaRPr kumimoji="0" lang="en-CA" sz="1000" b="0" i="0" u="none" strike="noStrike" kern="1200" cap="none" spc="0" normalizeH="0" baseline="0" noProof="0" dirty="0">
                        <a:ln>
                          <a:noFill/>
                        </a:ln>
                        <a:solidFill>
                          <a:prstClr val="black"/>
                        </a:solidFill>
                        <a:effectLst/>
                        <a:uLnTx/>
                        <a:uFillTx/>
                        <a:latin typeface="+mn-lt"/>
                        <a:ea typeface="Calibri" panose="020F0502020204030204" pitchFamily="34" charset="0"/>
                        <a:cs typeface="+mn-cs"/>
                      </a:endParaRPr>
                    </a:p>
                  </a:txBody>
                  <a:tcPr marL="68580" marR="68580" marT="0" marB="0" anchor="b"/>
                </a:tc>
                <a:tc>
                  <a:txBody>
                    <a:bodyPr/>
                    <a:lstStyle/>
                    <a:p>
                      <a:pPr algn="ctr">
                        <a:spcAft>
                          <a:spcPts val="0"/>
                        </a:spcAft>
                      </a:pPr>
                      <a:r>
                        <a:rPr lang="en-CA" sz="1000" dirty="0">
                          <a:effectLst/>
                        </a:rPr>
                        <a:t>4 hours</a:t>
                      </a:r>
                      <a:endParaRPr lang="en-CA" sz="1000" dirty="0">
                        <a:effectLst/>
                        <a:latin typeface="+mn-lt"/>
                        <a:ea typeface="Calibri" panose="020F0502020204030204" pitchFamily="34" charset="0"/>
                      </a:endParaRPr>
                    </a:p>
                  </a:txBody>
                  <a:tcPr marL="68580" marR="68580" marT="0" marB="0" anchor="b"/>
                </a:tc>
                <a:extLst>
                  <a:ext uri="{0D108BD9-81ED-4DB2-BD59-A6C34878D82A}">
                    <a16:rowId xmlns="" xmlns:a16="http://schemas.microsoft.com/office/drawing/2014/main" val="3278979960"/>
                  </a:ext>
                </a:extLst>
              </a:tr>
              <a:tr h="164953">
                <a:tc>
                  <a:txBody>
                    <a:bodyPr/>
                    <a:lstStyle/>
                    <a:p>
                      <a:pPr>
                        <a:spcAft>
                          <a:spcPts val="0"/>
                        </a:spcAft>
                      </a:pPr>
                      <a:r>
                        <a:rPr lang="en-CA" sz="1000" dirty="0">
                          <a:effectLst/>
                        </a:rPr>
                        <a:t>Product Investigation</a:t>
                      </a:r>
                      <a:endParaRPr lang="en-CA" sz="1000" dirty="0">
                        <a:effectLst/>
                        <a:latin typeface="+mn-lt"/>
                        <a:ea typeface="Calibri" panose="020F0502020204030204" pitchFamily="34" charset="0"/>
                      </a:endParaRPr>
                    </a:p>
                  </a:txBody>
                  <a:tcPr marL="68580" marR="6858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000" u="none" strike="noStrike" kern="1200" cap="none" spc="0" normalizeH="0" baseline="0" noProof="0" dirty="0">
                          <a:ln>
                            <a:noFill/>
                          </a:ln>
                          <a:effectLst/>
                          <a:uLnTx/>
                          <a:uFillTx/>
                        </a:rPr>
                        <a:t>2 hours</a:t>
                      </a:r>
                      <a:endParaRPr kumimoji="0" lang="en-CA" sz="1000" b="0" i="0" u="none" strike="noStrike" kern="1200" cap="none" spc="0" normalizeH="0" baseline="0" noProof="0" dirty="0">
                        <a:ln>
                          <a:noFill/>
                        </a:ln>
                        <a:solidFill>
                          <a:prstClr val="black"/>
                        </a:solidFill>
                        <a:effectLst/>
                        <a:uLnTx/>
                        <a:uFillTx/>
                        <a:latin typeface="+mn-lt"/>
                        <a:ea typeface="Calibri" panose="020F0502020204030204" pitchFamily="34" charset="0"/>
                        <a:cs typeface="+mn-cs"/>
                      </a:endParaRPr>
                    </a:p>
                  </a:txBody>
                  <a:tcPr marL="68580" marR="68580" marT="0" marB="0" anchor="b"/>
                </a:tc>
                <a:tc>
                  <a:txBody>
                    <a:bodyPr/>
                    <a:lstStyle/>
                    <a:p>
                      <a:pPr algn="ctr">
                        <a:spcAft>
                          <a:spcPts val="0"/>
                        </a:spcAft>
                      </a:pPr>
                      <a:r>
                        <a:rPr lang="en-CA" sz="1000" dirty="0">
                          <a:effectLst/>
                        </a:rPr>
                        <a:t>8 hours</a:t>
                      </a:r>
                      <a:endParaRPr lang="en-CA" sz="1000" dirty="0">
                        <a:effectLst/>
                        <a:latin typeface="+mn-lt"/>
                        <a:ea typeface="Calibri" panose="020F0502020204030204" pitchFamily="34" charset="0"/>
                      </a:endParaRPr>
                    </a:p>
                  </a:txBody>
                  <a:tcPr marL="68580" marR="68580" marT="0" marB="0" anchor="b"/>
                </a:tc>
                <a:extLst>
                  <a:ext uri="{0D108BD9-81ED-4DB2-BD59-A6C34878D82A}">
                    <a16:rowId xmlns="" xmlns:a16="http://schemas.microsoft.com/office/drawing/2014/main" val="2817394230"/>
                  </a:ext>
                </a:extLst>
              </a:tr>
              <a:tr h="164953">
                <a:tc>
                  <a:txBody>
                    <a:bodyPr/>
                    <a:lstStyle/>
                    <a:p>
                      <a:pPr>
                        <a:spcAft>
                          <a:spcPts val="0"/>
                        </a:spcAft>
                      </a:pPr>
                      <a:r>
                        <a:rPr lang="en-CA" sz="1000" dirty="0">
                          <a:effectLst/>
                        </a:rPr>
                        <a:t>Vendor Negotiation</a:t>
                      </a:r>
                      <a:endParaRPr lang="en-CA" sz="1000" dirty="0">
                        <a:effectLst/>
                        <a:latin typeface="+mn-lt"/>
                        <a:ea typeface="Calibri" panose="020F0502020204030204" pitchFamily="34" charset="0"/>
                      </a:endParaRPr>
                    </a:p>
                  </a:txBody>
                  <a:tcPr marL="68580" marR="6858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000" u="none" strike="noStrike" kern="1200" cap="none" spc="0" normalizeH="0" baseline="0" noProof="0" dirty="0">
                          <a:ln>
                            <a:noFill/>
                          </a:ln>
                          <a:effectLst/>
                          <a:uLnTx/>
                          <a:uFillTx/>
                        </a:rPr>
                        <a:t>2 hours</a:t>
                      </a:r>
                      <a:endParaRPr kumimoji="0" lang="en-CA" sz="1000" b="0" i="0" u="none" strike="noStrike" kern="1200" cap="none" spc="0" normalizeH="0" baseline="0" noProof="0" dirty="0">
                        <a:ln>
                          <a:noFill/>
                        </a:ln>
                        <a:solidFill>
                          <a:prstClr val="black"/>
                        </a:solidFill>
                        <a:effectLst/>
                        <a:uLnTx/>
                        <a:uFillTx/>
                        <a:latin typeface="+mn-lt"/>
                        <a:ea typeface="Calibri" panose="020F0502020204030204" pitchFamily="34" charset="0"/>
                        <a:cs typeface="+mn-cs"/>
                      </a:endParaRPr>
                    </a:p>
                  </a:txBody>
                  <a:tcPr marL="68580" marR="6858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000" u="none" strike="noStrike" kern="1200" cap="none" spc="0" normalizeH="0" baseline="0" noProof="0" dirty="0">
                          <a:ln>
                            <a:noFill/>
                          </a:ln>
                          <a:effectLst/>
                          <a:uLnTx/>
                          <a:uFillTx/>
                        </a:rPr>
                        <a:t>2 hours</a:t>
                      </a:r>
                      <a:endParaRPr kumimoji="0" lang="en-CA" sz="1000" b="0" i="0" u="none" strike="noStrike" kern="1200" cap="none" spc="0" normalizeH="0" baseline="0" noProof="0" dirty="0">
                        <a:ln>
                          <a:noFill/>
                        </a:ln>
                        <a:solidFill>
                          <a:prstClr val="black"/>
                        </a:solidFill>
                        <a:effectLst/>
                        <a:uLnTx/>
                        <a:uFillTx/>
                        <a:latin typeface="+mn-lt"/>
                        <a:ea typeface="Calibri" panose="020F0502020204030204" pitchFamily="34" charset="0"/>
                        <a:cs typeface="+mn-cs"/>
                      </a:endParaRPr>
                    </a:p>
                  </a:txBody>
                  <a:tcPr marL="68580" marR="68580" marT="0" marB="0" anchor="b"/>
                </a:tc>
                <a:extLst>
                  <a:ext uri="{0D108BD9-81ED-4DB2-BD59-A6C34878D82A}">
                    <a16:rowId xmlns="" xmlns:a16="http://schemas.microsoft.com/office/drawing/2014/main" val="2181072052"/>
                  </a:ext>
                </a:extLst>
              </a:tr>
              <a:tr h="164953">
                <a:tc>
                  <a:txBody>
                    <a:bodyPr/>
                    <a:lstStyle/>
                    <a:p>
                      <a:r>
                        <a:rPr lang="en-CA" sz="1000" dirty="0">
                          <a:effectLst/>
                        </a:rPr>
                        <a:t>Onboard Integrate</a:t>
                      </a:r>
                      <a:endParaRPr lang="en-CA" sz="1000" dirty="0">
                        <a:effectLst/>
                        <a:latin typeface="+mn-lt"/>
                      </a:endParaRPr>
                    </a:p>
                  </a:txBody>
                  <a:tcPr marL="68580" marR="6858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000" u="none" strike="noStrike" kern="1200" cap="none" spc="0" normalizeH="0" baseline="0" noProof="0" dirty="0">
                          <a:ln>
                            <a:noFill/>
                          </a:ln>
                          <a:effectLst/>
                          <a:uLnTx/>
                          <a:uFillTx/>
                        </a:rPr>
                        <a:t>2 hours</a:t>
                      </a:r>
                      <a:endParaRPr kumimoji="0" lang="en-CA" sz="1000" b="0" i="0" u="none" strike="noStrike" kern="1200" cap="none" spc="0" normalizeH="0" baseline="0" noProof="0" dirty="0">
                        <a:ln>
                          <a:noFill/>
                        </a:ln>
                        <a:solidFill>
                          <a:prstClr val="black"/>
                        </a:solidFill>
                        <a:effectLst/>
                        <a:uLnTx/>
                        <a:uFillTx/>
                        <a:latin typeface="+mn-lt"/>
                        <a:ea typeface="Calibri" panose="020F0502020204030204" pitchFamily="34" charset="0"/>
                        <a:cs typeface="+mn-cs"/>
                      </a:endParaRPr>
                    </a:p>
                  </a:txBody>
                  <a:tcPr marL="68580" marR="6858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000" u="none" strike="noStrike" kern="1200" cap="none" spc="0" normalizeH="0" baseline="0" noProof="0" dirty="0">
                          <a:ln>
                            <a:noFill/>
                          </a:ln>
                          <a:effectLst/>
                          <a:uLnTx/>
                          <a:uFillTx/>
                        </a:rPr>
                        <a:t>2 hours</a:t>
                      </a:r>
                      <a:endParaRPr kumimoji="0" lang="en-CA" sz="1000" b="0" i="0" u="none" strike="noStrike" kern="1200" cap="none" spc="0" normalizeH="0" baseline="0" noProof="0" dirty="0">
                        <a:ln>
                          <a:noFill/>
                        </a:ln>
                        <a:solidFill>
                          <a:prstClr val="black"/>
                        </a:solidFill>
                        <a:effectLst/>
                        <a:uLnTx/>
                        <a:uFillTx/>
                        <a:latin typeface="+mn-lt"/>
                        <a:ea typeface="Calibri" panose="020F0502020204030204" pitchFamily="34" charset="0"/>
                        <a:cs typeface="+mn-cs"/>
                      </a:endParaRPr>
                    </a:p>
                  </a:txBody>
                  <a:tcPr marL="68580" marR="68580" marT="0" marB="0" anchor="b"/>
                </a:tc>
                <a:extLst>
                  <a:ext uri="{0D108BD9-81ED-4DB2-BD59-A6C34878D82A}">
                    <a16:rowId xmlns="" xmlns:a16="http://schemas.microsoft.com/office/drawing/2014/main" val="1844171070"/>
                  </a:ext>
                </a:extLst>
              </a:tr>
              <a:tr h="173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effectLst/>
                        </a:rPr>
                        <a:t>Estimated Effort</a:t>
                      </a:r>
                      <a:endParaRPr lang="en-CA" sz="1050" b="1" dirty="0">
                        <a:effectLst/>
                        <a:latin typeface="+mn-lt"/>
                      </a:endParaRPr>
                    </a:p>
                  </a:txBody>
                  <a:tcPr marL="68580" marR="68580" marT="0" marB="0" anchor="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050" b="1" dirty="0">
                          <a:effectLst/>
                        </a:rPr>
                        <a:t>8 hours</a:t>
                      </a:r>
                      <a:endParaRPr lang="en-CA" sz="1050" b="1" dirty="0">
                        <a:effectLst/>
                        <a:latin typeface="+mn-lt"/>
                        <a:ea typeface="Calibri" panose="020F0502020204030204" pitchFamily="34" charset="0"/>
                      </a:endParaRPr>
                    </a:p>
                  </a:txBody>
                  <a:tcPr marL="68580" marR="68580" marT="0" marB="0" anchor="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050" b="1" dirty="0">
                          <a:effectLst/>
                        </a:rPr>
                        <a:t>16 hours</a:t>
                      </a:r>
                      <a:endParaRPr lang="en-CA" sz="1050" b="1" dirty="0">
                        <a:effectLst/>
                        <a:latin typeface="+mn-lt"/>
                        <a:ea typeface="Calibri" panose="020F0502020204030204" pitchFamily="34" charset="0"/>
                      </a:endParaRPr>
                    </a:p>
                  </a:txBody>
                  <a:tcPr marL="68580" marR="68580" marT="0" marB="0" anchor="b">
                    <a:solidFill>
                      <a:schemeClr val="bg1">
                        <a:lumMod val="85000"/>
                      </a:schemeClr>
                    </a:solidFill>
                  </a:tcPr>
                </a:tc>
                <a:extLst>
                  <a:ext uri="{0D108BD9-81ED-4DB2-BD59-A6C34878D82A}">
                    <a16:rowId xmlns="" xmlns:a16="http://schemas.microsoft.com/office/drawing/2014/main" val="481019667"/>
                  </a:ext>
                </a:extLst>
              </a:tr>
              <a:tr h="164953">
                <a:tc>
                  <a:txBody>
                    <a:bodyPr/>
                    <a:lstStyle/>
                    <a:p>
                      <a:r>
                        <a:rPr lang="en-CA" sz="1000" dirty="0">
                          <a:effectLst/>
                          <a:latin typeface="+mn-lt"/>
                        </a:rPr>
                        <a:t>Resource Type</a:t>
                      </a:r>
                    </a:p>
                  </a:txBody>
                  <a:tcPr marL="68580" marR="6858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000" dirty="0"/>
                        <a:t>1 MD Analyst</a:t>
                      </a:r>
                    </a:p>
                  </a:txBody>
                  <a:tcPr marL="68580" marR="6858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000" dirty="0"/>
                        <a:t>Multiple  </a:t>
                      </a:r>
                    </a:p>
                  </a:txBody>
                  <a:tcPr marL="68580" marR="68580" marT="0" marB="0" anchor="b"/>
                </a:tc>
                <a:extLst>
                  <a:ext uri="{0D108BD9-81ED-4DB2-BD59-A6C34878D82A}">
                    <a16:rowId xmlns="" xmlns:a16="http://schemas.microsoft.com/office/drawing/2014/main" val="2570811216"/>
                  </a:ext>
                </a:extLst>
              </a:tr>
              <a:tr h="173201">
                <a:tc>
                  <a:txBody>
                    <a:bodyPr/>
                    <a:lstStyle/>
                    <a:p>
                      <a:r>
                        <a:rPr lang="en-CA" sz="1050" dirty="0">
                          <a:effectLst/>
                          <a:latin typeface="+mn-lt"/>
                        </a:rPr>
                        <a:t>Estimate Cost</a:t>
                      </a:r>
                    </a:p>
                  </a:txBody>
                  <a:tcPr marL="68580" marR="68580" marT="0" marB="0" anchor="b"/>
                </a:tc>
                <a:tc>
                  <a:txBody>
                    <a:bodyPr/>
                    <a:lstStyle/>
                    <a:p>
                      <a:pPr algn="ctr">
                        <a:spcAft>
                          <a:spcPts val="0"/>
                        </a:spcAft>
                      </a:pPr>
                      <a:r>
                        <a:rPr lang="en-CA" sz="1050" dirty="0">
                          <a:effectLst/>
                          <a:latin typeface="+mn-lt"/>
                          <a:ea typeface="Calibri" panose="020F0502020204030204" pitchFamily="34" charset="0"/>
                        </a:rPr>
                        <a:t>$500</a:t>
                      </a:r>
                    </a:p>
                  </a:txBody>
                  <a:tcPr marL="68580" marR="68580" marT="0" marB="0" anchor="b"/>
                </a:tc>
                <a:tc>
                  <a:txBody>
                    <a:bodyPr/>
                    <a:lstStyle/>
                    <a:p>
                      <a:pPr algn="ctr">
                        <a:spcAft>
                          <a:spcPts val="0"/>
                        </a:spcAft>
                      </a:pPr>
                      <a:r>
                        <a:rPr lang="en-CA" sz="1050" dirty="0">
                          <a:effectLst/>
                          <a:latin typeface="+mn-lt"/>
                          <a:ea typeface="Calibri" panose="020F0502020204030204" pitchFamily="34" charset="0"/>
                        </a:rPr>
                        <a:t>$3500</a:t>
                      </a:r>
                    </a:p>
                  </a:txBody>
                  <a:tcPr marL="68580" marR="68580" marT="0" marB="0" anchor="b"/>
                </a:tc>
                <a:extLst>
                  <a:ext uri="{0D108BD9-81ED-4DB2-BD59-A6C34878D82A}">
                    <a16:rowId xmlns="" xmlns:a16="http://schemas.microsoft.com/office/drawing/2014/main" val="1479151432"/>
                  </a:ext>
                </a:extLst>
              </a:tr>
            </a:tbl>
          </a:graphicData>
        </a:graphic>
      </p:graphicFrame>
      <p:sp>
        <p:nvSpPr>
          <p:cNvPr id="12" name="Rectangle 11">
            <a:extLst>
              <a:ext uri="{FF2B5EF4-FFF2-40B4-BE49-F238E27FC236}">
                <a16:creationId xmlns="" xmlns:a16="http://schemas.microsoft.com/office/drawing/2014/main" id="{595ABDD7-4501-42C9-A434-E77151B7EE44}"/>
              </a:ext>
            </a:extLst>
          </p:cNvPr>
          <p:cNvSpPr/>
          <p:nvPr/>
        </p:nvSpPr>
        <p:spPr>
          <a:xfrm>
            <a:off x="4869143" y="3366844"/>
            <a:ext cx="3762041" cy="553998"/>
          </a:xfrm>
          <a:prstGeom prst="rect">
            <a:avLst/>
          </a:prstGeom>
        </p:spPr>
        <p:txBody>
          <a:bodyPr wrap="square">
            <a:spAutoFit/>
          </a:bodyPr>
          <a:lstStyle/>
          <a:p>
            <a:pPr algn="ctr"/>
            <a:r>
              <a:rPr lang="en-US" sz="1000" i="1" dirty="0"/>
              <a:t>Fiera Capital’s relationship management capabilities are estimated to require twice the effort, and cost 7 times more than a dedicated resource for this requirement</a:t>
            </a:r>
          </a:p>
        </p:txBody>
      </p:sp>
      <p:graphicFrame>
        <p:nvGraphicFramePr>
          <p:cNvPr id="34" name="Table 33">
            <a:extLst>
              <a:ext uri="{FF2B5EF4-FFF2-40B4-BE49-F238E27FC236}">
                <a16:creationId xmlns="" xmlns:a16="http://schemas.microsoft.com/office/drawing/2014/main" id="{00F0F2AB-A7BF-4E00-989E-6AE9496CA9B2}"/>
              </a:ext>
            </a:extLst>
          </p:cNvPr>
          <p:cNvGraphicFramePr>
            <a:graphicFrameLocks noGrp="1"/>
          </p:cNvGraphicFramePr>
          <p:nvPr>
            <p:extLst>
              <p:ext uri="{D42A27DB-BD31-4B8C-83A1-F6EECF244321}">
                <p14:modId xmlns="" xmlns:p14="http://schemas.microsoft.com/office/powerpoint/2010/main" val="2874216234"/>
              </p:ext>
            </p:extLst>
          </p:nvPr>
        </p:nvGraphicFramePr>
        <p:xfrm>
          <a:off x="4988318" y="2646764"/>
          <a:ext cx="3642866" cy="609600"/>
        </p:xfrm>
        <a:graphic>
          <a:graphicData uri="http://schemas.openxmlformats.org/drawingml/2006/table">
            <a:tbl>
              <a:tblPr firstRow="1" firstCol="1" bandRow="1">
                <a:tableStyleId>{5C22544A-7EE6-4342-B048-85BDC9FD1C3A}</a:tableStyleId>
              </a:tblPr>
              <a:tblGrid>
                <a:gridCol w="1293696">
                  <a:extLst>
                    <a:ext uri="{9D8B030D-6E8A-4147-A177-3AD203B41FA5}">
                      <a16:colId xmlns="" xmlns:a16="http://schemas.microsoft.com/office/drawing/2014/main" val="3920004312"/>
                    </a:ext>
                  </a:extLst>
                </a:gridCol>
                <a:gridCol w="840927">
                  <a:extLst>
                    <a:ext uri="{9D8B030D-6E8A-4147-A177-3AD203B41FA5}">
                      <a16:colId xmlns="" xmlns:a16="http://schemas.microsoft.com/office/drawing/2014/main" val="108130498"/>
                    </a:ext>
                  </a:extLst>
                </a:gridCol>
                <a:gridCol w="840927">
                  <a:extLst>
                    <a:ext uri="{9D8B030D-6E8A-4147-A177-3AD203B41FA5}">
                      <a16:colId xmlns="" xmlns:a16="http://schemas.microsoft.com/office/drawing/2014/main" val="188449735"/>
                    </a:ext>
                  </a:extLst>
                </a:gridCol>
                <a:gridCol w="667316">
                  <a:extLst>
                    <a:ext uri="{9D8B030D-6E8A-4147-A177-3AD203B41FA5}">
                      <a16:colId xmlns="" xmlns:a16="http://schemas.microsoft.com/office/drawing/2014/main" val="2231468557"/>
                    </a:ext>
                  </a:extLst>
                </a:gridCol>
              </a:tblGrid>
              <a:tr h="118245">
                <a:tc>
                  <a:txBody>
                    <a:bodyPr/>
                    <a:lstStyle/>
                    <a:p>
                      <a:pPr marL="0" algn="l" defTabSz="914400" rtl="0" eaLnBrk="1" latinLnBrk="0" hangingPunct="1">
                        <a:spcAft>
                          <a:spcPts val="0"/>
                        </a:spcAft>
                      </a:pPr>
                      <a:r>
                        <a:rPr lang="en-CA" sz="1000" b="1" kern="1200" dirty="0">
                          <a:solidFill>
                            <a:schemeClr val="lt1"/>
                          </a:solidFill>
                          <a:effectLst/>
                          <a:latin typeface="+mn-lt"/>
                          <a:ea typeface="+mn-ea"/>
                          <a:cs typeface="+mn-cs"/>
                        </a:rPr>
                        <a:t>GL spend (CAD$)</a:t>
                      </a:r>
                    </a:p>
                  </a:txBody>
                  <a:tcPr marL="68580" marR="68580" marT="0" marB="0" anchor="b"/>
                </a:tc>
                <a:tc>
                  <a:txBody>
                    <a:bodyPr/>
                    <a:lstStyle/>
                    <a:p>
                      <a:pPr algn="ctr">
                        <a:spcAft>
                          <a:spcPts val="0"/>
                        </a:spcAft>
                      </a:pPr>
                      <a:r>
                        <a:rPr lang="en-CA" sz="1000" dirty="0">
                          <a:effectLst/>
                        </a:rPr>
                        <a:t>2016</a:t>
                      </a:r>
                      <a:endParaRPr lang="en-CA" sz="1000" dirty="0">
                        <a:effectLst/>
                        <a:latin typeface="Calibri" panose="020F0502020204030204" pitchFamily="34" charset="0"/>
                        <a:ea typeface="Calibri" panose="020F0502020204030204" pitchFamily="34" charset="0"/>
                      </a:endParaRPr>
                    </a:p>
                  </a:txBody>
                  <a:tcPr marL="68580" marR="68580" marT="0" marB="0" anchor="b"/>
                </a:tc>
                <a:tc>
                  <a:txBody>
                    <a:bodyPr/>
                    <a:lstStyle/>
                    <a:p>
                      <a:pPr algn="ctr">
                        <a:spcAft>
                          <a:spcPts val="0"/>
                        </a:spcAft>
                      </a:pPr>
                      <a:r>
                        <a:rPr lang="en-CA" sz="1000" dirty="0">
                          <a:effectLst/>
                        </a:rPr>
                        <a:t>2017</a:t>
                      </a:r>
                      <a:endParaRPr lang="en-CA" sz="1000" dirty="0">
                        <a:effectLst/>
                        <a:latin typeface="Calibri" panose="020F0502020204030204" pitchFamily="34" charset="0"/>
                        <a:ea typeface="Calibri" panose="020F0502020204030204" pitchFamily="34" charset="0"/>
                      </a:endParaRPr>
                    </a:p>
                  </a:txBody>
                  <a:tcPr marL="68580" marR="68580" marT="0" marB="0" anchor="b"/>
                </a:tc>
                <a:tc>
                  <a:txBody>
                    <a:bodyPr/>
                    <a:lstStyle/>
                    <a:p>
                      <a:pPr marL="0" algn="ctr" defTabSz="914400" rtl="0" eaLnBrk="1" latinLnBrk="0" hangingPunct="1">
                        <a:spcAft>
                          <a:spcPts val="0"/>
                        </a:spcAft>
                      </a:pPr>
                      <a:r>
                        <a:rPr lang="en-CA" sz="1000" b="1" kern="1200" dirty="0">
                          <a:solidFill>
                            <a:schemeClr val="lt1"/>
                          </a:solidFill>
                          <a:effectLst/>
                          <a:latin typeface="+mn-lt"/>
                          <a:ea typeface="+mn-ea"/>
                          <a:cs typeface="+mn-cs"/>
                        </a:rPr>
                        <a:t>2018 (Est)</a:t>
                      </a:r>
                    </a:p>
                  </a:txBody>
                  <a:tcPr marL="68580" marR="68580" marT="0" marB="0" anchor="b"/>
                </a:tc>
                <a:extLst>
                  <a:ext uri="{0D108BD9-81ED-4DB2-BD59-A6C34878D82A}">
                    <a16:rowId xmlns="" xmlns:a16="http://schemas.microsoft.com/office/drawing/2014/main" val="1282466199"/>
                  </a:ext>
                </a:extLst>
              </a:tr>
              <a:tr h="118245">
                <a:tc>
                  <a:txBody>
                    <a:bodyPr/>
                    <a:lstStyle/>
                    <a:p>
                      <a:pPr>
                        <a:spcAft>
                          <a:spcPts val="0"/>
                        </a:spcAft>
                      </a:pPr>
                      <a:r>
                        <a:rPr lang="en-CA" sz="1000" dirty="0">
                          <a:effectLst/>
                          <a:latin typeface="Calibri" panose="020F0502020204030204" pitchFamily="34" charset="0"/>
                          <a:ea typeface="Calibri" panose="020F0502020204030204" pitchFamily="34" charset="0"/>
                        </a:rPr>
                        <a:t>Canada</a:t>
                      </a:r>
                    </a:p>
                  </a:txBody>
                  <a:tcPr marL="68580" marR="68580" marT="0" marB="0" anchor="b"/>
                </a:tc>
                <a:tc>
                  <a:txBody>
                    <a:bodyPr/>
                    <a:lstStyle/>
                    <a:p>
                      <a:pPr>
                        <a:spcAft>
                          <a:spcPts val="0"/>
                        </a:spcAft>
                      </a:pPr>
                      <a:r>
                        <a:rPr lang="en-CA" sz="1000" dirty="0">
                          <a:effectLst/>
                          <a:latin typeface="Calibri" panose="020F0502020204030204" pitchFamily="34" charset="0"/>
                          <a:ea typeface="Calibri" panose="020F0502020204030204" pitchFamily="34" charset="0"/>
                        </a:rPr>
                        <a:t>$285K</a:t>
                      </a:r>
                    </a:p>
                  </a:txBody>
                  <a:tcPr marL="68580" marR="68580" marT="0" marB="0" anchor="b"/>
                </a:tc>
                <a:tc>
                  <a:txBody>
                    <a:bodyPr/>
                    <a:lstStyle/>
                    <a:p>
                      <a:pPr>
                        <a:spcAft>
                          <a:spcPts val="0"/>
                        </a:spcAft>
                      </a:pPr>
                      <a:r>
                        <a:rPr lang="en-CA" sz="1000" dirty="0">
                          <a:effectLst/>
                          <a:latin typeface="Calibri" panose="020F0502020204030204" pitchFamily="34" charset="0"/>
                          <a:ea typeface="Calibri" panose="020F0502020204030204" pitchFamily="34" charset="0"/>
                        </a:rPr>
                        <a:t>$625K</a:t>
                      </a:r>
                    </a:p>
                  </a:txBody>
                  <a:tcPr marL="68580" marR="68580" marT="0" marB="0" anchor="b"/>
                </a:tc>
                <a:tc>
                  <a:txBody>
                    <a:bodyPr/>
                    <a:lstStyle/>
                    <a:p>
                      <a:pPr>
                        <a:spcAft>
                          <a:spcPts val="0"/>
                        </a:spcAft>
                      </a:pPr>
                      <a:r>
                        <a:rPr lang="en-CA" sz="1000" dirty="0">
                          <a:effectLst/>
                          <a:latin typeface="Calibri" panose="020F0502020204030204" pitchFamily="34" charset="0"/>
                          <a:ea typeface="Calibri" panose="020F0502020204030204" pitchFamily="34" charset="0"/>
                        </a:rPr>
                        <a:t>$675K+</a:t>
                      </a:r>
                    </a:p>
                  </a:txBody>
                  <a:tcPr marL="68580" marR="68580" marT="0" marB="0" anchor="b"/>
                </a:tc>
                <a:extLst>
                  <a:ext uri="{0D108BD9-81ED-4DB2-BD59-A6C34878D82A}">
                    <a16:rowId xmlns="" xmlns:a16="http://schemas.microsoft.com/office/drawing/2014/main" val="3278979960"/>
                  </a:ext>
                </a:extLst>
              </a:tr>
              <a:tr h="118245">
                <a:tc>
                  <a:txBody>
                    <a:bodyPr/>
                    <a:lstStyle/>
                    <a:p>
                      <a:pPr>
                        <a:spcAft>
                          <a:spcPts val="0"/>
                        </a:spcAft>
                      </a:pPr>
                      <a:r>
                        <a:rPr lang="en-CA" sz="1000" dirty="0">
                          <a:effectLst/>
                          <a:latin typeface="Calibri" panose="020F0502020204030204" pitchFamily="34" charset="0"/>
                          <a:ea typeface="Calibri" panose="020F0502020204030204" pitchFamily="34" charset="0"/>
                        </a:rPr>
                        <a:t>U.S.</a:t>
                      </a:r>
                    </a:p>
                  </a:txBody>
                  <a:tcPr marL="68580" marR="68580" marT="0" marB="0" anchor="b"/>
                </a:tc>
                <a:tc>
                  <a:txBody>
                    <a:bodyPr/>
                    <a:lstStyle/>
                    <a:p>
                      <a:pPr>
                        <a:spcAft>
                          <a:spcPts val="0"/>
                        </a:spcAft>
                      </a:pPr>
                      <a:r>
                        <a:rPr lang="en-CA" sz="1000" dirty="0">
                          <a:effectLst/>
                          <a:latin typeface="Calibri" panose="020F0502020204030204" pitchFamily="34" charset="0"/>
                          <a:ea typeface="Calibri" panose="020F0502020204030204" pitchFamily="34" charset="0"/>
                        </a:rPr>
                        <a:t>n/a</a:t>
                      </a:r>
                    </a:p>
                  </a:txBody>
                  <a:tcPr marL="68580" marR="68580" marT="0" marB="0" anchor="b"/>
                </a:tc>
                <a:tc>
                  <a:txBody>
                    <a:bodyPr/>
                    <a:lstStyle/>
                    <a:p>
                      <a:pPr>
                        <a:spcAft>
                          <a:spcPts val="0"/>
                        </a:spcAft>
                      </a:pPr>
                      <a:r>
                        <a:rPr lang="en-CA" sz="1000" dirty="0">
                          <a:effectLst/>
                          <a:latin typeface="Calibri" panose="020F0502020204030204" pitchFamily="34" charset="0"/>
                          <a:ea typeface="Calibri" panose="020F0502020204030204" pitchFamily="34" charset="0"/>
                        </a:rPr>
                        <a:t>$0</a:t>
                      </a:r>
                    </a:p>
                  </a:txBody>
                  <a:tcPr marL="68580" marR="68580" marT="0" marB="0" anchor="b"/>
                </a:tc>
                <a:tc>
                  <a:txBody>
                    <a:bodyPr/>
                    <a:lstStyle/>
                    <a:p>
                      <a:pPr>
                        <a:spcAft>
                          <a:spcPts val="0"/>
                        </a:spcAft>
                      </a:pPr>
                      <a:endParaRPr lang="en-CA" sz="10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 xmlns:a16="http://schemas.microsoft.com/office/drawing/2014/main" val="2817394230"/>
                  </a:ext>
                </a:extLst>
              </a:tr>
              <a:tr h="118245">
                <a:tc>
                  <a:txBody>
                    <a:bodyPr/>
                    <a:lstStyle/>
                    <a:p>
                      <a:pPr>
                        <a:spcAft>
                          <a:spcPts val="0"/>
                        </a:spcAft>
                      </a:pPr>
                      <a:r>
                        <a:rPr lang="en-CA" sz="1000" dirty="0">
                          <a:effectLst/>
                          <a:latin typeface="Calibri" panose="020F0502020204030204" pitchFamily="34" charset="0"/>
                          <a:ea typeface="Calibri" panose="020F0502020204030204" pitchFamily="34" charset="0"/>
                        </a:rPr>
                        <a:t>Europe</a:t>
                      </a:r>
                    </a:p>
                  </a:txBody>
                  <a:tcPr marL="68580" marR="68580" marT="0" marB="0" anchor="b"/>
                </a:tc>
                <a:tc>
                  <a:txBody>
                    <a:bodyPr/>
                    <a:lstStyle/>
                    <a:p>
                      <a:pPr>
                        <a:spcAft>
                          <a:spcPts val="0"/>
                        </a:spcAft>
                      </a:pPr>
                      <a:r>
                        <a:rPr lang="en-CA" sz="1000" dirty="0">
                          <a:effectLst/>
                          <a:latin typeface="Calibri" panose="020F0502020204030204" pitchFamily="34" charset="0"/>
                          <a:ea typeface="Calibri" panose="020F0502020204030204" pitchFamily="34" charset="0"/>
                        </a:rPr>
                        <a:t>n/a</a:t>
                      </a:r>
                    </a:p>
                  </a:txBody>
                  <a:tcPr marL="68580" marR="68580" marT="0" marB="0" anchor="b"/>
                </a:tc>
                <a:tc>
                  <a:txBody>
                    <a:bodyPr/>
                    <a:lstStyle/>
                    <a:p>
                      <a:pPr>
                        <a:spcAft>
                          <a:spcPts val="0"/>
                        </a:spcAft>
                      </a:pPr>
                      <a:r>
                        <a:rPr lang="en-CA" sz="1000" dirty="0">
                          <a:effectLst/>
                          <a:latin typeface="Calibri" panose="020F0502020204030204" pitchFamily="34" charset="0"/>
                          <a:ea typeface="Calibri" panose="020F0502020204030204" pitchFamily="34" charset="0"/>
                        </a:rPr>
                        <a:t>$235K</a:t>
                      </a:r>
                    </a:p>
                  </a:txBody>
                  <a:tcPr marL="68580" marR="68580" marT="0" marB="0" anchor="b"/>
                </a:tc>
                <a:tc>
                  <a:txBody>
                    <a:bodyPr/>
                    <a:lstStyle/>
                    <a:p>
                      <a:pPr>
                        <a:spcAft>
                          <a:spcPts val="0"/>
                        </a:spcAft>
                      </a:pPr>
                      <a:r>
                        <a:rPr lang="en-CA" sz="1000" dirty="0">
                          <a:effectLst/>
                          <a:latin typeface="Calibri" panose="020F0502020204030204" pitchFamily="34" charset="0"/>
                          <a:ea typeface="Calibri" panose="020F0502020204030204" pitchFamily="34" charset="0"/>
                        </a:rPr>
                        <a:t>$300K</a:t>
                      </a:r>
                    </a:p>
                  </a:txBody>
                  <a:tcPr marL="68580" marR="68580" marT="0" marB="0" anchor="b"/>
                </a:tc>
                <a:extLst>
                  <a:ext uri="{0D108BD9-81ED-4DB2-BD59-A6C34878D82A}">
                    <a16:rowId xmlns="" xmlns:a16="http://schemas.microsoft.com/office/drawing/2014/main" val="2181072052"/>
                  </a:ext>
                </a:extLst>
              </a:tr>
            </a:tbl>
          </a:graphicData>
        </a:graphic>
      </p:graphicFrame>
      <p:graphicFrame>
        <p:nvGraphicFramePr>
          <p:cNvPr id="35" name="Table 34">
            <a:extLst>
              <a:ext uri="{FF2B5EF4-FFF2-40B4-BE49-F238E27FC236}">
                <a16:creationId xmlns="" xmlns:a16="http://schemas.microsoft.com/office/drawing/2014/main" id="{23703C53-2170-428B-82A2-9724EF5DDC75}"/>
              </a:ext>
            </a:extLst>
          </p:cNvPr>
          <p:cNvGraphicFramePr>
            <a:graphicFrameLocks noGrp="1"/>
          </p:cNvGraphicFramePr>
          <p:nvPr>
            <p:extLst>
              <p:ext uri="{D42A27DB-BD31-4B8C-83A1-F6EECF244321}">
                <p14:modId xmlns="" xmlns:p14="http://schemas.microsoft.com/office/powerpoint/2010/main" val="3422336040"/>
              </p:ext>
            </p:extLst>
          </p:nvPr>
        </p:nvGraphicFramePr>
        <p:xfrm>
          <a:off x="5047848" y="1556792"/>
          <a:ext cx="3492500" cy="922020"/>
        </p:xfrm>
        <a:graphic>
          <a:graphicData uri="http://schemas.openxmlformats.org/drawingml/2006/table">
            <a:tbl>
              <a:tblPr/>
              <a:tblGrid>
                <a:gridCol w="1810152">
                  <a:extLst>
                    <a:ext uri="{9D8B030D-6E8A-4147-A177-3AD203B41FA5}">
                      <a16:colId xmlns="" xmlns:a16="http://schemas.microsoft.com/office/drawing/2014/main" val="3895469795"/>
                    </a:ext>
                  </a:extLst>
                </a:gridCol>
                <a:gridCol w="958448">
                  <a:extLst>
                    <a:ext uri="{9D8B030D-6E8A-4147-A177-3AD203B41FA5}">
                      <a16:colId xmlns="" xmlns:a16="http://schemas.microsoft.com/office/drawing/2014/main" val="2039076054"/>
                    </a:ext>
                  </a:extLst>
                </a:gridCol>
                <a:gridCol w="723900">
                  <a:extLst>
                    <a:ext uri="{9D8B030D-6E8A-4147-A177-3AD203B41FA5}">
                      <a16:colId xmlns="" xmlns:a16="http://schemas.microsoft.com/office/drawing/2014/main" val="278797628"/>
                    </a:ext>
                  </a:extLst>
                </a:gridCol>
              </a:tblGrid>
              <a:tr h="148760">
                <a:tc>
                  <a:txBody>
                    <a:bodyPr/>
                    <a:lstStyle/>
                    <a:p>
                      <a:pPr algn="l" fontAlgn="b"/>
                      <a:r>
                        <a:rPr lang="en-CA" sz="1000" b="1" i="0" u="none" strike="noStrike" dirty="0">
                          <a:effectLst/>
                          <a:latin typeface="Arial" panose="020B0604020202020204" pitchFamily="34" charset="0"/>
                        </a:rPr>
                        <a:t>Contract Inventory - 2017</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CA" sz="1000" b="0" i="0" u="none" strike="noStrike" dirty="0">
                          <a:effectLst/>
                          <a:latin typeface="Arial" panose="020B0604020202020204" pitchFamily="34" charset="0"/>
                        </a:rPr>
                        <a:t>Spend (CAD$)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000" b="0" i="0" u="none" strike="noStrike" dirty="0">
                          <a:effectLst/>
                          <a:latin typeface="Arial" panose="020B0604020202020204" pitchFamily="34" charset="0"/>
                        </a:rPr>
                        <a:t>Contracts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251640769"/>
                  </a:ext>
                </a:extLst>
              </a:tr>
              <a:tr h="148760">
                <a:tc>
                  <a:txBody>
                    <a:bodyPr/>
                    <a:lstStyle/>
                    <a:p>
                      <a:pPr algn="l" fontAlgn="b"/>
                      <a:r>
                        <a:rPr lang="en-CA" sz="1000" b="0" i="0" u="none" strike="noStrike" dirty="0">
                          <a:effectLst/>
                          <a:latin typeface="Arial" panose="020B0604020202020204" pitchFamily="34" charset="0"/>
                        </a:rPr>
                        <a:t>Fiera Canada</a:t>
                      </a:r>
                    </a:p>
                  </a:txBody>
                  <a:tcPr marL="6350" marR="6350" marT="6350" marB="0" anchor="b">
                    <a:lnL>
                      <a:noFill/>
                    </a:lnL>
                    <a:lnR>
                      <a:noFill/>
                    </a:lnR>
                    <a:lnT>
                      <a:noFill/>
                    </a:lnT>
                    <a:lnB>
                      <a:noFill/>
                    </a:lnB>
                  </a:tcPr>
                </a:tc>
                <a:tc>
                  <a:txBody>
                    <a:bodyPr/>
                    <a:lstStyle/>
                    <a:p>
                      <a:pPr algn="ctr" fontAlgn="ctr"/>
                      <a:r>
                        <a:rPr lang="en-CA" sz="1000" b="0" i="0" u="none" strike="noStrike" dirty="0">
                          <a:effectLst/>
                          <a:latin typeface="Arial" panose="020B0604020202020204" pitchFamily="34" charset="0"/>
                        </a:rPr>
                        <a:t>$675,000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CA" sz="1000" b="0" i="0" u="none" strike="noStrike" dirty="0">
                          <a:effectLst/>
                          <a:latin typeface="Arial" panose="020B0604020202020204" pitchFamily="34" charset="0"/>
                        </a:rPr>
                        <a:t>14</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802632117"/>
                  </a:ext>
                </a:extLst>
              </a:tr>
              <a:tr h="148760">
                <a:tc>
                  <a:txBody>
                    <a:bodyPr/>
                    <a:lstStyle/>
                    <a:p>
                      <a:pPr algn="l" fontAlgn="b"/>
                      <a:r>
                        <a:rPr lang="en-CA" sz="1000" b="0" i="0" u="none" strike="noStrike" dirty="0">
                          <a:effectLst/>
                          <a:latin typeface="Arial" panose="020B0604020202020204" pitchFamily="34" charset="0"/>
                        </a:rPr>
                        <a:t>Fiera Europe </a:t>
                      </a:r>
                    </a:p>
                  </a:txBody>
                  <a:tcPr marL="6350" marR="6350" marT="6350" marB="0" anchor="b">
                    <a:lnL>
                      <a:noFill/>
                    </a:lnL>
                    <a:lnR>
                      <a:noFill/>
                    </a:lnR>
                    <a:lnT>
                      <a:noFill/>
                    </a:lnT>
                    <a:lnB>
                      <a:noFill/>
                    </a:lnB>
                  </a:tcPr>
                </a:tc>
                <a:tc>
                  <a:txBody>
                    <a:bodyPr/>
                    <a:lstStyle/>
                    <a:p>
                      <a:pPr algn="ctr" fontAlgn="ctr"/>
                      <a:r>
                        <a:rPr lang="en-CA" sz="1000" b="0" i="0" u="none" strike="noStrike" dirty="0">
                          <a:effectLst/>
                          <a:latin typeface="Arial" panose="020B0604020202020204" pitchFamily="34" charset="0"/>
                        </a:rPr>
                        <a:t>$235,000</a:t>
                      </a:r>
                    </a:p>
                  </a:txBody>
                  <a:tcPr marL="6350" marR="6350" marT="6350" marB="0" anchor="ctr">
                    <a:lnL>
                      <a:noFill/>
                    </a:lnL>
                    <a:lnR>
                      <a:noFill/>
                    </a:lnR>
                    <a:lnT>
                      <a:noFill/>
                    </a:lnT>
                    <a:lnB>
                      <a:noFill/>
                    </a:lnB>
                  </a:tcPr>
                </a:tc>
                <a:tc>
                  <a:txBody>
                    <a:bodyPr/>
                    <a:lstStyle/>
                    <a:p>
                      <a:pPr algn="ctr" fontAlgn="b"/>
                      <a:r>
                        <a:rPr lang="en-CA" sz="1000" b="0" i="0" u="none" strike="noStrike" dirty="0">
                          <a:effectLst/>
                          <a:latin typeface="Arial" panose="020B0604020202020204" pitchFamily="34" charset="0"/>
                        </a:rPr>
                        <a:t>1</a:t>
                      </a:r>
                    </a:p>
                  </a:txBody>
                  <a:tcPr marL="6350" marR="6350" marT="6350" marB="0" anchor="b">
                    <a:lnL>
                      <a:noFill/>
                    </a:lnL>
                    <a:lnR>
                      <a:noFill/>
                    </a:lnR>
                    <a:lnT>
                      <a:noFill/>
                    </a:lnT>
                    <a:lnB>
                      <a:noFill/>
                    </a:lnB>
                  </a:tcPr>
                </a:tc>
                <a:extLst>
                  <a:ext uri="{0D108BD9-81ED-4DB2-BD59-A6C34878D82A}">
                    <a16:rowId xmlns="" xmlns:a16="http://schemas.microsoft.com/office/drawing/2014/main" val="2431132947"/>
                  </a:ext>
                </a:extLst>
              </a:tr>
              <a:tr h="148760">
                <a:tc>
                  <a:txBody>
                    <a:bodyPr/>
                    <a:lstStyle/>
                    <a:p>
                      <a:pPr algn="l" fontAlgn="b"/>
                      <a:r>
                        <a:rPr lang="en-CA" sz="1000" b="0" i="0" u="none" strike="noStrike" dirty="0">
                          <a:effectLst/>
                          <a:latin typeface="Arial" panose="020B0604020202020204" pitchFamily="34" charset="0"/>
                        </a:rPr>
                        <a:t>Fiera US </a:t>
                      </a:r>
                    </a:p>
                  </a:txBody>
                  <a:tcPr marL="6350" marR="6350" marT="6350" marB="0" anchor="b">
                    <a:lnL>
                      <a:noFill/>
                    </a:lnL>
                    <a:lnR>
                      <a:noFill/>
                    </a:lnR>
                    <a:lnT>
                      <a:noFill/>
                    </a:lnT>
                    <a:lnB>
                      <a:noFill/>
                    </a:lnB>
                  </a:tcPr>
                </a:tc>
                <a:tc>
                  <a:txBody>
                    <a:bodyPr/>
                    <a:lstStyle/>
                    <a:p>
                      <a:pPr algn="ctr" fontAlgn="ctr"/>
                      <a:r>
                        <a:rPr lang="en-CA" sz="1000" b="0" i="0" u="none" strike="noStrike" dirty="0">
                          <a:effectLst/>
                          <a:latin typeface="Arial" panose="020B0604020202020204" pitchFamily="34" charset="0"/>
                        </a:rPr>
                        <a:t>$0</a:t>
                      </a:r>
                    </a:p>
                  </a:txBody>
                  <a:tcPr marL="6350" marR="6350" marT="6350" marB="0" anchor="ctr">
                    <a:lnL>
                      <a:noFill/>
                    </a:lnL>
                    <a:lnR>
                      <a:noFill/>
                    </a:lnR>
                    <a:lnT>
                      <a:noFill/>
                    </a:lnT>
                    <a:lnB>
                      <a:noFill/>
                    </a:lnB>
                  </a:tcPr>
                </a:tc>
                <a:tc>
                  <a:txBody>
                    <a:bodyPr/>
                    <a:lstStyle/>
                    <a:p>
                      <a:pPr algn="ctr" fontAlgn="ctr"/>
                      <a:r>
                        <a:rPr lang="en-CA" sz="1000" b="0" i="0" u="none" strike="noStrike" dirty="0">
                          <a:effectLst/>
                          <a:latin typeface="Arial" panose="020B0604020202020204" pitchFamily="34" charset="0"/>
                        </a:rPr>
                        <a:t>0</a:t>
                      </a:r>
                    </a:p>
                  </a:txBody>
                  <a:tcPr marL="6350" marR="6350" marT="6350" marB="0" anchor="ctr">
                    <a:lnL>
                      <a:noFill/>
                    </a:lnL>
                    <a:lnR>
                      <a:noFill/>
                    </a:lnR>
                    <a:lnT>
                      <a:noFill/>
                    </a:lnT>
                    <a:lnB>
                      <a:noFill/>
                    </a:lnB>
                  </a:tcPr>
                </a:tc>
                <a:extLst>
                  <a:ext uri="{0D108BD9-81ED-4DB2-BD59-A6C34878D82A}">
                    <a16:rowId xmlns="" xmlns:a16="http://schemas.microsoft.com/office/drawing/2014/main" val="331516578"/>
                  </a:ext>
                </a:extLst>
              </a:tr>
              <a:tr h="120198">
                <a:tc>
                  <a:txBody>
                    <a:bodyPr/>
                    <a:lstStyle/>
                    <a:p>
                      <a:pPr algn="l" fontAlgn="b"/>
                      <a:endParaRPr lang="en-CA" sz="800" b="0" i="0" u="none" strike="noStrike" dirty="0">
                        <a:effectLst/>
                        <a:latin typeface="Arial" panose="020B0604020202020204" pitchFamily="34" charset="0"/>
                      </a:endParaRPr>
                    </a:p>
                  </a:txBody>
                  <a:tcPr marL="6350" marR="6350" marT="6350" marB="0" anchor="b">
                    <a:lnL>
                      <a:noFill/>
                    </a:lnL>
                    <a:lnR>
                      <a:noFill/>
                    </a:lnR>
                    <a:lnT>
                      <a:noFill/>
                    </a:lnT>
                    <a:lnB>
                      <a:noFill/>
                    </a:lnB>
                  </a:tcPr>
                </a:tc>
                <a:tc>
                  <a:txBody>
                    <a:bodyPr/>
                    <a:lstStyle/>
                    <a:p>
                      <a:pPr algn="l" fontAlgn="b"/>
                      <a:endParaRPr lang="en-CA" sz="800" b="0" i="0" u="none" strike="noStrike" dirty="0">
                        <a:effectLst/>
                        <a:latin typeface="Arial" panose="020B060402020202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CA" sz="800" b="0" i="0" u="none" strike="noStrike" dirty="0">
                        <a:effectLst/>
                        <a:latin typeface="Arial" panose="020B060402020202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377560331"/>
                  </a:ext>
                </a:extLst>
              </a:tr>
              <a:tr h="154711">
                <a:tc>
                  <a:txBody>
                    <a:bodyPr/>
                    <a:lstStyle/>
                    <a:p>
                      <a:pPr algn="l" fontAlgn="b"/>
                      <a:r>
                        <a:rPr lang="en-CA" sz="1000" b="1" i="0" u="none" strike="noStrike" dirty="0">
                          <a:effectLst/>
                          <a:latin typeface="Arial" panose="020B0604020202020204" pitchFamily="34" charset="0"/>
                        </a:rPr>
                        <a:t>Total</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CA" sz="1000" b="1" i="0" u="none" strike="noStrike" dirty="0">
                          <a:effectLst/>
                          <a:latin typeface="Arial" panose="020B0604020202020204" pitchFamily="34" charset="0"/>
                        </a:rPr>
                        <a:t>$910,000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00" b="1" i="0" u="none" strike="noStrike" dirty="0">
                          <a:effectLst/>
                          <a:latin typeface="Arial" panose="020B0604020202020204" pitchFamily="34"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251195282"/>
                  </a:ext>
                </a:extLst>
              </a:tr>
            </a:tbl>
          </a:graphicData>
        </a:graphic>
      </p:graphicFrame>
      <p:sp>
        <p:nvSpPr>
          <p:cNvPr id="37" name="Rectangle 1">
            <a:extLst>
              <a:ext uri="{FF2B5EF4-FFF2-40B4-BE49-F238E27FC236}">
                <a16:creationId xmlns="" xmlns:a16="http://schemas.microsoft.com/office/drawing/2014/main" id="{1555794A-BCAF-481D-BFF8-B51D433E4E63}"/>
              </a:ext>
            </a:extLst>
          </p:cNvPr>
          <p:cNvSpPr>
            <a:spLocks noChangeArrowheads="1"/>
          </p:cNvSpPr>
          <p:nvPr/>
        </p:nvSpPr>
        <p:spPr bwMode="auto">
          <a:xfrm>
            <a:off x="2771800" y="4540281"/>
            <a:ext cx="1756444"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CA" sz="1000" b="1" dirty="0"/>
              <a:t>Fiera is compliant with the existing agreement  and </a:t>
            </a:r>
            <a:r>
              <a:rPr lang="en-CA" sz="1000" dirty="0"/>
              <a:t> no additional fees should apply</a:t>
            </a:r>
          </a:p>
          <a:p>
            <a:r>
              <a:rPr lang="en-CA" sz="1000" dirty="0"/>
              <a:t>Unless the applicable schedule indicates additional restrictions.</a:t>
            </a:r>
            <a:endParaRPr kumimoji="0" lang="en-CA" altLang="en-US" sz="1000" b="0" i="0" u="none" strike="noStrike" cap="none" normalizeH="0" baseline="0" dirty="0">
              <a:ln>
                <a:noFill/>
              </a:ln>
              <a:solidFill>
                <a:schemeClr val="tx1"/>
              </a:solidFill>
              <a:effectLst/>
              <a:latin typeface="Arial" panose="020B0604020202020204" pitchFamily="34" charset="0"/>
            </a:endParaRPr>
          </a:p>
        </p:txBody>
      </p:sp>
      <p:sp>
        <p:nvSpPr>
          <p:cNvPr id="36" name="Rectangle 35">
            <a:extLst>
              <a:ext uri="{FF2B5EF4-FFF2-40B4-BE49-F238E27FC236}">
                <a16:creationId xmlns="" xmlns:a16="http://schemas.microsoft.com/office/drawing/2014/main" id="{A95171C6-2334-4AB9-A0F4-E056C5394E2A}"/>
              </a:ext>
            </a:extLst>
          </p:cNvPr>
          <p:cNvSpPr/>
          <p:nvPr/>
        </p:nvSpPr>
        <p:spPr>
          <a:xfrm>
            <a:off x="3303592" y="6553200"/>
            <a:ext cx="3249608" cy="246221"/>
          </a:xfrm>
          <a:prstGeom prst="rect">
            <a:avLst/>
          </a:prstGeom>
        </p:spPr>
        <p:txBody>
          <a:bodyPr wrap="none">
            <a:spAutoFit/>
          </a:bodyPr>
          <a:lstStyle/>
          <a:p>
            <a:pPr lvl="0" algn="ctr">
              <a:spcBef>
                <a:spcPts val="600"/>
              </a:spcBef>
            </a:pPr>
            <a:r>
              <a:rPr lang="en-CA" sz="1000" b="1" i="1" dirty="0">
                <a:solidFill>
                  <a:schemeClr val="accent4">
                    <a:lumMod val="60000"/>
                    <a:lumOff val="40000"/>
                  </a:schemeClr>
                </a:solidFill>
                <a:latin typeface="+mn-lt"/>
              </a:rPr>
              <a:t>Market Data Company “Powering the Future of Finance”</a:t>
            </a:r>
            <a:r>
              <a:rPr lang="en-CA" sz="1000" i="1" dirty="0">
                <a:solidFill>
                  <a:schemeClr val="accent4">
                    <a:lumMod val="60000"/>
                    <a:lumOff val="40000"/>
                  </a:schemeClr>
                </a:solidFill>
                <a:latin typeface="+mn-lt"/>
              </a:rPr>
              <a:t>  </a:t>
            </a:r>
          </a:p>
        </p:txBody>
      </p:sp>
      <p:sp>
        <p:nvSpPr>
          <p:cNvPr id="41" name="Slide Number Placeholder 3">
            <a:extLst>
              <a:ext uri="{FF2B5EF4-FFF2-40B4-BE49-F238E27FC236}">
                <a16:creationId xmlns="" xmlns:a16="http://schemas.microsoft.com/office/drawing/2014/main" id="{C0548C47-1295-43C4-99B3-D2DDF851A772}"/>
              </a:ext>
            </a:extLst>
          </p:cNvPr>
          <p:cNvSpPr>
            <a:spLocks noGrp="1"/>
          </p:cNvSpPr>
          <p:nvPr>
            <p:ph type="sldNum" sz="quarter" idx="12"/>
            <p:custDataLst>
              <p:tags r:id="rId1"/>
            </p:custDataLst>
          </p:nvPr>
        </p:nvSpPr>
        <p:spPr>
          <a:xfrm>
            <a:off x="8748464" y="6662176"/>
            <a:ext cx="360040" cy="151200"/>
          </a:xfrm>
        </p:spPr>
        <p:txBody>
          <a:bodyPr/>
          <a:lstStyle/>
          <a:p>
            <a:fld id="{7DD3A008-D169-48E7-AED4-58438EF76B69}" type="slidenum">
              <a:rPr lang="en-US" sz="900" smtClean="0">
                <a:solidFill>
                  <a:schemeClr val="accent4">
                    <a:lumMod val="50000"/>
                  </a:schemeClr>
                </a:solidFill>
              </a:rPr>
              <a:pPr/>
              <a:t>17</a:t>
            </a:fld>
            <a:endParaRPr lang="en-US" sz="900" dirty="0">
              <a:solidFill>
                <a:schemeClr val="accent4">
                  <a:lumMod val="50000"/>
                </a:schemeClr>
              </a:solidFill>
            </a:endParaRPr>
          </a:p>
        </p:txBody>
      </p:sp>
      <p:sp>
        <p:nvSpPr>
          <p:cNvPr id="3" name="Rectangle 2">
            <a:extLst>
              <a:ext uri="{FF2B5EF4-FFF2-40B4-BE49-F238E27FC236}">
                <a16:creationId xmlns="" xmlns:a16="http://schemas.microsoft.com/office/drawing/2014/main" id="{3AA4A38C-E46D-4C2B-8BA4-E2D2DBF5AAF9}"/>
              </a:ext>
            </a:extLst>
          </p:cNvPr>
          <p:cNvSpPr/>
          <p:nvPr/>
        </p:nvSpPr>
        <p:spPr>
          <a:xfrm>
            <a:off x="899592" y="3681584"/>
            <a:ext cx="3006080" cy="530915"/>
          </a:xfrm>
          <a:prstGeom prst="rect">
            <a:avLst/>
          </a:prstGeom>
        </p:spPr>
        <p:txBody>
          <a:bodyPr wrap="square">
            <a:spAutoFit/>
          </a:bodyPr>
          <a:lstStyle/>
          <a:p>
            <a:r>
              <a:rPr lang="en-CA" sz="1050" b="1" dirty="0"/>
              <a:t>Relevant Contract Clause Reviewed</a:t>
            </a:r>
          </a:p>
          <a:p>
            <a:pPr marL="171450" indent="-171450">
              <a:buFont typeface="Arial" panose="020B0604020202020204" pitchFamily="34" charset="0"/>
              <a:buChar char="•"/>
            </a:pPr>
            <a:r>
              <a:rPr lang="en-CA" sz="900" dirty="0"/>
              <a:t>III. USE RESTRICTIONS – 3.1(a) Internal Use and 3.1(c) Limited External Distribution</a:t>
            </a:r>
          </a:p>
        </p:txBody>
      </p:sp>
      <p:sp>
        <p:nvSpPr>
          <p:cNvPr id="29" name="Rectangle 28">
            <a:extLst>
              <a:ext uri="{FF2B5EF4-FFF2-40B4-BE49-F238E27FC236}">
                <a16:creationId xmlns="" xmlns:a16="http://schemas.microsoft.com/office/drawing/2014/main" id="{646ED295-BA4C-41D8-95C2-FD49B9AEA757}"/>
              </a:ext>
            </a:extLst>
          </p:cNvPr>
          <p:cNvSpPr/>
          <p:nvPr/>
        </p:nvSpPr>
        <p:spPr>
          <a:xfrm>
            <a:off x="611560" y="6237892"/>
            <a:ext cx="620683" cy="215444"/>
          </a:xfrm>
          <a:prstGeom prst="rect">
            <a:avLst/>
          </a:prstGeom>
        </p:spPr>
        <p:txBody>
          <a:bodyPr wrap="none">
            <a:spAutoFit/>
          </a:bodyPr>
          <a:lstStyle/>
          <a:p>
            <a:r>
              <a:rPr lang="en-CA" sz="800" i="1" dirty="0">
                <a:solidFill>
                  <a:prstClr val="black"/>
                </a:solidFill>
                <a:cs typeface="Arial" pitchFamily="34" charset="0"/>
              </a:rPr>
              <a:t>Figure: 12 </a:t>
            </a:r>
            <a:endParaRPr lang="en-CA" sz="800" dirty="0"/>
          </a:p>
        </p:txBody>
      </p:sp>
      <p:sp>
        <p:nvSpPr>
          <p:cNvPr id="30" name="Rectangle 29">
            <a:extLst>
              <a:ext uri="{FF2B5EF4-FFF2-40B4-BE49-F238E27FC236}">
                <a16:creationId xmlns="" xmlns:a16="http://schemas.microsoft.com/office/drawing/2014/main" id="{8B9BAE4B-74F5-4019-8694-AE8B76E5F266}"/>
              </a:ext>
            </a:extLst>
          </p:cNvPr>
          <p:cNvSpPr/>
          <p:nvPr/>
        </p:nvSpPr>
        <p:spPr>
          <a:xfrm>
            <a:off x="4887421" y="6237312"/>
            <a:ext cx="697627" cy="215444"/>
          </a:xfrm>
          <a:prstGeom prst="rect">
            <a:avLst/>
          </a:prstGeom>
        </p:spPr>
        <p:txBody>
          <a:bodyPr wrap="none">
            <a:spAutoFit/>
          </a:bodyPr>
          <a:lstStyle/>
          <a:p>
            <a:r>
              <a:rPr lang="en-CA" sz="800" i="1" dirty="0">
                <a:solidFill>
                  <a:prstClr val="black"/>
                </a:solidFill>
                <a:cs typeface="Arial" pitchFamily="34" charset="0"/>
              </a:rPr>
              <a:t>Figure: 12.1 </a:t>
            </a:r>
            <a:endParaRPr lang="en-CA" sz="800" dirty="0"/>
          </a:p>
        </p:txBody>
      </p:sp>
      <p:sp>
        <p:nvSpPr>
          <p:cNvPr id="2" name="Rectangle 1">
            <a:extLst>
              <a:ext uri="{FF2B5EF4-FFF2-40B4-BE49-F238E27FC236}">
                <a16:creationId xmlns="" xmlns:a16="http://schemas.microsoft.com/office/drawing/2014/main" id="{C2A54BD1-34DF-41F1-9AEB-A36CB23C6BF4}"/>
              </a:ext>
            </a:extLst>
          </p:cNvPr>
          <p:cNvSpPr/>
          <p:nvPr/>
        </p:nvSpPr>
        <p:spPr>
          <a:xfrm>
            <a:off x="702642" y="5827439"/>
            <a:ext cx="2783134" cy="307777"/>
          </a:xfrm>
          <a:prstGeom prst="rect">
            <a:avLst/>
          </a:prstGeom>
        </p:spPr>
        <p:txBody>
          <a:bodyPr wrap="none">
            <a:spAutoFit/>
          </a:bodyPr>
          <a:lstStyle/>
          <a:p>
            <a:r>
              <a:rPr lang="en-CA" sz="1400" b="1" dirty="0"/>
              <a:t>Conclusion: </a:t>
            </a:r>
            <a:r>
              <a:rPr lang="en-CA" sz="1100" dirty="0"/>
              <a:t>Saved an estimated $100 USD</a:t>
            </a:r>
            <a:endParaRPr lang="en-CA" sz="1400" dirty="0"/>
          </a:p>
        </p:txBody>
      </p:sp>
      <p:sp>
        <p:nvSpPr>
          <p:cNvPr id="43" name="Rectangle 42">
            <a:extLst>
              <a:ext uri="{FF2B5EF4-FFF2-40B4-BE49-F238E27FC236}">
                <a16:creationId xmlns="" xmlns:a16="http://schemas.microsoft.com/office/drawing/2014/main" id="{487D0159-BA2A-45E3-9C02-6E3BE4700692}"/>
              </a:ext>
            </a:extLst>
          </p:cNvPr>
          <p:cNvSpPr/>
          <p:nvPr/>
        </p:nvSpPr>
        <p:spPr>
          <a:xfrm>
            <a:off x="4932040" y="5589240"/>
            <a:ext cx="3870117" cy="477054"/>
          </a:xfrm>
          <a:prstGeom prst="rect">
            <a:avLst/>
          </a:prstGeom>
        </p:spPr>
        <p:txBody>
          <a:bodyPr wrap="square">
            <a:spAutoFit/>
          </a:bodyPr>
          <a:lstStyle/>
          <a:p>
            <a:r>
              <a:rPr lang="en-CA" sz="1400" b="1" dirty="0"/>
              <a:t>Recommendation:  </a:t>
            </a:r>
            <a:r>
              <a:rPr lang="en-CA" sz="1100" dirty="0"/>
              <a:t>Build unified Market Data process and procedures under a global centralized </a:t>
            </a:r>
            <a:r>
              <a:rPr lang="en-CA" sz="1100" b="1" u="sng" dirty="0"/>
              <a:t>Best Practice </a:t>
            </a:r>
            <a:r>
              <a:rPr lang="en-CA" sz="1100" dirty="0"/>
              <a:t>capability.</a:t>
            </a:r>
            <a:endParaRPr lang="en-CA" sz="1400" dirty="0"/>
          </a:p>
        </p:txBody>
      </p:sp>
      <p:sp>
        <p:nvSpPr>
          <p:cNvPr id="45" name="Rectangle 44">
            <a:extLst>
              <a:ext uri="{FF2B5EF4-FFF2-40B4-BE49-F238E27FC236}">
                <a16:creationId xmlns="" xmlns:a16="http://schemas.microsoft.com/office/drawing/2014/main" id="{FB93E6A6-EDA0-4E2A-8CD2-30A4B29E65B9}"/>
              </a:ext>
            </a:extLst>
          </p:cNvPr>
          <p:cNvSpPr/>
          <p:nvPr/>
        </p:nvSpPr>
        <p:spPr>
          <a:xfrm>
            <a:off x="7488310" y="6021288"/>
            <a:ext cx="1188146" cy="215444"/>
          </a:xfrm>
          <a:prstGeom prst="rect">
            <a:avLst/>
          </a:prstGeom>
        </p:spPr>
        <p:txBody>
          <a:bodyPr wrap="none">
            <a:spAutoFit/>
          </a:bodyPr>
          <a:lstStyle/>
          <a:p>
            <a:r>
              <a:rPr lang="en-CA" sz="800" i="1" dirty="0">
                <a:solidFill>
                  <a:prstClr val="black"/>
                </a:solidFill>
                <a:cs typeface="Arial" pitchFamily="34" charset="0"/>
              </a:rPr>
              <a:t>(See Figure: 15 slide 22) </a:t>
            </a:r>
            <a:endParaRPr lang="en-CA" sz="800" dirty="0"/>
          </a:p>
        </p:txBody>
      </p:sp>
      <p:sp>
        <p:nvSpPr>
          <p:cNvPr id="47" name="Rectangle 46">
            <a:extLst>
              <a:ext uri="{FF2B5EF4-FFF2-40B4-BE49-F238E27FC236}">
                <a16:creationId xmlns="" xmlns:a16="http://schemas.microsoft.com/office/drawing/2014/main" id="{36956996-D821-489B-AEBB-3609872CDCDC}"/>
              </a:ext>
            </a:extLst>
          </p:cNvPr>
          <p:cNvSpPr/>
          <p:nvPr/>
        </p:nvSpPr>
        <p:spPr>
          <a:xfrm>
            <a:off x="182425" y="6535579"/>
            <a:ext cx="505267" cy="246221"/>
          </a:xfrm>
          <a:prstGeom prst="rect">
            <a:avLst/>
          </a:prstGeom>
        </p:spPr>
        <p:txBody>
          <a:bodyPr wrap="none">
            <a:spAutoFit/>
          </a:bodyPr>
          <a:lstStyle/>
          <a:p>
            <a:pPr lvl="0" algn="ctr">
              <a:spcBef>
                <a:spcPts val="600"/>
              </a:spcBef>
            </a:pPr>
            <a:r>
              <a:rPr lang="en-CA" sz="1000" b="1" dirty="0" err="1" smtClean="0">
                <a:solidFill>
                  <a:schemeClr val="accent4">
                    <a:lumMod val="60000"/>
                    <a:lumOff val="40000"/>
                  </a:schemeClr>
                </a:solidFill>
                <a:latin typeface="+mn-lt"/>
              </a:rPr>
              <a:t>Fiera</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Tree>
    <p:extLst>
      <p:ext uri="{BB962C8B-B14F-4D97-AF65-F5344CB8AC3E}">
        <p14:creationId xmlns="" xmlns:p14="http://schemas.microsoft.com/office/powerpoint/2010/main" val="151740830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78658B51-E0AC-48F5-AAB9-62AE29B91C01}"/>
              </a:ext>
            </a:extLst>
          </p:cNvPr>
          <p:cNvPicPr>
            <a:picLocks noChangeAspect="1"/>
          </p:cNvPicPr>
          <p:nvPr/>
        </p:nvPicPr>
        <p:blipFill>
          <a:blip r:embed="rId3" cstate="print"/>
          <a:stretch>
            <a:fillRect/>
          </a:stretch>
        </p:blipFill>
        <p:spPr>
          <a:xfrm>
            <a:off x="7543800" y="149239"/>
            <a:ext cx="1278860" cy="765161"/>
          </a:xfrm>
          <a:prstGeom prst="rect">
            <a:avLst/>
          </a:prstGeom>
        </p:spPr>
      </p:pic>
      <p:sp>
        <p:nvSpPr>
          <p:cNvPr id="9" name="Text Placeholder 1">
            <a:extLst>
              <a:ext uri="{FF2B5EF4-FFF2-40B4-BE49-F238E27FC236}">
                <a16:creationId xmlns="" xmlns:a16="http://schemas.microsoft.com/office/drawing/2014/main" id="{EAEC2642-848D-444D-8F58-DF183250FEFF}"/>
              </a:ext>
            </a:extLst>
          </p:cNvPr>
          <p:cNvSpPr txBox="1">
            <a:spLocks/>
          </p:cNvSpPr>
          <p:nvPr/>
        </p:nvSpPr>
        <p:spPr>
          <a:xfrm>
            <a:off x="357158" y="414594"/>
            <a:ext cx="5178750" cy="156886"/>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chemeClr val="accent4">
                    <a:lumMod val="50000"/>
                  </a:schemeClr>
                </a:solidFill>
                <a:ea typeface="Arial"/>
                <a:cs typeface="Arial"/>
                <a:sym typeface="Arial"/>
              </a:rPr>
              <a:t>Bloomberg Terminal Case Study</a:t>
            </a:r>
            <a:endPar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endParaRPr>
          </a:p>
        </p:txBody>
      </p:sp>
      <p:sp>
        <p:nvSpPr>
          <p:cNvPr id="10" name="Text Placeholder 2">
            <a:extLst>
              <a:ext uri="{FF2B5EF4-FFF2-40B4-BE49-F238E27FC236}">
                <a16:creationId xmlns="" xmlns:a16="http://schemas.microsoft.com/office/drawing/2014/main" id="{5F10C621-C26E-4B5D-AF7C-FA930F988E0B}"/>
              </a:ext>
            </a:extLst>
          </p:cNvPr>
          <p:cNvSpPr txBox="1">
            <a:spLocks/>
          </p:cNvSpPr>
          <p:nvPr/>
        </p:nvSpPr>
        <p:spPr>
          <a:xfrm>
            <a:off x="476565" y="691033"/>
            <a:ext cx="5573716"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rPr>
              <a:t>Bloomberg Terminal Distribution – Canada &amp; U.S. &amp; EU</a:t>
            </a:r>
          </a:p>
        </p:txBody>
      </p:sp>
      <p:sp>
        <p:nvSpPr>
          <p:cNvPr id="11" name="Rectangle 10">
            <a:extLst>
              <a:ext uri="{FF2B5EF4-FFF2-40B4-BE49-F238E27FC236}">
                <a16:creationId xmlns="" xmlns:a16="http://schemas.microsoft.com/office/drawing/2014/main" id="{FBCB75C6-515E-4FCA-A0A3-3344F97306C5}"/>
              </a:ext>
            </a:extLst>
          </p:cNvPr>
          <p:cNvSpPr/>
          <p:nvPr/>
        </p:nvSpPr>
        <p:spPr>
          <a:xfrm flipH="1">
            <a:off x="428596" y="714356"/>
            <a:ext cx="45719"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graphicFrame>
        <p:nvGraphicFramePr>
          <p:cNvPr id="19" name="Chart 18">
            <a:extLst>
              <a:ext uri="{FF2B5EF4-FFF2-40B4-BE49-F238E27FC236}">
                <a16:creationId xmlns="" xmlns:a16="http://schemas.microsoft.com/office/drawing/2014/main" id="{44A31AD0-FC51-4579-8E57-F4E0BA761DEE}"/>
              </a:ext>
            </a:extLst>
          </p:cNvPr>
          <p:cNvGraphicFramePr>
            <a:graphicFrameLocks/>
          </p:cNvGraphicFramePr>
          <p:nvPr>
            <p:extLst/>
          </p:nvPr>
        </p:nvGraphicFramePr>
        <p:xfrm>
          <a:off x="4863161" y="2276872"/>
          <a:ext cx="3281924" cy="2147481"/>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 xmlns:a16="http://schemas.microsoft.com/office/drawing/2014/main" id="{B0C50B0F-88F3-4702-8681-590CA1D82186}"/>
              </a:ext>
            </a:extLst>
          </p:cNvPr>
          <p:cNvSpPr/>
          <p:nvPr/>
        </p:nvSpPr>
        <p:spPr>
          <a:xfrm>
            <a:off x="7261128" y="2899452"/>
            <a:ext cx="667932" cy="878835"/>
          </a:xfrm>
          <a:prstGeom prst="rect">
            <a:avLst/>
          </a:prstGeom>
          <a:noFill/>
          <a:ln w="6350">
            <a:solidFill>
              <a:srgbClr val="FF0000"/>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CA" dirty="0"/>
          </a:p>
        </p:txBody>
      </p:sp>
      <p:sp>
        <p:nvSpPr>
          <p:cNvPr id="23" name="TextBox 22">
            <a:extLst>
              <a:ext uri="{FF2B5EF4-FFF2-40B4-BE49-F238E27FC236}">
                <a16:creationId xmlns="" xmlns:a16="http://schemas.microsoft.com/office/drawing/2014/main" id="{BD370903-FC4C-4F6B-B2EF-909E2DD88D97}"/>
              </a:ext>
            </a:extLst>
          </p:cNvPr>
          <p:cNvSpPr txBox="1"/>
          <p:nvPr/>
        </p:nvSpPr>
        <p:spPr>
          <a:xfrm>
            <a:off x="781744" y="4509120"/>
            <a:ext cx="3565848" cy="1492716"/>
          </a:xfrm>
          <a:prstGeom prst="rect">
            <a:avLst/>
          </a:prstGeom>
          <a:noFill/>
        </p:spPr>
        <p:txBody>
          <a:bodyPr wrap="square" rtlCol="0">
            <a:spAutoFit/>
          </a:bodyPr>
          <a:lstStyle/>
          <a:p>
            <a:r>
              <a:rPr lang="en-CA" sz="1400" b="1" dirty="0"/>
              <a:t>Canada Observations</a:t>
            </a:r>
          </a:p>
          <a:p>
            <a:pPr marL="285750" indent="-285750">
              <a:buFont typeface="Arial" panose="020B0604020202020204" pitchFamily="34" charset="0"/>
              <a:buChar char="•"/>
            </a:pPr>
            <a:r>
              <a:rPr lang="en-CA" sz="1100" dirty="0"/>
              <a:t>8 users (terminals) exist in a non-traditional, Bloomberg Terminal-using role</a:t>
            </a:r>
          </a:p>
          <a:p>
            <a:pPr marL="285750" indent="-285750">
              <a:buFont typeface="Arial" panose="020B0604020202020204" pitchFamily="34" charset="0"/>
              <a:buChar char="•"/>
            </a:pPr>
            <a:r>
              <a:rPr lang="en-CA" sz="1100" dirty="0"/>
              <a:t>$14.8K USD per month (or $178K USD per annum) is “addressable” </a:t>
            </a:r>
          </a:p>
          <a:p>
            <a:pPr marL="742950" lvl="1" indent="-285750">
              <a:buFont typeface="Arial" panose="020B0604020202020204" pitchFamily="34" charset="0"/>
              <a:buChar char="•"/>
            </a:pPr>
            <a:r>
              <a:rPr lang="en-CA" sz="1100" dirty="0"/>
              <a:t>Alternative products available</a:t>
            </a:r>
          </a:p>
          <a:p>
            <a:pPr marL="742950" lvl="1" indent="-285750">
              <a:buFont typeface="Arial" panose="020B0604020202020204" pitchFamily="34" charset="0"/>
              <a:buChar char="•"/>
            </a:pPr>
            <a:r>
              <a:rPr lang="en-CA" sz="1100" dirty="0"/>
              <a:t>Validate requirements to justify premium priced service </a:t>
            </a:r>
          </a:p>
        </p:txBody>
      </p:sp>
      <p:sp>
        <p:nvSpPr>
          <p:cNvPr id="24" name="TextBox 23">
            <a:extLst>
              <a:ext uri="{FF2B5EF4-FFF2-40B4-BE49-F238E27FC236}">
                <a16:creationId xmlns="" xmlns:a16="http://schemas.microsoft.com/office/drawing/2014/main" id="{EE63192A-D472-46A7-B73C-ADFAE3160EBC}"/>
              </a:ext>
            </a:extLst>
          </p:cNvPr>
          <p:cNvSpPr txBox="1"/>
          <p:nvPr/>
        </p:nvSpPr>
        <p:spPr>
          <a:xfrm>
            <a:off x="4572001" y="4509120"/>
            <a:ext cx="4104455" cy="1661993"/>
          </a:xfrm>
          <a:prstGeom prst="rect">
            <a:avLst/>
          </a:prstGeom>
          <a:noFill/>
        </p:spPr>
        <p:txBody>
          <a:bodyPr wrap="square" rtlCol="0">
            <a:spAutoFit/>
          </a:bodyPr>
          <a:lstStyle/>
          <a:p>
            <a:r>
              <a:rPr lang="en-CA" sz="1400" b="1" dirty="0"/>
              <a:t>U.S. Observations</a:t>
            </a:r>
          </a:p>
          <a:p>
            <a:pPr marL="285750" indent="-285750">
              <a:buFont typeface="Arial" panose="020B0604020202020204" pitchFamily="34" charset="0"/>
              <a:buChar char="•"/>
            </a:pPr>
            <a:r>
              <a:rPr lang="en-CA" sz="1100" dirty="0"/>
              <a:t>11 users (terminals) could not be reconciled to Fiera’s HR records</a:t>
            </a:r>
          </a:p>
          <a:p>
            <a:pPr marL="285750" indent="-285750">
              <a:buFont typeface="Arial" panose="020B0604020202020204" pitchFamily="34" charset="0"/>
              <a:buChar char="•"/>
            </a:pPr>
            <a:r>
              <a:rPr lang="en-CA" sz="1100" dirty="0"/>
              <a:t>3 users exist in a non-traditional, Bloomberg terminal-using role</a:t>
            </a:r>
          </a:p>
          <a:p>
            <a:pPr marL="285750" indent="-285750">
              <a:buFont typeface="Arial" panose="020B0604020202020204" pitchFamily="34" charset="0"/>
              <a:buChar char="•"/>
            </a:pPr>
            <a:r>
              <a:rPr lang="en-CA" sz="1100" dirty="0"/>
              <a:t>$25K USD per month (or $302K USD per annum) is “addressable”</a:t>
            </a:r>
          </a:p>
          <a:p>
            <a:pPr marL="742950" lvl="1" indent="-285750">
              <a:buFont typeface="Arial" panose="020B0604020202020204" pitchFamily="34" charset="0"/>
              <a:buChar char="•"/>
            </a:pPr>
            <a:r>
              <a:rPr lang="en-CA" sz="1100" dirty="0"/>
              <a:t>Alternative products available</a:t>
            </a:r>
          </a:p>
          <a:p>
            <a:pPr marL="742950" lvl="1" indent="-285750">
              <a:buFont typeface="Arial" panose="020B0604020202020204" pitchFamily="34" charset="0"/>
              <a:buChar char="•"/>
            </a:pPr>
            <a:r>
              <a:rPr lang="en-CA" sz="1100" dirty="0"/>
              <a:t>Confirm role and validate requirements to justify premium priced service </a:t>
            </a:r>
          </a:p>
        </p:txBody>
      </p:sp>
      <p:graphicFrame>
        <p:nvGraphicFramePr>
          <p:cNvPr id="26" name="Chart 25">
            <a:extLst>
              <a:ext uri="{FF2B5EF4-FFF2-40B4-BE49-F238E27FC236}">
                <a16:creationId xmlns="" xmlns:a16="http://schemas.microsoft.com/office/drawing/2014/main" id="{547C7DDF-B3C9-4E8B-BC84-647A09C3F5AE}"/>
              </a:ext>
            </a:extLst>
          </p:cNvPr>
          <p:cNvGraphicFramePr>
            <a:graphicFrameLocks/>
          </p:cNvGraphicFramePr>
          <p:nvPr>
            <p:extLst/>
          </p:nvPr>
        </p:nvGraphicFramePr>
        <p:xfrm>
          <a:off x="944285" y="2276872"/>
          <a:ext cx="3520008" cy="2129939"/>
        </p:xfrm>
        <a:graphic>
          <a:graphicData uri="http://schemas.openxmlformats.org/drawingml/2006/chart">
            <c:chart xmlns:c="http://schemas.openxmlformats.org/drawingml/2006/chart" xmlns:r="http://schemas.openxmlformats.org/officeDocument/2006/relationships" r:id="rId5"/>
          </a:graphicData>
        </a:graphic>
      </p:graphicFrame>
      <p:sp>
        <p:nvSpPr>
          <p:cNvPr id="21" name="Rectangle 20">
            <a:extLst>
              <a:ext uri="{FF2B5EF4-FFF2-40B4-BE49-F238E27FC236}">
                <a16:creationId xmlns="" xmlns:a16="http://schemas.microsoft.com/office/drawing/2014/main" id="{7FC07920-3086-4611-AC3B-75A490D9C565}"/>
              </a:ext>
            </a:extLst>
          </p:cNvPr>
          <p:cNvSpPr/>
          <p:nvPr/>
        </p:nvSpPr>
        <p:spPr>
          <a:xfrm>
            <a:off x="2528461" y="3356991"/>
            <a:ext cx="1859631" cy="421295"/>
          </a:xfrm>
          <a:prstGeom prst="rect">
            <a:avLst/>
          </a:prstGeom>
          <a:noFill/>
          <a:ln w="6350">
            <a:solidFill>
              <a:srgbClr val="FF0000"/>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CA" dirty="0"/>
          </a:p>
        </p:txBody>
      </p:sp>
      <p:sp>
        <p:nvSpPr>
          <p:cNvPr id="27" name="Rectangle 26">
            <a:extLst>
              <a:ext uri="{FF2B5EF4-FFF2-40B4-BE49-F238E27FC236}">
                <a16:creationId xmlns="" xmlns:a16="http://schemas.microsoft.com/office/drawing/2014/main" id="{A8D9DBDB-209D-4B83-B02B-B00D7EEC7817}"/>
              </a:ext>
            </a:extLst>
          </p:cNvPr>
          <p:cNvSpPr/>
          <p:nvPr/>
        </p:nvSpPr>
        <p:spPr>
          <a:xfrm>
            <a:off x="1880389" y="3356992"/>
            <a:ext cx="297904" cy="432048"/>
          </a:xfrm>
          <a:prstGeom prst="rect">
            <a:avLst/>
          </a:prstGeom>
          <a:noFill/>
          <a:ln w="9525">
            <a:solidFill>
              <a:srgbClr val="FF0000"/>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CA" dirty="0"/>
          </a:p>
        </p:txBody>
      </p:sp>
      <p:sp>
        <p:nvSpPr>
          <p:cNvPr id="2" name="Rectangle 1">
            <a:extLst>
              <a:ext uri="{FF2B5EF4-FFF2-40B4-BE49-F238E27FC236}">
                <a16:creationId xmlns="" xmlns:a16="http://schemas.microsoft.com/office/drawing/2014/main" id="{B0CD8D24-2F4E-41A2-A101-DDE384AA265D}"/>
              </a:ext>
            </a:extLst>
          </p:cNvPr>
          <p:cNvSpPr/>
          <p:nvPr/>
        </p:nvSpPr>
        <p:spPr>
          <a:xfrm>
            <a:off x="818335" y="1196752"/>
            <a:ext cx="7326747" cy="938719"/>
          </a:xfrm>
          <a:prstGeom prst="rect">
            <a:avLst/>
          </a:prstGeom>
        </p:spPr>
        <p:txBody>
          <a:bodyPr wrap="square">
            <a:spAutoFit/>
          </a:bodyPr>
          <a:lstStyle/>
          <a:p>
            <a:r>
              <a:rPr lang="en-CA" sz="1100" dirty="0">
                <a:latin typeface="Calibri" panose="020F0502020204030204" pitchFamily="34" charset="0"/>
                <a:ea typeface="Calibri" panose="020F0502020204030204" pitchFamily="34" charset="0"/>
              </a:rPr>
              <a:t>Bloomberg Terminals are a premium priced service traditionally reserved for trading and portfolio management roles.  Analyzing user distribution for “non-traditional” roles, for whom alternatives exist, exposes a savings (and utilization) opportunity in the amount of 19 terminals or $480K in “addressable” spend.  MDC estimates 25% of these terminals to be replaceable for a realizable savings of $140K per annum. In addition, further reductions are available through a terminal usage Tool (DART)  to search for Terminals that are not fully utilized. </a:t>
            </a:r>
          </a:p>
        </p:txBody>
      </p:sp>
      <p:sp>
        <p:nvSpPr>
          <p:cNvPr id="28" name="Rectangle 27">
            <a:extLst>
              <a:ext uri="{FF2B5EF4-FFF2-40B4-BE49-F238E27FC236}">
                <a16:creationId xmlns="" xmlns:a16="http://schemas.microsoft.com/office/drawing/2014/main" id="{F8F59A36-3083-4070-B149-D07BECFDBF7E}"/>
              </a:ext>
            </a:extLst>
          </p:cNvPr>
          <p:cNvSpPr/>
          <p:nvPr/>
        </p:nvSpPr>
        <p:spPr>
          <a:xfrm>
            <a:off x="8077200" y="-27384"/>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9" name="Rectangle 28">
            <a:extLst>
              <a:ext uri="{FF2B5EF4-FFF2-40B4-BE49-F238E27FC236}">
                <a16:creationId xmlns="" xmlns:a16="http://schemas.microsoft.com/office/drawing/2014/main" id="{CEAA9DA6-A24C-4E4B-8771-DE0769F90371}"/>
              </a:ext>
            </a:extLst>
          </p:cNvPr>
          <p:cNvSpPr/>
          <p:nvPr/>
        </p:nvSpPr>
        <p:spPr>
          <a:xfrm>
            <a:off x="899592" y="2276872"/>
            <a:ext cx="7245493" cy="2147482"/>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CA" dirty="0">
              <a:solidFill>
                <a:schemeClr val="tx1"/>
              </a:solidFill>
            </a:endParaRPr>
          </a:p>
          <a:p>
            <a:endParaRPr lang="en-CA" dirty="0">
              <a:solidFill>
                <a:schemeClr val="tx1"/>
              </a:solidFill>
            </a:endParaRPr>
          </a:p>
          <a:p>
            <a:endParaRPr lang="en-CA" sz="1200" i="1" dirty="0">
              <a:solidFill>
                <a:schemeClr val="tx1"/>
              </a:solidFill>
            </a:endParaRPr>
          </a:p>
          <a:p>
            <a:endParaRPr lang="en-CA" sz="1200" i="1" dirty="0">
              <a:solidFill>
                <a:schemeClr val="tx1"/>
              </a:solidFill>
            </a:endParaRPr>
          </a:p>
        </p:txBody>
      </p:sp>
      <p:cxnSp>
        <p:nvCxnSpPr>
          <p:cNvPr id="5" name="Straight Connector 4">
            <a:extLst>
              <a:ext uri="{FF2B5EF4-FFF2-40B4-BE49-F238E27FC236}">
                <a16:creationId xmlns="" xmlns:a16="http://schemas.microsoft.com/office/drawing/2014/main" id="{36EE01B6-D059-4305-913A-BF59085E07F6}"/>
              </a:ext>
            </a:extLst>
          </p:cNvPr>
          <p:cNvCxnSpPr>
            <a:cxnSpLocks/>
          </p:cNvCxnSpPr>
          <p:nvPr/>
        </p:nvCxnSpPr>
        <p:spPr>
          <a:xfrm>
            <a:off x="4688700" y="2498037"/>
            <a:ext cx="0" cy="157903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 xmlns:a16="http://schemas.microsoft.com/office/drawing/2014/main" id="{BF04963C-F0A5-4987-BA8F-8F3B64ACCC87}"/>
              </a:ext>
            </a:extLst>
          </p:cNvPr>
          <p:cNvSpPr/>
          <p:nvPr/>
        </p:nvSpPr>
        <p:spPr>
          <a:xfrm>
            <a:off x="3303592" y="6553200"/>
            <a:ext cx="3249608" cy="246221"/>
          </a:xfrm>
          <a:prstGeom prst="rect">
            <a:avLst/>
          </a:prstGeom>
        </p:spPr>
        <p:txBody>
          <a:bodyPr wrap="none">
            <a:spAutoFit/>
          </a:bodyPr>
          <a:lstStyle/>
          <a:p>
            <a:pPr lvl="0" algn="ctr">
              <a:spcBef>
                <a:spcPts val="600"/>
              </a:spcBef>
            </a:pPr>
            <a:r>
              <a:rPr lang="en-CA" sz="1000" b="1" i="1" dirty="0">
                <a:solidFill>
                  <a:schemeClr val="accent4">
                    <a:lumMod val="60000"/>
                    <a:lumOff val="40000"/>
                  </a:schemeClr>
                </a:solidFill>
                <a:latin typeface="+mn-lt"/>
              </a:rPr>
              <a:t>Market Data Company “Powering the Future of Finance”</a:t>
            </a:r>
            <a:r>
              <a:rPr lang="en-CA" sz="1000" i="1" dirty="0">
                <a:solidFill>
                  <a:schemeClr val="accent4">
                    <a:lumMod val="60000"/>
                    <a:lumOff val="40000"/>
                  </a:schemeClr>
                </a:solidFill>
                <a:latin typeface="+mn-lt"/>
              </a:rPr>
              <a:t>  </a:t>
            </a:r>
          </a:p>
        </p:txBody>
      </p:sp>
      <p:sp>
        <p:nvSpPr>
          <p:cNvPr id="30" name="Slide Number Placeholder 3">
            <a:extLst>
              <a:ext uri="{FF2B5EF4-FFF2-40B4-BE49-F238E27FC236}">
                <a16:creationId xmlns="" xmlns:a16="http://schemas.microsoft.com/office/drawing/2014/main" id="{12873921-C43D-4F3D-9051-7877D00E7EB3}"/>
              </a:ext>
            </a:extLst>
          </p:cNvPr>
          <p:cNvSpPr>
            <a:spLocks noGrp="1"/>
          </p:cNvSpPr>
          <p:nvPr>
            <p:ph type="sldNum" sz="quarter" idx="12"/>
            <p:custDataLst>
              <p:tags r:id="rId1"/>
            </p:custDataLst>
          </p:nvPr>
        </p:nvSpPr>
        <p:spPr>
          <a:xfrm>
            <a:off x="8748464" y="6662176"/>
            <a:ext cx="360040" cy="151200"/>
          </a:xfrm>
        </p:spPr>
        <p:txBody>
          <a:bodyPr/>
          <a:lstStyle/>
          <a:p>
            <a:fld id="{7DD3A008-D169-48E7-AED4-58438EF76B69}" type="slidenum">
              <a:rPr lang="en-US" sz="900" smtClean="0">
                <a:solidFill>
                  <a:schemeClr val="accent4">
                    <a:lumMod val="50000"/>
                  </a:schemeClr>
                </a:solidFill>
              </a:rPr>
              <a:pPr/>
              <a:t>18</a:t>
            </a:fld>
            <a:endParaRPr lang="en-US" sz="900" dirty="0">
              <a:solidFill>
                <a:schemeClr val="accent4">
                  <a:lumMod val="50000"/>
                </a:schemeClr>
              </a:solidFill>
            </a:endParaRPr>
          </a:p>
        </p:txBody>
      </p:sp>
      <p:sp>
        <p:nvSpPr>
          <p:cNvPr id="31" name="Rectangle 30">
            <a:extLst>
              <a:ext uri="{FF2B5EF4-FFF2-40B4-BE49-F238E27FC236}">
                <a16:creationId xmlns="" xmlns:a16="http://schemas.microsoft.com/office/drawing/2014/main" id="{36956996-D821-489B-AEBB-3609872CDCDC}"/>
              </a:ext>
            </a:extLst>
          </p:cNvPr>
          <p:cNvSpPr/>
          <p:nvPr/>
        </p:nvSpPr>
        <p:spPr>
          <a:xfrm>
            <a:off x="182425" y="6535579"/>
            <a:ext cx="505267" cy="246221"/>
          </a:xfrm>
          <a:prstGeom prst="rect">
            <a:avLst/>
          </a:prstGeom>
        </p:spPr>
        <p:txBody>
          <a:bodyPr wrap="none">
            <a:spAutoFit/>
          </a:bodyPr>
          <a:lstStyle/>
          <a:p>
            <a:pPr lvl="0" algn="ctr">
              <a:spcBef>
                <a:spcPts val="600"/>
              </a:spcBef>
            </a:pPr>
            <a:r>
              <a:rPr lang="en-CA" sz="1000" b="1" dirty="0" err="1" smtClean="0">
                <a:solidFill>
                  <a:schemeClr val="accent4">
                    <a:lumMod val="60000"/>
                    <a:lumOff val="40000"/>
                  </a:schemeClr>
                </a:solidFill>
                <a:latin typeface="+mn-lt"/>
              </a:rPr>
              <a:t>Fiera</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
        <p:nvSpPr>
          <p:cNvPr id="7" name="Rectangle 6">
            <a:extLst>
              <a:ext uri="{FF2B5EF4-FFF2-40B4-BE49-F238E27FC236}">
                <a16:creationId xmlns="" xmlns:a16="http://schemas.microsoft.com/office/drawing/2014/main" id="{9573DE12-C146-4779-B0F9-DD43F8DC8EE0}"/>
              </a:ext>
            </a:extLst>
          </p:cNvPr>
          <p:cNvSpPr/>
          <p:nvPr/>
        </p:nvSpPr>
        <p:spPr>
          <a:xfrm>
            <a:off x="818336" y="6022449"/>
            <a:ext cx="3249608" cy="430887"/>
          </a:xfrm>
          <a:prstGeom prst="rect">
            <a:avLst/>
          </a:prstGeom>
          <a:solidFill>
            <a:schemeClr val="bg1">
              <a:lumMod val="95000"/>
            </a:schemeClr>
          </a:solidFill>
        </p:spPr>
        <p:txBody>
          <a:bodyPr wrap="square">
            <a:spAutoFit/>
          </a:bodyPr>
          <a:lstStyle/>
          <a:p>
            <a:r>
              <a:rPr lang="en-CA" sz="1100" dirty="0"/>
              <a:t>Europe’s 15 Bloomberg Terminals were confirmed as utilized by Trading/Investment Roles.  </a:t>
            </a:r>
          </a:p>
        </p:txBody>
      </p:sp>
      <p:sp>
        <p:nvSpPr>
          <p:cNvPr id="32" name="Rectangle 31">
            <a:extLst>
              <a:ext uri="{FF2B5EF4-FFF2-40B4-BE49-F238E27FC236}">
                <a16:creationId xmlns="" xmlns:a16="http://schemas.microsoft.com/office/drawing/2014/main" id="{60362A11-9301-4766-9655-DD6B43A09BA5}"/>
              </a:ext>
            </a:extLst>
          </p:cNvPr>
          <p:cNvSpPr/>
          <p:nvPr/>
        </p:nvSpPr>
        <p:spPr>
          <a:xfrm>
            <a:off x="854973" y="4221088"/>
            <a:ext cx="620683" cy="215444"/>
          </a:xfrm>
          <a:prstGeom prst="rect">
            <a:avLst/>
          </a:prstGeom>
        </p:spPr>
        <p:txBody>
          <a:bodyPr wrap="none">
            <a:spAutoFit/>
          </a:bodyPr>
          <a:lstStyle/>
          <a:p>
            <a:r>
              <a:rPr lang="en-CA" sz="800" i="1" dirty="0">
                <a:solidFill>
                  <a:prstClr val="black"/>
                </a:solidFill>
                <a:cs typeface="Arial" pitchFamily="34" charset="0"/>
              </a:rPr>
              <a:t>Figure: 13 </a:t>
            </a:r>
            <a:endParaRPr lang="en-CA" sz="800" dirty="0"/>
          </a:p>
        </p:txBody>
      </p:sp>
    </p:spTree>
    <p:extLst>
      <p:ext uri="{BB962C8B-B14F-4D97-AF65-F5344CB8AC3E}">
        <p14:creationId xmlns="" xmlns:p14="http://schemas.microsoft.com/office/powerpoint/2010/main" val="414490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78658B51-E0AC-48F5-AAB9-62AE29B91C01}"/>
              </a:ext>
            </a:extLst>
          </p:cNvPr>
          <p:cNvPicPr>
            <a:picLocks noChangeAspect="1"/>
          </p:cNvPicPr>
          <p:nvPr/>
        </p:nvPicPr>
        <p:blipFill>
          <a:blip r:embed="rId3" cstate="print"/>
          <a:stretch>
            <a:fillRect/>
          </a:stretch>
        </p:blipFill>
        <p:spPr>
          <a:xfrm>
            <a:off x="7543800" y="149239"/>
            <a:ext cx="1278860" cy="765161"/>
          </a:xfrm>
          <a:prstGeom prst="rect">
            <a:avLst/>
          </a:prstGeom>
        </p:spPr>
      </p:pic>
      <p:sp>
        <p:nvSpPr>
          <p:cNvPr id="9" name="Text Placeholder 1">
            <a:extLst>
              <a:ext uri="{FF2B5EF4-FFF2-40B4-BE49-F238E27FC236}">
                <a16:creationId xmlns="" xmlns:a16="http://schemas.microsoft.com/office/drawing/2014/main" id="{EAEC2642-848D-444D-8F58-DF183250FEFF}"/>
              </a:ext>
            </a:extLst>
          </p:cNvPr>
          <p:cNvSpPr txBox="1">
            <a:spLocks/>
          </p:cNvSpPr>
          <p:nvPr/>
        </p:nvSpPr>
        <p:spPr>
          <a:xfrm>
            <a:off x="357157" y="414593"/>
            <a:ext cx="5693123" cy="243179"/>
          </a:xfrm>
          <a:prstGeom prst="rect">
            <a:avLst/>
          </a:prstGeom>
        </p:spPr>
        <p:txBody>
          <a:bodyPr vert="horz" lIns="91440" tIns="45720" rIns="91440" bIns="45720" rtlCol="0" anchor="ctr"/>
          <a:lstStyle/>
          <a:p>
            <a:pPr lvl="0">
              <a:defRPr/>
            </a:pPr>
            <a:r>
              <a:rPr lang="en-US" kern="0" dirty="0">
                <a:solidFill>
                  <a:schemeClr val="accent4">
                    <a:lumMod val="50000"/>
                  </a:schemeClr>
                </a:solidFill>
                <a:ea typeface="Arial"/>
                <a:cs typeface="Arial"/>
                <a:sym typeface="Arial"/>
              </a:rPr>
              <a:t>Bloomberg Per Security Over Spend Case Study</a:t>
            </a:r>
            <a:endParaRPr kumimoji="0" lang="en-US" sz="1400" i="0" u="none" strike="noStrike" kern="0" cap="none" spc="0" normalizeH="0" baseline="0" noProof="0" dirty="0">
              <a:ln>
                <a:noFill/>
              </a:ln>
              <a:solidFill>
                <a:schemeClr val="accent4">
                  <a:lumMod val="50000"/>
                </a:schemeClr>
              </a:solidFill>
              <a:effectLst/>
              <a:uLnTx/>
              <a:uFillTx/>
              <a:latin typeface="+mn-lt"/>
              <a:ea typeface="Arial"/>
              <a:cs typeface="Arial"/>
              <a:sym typeface="Arial"/>
            </a:endParaRPr>
          </a:p>
        </p:txBody>
      </p:sp>
      <p:sp>
        <p:nvSpPr>
          <p:cNvPr id="10" name="Text Placeholder 2">
            <a:extLst>
              <a:ext uri="{FF2B5EF4-FFF2-40B4-BE49-F238E27FC236}">
                <a16:creationId xmlns="" xmlns:a16="http://schemas.microsoft.com/office/drawing/2014/main" id="{5F10C621-C26E-4B5D-AF7C-FA930F988E0B}"/>
              </a:ext>
            </a:extLst>
          </p:cNvPr>
          <p:cNvSpPr txBox="1">
            <a:spLocks/>
          </p:cNvSpPr>
          <p:nvPr/>
        </p:nvSpPr>
        <p:spPr>
          <a:xfrm>
            <a:off x="476565" y="691033"/>
            <a:ext cx="5573716"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rPr>
              <a:t>Bloomberg Per-Security Analysis – Canada only </a:t>
            </a:r>
          </a:p>
        </p:txBody>
      </p:sp>
      <p:sp>
        <p:nvSpPr>
          <p:cNvPr id="11" name="Rectangle 10">
            <a:extLst>
              <a:ext uri="{FF2B5EF4-FFF2-40B4-BE49-F238E27FC236}">
                <a16:creationId xmlns="" xmlns:a16="http://schemas.microsoft.com/office/drawing/2014/main" id="{FBCB75C6-515E-4FCA-A0A3-3344F97306C5}"/>
              </a:ext>
            </a:extLst>
          </p:cNvPr>
          <p:cNvSpPr/>
          <p:nvPr/>
        </p:nvSpPr>
        <p:spPr>
          <a:xfrm flipH="1">
            <a:off x="428596" y="714356"/>
            <a:ext cx="45719"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pic>
        <p:nvPicPr>
          <p:cNvPr id="27" name="Picture 26">
            <a:extLst>
              <a:ext uri="{FF2B5EF4-FFF2-40B4-BE49-F238E27FC236}">
                <a16:creationId xmlns="" xmlns:a16="http://schemas.microsoft.com/office/drawing/2014/main" id="{DE9AC9FD-C5C0-4182-993C-D07DDC2938F9}"/>
              </a:ext>
            </a:extLst>
          </p:cNvPr>
          <p:cNvPicPr>
            <a:picLocks noChangeAspect="1"/>
          </p:cNvPicPr>
          <p:nvPr/>
        </p:nvPicPr>
        <p:blipFill>
          <a:blip r:embed="rId4"/>
          <a:stretch>
            <a:fillRect/>
          </a:stretch>
        </p:blipFill>
        <p:spPr>
          <a:xfrm>
            <a:off x="5892999" y="2117885"/>
            <a:ext cx="2692965" cy="3759387"/>
          </a:xfrm>
          <a:prstGeom prst="rect">
            <a:avLst/>
          </a:prstGeom>
        </p:spPr>
      </p:pic>
      <p:sp>
        <p:nvSpPr>
          <p:cNvPr id="28" name="TextBox 27">
            <a:extLst>
              <a:ext uri="{FF2B5EF4-FFF2-40B4-BE49-F238E27FC236}">
                <a16:creationId xmlns="" xmlns:a16="http://schemas.microsoft.com/office/drawing/2014/main" id="{7746645C-39AC-4FCB-8642-A18EBBA127D7}"/>
              </a:ext>
            </a:extLst>
          </p:cNvPr>
          <p:cNvSpPr txBox="1"/>
          <p:nvPr/>
        </p:nvSpPr>
        <p:spPr>
          <a:xfrm>
            <a:off x="5539680" y="1412776"/>
            <a:ext cx="3352800" cy="523220"/>
          </a:xfrm>
          <a:prstGeom prst="rect">
            <a:avLst/>
          </a:prstGeom>
          <a:noFill/>
        </p:spPr>
        <p:txBody>
          <a:bodyPr wrap="square" rtlCol="0">
            <a:spAutoFit/>
          </a:bodyPr>
          <a:lstStyle/>
          <a:p>
            <a:pPr algn="ctr"/>
            <a:r>
              <a:rPr lang="en-CA" sz="2800" b="1" i="1" dirty="0"/>
              <a:t>Overspend Report</a:t>
            </a:r>
          </a:p>
        </p:txBody>
      </p:sp>
      <p:sp>
        <p:nvSpPr>
          <p:cNvPr id="29" name="TextBox 28">
            <a:extLst>
              <a:ext uri="{FF2B5EF4-FFF2-40B4-BE49-F238E27FC236}">
                <a16:creationId xmlns="" xmlns:a16="http://schemas.microsoft.com/office/drawing/2014/main" id="{7B324895-41AD-45A5-BC1B-563B12675C9A}"/>
              </a:ext>
            </a:extLst>
          </p:cNvPr>
          <p:cNvSpPr txBox="1"/>
          <p:nvPr/>
        </p:nvSpPr>
        <p:spPr>
          <a:xfrm>
            <a:off x="1366716" y="2337841"/>
            <a:ext cx="3637332" cy="2723823"/>
          </a:xfrm>
          <a:prstGeom prst="rect">
            <a:avLst/>
          </a:prstGeom>
          <a:noFill/>
        </p:spPr>
        <p:txBody>
          <a:bodyPr wrap="square" rtlCol="0">
            <a:spAutoFit/>
          </a:bodyPr>
          <a:lstStyle/>
          <a:p>
            <a:endParaRPr lang="en-CA" sz="1400" dirty="0"/>
          </a:p>
          <a:p>
            <a:r>
              <a:rPr lang="en-CA" sz="1200" dirty="0"/>
              <a:t>MDC processed December and January “Per-Security” verification files to evaluate</a:t>
            </a:r>
            <a:endParaRPr lang="en-CA" sz="1200" u="sng" dirty="0"/>
          </a:p>
          <a:p>
            <a:pPr marL="342900" indent="-342900">
              <a:buFont typeface="Arial" panose="020B0604020202020204" pitchFamily="34" charset="0"/>
              <a:buChar char="•"/>
            </a:pPr>
            <a:r>
              <a:rPr lang="en-CA" sz="1100" u="sng" dirty="0"/>
              <a:t>Overspend  </a:t>
            </a:r>
            <a:r>
              <a:rPr lang="en-CA" sz="1100" dirty="0"/>
              <a:t>– dollar value of  duplicate and redundant jobs</a:t>
            </a:r>
          </a:p>
          <a:p>
            <a:pPr marL="342900" indent="-342900">
              <a:buFont typeface="Arial" panose="020B0604020202020204" pitchFamily="34" charset="0"/>
              <a:buChar char="•"/>
            </a:pPr>
            <a:r>
              <a:rPr lang="en-CA" sz="1100" u="sng" dirty="0"/>
              <a:t>Cost by Product </a:t>
            </a:r>
            <a:r>
              <a:rPr lang="en-CA" sz="1100" dirty="0"/>
              <a:t>– product category usage </a:t>
            </a:r>
            <a:r>
              <a:rPr lang="en-CA" sz="1100" b="1" dirty="0"/>
              <a:t>to compare against Bloomberg proposed </a:t>
            </a:r>
            <a:r>
              <a:rPr lang="en-CA" sz="1100" dirty="0"/>
              <a:t>“scheduler” product</a:t>
            </a:r>
          </a:p>
          <a:p>
            <a:pPr marL="342900" indent="-342900">
              <a:buFont typeface="Arial" panose="020B0604020202020204" pitchFamily="34" charset="0"/>
              <a:buChar char="•"/>
            </a:pPr>
            <a:endParaRPr lang="en-CA" sz="1100" dirty="0"/>
          </a:p>
          <a:p>
            <a:r>
              <a:rPr lang="en-CA" sz="1200" b="1" dirty="0"/>
              <a:t>Conclusions</a:t>
            </a:r>
          </a:p>
          <a:p>
            <a:pPr marL="285750" indent="-285750">
              <a:buFont typeface="Arial" panose="020B0604020202020204" pitchFamily="34" charset="0"/>
              <a:buChar char="•"/>
            </a:pPr>
            <a:r>
              <a:rPr lang="en-CA" sz="1100" dirty="0"/>
              <a:t>December 2017 “overspend” = </a:t>
            </a:r>
            <a:r>
              <a:rPr lang="en-CA" sz="1100" b="1" dirty="0"/>
              <a:t>$2.7K or ~$32.4K per annum</a:t>
            </a:r>
          </a:p>
          <a:p>
            <a:pPr marL="285750" indent="-285750">
              <a:buFont typeface="Arial" panose="020B0604020202020204" pitchFamily="34" charset="0"/>
              <a:buChar char="•"/>
            </a:pPr>
            <a:r>
              <a:rPr lang="en-CA" sz="1100" dirty="0"/>
              <a:t>Based on December product usage, MDC </a:t>
            </a:r>
            <a:r>
              <a:rPr lang="en-CA" sz="1100" b="1" dirty="0"/>
              <a:t>validates Bloomberg proposed savings of ~$120K </a:t>
            </a:r>
            <a:r>
              <a:rPr lang="en-CA" sz="1100" dirty="0"/>
              <a:t>per annum by switching to “Scheduler” product (from $560K to $460K)</a:t>
            </a:r>
          </a:p>
        </p:txBody>
      </p:sp>
      <p:sp>
        <p:nvSpPr>
          <p:cNvPr id="14" name="Rectangle 13">
            <a:extLst>
              <a:ext uri="{FF2B5EF4-FFF2-40B4-BE49-F238E27FC236}">
                <a16:creationId xmlns="" xmlns:a16="http://schemas.microsoft.com/office/drawing/2014/main" id="{ADBFA20A-D238-4FCF-B90E-724C4A54290D}"/>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9" name="Rectangle 18">
            <a:extLst>
              <a:ext uri="{FF2B5EF4-FFF2-40B4-BE49-F238E27FC236}">
                <a16:creationId xmlns="" xmlns:a16="http://schemas.microsoft.com/office/drawing/2014/main" id="{6AA3D299-9F71-4281-9F4B-904816BB9ABC}"/>
              </a:ext>
            </a:extLst>
          </p:cNvPr>
          <p:cNvSpPr/>
          <p:nvPr/>
        </p:nvSpPr>
        <p:spPr>
          <a:xfrm>
            <a:off x="3303592" y="6553200"/>
            <a:ext cx="3249608" cy="246221"/>
          </a:xfrm>
          <a:prstGeom prst="rect">
            <a:avLst/>
          </a:prstGeom>
        </p:spPr>
        <p:txBody>
          <a:bodyPr wrap="none">
            <a:spAutoFit/>
          </a:bodyPr>
          <a:lstStyle/>
          <a:p>
            <a:pPr lvl="0" algn="ctr">
              <a:spcBef>
                <a:spcPts val="600"/>
              </a:spcBef>
            </a:pPr>
            <a:r>
              <a:rPr lang="en-CA" sz="1000" b="1" i="1" dirty="0">
                <a:solidFill>
                  <a:schemeClr val="accent4">
                    <a:lumMod val="60000"/>
                    <a:lumOff val="40000"/>
                  </a:schemeClr>
                </a:solidFill>
                <a:latin typeface="+mn-lt"/>
              </a:rPr>
              <a:t>Market Data Company “Powering the Future of Finance”</a:t>
            </a:r>
            <a:r>
              <a:rPr lang="en-CA" sz="1000" i="1" dirty="0">
                <a:solidFill>
                  <a:schemeClr val="accent4">
                    <a:lumMod val="60000"/>
                    <a:lumOff val="40000"/>
                  </a:schemeClr>
                </a:solidFill>
                <a:latin typeface="+mn-lt"/>
              </a:rPr>
              <a:t>  </a:t>
            </a:r>
          </a:p>
        </p:txBody>
      </p:sp>
      <p:sp>
        <p:nvSpPr>
          <p:cNvPr id="20" name="Slide Number Placeholder 3">
            <a:extLst>
              <a:ext uri="{FF2B5EF4-FFF2-40B4-BE49-F238E27FC236}">
                <a16:creationId xmlns="" xmlns:a16="http://schemas.microsoft.com/office/drawing/2014/main" id="{6885B91F-81FD-4AC0-BCF0-30CCEF2BDBE5}"/>
              </a:ext>
            </a:extLst>
          </p:cNvPr>
          <p:cNvSpPr>
            <a:spLocks noGrp="1"/>
          </p:cNvSpPr>
          <p:nvPr>
            <p:ph type="sldNum" sz="quarter" idx="12"/>
            <p:custDataLst>
              <p:tags r:id="rId1"/>
            </p:custDataLst>
          </p:nvPr>
        </p:nvSpPr>
        <p:spPr>
          <a:xfrm>
            <a:off x="8748464" y="6662176"/>
            <a:ext cx="360040" cy="151200"/>
          </a:xfrm>
        </p:spPr>
        <p:txBody>
          <a:bodyPr/>
          <a:lstStyle/>
          <a:p>
            <a:fld id="{7DD3A008-D169-48E7-AED4-58438EF76B69}" type="slidenum">
              <a:rPr lang="en-US" sz="900" smtClean="0">
                <a:solidFill>
                  <a:schemeClr val="accent4">
                    <a:lumMod val="50000"/>
                  </a:schemeClr>
                </a:solidFill>
              </a:rPr>
              <a:pPr/>
              <a:t>19</a:t>
            </a:fld>
            <a:endParaRPr lang="en-US" sz="900" dirty="0">
              <a:solidFill>
                <a:schemeClr val="accent4">
                  <a:lumMod val="50000"/>
                </a:schemeClr>
              </a:solidFill>
            </a:endParaRPr>
          </a:p>
        </p:txBody>
      </p:sp>
      <p:sp>
        <p:nvSpPr>
          <p:cNvPr id="2" name="Rectangle 1">
            <a:extLst>
              <a:ext uri="{FF2B5EF4-FFF2-40B4-BE49-F238E27FC236}">
                <a16:creationId xmlns="" xmlns:a16="http://schemas.microsoft.com/office/drawing/2014/main" id="{1836530B-4625-4940-863D-49738DAFAA60}"/>
              </a:ext>
            </a:extLst>
          </p:cNvPr>
          <p:cNvSpPr/>
          <p:nvPr/>
        </p:nvSpPr>
        <p:spPr>
          <a:xfrm>
            <a:off x="862660" y="5446965"/>
            <a:ext cx="4183581" cy="584775"/>
          </a:xfrm>
          <a:prstGeom prst="rect">
            <a:avLst/>
          </a:prstGeom>
        </p:spPr>
        <p:txBody>
          <a:bodyPr wrap="none">
            <a:spAutoFit/>
          </a:bodyPr>
          <a:lstStyle/>
          <a:p>
            <a:r>
              <a:rPr lang="en-CA" sz="1600" b="1" dirty="0"/>
              <a:t>Note: The US was omitted from the analysis as </a:t>
            </a:r>
          </a:p>
          <a:p>
            <a:r>
              <a:rPr lang="en-CA" sz="1600" b="1" dirty="0"/>
              <a:t>Bloomberg did not provide billing files </a:t>
            </a:r>
          </a:p>
        </p:txBody>
      </p:sp>
      <p:sp>
        <p:nvSpPr>
          <p:cNvPr id="15" name="Rectangle 14">
            <a:extLst>
              <a:ext uri="{FF2B5EF4-FFF2-40B4-BE49-F238E27FC236}">
                <a16:creationId xmlns="" xmlns:a16="http://schemas.microsoft.com/office/drawing/2014/main" id="{B453ABA4-880D-49CF-A3F1-2CC225AE745D}"/>
              </a:ext>
            </a:extLst>
          </p:cNvPr>
          <p:cNvSpPr/>
          <p:nvPr/>
        </p:nvSpPr>
        <p:spPr>
          <a:xfrm>
            <a:off x="919025" y="1556792"/>
            <a:ext cx="3941007" cy="784830"/>
          </a:xfrm>
          <a:prstGeom prst="rect">
            <a:avLst/>
          </a:prstGeom>
        </p:spPr>
        <p:txBody>
          <a:bodyPr wrap="square">
            <a:spAutoFit/>
          </a:bodyPr>
          <a:lstStyle/>
          <a:p>
            <a:pPr>
              <a:spcAft>
                <a:spcPts val="0"/>
              </a:spcAft>
            </a:pPr>
            <a:r>
              <a:rPr lang="en-CA" sz="1100" dirty="0">
                <a:latin typeface="Calibri" panose="020F0502020204030204" pitchFamily="34" charset="0"/>
                <a:ea typeface="Calibri" panose="020F0502020204030204" pitchFamily="34" charset="0"/>
              </a:rPr>
              <a:t>Fiera is overspending $32k on an annual basis on duplicate data requests from the Bloomberg per security audit. Results are not conclusive as the analysis excludes </a:t>
            </a:r>
            <a:r>
              <a:rPr lang="en-CA" sz="1200" b="1" dirty="0">
                <a:latin typeface="Calibri" panose="020F0502020204030204" pitchFamily="34" charset="0"/>
                <a:ea typeface="Calibri" panose="020F0502020204030204" pitchFamily="34" charset="0"/>
              </a:rPr>
              <a:t>US</a:t>
            </a:r>
            <a:r>
              <a:rPr lang="en-CA" sz="1100" dirty="0">
                <a:latin typeface="Calibri" panose="020F0502020204030204" pitchFamily="34" charset="0"/>
                <a:ea typeface="Calibri" panose="020F0502020204030204" pitchFamily="34" charset="0"/>
              </a:rPr>
              <a:t> usage and the Canadian SAPI service provided by Bloomberg.   </a:t>
            </a:r>
          </a:p>
        </p:txBody>
      </p:sp>
      <p:sp>
        <p:nvSpPr>
          <p:cNvPr id="17" name="Rectangle 16">
            <a:extLst>
              <a:ext uri="{FF2B5EF4-FFF2-40B4-BE49-F238E27FC236}">
                <a16:creationId xmlns="" xmlns:a16="http://schemas.microsoft.com/office/drawing/2014/main" id="{95FB546D-14A3-46D0-BD5F-33C41B3C5A58}"/>
              </a:ext>
            </a:extLst>
          </p:cNvPr>
          <p:cNvSpPr/>
          <p:nvPr/>
        </p:nvSpPr>
        <p:spPr>
          <a:xfrm>
            <a:off x="5895533" y="5877852"/>
            <a:ext cx="598241" cy="215444"/>
          </a:xfrm>
          <a:prstGeom prst="rect">
            <a:avLst/>
          </a:prstGeom>
        </p:spPr>
        <p:txBody>
          <a:bodyPr wrap="none">
            <a:spAutoFit/>
          </a:bodyPr>
          <a:lstStyle/>
          <a:p>
            <a:r>
              <a:rPr lang="en-CA" sz="800" i="1" dirty="0">
                <a:solidFill>
                  <a:prstClr val="black"/>
                </a:solidFill>
                <a:cs typeface="Arial" pitchFamily="34" charset="0"/>
              </a:rPr>
              <a:t>Figure: 14</a:t>
            </a:r>
            <a:endParaRPr lang="en-CA" sz="800" dirty="0"/>
          </a:p>
        </p:txBody>
      </p:sp>
      <p:sp>
        <p:nvSpPr>
          <p:cNvPr id="18" name="Rectangle 17">
            <a:extLst>
              <a:ext uri="{FF2B5EF4-FFF2-40B4-BE49-F238E27FC236}">
                <a16:creationId xmlns="" xmlns:a16="http://schemas.microsoft.com/office/drawing/2014/main" id="{7B55A589-2FA7-4D05-8AFF-E1855D9F706E}"/>
              </a:ext>
            </a:extLst>
          </p:cNvPr>
          <p:cNvSpPr/>
          <p:nvPr/>
        </p:nvSpPr>
        <p:spPr>
          <a:xfrm>
            <a:off x="5892998" y="2133264"/>
            <a:ext cx="2692965" cy="3759386"/>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CA" dirty="0">
              <a:solidFill>
                <a:schemeClr val="tx1"/>
              </a:solidFill>
            </a:endParaRPr>
          </a:p>
          <a:p>
            <a:endParaRPr lang="en-CA" dirty="0">
              <a:solidFill>
                <a:schemeClr val="tx1"/>
              </a:solidFill>
            </a:endParaRPr>
          </a:p>
          <a:p>
            <a:endParaRPr lang="en-CA" sz="1200" i="1" dirty="0">
              <a:solidFill>
                <a:schemeClr val="tx1"/>
              </a:solidFill>
            </a:endParaRPr>
          </a:p>
          <a:p>
            <a:endParaRPr lang="en-CA" sz="1200" i="1" dirty="0">
              <a:solidFill>
                <a:schemeClr val="tx1"/>
              </a:solidFill>
            </a:endParaRPr>
          </a:p>
        </p:txBody>
      </p:sp>
      <p:sp>
        <p:nvSpPr>
          <p:cNvPr id="22" name="Rectangle 21">
            <a:extLst>
              <a:ext uri="{FF2B5EF4-FFF2-40B4-BE49-F238E27FC236}">
                <a16:creationId xmlns="" xmlns:a16="http://schemas.microsoft.com/office/drawing/2014/main" id="{36956996-D821-489B-AEBB-3609872CDCDC}"/>
              </a:ext>
            </a:extLst>
          </p:cNvPr>
          <p:cNvSpPr/>
          <p:nvPr/>
        </p:nvSpPr>
        <p:spPr>
          <a:xfrm>
            <a:off x="182425" y="6535579"/>
            <a:ext cx="505267" cy="246221"/>
          </a:xfrm>
          <a:prstGeom prst="rect">
            <a:avLst/>
          </a:prstGeom>
        </p:spPr>
        <p:txBody>
          <a:bodyPr wrap="none">
            <a:spAutoFit/>
          </a:bodyPr>
          <a:lstStyle/>
          <a:p>
            <a:pPr lvl="0" algn="ctr">
              <a:spcBef>
                <a:spcPts val="600"/>
              </a:spcBef>
            </a:pPr>
            <a:r>
              <a:rPr lang="en-CA" sz="1000" b="1" dirty="0" err="1" smtClean="0">
                <a:solidFill>
                  <a:schemeClr val="accent4">
                    <a:lumMod val="60000"/>
                    <a:lumOff val="40000"/>
                  </a:schemeClr>
                </a:solidFill>
                <a:latin typeface="+mn-lt"/>
              </a:rPr>
              <a:t>Fiera</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Tree>
    <p:extLst>
      <p:ext uri="{BB962C8B-B14F-4D97-AF65-F5344CB8AC3E}">
        <p14:creationId xmlns="" xmlns:p14="http://schemas.microsoft.com/office/powerpoint/2010/main" val="127190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Rectangle 1" hidden="1"/>
          <p:cNvGraphicFramePr>
            <a:graphicFrameLocks/>
          </p:cNvGraphicFramePr>
          <p:nvPr>
            <p:custDataLst>
              <p:tags r:id="rId2"/>
            </p:custDataLst>
          </p:nvPr>
        </p:nvGraphicFramePr>
        <p:xfrm>
          <a:off x="0" y="0"/>
          <a:ext cx="158750" cy="158750"/>
        </p:xfrm>
        <a:graphic>
          <a:graphicData uri="http://schemas.openxmlformats.org/presentationml/2006/ole">
            <p:oleObj spid="_x0000_s266286" name="think-cell Slide" r:id="rId6" imgW="0" imgH="0" progId="">
              <p:embed/>
            </p:oleObj>
          </a:graphicData>
        </a:graphic>
      </p:graphicFrame>
      <p:pic>
        <p:nvPicPr>
          <p:cNvPr id="29" name="Picture 28">
            <a:extLst>
              <a:ext uri="{FF2B5EF4-FFF2-40B4-BE49-F238E27FC236}">
                <a16:creationId xmlns="" xmlns:a16="http://schemas.microsoft.com/office/drawing/2014/main" id="{16AC411C-1F4D-4986-93C5-AC7648513FE4}"/>
              </a:ext>
            </a:extLst>
          </p:cNvPr>
          <p:cNvPicPr>
            <a:picLocks noChangeAspect="1"/>
          </p:cNvPicPr>
          <p:nvPr/>
        </p:nvPicPr>
        <p:blipFill>
          <a:blip r:embed="rId7" cstate="print"/>
          <a:stretch>
            <a:fillRect/>
          </a:stretch>
        </p:blipFill>
        <p:spPr>
          <a:xfrm>
            <a:off x="7543800" y="149239"/>
            <a:ext cx="1278860" cy="765161"/>
          </a:xfrm>
          <a:prstGeom prst="rect">
            <a:avLst/>
          </a:prstGeom>
        </p:spPr>
      </p:pic>
      <p:sp>
        <p:nvSpPr>
          <p:cNvPr id="30" name="Text Placeholder 1">
            <a:extLst>
              <a:ext uri="{FF2B5EF4-FFF2-40B4-BE49-F238E27FC236}">
                <a16:creationId xmlns="" xmlns:a16="http://schemas.microsoft.com/office/drawing/2014/main" id="{060D8D35-BEC4-4642-B9CD-EBDBE579C89A}"/>
              </a:ext>
            </a:extLst>
          </p:cNvPr>
          <p:cNvSpPr txBox="1">
            <a:spLocks/>
          </p:cNvSpPr>
          <p:nvPr/>
        </p:nvSpPr>
        <p:spPr>
          <a:xfrm>
            <a:off x="357157" y="414593"/>
            <a:ext cx="6106237" cy="299761"/>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chemeClr val="accent4">
                    <a:lumMod val="50000"/>
                  </a:schemeClr>
                </a:solidFill>
                <a:ea typeface="Arial"/>
                <a:cs typeface="Arial"/>
                <a:sym typeface="Arial"/>
              </a:rPr>
              <a:t>Executive Summary</a:t>
            </a:r>
            <a:endPar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endParaRPr>
          </a:p>
        </p:txBody>
      </p:sp>
      <p:sp>
        <p:nvSpPr>
          <p:cNvPr id="31" name="Text Placeholder 2">
            <a:extLst>
              <a:ext uri="{FF2B5EF4-FFF2-40B4-BE49-F238E27FC236}">
                <a16:creationId xmlns="" xmlns:a16="http://schemas.microsoft.com/office/drawing/2014/main" id="{23B888B1-FB2B-4B23-ADC2-F25AE7796456}"/>
              </a:ext>
            </a:extLst>
          </p:cNvPr>
          <p:cNvSpPr txBox="1">
            <a:spLocks/>
          </p:cNvSpPr>
          <p:nvPr/>
        </p:nvSpPr>
        <p:spPr>
          <a:xfrm>
            <a:off x="439965" y="691033"/>
            <a:ext cx="6744197"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rPr>
              <a:t>Project Objectives and Key Findings</a:t>
            </a:r>
          </a:p>
        </p:txBody>
      </p:sp>
      <p:sp>
        <p:nvSpPr>
          <p:cNvPr id="33" name="Rectangle 32">
            <a:extLst>
              <a:ext uri="{FF2B5EF4-FFF2-40B4-BE49-F238E27FC236}">
                <a16:creationId xmlns="" xmlns:a16="http://schemas.microsoft.com/office/drawing/2014/main" id="{2550F90C-A1B1-4163-BA52-00A526B8AACD}"/>
              </a:ext>
            </a:extLst>
          </p:cNvPr>
          <p:cNvSpPr/>
          <p:nvPr/>
        </p:nvSpPr>
        <p:spPr>
          <a:xfrm flipH="1">
            <a:off x="428596" y="714356"/>
            <a:ext cx="45719"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sp>
        <p:nvSpPr>
          <p:cNvPr id="67" name="Rectangle 66">
            <a:extLst>
              <a:ext uri="{FF2B5EF4-FFF2-40B4-BE49-F238E27FC236}">
                <a16:creationId xmlns="" xmlns:a16="http://schemas.microsoft.com/office/drawing/2014/main" id="{3087E58E-8601-4803-B04D-2B61DC5BAD78}"/>
              </a:ext>
            </a:extLst>
          </p:cNvPr>
          <p:cNvSpPr/>
          <p:nvPr/>
        </p:nvSpPr>
        <p:spPr>
          <a:xfrm>
            <a:off x="3303592" y="6542965"/>
            <a:ext cx="3249608" cy="246221"/>
          </a:xfrm>
          <a:prstGeom prst="rect">
            <a:avLst/>
          </a:prstGeom>
        </p:spPr>
        <p:txBody>
          <a:bodyPr wrap="none">
            <a:spAutoFit/>
          </a:bodyPr>
          <a:lstStyle/>
          <a:p>
            <a:pPr lvl="0" algn="ctr">
              <a:spcBef>
                <a:spcPts val="600"/>
              </a:spcBef>
            </a:pPr>
            <a:r>
              <a:rPr lang="en-CA" sz="1000" b="1" i="1" dirty="0">
                <a:solidFill>
                  <a:schemeClr val="accent4">
                    <a:lumMod val="60000"/>
                    <a:lumOff val="40000"/>
                  </a:schemeClr>
                </a:solidFill>
                <a:latin typeface="+mn-lt"/>
              </a:rPr>
              <a:t>Market Data Company “Powering the Future of Finance”</a:t>
            </a:r>
            <a:r>
              <a:rPr lang="en-CA" sz="1000" i="1" dirty="0">
                <a:solidFill>
                  <a:schemeClr val="accent4">
                    <a:lumMod val="60000"/>
                    <a:lumOff val="40000"/>
                  </a:schemeClr>
                </a:solidFill>
                <a:latin typeface="+mn-lt"/>
              </a:rPr>
              <a:t>  </a:t>
            </a:r>
          </a:p>
        </p:txBody>
      </p:sp>
      <p:sp>
        <p:nvSpPr>
          <p:cNvPr id="68" name="Slide Number Placeholder 3">
            <a:extLst>
              <a:ext uri="{FF2B5EF4-FFF2-40B4-BE49-F238E27FC236}">
                <a16:creationId xmlns="" xmlns:a16="http://schemas.microsoft.com/office/drawing/2014/main" id="{77BB5256-98F8-44F5-8478-26E491B8E787}"/>
              </a:ext>
            </a:extLst>
          </p:cNvPr>
          <p:cNvSpPr>
            <a:spLocks noGrp="1"/>
          </p:cNvSpPr>
          <p:nvPr>
            <p:ph type="sldNum" sz="quarter" idx="12"/>
            <p:custDataLst>
              <p:tags r:id="rId3"/>
            </p:custDataLst>
          </p:nvPr>
        </p:nvSpPr>
        <p:spPr>
          <a:xfrm>
            <a:off x="8841234" y="6651941"/>
            <a:ext cx="195262" cy="151200"/>
          </a:xfrm>
        </p:spPr>
        <p:txBody>
          <a:bodyPr/>
          <a:lstStyle/>
          <a:p>
            <a:fld id="{7DD3A008-D169-48E7-AED4-58438EF76B69}" type="slidenum">
              <a:rPr lang="en-US" sz="900" smtClean="0">
                <a:solidFill>
                  <a:schemeClr val="accent4">
                    <a:lumMod val="50000"/>
                  </a:schemeClr>
                </a:solidFill>
              </a:rPr>
              <a:pPr/>
              <a:t>2</a:t>
            </a:fld>
            <a:endParaRPr lang="en-US" sz="900" dirty="0">
              <a:solidFill>
                <a:schemeClr val="accent4">
                  <a:lumMod val="50000"/>
                </a:schemeClr>
              </a:solidFill>
            </a:endParaRPr>
          </a:p>
        </p:txBody>
      </p:sp>
      <p:sp>
        <p:nvSpPr>
          <p:cNvPr id="69" name="Rectangle 68">
            <a:extLst>
              <a:ext uri="{FF2B5EF4-FFF2-40B4-BE49-F238E27FC236}">
                <a16:creationId xmlns="" xmlns:a16="http://schemas.microsoft.com/office/drawing/2014/main" id="{0DCF321B-07FD-49EA-AFC1-B54649C1FA77}"/>
              </a:ext>
            </a:extLst>
          </p:cNvPr>
          <p:cNvSpPr/>
          <p:nvPr/>
        </p:nvSpPr>
        <p:spPr>
          <a:xfrm>
            <a:off x="182425" y="6525344"/>
            <a:ext cx="1907895" cy="246221"/>
          </a:xfrm>
          <a:prstGeom prst="rect">
            <a:avLst/>
          </a:prstGeom>
        </p:spPr>
        <p:txBody>
          <a:bodyPr wrap="none">
            <a:spAutoFit/>
          </a:bodyPr>
          <a:lstStyle/>
          <a:p>
            <a:pPr lvl="0" algn="ctr">
              <a:spcBef>
                <a:spcPts val="600"/>
              </a:spcBef>
            </a:pPr>
            <a:r>
              <a:rPr lang="en-CA" sz="1000" b="1" dirty="0">
                <a:solidFill>
                  <a:schemeClr val="accent4">
                    <a:lumMod val="60000"/>
                    <a:lumOff val="40000"/>
                  </a:schemeClr>
                </a:solidFill>
                <a:latin typeface="+mn-lt"/>
              </a:rPr>
              <a:t>Fiera Market Data Final Report </a:t>
            </a:r>
            <a:r>
              <a:rPr lang="en-CA" sz="1000" dirty="0">
                <a:solidFill>
                  <a:schemeClr val="accent4">
                    <a:lumMod val="60000"/>
                    <a:lumOff val="40000"/>
                  </a:schemeClr>
                </a:solidFill>
                <a:latin typeface="+mn-lt"/>
              </a:rPr>
              <a:t>  </a:t>
            </a:r>
          </a:p>
        </p:txBody>
      </p:sp>
      <p:sp>
        <p:nvSpPr>
          <p:cNvPr id="5" name="Rectangle 4">
            <a:extLst>
              <a:ext uri="{FF2B5EF4-FFF2-40B4-BE49-F238E27FC236}">
                <a16:creationId xmlns="" xmlns:a16="http://schemas.microsoft.com/office/drawing/2014/main" id="{863C7506-73DE-453A-BF46-23EA1764FC81}"/>
              </a:ext>
            </a:extLst>
          </p:cNvPr>
          <p:cNvSpPr/>
          <p:nvPr/>
        </p:nvSpPr>
        <p:spPr>
          <a:xfrm>
            <a:off x="899592" y="1322184"/>
            <a:ext cx="7056784" cy="646331"/>
          </a:xfrm>
          <a:prstGeom prst="rect">
            <a:avLst/>
          </a:prstGeom>
        </p:spPr>
        <p:txBody>
          <a:bodyPr wrap="square">
            <a:spAutoFit/>
          </a:bodyPr>
          <a:lstStyle/>
          <a:p>
            <a:pPr>
              <a:defRPr/>
            </a:pPr>
            <a:r>
              <a:rPr lang="en-US" sz="1200" i="1" dirty="0">
                <a:solidFill>
                  <a:prstClr val="black"/>
                </a:solidFill>
                <a:cs typeface="Arial" pitchFamily="34" charset="0"/>
              </a:rPr>
              <a:t>Fiera’s Market Data Inventory project (Phase 1) assembled, decomposed and evaluated Market Data spend across 3 divisions (Canada, US and Europe). The project sought to evaluate market data spend and inventory, to help identify opportunities for improving operational efficiencies and explore potential benefits.</a:t>
            </a:r>
          </a:p>
        </p:txBody>
      </p:sp>
      <p:graphicFrame>
        <p:nvGraphicFramePr>
          <p:cNvPr id="64" name="Chart 63">
            <a:extLst>
              <a:ext uri="{FF2B5EF4-FFF2-40B4-BE49-F238E27FC236}">
                <a16:creationId xmlns="" xmlns:a16="http://schemas.microsoft.com/office/drawing/2014/main" id="{4FDB0472-794A-4F7C-A5E1-E6EE782F9201}"/>
              </a:ext>
            </a:extLst>
          </p:cNvPr>
          <p:cNvGraphicFramePr/>
          <p:nvPr>
            <p:extLst>
              <p:ext uri="{D42A27DB-BD31-4B8C-83A1-F6EECF244321}">
                <p14:modId xmlns="" xmlns:p14="http://schemas.microsoft.com/office/powerpoint/2010/main" val="4277000371"/>
              </p:ext>
            </p:extLst>
          </p:nvPr>
        </p:nvGraphicFramePr>
        <p:xfrm>
          <a:off x="1248222" y="2355497"/>
          <a:ext cx="5071142" cy="2297639"/>
        </p:xfrm>
        <a:graphic>
          <a:graphicData uri="http://schemas.openxmlformats.org/drawingml/2006/chart">
            <c:chart xmlns:c="http://schemas.openxmlformats.org/drawingml/2006/chart" xmlns:r="http://schemas.openxmlformats.org/officeDocument/2006/relationships" r:id="rId8"/>
          </a:graphicData>
        </a:graphic>
      </p:graphicFrame>
      <p:sp>
        <p:nvSpPr>
          <p:cNvPr id="66" name="Rectangle 65">
            <a:extLst>
              <a:ext uri="{FF2B5EF4-FFF2-40B4-BE49-F238E27FC236}">
                <a16:creationId xmlns="" xmlns:a16="http://schemas.microsoft.com/office/drawing/2014/main" id="{39B3E577-E832-43BF-87F2-39D1D753CD2C}"/>
              </a:ext>
            </a:extLst>
          </p:cNvPr>
          <p:cNvSpPr/>
          <p:nvPr/>
        </p:nvSpPr>
        <p:spPr bwMode="auto">
          <a:xfrm>
            <a:off x="3036868" y="2348880"/>
            <a:ext cx="1514935" cy="485861"/>
          </a:xfrm>
          <a:prstGeom prst="rect">
            <a:avLst/>
          </a:prstGeom>
          <a:solidFill>
            <a:schemeClr val="bg1"/>
          </a:solidFill>
        </p:spPr>
        <p:txBody>
          <a:bodyPr wrap="square">
            <a:spAutoFit/>
          </a:bodyPr>
          <a:lstStyle/>
          <a:p>
            <a:pPr algn="ctr">
              <a:defRPr/>
            </a:pPr>
            <a:r>
              <a:rPr lang="en-US" sz="1100" b="1" dirty="0">
                <a:solidFill>
                  <a:schemeClr val="accent4">
                    <a:lumMod val="50000"/>
                  </a:schemeClr>
                </a:solidFill>
              </a:rPr>
              <a:t>Actual &amp; Forecasted</a:t>
            </a:r>
          </a:p>
          <a:p>
            <a:pPr algn="ctr">
              <a:defRPr/>
            </a:pPr>
            <a:r>
              <a:rPr lang="en-US" sz="1100" b="1" dirty="0">
                <a:solidFill>
                  <a:schemeClr val="accent4">
                    <a:lumMod val="50000"/>
                  </a:schemeClr>
                </a:solidFill>
              </a:rPr>
              <a:t>Market Data Spend </a:t>
            </a:r>
            <a:endParaRPr lang="en-US" sz="1100" b="1" dirty="0">
              <a:solidFill>
                <a:schemeClr val="accent4">
                  <a:lumMod val="50000"/>
                </a:schemeClr>
              </a:solidFill>
              <a:latin typeface="+mn-lt"/>
            </a:endParaRPr>
          </a:p>
        </p:txBody>
      </p:sp>
      <p:sp>
        <p:nvSpPr>
          <p:cNvPr id="70" name="Rectangle 69">
            <a:extLst>
              <a:ext uri="{FF2B5EF4-FFF2-40B4-BE49-F238E27FC236}">
                <a16:creationId xmlns="" xmlns:a16="http://schemas.microsoft.com/office/drawing/2014/main" id="{0D9689D1-F7DE-4079-8421-0454DD7650C9}"/>
              </a:ext>
            </a:extLst>
          </p:cNvPr>
          <p:cNvSpPr/>
          <p:nvPr/>
        </p:nvSpPr>
        <p:spPr bwMode="auto">
          <a:xfrm rot="16200000">
            <a:off x="308677" y="3084391"/>
            <a:ext cx="1830481" cy="215444"/>
          </a:xfrm>
          <a:prstGeom prst="rect">
            <a:avLst/>
          </a:prstGeom>
        </p:spPr>
        <p:txBody>
          <a:bodyPr wrap="square">
            <a:spAutoFit/>
          </a:bodyPr>
          <a:lstStyle/>
          <a:p>
            <a:pPr>
              <a:defRPr/>
            </a:pPr>
            <a:r>
              <a:rPr lang="en-US" sz="800" b="1" dirty="0">
                <a:solidFill>
                  <a:schemeClr val="accent4">
                    <a:lumMod val="50000"/>
                  </a:schemeClr>
                </a:solidFill>
              </a:rPr>
              <a:t>Market Data Spend   (Millions)</a:t>
            </a:r>
            <a:endParaRPr lang="en-GB" sz="800" b="1" dirty="0">
              <a:solidFill>
                <a:schemeClr val="accent4">
                  <a:lumMod val="50000"/>
                </a:schemeClr>
              </a:solidFill>
            </a:endParaRPr>
          </a:p>
        </p:txBody>
      </p:sp>
      <p:sp>
        <p:nvSpPr>
          <p:cNvPr id="83" name="Rectangle 82">
            <a:extLst>
              <a:ext uri="{FF2B5EF4-FFF2-40B4-BE49-F238E27FC236}">
                <a16:creationId xmlns="" xmlns:a16="http://schemas.microsoft.com/office/drawing/2014/main" id="{02AF4504-6DD0-436B-B2B7-42B2F3E0DEB1}"/>
              </a:ext>
            </a:extLst>
          </p:cNvPr>
          <p:cNvSpPr/>
          <p:nvPr/>
        </p:nvSpPr>
        <p:spPr bwMode="auto">
          <a:xfrm>
            <a:off x="6482318" y="3457866"/>
            <a:ext cx="1235622" cy="338554"/>
          </a:xfrm>
          <a:prstGeom prst="rect">
            <a:avLst/>
          </a:prstGeom>
        </p:spPr>
        <p:txBody>
          <a:bodyPr>
            <a:spAutoFit/>
          </a:bodyPr>
          <a:lstStyle/>
          <a:p>
            <a:pPr algn="l">
              <a:defRPr/>
            </a:pPr>
            <a:r>
              <a:rPr lang="en-US" sz="800" b="1" dirty="0">
                <a:solidFill>
                  <a:schemeClr val="accent4">
                    <a:lumMod val="50000"/>
                  </a:schemeClr>
                </a:solidFill>
                <a:latin typeface="+mn-lt"/>
              </a:rPr>
              <a:t>Forecasted </a:t>
            </a:r>
            <a:r>
              <a:rPr lang="en-US" sz="800" b="1" dirty="0">
                <a:solidFill>
                  <a:schemeClr val="accent4">
                    <a:lumMod val="50000"/>
                  </a:schemeClr>
                </a:solidFill>
              </a:rPr>
              <a:t>with Improvements</a:t>
            </a:r>
            <a:endParaRPr lang="en-US" sz="800" b="1" dirty="0">
              <a:solidFill>
                <a:schemeClr val="accent4">
                  <a:lumMod val="50000"/>
                </a:schemeClr>
              </a:solidFill>
              <a:latin typeface="+mn-lt"/>
            </a:endParaRPr>
          </a:p>
        </p:txBody>
      </p:sp>
      <p:sp>
        <p:nvSpPr>
          <p:cNvPr id="85" name="Rectangle 84">
            <a:extLst>
              <a:ext uri="{FF2B5EF4-FFF2-40B4-BE49-F238E27FC236}">
                <a16:creationId xmlns="" xmlns:a16="http://schemas.microsoft.com/office/drawing/2014/main" id="{7C492EBE-308C-43DB-96F5-DE481A985503}"/>
              </a:ext>
            </a:extLst>
          </p:cNvPr>
          <p:cNvSpPr/>
          <p:nvPr/>
        </p:nvSpPr>
        <p:spPr bwMode="auto">
          <a:xfrm>
            <a:off x="6482318" y="3144493"/>
            <a:ext cx="1235622" cy="338554"/>
          </a:xfrm>
          <a:prstGeom prst="rect">
            <a:avLst/>
          </a:prstGeom>
        </p:spPr>
        <p:txBody>
          <a:bodyPr wrap="square">
            <a:spAutoFit/>
          </a:bodyPr>
          <a:lstStyle/>
          <a:p>
            <a:pPr algn="l">
              <a:defRPr/>
            </a:pPr>
            <a:r>
              <a:rPr lang="en-US" sz="800" b="1" dirty="0">
                <a:solidFill>
                  <a:schemeClr val="accent4">
                    <a:lumMod val="50000"/>
                  </a:schemeClr>
                </a:solidFill>
                <a:latin typeface="+mn-lt"/>
              </a:rPr>
              <a:t>Projected  Spend (current)  </a:t>
            </a:r>
          </a:p>
        </p:txBody>
      </p:sp>
      <p:cxnSp>
        <p:nvCxnSpPr>
          <p:cNvPr id="86" name="Straight Connector 33">
            <a:extLst>
              <a:ext uri="{FF2B5EF4-FFF2-40B4-BE49-F238E27FC236}">
                <a16:creationId xmlns="" xmlns:a16="http://schemas.microsoft.com/office/drawing/2014/main" id="{37C1A022-3CC4-4085-AD67-863A4C8FF269}"/>
              </a:ext>
            </a:extLst>
          </p:cNvPr>
          <p:cNvCxnSpPr>
            <a:cxnSpLocks noChangeShapeType="1"/>
          </p:cNvCxnSpPr>
          <p:nvPr/>
        </p:nvCxnSpPr>
        <p:spPr bwMode="auto">
          <a:xfrm flipH="1">
            <a:off x="6166707" y="3278131"/>
            <a:ext cx="312803" cy="0"/>
          </a:xfrm>
          <a:prstGeom prst="line">
            <a:avLst/>
          </a:prstGeom>
          <a:noFill/>
          <a:ln w="57150" algn="ctr">
            <a:solidFill>
              <a:srgbClr val="FFC000"/>
            </a:solidFill>
            <a:round/>
            <a:headEnd/>
            <a:tailEnd/>
          </a:ln>
        </p:spPr>
      </p:cxnSp>
      <p:cxnSp>
        <p:nvCxnSpPr>
          <p:cNvPr id="87" name="Straight Connector 86">
            <a:extLst>
              <a:ext uri="{FF2B5EF4-FFF2-40B4-BE49-F238E27FC236}">
                <a16:creationId xmlns="" xmlns:a16="http://schemas.microsoft.com/office/drawing/2014/main" id="{5DA010AD-44D0-4DAD-8576-2AC0DC74858D}"/>
              </a:ext>
            </a:extLst>
          </p:cNvPr>
          <p:cNvCxnSpPr/>
          <p:nvPr/>
        </p:nvCxnSpPr>
        <p:spPr bwMode="auto">
          <a:xfrm flipH="1">
            <a:off x="6166707" y="3604489"/>
            <a:ext cx="312090" cy="0"/>
          </a:xfrm>
          <a:prstGeom prst="line">
            <a:avLst/>
          </a:prstGeom>
          <a:solidFill>
            <a:schemeClr val="accent1"/>
          </a:solidFill>
          <a:ln w="57150" cap="flat" cmpd="sng" algn="ctr">
            <a:solidFill>
              <a:srgbClr val="9999FF"/>
            </a:solidFill>
            <a:prstDash val="solid"/>
            <a:round/>
            <a:headEnd type="none" w="med" len="med"/>
            <a:tailEnd type="none" w="med" len="med"/>
          </a:ln>
          <a:effectLst/>
        </p:spPr>
      </p:cxnSp>
      <p:sp>
        <p:nvSpPr>
          <p:cNvPr id="88" name="Rectangle 87">
            <a:extLst>
              <a:ext uri="{FF2B5EF4-FFF2-40B4-BE49-F238E27FC236}">
                <a16:creationId xmlns="" xmlns:a16="http://schemas.microsoft.com/office/drawing/2014/main" id="{3FEF4B3A-DB64-4DFD-A3C8-479CCF52B74F}"/>
              </a:ext>
            </a:extLst>
          </p:cNvPr>
          <p:cNvSpPr/>
          <p:nvPr/>
        </p:nvSpPr>
        <p:spPr bwMode="auto">
          <a:xfrm>
            <a:off x="6482318" y="2852936"/>
            <a:ext cx="1235622" cy="215444"/>
          </a:xfrm>
          <a:prstGeom prst="rect">
            <a:avLst/>
          </a:prstGeom>
        </p:spPr>
        <p:txBody>
          <a:bodyPr>
            <a:spAutoFit/>
          </a:bodyPr>
          <a:lstStyle/>
          <a:p>
            <a:pPr algn="l">
              <a:defRPr/>
            </a:pPr>
            <a:r>
              <a:rPr lang="en-US" sz="800" b="1" dirty="0">
                <a:solidFill>
                  <a:schemeClr val="accent4">
                    <a:lumMod val="50000"/>
                  </a:schemeClr>
                </a:solidFill>
                <a:latin typeface="+mn-lt"/>
              </a:rPr>
              <a:t>Current Spend </a:t>
            </a:r>
          </a:p>
        </p:txBody>
      </p:sp>
      <p:cxnSp>
        <p:nvCxnSpPr>
          <p:cNvPr id="89" name="Straight Connector 33">
            <a:extLst>
              <a:ext uri="{FF2B5EF4-FFF2-40B4-BE49-F238E27FC236}">
                <a16:creationId xmlns="" xmlns:a16="http://schemas.microsoft.com/office/drawing/2014/main" id="{218C832C-6C36-46A5-99EB-0D1414CCE747}"/>
              </a:ext>
            </a:extLst>
          </p:cNvPr>
          <p:cNvCxnSpPr>
            <a:cxnSpLocks noChangeShapeType="1"/>
          </p:cNvCxnSpPr>
          <p:nvPr/>
        </p:nvCxnSpPr>
        <p:spPr bwMode="auto">
          <a:xfrm flipH="1">
            <a:off x="6166707" y="2996952"/>
            <a:ext cx="312803" cy="0"/>
          </a:xfrm>
          <a:prstGeom prst="line">
            <a:avLst/>
          </a:prstGeom>
          <a:noFill/>
          <a:ln w="57150" algn="ctr">
            <a:solidFill>
              <a:schemeClr val="tx1"/>
            </a:solidFill>
            <a:round/>
            <a:headEnd/>
            <a:tailEnd/>
          </a:ln>
        </p:spPr>
      </p:cxnSp>
      <p:sp>
        <p:nvSpPr>
          <p:cNvPr id="90" name="Rectangle 89">
            <a:extLst>
              <a:ext uri="{FF2B5EF4-FFF2-40B4-BE49-F238E27FC236}">
                <a16:creationId xmlns="" xmlns:a16="http://schemas.microsoft.com/office/drawing/2014/main" id="{286A2912-0BA3-48F2-B337-E21245DEC64C}"/>
              </a:ext>
            </a:extLst>
          </p:cNvPr>
          <p:cNvSpPr/>
          <p:nvPr/>
        </p:nvSpPr>
        <p:spPr>
          <a:xfrm>
            <a:off x="6103535" y="2760602"/>
            <a:ext cx="1514935" cy="1478611"/>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10" name="Rectangle 9">
            <a:extLst>
              <a:ext uri="{FF2B5EF4-FFF2-40B4-BE49-F238E27FC236}">
                <a16:creationId xmlns="" xmlns:a16="http://schemas.microsoft.com/office/drawing/2014/main" id="{1B77EAE1-07C5-4F47-B90E-01C7A963C358}"/>
              </a:ext>
            </a:extLst>
          </p:cNvPr>
          <p:cNvSpPr/>
          <p:nvPr/>
        </p:nvSpPr>
        <p:spPr>
          <a:xfrm>
            <a:off x="827584" y="4964975"/>
            <a:ext cx="7200800" cy="1384995"/>
          </a:xfrm>
          <a:prstGeom prst="rect">
            <a:avLst/>
          </a:prstGeom>
        </p:spPr>
        <p:txBody>
          <a:bodyPr wrap="square">
            <a:spAutoFit/>
          </a:bodyPr>
          <a:lstStyle/>
          <a:p>
            <a:pPr lvl="0">
              <a:defRPr/>
            </a:pPr>
            <a:r>
              <a:rPr lang="en-CA" sz="1200" i="1" dirty="0">
                <a:solidFill>
                  <a:prstClr val="black"/>
                </a:solidFill>
                <a:cs typeface="Arial" pitchFamily="34" charset="0"/>
              </a:rPr>
              <a:t>Our findings uncovered opportunities to decrease Market Data expenditure by an est. $2.5-$3Milliion per annum by 2021 compared to the current spend trajectory. Enhancing support services and enabling transparency of vendor contract details is key to leveraging these opportunities, and establishing a sustainable program to reduce  costs. At the core of these projections is the strength of a centralized market data management capability, staffed with skilled (specialized) resources and tools that drive firm-wide operational standards to execute on vendor savings opportunities (estimated @ over $700k) and resource </a:t>
            </a:r>
            <a:r>
              <a:rPr lang="en-CA" sz="1200" b="1" i="1" dirty="0">
                <a:solidFill>
                  <a:prstClr val="black"/>
                </a:solidFill>
                <a:cs typeface="Arial" pitchFamily="34" charset="0"/>
              </a:rPr>
              <a:t>efficiencies</a:t>
            </a:r>
            <a:r>
              <a:rPr lang="en-CA" sz="1200" i="1" dirty="0">
                <a:solidFill>
                  <a:prstClr val="black"/>
                </a:solidFill>
                <a:cs typeface="Arial" pitchFamily="34" charset="0"/>
              </a:rPr>
              <a:t> (estimated @ $90k) within the first year. </a:t>
            </a:r>
            <a:endParaRPr lang="en-US" sz="1200" i="1" dirty="0">
              <a:solidFill>
                <a:prstClr val="black"/>
              </a:solidFill>
              <a:cs typeface="Arial" pitchFamily="34" charset="0"/>
            </a:endParaRPr>
          </a:p>
        </p:txBody>
      </p:sp>
      <p:sp>
        <p:nvSpPr>
          <p:cNvPr id="95" name="Rectangle 94">
            <a:extLst>
              <a:ext uri="{FF2B5EF4-FFF2-40B4-BE49-F238E27FC236}">
                <a16:creationId xmlns="" xmlns:a16="http://schemas.microsoft.com/office/drawing/2014/main" id="{B303F2AD-A11A-4AFB-80F4-8B7985EF5289}"/>
              </a:ext>
            </a:extLst>
          </p:cNvPr>
          <p:cNvSpPr/>
          <p:nvPr/>
        </p:nvSpPr>
        <p:spPr>
          <a:xfrm>
            <a:off x="971598" y="2204864"/>
            <a:ext cx="6746342" cy="2612614"/>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CA" dirty="0">
              <a:solidFill>
                <a:schemeClr val="tx1"/>
              </a:solidFill>
            </a:endParaRPr>
          </a:p>
          <a:p>
            <a:endParaRPr lang="en-CA" dirty="0">
              <a:solidFill>
                <a:schemeClr val="tx1"/>
              </a:solidFill>
            </a:endParaRPr>
          </a:p>
          <a:p>
            <a:endParaRPr lang="en-CA" sz="1200" i="1" dirty="0">
              <a:solidFill>
                <a:schemeClr val="tx1"/>
              </a:solidFill>
            </a:endParaRPr>
          </a:p>
          <a:p>
            <a:endParaRPr lang="en-CA" sz="1200" i="1" dirty="0">
              <a:solidFill>
                <a:schemeClr val="tx1"/>
              </a:solidFill>
            </a:endParaRPr>
          </a:p>
        </p:txBody>
      </p:sp>
      <p:sp>
        <p:nvSpPr>
          <p:cNvPr id="3" name="Rectangle 2">
            <a:extLst>
              <a:ext uri="{FF2B5EF4-FFF2-40B4-BE49-F238E27FC236}">
                <a16:creationId xmlns="" xmlns:a16="http://schemas.microsoft.com/office/drawing/2014/main" id="{E4F82466-6662-45AC-BF71-1B2606A44F0E}"/>
              </a:ext>
            </a:extLst>
          </p:cNvPr>
          <p:cNvSpPr/>
          <p:nvPr/>
        </p:nvSpPr>
        <p:spPr>
          <a:xfrm>
            <a:off x="6228184" y="3861048"/>
            <a:ext cx="1462294" cy="338554"/>
          </a:xfrm>
          <a:prstGeom prst="rect">
            <a:avLst/>
          </a:prstGeom>
        </p:spPr>
        <p:txBody>
          <a:bodyPr wrap="square">
            <a:spAutoFit/>
          </a:bodyPr>
          <a:lstStyle/>
          <a:p>
            <a:r>
              <a:rPr lang="en-CA" sz="800" b="1" i="1" dirty="0">
                <a:solidFill>
                  <a:prstClr val="black"/>
                </a:solidFill>
                <a:cs typeface="Arial" pitchFamily="34" charset="0"/>
              </a:rPr>
              <a:t>Note: Forecast excludes Efficiency gains estimates</a:t>
            </a:r>
            <a:endParaRPr lang="en-CA" sz="800" b="1" dirty="0"/>
          </a:p>
        </p:txBody>
      </p:sp>
      <p:sp>
        <p:nvSpPr>
          <p:cNvPr id="4" name="Oval 3">
            <a:extLst>
              <a:ext uri="{FF2B5EF4-FFF2-40B4-BE49-F238E27FC236}">
                <a16:creationId xmlns="" xmlns:a16="http://schemas.microsoft.com/office/drawing/2014/main" id="{B46315DA-E44E-4310-A662-C1D858654F10}"/>
              </a:ext>
            </a:extLst>
          </p:cNvPr>
          <p:cNvSpPr/>
          <p:nvPr/>
        </p:nvSpPr>
        <p:spPr>
          <a:xfrm>
            <a:off x="3779912" y="2924944"/>
            <a:ext cx="144016" cy="144016"/>
          </a:xfrm>
          <a:prstGeom prst="ellipse">
            <a:avLst/>
          </a:prstGeom>
          <a:solidFill>
            <a:srgbClr val="999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 xmlns:a16="http://schemas.microsoft.com/office/drawing/2014/main" id="{3E8D2CDD-7A7D-46FE-8BDC-306A246E9538}"/>
              </a:ext>
            </a:extLst>
          </p:cNvPr>
          <p:cNvSpPr/>
          <p:nvPr/>
        </p:nvSpPr>
        <p:spPr>
          <a:xfrm>
            <a:off x="899592" y="4581128"/>
            <a:ext cx="569387" cy="215444"/>
          </a:xfrm>
          <a:prstGeom prst="rect">
            <a:avLst/>
          </a:prstGeom>
        </p:spPr>
        <p:txBody>
          <a:bodyPr wrap="none">
            <a:spAutoFit/>
          </a:bodyPr>
          <a:lstStyle/>
          <a:p>
            <a:r>
              <a:rPr lang="en-CA" sz="800" i="1" dirty="0">
                <a:solidFill>
                  <a:prstClr val="black"/>
                </a:solidFill>
                <a:cs typeface="Arial" pitchFamily="34" charset="0"/>
              </a:rPr>
              <a:t>Figure: 1 </a:t>
            </a:r>
            <a:endParaRPr lang="en-CA" sz="800" dirty="0"/>
          </a:p>
        </p:txBody>
      </p:sp>
      <p:sp>
        <p:nvSpPr>
          <p:cNvPr id="2" name="Rectangle 1">
            <a:extLst>
              <a:ext uri="{FF2B5EF4-FFF2-40B4-BE49-F238E27FC236}">
                <a16:creationId xmlns="" xmlns:a16="http://schemas.microsoft.com/office/drawing/2014/main" id="{3C0EAD67-8987-41C2-A084-7002FAFD16AA}"/>
              </a:ext>
            </a:extLst>
          </p:cNvPr>
          <p:cNvSpPr/>
          <p:nvPr/>
        </p:nvSpPr>
        <p:spPr>
          <a:xfrm>
            <a:off x="5508104" y="188640"/>
            <a:ext cx="811260" cy="4309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ROB</a:t>
            </a:r>
          </a:p>
        </p:txBody>
      </p:sp>
    </p:spTree>
    <p:extLst>
      <p:ext uri="{BB962C8B-B14F-4D97-AF65-F5344CB8AC3E}">
        <p14:creationId xmlns="" xmlns:p14="http://schemas.microsoft.com/office/powerpoint/2010/main" val="166189717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a:extLst>
              <a:ext uri="{FF2B5EF4-FFF2-40B4-BE49-F238E27FC236}">
                <a16:creationId xmlns="" xmlns:a16="http://schemas.microsoft.com/office/drawing/2014/main" id="{63C82696-7049-45C0-9F5B-B772854DBFCA}"/>
              </a:ext>
            </a:extLst>
          </p:cNvPr>
          <p:cNvGraphicFramePr>
            <a:graphicFrameLocks/>
          </p:cNvGraphicFramePr>
          <p:nvPr>
            <p:extLst>
              <p:ext uri="{D42A27DB-BD31-4B8C-83A1-F6EECF244321}">
                <p14:modId xmlns="" xmlns:p14="http://schemas.microsoft.com/office/powerpoint/2010/main" val="2914798754"/>
              </p:ext>
            </p:extLst>
          </p:nvPr>
        </p:nvGraphicFramePr>
        <p:xfrm>
          <a:off x="179512" y="2278999"/>
          <a:ext cx="5760640" cy="2374137"/>
        </p:xfrm>
        <a:graphic>
          <a:graphicData uri="http://schemas.openxmlformats.org/drawingml/2006/chart">
            <c:chart xmlns:c="http://schemas.openxmlformats.org/drawingml/2006/chart" xmlns:r="http://schemas.openxmlformats.org/officeDocument/2006/relationships" r:id="rId4"/>
          </a:graphicData>
        </a:graphic>
      </p:graphicFrame>
      <p:pic>
        <p:nvPicPr>
          <p:cNvPr id="4" name="Picture 3"/>
          <p:cNvPicPr>
            <a:picLocks noChangeAspect="1"/>
          </p:cNvPicPr>
          <p:nvPr/>
        </p:nvPicPr>
        <p:blipFill>
          <a:blip r:embed="rId5" cstate="print"/>
          <a:stretch>
            <a:fillRect/>
          </a:stretch>
        </p:blipFill>
        <p:spPr>
          <a:xfrm>
            <a:off x="7543800" y="179401"/>
            <a:ext cx="1278860" cy="765161"/>
          </a:xfrm>
          <a:prstGeom prst="rect">
            <a:avLst/>
          </a:prstGeom>
        </p:spPr>
      </p:pic>
      <p:sp>
        <p:nvSpPr>
          <p:cNvPr id="16" name="Rectangle 15"/>
          <p:cNvSpPr/>
          <p:nvPr/>
        </p:nvSpPr>
        <p:spPr>
          <a:xfrm>
            <a:off x="6079733" y="1340768"/>
            <a:ext cx="2884755" cy="2939266"/>
          </a:xfrm>
          <a:prstGeom prst="rect">
            <a:avLst/>
          </a:prstGeom>
        </p:spPr>
        <p:txBody>
          <a:bodyPr wrap="square">
            <a:spAutoFit/>
          </a:bodyPr>
          <a:lstStyle/>
          <a:p>
            <a:r>
              <a:rPr lang="en-CA" sz="2000" b="1" dirty="0"/>
              <a:t>Best practices </a:t>
            </a:r>
            <a:r>
              <a:rPr lang="en-CA" sz="1100" dirty="0"/>
              <a:t>MDC promotes 50 activities as constituting the market data management function in an optimal environment. Fiera was observed as undertaking most, in varying degrees, however they do so with high-cost resources that are not supported by a centralized vendor information repository.   </a:t>
            </a:r>
          </a:p>
          <a:p>
            <a:r>
              <a:rPr lang="en-CA" sz="1100" dirty="0"/>
              <a:t>Contract renewals as an example is estimated to incur 6 hrs / contract (average) compared to a Best Practice expectation of 3hrs.  This is largely a result of extensive research Fiera undertakes to understand the characteristics of each contract &amp; service. Fiera will vastly improve efficiencies with higher quality data structured and maintained by skilled resources.  </a:t>
            </a:r>
          </a:p>
        </p:txBody>
      </p:sp>
      <p:sp>
        <p:nvSpPr>
          <p:cNvPr id="7" name="TextBox 6"/>
          <p:cNvSpPr txBox="1"/>
          <p:nvPr/>
        </p:nvSpPr>
        <p:spPr>
          <a:xfrm>
            <a:off x="2699792" y="4993431"/>
            <a:ext cx="5892587" cy="307777"/>
          </a:xfrm>
          <a:prstGeom prst="rect">
            <a:avLst/>
          </a:prstGeom>
          <a:noFill/>
        </p:spPr>
        <p:txBody>
          <a:bodyPr wrap="square" rtlCol="0">
            <a:spAutoFit/>
          </a:bodyPr>
          <a:lstStyle/>
          <a:p>
            <a:r>
              <a:rPr lang="en-CA" sz="1400" dirty="0"/>
              <a:t>Resource Time allocation Assessment Table  </a:t>
            </a:r>
          </a:p>
        </p:txBody>
      </p:sp>
      <p:sp>
        <p:nvSpPr>
          <p:cNvPr id="10" name="Rectangle 9">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1" name="Rectangle 10">
            <a:extLst>
              <a:ext uri="{FF2B5EF4-FFF2-40B4-BE49-F238E27FC236}">
                <a16:creationId xmlns="" xmlns:a16="http://schemas.microsoft.com/office/drawing/2014/main" id="{EF1EB10D-8F31-4413-AF29-76F45CE8896F}"/>
              </a:ext>
            </a:extLst>
          </p:cNvPr>
          <p:cNvSpPr/>
          <p:nvPr/>
        </p:nvSpPr>
        <p:spPr>
          <a:xfrm>
            <a:off x="3303592" y="6553200"/>
            <a:ext cx="3249608" cy="246221"/>
          </a:xfrm>
          <a:prstGeom prst="rect">
            <a:avLst/>
          </a:prstGeom>
        </p:spPr>
        <p:txBody>
          <a:bodyPr wrap="none">
            <a:spAutoFit/>
          </a:bodyPr>
          <a:lstStyle/>
          <a:p>
            <a:pPr lvl="0" algn="ctr">
              <a:spcBef>
                <a:spcPts val="600"/>
              </a:spcBef>
            </a:pPr>
            <a:r>
              <a:rPr lang="en-CA" sz="1000" b="1" i="1" dirty="0">
                <a:solidFill>
                  <a:schemeClr val="accent4">
                    <a:lumMod val="60000"/>
                    <a:lumOff val="40000"/>
                  </a:schemeClr>
                </a:solidFill>
                <a:latin typeface="+mn-lt"/>
              </a:rPr>
              <a:t>Market Data Company “Powering the Future of Finance”</a:t>
            </a:r>
            <a:r>
              <a:rPr lang="en-CA" sz="1000" i="1" dirty="0">
                <a:solidFill>
                  <a:schemeClr val="accent4">
                    <a:lumMod val="60000"/>
                    <a:lumOff val="40000"/>
                  </a:schemeClr>
                </a:solidFill>
                <a:latin typeface="+mn-lt"/>
              </a:rPr>
              <a:t>  </a:t>
            </a:r>
          </a:p>
        </p:txBody>
      </p:sp>
      <p:sp>
        <p:nvSpPr>
          <p:cNvPr id="12" name="Slide Number Placeholder 3">
            <a:extLst>
              <a:ext uri="{FF2B5EF4-FFF2-40B4-BE49-F238E27FC236}">
                <a16:creationId xmlns="" xmlns:a16="http://schemas.microsoft.com/office/drawing/2014/main" id="{3FFD8C2F-F3C2-4521-845C-BEDDD693935E}"/>
              </a:ext>
            </a:extLst>
          </p:cNvPr>
          <p:cNvSpPr>
            <a:spLocks noGrp="1"/>
          </p:cNvSpPr>
          <p:nvPr>
            <p:ph type="sldNum" sz="quarter" idx="12"/>
            <p:custDataLst>
              <p:tags r:id="rId1"/>
            </p:custDataLst>
          </p:nvPr>
        </p:nvSpPr>
        <p:spPr>
          <a:xfrm>
            <a:off x="8748464" y="6662176"/>
            <a:ext cx="360040" cy="151200"/>
          </a:xfrm>
        </p:spPr>
        <p:txBody>
          <a:bodyPr/>
          <a:lstStyle/>
          <a:p>
            <a:fld id="{7DD3A008-D169-48E7-AED4-58438EF76B69}" type="slidenum">
              <a:rPr lang="en-US" sz="900" smtClean="0">
                <a:solidFill>
                  <a:schemeClr val="accent4">
                    <a:lumMod val="50000"/>
                  </a:schemeClr>
                </a:solidFill>
              </a:rPr>
              <a:pPr/>
              <a:t>20</a:t>
            </a:fld>
            <a:endParaRPr lang="en-US" sz="900" dirty="0">
              <a:solidFill>
                <a:schemeClr val="accent4">
                  <a:lumMod val="50000"/>
                </a:schemeClr>
              </a:solidFill>
            </a:endParaRPr>
          </a:p>
        </p:txBody>
      </p:sp>
      <p:sp>
        <p:nvSpPr>
          <p:cNvPr id="14" name="Text Placeholder 1">
            <a:extLst>
              <a:ext uri="{FF2B5EF4-FFF2-40B4-BE49-F238E27FC236}">
                <a16:creationId xmlns="" xmlns:a16="http://schemas.microsoft.com/office/drawing/2014/main" id="{F0C8ED38-04F5-4BAC-90EC-AE5974F5E6C2}"/>
              </a:ext>
            </a:extLst>
          </p:cNvPr>
          <p:cNvSpPr txBox="1">
            <a:spLocks/>
          </p:cNvSpPr>
          <p:nvPr/>
        </p:nvSpPr>
        <p:spPr>
          <a:xfrm>
            <a:off x="357158" y="414594"/>
            <a:ext cx="5178750" cy="156886"/>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chemeClr val="accent4">
                    <a:lumMod val="50000"/>
                  </a:schemeClr>
                </a:solidFill>
                <a:ea typeface="Arial"/>
                <a:cs typeface="Arial"/>
                <a:sym typeface="Arial"/>
              </a:rPr>
              <a:t>Resource Time Allocation Cost Case Study</a:t>
            </a:r>
            <a:endPar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endParaRPr>
          </a:p>
        </p:txBody>
      </p:sp>
      <p:sp>
        <p:nvSpPr>
          <p:cNvPr id="15" name="Text Placeholder 2">
            <a:extLst>
              <a:ext uri="{FF2B5EF4-FFF2-40B4-BE49-F238E27FC236}">
                <a16:creationId xmlns="" xmlns:a16="http://schemas.microsoft.com/office/drawing/2014/main" id="{3063E77B-6140-49D0-BC1D-6A55C59AD8BE}"/>
              </a:ext>
            </a:extLst>
          </p:cNvPr>
          <p:cNvSpPr txBox="1">
            <a:spLocks/>
          </p:cNvSpPr>
          <p:nvPr/>
        </p:nvSpPr>
        <p:spPr>
          <a:xfrm>
            <a:off x="476565" y="665541"/>
            <a:ext cx="5573716"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kern="0" dirty="0">
                <a:solidFill>
                  <a:schemeClr val="accent4">
                    <a:lumMod val="50000"/>
                  </a:schemeClr>
                </a:solidFill>
                <a:latin typeface="Arial Narrow" panose="020B0606020202030204" pitchFamily="34" charset="0"/>
                <a:ea typeface="Arial"/>
                <a:cs typeface="Arial"/>
                <a:sym typeface="Arial"/>
              </a:rPr>
              <a:t>Market Data Time by function comparison to Best Practice</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17" name="Rectangle 16">
            <a:extLst>
              <a:ext uri="{FF2B5EF4-FFF2-40B4-BE49-F238E27FC236}">
                <a16:creationId xmlns="" xmlns:a16="http://schemas.microsoft.com/office/drawing/2014/main" id="{9EA79A4A-F5B0-4B10-BFA9-67231826A372}"/>
              </a:ext>
            </a:extLst>
          </p:cNvPr>
          <p:cNvSpPr/>
          <p:nvPr/>
        </p:nvSpPr>
        <p:spPr>
          <a:xfrm flipH="1">
            <a:off x="428596" y="714356"/>
            <a:ext cx="45719"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graphicFrame>
        <p:nvGraphicFramePr>
          <p:cNvPr id="20" name="Table 19">
            <a:extLst>
              <a:ext uri="{FF2B5EF4-FFF2-40B4-BE49-F238E27FC236}">
                <a16:creationId xmlns="" xmlns:a16="http://schemas.microsoft.com/office/drawing/2014/main" id="{D01DD2E6-ECCA-4427-9252-BC1A1B1D8D1E}"/>
              </a:ext>
            </a:extLst>
          </p:cNvPr>
          <p:cNvGraphicFramePr>
            <a:graphicFrameLocks noGrp="1"/>
          </p:cNvGraphicFramePr>
          <p:nvPr>
            <p:extLst>
              <p:ext uri="{D42A27DB-BD31-4B8C-83A1-F6EECF244321}">
                <p14:modId xmlns="" xmlns:p14="http://schemas.microsoft.com/office/powerpoint/2010/main" val="1234785112"/>
              </p:ext>
            </p:extLst>
          </p:nvPr>
        </p:nvGraphicFramePr>
        <p:xfrm>
          <a:off x="1691680" y="5265075"/>
          <a:ext cx="6912768" cy="956310"/>
        </p:xfrm>
        <a:graphic>
          <a:graphicData uri="http://schemas.openxmlformats.org/drawingml/2006/table">
            <a:tbl>
              <a:tblPr/>
              <a:tblGrid>
                <a:gridCol w="1110846">
                  <a:extLst>
                    <a:ext uri="{9D8B030D-6E8A-4147-A177-3AD203B41FA5}">
                      <a16:colId xmlns="" xmlns:a16="http://schemas.microsoft.com/office/drawing/2014/main" val="1862445245"/>
                    </a:ext>
                  </a:extLst>
                </a:gridCol>
                <a:gridCol w="656250">
                  <a:extLst>
                    <a:ext uri="{9D8B030D-6E8A-4147-A177-3AD203B41FA5}">
                      <a16:colId xmlns="" xmlns:a16="http://schemas.microsoft.com/office/drawing/2014/main" val="1364427148"/>
                    </a:ext>
                  </a:extLst>
                </a:gridCol>
                <a:gridCol w="656250">
                  <a:extLst>
                    <a:ext uri="{9D8B030D-6E8A-4147-A177-3AD203B41FA5}">
                      <a16:colId xmlns="" xmlns:a16="http://schemas.microsoft.com/office/drawing/2014/main" val="2322730322"/>
                    </a:ext>
                  </a:extLst>
                </a:gridCol>
                <a:gridCol w="724607">
                  <a:extLst>
                    <a:ext uri="{9D8B030D-6E8A-4147-A177-3AD203B41FA5}">
                      <a16:colId xmlns="" xmlns:a16="http://schemas.microsoft.com/office/drawing/2014/main" val="2864987341"/>
                    </a:ext>
                  </a:extLst>
                </a:gridCol>
                <a:gridCol w="669920">
                  <a:extLst>
                    <a:ext uri="{9D8B030D-6E8A-4147-A177-3AD203B41FA5}">
                      <a16:colId xmlns="" xmlns:a16="http://schemas.microsoft.com/office/drawing/2014/main" val="3226302938"/>
                    </a:ext>
                  </a:extLst>
                </a:gridCol>
                <a:gridCol w="669920">
                  <a:extLst>
                    <a:ext uri="{9D8B030D-6E8A-4147-A177-3AD203B41FA5}">
                      <a16:colId xmlns="" xmlns:a16="http://schemas.microsoft.com/office/drawing/2014/main" val="159066005"/>
                    </a:ext>
                  </a:extLst>
                </a:gridCol>
                <a:gridCol w="669920">
                  <a:extLst>
                    <a:ext uri="{9D8B030D-6E8A-4147-A177-3AD203B41FA5}">
                      <a16:colId xmlns="" xmlns:a16="http://schemas.microsoft.com/office/drawing/2014/main" val="2744311642"/>
                    </a:ext>
                  </a:extLst>
                </a:gridCol>
                <a:gridCol w="669920">
                  <a:extLst>
                    <a:ext uri="{9D8B030D-6E8A-4147-A177-3AD203B41FA5}">
                      <a16:colId xmlns="" xmlns:a16="http://schemas.microsoft.com/office/drawing/2014/main" val="1503124677"/>
                    </a:ext>
                  </a:extLst>
                </a:gridCol>
                <a:gridCol w="1085135">
                  <a:extLst>
                    <a:ext uri="{9D8B030D-6E8A-4147-A177-3AD203B41FA5}">
                      <a16:colId xmlns="" xmlns:a16="http://schemas.microsoft.com/office/drawing/2014/main" val="933107157"/>
                    </a:ext>
                  </a:extLst>
                </a:gridCol>
              </a:tblGrid>
              <a:tr h="128660">
                <a:tc>
                  <a:txBody>
                    <a:bodyPr/>
                    <a:lstStyle/>
                    <a:p>
                      <a:pPr algn="l" fontAlgn="b"/>
                      <a:endParaRPr lang="en-CA" sz="900" b="0" i="0" u="none" strike="noStrike" dirty="0">
                        <a:effectLst/>
                        <a:latin typeface="Arial" panose="020B060402020202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t"/>
                      <a:r>
                        <a:rPr lang="en-CA" sz="900" b="0" i="0" u="none" strike="noStrike" dirty="0">
                          <a:effectLst/>
                          <a:latin typeface="Calibri" panose="020F0502020204030204" pitchFamily="34" charset="0"/>
                        </a:rPr>
                        <a:t>Days Effort (per Annum)</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CA" sz="1100" b="1" i="0" u="none" strike="noStrike" dirty="0">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CA" sz="1100" b="1" i="0" u="none" strike="noStrike" dirty="0">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CA" sz="1100" b="1" i="0" u="none" strike="noStrike" dirty="0">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900" b="0" i="0" u="none" strike="noStrike">
                        <a:effectLst/>
                        <a:latin typeface="Arial" panose="020B06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CA" sz="900" b="0" i="0" u="none" strike="noStrike" dirty="0">
                        <a:effectLst/>
                        <a:latin typeface="Arial" panose="020B060402020202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CA" sz="900" b="0" i="0" u="none" strike="noStrike">
                        <a:effectLst/>
                        <a:latin typeface="Arial" panose="020B060402020202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CA" sz="900" b="0" i="0" u="none" strike="noStrike" dirty="0">
                        <a:effectLst/>
                        <a:latin typeface="Arial" panose="020B060402020202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885882427"/>
                  </a:ext>
                </a:extLst>
              </a:tr>
              <a:tr h="276877">
                <a:tc>
                  <a:txBody>
                    <a:bodyPr/>
                    <a:lstStyle/>
                    <a:p>
                      <a:pPr algn="ctr" fontAlgn="t"/>
                      <a:endParaRPr lang="en-CA" sz="1100" b="0" i="0" u="none" strike="noStrike" dirty="0">
                        <a:effectLst/>
                        <a:latin typeface="Arial" panose="020B0604020202020204" pitchFamily="34" charset="0"/>
                      </a:endParaRPr>
                    </a:p>
                  </a:txBody>
                  <a:tcPr marL="6350" marR="6350" marT="6350" marB="0">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t"/>
                      <a:r>
                        <a:rPr lang="en-CA" sz="1050" b="1" i="0" u="none" strike="noStrike" dirty="0">
                          <a:solidFill>
                            <a:schemeClr val="bg1"/>
                          </a:solidFill>
                          <a:effectLst/>
                          <a:latin typeface="Calibri" panose="020F0502020204030204" pitchFamily="34" charset="0"/>
                        </a:rPr>
                        <a:t>Contract Renewal</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t"/>
                      <a:r>
                        <a:rPr lang="en-CA" sz="1050" b="1" i="0" u="none" strike="noStrike" dirty="0">
                          <a:solidFill>
                            <a:schemeClr val="bg1"/>
                          </a:solidFill>
                          <a:effectLst/>
                          <a:latin typeface="Calibri" panose="020F0502020204030204" pitchFamily="34" charset="0"/>
                        </a:rPr>
                        <a:t>Reconcile Invoices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t"/>
                      <a:r>
                        <a:rPr lang="en-CA" sz="1050" b="1" i="0" u="none" strike="noStrike" dirty="0">
                          <a:solidFill>
                            <a:schemeClr val="bg1"/>
                          </a:solidFill>
                          <a:effectLst/>
                          <a:latin typeface="Calibri" panose="020F0502020204030204" pitchFamily="34" charset="0"/>
                        </a:rPr>
                        <a:t>Procure service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t"/>
                      <a:r>
                        <a:rPr lang="en-CA" sz="1050" b="1" i="0" u="none" strike="noStrike" dirty="0">
                          <a:effectLst/>
                          <a:latin typeface="Calibri" panose="020F0502020204030204" pitchFamily="34" charset="0"/>
                        </a:rPr>
                        <a:t>Total</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t"/>
                      <a:r>
                        <a:rPr lang="en-CA" sz="1050" b="1" i="0" u="none" strike="noStrike" dirty="0">
                          <a:effectLst/>
                          <a:latin typeface="Calibri" panose="020F0502020204030204" pitchFamily="34" charset="0"/>
                        </a:rPr>
                        <a:t>Daily Rate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t"/>
                      <a:r>
                        <a:rPr lang="en-CA" sz="1050" b="1" i="0" u="none" strike="noStrike" dirty="0">
                          <a:effectLst/>
                          <a:latin typeface="Calibri" panose="020F0502020204030204" pitchFamily="34" charset="0"/>
                        </a:rPr>
                        <a:t>Est. Cost</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gridSpan="2">
                  <a:txBody>
                    <a:bodyPr/>
                    <a:lstStyle/>
                    <a:p>
                      <a:pPr marL="0" indent="0" algn="ctr" fontAlgn="t">
                        <a:buFont typeface="Arial" panose="020B0604020202020204" pitchFamily="34" charset="0"/>
                        <a:buNone/>
                      </a:pPr>
                      <a:r>
                        <a:rPr lang="en-CA" sz="1050" b="1" i="0" u="none" strike="noStrike" dirty="0">
                          <a:solidFill>
                            <a:schemeClr val="bg1"/>
                          </a:solidFill>
                          <a:effectLst/>
                          <a:latin typeface="Calibri" panose="020F0502020204030204" pitchFamily="34" charset="0"/>
                        </a:rPr>
                        <a:t>Other “costs”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n-CA"/>
                    </a:p>
                  </a:txBody>
                  <a:tcPr/>
                </a:tc>
                <a:extLst>
                  <a:ext uri="{0D108BD9-81ED-4DB2-BD59-A6C34878D82A}">
                    <a16:rowId xmlns="" xmlns:a16="http://schemas.microsoft.com/office/drawing/2014/main" val="2653880004"/>
                  </a:ext>
                </a:extLst>
              </a:tr>
              <a:tr h="211342">
                <a:tc>
                  <a:txBody>
                    <a:bodyPr/>
                    <a:lstStyle/>
                    <a:p>
                      <a:pPr algn="l" rtl="0" fontAlgn="ctr"/>
                      <a:r>
                        <a:rPr lang="en-CA" sz="1050" b="1" i="0" u="none" strike="noStrike" dirty="0">
                          <a:solidFill>
                            <a:srgbClr val="000000"/>
                          </a:solidFill>
                          <a:effectLst/>
                          <a:latin typeface="Calibri" panose="020F0502020204030204" pitchFamily="34" charset="0"/>
                        </a:rPr>
                        <a:t>Best Practice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CA" sz="1050" b="0" i="0" u="none" strike="noStrike" dirty="0">
                          <a:solidFill>
                            <a:srgbClr val="000000"/>
                          </a:solidFill>
                          <a:effectLst/>
                          <a:latin typeface="Calibri" panose="020F0502020204030204" pitchFamily="34" charset="0"/>
                        </a:rPr>
                        <a:t>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CA" sz="1050" b="0" i="0" u="none" strike="noStrike" dirty="0">
                          <a:solidFill>
                            <a:srgbClr val="000000"/>
                          </a:solidFill>
                          <a:effectLst/>
                          <a:latin typeface="Calibri" panose="020F0502020204030204" pitchFamily="34" charset="0"/>
                        </a:rPr>
                        <a:t>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CA" sz="1050" b="0" i="0" u="none" strike="noStrike" dirty="0">
                          <a:solidFill>
                            <a:srgbClr val="000000"/>
                          </a:solidFill>
                          <a:effectLst/>
                          <a:latin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CA" sz="1050" b="0" i="0" u="none" strike="noStrike" dirty="0">
                          <a:solidFill>
                            <a:srgbClr val="000000"/>
                          </a:solidFill>
                          <a:effectLst/>
                          <a:latin typeface="Calibri" panose="020F0502020204030204" pitchFamily="34" charset="0"/>
                        </a:rPr>
                        <a:t>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ctr"/>
                      <a:r>
                        <a:rPr lang="en-CA" sz="1050" b="0" i="0" u="none" strike="noStrike" dirty="0">
                          <a:solidFill>
                            <a:srgbClr val="000000"/>
                          </a:solidFill>
                          <a:effectLst/>
                          <a:latin typeface="Calibri" panose="020F0502020204030204" pitchFamily="34" charset="0"/>
                        </a:rPr>
                        <a:t>$400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ctr"/>
                      <a:r>
                        <a:rPr lang="en-CA" sz="1050" b="0" i="0" u="none" strike="noStrike" dirty="0">
                          <a:solidFill>
                            <a:srgbClr val="000000"/>
                          </a:solidFill>
                          <a:effectLst/>
                          <a:latin typeface="Calibri" panose="020F0502020204030204" pitchFamily="34" charset="0"/>
                        </a:rPr>
                        <a:t>$46k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rowSpan="2" gridSpan="2">
                  <a:txBody>
                    <a:bodyPr/>
                    <a:lstStyle/>
                    <a:p>
                      <a:pPr marL="0" indent="0" algn="l" rtl="0" fontAlgn="ctr">
                        <a:buClr>
                          <a:srgbClr val="000000"/>
                        </a:buClr>
                        <a:buSzPts val="1100"/>
                        <a:buFont typeface="Arial" panose="020B0604020202020204" pitchFamily="34" charset="0"/>
                        <a:buNone/>
                      </a:pPr>
                      <a:r>
                        <a:rPr lang="en-CA" sz="1050" b="0" i="0" u="none" strike="noStrike" dirty="0">
                          <a:solidFill>
                            <a:schemeClr val="tx1"/>
                          </a:solidFill>
                          <a:effectLst/>
                          <a:latin typeface="Calibri" panose="020F0502020204030204" pitchFamily="34" charset="0"/>
                        </a:rPr>
                        <a:t>  Skills (resource) allocation</a:t>
                      </a:r>
                    </a:p>
                    <a:p>
                      <a:pPr marL="0" indent="0" algn="l" rtl="0" fontAlgn="ctr">
                        <a:buClr>
                          <a:srgbClr val="000000"/>
                        </a:buClr>
                        <a:buSzPts val="1100"/>
                        <a:buFont typeface="Arial" panose="020B0604020202020204" pitchFamily="34" charset="0"/>
                        <a:buNone/>
                      </a:pPr>
                      <a:r>
                        <a:rPr lang="en-CA" sz="1050" b="0" i="0" u="none" strike="noStrike" dirty="0">
                          <a:solidFill>
                            <a:schemeClr val="tx1"/>
                          </a:solidFill>
                          <a:effectLst/>
                          <a:latin typeface="Calibri" panose="020F0502020204030204" pitchFamily="34" charset="0"/>
                        </a:rPr>
                        <a:t>  Information coordination</a:t>
                      </a:r>
                    </a:p>
                    <a:p>
                      <a:pPr marL="0" indent="0" algn="l" rtl="0" fontAlgn="ctr">
                        <a:buClr>
                          <a:srgbClr val="000000"/>
                        </a:buClr>
                        <a:buSzPts val="1100"/>
                        <a:buFont typeface="Arial" panose="020B0604020202020204" pitchFamily="34" charset="0"/>
                        <a:buNone/>
                      </a:pPr>
                      <a:r>
                        <a:rPr lang="en-CA" sz="1050" b="0" i="0" u="none" strike="noStrike" dirty="0">
                          <a:solidFill>
                            <a:schemeClr val="tx1"/>
                          </a:solidFill>
                          <a:effectLst/>
                          <a:latin typeface="Calibri" panose="020F0502020204030204" pitchFamily="34" charset="0"/>
                        </a:rPr>
                        <a:t>  Standards compliance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CA"/>
                    </a:p>
                  </a:txBody>
                  <a:tcPr/>
                </a:tc>
                <a:extLst>
                  <a:ext uri="{0D108BD9-81ED-4DB2-BD59-A6C34878D82A}">
                    <a16:rowId xmlns="" xmlns:a16="http://schemas.microsoft.com/office/drawing/2014/main" val="2461357480"/>
                  </a:ext>
                </a:extLst>
              </a:tr>
              <a:tr h="211342">
                <a:tc>
                  <a:txBody>
                    <a:bodyPr/>
                    <a:lstStyle/>
                    <a:p>
                      <a:pPr algn="l" rtl="0" fontAlgn="ctr"/>
                      <a:r>
                        <a:rPr lang="en-CA" sz="1050" b="1" i="0" u="none" strike="noStrike" dirty="0">
                          <a:solidFill>
                            <a:srgbClr val="000000"/>
                          </a:solidFill>
                          <a:effectLst/>
                          <a:latin typeface="Calibri" panose="020F0502020204030204" pitchFamily="34" charset="0"/>
                        </a:rPr>
                        <a:t>Fiera Capital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CA" sz="1050" b="0" i="0" u="none" strike="noStrike" dirty="0">
                          <a:solidFill>
                            <a:srgbClr val="000000"/>
                          </a:solidFill>
                          <a:effectLst/>
                          <a:latin typeface="Calibri" panose="020F0502020204030204" pitchFamily="34" charset="0"/>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CA" sz="1050" b="0" i="0" u="none" strike="noStrike" dirty="0">
                          <a:solidFill>
                            <a:srgbClr val="000000"/>
                          </a:solidFill>
                          <a:effectLst/>
                          <a:latin typeface="Calibri" panose="020F0502020204030204" pitchFamily="34" charset="0"/>
                        </a:rPr>
                        <a:t>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CA" sz="1050" b="0" i="0" u="none" strike="noStrike" dirty="0">
                          <a:solidFill>
                            <a:srgbClr val="000000"/>
                          </a:solidFill>
                          <a:effectLst/>
                          <a:latin typeface="Calibri" panose="020F0502020204030204" pitchFamily="34" charset="0"/>
                        </a:rPr>
                        <a:t>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CA" sz="1050" b="0" i="0" u="none" strike="noStrike" dirty="0">
                          <a:solidFill>
                            <a:srgbClr val="000000"/>
                          </a:solidFill>
                          <a:effectLst/>
                          <a:latin typeface="Calibri" panose="020F0502020204030204" pitchFamily="34" charset="0"/>
                        </a:rPr>
                        <a:t>170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ctr"/>
                      <a:r>
                        <a:rPr lang="en-CA" sz="1050" b="0" i="0" u="none" strike="noStrike" dirty="0">
                          <a:solidFill>
                            <a:srgbClr val="000000"/>
                          </a:solidFill>
                          <a:effectLst/>
                          <a:latin typeface="Calibri" panose="020F0502020204030204" pitchFamily="34" charset="0"/>
                        </a:rPr>
                        <a:t>$900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ctr"/>
                      <a:r>
                        <a:rPr lang="en-CA" sz="1050" b="0" i="0" u="none" strike="noStrike" dirty="0">
                          <a:solidFill>
                            <a:srgbClr val="000000"/>
                          </a:solidFill>
                          <a:effectLst/>
                          <a:latin typeface="Calibri" panose="020F0502020204030204" pitchFamily="34" charset="0"/>
                        </a:rPr>
                        <a:t>$136k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gridSpan="2" vMerge="1">
                  <a:txBody>
                    <a:bodyPr/>
                    <a:lstStyle/>
                    <a:p>
                      <a:endParaRPr lang="en-CA"/>
                    </a:p>
                  </a:txBody>
                  <a:tcPr>
                    <a:lnT w="6350" cap="flat" cmpd="sng" algn="ctr">
                      <a:solidFill>
                        <a:srgbClr val="000000"/>
                      </a:solidFill>
                      <a:prstDash val="solid"/>
                      <a:round/>
                      <a:headEnd type="none" w="med" len="med"/>
                      <a:tailEnd type="none" w="med" len="med"/>
                    </a:lnT>
                  </a:tcPr>
                </a:tc>
                <a:tc hMerge="1" vMerge="1">
                  <a:txBody>
                    <a:bodyPr/>
                    <a:lstStyle/>
                    <a:p>
                      <a:endParaRPr lang="en-CA"/>
                    </a:p>
                  </a:txBody>
                  <a:tcPr/>
                </a:tc>
                <a:extLst>
                  <a:ext uri="{0D108BD9-81ED-4DB2-BD59-A6C34878D82A}">
                    <a16:rowId xmlns="" xmlns:a16="http://schemas.microsoft.com/office/drawing/2014/main" val="1464893790"/>
                  </a:ext>
                </a:extLst>
              </a:tr>
            </a:tbl>
          </a:graphicData>
        </a:graphic>
      </p:graphicFrame>
      <p:cxnSp>
        <p:nvCxnSpPr>
          <p:cNvPr id="21" name="Straight Connector 20">
            <a:extLst>
              <a:ext uri="{FF2B5EF4-FFF2-40B4-BE49-F238E27FC236}">
                <a16:creationId xmlns="" xmlns:a16="http://schemas.microsoft.com/office/drawing/2014/main" id="{1101434E-12B9-4E16-8320-1BA17C1455DD}"/>
              </a:ext>
            </a:extLst>
          </p:cNvPr>
          <p:cNvCxnSpPr>
            <a:cxnSpLocks/>
          </p:cNvCxnSpPr>
          <p:nvPr/>
        </p:nvCxnSpPr>
        <p:spPr>
          <a:xfrm>
            <a:off x="864495" y="4941168"/>
            <a:ext cx="703359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 xmlns:a16="http://schemas.microsoft.com/office/drawing/2014/main" id="{BFD87261-8CF9-45E2-9345-C08523CBF04D}"/>
              </a:ext>
            </a:extLst>
          </p:cNvPr>
          <p:cNvSpPr txBox="1"/>
          <p:nvPr/>
        </p:nvSpPr>
        <p:spPr>
          <a:xfrm>
            <a:off x="486199" y="5140804"/>
            <a:ext cx="1300345" cy="523220"/>
          </a:xfrm>
          <a:prstGeom prst="rect">
            <a:avLst/>
          </a:prstGeom>
          <a:noFill/>
        </p:spPr>
        <p:txBody>
          <a:bodyPr wrap="square" rtlCol="0">
            <a:spAutoFit/>
          </a:bodyPr>
          <a:lstStyle/>
          <a:p>
            <a:pPr algn="ctr"/>
            <a:r>
              <a:rPr lang="en-CA" sz="1400" dirty="0"/>
              <a:t>Resource Time</a:t>
            </a:r>
          </a:p>
          <a:p>
            <a:pPr algn="ctr"/>
            <a:r>
              <a:rPr lang="en-CA" sz="1400" dirty="0"/>
              <a:t>Allocation</a:t>
            </a:r>
          </a:p>
        </p:txBody>
      </p:sp>
      <p:sp>
        <p:nvSpPr>
          <p:cNvPr id="23" name="Rectangle 22">
            <a:extLst>
              <a:ext uri="{FF2B5EF4-FFF2-40B4-BE49-F238E27FC236}">
                <a16:creationId xmlns="" xmlns:a16="http://schemas.microsoft.com/office/drawing/2014/main" id="{1FAC0E36-90B6-4010-9F69-6273764E41D0}"/>
              </a:ext>
            </a:extLst>
          </p:cNvPr>
          <p:cNvSpPr/>
          <p:nvPr/>
        </p:nvSpPr>
        <p:spPr>
          <a:xfrm>
            <a:off x="774192" y="1340768"/>
            <a:ext cx="4802512" cy="738664"/>
          </a:xfrm>
          <a:prstGeom prst="rect">
            <a:avLst/>
          </a:prstGeom>
        </p:spPr>
        <p:txBody>
          <a:bodyPr wrap="square">
            <a:spAutoFit/>
          </a:bodyPr>
          <a:lstStyle/>
          <a:p>
            <a:pPr>
              <a:spcAft>
                <a:spcPts val="0"/>
              </a:spcAft>
            </a:pPr>
            <a:r>
              <a:rPr lang="en-CA" sz="1050" i="1" dirty="0">
                <a:latin typeface="Calibri" panose="020F0502020204030204" pitchFamily="34" charset="0"/>
                <a:ea typeface="Calibri" panose="020F0502020204030204" pitchFamily="34" charset="0"/>
              </a:rPr>
              <a:t>MDC estimates that Fiera spends 2 to 2.5X more effort facilitating Market Data Management functions when compared to optimal structures that fulfills best practices.  The analysis estimated effort on Contract renewals, invoice reconciliations and procurement related activities. </a:t>
            </a:r>
          </a:p>
        </p:txBody>
      </p:sp>
      <p:sp>
        <p:nvSpPr>
          <p:cNvPr id="2" name="Rectangle 1">
            <a:extLst>
              <a:ext uri="{FF2B5EF4-FFF2-40B4-BE49-F238E27FC236}">
                <a16:creationId xmlns="" xmlns:a16="http://schemas.microsoft.com/office/drawing/2014/main" id="{7FBD4981-40C9-41A0-9D7E-8DFBAEAEE9AA}"/>
              </a:ext>
            </a:extLst>
          </p:cNvPr>
          <p:cNvSpPr/>
          <p:nvPr/>
        </p:nvSpPr>
        <p:spPr>
          <a:xfrm>
            <a:off x="1129798" y="2113111"/>
            <a:ext cx="4954370" cy="307777"/>
          </a:xfrm>
          <a:prstGeom prst="rect">
            <a:avLst/>
          </a:prstGeom>
        </p:spPr>
        <p:txBody>
          <a:bodyPr wrap="none">
            <a:spAutoFit/>
          </a:bodyPr>
          <a:lstStyle/>
          <a:p>
            <a:r>
              <a:rPr lang="en-CA" sz="1400" b="1" dirty="0"/>
              <a:t>Resource Utilization Comparison to Best Practices </a:t>
            </a:r>
            <a:r>
              <a:rPr lang="en-CA" sz="800" b="1" dirty="0"/>
              <a:t>Days Effort (per annum) </a:t>
            </a:r>
            <a:endParaRPr lang="en-CA" sz="1400" b="1" dirty="0"/>
          </a:p>
        </p:txBody>
      </p:sp>
      <p:sp>
        <p:nvSpPr>
          <p:cNvPr id="18" name="Rectangle 17">
            <a:extLst>
              <a:ext uri="{FF2B5EF4-FFF2-40B4-BE49-F238E27FC236}">
                <a16:creationId xmlns="" xmlns:a16="http://schemas.microsoft.com/office/drawing/2014/main" id="{AB1A59DD-B51F-4A22-B59A-22615C6772BE}"/>
              </a:ext>
            </a:extLst>
          </p:cNvPr>
          <p:cNvSpPr/>
          <p:nvPr/>
        </p:nvSpPr>
        <p:spPr>
          <a:xfrm>
            <a:off x="608730" y="4077072"/>
            <a:ext cx="7995718" cy="707886"/>
          </a:xfrm>
          <a:prstGeom prst="rect">
            <a:avLst/>
          </a:prstGeom>
        </p:spPr>
        <p:txBody>
          <a:bodyPr wrap="square">
            <a:spAutoFit/>
          </a:bodyPr>
          <a:lstStyle/>
          <a:p>
            <a:r>
              <a:rPr lang="en-CA" sz="800" i="1" dirty="0">
                <a:solidFill>
                  <a:prstClr val="black"/>
                </a:solidFill>
                <a:cs typeface="Arial" pitchFamily="34" charset="0"/>
              </a:rPr>
              <a:t>Figure: 15</a:t>
            </a:r>
          </a:p>
          <a:p>
            <a:r>
              <a:rPr lang="en-CA" sz="800" i="1" dirty="0">
                <a:solidFill>
                  <a:prstClr val="black"/>
                </a:solidFill>
                <a:cs typeface="Arial" pitchFamily="34" charset="0"/>
              </a:rPr>
              <a:t> 						See Appendix Slide 34 Market Data Best Practices</a:t>
            </a:r>
          </a:p>
          <a:p>
            <a:endParaRPr lang="en-CA" sz="800" i="1" dirty="0">
              <a:solidFill>
                <a:prstClr val="black"/>
              </a:solidFill>
              <a:cs typeface="Arial" pitchFamily="34" charset="0"/>
            </a:endParaRPr>
          </a:p>
          <a:p>
            <a:r>
              <a:rPr lang="en-CA" sz="800" i="1" dirty="0">
                <a:solidFill>
                  <a:prstClr val="black"/>
                </a:solidFill>
                <a:cs typeface="Arial" pitchFamily="34" charset="0"/>
              </a:rPr>
              <a:t>			                      </a:t>
            </a:r>
          </a:p>
          <a:p>
            <a:r>
              <a:rPr lang="en-CA" sz="800" i="1" dirty="0">
                <a:solidFill>
                  <a:prstClr val="black"/>
                </a:solidFill>
                <a:cs typeface="Arial" pitchFamily="34" charset="0"/>
              </a:rPr>
              <a:t>                              (See Appendix Slide 27 Functional Resource Allocation Estimates)</a:t>
            </a:r>
          </a:p>
        </p:txBody>
      </p:sp>
      <p:sp>
        <p:nvSpPr>
          <p:cNvPr id="3" name="Rectangle 2">
            <a:extLst>
              <a:ext uri="{FF2B5EF4-FFF2-40B4-BE49-F238E27FC236}">
                <a16:creationId xmlns="" xmlns:a16="http://schemas.microsoft.com/office/drawing/2014/main" id="{BFA5F056-DE8B-4396-A17C-982880733A7E}"/>
              </a:ext>
            </a:extLst>
          </p:cNvPr>
          <p:cNvSpPr/>
          <p:nvPr/>
        </p:nvSpPr>
        <p:spPr>
          <a:xfrm>
            <a:off x="1187624" y="4293096"/>
            <a:ext cx="2952328" cy="369332"/>
          </a:xfrm>
          <a:prstGeom prst="rect">
            <a:avLst/>
          </a:prstGeom>
        </p:spPr>
        <p:txBody>
          <a:bodyPr wrap="square">
            <a:spAutoFit/>
          </a:bodyPr>
          <a:lstStyle/>
          <a:p>
            <a:pPr algn="ctr"/>
            <a:r>
              <a:rPr lang="en-CA" sz="900" b="1" dirty="0"/>
              <a:t>Assessment Conducted: </a:t>
            </a:r>
            <a:r>
              <a:rPr lang="en-CA" sz="900" dirty="0"/>
              <a:t>Comparative time utilization against best practice of 3 key Market Data Functions</a:t>
            </a:r>
          </a:p>
        </p:txBody>
      </p:sp>
      <p:sp>
        <p:nvSpPr>
          <p:cNvPr id="24" name="Rectangle 23">
            <a:extLst>
              <a:ext uri="{FF2B5EF4-FFF2-40B4-BE49-F238E27FC236}">
                <a16:creationId xmlns="" xmlns:a16="http://schemas.microsoft.com/office/drawing/2014/main" id="{36956996-D821-489B-AEBB-3609872CDCDC}"/>
              </a:ext>
            </a:extLst>
          </p:cNvPr>
          <p:cNvSpPr/>
          <p:nvPr/>
        </p:nvSpPr>
        <p:spPr>
          <a:xfrm>
            <a:off x="182425" y="6535579"/>
            <a:ext cx="505267" cy="246221"/>
          </a:xfrm>
          <a:prstGeom prst="rect">
            <a:avLst/>
          </a:prstGeom>
        </p:spPr>
        <p:txBody>
          <a:bodyPr wrap="none">
            <a:spAutoFit/>
          </a:bodyPr>
          <a:lstStyle/>
          <a:p>
            <a:pPr lvl="0" algn="ctr">
              <a:spcBef>
                <a:spcPts val="600"/>
              </a:spcBef>
            </a:pPr>
            <a:r>
              <a:rPr lang="en-CA" sz="1000" b="1" dirty="0" err="1" smtClean="0">
                <a:solidFill>
                  <a:schemeClr val="accent4">
                    <a:lumMod val="60000"/>
                    <a:lumOff val="40000"/>
                  </a:schemeClr>
                </a:solidFill>
                <a:latin typeface="+mn-lt"/>
              </a:rPr>
              <a:t>Fiera</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Tree>
    <p:extLst>
      <p:ext uri="{BB962C8B-B14F-4D97-AF65-F5344CB8AC3E}">
        <p14:creationId xmlns="" xmlns:p14="http://schemas.microsoft.com/office/powerpoint/2010/main" val="2539443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bwMode="auto">
          <a:xfrm>
            <a:off x="385763" y="233363"/>
            <a:ext cx="7335837" cy="757237"/>
          </a:xfrm>
          <a:prstGeom prst="rect">
            <a:avLst/>
          </a:prstGeom>
          <a:noFill/>
          <a:ln w="9525">
            <a:noFill/>
            <a:miter lim="800000"/>
            <a:headEnd/>
            <a:tailEnd/>
          </a:ln>
        </p:spPr>
        <p:txBody>
          <a:bodyPr/>
          <a:lstStyle/>
          <a:p>
            <a:pPr algn="l" eaLnBrk="0" hangingPunct="0"/>
            <a:r>
              <a:rPr lang="en-US" sz="2500" b="1" dirty="0" smtClean="0"/>
              <a:t>Bloomberg Terminal by Department review</a:t>
            </a:r>
            <a:r>
              <a:rPr lang="en-US" sz="2600" b="1" dirty="0" smtClean="0"/>
              <a:t/>
            </a:r>
            <a:br>
              <a:rPr lang="en-US" sz="2600" b="1" dirty="0" smtClean="0"/>
            </a:br>
            <a:endParaRPr lang="en-GB" sz="2800" b="1" dirty="0" smtClean="0">
              <a:solidFill>
                <a:srgbClr val="7030A0"/>
              </a:solidFill>
            </a:endParaRPr>
          </a:p>
        </p:txBody>
      </p:sp>
      <p:sp>
        <p:nvSpPr>
          <p:cNvPr id="24" name="Rectangle 16"/>
          <p:cNvSpPr>
            <a:spLocks noChangeArrowheads="1"/>
          </p:cNvSpPr>
          <p:nvPr/>
        </p:nvSpPr>
        <p:spPr bwMode="auto">
          <a:xfrm>
            <a:off x="456853" y="3809162"/>
            <a:ext cx="4104456" cy="2659702"/>
          </a:xfrm>
          <a:prstGeom prst="rect">
            <a:avLst/>
          </a:prstGeom>
          <a:noFill/>
          <a:ln w="9525">
            <a:noFill/>
            <a:miter lim="800000"/>
            <a:headEnd/>
            <a:tailEnd/>
          </a:ln>
        </p:spPr>
        <p:txBody>
          <a:bodyPr wrap="square">
            <a:spAutoFit/>
          </a:bodyPr>
          <a:lstStyle/>
          <a:p>
            <a:pPr eaLnBrk="0" hangingPunct="0">
              <a:lnSpc>
                <a:spcPct val="105000"/>
              </a:lnSpc>
              <a:spcBef>
                <a:spcPct val="45000"/>
              </a:spcBef>
              <a:spcAft>
                <a:spcPts val="400"/>
              </a:spcAft>
              <a:buClr>
                <a:schemeClr val="accent1"/>
              </a:buClr>
            </a:pPr>
            <a:r>
              <a:rPr lang="en-US" sz="1400" b="1" dirty="0" smtClean="0">
                <a:ea typeface="Times" pitchFamily="18" charset="0"/>
                <a:cs typeface="Arial" pitchFamily="34" charset="0"/>
              </a:rPr>
              <a:t>Bloomberg Terminals  at PSPIB</a:t>
            </a:r>
          </a:p>
          <a:p>
            <a:pPr marL="182880" indent="-182880" eaLnBrk="0" hangingPunct="0">
              <a:buClr>
                <a:schemeClr val="accent1"/>
              </a:buClr>
              <a:buFont typeface="Arial" panose="020B0604020202020204" pitchFamily="34" charset="0"/>
              <a:buChar char="•"/>
            </a:pPr>
            <a:r>
              <a:rPr lang="en-US" sz="1400" b="1" dirty="0" smtClean="0">
                <a:ea typeface="Times" pitchFamily="18" charset="0"/>
                <a:cs typeface="Arial" pitchFamily="34" charset="0"/>
              </a:rPr>
              <a:t>38</a:t>
            </a:r>
            <a:r>
              <a:rPr lang="en-US" sz="1400" dirty="0" smtClean="0">
                <a:ea typeface="Times" pitchFamily="18" charset="0"/>
                <a:cs typeface="Arial" pitchFamily="34" charset="0"/>
              </a:rPr>
              <a:t> </a:t>
            </a:r>
            <a:r>
              <a:rPr lang="en-US" sz="1200" dirty="0" smtClean="0">
                <a:ea typeface="Times" pitchFamily="18" charset="0"/>
                <a:cs typeface="Arial" pitchFamily="34" charset="0"/>
              </a:rPr>
              <a:t>Terminals identified within area’s  not traditionally requiring Bloomberg Terminals</a:t>
            </a:r>
          </a:p>
          <a:p>
            <a:pPr marL="182880" indent="-182880" eaLnBrk="0" hangingPunct="0">
              <a:buClr>
                <a:schemeClr val="accent1"/>
              </a:buClr>
              <a:buFont typeface="Arial" panose="020B0604020202020204" pitchFamily="34" charset="0"/>
              <a:buChar char="•"/>
            </a:pPr>
            <a:r>
              <a:rPr lang="en-US" sz="1400" b="1" dirty="0" smtClean="0">
                <a:ea typeface="Times" pitchFamily="18" charset="0"/>
                <a:cs typeface="Arial" pitchFamily="34" charset="0"/>
              </a:rPr>
              <a:t>6</a:t>
            </a:r>
            <a:r>
              <a:rPr lang="en-US" sz="1200" dirty="0" smtClean="0">
                <a:ea typeface="Times" pitchFamily="18" charset="0"/>
                <a:cs typeface="Arial" pitchFamily="34" charset="0"/>
              </a:rPr>
              <a:t> Terminals within unidentified area’s </a:t>
            </a:r>
          </a:p>
          <a:p>
            <a:pPr marL="182880" indent="-182880" eaLnBrk="0" hangingPunct="0">
              <a:buClr>
                <a:schemeClr val="accent1"/>
              </a:buClr>
              <a:buFont typeface="Arial" panose="020B0604020202020204" pitchFamily="34" charset="0"/>
              <a:buChar char="•"/>
            </a:pPr>
            <a:r>
              <a:rPr lang="en-US" sz="1400" b="1" dirty="0">
                <a:ea typeface="Times" pitchFamily="18" charset="0"/>
                <a:cs typeface="Arial" pitchFamily="34" charset="0"/>
              </a:rPr>
              <a:t>1:4.9</a:t>
            </a:r>
            <a:r>
              <a:rPr lang="en-US" sz="1200" dirty="0"/>
              <a:t> </a:t>
            </a:r>
            <a:r>
              <a:rPr lang="en-US" sz="1200" dirty="0" err="1"/>
              <a:t>Bloombergs</a:t>
            </a:r>
            <a:r>
              <a:rPr lang="en-US" sz="1200" dirty="0"/>
              <a:t> to Staff ratio.  Peers – </a:t>
            </a:r>
            <a:r>
              <a:rPr lang="en-US" sz="1400" b="1" dirty="0">
                <a:ea typeface="Times" pitchFamily="18" charset="0"/>
                <a:cs typeface="Arial" pitchFamily="34" charset="0"/>
              </a:rPr>
              <a:t>1:5.4</a:t>
            </a:r>
          </a:p>
          <a:p>
            <a:pPr eaLnBrk="0" hangingPunct="0">
              <a:lnSpc>
                <a:spcPct val="105000"/>
              </a:lnSpc>
              <a:spcBef>
                <a:spcPct val="45000"/>
              </a:spcBef>
              <a:buClr>
                <a:schemeClr val="accent1"/>
              </a:buClr>
            </a:pPr>
            <a:r>
              <a:rPr lang="en-US" sz="1400" b="1" dirty="0">
                <a:ea typeface="Times" pitchFamily="18" charset="0"/>
                <a:cs typeface="Arial" pitchFamily="34" charset="0"/>
              </a:rPr>
              <a:t>Bloomberg</a:t>
            </a:r>
            <a:r>
              <a:rPr lang="en-US" sz="1400" dirty="0">
                <a:ea typeface="Times" pitchFamily="18" charset="0"/>
                <a:cs typeface="Arial" pitchFamily="34" charset="0"/>
              </a:rPr>
              <a:t> </a:t>
            </a:r>
            <a:r>
              <a:rPr lang="en-US" sz="1400" b="1" dirty="0" smtClean="0">
                <a:ea typeface="Times" pitchFamily="18" charset="0"/>
                <a:cs typeface="Arial" pitchFamily="34" charset="0"/>
              </a:rPr>
              <a:t>Terminal</a:t>
            </a:r>
            <a:r>
              <a:rPr lang="en-US" sz="1400" dirty="0" smtClean="0">
                <a:ea typeface="Times" pitchFamily="18" charset="0"/>
                <a:cs typeface="Arial" pitchFamily="34" charset="0"/>
              </a:rPr>
              <a:t> </a:t>
            </a:r>
            <a:r>
              <a:rPr lang="en-US" sz="1200" dirty="0" smtClean="0">
                <a:ea typeface="Times" pitchFamily="18" charset="0"/>
                <a:cs typeface="Arial" pitchFamily="34" charset="0"/>
              </a:rPr>
              <a:t>is </a:t>
            </a:r>
            <a:r>
              <a:rPr lang="en-US" sz="1200" dirty="0">
                <a:ea typeface="Times" pitchFamily="18" charset="0"/>
                <a:cs typeface="Arial" pitchFamily="34" charset="0"/>
              </a:rPr>
              <a:t>a premium market </a:t>
            </a:r>
            <a:r>
              <a:rPr lang="en-US" sz="1200" dirty="0" smtClean="0">
                <a:ea typeface="Times" pitchFamily="18" charset="0"/>
                <a:cs typeface="Arial" pitchFamily="34" charset="0"/>
              </a:rPr>
              <a:t>data service </a:t>
            </a:r>
            <a:r>
              <a:rPr lang="en-US" sz="1200" dirty="0">
                <a:ea typeface="Times" pitchFamily="18" charset="0"/>
                <a:cs typeface="Arial" pitchFamily="34" charset="0"/>
              </a:rPr>
              <a:t>($</a:t>
            </a:r>
            <a:r>
              <a:rPr lang="en-US" sz="1200" dirty="0" smtClean="0">
                <a:ea typeface="Times" pitchFamily="18" charset="0"/>
                <a:cs typeface="Arial" pitchFamily="34" charset="0"/>
              </a:rPr>
              <a:t>22K each per </a:t>
            </a:r>
            <a:r>
              <a:rPr lang="en-US" sz="1200" dirty="0">
                <a:ea typeface="Times" pitchFamily="18" charset="0"/>
                <a:cs typeface="Arial" pitchFamily="34" charset="0"/>
              </a:rPr>
              <a:t>annum) providing core Quotes, News  and Charting services. Competitively the product is known for advantages in the following:</a:t>
            </a:r>
          </a:p>
          <a:p>
            <a:pPr marL="565200" lvl="1" indent="-252000" eaLnBrk="0" hangingPunct="0">
              <a:buClr>
                <a:schemeClr val="accent1"/>
              </a:buClr>
              <a:buFont typeface="Arial" pitchFamily="34" charset="0"/>
              <a:buChar char="•"/>
            </a:pPr>
            <a:r>
              <a:rPr lang="en-US" sz="1200" dirty="0">
                <a:ea typeface="Times" pitchFamily="18" charset="0"/>
                <a:cs typeface="Arial" pitchFamily="34" charset="0"/>
              </a:rPr>
              <a:t>Fixed Income markets (pricing and data points)</a:t>
            </a:r>
          </a:p>
          <a:p>
            <a:pPr marL="565200" lvl="1" indent="-252000" eaLnBrk="0" hangingPunct="0">
              <a:buClr>
                <a:schemeClr val="accent1"/>
              </a:buClr>
              <a:buFont typeface="Arial" pitchFamily="34" charset="0"/>
              <a:buChar char="•"/>
            </a:pPr>
            <a:r>
              <a:rPr lang="en-US" sz="1200" dirty="0">
                <a:ea typeface="Times" pitchFamily="18" charset="0"/>
                <a:cs typeface="Arial" pitchFamily="34" charset="0"/>
              </a:rPr>
              <a:t>Strategic services </a:t>
            </a:r>
            <a:r>
              <a:rPr lang="en-US" sz="1200" dirty="0" smtClean="0">
                <a:ea typeface="Times" pitchFamily="18" charset="0"/>
                <a:cs typeface="Arial" pitchFamily="34" charset="0"/>
              </a:rPr>
              <a:t>(Portfolio </a:t>
            </a:r>
            <a:r>
              <a:rPr lang="en-US" sz="1200" dirty="0">
                <a:ea typeface="Times" pitchFamily="18" charset="0"/>
                <a:cs typeface="Arial" pitchFamily="34" charset="0"/>
              </a:rPr>
              <a:t>Management, </a:t>
            </a:r>
            <a:r>
              <a:rPr lang="en-US" sz="1200" dirty="0" smtClean="0">
                <a:ea typeface="Times" pitchFamily="18" charset="0"/>
                <a:cs typeface="Arial" pitchFamily="34" charset="0"/>
              </a:rPr>
              <a:t>Trading</a:t>
            </a:r>
            <a:r>
              <a:rPr lang="en-US" sz="1200" dirty="0">
                <a:ea typeface="Times" pitchFamily="18" charset="0"/>
                <a:cs typeface="Arial" pitchFamily="34" charset="0"/>
              </a:rPr>
              <a:t>)</a:t>
            </a:r>
          </a:p>
          <a:p>
            <a:pPr marL="565200" lvl="1" indent="-252000" eaLnBrk="0" hangingPunct="0">
              <a:buClr>
                <a:schemeClr val="accent1"/>
              </a:buClr>
              <a:buFont typeface="Arial" pitchFamily="34" charset="0"/>
              <a:buChar char="•"/>
            </a:pPr>
            <a:r>
              <a:rPr lang="en-US" sz="1200" dirty="0">
                <a:ea typeface="Times" pitchFamily="18" charset="0"/>
                <a:cs typeface="Arial" pitchFamily="34" charset="0"/>
              </a:rPr>
              <a:t>Messaging with Bloomberg User </a:t>
            </a:r>
            <a:r>
              <a:rPr lang="en-US" sz="1200" dirty="0" smtClean="0">
                <a:ea typeface="Times" pitchFamily="18" charset="0"/>
                <a:cs typeface="Arial" pitchFamily="34" charset="0"/>
              </a:rPr>
              <a:t>community</a:t>
            </a:r>
            <a:endParaRPr lang="en-US" sz="1200" dirty="0">
              <a:ea typeface="Times" pitchFamily="18" charset="0"/>
              <a:cs typeface="Arial" pitchFamily="34" charset="0"/>
            </a:endParaRPr>
          </a:p>
        </p:txBody>
      </p:sp>
      <p:graphicFrame>
        <p:nvGraphicFramePr>
          <p:cNvPr id="23" name="Chart 22"/>
          <p:cNvGraphicFramePr>
            <a:graphicFrameLocks/>
          </p:cNvGraphicFramePr>
          <p:nvPr>
            <p:extLst>
              <p:ext uri="{D42A27DB-BD31-4B8C-83A1-F6EECF244321}">
                <p14:modId xmlns:p14="http://schemas.microsoft.com/office/powerpoint/2010/main" xmlns="" val="1644329802"/>
              </p:ext>
            </p:extLst>
          </p:nvPr>
        </p:nvGraphicFramePr>
        <p:xfrm>
          <a:off x="179512" y="836712"/>
          <a:ext cx="4189439" cy="3054102"/>
        </p:xfrm>
        <a:graphic>
          <a:graphicData uri="http://schemas.openxmlformats.org/drawingml/2006/chart">
            <c:chart xmlns:c="http://schemas.openxmlformats.org/drawingml/2006/chart" xmlns:r="http://schemas.openxmlformats.org/officeDocument/2006/relationships" r:id="rId4"/>
          </a:graphicData>
        </a:graphic>
      </p:graphicFrame>
      <p:sp>
        <p:nvSpPr>
          <p:cNvPr id="41" name="Rectangle 7"/>
          <p:cNvSpPr>
            <a:spLocks noChangeArrowheads="1"/>
          </p:cNvSpPr>
          <p:nvPr/>
        </p:nvSpPr>
        <p:spPr bwMode="auto">
          <a:xfrm>
            <a:off x="1226057" y="1380877"/>
            <a:ext cx="1450793" cy="1601126"/>
          </a:xfrm>
          <a:prstGeom prst="rect">
            <a:avLst/>
          </a:prstGeom>
          <a:solidFill>
            <a:schemeClr val="bg1">
              <a:lumMod val="95000"/>
              <a:alpha val="15000"/>
            </a:schemeClr>
          </a:solidFill>
          <a:ln w="9525" algn="ctr">
            <a:solidFill>
              <a:srgbClr val="FF0000"/>
            </a:solidFill>
            <a:round/>
            <a:headEnd/>
            <a:tailEnd/>
          </a:ln>
        </p:spPr>
        <p:txBody>
          <a:bodyPr anchor="b"/>
          <a:lstStyle/>
          <a:p>
            <a:pPr>
              <a:defRPr/>
            </a:pPr>
            <a:endParaRPr lang="en-US"/>
          </a:p>
        </p:txBody>
      </p:sp>
      <p:sp>
        <p:nvSpPr>
          <p:cNvPr id="20" name="Rectangle 19"/>
          <p:cNvSpPr/>
          <p:nvPr/>
        </p:nvSpPr>
        <p:spPr>
          <a:xfrm>
            <a:off x="1154049" y="1456151"/>
            <a:ext cx="1614537" cy="430887"/>
          </a:xfrm>
          <a:prstGeom prst="rect">
            <a:avLst/>
          </a:prstGeom>
        </p:spPr>
        <p:txBody>
          <a:bodyPr wrap="square">
            <a:spAutoFit/>
          </a:bodyPr>
          <a:lstStyle/>
          <a:p>
            <a:pPr algn="ctr">
              <a:defRPr sz="1680" b="1" i="0" u="none" strike="noStrike" kern="1200" baseline="0">
                <a:solidFill>
                  <a:prstClr val="black"/>
                </a:solidFill>
                <a:latin typeface="+mn-lt"/>
                <a:ea typeface="+mn-ea"/>
                <a:cs typeface="+mn-cs"/>
              </a:defRPr>
            </a:pPr>
            <a:r>
              <a:rPr lang="en-US" sz="1100" dirty="0" smtClean="0"/>
              <a:t>Non-traditional BB Areas </a:t>
            </a:r>
            <a:endParaRPr lang="en-US" sz="1100" dirty="0"/>
          </a:p>
        </p:txBody>
      </p:sp>
      <p:sp>
        <p:nvSpPr>
          <p:cNvPr id="25" name="Rectangle 7"/>
          <p:cNvSpPr>
            <a:spLocks noChangeArrowheads="1"/>
          </p:cNvSpPr>
          <p:nvPr/>
        </p:nvSpPr>
        <p:spPr bwMode="auto">
          <a:xfrm>
            <a:off x="3947439" y="1380877"/>
            <a:ext cx="256230" cy="1601126"/>
          </a:xfrm>
          <a:prstGeom prst="rect">
            <a:avLst/>
          </a:prstGeom>
          <a:solidFill>
            <a:schemeClr val="bg1">
              <a:lumMod val="95000"/>
              <a:alpha val="15000"/>
            </a:schemeClr>
          </a:solidFill>
          <a:ln w="9525" algn="ctr">
            <a:solidFill>
              <a:srgbClr val="FF0000"/>
            </a:solidFill>
            <a:round/>
            <a:headEnd/>
            <a:tailEnd/>
          </a:ln>
        </p:spPr>
        <p:txBody>
          <a:bodyPr anchor="b"/>
          <a:lstStyle/>
          <a:p>
            <a:pPr>
              <a:defRPr/>
            </a:pPr>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1550647932"/>
              </p:ext>
            </p:extLst>
          </p:nvPr>
        </p:nvGraphicFramePr>
        <p:xfrm>
          <a:off x="4720705" y="1300659"/>
          <a:ext cx="4171775" cy="5034949"/>
        </p:xfrm>
        <a:graphic>
          <a:graphicData uri="http://schemas.openxmlformats.org/drawingml/2006/table">
            <a:tbl>
              <a:tblPr/>
              <a:tblGrid>
                <a:gridCol w="1480948"/>
                <a:gridCol w="520094"/>
                <a:gridCol w="88152"/>
                <a:gridCol w="1639620"/>
                <a:gridCol w="442961"/>
              </a:tblGrid>
              <a:tr h="77192">
                <a:tc>
                  <a:txBody>
                    <a:bodyPr/>
                    <a:lstStyle/>
                    <a:p>
                      <a:pPr algn="l" fontAlgn="b"/>
                      <a:r>
                        <a:rPr lang="en-US" sz="700" b="1" i="0" u="none" strike="noStrike" dirty="0">
                          <a:solidFill>
                            <a:srgbClr val="000000"/>
                          </a:solidFill>
                          <a:effectLst/>
                          <a:latin typeface="Calibri" panose="020F0502020204030204" pitchFamily="34" charset="0"/>
                        </a:rPr>
                        <a:t>Finance</a:t>
                      </a:r>
                    </a:p>
                  </a:txBody>
                  <a:tcPr marL="4940" marR="4940" marT="4940" marB="0" anchor="b">
                    <a:lnL>
                      <a:noFill/>
                    </a:lnL>
                    <a:lnR>
                      <a:noFill/>
                    </a:lnR>
                    <a:lnT w="6350" cap="flat" cmpd="sng" algn="ctr">
                      <a:solidFill>
                        <a:srgbClr val="9BC2E6"/>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DDEBF7"/>
                    </a:solidFill>
                  </a:tcPr>
                </a:tc>
                <a:tc>
                  <a:txBody>
                    <a:bodyPr/>
                    <a:lstStyle/>
                    <a:p>
                      <a:pPr algn="l" fontAlgn="b"/>
                      <a:r>
                        <a:rPr lang="en-US" sz="700" b="1" i="0" u="none" strike="noStrike">
                          <a:solidFill>
                            <a:srgbClr val="000000"/>
                          </a:solidFill>
                          <a:effectLst/>
                          <a:latin typeface="Calibri" panose="020F0502020204030204" pitchFamily="34" charset="0"/>
                        </a:rPr>
                        <a:t> $       46,450 </a:t>
                      </a:r>
                    </a:p>
                  </a:txBody>
                  <a:tcPr marL="4940" marR="4940" marT="4940" marB="0" anchor="b">
                    <a:lnL>
                      <a:noFill/>
                    </a:lnL>
                    <a:lnR>
                      <a:noFill/>
                    </a:lnR>
                    <a:lnT w="6350" cap="flat" cmpd="sng" algn="ctr">
                      <a:solidFill>
                        <a:srgbClr val="9BC2E6"/>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DDEBF7"/>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1" i="0" u="none" strike="noStrike">
                          <a:solidFill>
                            <a:srgbClr val="000000"/>
                          </a:solidFill>
                          <a:effectLst/>
                          <a:latin typeface="Calibri" panose="020F0502020204030204" pitchFamily="34" charset="0"/>
                        </a:rPr>
                        <a:t>Economics and market strategy</a:t>
                      </a:r>
                    </a:p>
                  </a:txBody>
                  <a:tcPr marL="4940" marR="4940" marT="4940" marB="0" anchor="b">
                    <a:lnL>
                      <a:noFill/>
                    </a:lnL>
                    <a:lnR>
                      <a:noFill/>
                    </a:lnR>
                    <a:lnT w="6350" cap="flat" cmpd="sng" algn="ctr">
                      <a:solidFill>
                        <a:srgbClr val="9BC2E6"/>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DDEBF7"/>
                    </a:solidFill>
                  </a:tcPr>
                </a:tc>
                <a:tc>
                  <a:txBody>
                    <a:bodyPr/>
                    <a:lstStyle/>
                    <a:p>
                      <a:pPr algn="l" fontAlgn="b"/>
                      <a:r>
                        <a:rPr lang="en-US" sz="700" b="1" i="0" u="none" strike="noStrike">
                          <a:solidFill>
                            <a:srgbClr val="000000"/>
                          </a:solidFill>
                          <a:effectLst/>
                          <a:latin typeface="Calibri" panose="020F0502020204030204" pitchFamily="34" charset="0"/>
                        </a:rPr>
                        <a:t> $     3,660 </a:t>
                      </a:r>
                    </a:p>
                  </a:txBody>
                  <a:tcPr marL="4940" marR="4940" marT="4940" marB="0" anchor="b">
                    <a:lnL>
                      <a:noFill/>
                    </a:lnL>
                    <a:lnR>
                      <a:noFill/>
                    </a:lnR>
                    <a:lnT w="6350" cap="flat" cmpd="sng" algn="ctr">
                      <a:solidFill>
                        <a:srgbClr val="9BC2E6"/>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DDEBF7"/>
                    </a:solidFill>
                  </a:tcPr>
                </a:tc>
              </a:tr>
              <a:tr h="77192">
                <a:tc>
                  <a:txBody>
                    <a:bodyPr/>
                    <a:lstStyle/>
                    <a:p>
                      <a:pPr algn="l" fontAlgn="b"/>
                      <a:r>
                        <a:rPr lang="en-US" sz="700" b="1" i="0" u="none" strike="noStrike">
                          <a:solidFill>
                            <a:srgbClr val="000000"/>
                          </a:solidFill>
                          <a:effectLst/>
                          <a:latin typeface="Calibri" panose="020F0502020204030204" pitchFamily="34" charset="0"/>
                        </a:rPr>
                        <a:t>Fund Operations and Technology</a:t>
                      </a:r>
                    </a:p>
                  </a:txBody>
                  <a:tcPr marL="44459"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4C6E7"/>
                    </a:solidFill>
                  </a:tcPr>
                </a:tc>
                <a:tc>
                  <a:txBody>
                    <a:bodyPr/>
                    <a:lstStyle/>
                    <a:p>
                      <a:pPr algn="l" fontAlgn="b"/>
                      <a:r>
                        <a:rPr lang="en-US" sz="700" b="1" i="0" u="none" strike="noStrike">
                          <a:solidFill>
                            <a:srgbClr val="000000"/>
                          </a:solidFill>
                          <a:effectLst/>
                          <a:latin typeface="Calibri" panose="020F0502020204030204" pitchFamily="34" charset="0"/>
                        </a:rPr>
                        <a:t> $       12,330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4C6E7"/>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JEAN-PHILIPPE GAGNON-FLEURY</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1,830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r>
              <a:tr h="77192">
                <a:tc>
                  <a:txBody>
                    <a:bodyPr/>
                    <a:lstStyle/>
                    <a:p>
                      <a:pPr algn="l" fontAlgn="b"/>
                      <a:r>
                        <a:rPr lang="en-US" sz="700" b="0" i="0" u="none" strike="noStrike">
                          <a:solidFill>
                            <a:srgbClr val="000000"/>
                          </a:solidFill>
                          <a:effectLst/>
                          <a:latin typeface="Calibri" panose="020F0502020204030204" pitchFamily="34" charset="0"/>
                        </a:rPr>
                        <a:t>Enterprise Data Management</a:t>
                      </a:r>
                    </a:p>
                  </a:txBody>
                  <a:tcPr marL="88919"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3,500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JEROME GAGNE</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1,830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BDD7EE"/>
                    </a:solidFill>
                  </a:tcPr>
                </a:tc>
              </a:tr>
              <a:tr h="77192">
                <a:tc>
                  <a:txBody>
                    <a:bodyPr/>
                    <a:lstStyle/>
                    <a:p>
                      <a:pPr algn="l" fontAlgn="b"/>
                      <a:r>
                        <a:rPr lang="en-US" sz="700" b="0" i="0" u="none" strike="noStrike">
                          <a:solidFill>
                            <a:srgbClr val="000000"/>
                          </a:solidFill>
                          <a:effectLst/>
                          <a:latin typeface="Calibri" panose="020F0502020204030204" pitchFamily="34" charset="0"/>
                        </a:rPr>
                        <a:t>ALEX DI CRISTOFANO</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1" i="0" u="none" strike="noStrike">
                          <a:solidFill>
                            <a:srgbClr val="000000"/>
                          </a:solidFill>
                          <a:effectLst/>
                          <a:latin typeface="Calibri" panose="020F0502020204030204" pitchFamily="34" charset="0"/>
                        </a:rPr>
                        <a:t>Indexing</a:t>
                      </a:r>
                    </a:p>
                  </a:txBody>
                  <a:tcPr marL="4940" marR="4940" marT="4940" marB="0" anchor="b">
                    <a:lnL>
                      <a:noFill/>
                    </a:lnL>
                    <a:lnR>
                      <a:noFill/>
                    </a:lnR>
                    <a:lnT w="6350" cap="flat" cmpd="sng" algn="ctr">
                      <a:solidFill>
                        <a:srgbClr val="9BC2E6"/>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DDEBF7"/>
                    </a:solidFill>
                  </a:tcPr>
                </a:tc>
                <a:tc>
                  <a:txBody>
                    <a:bodyPr/>
                    <a:lstStyle/>
                    <a:p>
                      <a:pPr algn="l" fontAlgn="b"/>
                      <a:r>
                        <a:rPr lang="en-US" sz="700" b="1" i="0" u="none" strike="noStrike">
                          <a:solidFill>
                            <a:srgbClr val="000000"/>
                          </a:solidFill>
                          <a:effectLst/>
                          <a:latin typeface="Calibri" panose="020F0502020204030204" pitchFamily="34" charset="0"/>
                        </a:rPr>
                        <a:t> $     3,500 </a:t>
                      </a:r>
                    </a:p>
                  </a:txBody>
                  <a:tcPr marL="4940" marR="4940" marT="4940" marB="0" anchor="b">
                    <a:lnL>
                      <a:noFill/>
                    </a:lnL>
                    <a:lnR>
                      <a:noFill/>
                    </a:lnR>
                    <a:lnT w="6350" cap="flat" cmpd="sng" algn="ctr">
                      <a:solidFill>
                        <a:srgbClr val="9BC2E6"/>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DDEBF7"/>
                    </a:solidFill>
                  </a:tcPr>
                </a:tc>
              </a:tr>
              <a:tr h="77192">
                <a:tc>
                  <a:txBody>
                    <a:bodyPr/>
                    <a:lstStyle/>
                    <a:p>
                      <a:pPr algn="l" fontAlgn="b"/>
                      <a:r>
                        <a:rPr lang="en-US" sz="700" b="0" i="0" u="none" strike="noStrike">
                          <a:solidFill>
                            <a:srgbClr val="000000"/>
                          </a:solidFill>
                          <a:effectLst/>
                          <a:latin typeface="Calibri" panose="020F0502020204030204" pitchFamily="34" charset="0"/>
                        </a:rPr>
                        <a:t>ANTOINE PERIN</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FRANCOIS BELLAVANCE</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r>
              <a:tr h="77192">
                <a:tc>
                  <a:txBody>
                    <a:bodyPr/>
                    <a:lstStyle/>
                    <a:p>
                      <a:pPr algn="l" fontAlgn="b"/>
                      <a:r>
                        <a:rPr lang="en-US" sz="700" b="0" i="0" u="none" strike="noStrike">
                          <a:solidFill>
                            <a:srgbClr val="000000"/>
                          </a:solidFill>
                          <a:effectLst/>
                          <a:latin typeface="Calibri" panose="020F0502020204030204" pitchFamily="34" charset="0"/>
                        </a:rPr>
                        <a:t>FLORIAN VITEL</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MATHIEU BELANGER</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BDD7EE"/>
                    </a:solidFill>
                  </a:tcPr>
                </a:tc>
              </a:tr>
              <a:tr h="77192">
                <a:tc>
                  <a:txBody>
                    <a:bodyPr/>
                    <a:lstStyle/>
                    <a:p>
                      <a:pPr algn="l" fontAlgn="b"/>
                      <a:r>
                        <a:rPr lang="en-US" sz="700" b="0" i="0" u="none" strike="noStrike">
                          <a:solidFill>
                            <a:srgbClr val="000000"/>
                          </a:solidFill>
                          <a:effectLst/>
                          <a:latin typeface="Calibri" panose="020F0502020204030204" pitchFamily="34" charset="0"/>
                        </a:rPr>
                        <a:t>Investment Operations</a:t>
                      </a:r>
                    </a:p>
                  </a:txBody>
                  <a:tcPr marL="88919"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1" i="0" u="none" strike="noStrike">
                          <a:solidFill>
                            <a:srgbClr val="000000"/>
                          </a:solidFill>
                          <a:effectLst/>
                          <a:latin typeface="Calibri" panose="020F0502020204030204" pitchFamily="34" charset="0"/>
                        </a:rPr>
                        <a:t>Office of the CIO</a:t>
                      </a:r>
                    </a:p>
                  </a:txBody>
                  <a:tcPr marL="4940" marR="4940" marT="4940" marB="0" anchor="b">
                    <a:lnL>
                      <a:noFill/>
                    </a:lnL>
                    <a:lnR>
                      <a:noFill/>
                    </a:lnR>
                    <a:lnT w="6350" cap="flat" cmpd="sng" algn="ctr">
                      <a:solidFill>
                        <a:srgbClr val="9BC2E6"/>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DDEBF7"/>
                    </a:solidFill>
                  </a:tcPr>
                </a:tc>
                <a:tc>
                  <a:txBody>
                    <a:bodyPr/>
                    <a:lstStyle/>
                    <a:p>
                      <a:pPr algn="l" fontAlgn="b"/>
                      <a:r>
                        <a:rPr lang="en-US" sz="700" b="1"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9BC2E6"/>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DDEBF7"/>
                    </a:solidFill>
                  </a:tcPr>
                </a:tc>
              </a:tr>
              <a:tr h="77192">
                <a:tc>
                  <a:txBody>
                    <a:bodyPr/>
                    <a:lstStyle/>
                    <a:p>
                      <a:pPr algn="l" fontAlgn="b"/>
                      <a:r>
                        <a:rPr lang="en-US" sz="700" b="0" i="0" u="none" strike="noStrike">
                          <a:solidFill>
                            <a:srgbClr val="000000"/>
                          </a:solidFill>
                          <a:effectLst/>
                          <a:latin typeface="Calibri" panose="020F0502020204030204" pitchFamily="34" charset="0"/>
                        </a:rPr>
                        <a:t>ANNA GALLACCIO</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MIHAIL GARCHEV</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BDD7EE"/>
                    </a:solidFill>
                  </a:tcPr>
                </a:tc>
              </a:tr>
              <a:tr h="77192">
                <a:tc>
                  <a:txBody>
                    <a:bodyPr/>
                    <a:lstStyle/>
                    <a:p>
                      <a:pPr algn="l" fontAlgn="b"/>
                      <a:r>
                        <a:rPr lang="en-US" sz="700" b="0" i="0" u="none" strike="noStrike">
                          <a:solidFill>
                            <a:srgbClr val="000000"/>
                          </a:solidFill>
                          <a:effectLst/>
                          <a:latin typeface="Calibri" panose="020F0502020204030204" pitchFamily="34" charset="0"/>
                        </a:rPr>
                        <a:t>IT</a:t>
                      </a:r>
                    </a:p>
                  </a:txBody>
                  <a:tcPr marL="88919"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dirty="0">
                          <a:solidFill>
                            <a:srgbClr val="000000"/>
                          </a:solidFill>
                          <a:effectLst/>
                          <a:latin typeface="Calibri" panose="020F0502020204030204" pitchFamily="34" charset="0"/>
                        </a:rPr>
                        <a:t> $         7,080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1" i="0" u="none" strike="noStrike">
                          <a:solidFill>
                            <a:srgbClr val="000000"/>
                          </a:solidFill>
                          <a:effectLst/>
                          <a:latin typeface="Calibri" panose="020F0502020204030204" pitchFamily="34" charset="0"/>
                        </a:rPr>
                        <a:t>Performance Measurement</a:t>
                      </a:r>
                    </a:p>
                  </a:txBody>
                  <a:tcPr marL="4940" marR="4940" marT="4940" marB="0" anchor="b">
                    <a:lnL>
                      <a:noFill/>
                    </a:lnL>
                    <a:lnR>
                      <a:noFill/>
                    </a:lnR>
                    <a:lnT w="6350" cap="flat" cmpd="sng" algn="ctr">
                      <a:solidFill>
                        <a:srgbClr val="9BC2E6"/>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DDEBF7"/>
                    </a:solidFill>
                  </a:tcPr>
                </a:tc>
                <a:tc>
                  <a:txBody>
                    <a:bodyPr/>
                    <a:lstStyle/>
                    <a:p>
                      <a:pPr algn="l" fontAlgn="b"/>
                      <a:r>
                        <a:rPr lang="en-US" sz="700" b="1"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9BC2E6"/>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DDEBF7"/>
                    </a:solidFill>
                  </a:tcPr>
                </a:tc>
              </a:tr>
              <a:tr h="77192">
                <a:tc>
                  <a:txBody>
                    <a:bodyPr/>
                    <a:lstStyle/>
                    <a:p>
                      <a:pPr algn="l" fontAlgn="b"/>
                      <a:r>
                        <a:rPr lang="en-US" sz="700" b="1" i="0" u="none" strike="noStrike">
                          <a:solidFill>
                            <a:srgbClr val="000000"/>
                          </a:solidFill>
                          <a:effectLst/>
                          <a:latin typeface="Calibri" panose="020F0502020204030204" pitchFamily="34" charset="0"/>
                        </a:rPr>
                        <a:t>Applic. Devel. &amp; Maintenance</a:t>
                      </a:r>
                    </a:p>
                  </a:txBody>
                  <a:tcPr marL="133378"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1" i="0" u="none" strike="noStrike">
                          <a:solidFill>
                            <a:srgbClr val="000000"/>
                          </a:solidFill>
                          <a:effectLst/>
                          <a:latin typeface="Calibri" panose="020F0502020204030204" pitchFamily="34" charset="0"/>
                        </a:rPr>
                        <a:t> $         1,830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GAETAN LABARRE</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BDD7EE"/>
                    </a:solidFill>
                  </a:tcPr>
                </a:tc>
              </a:tr>
              <a:tr h="77192">
                <a:tc>
                  <a:txBody>
                    <a:bodyPr/>
                    <a:lstStyle/>
                    <a:p>
                      <a:pPr algn="l" fontAlgn="b"/>
                      <a:r>
                        <a:rPr lang="en-US" sz="700" b="0" i="0" u="none" strike="noStrike">
                          <a:solidFill>
                            <a:srgbClr val="000000"/>
                          </a:solidFill>
                          <a:effectLst/>
                          <a:latin typeface="Calibri" panose="020F0502020204030204" pitchFamily="34" charset="0"/>
                        </a:rPr>
                        <a:t>ERIC DE CARUFEL</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1" i="0" u="none" strike="noStrike">
                          <a:solidFill>
                            <a:srgbClr val="000000"/>
                          </a:solidFill>
                          <a:effectLst/>
                          <a:latin typeface="Calibri" panose="020F0502020204030204" pitchFamily="34" charset="0"/>
                        </a:rPr>
                        <a:t>#N/A</a:t>
                      </a:r>
                    </a:p>
                  </a:txBody>
                  <a:tcPr marL="4940" marR="4940" marT="4940" marB="0" anchor="b">
                    <a:lnL>
                      <a:noFill/>
                    </a:lnL>
                    <a:lnR>
                      <a:noFill/>
                    </a:lnR>
                    <a:lnT w="6350" cap="flat" cmpd="sng" algn="ctr">
                      <a:solidFill>
                        <a:srgbClr val="9BC2E6"/>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DDEBF7"/>
                    </a:solidFill>
                  </a:tcPr>
                </a:tc>
                <a:tc>
                  <a:txBody>
                    <a:bodyPr/>
                    <a:lstStyle/>
                    <a:p>
                      <a:pPr algn="l" fontAlgn="b"/>
                      <a:r>
                        <a:rPr lang="en-US" sz="700" b="1" i="0" u="none" strike="noStrike">
                          <a:solidFill>
                            <a:srgbClr val="000000"/>
                          </a:solidFill>
                          <a:effectLst/>
                          <a:latin typeface="Calibri" panose="020F0502020204030204" pitchFamily="34" charset="0"/>
                        </a:rPr>
                        <a:t> $   10,660 </a:t>
                      </a:r>
                    </a:p>
                  </a:txBody>
                  <a:tcPr marL="4940" marR="4940" marT="4940" marB="0" anchor="b">
                    <a:lnL>
                      <a:noFill/>
                    </a:lnL>
                    <a:lnR>
                      <a:noFill/>
                    </a:lnR>
                    <a:lnT w="6350" cap="flat" cmpd="sng" algn="ctr">
                      <a:solidFill>
                        <a:srgbClr val="9BC2E6"/>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DDEBF7"/>
                    </a:solidFill>
                  </a:tcPr>
                </a:tc>
              </a:tr>
              <a:tr h="77192">
                <a:tc>
                  <a:txBody>
                    <a:bodyPr/>
                    <a:lstStyle/>
                    <a:p>
                      <a:pPr algn="l" fontAlgn="b"/>
                      <a:r>
                        <a:rPr lang="en-US" sz="700" b="0" i="0" u="none" strike="noStrike">
                          <a:solidFill>
                            <a:srgbClr val="000000"/>
                          </a:solidFill>
                          <a:effectLst/>
                          <a:latin typeface="Calibri" panose="020F0502020204030204" pitchFamily="34" charset="0"/>
                        </a:rPr>
                        <a:t>JOHN GONZALEZ</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1,830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ALEXANDER BANH</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r>
              <a:tr h="77192">
                <a:tc>
                  <a:txBody>
                    <a:bodyPr/>
                    <a:lstStyle/>
                    <a:p>
                      <a:pPr algn="l" fontAlgn="b"/>
                      <a:r>
                        <a:rPr lang="en-US" sz="700" b="1" i="0" u="none" strike="noStrike">
                          <a:solidFill>
                            <a:srgbClr val="000000"/>
                          </a:solidFill>
                          <a:effectLst/>
                          <a:latin typeface="Calibri" panose="020F0502020204030204" pitchFamily="34" charset="0"/>
                        </a:rPr>
                        <a:t>Architecture</a:t>
                      </a:r>
                    </a:p>
                  </a:txBody>
                  <a:tcPr marL="133378"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1" i="0" u="none" strike="noStrike">
                          <a:solidFill>
                            <a:srgbClr val="000000"/>
                          </a:solidFill>
                          <a:effectLst/>
                          <a:latin typeface="Calibri" panose="020F0502020204030204" pitchFamily="34" charset="0"/>
                        </a:rPr>
                        <a:t> $         5,250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ANTHONY MEA</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r>
              <a:tr h="77192">
                <a:tc>
                  <a:txBody>
                    <a:bodyPr/>
                    <a:lstStyle/>
                    <a:p>
                      <a:pPr algn="l" fontAlgn="b"/>
                      <a:r>
                        <a:rPr lang="en-US" sz="700" b="0" i="0" u="none" strike="noStrike">
                          <a:solidFill>
                            <a:srgbClr val="000000"/>
                          </a:solidFill>
                          <a:effectLst/>
                          <a:latin typeface="Calibri" panose="020F0502020204030204" pitchFamily="34" charset="0"/>
                        </a:rPr>
                        <a:t>AMINE EL KHATIB</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I AOS</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r>
              <a:tr h="77192">
                <a:tc>
                  <a:txBody>
                    <a:bodyPr/>
                    <a:lstStyle/>
                    <a:p>
                      <a:pPr algn="l" fontAlgn="b"/>
                      <a:r>
                        <a:rPr lang="en-US" sz="700" b="0" i="0" u="none" strike="noStrike">
                          <a:solidFill>
                            <a:srgbClr val="000000"/>
                          </a:solidFill>
                          <a:effectLst/>
                          <a:latin typeface="Calibri" panose="020F0502020204030204" pitchFamily="34" charset="0"/>
                        </a:rPr>
                        <a:t>CHADY GHANOUCHI</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MARKET RISK</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1,830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r>
              <a:tr h="77192">
                <a:tc>
                  <a:txBody>
                    <a:bodyPr/>
                    <a:lstStyle/>
                    <a:p>
                      <a:pPr algn="l" fontAlgn="b"/>
                      <a:r>
                        <a:rPr lang="en-US" sz="700" b="0" i="0" u="none" strike="noStrike">
                          <a:solidFill>
                            <a:srgbClr val="000000"/>
                          </a:solidFill>
                          <a:effectLst/>
                          <a:latin typeface="Calibri" panose="020F0502020204030204" pitchFamily="34" charset="0"/>
                        </a:rPr>
                        <a:t>ERIC BEAUMIER</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SADRODDIN SHARIATI</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1,830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r>
              <a:tr h="77192">
                <a:tc>
                  <a:txBody>
                    <a:bodyPr/>
                    <a:lstStyle/>
                    <a:p>
                      <a:pPr algn="l" fontAlgn="b"/>
                      <a:r>
                        <a:rPr lang="en-US" sz="700" b="0" i="0" u="none" strike="noStrike">
                          <a:solidFill>
                            <a:srgbClr val="000000"/>
                          </a:solidFill>
                          <a:effectLst/>
                          <a:latin typeface="Calibri" panose="020F0502020204030204" pitchFamily="34" charset="0"/>
                        </a:rPr>
                        <a:t>JOEL ARCHAMBAULT</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TOM TARAS</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r>
              <a:tr h="77192">
                <a:tc>
                  <a:txBody>
                    <a:bodyPr/>
                    <a:lstStyle/>
                    <a:p>
                      <a:pPr algn="l" fontAlgn="b"/>
                      <a:r>
                        <a:rPr lang="en-US" sz="700" b="0" i="0" u="none" strike="noStrike">
                          <a:solidFill>
                            <a:srgbClr val="000000"/>
                          </a:solidFill>
                          <a:effectLst/>
                          <a:latin typeface="Calibri" panose="020F0502020204030204" pitchFamily="34" charset="0"/>
                        </a:rPr>
                        <a:t>MATHIEU RENIER</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w="6350" cap="flat" cmpd="sng" algn="ctr">
                      <a:solidFill>
                        <a:srgbClr val="DDEBF7"/>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w="6350" cap="flat" cmpd="sng" algn="ctr">
                      <a:solidFill>
                        <a:srgbClr val="DDEBF7"/>
                      </a:solidFill>
                      <a:prstDash val="solid"/>
                      <a:round/>
                      <a:headEnd type="none" w="med" len="med"/>
                      <a:tailEnd type="none" w="med" len="med"/>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ProxyUser BMDS3661_1</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ProxyUser BMDS3662_1</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1" i="0" u="none" strike="noStrike">
                          <a:solidFill>
                            <a:srgbClr val="000000"/>
                          </a:solidFill>
                          <a:effectLst/>
                          <a:latin typeface="Calibri" panose="020F0502020204030204" pitchFamily="34" charset="0"/>
                        </a:rPr>
                        <a:t>Internal Audit</a:t>
                      </a:r>
                    </a:p>
                  </a:txBody>
                  <a:tcPr marL="44459"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4C6E7"/>
                    </a:solidFill>
                  </a:tcPr>
                </a:tc>
                <a:tc>
                  <a:txBody>
                    <a:bodyPr/>
                    <a:lstStyle/>
                    <a:p>
                      <a:pPr algn="l" fontAlgn="b"/>
                      <a:r>
                        <a:rPr lang="en-US" sz="700" b="1" i="0" u="none" strike="noStrike">
                          <a:solidFill>
                            <a:srgbClr val="000000"/>
                          </a:solidFill>
                          <a:effectLst/>
                          <a:latin typeface="Calibri" panose="020F0502020204030204" pitchFamily="34" charset="0"/>
                        </a:rPr>
                        <a:t> $       10,580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4C6E7"/>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dirty="0">
                          <a:solidFill>
                            <a:srgbClr val="000000"/>
                          </a:solidFill>
                          <a:effectLst/>
                          <a:latin typeface="Calibri" panose="020F0502020204030204" pitchFamily="34" charset="0"/>
                        </a:rPr>
                        <a:t>ALEXANDRE DOBBIE</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dirty="0">
                          <a:solidFill>
                            <a:srgbClr val="000000"/>
                          </a:solidFill>
                          <a:effectLst/>
                          <a:latin typeface="Calibri" panose="020F0502020204030204" pitchFamily="34" charset="0"/>
                        </a:rPr>
                        <a:t>ANTOINE DEMEURE</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dirty="0">
                          <a:solidFill>
                            <a:srgbClr val="000000"/>
                          </a:solidFill>
                          <a:effectLst/>
                          <a:latin typeface="Calibri" panose="020F0502020204030204" pitchFamily="34" charset="0"/>
                        </a:rPr>
                        <a:t>LUDMYA KHALED</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dirty="0">
                          <a:solidFill>
                            <a:srgbClr val="000000"/>
                          </a:solidFill>
                          <a:effectLst/>
                          <a:latin typeface="Calibri" panose="020F0502020204030204" pitchFamily="34" charset="0"/>
                        </a:rPr>
                        <a:t>NATHALIE BOUCHARD</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dirty="0">
                          <a:solidFill>
                            <a:srgbClr val="000000"/>
                          </a:solidFill>
                          <a:effectLst/>
                          <a:latin typeface="Calibri" panose="020F0502020204030204" pitchFamily="34" charset="0"/>
                        </a:rPr>
                        <a:t> $         1,830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dirty="0">
                          <a:solidFill>
                            <a:srgbClr val="000000"/>
                          </a:solidFill>
                          <a:effectLst/>
                          <a:latin typeface="Calibri" panose="020F0502020204030204" pitchFamily="34" charset="0"/>
                        </a:rPr>
                        <a:t>PAQUET NANCY</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dirty="0">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RAQUEL CARVALHO</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dirty="0">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1" i="0" u="none" strike="noStrike">
                          <a:solidFill>
                            <a:srgbClr val="000000"/>
                          </a:solidFill>
                          <a:effectLst/>
                          <a:latin typeface="Calibri" panose="020F0502020204030204" pitchFamily="34" charset="0"/>
                        </a:rPr>
                        <a:t>Risk Management</a:t>
                      </a:r>
                    </a:p>
                  </a:txBody>
                  <a:tcPr marL="44459"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4C6E7"/>
                    </a:solidFill>
                  </a:tcPr>
                </a:tc>
                <a:tc>
                  <a:txBody>
                    <a:bodyPr/>
                    <a:lstStyle/>
                    <a:p>
                      <a:pPr algn="l" fontAlgn="b"/>
                      <a:r>
                        <a:rPr lang="en-US" sz="700" b="1" i="0" u="none" strike="noStrike">
                          <a:solidFill>
                            <a:srgbClr val="000000"/>
                          </a:solidFill>
                          <a:effectLst/>
                          <a:latin typeface="Calibri" panose="020F0502020204030204" pitchFamily="34" charset="0"/>
                        </a:rPr>
                        <a:t> $       23,540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4C6E7"/>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Private Market Risk</a:t>
                      </a:r>
                    </a:p>
                  </a:txBody>
                  <a:tcPr marL="88919"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MARIE JULIEN</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Public Market Risk</a:t>
                      </a:r>
                    </a:p>
                  </a:txBody>
                  <a:tcPr marL="88919"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7,315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ALAIN BRISEBOIS</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ALEXANDRE JOLY</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123669">
                <a:tc>
                  <a:txBody>
                    <a:bodyPr/>
                    <a:lstStyle/>
                    <a:p>
                      <a:pPr algn="l" fontAlgn="b"/>
                      <a:r>
                        <a:rPr lang="en-US" sz="700" b="0" i="0" u="none" strike="noStrike">
                          <a:solidFill>
                            <a:srgbClr val="000000"/>
                          </a:solidFill>
                          <a:effectLst/>
                          <a:latin typeface="Calibri" panose="020F0502020204030204" pitchFamily="34" charset="0"/>
                        </a:rPr>
                        <a:t>k</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315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KARIM EID</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TONY AMARU</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Treasurer</a:t>
                      </a:r>
                    </a:p>
                  </a:txBody>
                  <a:tcPr marL="88919"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14,475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dirty="0">
                          <a:solidFill>
                            <a:srgbClr val="000000"/>
                          </a:solidFill>
                          <a:effectLst/>
                          <a:latin typeface="Calibri" panose="020F0502020204030204" pitchFamily="34" charset="0"/>
                        </a:rPr>
                        <a:t>ALEXANDRE ARMADOUNI</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dirty="0">
                          <a:solidFill>
                            <a:srgbClr val="000000"/>
                          </a:solidFill>
                          <a:effectLst/>
                          <a:latin typeface="Calibri" panose="020F0502020204030204" pitchFamily="34" charset="0"/>
                        </a:rPr>
                        <a:t>ANDREW BASTIEN</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dirty="0">
                          <a:solidFill>
                            <a:srgbClr val="000000"/>
                          </a:solidFill>
                          <a:effectLst/>
                          <a:latin typeface="Calibri" panose="020F0502020204030204" pitchFamily="34" charset="0"/>
                        </a:rPr>
                        <a:t> $         1,830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dirty="0">
                          <a:solidFill>
                            <a:srgbClr val="000000"/>
                          </a:solidFill>
                          <a:effectLst/>
                          <a:latin typeface="Calibri" panose="020F0502020204030204" pitchFamily="34" charset="0"/>
                        </a:rPr>
                        <a:t>COREY PROVENCHER</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2,065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dirty="0">
                          <a:solidFill>
                            <a:srgbClr val="000000"/>
                          </a:solidFill>
                          <a:effectLst/>
                          <a:latin typeface="Calibri" panose="020F0502020204030204" pitchFamily="34" charset="0"/>
                        </a:rPr>
                        <a:t>GLENN GARDNER</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dirty="0">
                          <a:solidFill>
                            <a:srgbClr val="000000"/>
                          </a:solidFill>
                          <a:effectLst/>
                          <a:latin typeface="Calibri" panose="020F0502020204030204" pitchFamily="34" charset="0"/>
                        </a:rPr>
                        <a:t>IDRISS BENZINA</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dirty="0">
                          <a:solidFill>
                            <a:srgbClr val="000000"/>
                          </a:solidFill>
                          <a:effectLst/>
                          <a:latin typeface="Calibri" panose="020F0502020204030204" pitchFamily="34" charset="0"/>
                        </a:rPr>
                        <a:t>JOHN HEPWORTH</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dirty="0">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MARIE-FRANCE GUAY</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dirty="0">
                          <a:solidFill>
                            <a:srgbClr val="000000"/>
                          </a:solidFill>
                          <a:effectLst/>
                          <a:latin typeface="Calibri" panose="020F0502020204030204" pitchFamily="34" charset="0"/>
                        </a:rPr>
                        <a:t> $         1,750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r h="77192">
                <a:tc>
                  <a:txBody>
                    <a:bodyPr/>
                    <a:lstStyle/>
                    <a:p>
                      <a:pPr algn="l" fontAlgn="b"/>
                      <a:r>
                        <a:rPr lang="en-US" sz="700" b="0" i="0" u="none" strike="noStrike">
                          <a:solidFill>
                            <a:srgbClr val="000000"/>
                          </a:solidFill>
                          <a:effectLst/>
                          <a:latin typeface="Calibri" panose="020F0502020204030204" pitchFamily="34" charset="0"/>
                        </a:rPr>
                        <a:t>RENAUD DE JAHAM</a:t>
                      </a:r>
                    </a:p>
                  </a:txBody>
                  <a:tcPr marL="177837"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r>
                        <a:rPr lang="en-US" sz="700" b="0" i="0" u="none" strike="noStrike" dirty="0">
                          <a:solidFill>
                            <a:srgbClr val="000000"/>
                          </a:solidFill>
                          <a:effectLst/>
                          <a:latin typeface="Calibri" panose="020F0502020204030204" pitchFamily="34" charset="0"/>
                        </a:rPr>
                        <a:t> $         1,830 </a:t>
                      </a:r>
                    </a:p>
                  </a:txBody>
                  <a:tcPr marL="4940" marR="4940" marT="4940"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BDD7EE"/>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4940" marR="4940" marT="4940" marB="0" anchor="b">
                    <a:lnL>
                      <a:noFill/>
                    </a:lnL>
                    <a:lnR>
                      <a:noFill/>
                    </a:lnR>
                    <a:lnT>
                      <a:noFill/>
                    </a:lnT>
                    <a:lnB>
                      <a:noFill/>
                    </a:lnB>
                  </a:tcPr>
                </a:tc>
              </a:tr>
            </a:tbl>
          </a:graphicData>
        </a:graphic>
      </p:graphicFrame>
      <p:sp>
        <p:nvSpPr>
          <p:cNvPr id="7" name="TextBox 6"/>
          <p:cNvSpPr txBox="1"/>
          <p:nvPr/>
        </p:nvSpPr>
        <p:spPr>
          <a:xfrm>
            <a:off x="4651723" y="841207"/>
            <a:ext cx="4242246" cy="307777"/>
          </a:xfrm>
          <a:prstGeom prst="rect">
            <a:avLst/>
          </a:prstGeom>
          <a:solidFill>
            <a:schemeClr val="accent1">
              <a:lumMod val="40000"/>
              <a:lumOff val="60000"/>
            </a:schemeClr>
          </a:solidFill>
        </p:spPr>
        <p:txBody>
          <a:bodyPr wrap="square" rtlCol="0">
            <a:spAutoFit/>
          </a:bodyPr>
          <a:lstStyle/>
          <a:p>
            <a:r>
              <a:rPr lang="en-CA" sz="1400" b="1" dirty="0" smtClean="0"/>
              <a:t>Target Terminals - $154K (or 20%) savings, 7 Terminals</a:t>
            </a:r>
            <a:endParaRPr lang="en-US" sz="1400" b="1" dirty="0"/>
          </a:p>
        </p:txBody>
      </p:sp>
      <p:sp>
        <p:nvSpPr>
          <p:cNvPr id="8" name="TextBox 7"/>
          <p:cNvSpPr txBox="1"/>
          <p:nvPr/>
        </p:nvSpPr>
        <p:spPr>
          <a:xfrm>
            <a:off x="6804248" y="3429000"/>
            <a:ext cx="2089721" cy="2523768"/>
          </a:xfrm>
          <a:prstGeom prst="rect">
            <a:avLst/>
          </a:prstGeom>
          <a:solidFill>
            <a:schemeClr val="bg1">
              <a:lumMod val="95000"/>
            </a:schemeClr>
          </a:solidFill>
        </p:spPr>
        <p:txBody>
          <a:bodyPr wrap="square" rtlCol="0">
            <a:spAutoFit/>
          </a:bodyPr>
          <a:lstStyle/>
          <a:p>
            <a:r>
              <a:rPr lang="en-CA" sz="1400" b="1" dirty="0" smtClean="0"/>
              <a:t>Savings Strategies</a:t>
            </a:r>
          </a:p>
          <a:p>
            <a:endParaRPr lang="en-CA" sz="1200" b="1" dirty="0" smtClean="0"/>
          </a:p>
          <a:p>
            <a:pPr marL="182880" indent="-182880">
              <a:buFont typeface="Arial" panose="020B0604020202020204" pitchFamily="34" charset="0"/>
              <a:buChar char="•"/>
            </a:pPr>
            <a:r>
              <a:rPr lang="en-CA" sz="1200" dirty="0" smtClean="0"/>
              <a:t>Share Terminals</a:t>
            </a:r>
          </a:p>
          <a:p>
            <a:pPr marL="182880" indent="-182880">
              <a:buFont typeface="Arial" panose="020B0604020202020204" pitchFamily="34" charset="0"/>
              <a:buChar char="•"/>
            </a:pPr>
            <a:r>
              <a:rPr lang="en-CA" sz="1200" dirty="0" smtClean="0"/>
              <a:t>Displace with market equivalent</a:t>
            </a:r>
          </a:p>
          <a:p>
            <a:pPr marL="365760" lvl="2" indent="-182880">
              <a:buFont typeface="Arial" panose="020B0604020202020204" pitchFamily="34" charset="0"/>
              <a:buChar char="•"/>
            </a:pPr>
            <a:r>
              <a:rPr lang="en-CA" sz="1200" dirty="0" smtClean="0"/>
              <a:t>E.g. TR </a:t>
            </a:r>
            <a:r>
              <a:rPr lang="en-CA" sz="1200" dirty="0" err="1"/>
              <a:t>Eikon</a:t>
            </a:r>
            <a:r>
              <a:rPr lang="en-CA" sz="1200" dirty="0"/>
              <a:t>, IDC Market-Q, G-Markets, </a:t>
            </a:r>
            <a:r>
              <a:rPr lang="en-CA" sz="1200" dirty="0" err="1"/>
              <a:t>Sungard</a:t>
            </a:r>
            <a:endParaRPr lang="en-CA" sz="1200" dirty="0"/>
          </a:p>
          <a:p>
            <a:pPr marL="182880" indent="-182880">
              <a:buFont typeface="Arial" panose="020B0604020202020204" pitchFamily="34" charset="0"/>
              <a:buChar char="•"/>
            </a:pPr>
            <a:r>
              <a:rPr lang="en-CA" sz="1200" dirty="0" smtClean="0"/>
              <a:t>Policy setting</a:t>
            </a:r>
          </a:p>
          <a:p>
            <a:pPr marL="365760" lvl="2" indent="-182880">
              <a:buFont typeface="Arial" panose="020B0604020202020204" pitchFamily="34" charset="0"/>
              <a:buChar char="•"/>
            </a:pPr>
            <a:r>
              <a:rPr lang="en-CA" sz="1200" dirty="0"/>
              <a:t>E.g. Unless Trading, or Messaging for the purpose of Trading,</a:t>
            </a:r>
            <a:r>
              <a:rPr lang="en-US" sz="1200" dirty="0"/>
              <a:t> Bloomberg not required</a:t>
            </a:r>
            <a:endParaRPr lang="en-CA" sz="1200" dirty="0"/>
          </a:p>
        </p:txBody>
      </p:sp>
      <p:sp>
        <p:nvSpPr>
          <p:cNvPr id="12" name="Date Placeholder 11"/>
          <p:cNvSpPr txBox="1">
            <a:spLocks/>
          </p:cNvSpPr>
          <p:nvPr/>
        </p:nvSpPr>
        <p:spPr>
          <a:xfrm>
            <a:off x="3886200" y="6645004"/>
            <a:ext cx="2681288" cy="1857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MDC @ Market Data Company</a:t>
            </a:r>
          </a:p>
        </p:txBody>
      </p:sp>
      <p:sp>
        <p:nvSpPr>
          <p:cNvPr id="13" name="Slide Number Placeholder 3"/>
          <p:cNvSpPr txBox="1">
            <a:spLocks/>
          </p:cNvSpPr>
          <p:nvPr>
            <p:custDataLst>
              <p:tags r:id="rId1"/>
            </p:custDataLst>
          </p:nvPr>
        </p:nvSpPr>
        <p:spPr>
          <a:xfrm>
            <a:off x="8862306"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pic>
        <p:nvPicPr>
          <p:cNvPr id="14" name="Picture 13"/>
          <p:cNvPicPr>
            <a:picLocks noChangeAspect="1"/>
          </p:cNvPicPr>
          <p:nvPr/>
        </p:nvPicPr>
        <p:blipFill>
          <a:blip r:embed="rId5" cstate="print"/>
          <a:stretch>
            <a:fillRect/>
          </a:stretch>
        </p:blipFill>
        <p:spPr>
          <a:xfrm>
            <a:off x="7543800" y="179401"/>
            <a:ext cx="1278860" cy="765161"/>
          </a:xfrm>
          <a:prstGeom prst="rect">
            <a:avLst/>
          </a:prstGeom>
        </p:spPr>
      </p:pic>
      <p:sp>
        <p:nvSpPr>
          <p:cNvPr id="16" name="Rectangle 15">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7" name="Rectangle 16">
            <a:extLst>
              <a:ext uri="{FF2B5EF4-FFF2-40B4-BE49-F238E27FC236}">
                <a16:creationId xmlns="" xmlns:a16="http://schemas.microsoft.com/office/drawing/2014/main" id="{36956996-D821-489B-AEBB-3609872CDCDC}"/>
              </a:ext>
            </a:extLst>
          </p:cNvPr>
          <p:cNvSpPr/>
          <p:nvPr/>
        </p:nvSpPr>
        <p:spPr>
          <a:xfrm>
            <a:off x="182425" y="6535579"/>
            <a:ext cx="518092"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PSPIB</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398935984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bwMode="auto">
          <a:xfrm>
            <a:off x="385763" y="233363"/>
            <a:ext cx="7335837" cy="873125"/>
          </a:xfrm>
          <a:prstGeom prst="rect">
            <a:avLst/>
          </a:prstGeom>
          <a:noFill/>
          <a:ln w="9525">
            <a:noFill/>
            <a:miter lim="800000"/>
            <a:headEnd/>
            <a:tailEnd/>
          </a:ln>
        </p:spPr>
        <p:txBody>
          <a:bodyPr/>
          <a:lstStyle/>
          <a:p>
            <a:pPr eaLnBrk="0" hangingPunct="0"/>
            <a:r>
              <a:rPr lang="en-US" sz="2500" b="1" dirty="0" smtClean="0"/>
              <a:t>“On-Demand” vs. “Bulk File” Analysis</a:t>
            </a:r>
          </a:p>
          <a:p>
            <a:pPr eaLnBrk="0" hangingPunct="0"/>
            <a:r>
              <a:rPr lang="en-US" b="1" dirty="0" smtClean="0">
                <a:solidFill>
                  <a:srgbClr val="7030A0"/>
                </a:solidFill>
              </a:rPr>
              <a:t>Delivery Strategy Saving Opportunities </a:t>
            </a:r>
            <a:endParaRPr lang="en-US" b="1" dirty="0"/>
          </a:p>
        </p:txBody>
      </p:sp>
      <p:graphicFrame>
        <p:nvGraphicFramePr>
          <p:cNvPr id="38" name="Chart 37"/>
          <p:cNvGraphicFramePr>
            <a:graphicFrameLocks/>
          </p:cNvGraphicFramePr>
          <p:nvPr>
            <p:extLst>
              <p:ext uri="{D42A27DB-BD31-4B8C-83A1-F6EECF244321}">
                <p14:modId xmlns:p14="http://schemas.microsoft.com/office/powerpoint/2010/main" xmlns="" val="3798057660"/>
              </p:ext>
            </p:extLst>
          </p:nvPr>
        </p:nvGraphicFramePr>
        <p:xfrm>
          <a:off x="500020" y="1106488"/>
          <a:ext cx="4429787" cy="26942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9" name="Chart 38"/>
          <p:cNvGraphicFramePr>
            <a:graphicFrameLocks/>
          </p:cNvGraphicFramePr>
          <p:nvPr>
            <p:extLst>
              <p:ext uri="{D42A27DB-BD31-4B8C-83A1-F6EECF244321}">
                <p14:modId xmlns:p14="http://schemas.microsoft.com/office/powerpoint/2010/main" xmlns="" val="3278286763"/>
              </p:ext>
            </p:extLst>
          </p:nvPr>
        </p:nvGraphicFramePr>
        <p:xfrm>
          <a:off x="505032" y="3833786"/>
          <a:ext cx="4424777" cy="2693008"/>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p:cNvSpPr txBox="1"/>
          <p:nvPr/>
        </p:nvSpPr>
        <p:spPr>
          <a:xfrm>
            <a:off x="5064981" y="1074684"/>
            <a:ext cx="3697355" cy="4201150"/>
          </a:xfrm>
          <a:prstGeom prst="rect">
            <a:avLst/>
          </a:prstGeom>
          <a:noFill/>
        </p:spPr>
        <p:txBody>
          <a:bodyPr wrap="square" rtlCol="0">
            <a:spAutoFit/>
          </a:bodyPr>
          <a:lstStyle/>
          <a:p>
            <a:r>
              <a:rPr lang="en-US" sz="1600" b="1" dirty="0" smtClean="0"/>
              <a:t>Summary Findings</a:t>
            </a:r>
          </a:p>
          <a:p>
            <a:pPr marL="91440" indent="-91440">
              <a:buFont typeface="Arial" panose="020B0604020202020204" pitchFamily="34" charset="0"/>
              <a:buChar char="•"/>
            </a:pPr>
            <a:r>
              <a:rPr lang="en-US" sz="1200" dirty="0" smtClean="0"/>
              <a:t>PSPIB makes extensive use of “on-demand” delivery of securities reference and pricing (request-receive)</a:t>
            </a:r>
          </a:p>
          <a:p>
            <a:pPr marL="548640" lvl="1" indent="-91440">
              <a:buFont typeface="Arial" panose="020B0604020202020204" pitchFamily="34" charset="0"/>
              <a:buChar char="•"/>
            </a:pPr>
            <a:r>
              <a:rPr lang="en-US" sz="1100" dirty="0" smtClean="0"/>
              <a:t>Variable pricing model driven by usage</a:t>
            </a:r>
          </a:p>
          <a:p>
            <a:pPr marL="91440" indent="-91440">
              <a:buFont typeface="Arial" panose="020B0604020202020204" pitchFamily="34" charset="0"/>
              <a:buChar char="•"/>
            </a:pPr>
            <a:r>
              <a:rPr lang="en-US" sz="1200" dirty="0" smtClean="0"/>
              <a:t>3 </a:t>
            </a:r>
            <a:r>
              <a:rPr lang="en-US" sz="1200" u="sng" dirty="0" smtClean="0"/>
              <a:t>Bloomberg Data License (Per-Security)</a:t>
            </a:r>
            <a:r>
              <a:rPr lang="en-US" sz="1200" dirty="0" smtClean="0"/>
              <a:t> Accounts</a:t>
            </a:r>
          </a:p>
          <a:p>
            <a:endParaRPr lang="en-US" sz="1200" dirty="0" smtClean="0"/>
          </a:p>
          <a:p>
            <a:pPr marL="91440" indent="-91440">
              <a:buFont typeface="Arial" panose="020B0604020202020204" pitchFamily="34" charset="0"/>
              <a:buChar char="•"/>
            </a:pPr>
            <a:endParaRPr lang="en-US" sz="1200" dirty="0"/>
          </a:p>
          <a:p>
            <a:pPr marL="91440" indent="-91440">
              <a:buFont typeface="Arial" panose="020B0604020202020204" pitchFamily="34" charset="0"/>
              <a:buChar char="•"/>
            </a:pPr>
            <a:endParaRPr lang="en-US" sz="1200" dirty="0" smtClean="0"/>
          </a:p>
          <a:p>
            <a:pPr marL="91440" indent="-91440">
              <a:buFont typeface="Arial" panose="020B0604020202020204" pitchFamily="34" charset="0"/>
              <a:buChar char="•"/>
            </a:pPr>
            <a:endParaRPr lang="en-US" sz="1200" dirty="0"/>
          </a:p>
          <a:p>
            <a:pPr marL="91440" indent="-91440">
              <a:buFont typeface="Arial" panose="020B0604020202020204" pitchFamily="34" charset="0"/>
              <a:buChar char="•"/>
            </a:pPr>
            <a:endParaRPr lang="en-US" sz="1200" dirty="0" smtClean="0"/>
          </a:p>
          <a:p>
            <a:pPr marL="91440" indent="-91440">
              <a:buFont typeface="Arial" panose="020B0604020202020204" pitchFamily="34" charset="0"/>
              <a:buChar char="•"/>
            </a:pPr>
            <a:endParaRPr lang="en-US" sz="1200" dirty="0" smtClean="0"/>
          </a:p>
          <a:p>
            <a:pPr marL="91440" indent="-91440">
              <a:buFont typeface="Arial" panose="020B0604020202020204" pitchFamily="34" charset="0"/>
              <a:buChar char="•"/>
            </a:pPr>
            <a:endParaRPr lang="en-US" sz="1200" dirty="0"/>
          </a:p>
          <a:p>
            <a:pPr marL="91440" indent="-91440">
              <a:buFont typeface="Arial" panose="020B0604020202020204" pitchFamily="34" charset="0"/>
              <a:buChar char="•"/>
            </a:pPr>
            <a:r>
              <a:rPr lang="en-US" sz="1200" dirty="0" smtClean="0"/>
              <a:t>Annualized data spend (based on trailing 6-month avg.) = </a:t>
            </a:r>
            <a:r>
              <a:rPr lang="en-US" sz="1200" b="1" dirty="0" smtClean="0"/>
              <a:t>$1MM </a:t>
            </a:r>
          </a:p>
          <a:p>
            <a:pPr marL="91440" indent="-91440">
              <a:buFont typeface="Arial" panose="020B0604020202020204" pitchFamily="34" charset="0"/>
              <a:buChar char="•"/>
            </a:pPr>
            <a:r>
              <a:rPr lang="en-US" sz="1200" dirty="0" smtClean="0"/>
              <a:t>Corporate IT (new account) surpassed EDM as top consumer since November 2014</a:t>
            </a:r>
          </a:p>
          <a:p>
            <a:pPr marL="91440" indent="-91440">
              <a:buFont typeface="Arial" panose="020B0604020202020204" pitchFamily="34" charset="0"/>
              <a:buChar char="•"/>
            </a:pPr>
            <a:r>
              <a:rPr lang="en-US" sz="1200" dirty="0" smtClean="0"/>
              <a:t>EDM surpassed 20K (system) limit for security requests (majority for Security Master purposes)</a:t>
            </a:r>
          </a:p>
          <a:p>
            <a:pPr marL="91440" indent="-91440">
              <a:buFont typeface="Arial" panose="020B0604020202020204" pitchFamily="34" charset="0"/>
              <a:buChar char="•"/>
            </a:pPr>
            <a:r>
              <a:rPr lang="en-US" sz="1200" dirty="0" smtClean="0"/>
              <a:t>EDM also uses </a:t>
            </a:r>
            <a:r>
              <a:rPr lang="en-US" sz="1200" u="sng" dirty="0" smtClean="0"/>
              <a:t>SVC Data Services</a:t>
            </a:r>
            <a:r>
              <a:rPr lang="en-US" sz="1200" dirty="0" smtClean="0"/>
              <a:t>, primarily for Canadian Fixed Income pricing</a:t>
            </a:r>
          </a:p>
          <a:p>
            <a:pPr marL="91440" indent="-91440">
              <a:buFont typeface="Arial" panose="020B0604020202020204" pitchFamily="34" charset="0"/>
              <a:buChar char="•"/>
            </a:pPr>
            <a:r>
              <a:rPr lang="en-US" sz="1200" dirty="0" smtClean="0"/>
              <a:t>Annualized “On-Demand” services spend (based on trailing 3-month avg.) = </a:t>
            </a:r>
            <a:r>
              <a:rPr lang="en-US" sz="1200" b="1" dirty="0" smtClean="0"/>
              <a:t>$1.3M per annum</a:t>
            </a:r>
          </a:p>
        </p:txBody>
      </p:sp>
      <p:graphicFrame>
        <p:nvGraphicFramePr>
          <p:cNvPr id="4" name="Table 3"/>
          <p:cNvGraphicFramePr>
            <a:graphicFrameLocks noGrp="1"/>
          </p:cNvGraphicFramePr>
          <p:nvPr>
            <p:extLst>
              <p:ext uri="{D42A27DB-BD31-4B8C-83A1-F6EECF244321}">
                <p14:modId xmlns:p14="http://schemas.microsoft.com/office/powerpoint/2010/main" xmlns="" val="1718201521"/>
              </p:ext>
            </p:extLst>
          </p:nvPr>
        </p:nvGraphicFramePr>
        <p:xfrm>
          <a:off x="5136542" y="2191922"/>
          <a:ext cx="3625794" cy="1051560"/>
        </p:xfrm>
        <a:graphic>
          <a:graphicData uri="http://schemas.openxmlformats.org/drawingml/2006/table">
            <a:tbl>
              <a:tblPr firstRow="1" bandRow="1">
                <a:tableStyleId>{5C22544A-7EE6-4342-B048-85BDC9FD1C3A}</a:tableStyleId>
              </a:tblPr>
              <a:tblGrid>
                <a:gridCol w="788419"/>
                <a:gridCol w="919150"/>
                <a:gridCol w="1918225"/>
              </a:tblGrid>
              <a:tr h="167695">
                <a:tc>
                  <a:txBody>
                    <a:bodyPr/>
                    <a:lstStyle/>
                    <a:p>
                      <a:r>
                        <a:rPr lang="en-US" sz="1200" dirty="0" smtClean="0"/>
                        <a:t>Account</a:t>
                      </a:r>
                      <a:endParaRPr lang="en-US" sz="1200" dirty="0"/>
                    </a:p>
                  </a:txBody>
                  <a:tcPr/>
                </a:tc>
                <a:tc>
                  <a:txBody>
                    <a:bodyPr/>
                    <a:lstStyle/>
                    <a:p>
                      <a:r>
                        <a:rPr lang="en-US" sz="1200" dirty="0" smtClean="0"/>
                        <a:t>User</a:t>
                      </a:r>
                      <a:endParaRPr lang="en-US" sz="1200" dirty="0"/>
                    </a:p>
                  </a:txBody>
                  <a:tcPr/>
                </a:tc>
                <a:tc>
                  <a:txBody>
                    <a:bodyPr/>
                    <a:lstStyle/>
                    <a:p>
                      <a:r>
                        <a:rPr lang="en-US" sz="1200" dirty="0" smtClean="0"/>
                        <a:t>Primary Purpose</a:t>
                      </a:r>
                      <a:endParaRPr lang="en-US" sz="1200" dirty="0"/>
                    </a:p>
                  </a:txBody>
                  <a:tcPr/>
                </a:tc>
              </a:tr>
              <a:tr h="185896">
                <a:tc>
                  <a:txBody>
                    <a:bodyPr/>
                    <a:lstStyle/>
                    <a:p>
                      <a:r>
                        <a:rPr lang="en-US" sz="1100" dirty="0" smtClean="0"/>
                        <a:t>758554</a:t>
                      </a:r>
                      <a:endParaRPr lang="en-US" sz="1100" dirty="0"/>
                    </a:p>
                  </a:txBody>
                  <a:tcPr/>
                </a:tc>
                <a:tc>
                  <a:txBody>
                    <a:bodyPr/>
                    <a:lstStyle/>
                    <a:p>
                      <a:r>
                        <a:rPr lang="en-US" sz="1100" dirty="0" smtClean="0"/>
                        <a:t>EDM</a:t>
                      </a:r>
                      <a:endParaRPr lang="en-US" sz="1100" dirty="0"/>
                    </a:p>
                  </a:txBody>
                  <a:tcPr/>
                </a:tc>
                <a:tc>
                  <a:txBody>
                    <a:bodyPr/>
                    <a:lstStyle/>
                    <a:p>
                      <a:r>
                        <a:rPr lang="en-US" sz="1100" dirty="0" smtClean="0"/>
                        <a:t>Security Master &amp; Pricing</a:t>
                      </a:r>
                      <a:endParaRPr lang="en-US" sz="1100" dirty="0"/>
                    </a:p>
                  </a:txBody>
                  <a:tcPr/>
                </a:tc>
              </a:tr>
              <a:tr h="158379">
                <a:tc>
                  <a:txBody>
                    <a:bodyPr/>
                    <a:lstStyle/>
                    <a:p>
                      <a:r>
                        <a:rPr lang="en-US" sz="1100" dirty="0" smtClean="0"/>
                        <a:t>30010099</a:t>
                      </a:r>
                      <a:endParaRPr lang="en-US" sz="1100" dirty="0"/>
                    </a:p>
                  </a:txBody>
                  <a:tcPr/>
                </a:tc>
                <a:tc>
                  <a:txBody>
                    <a:bodyPr/>
                    <a:lstStyle/>
                    <a:p>
                      <a:r>
                        <a:rPr lang="en-US" sz="1100" dirty="0" smtClean="0"/>
                        <a:t>Risk</a:t>
                      </a:r>
                      <a:endParaRPr lang="en-US" sz="1100" dirty="0"/>
                    </a:p>
                  </a:txBody>
                  <a:tcPr/>
                </a:tc>
                <a:tc>
                  <a:txBody>
                    <a:bodyPr/>
                    <a:lstStyle/>
                    <a:p>
                      <a:r>
                        <a:rPr lang="en-US" sz="1100" dirty="0" smtClean="0"/>
                        <a:t>Security</a:t>
                      </a:r>
                      <a:r>
                        <a:rPr lang="en-US" sz="1100" baseline="0" dirty="0" smtClean="0"/>
                        <a:t> Pricing &amp; Valuations</a:t>
                      </a:r>
                      <a:endParaRPr lang="en-US" sz="1100" dirty="0"/>
                    </a:p>
                  </a:txBody>
                  <a:tcPr/>
                </a:tc>
              </a:tr>
              <a:tr h="158379">
                <a:tc>
                  <a:txBody>
                    <a:bodyPr/>
                    <a:lstStyle/>
                    <a:p>
                      <a:r>
                        <a:rPr lang="en-US" sz="1100" dirty="0" smtClean="0"/>
                        <a:t>30201766</a:t>
                      </a:r>
                      <a:endParaRPr lang="en-US" sz="1100" dirty="0"/>
                    </a:p>
                  </a:txBody>
                  <a:tcPr/>
                </a:tc>
                <a:tc>
                  <a:txBody>
                    <a:bodyPr/>
                    <a:lstStyle/>
                    <a:p>
                      <a:r>
                        <a:rPr lang="en-US" sz="1100" dirty="0" smtClean="0"/>
                        <a:t>Corporate</a:t>
                      </a:r>
                      <a:r>
                        <a:rPr lang="en-US" sz="1100" baseline="0" dirty="0" smtClean="0"/>
                        <a:t> IT</a:t>
                      </a:r>
                      <a:endParaRPr lang="en-US" sz="1100" dirty="0"/>
                    </a:p>
                  </a:txBody>
                  <a:tcPr/>
                </a:tc>
                <a:tc>
                  <a:txBody>
                    <a:bodyPr/>
                    <a:lstStyle/>
                    <a:p>
                      <a:r>
                        <a:rPr lang="en-US" sz="1100" dirty="0" smtClean="0"/>
                        <a:t>Security Pricing</a:t>
                      </a:r>
                      <a:endParaRPr lang="en-US" sz="1100" dirty="0"/>
                    </a:p>
                  </a:txBody>
                  <a:tcPr/>
                </a:tc>
              </a:tr>
            </a:tbl>
          </a:graphicData>
        </a:graphic>
      </p:graphicFrame>
      <p:sp>
        <p:nvSpPr>
          <p:cNvPr id="5" name="TextBox 4"/>
          <p:cNvSpPr txBox="1"/>
          <p:nvPr/>
        </p:nvSpPr>
        <p:spPr>
          <a:xfrm>
            <a:off x="5064981" y="5224909"/>
            <a:ext cx="3828988" cy="1169551"/>
          </a:xfrm>
          <a:prstGeom prst="rect">
            <a:avLst/>
          </a:prstGeom>
          <a:solidFill>
            <a:schemeClr val="accent1">
              <a:lumMod val="40000"/>
              <a:lumOff val="60000"/>
            </a:schemeClr>
          </a:solidFill>
        </p:spPr>
        <p:txBody>
          <a:bodyPr wrap="square" rtlCol="0">
            <a:spAutoFit/>
          </a:bodyPr>
          <a:lstStyle/>
          <a:p>
            <a:r>
              <a:rPr lang="en-US" sz="1400" b="1" dirty="0" smtClean="0"/>
              <a:t>PSPIB’s annual Reference and Pricing spend can be reduced by adopting to delivery technology more appropriately designed for “End-of-day” data – Bulk Files representing the broader universe of securities for an asset class</a:t>
            </a:r>
            <a:endParaRPr lang="en-US" sz="1400" b="1" dirty="0"/>
          </a:p>
        </p:txBody>
      </p:sp>
      <p:sp>
        <p:nvSpPr>
          <p:cNvPr id="2" name="Rectangle 1"/>
          <p:cNvSpPr/>
          <p:nvPr/>
        </p:nvSpPr>
        <p:spPr>
          <a:xfrm>
            <a:off x="5041128" y="3037398"/>
            <a:ext cx="161863" cy="1458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6557" y="2792248"/>
            <a:ext cx="161863" cy="1458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27888" y="2515294"/>
            <a:ext cx="161863" cy="1458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ate Placeholder 11"/>
          <p:cNvSpPr txBox="1">
            <a:spLocks/>
          </p:cNvSpPr>
          <p:nvPr/>
        </p:nvSpPr>
        <p:spPr>
          <a:xfrm>
            <a:off x="3886200" y="6645004"/>
            <a:ext cx="2681288" cy="1857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MDC @ Market Data Company</a:t>
            </a:r>
          </a:p>
        </p:txBody>
      </p:sp>
      <p:sp>
        <p:nvSpPr>
          <p:cNvPr id="13" name="Slide Number Placeholder 3"/>
          <p:cNvSpPr txBox="1">
            <a:spLocks/>
          </p:cNvSpPr>
          <p:nvPr>
            <p:custDataLst>
              <p:tags r:id="rId1"/>
            </p:custDataLst>
          </p:nvPr>
        </p:nvSpPr>
        <p:spPr>
          <a:xfrm>
            <a:off x="8862306"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pic>
        <p:nvPicPr>
          <p:cNvPr id="17" name="Picture 16"/>
          <p:cNvPicPr>
            <a:picLocks noChangeAspect="1"/>
          </p:cNvPicPr>
          <p:nvPr/>
        </p:nvPicPr>
        <p:blipFill>
          <a:blip r:embed="rId6" cstate="print"/>
          <a:stretch>
            <a:fillRect/>
          </a:stretch>
        </p:blipFill>
        <p:spPr>
          <a:xfrm>
            <a:off x="7543800" y="179401"/>
            <a:ext cx="1278860" cy="765161"/>
          </a:xfrm>
          <a:prstGeom prst="rect">
            <a:avLst/>
          </a:prstGeom>
        </p:spPr>
      </p:pic>
      <p:sp>
        <p:nvSpPr>
          <p:cNvPr id="18" name="Rectangle 17">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0" name="Rectangle 19">
            <a:extLst>
              <a:ext uri="{FF2B5EF4-FFF2-40B4-BE49-F238E27FC236}">
                <a16:creationId xmlns="" xmlns:a16="http://schemas.microsoft.com/office/drawing/2014/main" id="{36956996-D821-489B-AEBB-3609872CDCDC}"/>
              </a:ext>
            </a:extLst>
          </p:cNvPr>
          <p:cNvSpPr/>
          <p:nvPr/>
        </p:nvSpPr>
        <p:spPr>
          <a:xfrm>
            <a:off x="182425" y="6535579"/>
            <a:ext cx="518092"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PSPIB</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222947087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24007" y="881908"/>
            <a:ext cx="3609892" cy="3093154"/>
          </a:xfrm>
          <a:prstGeom prst="rect">
            <a:avLst/>
          </a:prstGeom>
          <a:noFill/>
        </p:spPr>
        <p:txBody>
          <a:bodyPr wrap="square" rtlCol="0">
            <a:spAutoFit/>
          </a:bodyPr>
          <a:lstStyle/>
          <a:p>
            <a:r>
              <a:rPr lang="en-US" sz="1200" b="1" dirty="0" smtClean="0"/>
              <a:t>Additional “End-of-Day” Data</a:t>
            </a:r>
          </a:p>
          <a:p>
            <a:pPr marL="91440" indent="-91440">
              <a:buFont typeface="Arial" panose="020B0604020202020204" pitchFamily="34" charset="0"/>
              <a:buChar char="•"/>
            </a:pPr>
            <a:r>
              <a:rPr lang="en-US" sz="1100" dirty="0" smtClean="0"/>
              <a:t>PSPIB subscribes to other services providing similar Reference data (delivered “intra-day” and/or “end-of-day”)</a:t>
            </a:r>
          </a:p>
          <a:p>
            <a:pPr marL="91440" indent="-91440">
              <a:buFont typeface="Arial" panose="020B0604020202020204" pitchFamily="34" charset="0"/>
              <a:buChar char="•"/>
            </a:pPr>
            <a:r>
              <a:rPr lang="en-US" sz="1050" dirty="0" smtClean="0"/>
              <a:t>Capped or negotiated pricing model</a:t>
            </a:r>
          </a:p>
          <a:p>
            <a:pPr lvl="1"/>
            <a:endParaRPr lang="en-US" sz="1050" dirty="0" smtClean="0"/>
          </a:p>
          <a:p>
            <a:pPr marL="548640" lvl="1" indent="-91440">
              <a:buFont typeface="Arial" panose="020B0604020202020204" pitchFamily="34" charset="0"/>
              <a:buChar char="•"/>
            </a:pPr>
            <a:endParaRPr lang="en-US" sz="1050" dirty="0"/>
          </a:p>
          <a:p>
            <a:pPr marL="548640" lvl="1" indent="-91440">
              <a:buFont typeface="Arial" panose="020B0604020202020204" pitchFamily="34" charset="0"/>
              <a:buChar char="•"/>
            </a:pPr>
            <a:endParaRPr lang="en-US" sz="1050" dirty="0" smtClean="0"/>
          </a:p>
          <a:p>
            <a:pPr marL="548640" lvl="1" indent="-91440">
              <a:buFont typeface="Arial" panose="020B0604020202020204" pitchFamily="34" charset="0"/>
              <a:buChar char="•"/>
            </a:pPr>
            <a:endParaRPr lang="en-US" sz="1050" dirty="0"/>
          </a:p>
          <a:p>
            <a:pPr marL="548640" lvl="1" indent="-91440">
              <a:buFont typeface="Arial" panose="020B0604020202020204" pitchFamily="34" charset="0"/>
              <a:buChar char="•"/>
            </a:pPr>
            <a:endParaRPr lang="en-US" sz="1050" dirty="0" smtClean="0"/>
          </a:p>
          <a:p>
            <a:pPr lvl="1"/>
            <a:endParaRPr lang="en-US" sz="1050" dirty="0" smtClean="0"/>
          </a:p>
          <a:p>
            <a:pPr lvl="1"/>
            <a:endParaRPr lang="en-US" sz="1050" dirty="0" smtClean="0"/>
          </a:p>
          <a:p>
            <a:endParaRPr lang="en-US" sz="1100" dirty="0" smtClean="0"/>
          </a:p>
          <a:p>
            <a:pPr marL="91440" indent="-91440">
              <a:buFont typeface="Arial" panose="020B0604020202020204" pitchFamily="34" charset="0"/>
              <a:buChar char="•"/>
            </a:pPr>
            <a:endParaRPr lang="en-US" sz="1100" dirty="0"/>
          </a:p>
          <a:p>
            <a:pPr marL="91440" indent="-91440">
              <a:buFont typeface="Arial" panose="020B0604020202020204" pitchFamily="34" charset="0"/>
              <a:buChar char="•"/>
            </a:pPr>
            <a:endParaRPr lang="en-US" sz="1100" dirty="0" smtClean="0"/>
          </a:p>
          <a:p>
            <a:pPr marL="91440" indent="-91440">
              <a:buFont typeface="Arial" panose="020B0604020202020204" pitchFamily="34" charset="0"/>
              <a:buChar char="•"/>
            </a:pPr>
            <a:endParaRPr lang="en-US" sz="1100" dirty="0"/>
          </a:p>
          <a:p>
            <a:pPr marL="91440" indent="-91440">
              <a:buFont typeface="Arial" panose="020B0604020202020204" pitchFamily="34" charset="0"/>
              <a:buChar char="•"/>
            </a:pPr>
            <a:endParaRPr lang="en-US" sz="1100" dirty="0" smtClean="0"/>
          </a:p>
          <a:p>
            <a:endParaRPr lang="en-US" sz="1100" dirty="0"/>
          </a:p>
        </p:txBody>
      </p:sp>
      <p:graphicFrame>
        <p:nvGraphicFramePr>
          <p:cNvPr id="7" name="Table 6"/>
          <p:cNvGraphicFramePr>
            <a:graphicFrameLocks noGrp="1"/>
          </p:cNvGraphicFramePr>
          <p:nvPr>
            <p:extLst>
              <p:ext uri="{D42A27DB-BD31-4B8C-83A1-F6EECF244321}">
                <p14:modId xmlns:p14="http://schemas.microsoft.com/office/powerpoint/2010/main" xmlns="" val="3668179615"/>
              </p:ext>
            </p:extLst>
          </p:nvPr>
        </p:nvGraphicFramePr>
        <p:xfrm>
          <a:off x="5343278" y="1833935"/>
          <a:ext cx="3490621" cy="1958340"/>
        </p:xfrm>
        <a:graphic>
          <a:graphicData uri="http://schemas.openxmlformats.org/drawingml/2006/table">
            <a:tbl>
              <a:tblPr firstRow="1" bandRow="1">
                <a:tableStyleId>{5C22544A-7EE6-4342-B048-85BDC9FD1C3A}</a:tableStyleId>
              </a:tblPr>
              <a:tblGrid>
                <a:gridCol w="1661821"/>
                <a:gridCol w="516835"/>
                <a:gridCol w="1311965"/>
              </a:tblGrid>
              <a:tr h="230309">
                <a:tc>
                  <a:txBody>
                    <a:bodyPr/>
                    <a:lstStyle/>
                    <a:p>
                      <a:r>
                        <a:rPr lang="en-US" sz="1050" dirty="0" smtClean="0"/>
                        <a:t>Service</a:t>
                      </a:r>
                      <a:endParaRPr lang="en-US" sz="1050" dirty="0"/>
                    </a:p>
                  </a:txBody>
                  <a:tcPr/>
                </a:tc>
                <a:tc>
                  <a:txBody>
                    <a:bodyPr/>
                    <a:lstStyle/>
                    <a:p>
                      <a:r>
                        <a:rPr lang="en-US" sz="1050" dirty="0" smtClean="0"/>
                        <a:t>User</a:t>
                      </a:r>
                      <a:endParaRPr lang="en-US" sz="1050" dirty="0"/>
                    </a:p>
                  </a:txBody>
                  <a:tcPr/>
                </a:tc>
                <a:tc>
                  <a:txBody>
                    <a:bodyPr/>
                    <a:lstStyle/>
                    <a:p>
                      <a:r>
                        <a:rPr lang="en-US" sz="1050" dirty="0" smtClean="0"/>
                        <a:t>Primary Purpose</a:t>
                      </a:r>
                      <a:endParaRPr lang="en-US" sz="1050" dirty="0"/>
                    </a:p>
                  </a:txBody>
                  <a:tcPr/>
                </a:tc>
              </a:tr>
              <a:tr h="223330">
                <a:tc>
                  <a:txBody>
                    <a:bodyPr/>
                    <a:lstStyle/>
                    <a:p>
                      <a:r>
                        <a:rPr lang="en-US" sz="1000" dirty="0" smtClean="0"/>
                        <a:t>BBG BO – Global </a:t>
                      </a:r>
                      <a:r>
                        <a:rPr lang="en-US" sz="1000" baseline="0" dirty="0" smtClean="0"/>
                        <a:t>Equity</a:t>
                      </a:r>
                      <a:endParaRPr lang="en-US" sz="1000" dirty="0"/>
                    </a:p>
                  </a:txBody>
                  <a:tcPr/>
                </a:tc>
                <a:tc>
                  <a:txBody>
                    <a:bodyPr/>
                    <a:lstStyle/>
                    <a:p>
                      <a:r>
                        <a:rPr lang="en-US" sz="1000" dirty="0" smtClean="0"/>
                        <a:t>EDM</a:t>
                      </a:r>
                      <a:endParaRPr lang="en-US" sz="1000" dirty="0"/>
                    </a:p>
                  </a:txBody>
                  <a:tcPr/>
                </a:tc>
                <a:tc>
                  <a:txBody>
                    <a:bodyPr/>
                    <a:lstStyle/>
                    <a:p>
                      <a:r>
                        <a:rPr lang="en-US" sz="1000" dirty="0" smtClean="0"/>
                        <a:t>unconfirmed</a:t>
                      </a:r>
                      <a:endParaRPr lang="en-US" sz="1000" dirty="0"/>
                    </a:p>
                  </a:txBody>
                  <a:tcPr/>
                </a:tc>
              </a:tr>
              <a:tr h="223330">
                <a:tc>
                  <a:txBody>
                    <a:bodyPr/>
                    <a:lstStyle/>
                    <a:p>
                      <a:r>
                        <a:rPr lang="en-US" sz="1000" dirty="0" smtClean="0"/>
                        <a:t>TR </a:t>
                      </a:r>
                      <a:r>
                        <a:rPr lang="en-US" sz="1000" dirty="0" err="1" smtClean="0"/>
                        <a:t>Datascope</a:t>
                      </a:r>
                      <a:endParaRPr lang="en-US" sz="1000" dirty="0"/>
                    </a:p>
                  </a:txBody>
                  <a:tcPr/>
                </a:tc>
                <a:tc>
                  <a:txBody>
                    <a:bodyPr/>
                    <a:lstStyle/>
                    <a:p>
                      <a:r>
                        <a:rPr lang="en-US" sz="1000" dirty="0" smtClean="0"/>
                        <a:t>Risk</a:t>
                      </a:r>
                      <a:endParaRPr lang="en-US" sz="1000" dirty="0"/>
                    </a:p>
                  </a:txBody>
                  <a:tcPr/>
                </a:tc>
                <a:tc>
                  <a:txBody>
                    <a:bodyPr/>
                    <a:lstStyle/>
                    <a:p>
                      <a:r>
                        <a:rPr lang="en-US" sz="1000" dirty="0" smtClean="0"/>
                        <a:t>Fixed Income Pricing</a:t>
                      </a:r>
                      <a:endParaRPr lang="en-US" sz="1000" dirty="0"/>
                    </a:p>
                  </a:txBody>
                  <a:tcPr/>
                </a:tc>
              </a:tr>
              <a:tr h="223330">
                <a:tc>
                  <a:txBody>
                    <a:bodyPr/>
                    <a:lstStyle/>
                    <a:p>
                      <a:r>
                        <a:rPr lang="en-US" sz="1000" dirty="0" err="1" smtClean="0"/>
                        <a:t>Markit</a:t>
                      </a:r>
                      <a:r>
                        <a:rPr lang="en-US" sz="1000" dirty="0" smtClean="0"/>
                        <a:t> Corporate Actions</a:t>
                      </a:r>
                      <a:endParaRPr lang="en-US" sz="1000" dirty="0"/>
                    </a:p>
                  </a:txBody>
                  <a:tcPr/>
                </a:tc>
                <a:tc>
                  <a:txBody>
                    <a:bodyPr/>
                    <a:lstStyle/>
                    <a:p>
                      <a:r>
                        <a:rPr lang="en-US" sz="1000" dirty="0" smtClean="0"/>
                        <a:t>Risk</a:t>
                      </a:r>
                      <a:endParaRPr lang="en-US" sz="1000" dirty="0"/>
                    </a:p>
                  </a:txBody>
                  <a:tcPr/>
                </a:tc>
                <a:tc>
                  <a:txBody>
                    <a:bodyPr/>
                    <a:lstStyle/>
                    <a:p>
                      <a:r>
                        <a:rPr lang="en-US" sz="1000" dirty="0" smtClean="0"/>
                        <a:t>Corporate Actions</a:t>
                      </a:r>
                      <a:endParaRPr lang="en-US" sz="1000" dirty="0"/>
                    </a:p>
                  </a:txBody>
                  <a:tcPr/>
                </a:tc>
              </a:tr>
              <a:tr h="223330">
                <a:tc>
                  <a:txBody>
                    <a:bodyPr/>
                    <a:lstStyle/>
                    <a:p>
                      <a:r>
                        <a:rPr lang="en-US" sz="1000" dirty="0" smtClean="0"/>
                        <a:t>IDC (via</a:t>
                      </a:r>
                      <a:r>
                        <a:rPr lang="en-US" sz="1000" baseline="0" dirty="0" smtClean="0"/>
                        <a:t> MCA)</a:t>
                      </a:r>
                      <a:endParaRPr lang="en-US" sz="1000" dirty="0"/>
                    </a:p>
                  </a:txBody>
                  <a:tcPr/>
                </a:tc>
                <a:tc>
                  <a:txBody>
                    <a:bodyPr/>
                    <a:lstStyle/>
                    <a:p>
                      <a:r>
                        <a:rPr lang="en-US" sz="1000" dirty="0" smtClean="0"/>
                        <a:t>Risk</a:t>
                      </a:r>
                      <a:endParaRPr lang="en-US" sz="1000" dirty="0"/>
                    </a:p>
                  </a:txBody>
                  <a:tcPr/>
                </a:tc>
                <a:tc>
                  <a:txBody>
                    <a:bodyPr/>
                    <a:lstStyle/>
                    <a:p>
                      <a:r>
                        <a:rPr lang="en-US" sz="1000" dirty="0" smtClean="0"/>
                        <a:t>Corporate</a:t>
                      </a:r>
                      <a:r>
                        <a:rPr lang="en-US" sz="1000" baseline="0" dirty="0" smtClean="0"/>
                        <a:t> Actions</a:t>
                      </a:r>
                      <a:endParaRPr lang="en-US" sz="1000" dirty="0"/>
                    </a:p>
                  </a:txBody>
                  <a:tcPr/>
                </a:tc>
              </a:tr>
              <a:tr h="223330">
                <a:tc>
                  <a:txBody>
                    <a:bodyPr/>
                    <a:lstStyle/>
                    <a:p>
                      <a:r>
                        <a:rPr lang="en-US" sz="1000" dirty="0" smtClean="0"/>
                        <a:t>Six</a:t>
                      </a:r>
                      <a:r>
                        <a:rPr lang="en-US" sz="1000" baseline="0" dirty="0" smtClean="0"/>
                        <a:t> </a:t>
                      </a:r>
                      <a:r>
                        <a:rPr lang="en-US" sz="1000" baseline="0" dirty="0" err="1" smtClean="0"/>
                        <a:t>Telekurs</a:t>
                      </a:r>
                      <a:r>
                        <a:rPr lang="en-US" sz="1000" baseline="0" dirty="0" smtClean="0"/>
                        <a:t> – </a:t>
                      </a:r>
                      <a:r>
                        <a:rPr lang="en-US" sz="1000" baseline="0" dirty="0" err="1" smtClean="0"/>
                        <a:t>Valordata</a:t>
                      </a:r>
                      <a:endParaRPr lang="en-US" sz="1000" dirty="0"/>
                    </a:p>
                  </a:txBody>
                  <a:tcPr/>
                </a:tc>
                <a:tc>
                  <a:txBody>
                    <a:bodyPr/>
                    <a:lstStyle/>
                    <a:p>
                      <a:r>
                        <a:rPr lang="en-US" sz="1000" dirty="0" smtClean="0"/>
                        <a:t>Risk</a:t>
                      </a:r>
                      <a:endParaRPr lang="en-US" sz="1000" dirty="0"/>
                    </a:p>
                  </a:txBody>
                  <a:tcPr/>
                </a:tc>
                <a:tc>
                  <a:txBody>
                    <a:bodyPr/>
                    <a:lstStyle/>
                    <a:p>
                      <a:r>
                        <a:rPr lang="en-US" sz="1000" dirty="0" smtClean="0"/>
                        <a:t>Corporate Actions</a:t>
                      </a:r>
                      <a:endParaRPr lang="en-US" sz="1000" dirty="0"/>
                    </a:p>
                  </a:txBody>
                  <a:tcPr/>
                </a:tc>
              </a:tr>
              <a:tr h="223330">
                <a:tc>
                  <a:txBody>
                    <a:bodyPr/>
                    <a:lstStyle/>
                    <a:p>
                      <a:r>
                        <a:rPr lang="en-US" sz="1000" dirty="0" smtClean="0"/>
                        <a:t>Six </a:t>
                      </a:r>
                      <a:r>
                        <a:rPr lang="en-US" sz="1000" dirty="0" err="1" smtClean="0"/>
                        <a:t>Telekurs</a:t>
                      </a:r>
                      <a:r>
                        <a:rPr lang="en-US" sz="1000" dirty="0" smtClean="0"/>
                        <a:t> – non-DTC CA</a:t>
                      </a:r>
                      <a:endParaRPr lang="en-US" sz="1000" dirty="0"/>
                    </a:p>
                  </a:txBody>
                  <a:tcPr/>
                </a:tc>
                <a:tc>
                  <a:txBody>
                    <a:bodyPr/>
                    <a:lstStyle/>
                    <a:p>
                      <a:r>
                        <a:rPr lang="en-US" sz="1000" dirty="0" smtClean="0"/>
                        <a:t>Risk</a:t>
                      </a:r>
                      <a:endParaRPr lang="en-US" sz="1000" dirty="0"/>
                    </a:p>
                  </a:txBody>
                  <a:tcPr/>
                </a:tc>
                <a:tc>
                  <a:txBody>
                    <a:bodyPr/>
                    <a:lstStyle/>
                    <a:p>
                      <a:r>
                        <a:rPr lang="en-US" sz="1000" dirty="0" smtClean="0"/>
                        <a:t>Corporate Actions</a:t>
                      </a:r>
                      <a:endParaRPr lang="en-US" sz="1000" dirty="0"/>
                    </a:p>
                  </a:txBody>
                  <a:tcPr/>
                </a:tc>
              </a:tr>
              <a:tr h="223330">
                <a:tc>
                  <a:txBody>
                    <a:bodyPr/>
                    <a:lstStyle/>
                    <a:p>
                      <a:r>
                        <a:rPr lang="en-US" sz="1000" dirty="0" smtClean="0"/>
                        <a:t>BBG</a:t>
                      </a:r>
                      <a:r>
                        <a:rPr lang="en-US" sz="1000" baseline="0" dirty="0" smtClean="0"/>
                        <a:t> BO – Credit Risk</a:t>
                      </a:r>
                      <a:endParaRPr lang="en-US" sz="1000" dirty="0"/>
                    </a:p>
                  </a:txBody>
                  <a:tcPr/>
                </a:tc>
                <a:tc>
                  <a:txBody>
                    <a:bodyPr/>
                    <a:lstStyle/>
                    <a:p>
                      <a:r>
                        <a:rPr lang="en-US" sz="1000" dirty="0" smtClean="0"/>
                        <a:t>EDM</a:t>
                      </a:r>
                      <a:endParaRPr lang="en-US" sz="1000" dirty="0"/>
                    </a:p>
                  </a:txBody>
                  <a:tcPr/>
                </a:tc>
                <a:tc>
                  <a:txBody>
                    <a:bodyPr/>
                    <a:lstStyle/>
                    <a:p>
                      <a:r>
                        <a:rPr lang="en-US" sz="1000" dirty="0" smtClean="0"/>
                        <a:t>Corporate</a:t>
                      </a:r>
                      <a:r>
                        <a:rPr lang="en-US" sz="1000" baseline="0" dirty="0" smtClean="0"/>
                        <a:t> Credit </a:t>
                      </a:r>
                      <a:endParaRPr lang="en-US" sz="1000" dirty="0"/>
                    </a:p>
                  </a:txBody>
                  <a:tcPr/>
                </a:tc>
              </a:tr>
            </a:tbl>
          </a:graphicData>
        </a:graphic>
      </p:graphicFrame>
      <p:sp>
        <p:nvSpPr>
          <p:cNvPr id="8" name="Title 1"/>
          <p:cNvSpPr txBox="1">
            <a:spLocks/>
          </p:cNvSpPr>
          <p:nvPr/>
        </p:nvSpPr>
        <p:spPr bwMode="auto">
          <a:xfrm>
            <a:off x="385763" y="233363"/>
            <a:ext cx="7335837" cy="873125"/>
          </a:xfrm>
          <a:prstGeom prst="rect">
            <a:avLst/>
          </a:prstGeom>
          <a:noFill/>
          <a:ln w="9525">
            <a:noFill/>
            <a:miter lim="800000"/>
            <a:headEnd/>
            <a:tailEnd/>
          </a:ln>
        </p:spPr>
        <p:txBody>
          <a:bodyPr/>
          <a:lstStyle/>
          <a:p>
            <a:pPr eaLnBrk="0" hangingPunct="0"/>
            <a:r>
              <a:rPr lang="en-US" sz="2500" b="1" dirty="0" smtClean="0"/>
              <a:t>“On-Demand” vs. “Bulk File” Analysis</a:t>
            </a:r>
          </a:p>
          <a:p>
            <a:pPr eaLnBrk="0" hangingPunct="0"/>
            <a:r>
              <a:rPr lang="en-US" b="1" dirty="0" smtClean="0">
                <a:solidFill>
                  <a:srgbClr val="7030A0"/>
                </a:solidFill>
              </a:rPr>
              <a:t>Delivery Strategy Saving Opportunities </a:t>
            </a:r>
            <a:endParaRPr lang="en-US" b="1" dirty="0"/>
          </a:p>
        </p:txBody>
      </p:sp>
      <p:graphicFrame>
        <p:nvGraphicFramePr>
          <p:cNvPr id="9" name="Chart 8"/>
          <p:cNvGraphicFramePr>
            <a:graphicFrameLocks/>
          </p:cNvGraphicFramePr>
          <p:nvPr>
            <p:extLst>
              <p:ext uri="{D42A27DB-BD31-4B8C-83A1-F6EECF244321}">
                <p14:modId xmlns:p14="http://schemas.microsoft.com/office/powerpoint/2010/main" xmlns="" val="732116990"/>
              </p:ext>
            </p:extLst>
          </p:nvPr>
        </p:nvGraphicFramePr>
        <p:xfrm>
          <a:off x="279437" y="1004769"/>
          <a:ext cx="4663315" cy="3024651"/>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p:cNvCxnSpPr/>
          <p:nvPr/>
        </p:nvCxnSpPr>
        <p:spPr>
          <a:xfrm flipV="1">
            <a:off x="974606" y="2242278"/>
            <a:ext cx="3919993" cy="7951"/>
          </a:xfrm>
          <a:prstGeom prst="line">
            <a:avLst/>
          </a:prstGeom>
          <a:ln w="1905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974606" y="2729945"/>
            <a:ext cx="3919993" cy="7951"/>
          </a:xfrm>
          <a:prstGeom prst="line">
            <a:avLst/>
          </a:prstGeom>
          <a:ln w="1905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7973" y="2123010"/>
            <a:ext cx="667911" cy="215444"/>
          </a:xfrm>
          <a:prstGeom prst="rect">
            <a:avLst/>
          </a:prstGeom>
          <a:solidFill>
            <a:schemeClr val="bg1"/>
          </a:solidFill>
          <a:ln w="19050">
            <a:solidFill>
              <a:schemeClr val="tx2">
                <a:lumMod val="75000"/>
              </a:schemeClr>
            </a:solidFill>
          </a:ln>
        </p:spPr>
        <p:txBody>
          <a:bodyPr wrap="square" rtlCol="0">
            <a:spAutoFit/>
          </a:bodyPr>
          <a:lstStyle/>
          <a:p>
            <a:r>
              <a:rPr lang="en-US" sz="800" b="1" dirty="0" smtClean="0">
                <a:solidFill>
                  <a:schemeClr val="tx2">
                    <a:lumMod val="75000"/>
                  </a:schemeClr>
                </a:solidFill>
              </a:rPr>
              <a:t>Scenario 1</a:t>
            </a:r>
            <a:endParaRPr lang="en-US" sz="800" b="1" dirty="0">
              <a:solidFill>
                <a:schemeClr val="tx2">
                  <a:lumMod val="75000"/>
                </a:schemeClr>
              </a:solidFill>
            </a:endParaRPr>
          </a:p>
        </p:txBody>
      </p:sp>
      <p:sp>
        <p:nvSpPr>
          <p:cNvPr id="14" name="TextBox 13"/>
          <p:cNvSpPr txBox="1"/>
          <p:nvPr/>
        </p:nvSpPr>
        <p:spPr>
          <a:xfrm>
            <a:off x="1077972" y="2597661"/>
            <a:ext cx="667911" cy="215444"/>
          </a:xfrm>
          <a:prstGeom prst="rect">
            <a:avLst/>
          </a:prstGeom>
          <a:solidFill>
            <a:schemeClr val="bg1"/>
          </a:solidFill>
          <a:ln w="19050">
            <a:solidFill>
              <a:schemeClr val="accent6">
                <a:lumMod val="75000"/>
              </a:schemeClr>
            </a:solidFill>
          </a:ln>
        </p:spPr>
        <p:txBody>
          <a:bodyPr wrap="square" rtlCol="0">
            <a:spAutoFit/>
          </a:bodyPr>
          <a:lstStyle/>
          <a:p>
            <a:r>
              <a:rPr lang="en-US" sz="800" b="1" dirty="0" smtClean="0">
                <a:solidFill>
                  <a:schemeClr val="accent6">
                    <a:lumMod val="50000"/>
                  </a:schemeClr>
                </a:solidFill>
              </a:rPr>
              <a:t>Scenario 2</a:t>
            </a:r>
            <a:endParaRPr lang="en-US" sz="800" b="1" dirty="0">
              <a:solidFill>
                <a:schemeClr val="accent6">
                  <a:lumMod val="50000"/>
                </a:schemeClr>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xmlns="" val="4271462511"/>
              </p:ext>
            </p:extLst>
          </p:nvPr>
        </p:nvGraphicFramePr>
        <p:xfrm>
          <a:off x="659219" y="4073872"/>
          <a:ext cx="4082902" cy="2459831"/>
        </p:xfrm>
        <a:graphic>
          <a:graphicData uri="http://schemas.openxmlformats.org/drawingml/2006/table">
            <a:tbl>
              <a:tblPr/>
              <a:tblGrid>
                <a:gridCol w="1507111"/>
                <a:gridCol w="343685"/>
                <a:gridCol w="1310696"/>
                <a:gridCol w="921410"/>
              </a:tblGrid>
              <a:tr h="48078">
                <a:tc>
                  <a:txBody>
                    <a:bodyPr/>
                    <a:lstStyle/>
                    <a:p>
                      <a:pPr algn="l" fontAlgn="b"/>
                      <a:r>
                        <a:rPr lang="en-US" sz="700" b="1" i="0" u="none" strike="noStrike" dirty="0" smtClean="0">
                          <a:solidFill>
                            <a:srgbClr val="000000"/>
                          </a:solidFill>
                          <a:effectLst/>
                          <a:latin typeface="Calibri"/>
                        </a:rPr>
                        <a:t>Back</a:t>
                      </a:r>
                      <a:r>
                        <a:rPr lang="en-US" sz="700" b="1" i="0" u="none" strike="noStrike" baseline="0" dirty="0" smtClean="0">
                          <a:solidFill>
                            <a:srgbClr val="000000"/>
                          </a:solidFill>
                          <a:effectLst/>
                          <a:latin typeface="Calibri"/>
                        </a:rPr>
                        <a:t> Office Bulk File Modules</a:t>
                      </a:r>
                      <a:endParaRPr lang="en-US" sz="700" b="1" i="0" u="none" strike="noStrike" dirty="0">
                        <a:solidFill>
                          <a:srgbClr val="000000"/>
                        </a:solidFill>
                        <a:effectLst/>
                        <a:latin typeface="Calibri"/>
                      </a:endParaRPr>
                    </a:p>
                  </a:txBody>
                  <a:tcPr marL="8727" marR="8727" marT="8727"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endParaRPr lang="en-US" sz="700" b="0" i="0" u="none" strike="noStrike" dirty="0">
                        <a:solidFill>
                          <a:srgbClr val="000000"/>
                        </a:solidFill>
                        <a:effectLst/>
                        <a:latin typeface="Calibri"/>
                      </a:endParaRPr>
                    </a:p>
                  </a:txBody>
                  <a:tcPr marL="8727" marR="8727" marT="8727"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600" b="1" i="0" u="none" strike="noStrike" dirty="0">
                          <a:solidFill>
                            <a:srgbClr val="000000"/>
                          </a:solidFill>
                          <a:effectLst/>
                          <a:latin typeface="Calibri"/>
                        </a:rPr>
                        <a:t>Scenario 1 - Full Back-office Suite</a:t>
                      </a:r>
                    </a:p>
                  </a:txBody>
                  <a:tcPr marL="8727" marR="8727" marT="8727"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600" b="1" i="0" u="none" strike="noStrike" dirty="0">
                          <a:solidFill>
                            <a:srgbClr val="000000"/>
                          </a:solidFill>
                          <a:effectLst/>
                          <a:latin typeface="Calibri"/>
                        </a:rPr>
                        <a:t>Scenario 2 - Bulk + PS</a:t>
                      </a:r>
                    </a:p>
                  </a:txBody>
                  <a:tcPr marL="8727" marR="8727" marT="8727"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r h="88688">
                <a:tc gridSpan="2">
                  <a:txBody>
                    <a:bodyPr/>
                    <a:lstStyle/>
                    <a:p>
                      <a:pPr algn="l" fontAlgn="ctr"/>
                      <a:r>
                        <a:rPr lang="en-CA" sz="600" b="0" i="0" u="none" strike="noStrike" dirty="0">
                          <a:solidFill>
                            <a:srgbClr val="000000"/>
                          </a:solidFill>
                          <a:effectLst/>
                          <a:latin typeface="Arial"/>
                        </a:rPr>
                        <a:t>Equity Global Reference Data</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ctr"/>
                      <a:r>
                        <a:rPr lang="en-US" sz="600" b="0" i="0" u="none" strike="noStrike" dirty="0">
                          <a:solidFill>
                            <a:srgbClr val="000000"/>
                          </a:solidFill>
                          <a:effectLst/>
                          <a:latin typeface="Arial"/>
                        </a:rPr>
                        <a:t>$76,800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0" i="0" u="none" strike="noStrike" dirty="0">
                          <a:solidFill>
                            <a:srgbClr val="000000"/>
                          </a:solidFill>
                          <a:effectLst/>
                          <a:latin typeface="Calibri"/>
                        </a:rPr>
                        <a:t>$76,800 </a:t>
                      </a: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gridSpan="2">
                  <a:txBody>
                    <a:bodyPr/>
                    <a:lstStyle/>
                    <a:p>
                      <a:pPr algn="l" fontAlgn="ctr"/>
                      <a:r>
                        <a:rPr lang="en-CA" sz="600" b="0" i="0" u="none" strike="noStrike" dirty="0">
                          <a:solidFill>
                            <a:srgbClr val="000000"/>
                          </a:solidFill>
                          <a:effectLst/>
                          <a:latin typeface="Arial"/>
                        </a:rPr>
                        <a:t>Equity Global Reference Data pre-market</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ctr"/>
                      <a:r>
                        <a:rPr lang="en-US" sz="600" b="0" i="0" u="none" strike="noStrike">
                          <a:solidFill>
                            <a:srgbClr val="000000"/>
                          </a:solidFill>
                          <a:effectLst/>
                          <a:latin typeface="Arial"/>
                        </a:rPr>
                        <a:t>$13,000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a:solidFill>
                            <a:srgbClr val="000000"/>
                          </a:solidFill>
                          <a:effectLst/>
                          <a:latin typeface="Calibri"/>
                        </a:rPr>
                        <a:t>PS</a:t>
                      </a:r>
                    </a:p>
                  </a:txBody>
                  <a:tcPr marL="8727" marR="8727" marT="8727"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a:txBody>
                    <a:bodyPr/>
                    <a:lstStyle/>
                    <a:p>
                      <a:pPr algn="l" fontAlgn="ctr"/>
                      <a:r>
                        <a:rPr lang="en-CA" sz="600" b="0" i="0" u="none" strike="noStrike">
                          <a:solidFill>
                            <a:srgbClr val="000000"/>
                          </a:solidFill>
                          <a:effectLst/>
                          <a:latin typeface="Arial"/>
                        </a:rPr>
                        <a:t>Funds/ETF</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endParaRPr lang="en-US" sz="700" b="0" i="0" u="none" strike="noStrike" dirty="0">
                        <a:solidFill>
                          <a:srgbClr val="000000"/>
                        </a:solidFill>
                        <a:effectLst/>
                        <a:latin typeface="Calibri"/>
                      </a:endParaRPr>
                    </a:p>
                  </a:txBody>
                  <a:tcPr marL="8727" marR="8727" marT="8727" marB="0" anchor="b">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a:solidFill>
                            <a:srgbClr val="000000"/>
                          </a:solidFill>
                          <a:effectLst/>
                          <a:latin typeface="Arial"/>
                        </a:rPr>
                        <a:t>$16,700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0" i="0" u="none" strike="noStrike">
                          <a:solidFill>
                            <a:srgbClr val="000000"/>
                          </a:solidFill>
                          <a:effectLst/>
                          <a:latin typeface="Calibri"/>
                        </a:rPr>
                        <a:t>$16,700 </a:t>
                      </a: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gridSpan="2">
                  <a:txBody>
                    <a:bodyPr/>
                    <a:lstStyle/>
                    <a:p>
                      <a:pPr algn="l" fontAlgn="ctr"/>
                      <a:r>
                        <a:rPr lang="en-CA" sz="600" b="0" i="0" u="none" strike="noStrike" dirty="0" err="1">
                          <a:solidFill>
                            <a:srgbClr val="000000"/>
                          </a:solidFill>
                          <a:effectLst/>
                          <a:latin typeface="Arial"/>
                        </a:rPr>
                        <a:t>Preferreds</a:t>
                      </a:r>
                      <a:r>
                        <a:rPr lang="en-CA" sz="600" b="0" i="0" u="none" strike="noStrike" dirty="0">
                          <a:solidFill>
                            <a:srgbClr val="000000"/>
                          </a:solidFill>
                          <a:effectLst/>
                          <a:latin typeface="Arial"/>
                        </a:rPr>
                        <a:t> Reference Data</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ctr"/>
                      <a:r>
                        <a:rPr lang="en-US" sz="600" b="0" i="0" u="none" strike="noStrike">
                          <a:solidFill>
                            <a:srgbClr val="000000"/>
                          </a:solidFill>
                          <a:effectLst/>
                          <a:latin typeface="Arial"/>
                        </a:rPr>
                        <a:t>$26,600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a:solidFill>
                            <a:srgbClr val="000000"/>
                          </a:solidFill>
                          <a:effectLst/>
                          <a:latin typeface="Calibri"/>
                        </a:rPr>
                        <a:t>PS</a:t>
                      </a:r>
                    </a:p>
                  </a:txBody>
                  <a:tcPr marL="8727" marR="8727" marT="8727"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gridSpan="2">
                  <a:txBody>
                    <a:bodyPr/>
                    <a:lstStyle/>
                    <a:p>
                      <a:pPr algn="l" fontAlgn="ctr"/>
                      <a:r>
                        <a:rPr lang="en-US" sz="600" b="0" i="0" u="none" strike="noStrike" dirty="0">
                          <a:solidFill>
                            <a:srgbClr val="000000"/>
                          </a:solidFill>
                          <a:effectLst/>
                          <a:latin typeface="Arial"/>
                        </a:rPr>
                        <a:t>Equity Warrants Reference Data &amp; Pricing</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ctr"/>
                      <a:r>
                        <a:rPr lang="en-US" sz="600" b="0" i="0" u="none" strike="noStrike" dirty="0">
                          <a:solidFill>
                            <a:srgbClr val="000000"/>
                          </a:solidFill>
                          <a:effectLst/>
                          <a:latin typeface="Arial"/>
                        </a:rPr>
                        <a:t>$16,700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a:solidFill>
                            <a:srgbClr val="000000"/>
                          </a:solidFill>
                          <a:effectLst/>
                          <a:latin typeface="Calibri"/>
                        </a:rPr>
                        <a:t>PS</a:t>
                      </a:r>
                    </a:p>
                  </a:txBody>
                  <a:tcPr marL="8727" marR="8727" marT="8727"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103757">
                <a:tc gridSpan="2">
                  <a:txBody>
                    <a:bodyPr/>
                    <a:lstStyle/>
                    <a:p>
                      <a:pPr algn="l" fontAlgn="ctr"/>
                      <a:r>
                        <a:rPr lang="en-US" sz="600" b="0" i="0" u="none" strike="noStrike" dirty="0">
                          <a:solidFill>
                            <a:srgbClr val="000000"/>
                          </a:solidFill>
                          <a:effectLst/>
                          <a:latin typeface="Arial"/>
                        </a:rPr>
                        <a:t>Equity Options Reference Data &amp; Pricing</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ctr"/>
                      <a:r>
                        <a:rPr lang="en-US" sz="600" b="0" i="0" u="none" strike="noStrike">
                          <a:solidFill>
                            <a:srgbClr val="000000"/>
                          </a:solidFill>
                          <a:effectLst/>
                          <a:latin typeface="Arial"/>
                        </a:rPr>
                        <a:t>$21,900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0" i="0" u="none" strike="noStrike" dirty="0">
                          <a:solidFill>
                            <a:srgbClr val="000000"/>
                          </a:solidFill>
                          <a:effectLst/>
                          <a:latin typeface="Calibri"/>
                        </a:rPr>
                        <a:t>$21,900 </a:t>
                      </a: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gridSpan="2">
                  <a:txBody>
                    <a:bodyPr/>
                    <a:lstStyle/>
                    <a:p>
                      <a:pPr algn="l" fontAlgn="ctr"/>
                      <a:r>
                        <a:rPr lang="en-CA" sz="600" b="0" i="0" u="none" strike="noStrike" dirty="0">
                          <a:solidFill>
                            <a:srgbClr val="000000"/>
                          </a:solidFill>
                          <a:effectLst/>
                          <a:latin typeface="Arial"/>
                        </a:rPr>
                        <a:t>Equity Options pre-market</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ctr"/>
                      <a:r>
                        <a:rPr lang="en-US" sz="600" b="0" i="0" u="none" strike="noStrike">
                          <a:solidFill>
                            <a:srgbClr val="000000"/>
                          </a:solidFill>
                          <a:effectLst/>
                          <a:latin typeface="Arial"/>
                        </a:rPr>
                        <a:t>$10,900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a:solidFill>
                            <a:srgbClr val="000000"/>
                          </a:solidFill>
                          <a:effectLst/>
                          <a:latin typeface="Calibri"/>
                        </a:rPr>
                        <a:t>PS</a:t>
                      </a:r>
                    </a:p>
                  </a:txBody>
                  <a:tcPr marL="8727" marR="8727" marT="8727"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gridSpan="2">
                  <a:txBody>
                    <a:bodyPr/>
                    <a:lstStyle/>
                    <a:p>
                      <a:pPr algn="l" fontAlgn="ctr"/>
                      <a:r>
                        <a:rPr lang="en-CA" sz="600" b="0" i="0" u="none" strike="noStrike" dirty="0">
                          <a:solidFill>
                            <a:srgbClr val="000000"/>
                          </a:solidFill>
                          <a:effectLst/>
                          <a:latin typeface="Arial"/>
                        </a:rPr>
                        <a:t>Commodities Reference Data &amp; Pricing</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ctr"/>
                      <a:r>
                        <a:rPr lang="en-US" sz="600" b="0" i="0" u="none" strike="noStrike">
                          <a:solidFill>
                            <a:srgbClr val="000000"/>
                          </a:solidFill>
                          <a:effectLst/>
                          <a:latin typeface="Arial"/>
                        </a:rPr>
                        <a:t>$13,500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0" i="0" u="none" strike="noStrike">
                          <a:solidFill>
                            <a:srgbClr val="000000"/>
                          </a:solidFill>
                          <a:effectLst/>
                          <a:latin typeface="Calibri"/>
                        </a:rPr>
                        <a:t>$13,500 </a:t>
                      </a: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gridSpan="2">
                  <a:txBody>
                    <a:bodyPr/>
                    <a:lstStyle/>
                    <a:p>
                      <a:pPr algn="l" fontAlgn="ctr"/>
                      <a:r>
                        <a:rPr lang="en-US" sz="600" b="0" i="0" u="none" strike="noStrike">
                          <a:solidFill>
                            <a:srgbClr val="000000"/>
                          </a:solidFill>
                          <a:effectLst/>
                          <a:latin typeface="Arial"/>
                        </a:rPr>
                        <a:t>Commodity Options Reference Data &amp; Pricing</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ctr"/>
                      <a:r>
                        <a:rPr lang="en-US" sz="600" b="0" i="0" u="none" strike="noStrike">
                          <a:solidFill>
                            <a:srgbClr val="000000"/>
                          </a:solidFill>
                          <a:effectLst/>
                          <a:latin typeface="Arial"/>
                        </a:rPr>
                        <a:t>$13,500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0" i="0" u="none" strike="noStrike">
                          <a:solidFill>
                            <a:srgbClr val="000000"/>
                          </a:solidFill>
                          <a:effectLst/>
                          <a:latin typeface="Calibri"/>
                        </a:rPr>
                        <a:t>$13,500 </a:t>
                      </a: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gridSpan="2">
                  <a:txBody>
                    <a:bodyPr/>
                    <a:lstStyle/>
                    <a:p>
                      <a:pPr algn="l" fontAlgn="ctr"/>
                      <a:r>
                        <a:rPr lang="en-CA" sz="600" b="0" i="0" u="none" strike="noStrike">
                          <a:solidFill>
                            <a:srgbClr val="000000"/>
                          </a:solidFill>
                          <a:effectLst/>
                          <a:latin typeface="Arial"/>
                        </a:rPr>
                        <a:t>Corporates/Preferreds (global)</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ctr"/>
                      <a:r>
                        <a:rPr lang="en-US" sz="600" b="0" i="0" u="none" strike="noStrike">
                          <a:solidFill>
                            <a:srgbClr val="000000"/>
                          </a:solidFill>
                          <a:effectLst/>
                          <a:latin typeface="Arial"/>
                        </a:rPr>
                        <a:t>$137,400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0" i="0" u="none" strike="noStrike">
                          <a:solidFill>
                            <a:srgbClr val="000000"/>
                          </a:solidFill>
                          <a:effectLst/>
                          <a:latin typeface="Calibri"/>
                        </a:rPr>
                        <a:t>$137,400 </a:t>
                      </a: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a:txBody>
                    <a:bodyPr/>
                    <a:lstStyle/>
                    <a:p>
                      <a:pPr algn="l" fontAlgn="ctr"/>
                      <a:r>
                        <a:rPr lang="en-CA" sz="600" b="0" i="0" u="none" strike="noStrike">
                          <a:solidFill>
                            <a:srgbClr val="000000"/>
                          </a:solidFill>
                          <a:effectLst/>
                          <a:latin typeface="Arial"/>
                        </a:rPr>
                        <a:t>Governments</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endParaRPr lang="en-US" sz="700" b="0" i="0" u="none" strike="noStrike">
                        <a:solidFill>
                          <a:srgbClr val="000000"/>
                        </a:solidFill>
                        <a:effectLst/>
                        <a:latin typeface="Calibri"/>
                      </a:endParaRPr>
                    </a:p>
                  </a:txBody>
                  <a:tcPr marL="8727" marR="8727" marT="8727" marB="0" anchor="b">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a:solidFill>
                            <a:srgbClr val="000000"/>
                          </a:solidFill>
                          <a:effectLst/>
                          <a:latin typeface="Arial"/>
                        </a:rPr>
                        <a:t>$49,600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0" i="0" u="none" strike="noStrike">
                          <a:solidFill>
                            <a:srgbClr val="000000"/>
                          </a:solidFill>
                          <a:effectLst/>
                          <a:latin typeface="Calibri"/>
                        </a:rPr>
                        <a:t>$49,600 </a:t>
                      </a: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a:txBody>
                    <a:bodyPr/>
                    <a:lstStyle/>
                    <a:p>
                      <a:pPr algn="l" fontAlgn="ctr"/>
                      <a:r>
                        <a:rPr lang="en-CA" sz="600" b="0" i="0" u="none" strike="noStrike">
                          <a:solidFill>
                            <a:srgbClr val="000000"/>
                          </a:solidFill>
                          <a:effectLst/>
                          <a:latin typeface="Arial"/>
                        </a:rPr>
                        <a:t>Convertibles</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endParaRPr lang="en-US" sz="700" b="0" i="0" u="none" strike="noStrike">
                        <a:solidFill>
                          <a:srgbClr val="000000"/>
                        </a:solidFill>
                        <a:effectLst/>
                        <a:latin typeface="Calibri"/>
                      </a:endParaRPr>
                    </a:p>
                  </a:txBody>
                  <a:tcPr marL="8727" marR="8727" marT="8727" marB="0" anchor="b">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dirty="0">
                          <a:solidFill>
                            <a:srgbClr val="000000"/>
                          </a:solidFill>
                          <a:effectLst/>
                          <a:latin typeface="Arial"/>
                        </a:rPr>
                        <a:t>$65,800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0" i="0" u="none" strike="noStrike">
                          <a:solidFill>
                            <a:srgbClr val="000000"/>
                          </a:solidFill>
                          <a:effectLst/>
                          <a:latin typeface="Calibri"/>
                        </a:rPr>
                        <a:t>$65,800 </a:t>
                      </a: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a:txBody>
                    <a:bodyPr/>
                    <a:lstStyle/>
                    <a:p>
                      <a:pPr algn="l" fontAlgn="ctr"/>
                      <a:r>
                        <a:rPr lang="en-CA" sz="600" b="0" i="0" u="none" strike="noStrike">
                          <a:solidFill>
                            <a:srgbClr val="000000"/>
                          </a:solidFill>
                          <a:effectLst/>
                          <a:latin typeface="Arial"/>
                        </a:rPr>
                        <a:t>Mortgage pools</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endParaRPr lang="en-US" sz="700" b="0" i="0" u="none" strike="noStrike">
                        <a:solidFill>
                          <a:srgbClr val="000000"/>
                        </a:solidFill>
                        <a:effectLst/>
                        <a:latin typeface="Calibri"/>
                      </a:endParaRPr>
                    </a:p>
                  </a:txBody>
                  <a:tcPr marL="8727" marR="8727" marT="8727" marB="0" anchor="b">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a:solidFill>
                            <a:srgbClr val="000000"/>
                          </a:solidFill>
                          <a:effectLst/>
                          <a:latin typeface="Arial"/>
                        </a:rPr>
                        <a:t>$82,500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a:solidFill>
                            <a:srgbClr val="000000"/>
                          </a:solidFill>
                          <a:effectLst/>
                          <a:latin typeface="Calibri"/>
                        </a:rPr>
                        <a:t>PS</a:t>
                      </a:r>
                    </a:p>
                  </a:txBody>
                  <a:tcPr marL="8727" marR="8727" marT="8727"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a:txBody>
                    <a:bodyPr/>
                    <a:lstStyle/>
                    <a:p>
                      <a:pPr algn="l" fontAlgn="ctr"/>
                      <a:r>
                        <a:rPr lang="en-CA" sz="600" b="0" i="0" u="none" strike="noStrike">
                          <a:solidFill>
                            <a:srgbClr val="000000"/>
                          </a:solidFill>
                          <a:effectLst/>
                          <a:latin typeface="Arial"/>
                        </a:rPr>
                        <a:t>ABS Reference Data</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endParaRPr lang="en-US" sz="700" b="0" i="0" u="none" strike="noStrike">
                        <a:solidFill>
                          <a:srgbClr val="000000"/>
                        </a:solidFill>
                        <a:effectLst/>
                        <a:latin typeface="Calibri"/>
                      </a:endParaRPr>
                    </a:p>
                  </a:txBody>
                  <a:tcPr marL="8727" marR="8727" marT="8727" marB="0" anchor="b">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a:solidFill>
                            <a:srgbClr val="000000"/>
                          </a:solidFill>
                          <a:effectLst/>
                          <a:latin typeface="Arial"/>
                        </a:rPr>
                        <a:t>$65,800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0" i="0" u="none" strike="noStrike">
                          <a:solidFill>
                            <a:srgbClr val="000000"/>
                          </a:solidFill>
                          <a:effectLst/>
                          <a:latin typeface="Calibri"/>
                        </a:rPr>
                        <a:t>$65,800 </a:t>
                      </a: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a:txBody>
                    <a:bodyPr/>
                    <a:lstStyle/>
                    <a:p>
                      <a:pPr algn="l" fontAlgn="ctr"/>
                      <a:r>
                        <a:rPr lang="en-CA" sz="600" b="0" i="0" u="none" strike="noStrike">
                          <a:solidFill>
                            <a:srgbClr val="000000"/>
                          </a:solidFill>
                          <a:effectLst/>
                          <a:latin typeface="Arial"/>
                        </a:rPr>
                        <a:t>ABS Collateral</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endParaRPr lang="en-US" sz="700" b="0" i="0" u="none" strike="noStrike">
                        <a:solidFill>
                          <a:srgbClr val="000000"/>
                        </a:solidFill>
                        <a:effectLst/>
                        <a:latin typeface="Calibri"/>
                      </a:endParaRPr>
                    </a:p>
                  </a:txBody>
                  <a:tcPr marL="8727" marR="8727" marT="8727" marB="0" anchor="b">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a:solidFill>
                            <a:srgbClr val="000000"/>
                          </a:solidFill>
                          <a:effectLst/>
                          <a:latin typeface="Arial"/>
                        </a:rPr>
                        <a:t>$43,800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0" i="0" u="none" strike="noStrike">
                          <a:solidFill>
                            <a:srgbClr val="000000"/>
                          </a:solidFill>
                          <a:effectLst/>
                          <a:latin typeface="Calibri"/>
                        </a:rPr>
                        <a:t>$43,800 </a:t>
                      </a: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gridSpan="2">
                  <a:txBody>
                    <a:bodyPr/>
                    <a:lstStyle/>
                    <a:p>
                      <a:pPr algn="l" fontAlgn="ctr"/>
                      <a:r>
                        <a:rPr lang="en-CA" sz="600" b="0" i="0" u="none" strike="noStrike">
                          <a:solidFill>
                            <a:srgbClr val="000000"/>
                          </a:solidFill>
                          <a:effectLst/>
                          <a:latin typeface="Arial"/>
                        </a:rPr>
                        <a:t>CMO/CMBS Whole Loan</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ctr"/>
                      <a:r>
                        <a:rPr lang="en-US" sz="600" b="0" i="0" u="none" strike="noStrike">
                          <a:solidFill>
                            <a:srgbClr val="000000"/>
                          </a:solidFill>
                          <a:effectLst/>
                          <a:latin typeface="Arial"/>
                        </a:rPr>
                        <a:t>$65,800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0" i="0" u="none" strike="noStrike">
                          <a:solidFill>
                            <a:srgbClr val="000000"/>
                          </a:solidFill>
                          <a:effectLst/>
                          <a:latin typeface="Calibri"/>
                        </a:rPr>
                        <a:t>$65,800 </a:t>
                      </a: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gridSpan="2">
                  <a:txBody>
                    <a:bodyPr/>
                    <a:lstStyle/>
                    <a:p>
                      <a:pPr algn="l" fontAlgn="ctr"/>
                      <a:r>
                        <a:rPr lang="en-CA" sz="600" b="0" i="0" u="none" strike="noStrike" dirty="0">
                          <a:solidFill>
                            <a:srgbClr val="000000"/>
                          </a:solidFill>
                          <a:effectLst/>
                          <a:latin typeface="Arial"/>
                        </a:rPr>
                        <a:t>CMO/CMBS Whole Loan Collateral</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ctr"/>
                      <a:r>
                        <a:rPr lang="en-US" sz="600" b="0" i="0" u="none" strike="noStrike">
                          <a:solidFill>
                            <a:srgbClr val="000000"/>
                          </a:solidFill>
                          <a:effectLst/>
                          <a:latin typeface="Arial"/>
                        </a:rPr>
                        <a:t>$43,800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0" i="0" u="none" strike="noStrike">
                          <a:solidFill>
                            <a:srgbClr val="000000"/>
                          </a:solidFill>
                          <a:effectLst/>
                          <a:latin typeface="Calibri"/>
                        </a:rPr>
                        <a:t>$43,800 </a:t>
                      </a: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a:txBody>
                    <a:bodyPr/>
                    <a:lstStyle/>
                    <a:p>
                      <a:pPr algn="l" fontAlgn="ctr"/>
                      <a:r>
                        <a:rPr lang="en-CA" sz="600" b="0" i="0" u="none" strike="noStrike" dirty="0">
                          <a:solidFill>
                            <a:srgbClr val="000000"/>
                          </a:solidFill>
                          <a:effectLst/>
                          <a:latin typeface="Arial"/>
                        </a:rPr>
                        <a:t>Municipal Bonds</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endParaRPr lang="en-US" sz="700" b="0" i="0" u="none" strike="noStrike">
                        <a:solidFill>
                          <a:srgbClr val="000000"/>
                        </a:solidFill>
                        <a:effectLst/>
                        <a:latin typeface="Calibri"/>
                      </a:endParaRPr>
                    </a:p>
                  </a:txBody>
                  <a:tcPr marL="8727" marR="8727" marT="8727" marB="0" anchor="b">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dirty="0">
                          <a:solidFill>
                            <a:srgbClr val="000000"/>
                          </a:solidFill>
                          <a:effectLst/>
                          <a:latin typeface="Arial"/>
                        </a:rPr>
                        <a:t>$274,300 </a:t>
                      </a:r>
                    </a:p>
                  </a:txBody>
                  <a:tcPr marL="8727" marR="8727" marT="8727"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600" b="0" i="0" u="none" strike="noStrike" dirty="0">
                          <a:solidFill>
                            <a:srgbClr val="000000"/>
                          </a:solidFill>
                          <a:effectLst/>
                          <a:latin typeface="Calibri"/>
                        </a:rPr>
                        <a:t>PS</a:t>
                      </a:r>
                    </a:p>
                  </a:txBody>
                  <a:tcPr marL="8727" marR="8727" marT="8727"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gridSpan="2">
                  <a:txBody>
                    <a:bodyPr/>
                    <a:lstStyle/>
                    <a:p>
                      <a:pPr algn="l" fontAlgn="ctr"/>
                      <a:r>
                        <a:rPr lang="en-US" sz="600" b="0" i="0" u="none" strike="noStrike" dirty="0">
                          <a:solidFill>
                            <a:srgbClr val="000000"/>
                          </a:solidFill>
                          <a:effectLst/>
                          <a:latin typeface="Arial"/>
                        </a:rPr>
                        <a:t>Corporate Actions - All Asset Classes</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b"/>
                      <a:r>
                        <a:rPr lang="en-US" sz="600" b="0" i="0" u="none" strike="noStrike" dirty="0">
                          <a:solidFill>
                            <a:srgbClr val="000000"/>
                          </a:solidFill>
                          <a:effectLst/>
                          <a:latin typeface="Calibri"/>
                        </a:rPr>
                        <a:t>$156,700 </a:t>
                      </a:r>
                    </a:p>
                  </a:txBody>
                  <a:tcPr marL="8727" marR="8727" marT="8727" marB="0" anchor="b">
                    <a:lnL>
                      <a:noFill/>
                    </a:lnL>
                    <a:lnR>
                      <a:noFill/>
                    </a:lnR>
                    <a:lnT>
                      <a:noFill/>
                    </a:lnT>
                    <a:lnB>
                      <a:noFill/>
                    </a:lnB>
                    <a:lnTlToBr w="12700" cmpd="sng">
                      <a:noFill/>
                      <a:prstDash val="solid"/>
                    </a:lnTlToBr>
                    <a:lnBlToTr w="12700" cmpd="sng">
                      <a:noFill/>
                      <a:prstDash val="solid"/>
                    </a:lnBlToTr>
                  </a:tcPr>
                </a:tc>
                <a:tc>
                  <a:txBody>
                    <a:bodyPr/>
                    <a:lstStyle/>
                    <a:p>
                      <a:pPr algn="ctr" fontAlgn="b"/>
                      <a:endParaRPr lang="en-US" sz="600" b="0" i="0" u="none" strike="noStrike" dirty="0">
                        <a:solidFill>
                          <a:srgbClr val="000000"/>
                        </a:solidFill>
                        <a:effectLst/>
                        <a:latin typeface="Calibri"/>
                      </a:endParaRPr>
                    </a:p>
                  </a:txBody>
                  <a:tcPr marL="8727" marR="8727" marT="8727"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88688">
                <a:tc gridSpan="2">
                  <a:txBody>
                    <a:bodyPr/>
                    <a:lstStyle/>
                    <a:p>
                      <a:pPr algn="l" fontAlgn="ctr"/>
                      <a:r>
                        <a:rPr lang="en-CA" sz="600" b="0" i="0" u="none" strike="noStrike">
                          <a:solidFill>
                            <a:srgbClr val="000000"/>
                          </a:solidFill>
                          <a:effectLst/>
                          <a:latin typeface="Arial"/>
                        </a:rPr>
                        <a:t>Corporate Actions – Equities</a:t>
                      </a:r>
                    </a:p>
                  </a:txBody>
                  <a:tcPr marL="8727" marR="8727" marT="8727"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fontAlgn="b"/>
                      <a:r>
                        <a:rPr lang="en-US" sz="600" b="0" i="0" u="none" strike="noStrike">
                          <a:solidFill>
                            <a:srgbClr val="000000"/>
                          </a:solidFill>
                          <a:effectLst/>
                          <a:latin typeface="Calibri"/>
                        </a:rPr>
                        <a:t> </a:t>
                      </a:r>
                    </a:p>
                  </a:txBody>
                  <a:tcPr marL="8727" marR="8727" marT="8727"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600" b="0" i="0" u="none" strike="noStrike" dirty="0">
                          <a:solidFill>
                            <a:srgbClr val="000000"/>
                          </a:solidFill>
                          <a:effectLst/>
                          <a:latin typeface="Arial"/>
                        </a:rPr>
                        <a:t>$78,300 </a:t>
                      </a:r>
                    </a:p>
                  </a:txBody>
                  <a:tcPr marL="8727" marR="8727" marT="8727" marB="0" anchor="ctr">
                    <a:lnL>
                      <a:noFill/>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88688">
                <a:tc>
                  <a:txBody>
                    <a:bodyPr/>
                    <a:lstStyle/>
                    <a:p>
                      <a:pPr algn="l" fontAlgn="b"/>
                      <a:r>
                        <a:rPr lang="en-US" sz="700" b="0" i="0" u="none" strike="noStrike" dirty="0" smtClean="0">
                          <a:solidFill>
                            <a:srgbClr val="000000"/>
                          </a:solidFill>
                          <a:effectLst/>
                          <a:latin typeface="Calibri"/>
                        </a:rPr>
                        <a:t>  Total Annual Cost</a:t>
                      </a:r>
                      <a:endParaRPr lang="en-US" sz="700" b="0" i="0" u="none" strike="noStrike" dirty="0">
                        <a:solidFill>
                          <a:srgbClr val="000000"/>
                        </a:solidFill>
                        <a:effectLst/>
                        <a:latin typeface="Calibri"/>
                      </a:endParaRPr>
                    </a:p>
                  </a:txBody>
                  <a:tcPr marL="8727" marR="8727" marT="8727"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endParaRPr lang="en-US" sz="700" b="0" i="0" u="none" strike="noStrike">
                        <a:solidFill>
                          <a:srgbClr val="000000"/>
                        </a:solidFill>
                        <a:effectLst/>
                        <a:latin typeface="Calibri"/>
                      </a:endParaRPr>
                    </a:p>
                  </a:txBody>
                  <a:tcPr marL="8727" marR="8727" marT="8727"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600" b="1" i="0" u="none" strike="noStrike" dirty="0">
                          <a:solidFill>
                            <a:srgbClr val="000000"/>
                          </a:solidFill>
                          <a:effectLst/>
                          <a:latin typeface="Calibri"/>
                        </a:rPr>
                        <a:t>$1,195,100 </a:t>
                      </a:r>
                    </a:p>
                  </a:txBody>
                  <a:tcPr marL="8727" marR="8727" marT="8727"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600" b="1" i="0" u="none" strike="noStrike">
                          <a:solidFill>
                            <a:srgbClr val="000000"/>
                          </a:solidFill>
                          <a:effectLst/>
                          <a:latin typeface="Calibri"/>
                        </a:rPr>
                        <a:t>$692,700 </a:t>
                      </a:r>
                    </a:p>
                  </a:txBody>
                  <a:tcPr marL="8727" marR="8727" marT="8727" marB="0" anchor="b">
                    <a:lnL>
                      <a:noFill/>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r>
              <a:tr h="88688">
                <a:tc>
                  <a:txBody>
                    <a:bodyPr/>
                    <a:lstStyle/>
                    <a:p>
                      <a:pPr algn="l" fontAlgn="b"/>
                      <a:r>
                        <a:rPr lang="en-US" sz="700" b="0" i="0" u="none" strike="noStrike" dirty="0" smtClean="0">
                          <a:solidFill>
                            <a:srgbClr val="000000"/>
                          </a:solidFill>
                          <a:effectLst/>
                          <a:latin typeface="Calibri"/>
                        </a:rPr>
                        <a:t>  Monthly Cost</a:t>
                      </a:r>
                      <a:endParaRPr lang="en-US" sz="700" b="0" i="0" u="none" strike="noStrike" dirty="0">
                        <a:solidFill>
                          <a:srgbClr val="000000"/>
                        </a:solidFill>
                        <a:effectLst/>
                        <a:latin typeface="Calibri"/>
                      </a:endParaRPr>
                    </a:p>
                  </a:txBody>
                  <a:tcPr marL="8727" marR="8727" marT="8727"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700" b="0" i="0" u="none" strike="noStrike" dirty="0">
                        <a:solidFill>
                          <a:srgbClr val="000000"/>
                        </a:solidFill>
                        <a:effectLst/>
                        <a:latin typeface="Calibri"/>
                      </a:endParaRPr>
                    </a:p>
                  </a:txBody>
                  <a:tcPr marL="8727" marR="8727" marT="8727"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600" b="1" i="0" u="none" strike="noStrike" dirty="0">
                          <a:solidFill>
                            <a:srgbClr val="000000"/>
                          </a:solidFill>
                          <a:effectLst/>
                          <a:latin typeface="Calibri"/>
                        </a:rPr>
                        <a:t>$99,591.67 </a:t>
                      </a:r>
                    </a:p>
                  </a:txBody>
                  <a:tcPr marL="8727" marR="8727" marT="8727"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600" b="1" i="0" u="none" strike="noStrike" dirty="0">
                          <a:solidFill>
                            <a:srgbClr val="000000"/>
                          </a:solidFill>
                          <a:effectLst/>
                          <a:latin typeface="Calibri"/>
                        </a:rPr>
                        <a:t>$57,725.00 </a:t>
                      </a:r>
                    </a:p>
                  </a:txBody>
                  <a:tcPr marL="8727" marR="8727" marT="8727"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8" name="Rectangle 17"/>
          <p:cNvSpPr/>
          <p:nvPr/>
        </p:nvSpPr>
        <p:spPr>
          <a:xfrm>
            <a:off x="4859081" y="4050686"/>
            <a:ext cx="4125432" cy="2585323"/>
          </a:xfrm>
          <a:prstGeom prst="rect">
            <a:avLst/>
          </a:prstGeom>
        </p:spPr>
        <p:txBody>
          <a:bodyPr wrap="square">
            <a:spAutoFit/>
          </a:bodyPr>
          <a:lstStyle/>
          <a:p>
            <a:r>
              <a:rPr lang="en-US" sz="1400" b="1" dirty="0" smtClean="0"/>
              <a:t>Observations and Comments </a:t>
            </a:r>
          </a:p>
          <a:p>
            <a:pPr marL="91440" indent="-91440">
              <a:buFont typeface="Arial" panose="020B0604020202020204" pitchFamily="34" charset="0"/>
              <a:buChar char="•"/>
            </a:pPr>
            <a:r>
              <a:rPr lang="en-US" sz="1100" dirty="0" smtClean="0"/>
              <a:t>Annualized </a:t>
            </a:r>
            <a:r>
              <a:rPr lang="en-US" sz="1100" dirty="0"/>
              <a:t>spend (based on trailing </a:t>
            </a:r>
            <a:r>
              <a:rPr lang="en-US" sz="1100" dirty="0" smtClean="0"/>
              <a:t>6-momth avg.) for Reference and Pricing Data = </a:t>
            </a:r>
            <a:r>
              <a:rPr lang="en-US" sz="1100" b="1" dirty="0"/>
              <a:t>$1.65MM </a:t>
            </a:r>
            <a:endParaRPr lang="en-US" sz="1100" b="1" dirty="0" smtClean="0"/>
          </a:p>
          <a:p>
            <a:pPr marL="91440" indent="-91440">
              <a:buFont typeface="Arial" panose="020B0604020202020204" pitchFamily="34" charset="0"/>
              <a:buChar char="•"/>
            </a:pPr>
            <a:r>
              <a:rPr lang="en-US" sz="1100" dirty="0" smtClean="0"/>
              <a:t>Cost for full </a:t>
            </a:r>
            <a:r>
              <a:rPr lang="en-US" sz="1100" i="1" dirty="0" smtClean="0"/>
              <a:t>Bloomberg Back-Office Suite</a:t>
            </a:r>
            <a:r>
              <a:rPr lang="en-US" sz="1100" dirty="0" smtClean="0"/>
              <a:t> (Scenario 1) = $1.2MM per annum</a:t>
            </a:r>
          </a:p>
          <a:p>
            <a:pPr marL="91440" indent="-91440">
              <a:buFont typeface="Arial" panose="020B0604020202020204" pitchFamily="34" charset="0"/>
              <a:buChar char="•"/>
            </a:pPr>
            <a:r>
              <a:rPr lang="en-US" sz="1100" dirty="0" smtClean="0"/>
              <a:t>Cost for hybrid </a:t>
            </a:r>
            <a:r>
              <a:rPr lang="en-US" sz="1100" i="1" dirty="0" smtClean="0"/>
              <a:t>Bloomberg Back-Office and Per-Security</a:t>
            </a:r>
            <a:r>
              <a:rPr lang="en-US" sz="1100" dirty="0" smtClean="0"/>
              <a:t> (Scenario 2) = $0.7MM per annum</a:t>
            </a:r>
          </a:p>
          <a:p>
            <a:pPr marL="91440" indent="-91440">
              <a:buFont typeface="Arial" panose="020B0604020202020204" pitchFamily="34" charset="0"/>
              <a:buChar char="•"/>
            </a:pPr>
            <a:r>
              <a:rPr lang="en-US" sz="1100" dirty="0" smtClean="0"/>
              <a:t>PSPIB lack a collective Delivery Strategy amongst consuming business units, leading to duplication of data and cost over-runs</a:t>
            </a:r>
          </a:p>
          <a:p>
            <a:pPr marL="91440" indent="-91440">
              <a:buFont typeface="Arial" panose="020B0604020202020204" pitchFamily="34" charset="0"/>
              <a:buChar char="•"/>
            </a:pPr>
            <a:r>
              <a:rPr lang="en-US" sz="1100" dirty="0" smtClean="0"/>
              <a:t>By adopting a hybrid “Bulk &amp; Per Security” delivery strategy, PSPIB can save a maximum estimated $0.9MM per annum (Difference between Total Reference and Pricing Spend vs. Scenario 2)</a:t>
            </a:r>
          </a:p>
          <a:p>
            <a:endParaRPr lang="en-US" sz="500" dirty="0" smtClean="0"/>
          </a:p>
          <a:p>
            <a:pPr marL="548640" lvl="1" indent="-91440">
              <a:buFont typeface="Arial" panose="020B0604020202020204" pitchFamily="34" charset="0"/>
              <a:buChar char="•"/>
            </a:pPr>
            <a:r>
              <a:rPr lang="en-US" sz="800" dirty="0" smtClean="0"/>
              <a:t>NOTE:  This ignores development costs for architecting a central source to collect, process, and redistribute data)</a:t>
            </a:r>
            <a:endParaRPr lang="en-US" sz="800" i="1" dirty="0"/>
          </a:p>
        </p:txBody>
      </p:sp>
      <p:sp>
        <p:nvSpPr>
          <p:cNvPr id="2" name="Rectangle 1"/>
          <p:cNvSpPr/>
          <p:nvPr/>
        </p:nvSpPr>
        <p:spPr>
          <a:xfrm>
            <a:off x="3886200" y="4186635"/>
            <a:ext cx="749595" cy="232818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83906" y="4186635"/>
            <a:ext cx="749595" cy="2331723"/>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413293" y="4636948"/>
            <a:ext cx="667911" cy="215444"/>
          </a:xfrm>
          <a:prstGeom prst="rect">
            <a:avLst/>
          </a:prstGeom>
          <a:solidFill>
            <a:schemeClr val="bg1"/>
          </a:solidFill>
          <a:ln w="19050">
            <a:solidFill>
              <a:schemeClr val="tx2">
                <a:lumMod val="75000"/>
              </a:schemeClr>
            </a:solidFill>
          </a:ln>
        </p:spPr>
        <p:txBody>
          <a:bodyPr wrap="square" rtlCol="0">
            <a:spAutoFit/>
          </a:bodyPr>
          <a:lstStyle/>
          <a:p>
            <a:r>
              <a:rPr lang="en-US" sz="800" b="1" dirty="0" smtClean="0">
                <a:solidFill>
                  <a:schemeClr val="tx2">
                    <a:lumMod val="75000"/>
                  </a:schemeClr>
                </a:solidFill>
              </a:rPr>
              <a:t>Scenario 1</a:t>
            </a:r>
            <a:endParaRPr lang="en-US" sz="800" b="1" dirty="0">
              <a:solidFill>
                <a:schemeClr val="tx2">
                  <a:lumMod val="75000"/>
                </a:schemeClr>
              </a:solidFill>
            </a:endParaRPr>
          </a:p>
        </p:txBody>
      </p:sp>
      <p:sp>
        <p:nvSpPr>
          <p:cNvPr id="24" name="TextBox 23"/>
          <p:cNvSpPr txBox="1"/>
          <p:nvPr/>
        </p:nvSpPr>
        <p:spPr>
          <a:xfrm>
            <a:off x="8235362" y="4960524"/>
            <a:ext cx="667911" cy="215444"/>
          </a:xfrm>
          <a:prstGeom prst="rect">
            <a:avLst/>
          </a:prstGeom>
          <a:solidFill>
            <a:schemeClr val="bg1"/>
          </a:solidFill>
          <a:ln w="19050">
            <a:solidFill>
              <a:schemeClr val="accent6">
                <a:lumMod val="75000"/>
              </a:schemeClr>
            </a:solidFill>
          </a:ln>
        </p:spPr>
        <p:txBody>
          <a:bodyPr wrap="square" rtlCol="0">
            <a:spAutoFit/>
          </a:bodyPr>
          <a:lstStyle/>
          <a:p>
            <a:r>
              <a:rPr lang="en-US" sz="800" b="1" dirty="0" smtClean="0">
                <a:solidFill>
                  <a:schemeClr val="accent6">
                    <a:lumMod val="50000"/>
                  </a:schemeClr>
                </a:solidFill>
              </a:rPr>
              <a:t>Scenario 2</a:t>
            </a:r>
            <a:endParaRPr lang="en-US" sz="800" b="1" dirty="0">
              <a:solidFill>
                <a:schemeClr val="accent6">
                  <a:lumMod val="50000"/>
                </a:schemeClr>
              </a:solidFill>
            </a:endParaRPr>
          </a:p>
        </p:txBody>
      </p:sp>
      <p:sp>
        <p:nvSpPr>
          <p:cNvPr id="17" name="Date Placeholder 11"/>
          <p:cNvSpPr txBox="1">
            <a:spLocks/>
          </p:cNvSpPr>
          <p:nvPr/>
        </p:nvSpPr>
        <p:spPr>
          <a:xfrm>
            <a:off x="3886200" y="6645004"/>
            <a:ext cx="2681288" cy="1857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MDC @ Market Data Company</a:t>
            </a:r>
          </a:p>
        </p:txBody>
      </p:sp>
      <p:sp>
        <p:nvSpPr>
          <p:cNvPr id="19" name="Slide Number Placeholder 3"/>
          <p:cNvSpPr txBox="1">
            <a:spLocks/>
          </p:cNvSpPr>
          <p:nvPr>
            <p:custDataLst>
              <p:tags r:id="rId1"/>
            </p:custDataLst>
          </p:nvPr>
        </p:nvSpPr>
        <p:spPr>
          <a:xfrm>
            <a:off x="8862306"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pic>
        <p:nvPicPr>
          <p:cNvPr id="20" name="Picture 19"/>
          <p:cNvPicPr>
            <a:picLocks noChangeAspect="1"/>
          </p:cNvPicPr>
          <p:nvPr/>
        </p:nvPicPr>
        <p:blipFill>
          <a:blip r:embed="rId4" cstate="print"/>
          <a:stretch>
            <a:fillRect/>
          </a:stretch>
        </p:blipFill>
        <p:spPr>
          <a:xfrm>
            <a:off x="7543800" y="179401"/>
            <a:ext cx="1278860" cy="765161"/>
          </a:xfrm>
          <a:prstGeom prst="rect">
            <a:avLst/>
          </a:prstGeom>
        </p:spPr>
      </p:pic>
      <p:sp>
        <p:nvSpPr>
          <p:cNvPr id="21" name="Rectangle 20">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5" name="Rectangle 24">
            <a:extLst>
              <a:ext uri="{FF2B5EF4-FFF2-40B4-BE49-F238E27FC236}">
                <a16:creationId xmlns="" xmlns:a16="http://schemas.microsoft.com/office/drawing/2014/main" id="{36956996-D821-489B-AEBB-3609872CDCDC}"/>
              </a:ext>
            </a:extLst>
          </p:cNvPr>
          <p:cNvSpPr/>
          <p:nvPr/>
        </p:nvSpPr>
        <p:spPr>
          <a:xfrm>
            <a:off x="182425" y="6535579"/>
            <a:ext cx="518092"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PSPIB</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1283590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custDataLst>
              <p:tags r:id="rId1"/>
            </p:custDataLst>
          </p:nvPr>
        </p:nvSpPr>
        <p:spPr>
          <a:xfrm>
            <a:off x="323649" y="99828"/>
            <a:ext cx="8356826" cy="1025756"/>
          </a:xfrm>
        </p:spPr>
        <p:txBody>
          <a:bodyPr>
            <a:normAutofit/>
          </a:bodyPr>
          <a:lstStyle/>
          <a:p>
            <a:pPr algn="l"/>
            <a:r>
              <a:rPr lang="en-US" sz="2500" b="1" dirty="0" smtClean="0"/>
              <a:t>Managing Business Demand </a:t>
            </a:r>
            <a:r>
              <a:rPr lang="en-US" sz="2400" b="1" dirty="0" smtClean="0"/>
              <a:t/>
            </a:r>
            <a:br>
              <a:rPr lang="en-US" sz="2400" b="1" dirty="0" smtClean="0"/>
            </a:br>
            <a:r>
              <a:rPr lang="en-US" sz="1800" b="1" dirty="0" smtClean="0">
                <a:solidFill>
                  <a:srgbClr val="7030A0"/>
                </a:solidFill>
              </a:rPr>
              <a:t>Evolving Analytical Database Requirements - Alexandria (aka Data Lake)</a:t>
            </a:r>
            <a:endParaRPr lang="en-US" sz="2400" b="1" dirty="0" smtClean="0"/>
          </a:p>
        </p:txBody>
      </p:sp>
      <p:sp>
        <p:nvSpPr>
          <p:cNvPr id="34" name="Rectangle 33"/>
          <p:cNvSpPr/>
          <p:nvPr/>
        </p:nvSpPr>
        <p:spPr>
          <a:xfrm>
            <a:off x="285761" y="2114332"/>
            <a:ext cx="2486186" cy="1815882"/>
          </a:xfrm>
          <a:prstGeom prst="rect">
            <a:avLst/>
          </a:prstGeom>
          <a:solidFill>
            <a:schemeClr val="bg2"/>
          </a:solidFill>
        </p:spPr>
        <p:txBody>
          <a:bodyPr wrap="square">
            <a:spAutoFit/>
          </a:bodyPr>
          <a:lstStyle/>
          <a:p>
            <a:r>
              <a:rPr lang="en-US" sz="1400" b="1" dirty="0" smtClean="0">
                <a:solidFill>
                  <a:prstClr val="black"/>
                </a:solidFill>
              </a:rPr>
              <a:t>EVENT </a:t>
            </a:r>
            <a:endParaRPr lang="en-US" sz="1400" dirty="0" smtClean="0">
              <a:solidFill>
                <a:prstClr val="black"/>
              </a:solidFill>
            </a:endParaRPr>
          </a:p>
          <a:p>
            <a:r>
              <a:rPr lang="en-US" sz="1400" dirty="0" smtClean="0">
                <a:solidFill>
                  <a:prstClr val="black"/>
                </a:solidFill>
              </a:rPr>
              <a:t>In Aug/Sep 2014, the LTCMA initiative highlighted the requirement for more, and more timely access to, Index Data.  “Alexandria” emerged as a technology solution to address business demand.</a:t>
            </a:r>
          </a:p>
        </p:txBody>
      </p:sp>
      <p:graphicFrame>
        <p:nvGraphicFramePr>
          <p:cNvPr id="32" name="Table 31"/>
          <p:cNvGraphicFramePr>
            <a:graphicFrameLocks noGrp="1"/>
          </p:cNvGraphicFramePr>
          <p:nvPr>
            <p:extLst>
              <p:ext uri="{D42A27DB-BD31-4B8C-83A1-F6EECF244321}">
                <p14:modId xmlns:p14="http://schemas.microsoft.com/office/powerpoint/2010/main" xmlns="" val="441735945"/>
              </p:ext>
            </p:extLst>
          </p:nvPr>
        </p:nvGraphicFramePr>
        <p:xfrm>
          <a:off x="290943" y="4945003"/>
          <a:ext cx="8661987" cy="1578625"/>
        </p:xfrm>
        <a:graphic>
          <a:graphicData uri="http://schemas.openxmlformats.org/drawingml/2006/table">
            <a:tbl>
              <a:tblPr firstRow="1" bandRow="1">
                <a:tableStyleId>{5C22544A-7EE6-4342-B048-85BDC9FD1C3A}</a:tableStyleId>
              </a:tblPr>
              <a:tblGrid>
                <a:gridCol w="2042824"/>
                <a:gridCol w="1705970"/>
                <a:gridCol w="1856096"/>
                <a:gridCol w="3057097"/>
              </a:tblGrid>
              <a:tr h="319223">
                <a:tc>
                  <a:txBody>
                    <a:bodyPr/>
                    <a:lstStyle/>
                    <a:p>
                      <a:r>
                        <a:rPr lang="en-CA" sz="1400" dirty="0" smtClean="0"/>
                        <a:t>Problem Statement</a:t>
                      </a:r>
                      <a:endParaRPr lang="en-CA" sz="1400" dirty="0"/>
                    </a:p>
                  </a:txBody>
                  <a:tcPr>
                    <a:solidFill>
                      <a:schemeClr val="accent5">
                        <a:lumMod val="75000"/>
                      </a:schemeClr>
                    </a:solidFill>
                  </a:tcPr>
                </a:tc>
                <a:tc>
                  <a:txBody>
                    <a:bodyPr/>
                    <a:lstStyle/>
                    <a:p>
                      <a:r>
                        <a:rPr lang="en-CA" sz="1400" dirty="0" smtClean="0"/>
                        <a:t>Challenges</a:t>
                      </a:r>
                      <a:endParaRPr lang="en-CA" sz="1400" dirty="0"/>
                    </a:p>
                  </a:txBody>
                  <a:tcPr>
                    <a:solidFill>
                      <a:schemeClr val="accent5">
                        <a:lumMod val="75000"/>
                      </a:schemeClr>
                    </a:solidFill>
                  </a:tcPr>
                </a:tc>
                <a:tc>
                  <a:txBody>
                    <a:bodyPr/>
                    <a:lstStyle/>
                    <a:p>
                      <a:r>
                        <a:rPr lang="en-CA" sz="1400" dirty="0" smtClean="0"/>
                        <a:t>Impact and Risk</a:t>
                      </a:r>
                      <a:endParaRPr lang="en-CA" sz="1400" dirty="0"/>
                    </a:p>
                  </a:txBody>
                  <a:tcPr>
                    <a:solidFill>
                      <a:schemeClr val="accent5">
                        <a:lumMod val="75000"/>
                      </a:schemeClr>
                    </a:solidFill>
                  </a:tcPr>
                </a:tc>
                <a:tc>
                  <a:txBody>
                    <a:bodyPr/>
                    <a:lstStyle/>
                    <a:p>
                      <a:r>
                        <a:rPr lang="en-CA" sz="1400" dirty="0" smtClean="0"/>
                        <a:t>Recommendation</a:t>
                      </a:r>
                      <a:endParaRPr lang="en-CA" sz="1400" dirty="0"/>
                    </a:p>
                  </a:txBody>
                  <a:tcPr>
                    <a:solidFill>
                      <a:schemeClr val="accent5">
                        <a:lumMod val="75000"/>
                      </a:schemeClr>
                    </a:solidFill>
                  </a:tcPr>
                </a:tc>
              </a:tr>
              <a:tr h="1259402">
                <a:tc>
                  <a:txBody>
                    <a:bodyPr/>
                    <a:lstStyle/>
                    <a:p>
                      <a:r>
                        <a:rPr lang="en-US" sz="1000" dirty="0" smtClean="0">
                          <a:solidFill>
                            <a:prstClr val="black"/>
                          </a:solidFill>
                        </a:rPr>
                        <a:t>PSPIB has taken a piece-meal approach to developing a strategic platform. Requirements lack scope,</a:t>
                      </a:r>
                      <a:r>
                        <a:rPr lang="en-US" sz="1000" baseline="0" dirty="0" smtClean="0">
                          <a:solidFill>
                            <a:prstClr val="black"/>
                          </a:solidFill>
                        </a:rPr>
                        <a:t> </a:t>
                      </a:r>
                      <a:r>
                        <a:rPr lang="en-US" sz="1000" dirty="0" smtClean="0">
                          <a:solidFill>
                            <a:prstClr val="black"/>
                          </a:solidFill>
                        </a:rPr>
                        <a:t>are ad-hoc, and not coordinated thru  a plan to allocate resources, track success, communicate</a:t>
                      </a:r>
                      <a:r>
                        <a:rPr lang="en-US" sz="1000" baseline="0" dirty="0" smtClean="0">
                          <a:solidFill>
                            <a:prstClr val="black"/>
                          </a:solidFill>
                        </a:rPr>
                        <a:t> strategy </a:t>
                      </a:r>
                      <a:r>
                        <a:rPr lang="en-US" sz="1000" dirty="0" smtClean="0">
                          <a:solidFill>
                            <a:prstClr val="black"/>
                          </a:solidFill>
                        </a:rPr>
                        <a:t>or ensure Compliance. </a:t>
                      </a:r>
                    </a:p>
                  </a:txBody>
                  <a:tcPr/>
                </a:tc>
                <a:tc>
                  <a:txBody>
                    <a:bodyPr/>
                    <a:lstStyle/>
                    <a:p>
                      <a:pPr>
                        <a:buFont typeface="Arial" pitchFamily="34" charset="0"/>
                        <a:buChar char="•"/>
                      </a:pPr>
                      <a:r>
                        <a:rPr lang="en-US" sz="1000" dirty="0" smtClean="0">
                          <a:solidFill>
                            <a:prstClr val="black"/>
                          </a:solidFill>
                        </a:rPr>
                        <a:t>Unknown (not articulated):</a:t>
                      </a:r>
                    </a:p>
                    <a:p>
                      <a:pPr marL="182880" lvl="1">
                        <a:buFont typeface="Arial" pitchFamily="34" charset="0"/>
                        <a:buChar char="•"/>
                      </a:pPr>
                      <a:r>
                        <a:rPr lang="en-US" sz="1000" dirty="0" smtClean="0">
                          <a:solidFill>
                            <a:prstClr val="black"/>
                          </a:solidFill>
                        </a:rPr>
                        <a:t> Business requirements</a:t>
                      </a:r>
                    </a:p>
                    <a:p>
                      <a:pPr marL="182880" lvl="1">
                        <a:buFont typeface="Arial" pitchFamily="34" charset="0"/>
                        <a:buChar char="•"/>
                      </a:pPr>
                      <a:r>
                        <a:rPr lang="en-CA" sz="1000" dirty="0" smtClean="0">
                          <a:solidFill>
                            <a:prstClr val="black"/>
                          </a:solidFill>
                        </a:rPr>
                        <a:t> Success Criteria</a:t>
                      </a:r>
                    </a:p>
                    <a:p>
                      <a:pPr marL="182880" lvl="1">
                        <a:buFont typeface="Arial" pitchFamily="34" charset="0"/>
                        <a:buChar char="•"/>
                      </a:pPr>
                      <a:r>
                        <a:rPr lang="en-CA" sz="1000" dirty="0" smtClean="0">
                          <a:solidFill>
                            <a:prstClr val="black"/>
                          </a:solidFill>
                        </a:rPr>
                        <a:t> Project Plan</a:t>
                      </a:r>
                      <a:endParaRPr lang="en-US" sz="1000" dirty="0" smtClean="0">
                        <a:solidFill>
                          <a:prstClr val="black"/>
                        </a:solidFill>
                      </a:endParaRPr>
                    </a:p>
                    <a:p>
                      <a:pPr>
                        <a:buFont typeface="Arial" pitchFamily="34" charset="0"/>
                        <a:buChar char="•"/>
                      </a:pPr>
                      <a:r>
                        <a:rPr lang="en-US" sz="1000" dirty="0" smtClean="0">
                          <a:solidFill>
                            <a:prstClr val="black"/>
                          </a:solidFill>
                        </a:rPr>
                        <a:t> Time-management and Accountability</a:t>
                      </a:r>
                    </a:p>
                    <a:p>
                      <a:pPr>
                        <a:buFont typeface="Arial" pitchFamily="34" charset="0"/>
                        <a:buChar char="•"/>
                      </a:pPr>
                      <a:r>
                        <a:rPr lang="en-US" sz="1000" dirty="0" smtClean="0">
                          <a:solidFill>
                            <a:prstClr val="black"/>
                          </a:solidFill>
                        </a:rPr>
                        <a:t> Unmitigated Risks</a:t>
                      </a:r>
                    </a:p>
                  </a:txBody>
                  <a:tcPr/>
                </a:tc>
                <a:tc>
                  <a:txBody>
                    <a:bodyPr/>
                    <a:lstStyle/>
                    <a:p>
                      <a:pPr marL="91440" lvl="0" indent="-91440">
                        <a:buFontTx/>
                        <a:buAutoNum type="arabicPeriod"/>
                      </a:pPr>
                      <a:r>
                        <a:rPr lang="en-US" sz="1000" dirty="0" smtClean="0">
                          <a:solidFill>
                            <a:prstClr val="black"/>
                          </a:solidFill>
                        </a:rPr>
                        <a:t>Financial  - </a:t>
                      </a:r>
                      <a:r>
                        <a:rPr lang="en-US" sz="1000" baseline="0" dirty="0" smtClean="0">
                          <a:solidFill>
                            <a:prstClr val="black"/>
                          </a:solidFill>
                        </a:rPr>
                        <a:t>Market Data Cost</a:t>
                      </a:r>
                      <a:endParaRPr lang="en-US" sz="1000" dirty="0" smtClean="0">
                        <a:solidFill>
                          <a:prstClr val="black"/>
                        </a:solidFill>
                      </a:endParaRPr>
                    </a:p>
                    <a:p>
                      <a:pPr marL="91440" lvl="0" indent="-91440">
                        <a:buFontTx/>
                        <a:buAutoNum type="arabicPeriod"/>
                      </a:pPr>
                      <a:r>
                        <a:rPr lang="en-US" sz="1000" dirty="0" smtClean="0">
                          <a:solidFill>
                            <a:prstClr val="black"/>
                          </a:solidFill>
                        </a:rPr>
                        <a:t>Compliance</a:t>
                      </a:r>
                      <a:r>
                        <a:rPr lang="en-US" sz="1000" baseline="0" dirty="0" smtClean="0">
                          <a:solidFill>
                            <a:prstClr val="black"/>
                          </a:solidFill>
                        </a:rPr>
                        <a:t> - Data </a:t>
                      </a:r>
                      <a:r>
                        <a:rPr lang="en-US" sz="1000" dirty="0" smtClean="0">
                          <a:solidFill>
                            <a:prstClr val="black"/>
                          </a:solidFill>
                        </a:rPr>
                        <a:t>Distribution Controls</a:t>
                      </a:r>
                    </a:p>
                    <a:p>
                      <a:pPr marL="91440" lvl="0" indent="-91440">
                        <a:buFontTx/>
                        <a:buAutoNum type="arabicPeriod"/>
                      </a:pPr>
                      <a:r>
                        <a:rPr lang="en-US" sz="1000" kern="1200" dirty="0" smtClean="0">
                          <a:solidFill>
                            <a:prstClr val="black"/>
                          </a:solidFill>
                          <a:latin typeface="+mn-lt"/>
                          <a:ea typeface="+mn-ea"/>
                          <a:cs typeface="+mn-cs"/>
                        </a:rPr>
                        <a:t>Operational – Data quality and delivery</a:t>
                      </a:r>
                      <a:r>
                        <a:rPr lang="en-US" sz="1000" kern="1200" baseline="0" dirty="0" smtClean="0">
                          <a:solidFill>
                            <a:prstClr val="black"/>
                          </a:solidFill>
                          <a:latin typeface="+mn-lt"/>
                          <a:ea typeface="+mn-ea"/>
                          <a:cs typeface="+mn-cs"/>
                        </a:rPr>
                        <a:t> (intake) support</a:t>
                      </a:r>
                    </a:p>
                  </a:txBody>
                  <a:tcPr/>
                </a:tc>
                <a:tc>
                  <a:txBody>
                    <a:bodyPr/>
                    <a:lstStyle/>
                    <a:p>
                      <a:pPr marL="285750" indent="-285750">
                        <a:buFontTx/>
                        <a:buNone/>
                      </a:pPr>
                      <a:r>
                        <a:rPr lang="en-US" sz="1000" b="1" u="sng" dirty="0" smtClean="0">
                          <a:solidFill>
                            <a:prstClr val="black"/>
                          </a:solidFill>
                        </a:rPr>
                        <a:t>Long Term </a:t>
                      </a:r>
                      <a:r>
                        <a:rPr lang="en-US" sz="1000" dirty="0" smtClean="0">
                          <a:solidFill>
                            <a:prstClr val="black"/>
                          </a:solidFill>
                        </a:rPr>
                        <a:t>-</a:t>
                      </a:r>
                      <a:r>
                        <a:rPr lang="en-US" sz="1000" baseline="0" dirty="0" smtClean="0">
                          <a:solidFill>
                            <a:prstClr val="black"/>
                          </a:solidFill>
                        </a:rPr>
                        <a:t> </a:t>
                      </a:r>
                      <a:r>
                        <a:rPr lang="en-US" sz="1000" dirty="0" smtClean="0">
                          <a:solidFill>
                            <a:prstClr val="black"/>
                          </a:solidFill>
                        </a:rPr>
                        <a:t>Develop a project plan complete with dedicated resources (team) to research User Requirements and technology alternatives, Investigate Third Party alternatives (data and technology), and prepare a Business Case.  </a:t>
                      </a:r>
                    </a:p>
                    <a:p>
                      <a:pPr marL="285750" indent="-285750">
                        <a:buFontTx/>
                        <a:buNone/>
                      </a:pPr>
                      <a:r>
                        <a:rPr lang="en-US" sz="1000" b="1" u="sng" dirty="0" smtClean="0">
                          <a:solidFill>
                            <a:prstClr val="black"/>
                          </a:solidFill>
                        </a:rPr>
                        <a:t>Short Term </a:t>
                      </a:r>
                      <a:r>
                        <a:rPr lang="en-US" sz="1000" dirty="0" smtClean="0">
                          <a:solidFill>
                            <a:prstClr val="black"/>
                          </a:solidFill>
                        </a:rPr>
                        <a:t>– Restrict development of Alexandria to raw data from existing Sources for LTCMA only</a:t>
                      </a:r>
                      <a:endParaRPr lang="en-US" sz="1000" u="sng" dirty="0" smtClean="0">
                        <a:solidFill>
                          <a:prstClr val="black"/>
                        </a:solidFill>
                      </a:endParaRPr>
                    </a:p>
                  </a:txBody>
                  <a:tcPr/>
                </a:tc>
              </a:tr>
            </a:tbl>
          </a:graphicData>
        </a:graphic>
      </p:graphicFrame>
      <p:pic>
        <p:nvPicPr>
          <p:cNvPr id="1027" name="Picture 3"/>
          <p:cNvPicPr>
            <a:picLocks noChangeAspect="1" noChangeArrowheads="1"/>
          </p:cNvPicPr>
          <p:nvPr/>
        </p:nvPicPr>
        <p:blipFill>
          <a:blip r:embed="rId5"/>
          <a:srcRect/>
          <a:stretch>
            <a:fillRect/>
          </a:stretch>
        </p:blipFill>
        <p:spPr bwMode="auto">
          <a:xfrm>
            <a:off x="2817656" y="1323834"/>
            <a:ext cx="6135275" cy="3608384"/>
          </a:xfrm>
          <a:prstGeom prst="rect">
            <a:avLst/>
          </a:prstGeom>
          <a:noFill/>
          <a:ln w="9525">
            <a:noFill/>
            <a:miter lim="800000"/>
            <a:headEnd/>
            <a:tailEnd/>
          </a:ln>
          <a:effectLst/>
        </p:spPr>
      </p:pic>
      <p:sp>
        <p:nvSpPr>
          <p:cNvPr id="63" name="Pentagon 62"/>
          <p:cNvSpPr/>
          <p:nvPr/>
        </p:nvSpPr>
        <p:spPr>
          <a:xfrm>
            <a:off x="2733184" y="2022970"/>
            <a:ext cx="263236" cy="1995055"/>
          </a:xfrm>
          <a:prstGeom prst="homePlate">
            <a:avLst>
              <a:gd name="adj" fmla="val 7949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Rounded Rectangular Callout 65"/>
          <p:cNvSpPr/>
          <p:nvPr/>
        </p:nvSpPr>
        <p:spPr>
          <a:xfrm>
            <a:off x="1301294" y="4160767"/>
            <a:ext cx="1391313" cy="642942"/>
          </a:xfrm>
          <a:prstGeom prst="wedgeRoundRectCallout">
            <a:avLst>
              <a:gd name="adj1" fmla="val 68940"/>
              <a:gd name="adj2" fmla="val -8613"/>
              <a:gd name="adj3" fmla="val 16667"/>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smtClean="0">
                <a:solidFill>
                  <a:schemeClr val="tx1">
                    <a:lumMod val="75000"/>
                    <a:lumOff val="25000"/>
                  </a:schemeClr>
                </a:solidFill>
              </a:rPr>
              <a:t>Demand escalating with multiple people and businesses becoming engaged</a:t>
            </a:r>
            <a:endParaRPr lang="en-CA" sz="900" b="1" dirty="0">
              <a:solidFill>
                <a:schemeClr val="tx1">
                  <a:lumMod val="75000"/>
                  <a:lumOff val="25000"/>
                </a:schemeClr>
              </a:solidFill>
            </a:endParaRPr>
          </a:p>
        </p:txBody>
      </p:sp>
      <p:sp>
        <p:nvSpPr>
          <p:cNvPr id="11" name="Date Placeholder 11"/>
          <p:cNvSpPr txBox="1">
            <a:spLocks/>
          </p:cNvSpPr>
          <p:nvPr/>
        </p:nvSpPr>
        <p:spPr>
          <a:xfrm>
            <a:off x="3886200" y="6645004"/>
            <a:ext cx="2681288" cy="1857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MDC @ Market Data Company</a:t>
            </a:r>
          </a:p>
        </p:txBody>
      </p:sp>
      <p:sp>
        <p:nvSpPr>
          <p:cNvPr id="12" name="Slide Number Placeholder 3"/>
          <p:cNvSpPr txBox="1">
            <a:spLocks/>
          </p:cNvSpPr>
          <p:nvPr>
            <p:custDataLst>
              <p:tags r:id="rId2"/>
            </p:custDataLst>
          </p:nvPr>
        </p:nvSpPr>
        <p:spPr>
          <a:xfrm>
            <a:off x="8862306"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pic>
        <p:nvPicPr>
          <p:cNvPr id="13" name="Picture 12"/>
          <p:cNvPicPr>
            <a:picLocks noChangeAspect="1"/>
          </p:cNvPicPr>
          <p:nvPr/>
        </p:nvPicPr>
        <p:blipFill>
          <a:blip r:embed="rId6" cstate="print"/>
          <a:stretch>
            <a:fillRect/>
          </a:stretch>
        </p:blipFill>
        <p:spPr>
          <a:xfrm>
            <a:off x="7543800" y="179401"/>
            <a:ext cx="1278860" cy="765161"/>
          </a:xfrm>
          <a:prstGeom prst="rect">
            <a:avLst/>
          </a:prstGeom>
        </p:spPr>
      </p:pic>
      <p:sp>
        <p:nvSpPr>
          <p:cNvPr id="14" name="Rectangle 13">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5" name="Rectangle 14">
            <a:extLst>
              <a:ext uri="{FF2B5EF4-FFF2-40B4-BE49-F238E27FC236}">
                <a16:creationId xmlns="" xmlns:a16="http://schemas.microsoft.com/office/drawing/2014/main" id="{36956996-D821-489B-AEBB-3609872CDCDC}"/>
              </a:ext>
            </a:extLst>
          </p:cNvPr>
          <p:cNvSpPr/>
          <p:nvPr/>
        </p:nvSpPr>
        <p:spPr>
          <a:xfrm>
            <a:off x="182425" y="6535579"/>
            <a:ext cx="518092"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PSPIB</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4220826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rved Right Arrow 18"/>
          <p:cNvSpPr/>
          <p:nvPr/>
        </p:nvSpPr>
        <p:spPr>
          <a:xfrm>
            <a:off x="156754" y="2061333"/>
            <a:ext cx="4840758" cy="2560875"/>
          </a:xfrm>
          <a:prstGeom prst="curvedRightArrow">
            <a:avLst>
              <a:gd name="adj1" fmla="val 14024"/>
              <a:gd name="adj2" fmla="val 34651"/>
              <a:gd name="adj3" fmla="val 29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Rectangle 4"/>
          <p:cNvSpPr/>
          <p:nvPr/>
        </p:nvSpPr>
        <p:spPr>
          <a:xfrm>
            <a:off x="5049676" y="1441987"/>
            <a:ext cx="3848668" cy="1673279"/>
          </a:xfrm>
          <a:prstGeom prst="rect">
            <a:avLst/>
          </a:prstGeom>
        </p:spPr>
        <p:txBody>
          <a:bodyPr wrap="square">
            <a:spAutoFit/>
          </a:bodyPr>
          <a:lstStyle/>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Data Lake is  a </a:t>
            </a:r>
            <a:r>
              <a:rPr lang="en-US" sz="1200" dirty="0">
                <a:latin typeface="Calibri" panose="020F0502020204030204" pitchFamily="34" charset="0"/>
                <a:ea typeface="Calibri" panose="020F0502020204030204" pitchFamily="34" charset="0"/>
                <a:cs typeface="Times New Roman" panose="02020603050405020304" pitchFamily="18" charset="0"/>
              </a:rPr>
              <a:t>repository of “unused” content (Used = Data from multiple data domains captured, transformed and moved into single subject system databases).  Security layers exist for the purpose of segregating Data Lake content, and managing multiple user requests - if Data Lake content becomes a regular or universal request, that content is to be moved into </a:t>
            </a:r>
            <a:r>
              <a:rPr lang="en-US" sz="1200" dirty="0" smtClean="0">
                <a:latin typeface="Calibri" panose="020F0502020204030204" pitchFamily="34" charset="0"/>
                <a:ea typeface="Calibri" panose="020F0502020204030204" pitchFamily="34" charset="0"/>
                <a:cs typeface="Times New Roman" panose="02020603050405020304" pitchFamily="18" charset="0"/>
              </a:rPr>
              <a:t>the processing stream (I.e</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smtClean="0">
                <a:latin typeface="Calibri" panose="020F0502020204030204" pitchFamily="34" charset="0"/>
                <a:ea typeface="Calibri" panose="020F0502020204030204" pitchFamily="34" charset="0"/>
                <a:cs typeface="Times New Roman" panose="02020603050405020304" pitchFamily="18" charset="0"/>
              </a:rPr>
              <a:t>Used Content).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5"/>
          <a:stretch>
            <a:fillRect/>
          </a:stretch>
        </p:blipFill>
        <p:spPr>
          <a:xfrm>
            <a:off x="5131558" y="3292499"/>
            <a:ext cx="3521122" cy="1680059"/>
          </a:xfrm>
          <a:prstGeom prst="rect">
            <a:avLst/>
          </a:prstGeom>
        </p:spPr>
      </p:pic>
      <p:sp>
        <p:nvSpPr>
          <p:cNvPr id="7" name="Rectangle 6"/>
          <p:cNvSpPr/>
          <p:nvPr/>
        </p:nvSpPr>
        <p:spPr>
          <a:xfrm>
            <a:off x="4763069" y="5355089"/>
            <a:ext cx="4230806" cy="1179169"/>
          </a:xfrm>
          <a:prstGeom prst="rect">
            <a:avLst/>
          </a:prstGeom>
        </p:spPr>
        <p:txBody>
          <a:bodyPr wrap="square">
            <a:spAutoFit/>
          </a:bodyPr>
          <a:lstStyle/>
          <a:p>
            <a:pPr marL="274320" marR="0" lvl="0" indent="-274320">
              <a:lnSpc>
                <a:spcPct val="107000"/>
              </a:lnSpc>
              <a:spcBef>
                <a:spcPts val="0"/>
              </a:spcBef>
              <a:spcAft>
                <a:spcPts val="0"/>
              </a:spcAft>
              <a:buFont typeface="+mj-lt"/>
              <a:buAutoNum type="arabicPeriod"/>
            </a:pPr>
            <a:r>
              <a:rPr lang="en-US" sz="1100" dirty="0" smtClean="0">
                <a:latin typeface="Calibri" panose="020F0502020204030204" pitchFamily="34" charset="0"/>
                <a:ea typeface="Calibri" panose="020F0502020204030204" pitchFamily="34" charset="0"/>
                <a:cs typeface="Times New Roman" panose="02020603050405020304" pitchFamily="18" charset="0"/>
              </a:rPr>
              <a:t>What </a:t>
            </a:r>
            <a:r>
              <a:rPr lang="en-US" sz="1100" dirty="0">
                <a:latin typeface="Calibri" panose="020F0502020204030204" pitchFamily="34" charset="0"/>
                <a:ea typeface="Calibri" panose="020F0502020204030204" pitchFamily="34" charset="0"/>
                <a:cs typeface="Times New Roman" panose="02020603050405020304" pitchFamily="18" charset="0"/>
              </a:rPr>
              <a:t>controls are in place to prevent Data Lake content from being co-mingled with processed data?</a:t>
            </a:r>
          </a:p>
          <a:p>
            <a:pPr marL="274320" marR="0" lvl="0" indent="-274320">
              <a:lnSpc>
                <a:spcPct val="107000"/>
              </a:lnSpc>
              <a:spcBef>
                <a:spcPts val="0"/>
              </a:spcBef>
              <a:spcAft>
                <a:spcPts val="0"/>
              </a:spcAft>
              <a:buFont typeface="+mj-lt"/>
              <a:buAutoNum type="arabicPeriod"/>
            </a:pPr>
            <a:r>
              <a:rPr lang="en-US" sz="1100" dirty="0">
                <a:latin typeface="Calibri" panose="020F0502020204030204" pitchFamily="34" charset="0"/>
                <a:ea typeface="Calibri" panose="020F0502020204030204" pitchFamily="34" charset="0"/>
                <a:cs typeface="Times New Roman" panose="02020603050405020304" pitchFamily="18" charset="0"/>
              </a:rPr>
              <a:t>Who determines, and how, Data Lake content to be moved to processing stream (#1)?</a:t>
            </a:r>
          </a:p>
          <a:p>
            <a:pPr marL="274320" marR="0" lvl="0" indent="-274320">
              <a:lnSpc>
                <a:spcPct val="107000"/>
              </a:lnSpc>
              <a:spcBef>
                <a:spcPts val="0"/>
              </a:spcBef>
              <a:spcAft>
                <a:spcPts val="800"/>
              </a:spcAft>
              <a:buFont typeface="+mj-lt"/>
              <a:buAutoNum type="arabicPeriod"/>
            </a:pPr>
            <a:r>
              <a:rPr lang="en-US" sz="1100" dirty="0">
                <a:latin typeface="Calibri" panose="020F0502020204030204" pitchFamily="34" charset="0"/>
                <a:ea typeface="Calibri" panose="020F0502020204030204" pitchFamily="34" charset="0"/>
                <a:cs typeface="Times New Roman" panose="02020603050405020304" pitchFamily="18" charset="0"/>
              </a:rPr>
              <a:t>What costs are allocated to the end-user for Data Lake content </a:t>
            </a:r>
            <a:r>
              <a:rPr lang="en-US" sz="1100" dirty="0" smtClean="0">
                <a:latin typeface="Calibri" panose="020F0502020204030204" pitchFamily="34" charset="0"/>
                <a:ea typeface="Calibri" panose="020F0502020204030204" pitchFamily="34" charset="0"/>
                <a:cs typeface="Times New Roman" panose="02020603050405020304" pitchFamily="18" charset="0"/>
              </a:rPr>
              <a:t>(cost </a:t>
            </a:r>
            <a:r>
              <a:rPr lang="en-US" sz="1100" dirty="0">
                <a:latin typeface="Calibri" panose="020F0502020204030204" pitchFamily="34" charset="0"/>
                <a:ea typeface="Calibri" panose="020F0502020204030204" pitchFamily="34" charset="0"/>
                <a:cs typeface="Times New Roman" panose="02020603050405020304" pitchFamily="18" charset="0"/>
              </a:rPr>
              <a:t>allocation once the data moves to the processed stream)?</a:t>
            </a:r>
          </a:p>
        </p:txBody>
      </p:sp>
      <p:sp>
        <p:nvSpPr>
          <p:cNvPr id="2" name="Rectangle 1"/>
          <p:cNvSpPr/>
          <p:nvPr/>
        </p:nvSpPr>
        <p:spPr>
          <a:xfrm>
            <a:off x="269037" y="4186425"/>
            <a:ext cx="4542875" cy="2187458"/>
          </a:xfrm>
          <a:prstGeom prst="rect">
            <a:avLst/>
          </a:prstGeom>
        </p:spPr>
        <p:txBody>
          <a:bodyPr wrap="square">
            <a:spAutoFit/>
          </a:bodyPr>
          <a:lstStyle/>
          <a:p>
            <a:pPr>
              <a:lnSpc>
                <a:spcPct val="107000"/>
              </a:lnSpc>
              <a:spcAft>
                <a:spcPts val="800"/>
              </a:spcAft>
            </a:pPr>
            <a:r>
              <a:rPr lang="en-US" sz="1100" dirty="0" smtClean="0">
                <a:latin typeface="Calibri" panose="020F0502020204030204" pitchFamily="34" charset="0"/>
                <a:ea typeface="Calibri" panose="020F0502020204030204" pitchFamily="34" charset="0"/>
                <a:cs typeface="Times New Roman" panose="02020603050405020304" pitchFamily="18" charset="0"/>
              </a:rPr>
              <a:t>The </a:t>
            </a:r>
            <a:r>
              <a:rPr lang="en-US" sz="1100" dirty="0">
                <a:latin typeface="Calibri" panose="020F0502020204030204" pitchFamily="34" charset="0"/>
                <a:ea typeface="Calibri" panose="020F0502020204030204" pitchFamily="34" charset="0"/>
                <a:cs typeface="Times New Roman" panose="02020603050405020304" pitchFamily="18" charset="0"/>
              </a:rPr>
              <a:t>acceptance to leveraging a </a:t>
            </a:r>
            <a:r>
              <a:rPr lang="en-US" sz="1100" dirty="0" smtClean="0">
                <a:latin typeface="Calibri" panose="020F0502020204030204" pitchFamily="34" charset="0"/>
                <a:ea typeface="Calibri" panose="020F0502020204030204" pitchFamily="34" charset="0"/>
                <a:cs typeface="Times New Roman" panose="02020603050405020304" pitchFamily="18" charset="0"/>
              </a:rPr>
              <a:t>repository </a:t>
            </a:r>
            <a:r>
              <a:rPr lang="en-US" sz="1100" dirty="0">
                <a:latin typeface="Calibri" panose="020F0502020204030204" pitchFamily="34" charset="0"/>
                <a:ea typeface="Calibri" panose="020F0502020204030204" pitchFamily="34" charset="0"/>
                <a:cs typeface="Times New Roman" panose="02020603050405020304" pitchFamily="18" charset="0"/>
              </a:rPr>
              <a:t>with raw, uncleansed data demonstrates an emphasis on </a:t>
            </a:r>
            <a:r>
              <a:rPr lang="en-US" sz="1100" dirty="0" smtClean="0">
                <a:latin typeface="Calibri" panose="020F0502020204030204" pitchFamily="34" charset="0"/>
                <a:ea typeface="Calibri" panose="020F0502020204030204" pitchFamily="34" charset="0"/>
                <a:cs typeface="Times New Roman" panose="02020603050405020304" pitchFamily="18" charset="0"/>
              </a:rPr>
              <a:t>delivery as </a:t>
            </a:r>
            <a:r>
              <a:rPr lang="en-US" sz="1100" dirty="0">
                <a:latin typeface="Calibri" panose="020F0502020204030204" pitchFamily="34" charset="0"/>
                <a:ea typeface="Calibri" panose="020F0502020204030204" pitchFamily="34" charset="0"/>
                <a:cs typeface="Times New Roman" panose="02020603050405020304" pitchFamily="18" charset="0"/>
              </a:rPr>
              <a:t>a key motivator.  The risks </a:t>
            </a:r>
            <a:r>
              <a:rPr lang="en-US" sz="1100" dirty="0" smtClean="0">
                <a:latin typeface="Calibri" panose="020F0502020204030204" pitchFamily="34" charset="0"/>
                <a:ea typeface="Calibri" panose="020F0502020204030204" pitchFamily="34" charset="0"/>
                <a:cs typeface="Times New Roman" panose="02020603050405020304" pitchFamily="18" charset="0"/>
              </a:rPr>
              <a:t>of focusing largely on technology </a:t>
            </a:r>
            <a:r>
              <a:rPr lang="en-US" sz="1100" smtClean="0">
                <a:latin typeface="Calibri" panose="020F0502020204030204" pitchFamily="34" charset="0"/>
                <a:ea typeface="Calibri" panose="020F0502020204030204" pitchFamily="34" charset="0"/>
                <a:cs typeface="Times New Roman" panose="02020603050405020304" pitchFamily="18" charset="0"/>
              </a:rPr>
              <a:t>(convenience) include</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marL="274320" marR="0" lvl="0" indent="-274320">
              <a:lnSpc>
                <a:spcPct val="107000"/>
              </a:lnSpc>
              <a:spcBef>
                <a:spcPts val="0"/>
              </a:spcBef>
              <a:spcAft>
                <a:spcPts val="0"/>
              </a:spcAft>
              <a:buFont typeface="Calibri" panose="020F0502020204030204" pitchFamily="34" charset="0"/>
              <a:buChar char="-"/>
            </a:pPr>
            <a:r>
              <a:rPr lang="en-US" sz="1100" dirty="0">
                <a:latin typeface="Calibri" panose="020F0502020204030204" pitchFamily="34" charset="0"/>
                <a:ea typeface="Calibri" panose="020F0502020204030204" pitchFamily="34" charset="0"/>
                <a:cs typeface="Times New Roman" panose="02020603050405020304" pitchFamily="18" charset="0"/>
              </a:rPr>
              <a:t>Data Consistency - Data Lake content entering into downstream </a:t>
            </a:r>
            <a:r>
              <a:rPr lang="en-US" sz="1100" dirty="0" smtClean="0">
                <a:latin typeface="Calibri" panose="020F0502020204030204" pitchFamily="34" charset="0"/>
                <a:ea typeface="Calibri" panose="020F0502020204030204" pitchFamily="34" charset="0"/>
                <a:cs typeface="Times New Roman" panose="02020603050405020304" pitchFamily="18" charset="0"/>
              </a:rPr>
              <a:t>applications/reports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74320" marR="0" lvl="0" indent="-274320">
              <a:lnSpc>
                <a:spcPct val="107000"/>
              </a:lnSpc>
              <a:spcBef>
                <a:spcPts val="0"/>
              </a:spcBef>
              <a:spcAft>
                <a:spcPts val="0"/>
              </a:spcAft>
              <a:buFont typeface="Calibri" panose="020F0502020204030204" pitchFamily="34" charset="0"/>
              <a:buChar char="-"/>
            </a:pPr>
            <a:r>
              <a:rPr lang="en-US" sz="1100" dirty="0">
                <a:latin typeface="Calibri" panose="020F0502020204030204" pitchFamily="34" charset="0"/>
                <a:ea typeface="Calibri" panose="020F0502020204030204" pitchFamily="34" charset="0"/>
                <a:cs typeface="Times New Roman" panose="02020603050405020304" pitchFamily="18" charset="0"/>
              </a:rPr>
              <a:t>Compliance – Building and maintaining controls for internal distribution </a:t>
            </a:r>
          </a:p>
          <a:p>
            <a:pPr marL="274320" marR="0" lvl="0" indent="-274320">
              <a:lnSpc>
                <a:spcPct val="107000"/>
              </a:lnSpc>
              <a:spcBef>
                <a:spcPts val="0"/>
              </a:spcBef>
              <a:spcAft>
                <a:spcPts val="0"/>
              </a:spcAft>
              <a:buFont typeface="Calibri" panose="020F0502020204030204" pitchFamily="34" charset="0"/>
              <a:buChar char="-"/>
            </a:pPr>
            <a:r>
              <a:rPr lang="en-US" sz="1100" dirty="0">
                <a:latin typeface="Calibri" panose="020F0502020204030204" pitchFamily="34" charset="0"/>
                <a:ea typeface="Calibri" panose="020F0502020204030204" pitchFamily="34" charset="0"/>
                <a:cs typeface="Times New Roman" panose="02020603050405020304" pitchFamily="18" charset="0"/>
              </a:rPr>
              <a:t>Cost certainty – duplication of content (including similar content by different providers), or enterprise licenses to mitigate compliance risk</a:t>
            </a:r>
          </a:p>
          <a:p>
            <a:pPr marL="274320" marR="0" lvl="0" indent="-274320">
              <a:lnSpc>
                <a:spcPct val="107000"/>
              </a:lnSpc>
              <a:spcBef>
                <a:spcPts val="0"/>
              </a:spcBef>
              <a:spcAft>
                <a:spcPts val="0"/>
              </a:spcAft>
              <a:buFont typeface="Calibri" panose="020F0502020204030204" pitchFamily="34" charset="0"/>
              <a:buChar char="-"/>
            </a:pPr>
            <a:r>
              <a:rPr lang="en-US" sz="1100" dirty="0">
                <a:latin typeface="Calibri" panose="020F0502020204030204" pitchFamily="34" charset="0"/>
                <a:ea typeface="Calibri" panose="020F0502020204030204" pitchFamily="34" charset="0"/>
                <a:cs typeface="Times New Roman" panose="02020603050405020304" pitchFamily="18" charset="0"/>
              </a:rPr>
              <a:t>Operational – 5 delivery methods </a:t>
            </a:r>
            <a:r>
              <a:rPr lang="en-US" sz="1100" dirty="0" smtClean="0">
                <a:latin typeface="Calibri" panose="020F0502020204030204" pitchFamily="34" charset="0"/>
                <a:ea typeface="Calibri" panose="020F0502020204030204" pitchFamily="34" charset="0"/>
                <a:cs typeface="Times New Roman" panose="02020603050405020304" pitchFamily="18" charset="0"/>
              </a:rPr>
              <a:t>employed (“accept what vendor provides” approach; no </a:t>
            </a:r>
            <a:r>
              <a:rPr lang="en-US" sz="1100" dirty="0">
                <a:latin typeface="Calibri" panose="020F0502020204030204" pitchFamily="34" charset="0"/>
                <a:ea typeface="Calibri" panose="020F0502020204030204" pitchFamily="34" charset="0"/>
                <a:cs typeface="Times New Roman" panose="02020603050405020304" pitchFamily="18" charset="0"/>
              </a:rPr>
              <a:t>standards for optimal </a:t>
            </a:r>
            <a:r>
              <a:rPr lang="en-US" sz="1100" dirty="0" smtClean="0">
                <a:latin typeface="Calibri" panose="020F0502020204030204" pitchFamily="34" charset="0"/>
                <a:ea typeface="Calibri" panose="020F0502020204030204" pitchFamily="34" charset="0"/>
                <a:cs typeface="Times New Roman" panose="02020603050405020304" pitchFamily="18" charset="0"/>
              </a:rPr>
              <a:t>intake)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74320" marR="0" lvl="0" indent="-274320">
              <a:lnSpc>
                <a:spcPct val="107000"/>
              </a:lnSpc>
              <a:spcBef>
                <a:spcPts val="0"/>
              </a:spcBef>
              <a:spcAft>
                <a:spcPts val="800"/>
              </a:spcAft>
              <a:buFont typeface="Calibri" panose="020F0502020204030204" pitchFamily="34" charset="0"/>
              <a:buChar char="-"/>
            </a:pPr>
            <a:r>
              <a:rPr lang="en-US" sz="1100" dirty="0">
                <a:latin typeface="Calibri" panose="020F0502020204030204" pitchFamily="34" charset="0"/>
                <a:ea typeface="Calibri" panose="020F0502020204030204" pitchFamily="34" charset="0"/>
                <a:cs typeface="Times New Roman" panose="02020603050405020304" pitchFamily="18" charset="0"/>
              </a:rPr>
              <a:t>Development – scope and scale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Oval 8"/>
          <p:cNvSpPr/>
          <p:nvPr/>
        </p:nvSpPr>
        <p:spPr>
          <a:xfrm>
            <a:off x="7712183" y="3065760"/>
            <a:ext cx="1186157" cy="201120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8" name="Group 15"/>
          <p:cNvGrpSpPr/>
          <p:nvPr/>
        </p:nvGrpSpPr>
        <p:grpSpPr>
          <a:xfrm>
            <a:off x="362442" y="1241946"/>
            <a:ext cx="4496160" cy="2480102"/>
            <a:chOff x="4402183" y="1773169"/>
            <a:chExt cx="4323806" cy="2603971"/>
          </a:xfrm>
        </p:grpSpPr>
        <p:pic>
          <p:nvPicPr>
            <p:cNvPr id="3" name="Picture 2" descr="https://zoom.investpsp.ca/docs/procinfo/EntArchWiki/Wiki%20Images%202/DataManagement/DataArchitectureReferenceModel.png"/>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402183" y="1773169"/>
              <a:ext cx="4323806" cy="2603971"/>
            </a:xfrm>
            <a:prstGeom prst="rect">
              <a:avLst/>
            </a:prstGeom>
            <a:noFill/>
            <a:ln>
              <a:noFill/>
            </a:ln>
          </p:spPr>
        </p:pic>
        <p:sp>
          <p:nvSpPr>
            <p:cNvPr id="4" name="Oval 3"/>
            <p:cNvSpPr/>
            <p:nvPr/>
          </p:nvSpPr>
          <p:spPr>
            <a:xfrm>
              <a:off x="4927297" y="2743204"/>
              <a:ext cx="1133869" cy="65637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cxnSp>
          <p:nvCxnSpPr>
            <p:cNvPr id="14" name="Curved Connector 13"/>
            <p:cNvCxnSpPr/>
            <p:nvPr/>
          </p:nvCxnSpPr>
          <p:spPr>
            <a:xfrm>
              <a:off x="5558065" y="3474360"/>
              <a:ext cx="1522004" cy="422475"/>
            </a:xfrm>
            <a:prstGeom prst="curvedConnector3">
              <a:avLst>
                <a:gd name="adj1" fmla="val -6646"/>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4" idx="5"/>
            </p:cNvCxnSpPr>
            <p:nvPr/>
          </p:nvCxnSpPr>
          <p:spPr>
            <a:xfrm rot="5400000" flipH="1" flipV="1">
              <a:off x="6164633" y="3003469"/>
              <a:ext cx="30464" cy="569500"/>
            </a:xfrm>
            <a:prstGeom prst="curvedConnector4">
              <a:avLst>
                <a:gd name="adj1" fmla="val -750394"/>
                <a:gd name="adj2" fmla="val 9669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Multiply 23"/>
            <p:cNvSpPr/>
            <p:nvPr/>
          </p:nvSpPr>
          <p:spPr>
            <a:xfrm>
              <a:off x="5548508" y="3644516"/>
              <a:ext cx="208240" cy="326756"/>
            </a:xfrm>
            <a:prstGeom prst="mathMultiply">
              <a:avLst>
                <a:gd name="adj1" fmla="val 1317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Multiply 24"/>
            <p:cNvSpPr/>
            <p:nvPr/>
          </p:nvSpPr>
          <p:spPr>
            <a:xfrm>
              <a:off x="6016811" y="3377487"/>
              <a:ext cx="208240" cy="326756"/>
            </a:xfrm>
            <a:prstGeom prst="mathMultiply">
              <a:avLst>
                <a:gd name="adj1" fmla="val 1317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Title 1"/>
          <p:cNvSpPr txBox="1">
            <a:spLocks/>
          </p:cNvSpPr>
          <p:nvPr>
            <p:custDataLst>
              <p:tags r:id="rId1"/>
            </p:custDataLst>
          </p:nvPr>
        </p:nvSpPr>
        <p:spPr>
          <a:xfrm>
            <a:off x="391887" y="331841"/>
            <a:ext cx="8356826" cy="7936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smtClean="0"/>
              <a:t>Alexandria (aka Data Lake) Development</a:t>
            </a:r>
            <a:r>
              <a:rPr lang="en-US" sz="2400" b="1" dirty="0" smtClean="0"/>
              <a:t/>
            </a:r>
            <a:br>
              <a:rPr lang="en-US" sz="2400" b="1" dirty="0" smtClean="0"/>
            </a:br>
            <a:r>
              <a:rPr lang="en-US" sz="1800" b="1" dirty="0" smtClean="0">
                <a:solidFill>
                  <a:srgbClr val="7030A0"/>
                </a:solidFill>
              </a:rPr>
              <a:t>Compliance Issues, and Risks</a:t>
            </a:r>
            <a:endParaRPr lang="en-US" sz="2400" b="1" dirty="0" smtClean="0"/>
          </a:p>
        </p:txBody>
      </p:sp>
      <p:sp>
        <p:nvSpPr>
          <p:cNvPr id="20" name="Rectangle 19"/>
          <p:cNvSpPr/>
          <p:nvPr/>
        </p:nvSpPr>
        <p:spPr>
          <a:xfrm>
            <a:off x="385490" y="3821504"/>
            <a:ext cx="1549142" cy="375552"/>
          </a:xfrm>
          <a:prstGeom prst="rect">
            <a:avLst/>
          </a:prstGeom>
        </p:spPr>
        <p:txBody>
          <a:bodyPr wrap="none">
            <a:spAutoFit/>
          </a:bodyPr>
          <a:lstStyle/>
          <a:p>
            <a:pPr>
              <a:lnSpc>
                <a:spcPct val="107000"/>
              </a:lnSpc>
              <a:spcAft>
                <a:spcPts val="800"/>
              </a:spcAft>
            </a:pPr>
            <a:r>
              <a:rPr lang="en-US" b="1" dirty="0" smtClean="0">
                <a:latin typeface="Calibri Light" panose="020F0302020204030204" pitchFamily="34" charset="0"/>
                <a:ea typeface="Calibri" panose="020F0502020204030204" pitchFamily="34" charset="0"/>
                <a:cs typeface="Times New Roman" panose="02020603050405020304" pitchFamily="18" charset="0"/>
              </a:rPr>
              <a:t>Identified Risks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5055299" y="1135173"/>
            <a:ext cx="3197863" cy="388696"/>
          </a:xfrm>
          <a:prstGeom prst="rect">
            <a:avLst/>
          </a:prstGeom>
        </p:spPr>
        <p:txBody>
          <a:bodyPr wrap="none">
            <a:spAutoFit/>
          </a:bodyPr>
          <a:lstStyle/>
          <a:p>
            <a:pPr>
              <a:lnSpc>
                <a:spcPct val="107000"/>
              </a:lnSpc>
              <a:spcAft>
                <a:spcPts val="800"/>
              </a:spcAft>
            </a:pPr>
            <a:r>
              <a:rPr lang="en-US" b="1" dirty="0" smtClean="0">
                <a:latin typeface="Calibri Light" panose="020F0302020204030204" pitchFamily="34" charset="0"/>
                <a:ea typeface="Calibri" panose="020F0502020204030204" pitchFamily="34" charset="0"/>
                <a:cs typeface="Times New Roman" panose="02020603050405020304" pitchFamily="18" charset="0"/>
              </a:rPr>
              <a:t>Data Lake (high level) Description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4811912" y="5040708"/>
            <a:ext cx="3222805" cy="388696"/>
          </a:xfrm>
          <a:prstGeom prst="rect">
            <a:avLst/>
          </a:prstGeom>
        </p:spPr>
        <p:txBody>
          <a:bodyPr wrap="none">
            <a:spAutoFit/>
          </a:bodyPr>
          <a:lstStyle/>
          <a:p>
            <a:pPr>
              <a:lnSpc>
                <a:spcPct val="107000"/>
              </a:lnSpc>
              <a:spcAft>
                <a:spcPts val="800"/>
              </a:spcAft>
            </a:pPr>
            <a:r>
              <a:rPr lang="en-US" b="1" dirty="0" smtClean="0">
                <a:latin typeface="Calibri Light" panose="020F0302020204030204" pitchFamily="34" charset="0"/>
                <a:ea typeface="Calibri" panose="020F0502020204030204" pitchFamily="34" charset="0"/>
                <a:cs typeface="Times New Roman" panose="02020603050405020304" pitchFamily="18" charset="0"/>
              </a:rPr>
              <a:t>Data Control Issues and Concerns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6" name="Pentagon 25"/>
          <p:cNvSpPr/>
          <p:nvPr/>
        </p:nvSpPr>
        <p:spPr>
          <a:xfrm>
            <a:off x="4848585" y="1258695"/>
            <a:ext cx="228381" cy="2467144"/>
          </a:xfrm>
          <a:prstGeom prst="homePlate">
            <a:avLst>
              <a:gd name="adj" fmla="val 7949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Date Placeholder 11"/>
          <p:cNvSpPr txBox="1">
            <a:spLocks/>
          </p:cNvSpPr>
          <p:nvPr/>
        </p:nvSpPr>
        <p:spPr>
          <a:xfrm>
            <a:off x="3886200" y="6645004"/>
            <a:ext cx="2681288" cy="1857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MDC @ Market Data Company</a:t>
            </a:r>
          </a:p>
        </p:txBody>
      </p:sp>
      <p:sp>
        <p:nvSpPr>
          <p:cNvPr id="30" name="Slide Number Placeholder 3"/>
          <p:cNvSpPr txBox="1">
            <a:spLocks/>
          </p:cNvSpPr>
          <p:nvPr>
            <p:custDataLst>
              <p:tags r:id="rId2"/>
            </p:custDataLst>
          </p:nvPr>
        </p:nvSpPr>
        <p:spPr>
          <a:xfrm>
            <a:off x="8862306"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pic>
        <p:nvPicPr>
          <p:cNvPr id="23" name="Picture 22"/>
          <p:cNvPicPr>
            <a:picLocks noChangeAspect="1"/>
          </p:cNvPicPr>
          <p:nvPr/>
        </p:nvPicPr>
        <p:blipFill>
          <a:blip r:embed="rId7" cstate="print"/>
          <a:stretch>
            <a:fillRect/>
          </a:stretch>
        </p:blipFill>
        <p:spPr>
          <a:xfrm>
            <a:off x="7543800" y="179401"/>
            <a:ext cx="1278860" cy="765161"/>
          </a:xfrm>
          <a:prstGeom prst="rect">
            <a:avLst/>
          </a:prstGeom>
        </p:spPr>
      </p:pic>
      <p:sp>
        <p:nvSpPr>
          <p:cNvPr id="31" name="Rectangle 30">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7" name="Rectangle 26">
            <a:extLst>
              <a:ext uri="{FF2B5EF4-FFF2-40B4-BE49-F238E27FC236}">
                <a16:creationId xmlns="" xmlns:a16="http://schemas.microsoft.com/office/drawing/2014/main" id="{36956996-D821-489B-AEBB-3609872CDCDC}"/>
              </a:ext>
            </a:extLst>
          </p:cNvPr>
          <p:cNvSpPr/>
          <p:nvPr/>
        </p:nvSpPr>
        <p:spPr>
          <a:xfrm>
            <a:off x="182425" y="6535579"/>
            <a:ext cx="518092"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PSPIB</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3030161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custDataLst>
              <p:tags r:id="rId1"/>
            </p:custDataLst>
          </p:nvPr>
        </p:nvSpPr>
        <p:spPr>
          <a:xfrm>
            <a:off x="391887" y="331841"/>
            <a:ext cx="8356826" cy="7936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smtClean="0"/>
              <a:t>Analytical Database Development</a:t>
            </a:r>
            <a:r>
              <a:rPr lang="en-US" sz="2400" b="1" dirty="0" smtClean="0"/>
              <a:t/>
            </a:r>
            <a:br>
              <a:rPr lang="en-US" sz="2400" b="1" dirty="0" smtClean="0"/>
            </a:br>
            <a:r>
              <a:rPr lang="en-US" sz="1800" b="1" dirty="0" smtClean="0">
                <a:solidFill>
                  <a:srgbClr val="7030A0"/>
                </a:solidFill>
              </a:rPr>
              <a:t>The Need For A Clear Project Plan</a:t>
            </a:r>
            <a:endParaRPr lang="en-US" sz="2400" b="1" dirty="0" smtClean="0"/>
          </a:p>
        </p:txBody>
      </p:sp>
      <p:sp>
        <p:nvSpPr>
          <p:cNvPr id="3" name="Rectangle 2"/>
          <p:cNvSpPr/>
          <p:nvPr/>
        </p:nvSpPr>
        <p:spPr>
          <a:xfrm>
            <a:off x="391887" y="1946589"/>
            <a:ext cx="3900714" cy="3571170"/>
          </a:xfrm>
          <a:prstGeom prst="rect">
            <a:avLst/>
          </a:prstGeom>
        </p:spPr>
        <p:txBody>
          <a:bodyPr wrap="square">
            <a:spAutoFit/>
          </a:bodyPr>
          <a:lstStyle/>
          <a:p>
            <a:pPr>
              <a:lnSpc>
                <a:spcPct val="107000"/>
              </a:lnSpc>
              <a:spcAft>
                <a:spcPts val="800"/>
              </a:spcAft>
            </a:pPr>
            <a:r>
              <a:rPr lang="en-US" sz="1400" b="1" dirty="0" smtClean="0">
                <a:latin typeface="Calibri Light" panose="020F0302020204030204" pitchFamily="34" charset="0"/>
                <a:ea typeface="Calibri" panose="020F0502020204030204" pitchFamily="34" charset="0"/>
                <a:cs typeface="Times New Roman" panose="02020603050405020304" pitchFamily="18" charset="0"/>
              </a:rPr>
              <a:t>Project Drivers (Observed)</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ct val="107000"/>
              </a:lnSpc>
              <a:spcAft>
                <a:spcPts val="800"/>
              </a:spcAft>
              <a:buFont typeface="+mj-lt"/>
              <a:buAutoNum type="alphaUcPeriod"/>
            </a:pPr>
            <a:r>
              <a:rPr lang="en-US" sz="1200" u="sng" dirty="0" smtClean="0">
                <a:latin typeface="Calibri" panose="020F0502020204030204" pitchFamily="34" charset="0"/>
                <a:ea typeface="Calibri" panose="020F0502020204030204" pitchFamily="34" charset="0"/>
                <a:cs typeface="Times New Roman" panose="02020603050405020304" pitchFamily="18" charset="0"/>
              </a:rPr>
              <a:t>Expediency</a:t>
            </a:r>
            <a:r>
              <a:rPr lang="en-US" sz="1200" dirty="0" smtClean="0">
                <a:latin typeface="Calibri" panose="020F0502020204030204" pitchFamily="34" charset="0"/>
                <a:ea typeface="Calibri" panose="020F0502020204030204" pitchFamily="34" charset="0"/>
                <a:cs typeface="Times New Roman" panose="02020603050405020304" pitchFamily="18" charset="0"/>
              </a:rPr>
              <a:t>  (vs. Quality or Long </a:t>
            </a:r>
            <a:r>
              <a:rPr lang="en-US" sz="1200" dirty="0">
                <a:latin typeface="Calibri" panose="020F0502020204030204" pitchFamily="34" charset="0"/>
                <a:ea typeface="Calibri" panose="020F0502020204030204" pitchFamily="34" charset="0"/>
                <a:cs typeface="Times New Roman" panose="02020603050405020304" pitchFamily="18" charset="0"/>
              </a:rPr>
              <a:t>T</a:t>
            </a:r>
            <a:r>
              <a:rPr lang="en-US" sz="1200" dirty="0" smtClean="0">
                <a:latin typeface="Calibri" panose="020F0502020204030204" pitchFamily="34" charset="0"/>
                <a:ea typeface="Calibri" panose="020F0502020204030204" pitchFamily="34" charset="0"/>
                <a:cs typeface="Times New Roman" panose="02020603050405020304" pitchFamily="18" charset="0"/>
              </a:rPr>
              <a:t>erm </a:t>
            </a:r>
            <a:r>
              <a:rPr lang="en-US" sz="1200" dirty="0">
                <a:latin typeface="Calibri" panose="020F0502020204030204" pitchFamily="34" charset="0"/>
                <a:ea typeface="Calibri" panose="020F0502020204030204" pitchFamily="34" charset="0"/>
                <a:cs typeface="Times New Roman" panose="02020603050405020304" pitchFamily="18" charset="0"/>
              </a:rPr>
              <a:t>V</a:t>
            </a:r>
            <a:r>
              <a:rPr lang="en-US" sz="1200" dirty="0" smtClean="0">
                <a:latin typeface="Calibri" panose="020F0502020204030204" pitchFamily="34" charset="0"/>
                <a:ea typeface="Calibri" panose="020F0502020204030204" pitchFamily="34" charset="0"/>
                <a:cs typeface="Times New Roman" panose="02020603050405020304" pitchFamily="18" charset="0"/>
              </a:rPr>
              <a:t>alue).  </a:t>
            </a:r>
          </a:p>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No mention of “Data Quality” occurs in the (limited) documentation available on Data Lake.  Zoom ESB-Wiki cites </a:t>
            </a:r>
            <a:r>
              <a:rPr lang="en-US" sz="1200" dirty="0">
                <a:latin typeface="Calibri" panose="020F0502020204030204" pitchFamily="34" charset="0"/>
                <a:ea typeface="Calibri" panose="020F0502020204030204" pitchFamily="34" charset="0"/>
                <a:cs typeface="Times New Roman" panose="02020603050405020304" pitchFamily="18" charset="0"/>
              </a:rPr>
              <a:t>the following “Forces” behind the “problem”</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82880" marR="0" lvl="0" indent="-182880">
              <a:spcBef>
                <a:spcPts val="0"/>
              </a:spcBef>
              <a:buSzPts val="1000"/>
              <a:buFont typeface="Symbol" panose="05050102010706020507" pitchFamily="18" charset="2"/>
              <a:buChar char=""/>
              <a:tabLst>
                <a:tab pos="457200" algn="l"/>
              </a:tabLst>
            </a:pPr>
            <a:r>
              <a:rPr lang="en-US" sz="1100" dirty="0">
                <a:solidFill>
                  <a:srgbClr val="676767"/>
                </a:solidFill>
                <a:latin typeface="Verdana" panose="020B0604030504040204" pitchFamily="34" charset="0"/>
                <a:ea typeface="Calibri" panose="020F0502020204030204" pitchFamily="34" charset="0"/>
                <a:cs typeface="Times New Roman" panose="02020603050405020304" pitchFamily="18" charset="0"/>
              </a:rPr>
              <a:t>Easy access to frequently needed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82880" marR="0" lvl="0" indent="-182880">
              <a:spcBef>
                <a:spcPts val="0"/>
              </a:spcBef>
              <a:buSzPts val="1000"/>
              <a:buFont typeface="Symbol" panose="05050102010706020507" pitchFamily="18" charset="2"/>
              <a:buChar char=""/>
              <a:tabLst>
                <a:tab pos="457200" algn="l"/>
              </a:tabLst>
            </a:pPr>
            <a:r>
              <a:rPr lang="en-US" sz="1100" dirty="0">
                <a:solidFill>
                  <a:srgbClr val="676767"/>
                </a:solidFill>
                <a:latin typeface="Verdana" panose="020B0604030504040204" pitchFamily="34" charset="0"/>
                <a:ea typeface="Calibri" panose="020F0502020204030204" pitchFamily="34" charset="0"/>
                <a:cs typeface="Times New Roman" panose="02020603050405020304" pitchFamily="18" charset="0"/>
              </a:rPr>
              <a:t>Improves end-user response time.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82880" marR="0" lvl="0" indent="-182880">
              <a:spcBef>
                <a:spcPts val="0"/>
              </a:spcBef>
              <a:buSzPts val="1000"/>
              <a:buFont typeface="Symbol" panose="05050102010706020507" pitchFamily="18" charset="2"/>
              <a:buChar char=""/>
              <a:tabLst>
                <a:tab pos="457200" algn="l"/>
              </a:tabLst>
            </a:pPr>
            <a:r>
              <a:rPr lang="en-US" sz="1100" dirty="0">
                <a:solidFill>
                  <a:srgbClr val="676767"/>
                </a:solidFill>
                <a:latin typeface="Verdana" panose="020B0604030504040204" pitchFamily="34" charset="0"/>
                <a:ea typeface="Calibri" panose="020F0502020204030204" pitchFamily="34" charset="0"/>
                <a:cs typeface="Times New Roman" panose="02020603050405020304" pitchFamily="18" charset="0"/>
              </a:rPr>
              <a:t>Contains only business essential data and is less cluttered.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buSzPts val="1000"/>
              <a:tabLst>
                <a:tab pos="457200" algn="l"/>
              </a:tabLst>
            </a:pP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ct val="107000"/>
              </a:lnSpc>
              <a:spcAft>
                <a:spcPts val="800"/>
              </a:spcAft>
              <a:buAutoNum type="alphaUcPeriod" startAt="2"/>
            </a:pPr>
            <a:r>
              <a:rPr lang="en-US" sz="1200" u="sng" dirty="0" smtClean="0">
                <a:latin typeface="Calibri" panose="020F0502020204030204" pitchFamily="34" charset="0"/>
                <a:ea typeface="Calibri" panose="020F0502020204030204" pitchFamily="34" charset="0"/>
                <a:cs typeface="Times New Roman" panose="02020603050405020304" pitchFamily="18" charset="0"/>
              </a:rPr>
              <a:t>“Moving </a:t>
            </a:r>
            <a:r>
              <a:rPr lang="en-US" sz="1200" u="sng" dirty="0">
                <a:latin typeface="Calibri" panose="020F0502020204030204" pitchFamily="34" charset="0"/>
                <a:ea typeface="Calibri" panose="020F0502020204030204" pitchFamily="34" charset="0"/>
                <a:cs typeface="Times New Roman" panose="02020603050405020304" pitchFamily="18" charset="0"/>
              </a:rPr>
              <a:t>analytics from the desktop to an enterprise </a:t>
            </a:r>
            <a:r>
              <a:rPr lang="en-US" sz="1200" u="sng" dirty="0" smtClean="0">
                <a:latin typeface="Calibri" panose="020F0502020204030204" pitchFamily="34" charset="0"/>
                <a:ea typeface="Calibri" panose="020F0502020204030204" pitchFamily="34" charset="0"/>
                <a:cs typeface="Times New Roman" panose="02020603050405020304" pitchFamily="18" charset="0"/>
              </a:rPr>
              <a:t>solution”</a:t>
            </a:r>
            <a:r>
              <a:rPr lang="en-US" sz="1200" dirty="0" smtClean="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The flip-side to building a single database is the need for controls and business rules to maintain orderly, quality, compliant  inflow and outflow of data.  No documentation or information supports this fundamental requirement.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2521001" y="1409633"/>
            <a:ext cx="2116183" cy="369332"/>
          </a:xfrm>
          <a:prstGeom prst="rect">
            <a:avLst/>
          </a:prstGeom>
          <a:noFill/>
        </p:spPr>
        <p:txBody>
          <a:bodyPr wrap="square" rtlCol="0">
            <a:spAutoFit/>
          </a:bodyPr>
          <a:lstStyle/>
          <a:p>
            <a:r>
              <a:rPr lang="en-CA"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Definition?</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TextBox 4"/>
          <p:cNvSpPr txBox="1"/>
          <p:nvPr/>
        </p:nvSpPr>
        <p:spPr>
          <a:xfrm>
            <a:off x="5713189" y="1077038"/>
            <a:ext cx="2486296" cy="369332"/>
          </a:xfrm>
          <a:prstGeom prst="rect">
            <a:avLst/>
          </a:prstGeom>
          <a:noFill/>
        </p:spPr>
        <p:txBody>
          <a:bodyPr wrap="square" rtlCol="0">
            <a:spAutoFit/>
          </a:bodyPr>
          <a:lstStyle/>
          <a:p>
            <a:r>
              <a:rPr lang="en-CA"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Business Requirements?</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p:cNvSpPr txBox="1"/>
          <p:nvPr/>
        </p:nvSpPr>
        <p:spPr>
          <a:xfrm>
            <a:off x="4031571" y="1031319"/>
            <a:ext cx="1101634" cy="369332"/>
          </a:xfrm>
          <a:prstGeom prst="rect">
            <a:avLst/>
          </a:prstGeom>
          <a:noFill/>
        </p:spPr>
        <p:txBody>
          <a:bodyPr wrap="square" rtlCol="0">
            <a:spAutoFit/>
          </a:bodyPr>
          <a:lstStyle/>
          <a:p>
            <a:r>
              <a:rPr lang="en-CA"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Strategy?</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TextBox 6"/>
          <p:cNvSpPr txBox="1"/>
          <p:nvPr/>
        </p:nvSpPr>
        <p:spPr>
          <a:xfrm>
            <a:off x="1079011" y="1125525"/>
            <a:ext cx="1739538" cy="369332"/>
          </a:xfrm>
          <a:prstGeom prst="rect">
            <a:avLst/>
          </a:prstGeom>
          <a:noFill/>
        </p:spPr>
        <p:txBody>
          <a:bodyPr wrap="square" rtlCol="0">
            <a:spAutoFit/>
          </a:bodyPr>
          <a:lstStyle/>
          <a:p>
            <a:r>
              <a:rPr lang="en-CA"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Risk Mitigation?</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TextBox 7"/>
          <p:cNvSpPr txBox="1"/>
          <p:nvPr/>
        </p:nvSpPr>
        <p:spPr>
          <a:xfrm>
            <a:off x="664980" y="1488002"/>
            <a:ext cx="1519646" cy="369332"/>
          </a:xfrm>
          <a:prstGeom prst="rect">
            <a:avLst/>
          </a:prstGeom>
          <a:noFill/>
        </p:spPr>
        <p:txBody>
          <a:bodyPr wrap="square" rtlCol="0">
            <a:spAutoFit/>
          </a:bodyPr>
          <a:lstStyle/>
          <a:p>
            <a:r>
              <a:rPr lang="en-CA"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Quality?</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TextBox 8"/>
          <p:cNvSpPr txBox="1"/>
          <p:nvPr/>
        </p:nvSpPr>
        <p:spPr>
          <a:xfrm>
            <a:off x="4633188" y="1473954"/>
            <a:ext cx="3024052" cy="369332"/>
          </a:xfrm>
          <a:prstGeom prst="rect">
            <a:avLst/>
          </a:prstGeom>
          <a:noFill/>
        </p:spPr>
        <p:txBody>
          <a:bodyPr wrap="square" rtlCol="0">
            <a:spAutoFit/>
          </a:bodyPr>
          <a:lstStyle/>
          <a:p>
            <a:r>
              <a:rPr lang="en-CA"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Stakeholder Communication?</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Rectangle 11"/>
          <p:cNvSpPr/>
          <p:nvPr/>
        </p:nvSpPr>
        <p:spPr>
          <a:xfrm>
            <a:off x="4607787" y="1957465"/>
            <a:ext cx="4184985" cy="1808765"/>
          </a:xfrm>
          <a:prstGeom prst="rect">
            <a:avLst/>
          </a:prstGeom>
        </p:spPr>
        <p:txBody>
          <a:bodyPr wrap="square">
            <a:spAutoFit/>
          </a:bodyPr>
          <a:lstStyle/>
          <a:p>
            <a:pPr>
              <a:lnSpc>
                <a:spcPct val="107000"/>
              </a:lnSpc>
              <a:spcAft>
                <a:spcPts val="800"/>
              </a:spcAft>
            </a:pPr>
            <a:r>
              <a:rPr lang="en-US" sz="1400" b="1" dirty="0">
                <a:latin typeface="+mj-lt"/>
                <a:ea typeface="Calibri" panose="020F0502020204030204" pitchFamily="34" charset="0"/>
                <a:cs typeface="Times New Roman" panose="02020603050405020304" pitchFamily="18" charset="0"/>
              </a:rPr>
              <a:t>Market Data Procurement issues with current approach</a:t>
            </a:r>
            <a:endParaRPr lang="en-US" sz="1200" dirty="0">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US" sz="1200" dirty="0">
                <a:latin typeface="Calibri" panose="020F0502020204030204" pitchFamily="34" charset="0"/>
                <a:ea typeface="Calibri" panose="020F0502020204030204" pitchFamily="34" charset="0"/>
                <a:cs typeface="Times New Roman" panose="02020603050405020304" pitchFamily="18" charset="0"/>
              </a:rPr>
              <a:t>Actions within the field are uncoordinated and random, mostly driven from individuals lacking baseline requirements </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US" sz="1200" dirty="0" smtClean="0">
                <a:latin typeface="Calibri" panose="020F0502020204030204" pitchFamily="34" charset="0"/>
                <a:ea typeface="Calibri" panose="020F0502020204030204" pitchFamily="34" charset="0"/>
                <a:cs typeface="Times New Roman" panose="02020603050405020304" pitchFamily="18" charset="0"/>
              </a:rPr>
              <a:t>Sound </a:t>
            </a:r>
            <a:r>
              <a:rPr lang="en-US" sz="1200" dirty="0">
                <a:latin typeface="Calibri" panose="020F0502020204030204" pitchFamily="34" charset="0"/>
                <a:ea typeface="Calibri" panose="020F0502020204030204" pitchFamily="34" charset="0"/>
                <a:cs typeface="Times New Roman" panose="02020603050405020304" pitchFamily="18" charset="0"/>
              </a:rPr>
              <a:t>practices are being sacrificed to meet with unreasonable (weakly analyzed) expectations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arenR"/>
            </a:pPr>
            <a:r>
              <a:rPr lang="en-US" sz="1200" dirty="0">
                <a:latin typeface="Calibri" panose="020F0502020204030204" pitchFamily="34" charset="0"/>
                <a:ea typeface="Calibri" panose="020F0502020204030204" pitchFamily="34" charset="0"/>
                <a:cs typeface="Times New Roman" panose="02020603050405020304" pitchFamily="18" charset="0"/>
              </a:rPr>
              <a:t>There is little (visible) interaction to ensure information and communication across stakeholders is effective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391887" y="5740180"/>
            <a:ext cx="8400885" cy="783869"/>
          </a:xfrm>
          <a:prstGeom prst="rect">
            <a:avLst/>
          </a:prstGeom>
          <a:solidFill>
            <a:schemeClr val="tx2">
              <a:lumMod val="20000"/>
              <a:lumOff val="80000"/>
            </a:schemeClr>
          </a:solidFill>
        </p:spPr>
        <p:txBody>
          <a:bodyPr wrap="square">
            <a:spAutoFit/>
          </a:bodyPr>
          <a:lstStyle/>
          <a:p>
            <a:pPr>
              <a:lnSpc>
                <a:spcPct val="107000"/>
              </a:lnSpc>
              <a:spcAft>
                <a:spcPts val="80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Despite consensus </a:t>
            </a:r>
            <a:r>
              <a:rPr lang="en-US" sz="1400" dirty="0">
                <a:latin typeface="Calibri" panose="020F0502020204030204" pitchFamily="34" charset="0"/>
                <a:ea typeface="Calibri" panose="020F0502020204030204" pitchFamily="34" charset="0"/>
                <a:cs typeface="Times New Roman" panose="02020603050405020304" pitchFamily="18" charset="0"/>
              </a:rPr>
              <a:t>that Users </a:t>
            </a:r>
            <a:r>
              <a:rPr lang="en-US" sz="1400" dirty="0" smtClean="0">
                <a:latin typeface="Calibri" panose="020F0502020204030204" pitchFamily="34" charset="0"/>
                <a:ea typeface="Calibri" panose="020F0502020204030204" pitchFamily="34" charset="0"/>
                <a:cs typeface="Times New Roman" panose="02020603050405020304" pitchFamily="18" charset="0"/>
              </a:rPr>
              <a:t>require access </a:t>
            </a:r>
            <a:r>
              <a:rPr lang="en-US" sz="1400" dirty="0">
                <a:latin typeface="Calibri" panose="020F0502020204030204" pitchFamily="34" charset="0"/>
                <a:ea typeface="Calibri" panose="020F0502020204030204" pitchFamily="34" charset="0"/>
                <a:cs typeface="Times New Roman" panose="02020603050405020304" pitchFamily="18" charset="0"/>
              </a:rPr>
              <a:t>to more data, in a more convenient and </a:t>
            </a:r>
            <a:r>
              <a:rPr lang="en-US" sz="1400" dirty="0" smtClean="0">
                <a:latin typeface="Calibri" panose="020F0502020204030204" pitchFamily="34" charset="0"/>
                <a:ea typeface="Calibri" panose="020F0502020204030204" pitchFamily="34" charset="0"/>
                <a:cs typeface="Times New Roman" panose="02020603050405020304" pitchFamily="18" charset="0"/>
              </a:rPr>
              <a:t>timely manner</a:t>
            </a:r>
            <a:r>
              <a:rPr lang="en-US" sz="1400" dirty="0">
                <a:latin typeface="Calibri" panose="020F0502020204030204" pitchFamily="34" charset="0"/>
                <a:ea typeface="Calibri" panose="020F0502020204030204" pitchFamily="34" charset="0"/>
                <a:cs typeface="Times New Roman" panose="02020603050405020304" pitchFamily="18" charset="0"/>
              </a:rPr>
              <a:t>, the </a:t>
            </a:r>
            <a:r>
              <a:rPr lang="en-US" sz="1400" dirty="0" smtClean="0">
                <a:latin typeface="Calibri" panose="020F0502020204030204" pitchFamily="34" charset="0"/>
                <a:ea typeface="Calibri" panose="020F0502020204030204" pitchFamily="34" charset="0"/>
                <a:cs typeface="Times New Roman" panose="02020603050405020304" pitchFamily="18" charset="0"/>
              </a:rPr>
              <a:t>approach taken to date </a:t>
            </a:r>
            <a:r>
              <a:rPr lang="en-US" sz="1400" dirty="0">
                <a:latin typeface="Calibri" panose="020F0502020204030204" pitchFamily="34" charset="0"/>
                <a:ea typeface="Calibri" panose="020F0502020204030204" pitchFamily="34" charset="0"/>
                <a:cs typeface="Times New Roman" panose="02020603050405020304" pitchFamily="18" charset="0"/>
              </a:rPr>
              <a:t>lacks scope, organizational context, success criteria, and a clearly stated plan for how to achieve stated objectives.  </a:t>
            </a:r>
            <a:r>
              <a:rPr lang="en-US" sz="1400" dirty="0" smtClean="0">
                <a:latin typeface="Calibri" panose="020F0502020204030204" pitchFamily="34" charset="0"/>
                <a:ea typeface="Calibri" panose="020F0502020204030204" pitchFamily="34" charset="0"/>
                <a:cs typeface="Times New Roman" panose="02020603050405020304" pitchFamily="18" charset="0"/>
              </a:rPr>
              <a:t>The primary cause - absence </a:t>
            </a:r>
            <a:r>
              <a:rPr lang="en-US" sz="1400" dirty="0">
                <a:latin typeface="Calibri" panose="020F0502020204030204" pitchFamily="34" charset="0"/>
                <a:ea typeface="Calibri" panose="020F0502020204030204" pitchFamily="34" charset="0"/>
                <a:cs typeface="Times New Roman" panose="02020603050405020304" pitchFamily="18" charset="0"/>
              </a:rPr>
              <a:t>of articulated business requirements to guide </a:t>
            </a:r>
            <a:r>
              <a:rPr lang="en-US" sz="1400" dirty="0" smtClean="0">
                <a:latin typeface="Calibri" panose="020F0502020204030204" pitchFamily="34" charset="0"/>
                <a:ea typeface="Calibri" panose="020F0502020204030204" pitchFamily="34" charset="0"/>
                <a:cs typeface="Times New Roman" panose="02020603050405020304" pitchFamily="18" charset="0"/>
              </a:rPr>
              <a:t>all Stakeholders.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4607787" y="3791132"/>
            <a:ext cx="4184985" cy="1380634"/>
          </a:xfrm>
          <a:prstGeom prst="rect">
            <a:avLst/>
          </a:prstGeom>
        </p:spPr>
        <p:txBody>
          <a:bodyPr wrap="square">
            <a:spAutoFit/>
          </a:bodyPr>
          <a:lstStyle/>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OUTCOME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US" sz="1200" u="sng" dirty="0" smtClean="0">
                <a:latin typeface="Calibri" panose="020F0502020204030204" pitchFamily="34" charset="0"/>
                <a:ea typeface="Calibri" panose="020F0502020204030204" pitchFamily="34" charset="0"/>
                <a:cs typeface="Times New Roman" panose="02020603050405020304" pitchFamily="18" charset="0"/>
              </a:rPr>
              <a:t>Indiscriminate Time Management </a:t>
            </a:r>
            <a:r>
              <a:rPr lang="en-US" sz="1200" dirty="0" smtClean="0">
                <a:latin typeface="Calibri" panose="020F0502020204030204" pitchFamily="34" charset="0"/>
                <a:ea typeface="Calibri" panose="020F0502020204030204" pitchFamily="34" charset="0"/>
                <a:cs typeface="Times New Roman" panose="02020603050405020304" pitchFamily="18" charset="0"/>
              </a:rPr>
              <a:t>- Chasing quotes vs. researching/fulfilling user requirements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US" sz="1200" u="sng" dirty="0" smtClean="0">
                <a:latin typeface="Calibri" panose="020F0502020204030204" pitchFamily="34" charset="0"/>
                <a:ea typeface="Calibri" panose="020F0502020204030204" pitchFamily="34" charset="0"/>
                <a:cs typeface="Times New Roman" panose="02020603050405020304" pitchFamily="18" charset="0"/>
              </a:rPr>
              <a:t>Poor Spend </a:t>
            </a:r>
            <a:r>
              <a:rPr lang="en-US" sz="1200" u="sng" dirty="0">
                <a:latin typeface="Calibri" panose="020F0502020204030204" pitchFamily="34" charset="0"/>
                <a:ea typeface="Calibri" panose="020F0502020204030204" pitchFamily="34" charset="0"/>
                <a:cs typeface="Times New Roman" panose="02020603050405020304" pitchFamily="18" charset="0"/>
              </a:rPr>
              <a:t>Management</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smtClean="0">
                <a:latin typeface="Calibri" panose="020F0502020204030204" pitchFamily="34" charset="0"/>
                <a:ea typeface="Calibri" panose="020F0502020204030204" pitchFamily="34" charset="0"/>
                <a:cs typeface="Times New Roman" panose="02020603050405020304" pitchFamily="18" charset="0"/>
              </a:rPr>
              <a:t>- Businesses prepared to spend for second, comparable service without a displacement </a:t>
            </a:r>
            <a:r>
              <a:rPr lang="en-US" sz="1200" dirty="0">
                <a:latin typeface="Calibri" panose="020F0502020204030204" pitchFamily="34" charset="0"/>
                <a:ea typeface="Calibri" panose="020F0502020204030204" pitchFamily="34" charset="0"/>
                <a:cs typeface="Times New Roman" panose="02020603050405020304" pitchFamily="18" charset="0"/>
              </a:rPr>
              <a:t>or exit </a:t>
            </a:r>
            <a:r>
              <a:rPr lang="en-US" sz="1200" dirty="0" smtClean="0">
                <a:latin typeface="Calibri" panose="020F0502020204030204" pitchFamily="34" charset="0"/>
                <a:ea typeface="Calibri" panose="020F0502020204030204" pitchFamily="34" charset="0"/>
                <a:cs typeface="Times New Roman" panose="02020603050405020304" pitchFamily="18" charset="0"/>
              </a:rPr>
              <a:t>strategy</a:t>
            </a:r>
          </a:p>
        </p:txBody>
      </p:sp>
      <p:sp>
        <p:nvSpPr>
          <p:cNvPr id="17" name="Date Placeholder 11"/>
          <p:cNvSpPr txBox="1">
            <a:spLocks/>
          </p:cNvSpPr>
          <p:nvPr/>
        </p:nvSpPr>
        <p:spPr>
          <a:xfrm>
            <a:off x="3886200" y="6645004"/>
            <a:ext cx="2681288" cy="1857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MDC @ Market Data Company</a:t>
            </a:r>
          </a:p>
        </p:txBody>
      </p:sp>
      <p:sp>
        <p:nvSpPr>
          <p:cNvPr id="18" name="Slide Number Placeholder 3"/>
          <p:cNvSpPr txBox="1">
            <a:spLocks/>
          </p:cNvSpPr>
          <p:nvPr>
            <p:custDataLst>
              <p:tags r:id="rId2"/>
            </p:custDataLst>
          </p:nvPr>
        </p:nvSpPr>
        <p:spPr>
          <a:xfrm>
            <a:off x="8862306"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pic>
        <p:nvPicPr>
          <p:cNvPr id="19" name="Picture 18"/>
          <p:cNvPicPr>
            <a:picLocks noChangeAspect="1"/>
          </p:cNvPicPr>
          <p:nvPr/>
        </p:nvPicPr>
        <p:blipFill>
          <a:blip r:embed="rId5" cstate="print"/>
          <a:stretch>
            <a:fillRect/>
          </a:stretch>
        </p:blipFill>
        <p:spPr>
          <a:xfrm>
            <a:off x="7543800" y="179401"/>
            <a:ext cx="1278860" cy="765161"/>
          </a:xfrm>
          <a:prstGeom prst="rect">
            <a:avLst/>
          </a:prstGeom>
        </p:spPr>
      </p:pic>
      <p:sp>
        <p:nvSpPr>
          <p:cNvPr id="20" name="Rectangle 19">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1" name="Rectangle 20">
            <a:extLst>
              <a:ext uri="{FF2B5EF4-FFF2-40B4-BE49-F238E27FC236}">
                <a16:creationId xmlns="" xmlns:a16="http://schemas.microsoft.com/office/drawing/2014/main" id="{36956996-D821-489B-AEBB-3609872CDCDC}"/>
              </a:ext>
            </a:extLst>
          </p:cNvPr>
          <p:cNvSpPr/>
          <p:nvPr/>
        </p:nvSpPr>
        <p:spPr>
          <a:xfrm>
            <a:off x="182425" y="6535579"/>
            <a:ext cx="518092"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PSPIB</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363840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113"/>
          <p:cNvCxnSpPr>
            <a:stCxn id="90" idx="3"/>
            <a:endCxn id="109" idx="7"/>
          </p:cNvCxnSpPr>
          <p:nvPr/>
        </p:nvCxnSpPr>
        <p:spPr>
          <a:xfrm flipH="1">
            <a:off x="6403422" y="4341698"/>
            <a:ext cx="569321" cy="57442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265738" y="4341150"/>
            <a:ext cx="690692" cy="6449"/>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Can 45"/>
          <p:cNvSpPr/>
          <p:nvPr/>
        </p:nvSpPr>
        <p:spPr>
          <a:xfrm>
            <a:off x="7614224" y="4800814"/>
            <a:ext cx="723900" cy="476250"/>
          </a:xfrm>
          <a:prstGeom prst="can">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Parsing</a:t>
            </a:r>
          </a:p>
          <a:p>
            <a:pPr algn="ctr"/>
            <a:r>
              <a:rPr lang="en-CA" sz="1000" dirty="0" smtClean="0"/>
              <a:t>Server</a:t>
            </a:r>
            <a:endParaRPr lang="en-CA" dirty="0"/>
          </a:p>
        </p:txBody>
      </p:sp>
      <p:sp>
        <p:nvSpPr>
          <p:cNvPr id="48" name="Can 47"/>
          <p:cNvSpPr/>
          <p:nvPr/>
        </p:nvSpPr>
        <p:spPr>
          <a:xfrm>
            <a:off x="6833174" y="4819864"/>
            <a:ext cx="714375" cy="447675"/>
          </a:xfrm>
          <a:prstGeom prst="can">
            <a:avLst/>
          </a:prstGeom>
          <a:solidFill>
            <a:schemeClr val="bg2">
              <a:lumMod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0" dirty="0" smtClean="0"/>
          </a:p>
          <a:p>
            <a:pPr algn="ctr"/>
            <a:r>
              <a:rPr lang="en-CA" sz="700" dirty="0" smtClean="0"/>
              <a:t>Data warehouse </a:t>
            </a:r>
          </a:p>
          <a:p>
            <a:pPr algn="ctr"/>
            <a:r>
              <a:rPr lang="en-CA" sz="700" dirty="0" smtClean="0"/>
              <a:t>(History)</a:t>
            </a:r>
            <a:endParaRPr lang="en-CA" sz="700" dirty="0"/>
          </a:p>
        </p:txBody>
      </p:sp>
      <p:sp>
        <p:nvSpPr>
          <p:cNvPr id="45" name="Can 44"/>
          <p:cNvSpPr/>
          <p:nvPr/>
        </p:nvSpPr>
        <p:spPr>
          <a:xfrm>
            <a:off x="6942780" y="4295989"/>
            <a:ext cx="1291848" cy="316481"/>
          </a:xfrm>
          <a:prstGeom prst="can">
            <a:avLst/>
          </a:prstGeom>
          <a:solidFill>
            <a:schemeClr val="bg2">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ODS</a:t>
            </a:r>
          </a:p>
        </p:txBody>
      </p:sp>
      <p:sp>
        <p:nvSpPr>
          <p:cNvPr id="125956" name="TextBox 7"/>
          <p:cNvSpPr txBox="1">
            <a:spLocks noChangeArrowheads="1"/>
          </p:cNvSpPr>
          <p:nvPr/>
        </p:nvSpPr>
        <p:spPr bwMode="auto">
          <a:xfrm>
            <a:off x="467545" y="1355875"/>
            <a:ext cx="3332930" cy="2000532"/>
          </a:xfrm>
          <a:prstGeom prst="rect">
            <a:avLst/>
          </a:prstGeom>
          <a:noFill/>
          <a:ln w="9525">
            <a:noFill/>
            <a:miter lim="800000"/>
            <a:headEnd/>
            <a:tailEnd/>
          </a:ln>
        </p:spPr>
        <p:txBody>
          <a:bodyPr wrap="square" lIns="91424" tIns="45712" rIns="91424" bIns="45712">
            <a:spAutoFit/>
          </a:bodyPr>
          <a:lstStyle/>
          <a:p>
            <a:pPr algn="l"/>
            <a:r>
              <a:rPr lang="en-GB" sz="1200" b="1" dirty="0"/>
              <a:t>BACKGROUND</a:t>
            </a:r>
            <a:r>
              <a:rPr lang="en-GB" sz="1200" b="1" dirty="0">
                <a:solidFill>
                  <a:srgbClr val="C00000"/>
                </a:solidFill>
              </a:rPr>
              <a:t>:  </a:t>
            </a:r>
            <a:r>
              <a:rPr lang="en-GB" sz="1200" dirty="0"/>
              <a:t>DBRS provides Canadian securities service, an industry-standard service considered imperative by some within the Canadian investment community.  </a:t>
            </a:r>
            <a:r>
              <a:rPr lang="en-GB" sz="1200" dirty="0" smtClean="0"/>
              <a:t>PSPIB </a:t>
            </a:r>
            <a:r>
              <a:rPr lang="en-GB" sz="1200" dirty="0"/>
              <a:t>Investors has a long-standing contractual relationship with DBRS their ratings, plus other services.  </a:t>
            </a:r>
            <a:r>
              <a:rPr lang="en-GB" sz="1200" dirty="0" smtClean="0"/>
              <a:t>PSPIB’s </a:t>
            </a:r>
            <a:r>
              <a:rPr lang="en-GB" sz="1200" dirty="0"/>
              <a:t>current sourcing method of DBRS data is what DBRS defines as an Enterprise Licensing method.</a:t>
            </a:r>
          </a:p>
          <a:p>
            <a:pPr algn="l"/>
            <a:r>
              <a:rPr lang="en-GB" sz="1200" dirty="0" smtClean="0"/>
              <a:t> </a:t>
            </a:r>
            <a:endParaRPr lang="en-GB" sz="1200" dirty="0"/>
          </a:p>
          <a:p>
            <a:pPr algn="l">
              <a:buFont typeface="Arial" pitchFamily="34" charset="0"/>
              <a:buAutoNum type="arabicPeriod"/>
            </a:pPr>
            <a:endParaRPr lang="en-US" sz="800" dirty="0"/>
          </a:p>
          <a:p>
            <a:pPr algn="l">
              <a:buFont typeface="Arial" pitchFamily="34" charset="0"/>
              <a:buAutoNum type="arabicPeriod"/>
            </a:pPr>
            <a:endParaRPr lang="en-GB" sz="800" dirty="0"/>
          </a:p>
        </p:txBody>
      </p:sp>
      <p:sp>
        <p:nvSpPr>
          <p:cNvPr id="125957" name="Title 1"/>
          <p:cNvSpPr txBox="1">
            <a:spLocks/>
          </p:cNvSpPr>
          <p:nvPr/>
        </p:nvSpPr>
        <p:spPr bwMode="auto">
          <a:xfrm>
            <a:off x="227014" y="223839"/>
            <a:ext cx="8015287" cy="639762"/>
          </a:xfrm>
          <a:prstGeom prst="rect">
            <a:avLst/>
          </a:prstGeom>
          <a:noFill/>
          <a:ln w="9525">
            <a:noFill/>
            <a:miter lim="800000"/>
            <a:headEnd/>
            <a:tailEnd/>
          </a:ln>
        </p:spPr>
        <p:txBody>
          <a:bodyPr lIns="161971" tIns="35993" rIns="91424" bIns="35993"/>
          <a:lstStyle/>
          <a:p>
            <a:pPr algn="l" eaLnBrk="0" hangingPunct="0"/>
            <a:r>
              <a:rPr lang="en-US" sz="2500" b="1" dirty="0" smtClean="0"/>
              <a:t>DBRS Ratings Delivery </a:t>
            </a:r>
          </a:p>
          <a:p>
            <a:pPr algn="l" eaLnBrk="0" hangingPunct="0"/>
            <a:r>
              <a:rPr lang="en-US" b="1" dirty="0">
                <a:solidFill>
                  <a:srgbClr val="7030A0"/>
                </a:solidFill>
              </a:rPr>
              <a:t>Alternative Product Delivery Service</a:t>
            </a:r>
            <a:endParaRPr lang="en-GB" b="1" dirty="0">
              <a:solidFill>
                <a:srgbClr val="7030A0"/>
              </a:solidFill>
            </a:endParaRPr>
          </a:p>
        </p:txBody>
      </p:sp>
      <p:sp>
        <p:nvSpPr>
          <p:cNvPr id="125980" name="AutoShape 28"/>
          <p:cNvSpPr>
            <a:spLocks noChangeAspect="1" noChangeArrowheads="1"/>
          </p:cNvSpPr>
          <p:nvPr/>
        </p:nvSpPr>
        <p:spPr bwMode="auto">
          <a:xfrm>
            <a:off x="4118670" y="1502018"/>
            <a:ext cx="4724400" cy="1893888"/>
          </a:xfrm>
          <a:prstGeom prst="rect">
            <a:avLst/>
          </a:prstGeom>
          <a:noFill/>
          <a:ln w="9525">
            <a:noFill/>
            <a:miter lim="800000"/>
            <a:headEnd/>
            <a:tailEnd/>
          </a:ln>
        </p:spPr>
        <p:txBody>
          <a:bodyPr lIns="91424" tIns="45712" rIns="91424" bIns="45712"/>
          <a:lstStyle/>
          <a:p>
            <a:endParaRPr lang="en-US"/>
          </a:p>
        </p:txBody>
      </p:sp>
      <p:sp>
        <p:nvSpPr>
          <p:cNvPr id="2" name="Rectangle 1"/>
          <p:cNvSpPr/>
          <p:nvPr/>
        </p:nvSpPr>
        <p:spPr>
          <a:xfrm>
            <a:off x="467545" y="3429000"/>
            <a:ext cx="8208912" cy="3240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7546" y="3475300"/>
            <a:ext cx="3387564" cy="2708434"/>
          </a:xfrm>
          <a:prstGeom prst="rect">
            <a:avLst/>
          </a:prstGeom>
        </p:spPr>
        <p:txBody>
          <a:bodyPr wrap="square">
            <a:spAutoFit/>
          </a:bodyPr>
          <a:lstStyle/>
          <a:p>
            <a:r>
              <a:rPr lang="en-US" sz="1100" b="1" u="sng" dirty="0" smtClean="0"/>
              <a:t>Lower Cost Alternative</a:t>
            </a:r>
          </a:p>
          <a:p>
            <a:endParaRPr lang="en-US" sz="500" b="1" u="sng" dirty="0" smtClean="0"/>
          </a:p>
          <a:p>
            <a:r>
              <a:rPr lang="en-US" sz="1100" dirty="0" smtClean="0"/>
              <a:t>Ratings Now  is an alternative product offered by DBRS which allows a Consumer to limit the content to </a:t>
            </a:r>
            <a:r>
              <a:rPr lang="en-US" sz="1100" b="1" dirty="0" smtClean="0"/>
              <a:t>your Securities of Interest</a:t>
            </a:r>
            <a:r>
              <a:rPr lang="en-US" sz="1100" dirty="0" smtClean="0"/>
              <a:t>.  Sourcing direct is a cost containment strategy.</a:t>
            </a:r>
          </a:p>
          <a:p>
            <a:endParaRPr lang="en-US" sz="1100" dirty="0" smtClean="0"/>
          </a:p>
          <a:p>
            <a:r>
              <a:rPr lang="en-US" sz="1100" dirty="0" smtClean="0"/>
              <a:t>It integrates to your </a:t>
            </a:r>
            <a:r>
              <a:rPr lang="en-US" sz="1100" dirty="0"/>
              <a:t>internal </a:t>
            </a:r>
            <a:r>
              <a:rPr lang="en-US" sz="1100" dirty="0" smtClean="0"/>
              <a:t>database and provides access to the full DBRS rated universe</a:t>
            </a:r>
          </a:p>
          <a:p>
            <a:endParaRPr lang="en-US" sz="1100" dirty="0"/>
          </a:p>
          <a:p>
            <a:pPr marL="171450" indent="-171450">
              <a:buFont typeface="Arial" panose="020B0604020202020204" pitchFamily="34" charset="0"/>
              <a:buChar char="•"/>
            </a:pPr>
            <a:r>
              <a:rPr lang="en-US" sz="1100" dirty="0" smtClean="0"/>
              <a:t>Integration </a:t>
            </a:r>
            <a:r>
              <a:rPr lang="en-US" sz="1100" dirty="0"/>
              <a:t>and programming via </a:t>
            </a:r>
            <a:r>
              <a:rPr lang="en-US" sz="1100" b="1" dirty="0"/>
              <a:t>FTP or </a:t>
            </a:r>
            <a:r>
              <a:rPr lang="en-US" sz="1100" b="1" dirty="0" smtClean="0"/>
              <a:t>SFTP</a:t>
            </a:r>
            <a:endParaRPr lang="en-US" sz="1100" dirty="0"/>
          </a:p>
          <a:p>
            <a:pPr marL="171450" indent="-171450">
              <a:buFont typeface="Arial" panose="020B0604020202020204" pitchFamily="34" charset="0"/>
              <a:buChar char="•"/>
            </a:pPr>
            <a:r>
              <a:rPr lang="en-US" sz="1100" dirty="0"/>
              <a:t>Direct placement of DBRS ratings into </a:t>
            </a:r>
            <a:r>
              <a:rPr lang="en-US" sz="1100" dirty="0" smtClean="0"/>
              <a:t>database (ASCII)</a:t>
            </a:r>
            <a:endParaRPr lang="en-US" sz="1100" dirty="0"/>
          </a:p>
          <a:p>
            <a:pPr marL="171450" indent="-171450">
              <a:buFont typeface="Arial" panose="020B0604020202020204" pitchFamily="34" charset="0"/>
              <a:buChar char="•"/>
            </a:pPr>
            <a:r>
              <a:rPr lang="en-US" sz="1100" dirty="0"/>
              <a:t>Security identifiers for </a:t>
            </a:r>
            <a:r>
              <a:rPr lang="en-US" sz="1100" dirty="0" smtClean="0"/>
              <a:t> mapping</a:t>
            </a:r>
            <a:endParaRPr lang="en-US" sz="1100" dirty="0"/>
          </a:p>
          <a:p>
            <a:pPr marL="171450" indent="-171450">
              <a:buFont typeface="Arial" panose="020B0604020202020204" pitchFamily="34" charset="0"/>
              <a:buChar char="•"/>
            </a:pPr>
            <a:r>
              <a:rPr lang="en-US" sz="1100" dirty="0"/>
              <a:t>Adherence to regulatory and compliance </a:t>
            </a:r>
            <a:r>
              <a:rPr lang="en-US" sz="1100" dirty="0" smtClean="0"/>
              <a:t>guidelines</a:t>
            </a:r>
            <a:endParaRPr lang="en-US" sz="1100" dirty="0"/>
          </a:p>
          <a:p>
            <a:pPr marL="171450" indent="-171450">
              <a:buFont typeface="Arial" panose="020B0604020202020204" pitchFamily="34" charset="0"/>
              <a:buChar char="•"/>
            </a:pPr>
            <a:r>
              <a:rPr lang="en-US" sz="1100" dirty="0" smtClean="0"/>
              <a:t>Historical </a:t>
            </a:r>
            <a:r>
              <a:rPr lang="en-US" sz="1100" dirty="0"/>
              <a:t>ratings </a:t>
            </a:r>
            <a:r>
              <a:rPr lang="en-US" sz="1100" dirty="0" smtClean="0"/>
              <a:t> </a:t>
            </a:r>
            <a:endParaRPr lang="en-US" sz="1100" dirty="0"/>
          </a:p>
        </p:txBody>
      </p:sp>
      <p:sp>
        <p:nvSpPr>
          <p:cNvPr id="44" name="Can 43"/>
          <p:cNvSpPr/>
          <p:nvPr/>
        </p:nvSpPr>
        <p:spPr>
          <a:xfrm>
            <a:off x="6942780" y="3981665"/>
            <a:ext cx="1291848" cy="365930"/>
          </a:xfrm>
          <a:prstGeom prst="can">
            <a:avLst/>
          </a:prstGeom>
          <a:solidFill>
            <a:srgbClr val="00206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Cadis</a:t>
            </a:r>
            <a:endParaRPr lang="en-CA" dirty="0"/>
          </a:p>
        </p:txBody>
      </p:sp>
      <p:sp>
        <p:nvSpPr>
          <p:cNvPr id="16" name="Rounded Rectangle 15"/>
          <p:cNvSpPr/>
          <p:nvPr/>
        </p:nvSpPr>
        <p:spPr>
          <a:xfrm>
            <a:off x="5418299" y="4126837"/>
            <a:ext cx="942975" cy="4286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dirty="0"/>
          </a:p>
        </p:txBody>
      </p:sp>
      <p:sp>
        <p:nvSpPr>
          <p:cNvPr id="17" name="Rectangle 16"/>
          <p:cNvSpPr/>
          <p:nvPr/>
        </p:nvSpPr>
        <p:spPr>
          <a:xfrm>
            <a:off x="5310662" y="4145377"/>
            <a:ext cx="1182060" cy="415498"/>
          </a:xfrm>
          <a:prstGeom prst="rect">
            <a:avLst/>
          </a:prstGeom>
        </p:spPr>
        <p:txBody>
          <a:bodyPr wrap="square">
            <a:spAutoFit/>
          </a:bodyPr>
          <a:lstStyle/>
          <a:p>
            <a:pPr algn="ctr"/>
            <a:r>
              <a:rPr lang="en-CA" sz="1100" dirty="0" smtClean="0"/>
              <a:t>Bloomberg </a:t>
            </a:r>
            <a:r>
              <a:rPr lang="en-CA" sz="1000" dirty="0" smtClean="0"/>
              <a:t> Delivery Vendor</a:t>
            </a:r>
            <a:r>
              <a:rPr lang="en-CA" sz="1000" dirty="0" smtClean="0">
                <a:solidFill>
                  <a:schemeClr val="bg1"/>
                </a:solidFill>
              </a:rPr>
              <a:t>)</a:t>
            </a:r>
            <a:endParaRPr lang="en-CA" sz="1000" dirty="0">
              <a:solidFill>
                <a:schemeClr val="bg1"/>
              </a:solidFill>
            </a:endParaRPr>
          </a:p>
        </p:txBody>
      </p:sp>
      <p:sp>
        <p:nvSpPr>
          <p:cNvPr id="18" name="Rounded Rectangle 17"/>
          <p:cNvSpPr/>
          <p:nvPr/>
        </p:nvSpPr>
        <p:spPr>
          <a:xfrm>
            <a:off x="5222959" y="4824125"/>
            <a:ext cx="428625" cy="295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dirty="0"/>
          </a:p>
        </p:txBody>
      </p:sp>
      <p:sp>
        <p:nvSpPr>
          <p:cNvPr id="19" name="Rectangle 18"/>
          <p:cNvSpPr/>
          <p:nvPr/>
        </p:nvSpPr>
        <p:spPr>
          <a:xfrm>
            <a:off x="5181655" y="4884045"/>
            <a:ext cx="489236" cy="261610"/>
          </a:xfrm>
          <a:prstGeom prst="rect">
            <a:avLst/>
          </a:prstGeom>
        </p:spPr>
        <p:txBody>
          <a:bodyPr wrap="none">
            <a:spAutoFit/>
          </a:bodyPr>
          <a:lstStyle/>
          <a:p>
            <a:pPr algn="ctr"/>
            <a:r>
              <a:rPr lang="en-CA" sz="1100" dirty="0" smtClean="0">
                <a:solidFill>
                  <a:schemeClr val="bg1"/>
                </a:solidFill>
              </a:rPr>
              <a:t>DBRS</a:t>
            </a:r>
            <a:endParaRPr lang="en-CA" sz="1100" dirty="0">
              <a:solidFill>
                <a:schemeClr val="bg1"/>
              </a:solidFill>
            </a:endParaRPr>
          </a:p>
        </p:txBody>
      </p:sp>
      <p:sp>
        <p:nvSpPr>
          <p:cNvPr id="21" name="Rounded Rectangle 20"/>
          <p:cNvSpPr/>
          <p:nvPr/>
        </p:nvSpPr>
        <p:spPr>
          <a:xfrm>
            <a:off x="5222959" y="3543849"/>
            <a:ext cx="428625" cy="295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dirty="0"/>
          </a:p>
        </p:txBody>
      </p:sp>
      <p:sp>
        <p:nvSpPr>
          <p:cNvPr id="22" name="Rectangle 21"/>
          <p:cNvSpPr/>
          <p:nvPr/>
        </p:nvSpPr>
        <p:spPr>
          <a:xfrm>
            <a:off x="5217722" y="3564915"/>
            <a:ext cx="417102" cy="261610"/>
          </a:xfrm>
          <a:prstGeom prst="rect">
            <a:avLst/>
          </a:prstGeom>
        </p:spPr>
        <p:txBody>
          <a:bodyPr wrap="none">
            <a:spAutoFit/>
          </a:bodyPr>
          <a:lstStyle/>
          <a:p>
            <a:pPr algn="ctr"/>
            <a:r>
              <a:rPr lang="en-CA" sz="1100" dirty="0" smtClean="0">
                <a:solidFill>
                  <a:schemeClr val="bg1"/>
                </a:solidFill>
              </a:rPr>
              <a:t>S&amp;P</a:t>
            </a:r>
            <a:endParaRPr lang="en-CA" sz="1100" dirty="0">
              <a:solidFill>
                <a:schemeClr val="bg1"/>
              </a:solidFill>
            </a:endParaRPr>
          </a:p>
        </p:txBody>
      </p:sp>
      <p:sp>
        <p:nvSpPr>
          <p:cNvPr id="23" name="Rounded Rectangle 22"/>
          <p:cNvSpPr/>
          <p:nvPr/>
        </p:nvSpPr>
        <p:spPr>
          <a:xfrm>
            <a:off x="4827748" y="3907761"/>
            <a:ext cx="428625" cy="295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dirty="0"/>
          </a:p>
        </p:txBody>
      </p:sp>
      <p:sp>
        <p:nvSpPr>
          <p:cNvPr id="24" name="Rectangle 23"/>
          <p:cNvSpPr/>
          <p:nvPr/>
        </p:nvSpPr>
        <p:spPr>
          <a:xfrm>
            <a:off x="4829447" y="3924959"/>
            <a:ext cx="460382" cy="261610"/>
          </a:xfrm>
          <a:prstGeom prst="rect">
            <a:avLst/>
          </a:prstGeom>
        </p:spPr>
        <p:txBody>
          <a:bodyPr wrap="none">
            <a:spAutoFit/>
          </a:bodyPr>
          <a:lstStyle/>
          <a:p>
            <a:pPr algn="ctr"/>
            <a:r>
              <a:rPr lang="en-CA" sz="1100" dirty="0" smtClean="0">
                <a:solidFill>
                  <a:schemeClr val="bg1"/>
                </a:solidFill>
              </a:rPr>
              <a:t>Fitch</a:t>
            </a:r>
          </a:p>
        </p:txBody>
      </p:sp>
      <p:sp>
        <p:nvSpPr>
          <p:cNvPr id="25" name="Rounded Rectangle 24"/>
          <p:cNvSpPr/>
          <p:nvPr/>
        </p:nvSpPr>
        <p:spPr>
          <a:xfrm>
            <a:off x="4808699" y="4479262"/>
            <a:ext cx="428625" cy="295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00" dirty="0"/>
          </a:p>
        </p:txBody>
      </p:sp>
      <p:sp>
        <p:nvSpPr>
          <p:cNvPr id="26" name="Rectangle 25"/>
          <p:cNvSpPr/>
          <p:nvPr/>
        </p:nvSpPr>
        <p:spPr>
          <a:xfrm>
            <a:off x="4774050" y="4488688"/>
            <a:ext cx="590225" cy="261610"/>
          </a:xfrm>
          <a:prstGeom prst="rect">
            <a:avLst/>
          </a:prstGeom>
        </p:spPr>
        <p:txBody>
          <a:bodyPr wrap="none">
            <a:spAutoFit/>
          </a:bodyPr>
          <a:lstStyle/>
          <a:p>
            <a:pPr algn="ctr"/>
            <a:r>
              <a:rPr lang="en-CA" sz="1050" dirty="0" smtClean="0">
                <a:solidFill>
                  <a:schemeClr val="bg1"/>
                </a:solidFill>
              </a:rPr>
              <a:t>Moody</a:t>
            </a:r>
          </a:p>
        </p:txBody>
      </p:sp>
      <p:cxnSp>
        <p:nvCxnSpPr>
          <p:cNvPr id="31" name="Straight Connector 30"/>
          <p:cNvCxnSpPr>
            <a:stCxn id="16" idx="0"/>
            <a:endCxn id="21" idx="2"/>
          </p:cNvCxnSpPr>
          <p:nvPr/>
        </p:nvCxnSpPr>
        <p:spPr>
          <a:xfrm rot="16200000" flipV="1">
            <a:off x="5519674" y="3756723"/>
            <a:ext cx="287713" cy="452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6" idx="2"/>
            <a:endCxn id="18" idx="0"/>
          </p:cNvCxnSpPr>
          <p:nvPr/>
        </p:nvCxnSpPr>
        <p:spPr>
          <a:xfrm rot="5400000">
            <a:off x="5529199" y="4463536"/>
            <a:ext cx="268663" cy="452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6" idx="1"/>
            <a:endCxn id="26" idx="0"/>
          </p:cNvCxnSpPr>
          <p:nvPr/>
        </p:nvCxnSpPr>
        <p:spPr>
          <a:xfrm rot="10800000" flipV="1">
            <a:off x="5069163" y="4341150"/>
            <a:ext cx="349136" cy="147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6" idx="1"/>
            <a:endCxn id="23" idx="2"/>
          </p:cNvCxnSpPr>
          <p:nvPr/>
        </p:nvCxnSpPr>
        <p:spPr>
          <a:xfrm rot="10800000">
            <a:off x="5042061" y="4203036"/>
            <a:ext cx="376238" cy="138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5" idx="3"/>
            <a:endCxn id="48" idx="1"/>
          </p:cNvCxnSpPr>
          <p:nvPr/>
        </p:nvCxnSpPr>
        <p:spPr>
          <a:xfrm rot="5400000">
            <a:off x="7285836" y="4516996"/>
            <a:ext cx="207394" cy="3983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5" idx="3"/>
            <a:endCxn id="46" idx="1"/>
          </p:cNvCxnSpPr>
          <p:nvPr/>
        </p:nvCxnSpPr>
        <p:spPr>
          <a:xfrm rot="16200000" flipH="1">
            <a:off x="7688267" y="4512907"/>
            <a:ext cx="188344" cy="3874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5842056" y="3501457"/>
            <a:ext cx="2506998" cy="307777"/>
          </a:xfrm>
          <a:prstGeom prst="rect">
            <a:avLst/>
          </a:prstGeom>
        </p:spPr>
        <p:txBody>
          <a:bodyPr wrap="square">
            <a:spAutoFit/>
          </a:bodyPr>
          <a:lstStyle/>
          <a:p>
            <a:r>
              <a:rPr lang="en-GB" sz="1400" b="1" dirty="0" smtClean="0"/>
              <a:t>DBRS Enterprise License </a:t>
            </a:r>
            <a:endParaRPr lang="en-CA" sz="1400" b="1" dirty="0"/>
          </a:p>
        </p:txBody>
      </p:sp>
      <p:graphicFrame>
        <p:nvGraphicFramePr>
          <p:cNvPr id="87" name="Table 86"/>
          <p:cNvGraphicFramePr>
            <a:graphicFrameLocks noGrp="1"/>
          </p:cNvGraphicFramePr>
          <p:nvPr>
            <p:extLst>
              <p:ext uri="{D42A27DB-BD31-4B8C-83A1-F6EECF244321}">
                <p14:modId xmlns:p14="http://schemas.microsoft.com/office/powerpoint/2010/main" xmlns="" val="3685653837"/>
              </p:ext>
            </p:extLst>
          </p:nvPr>
        </p:nvGraphicFramePr>
        <p:xfrm>
          <a:off x="3983601" y="5472676"/>
          <a:ext cx="4643563" cy="1085850"/>
        </p:xfrm>
        <a:graphic>
          <a:graphicData uri="http://schemas.openxmlformats.org/drawingml/2006/table">
            <a:tbl>
              <a:tblPr/>
              <a:tblGrid>
                <a:gridCol w="830839"/>
                <a:gridCol w="661444"/>
                <a:gridCol w="516251"/>
                <a:gridCol w="516251"/>
                <a:gridCol w="570025"/>
                <a:gridCol w="516251"/>
                <a:gridCol w="516251"/>
                <a:gridCol w="516251"/>
              </a:tblGrid>
              <a:tr h="156470">
                <a:tc gridSpan="2">
                  <a:txBody>
                    <a:bodyPr/>
                    <a:lstStyle/>
                    <a:p>
                      <a:pPr algn="ctr" fontAlgn="b"/>
                      <a:r>
                        <a:rPr lang="en-CA" sz="1050" b="0" i="0" u="none" strike="noStrike" dirty="0">
                          <a:solidFill>
                            <a:srgbClr val="000000"/>
                          </a:solidFill>
                          <a:latin typeface="Calibri"/>
                        </a:rPr>
                        <a:t>Publisher</a:t>
                      </a:r>
                    </a:p>
                  </a:txBody>
                  <a:tcPr marL="9525" marR="9525" marT="9525" marB="0" anchor="b">
                    <a:lnL>
                      <a:noFill/>
                    </a:lnL>
                    <a:lnR>
                      <a:noFill/>
                    </a:lnR>
                    <a:lnT>
                      <a:noFill/>
                    </a:lnT>
                    <a:lnB>
                      <a:noFill/>
                    </a:lnB>
                    <a:solidFill>
                      <a:schemeClr val="bg1">
                        <a:lumMod val="95000"/>
                      </a:schemeClr>
                    </a:solidFill>
                  </a:tcPr>
                </a:tc>
                <a:tc hMerge="1">
                  <a:txBody>
                    <a:bodyPr/>
                    <a:lstStyle/>
                    <a:p>
                      <a:endParaRPr lang="en-CA"/>
                    </a:p>
                  </a:txBody>
                  <a:tcPr/>
                </a:tc>
                <a:tc gridSpan="3">
                  <a:txBody>
                    <a:bodyPr/>
                    <a:lstStyle/>
                    <a:p>
                      <a:pPr algn="ctr" fontAlgn="b"/>
                      <a:r>
                        <a:rPr lang="en-CA" sz="1050" b="0" i="0" u="none" strike="noStrike" dirty="0">
                          <a:solidFill>
                            <a:srgbClr val="000000"/>
                          </a:solidFill>
                          <a:latin typeface="Calibri"/>
                        </a:rPr>
                        <a:t>Active Securities</a:t>
                      </a:r>
                    </a:p>
                  </a:txBody>
                  <a:tcPr marL="9525" marR="9525" marT="9525" marB="0" anchor="b">
                    <a:lnL>
                      <a:noFill/>
                    </a:lnL>
                    <a:lnR>
                      <a:noFill/>
                    </a:lnR>
                    <a:lnT>
                      <a:noFill/>
                    </a:lnT>
                    <a:lnB>
                      <a:noFill/>
                    </a:lnB>
                    <a:solidFill>
                      <a:srgbClr val="92D050"/>
                    </a:solidFill>
                  </a:tcPr>
                </a:tc>
                <a:tc hMerge="1">
                  <a:txBody>
                    <a:bodyPr/>
                    <a:lstStyle/>
                    <a:p>
                      <a:endParaRPr lang="en-CA"/>
                    </a:p>
                  </a:txBody>
                  <a:tcPr/>
                </a:tc>
                <a:tc hMerge="1">
                  <a:txBody>
                    <a:bodyPr/>
                    <a:lstStyle/>
                    <a:p>
                      <a:endParaRPr lang="en-CA"/>
                    </a:p>
                  </a:txBody>
                  <a:tcPr/>
                </a:tc>
                <a:tc gridSpan="3">
                  <a:txBody>
                    <a:bodyPr/>
                    <a:lstStyle/>
                    <a:p>
                      <a:pPr algn="ctr" fontAlgn="b"/>
                      <a:r>
                        <a:rPr lang="en-CA" sz="1050" b="0" i="0" u="none" strike="noStrike" dirty="0">
                          <a:solidFill>
                            <a:srgbClr val="000000"/>
                          </a:solidFill>
                          <a:latin typeface="Calibri"/>
                        </a:rPr>
                        <a:t>Market Sector</a:t>
                      </a:r>
                    </a:p>
                  </a:txBody>
                  <a:tcPr marL="9525" marR="9525" marT="9525" marB="0" anchor="b">
                    <a:lnL>
                      <a:noFill/>
                    </a:lnL>
                    <a:lnR>
                      <a:noFill/>
                    </a:lnR>
                    <a:lnT>
                      <a:noFill/>
                    </a:lnT>
                    <a:lnB>
                      <a:noFill/>
                    </a:lnB>
                    <a:solidFill>
                      <a:schemeClr val="bg2">
                        <a:lumMod val="75000"/>
                      </a:schemeClr>
                    </a:solidFill>
                  </a:tcPr>
                </a:tc>
                <a:tc hMerge="1">
                  <a:txBody>
                    <a:bodyPr/>
                    <a:lstStyle/>
                    <a:p>
                      <a:endParaRPr lang="en-CA"/>
                    </a:p>
                  </a:txBody>
                  <a:tcPr/>
                </a:tc>
                <a:tc hMerge="1">
                  <a:txBody>
                    <a:bodyPr/>
                    <a:lstStyle/>
                    <a:p>
                      <a:endParaRPr lang="en-CA"/>
                    </a:p>
                  </a:txBody>
                  <a:tcPr/>
                </a:tc>
              </a:tr>
              <a:tr h="135373">
                <a:tc>
                  <a:txBody>
                    <a:bodyPr/>
                    <a:lstStyle/>
                    <a:p>
                      <a:pPr algn="l" fontAlgn="b"/>
                      <a:r>
                        <a:rPr lang="en-CA" sz="900" b="0" i="0" u="none" strike="noStrike" dirty="0">
                          <a:solidFill>
                            <a:srgbClr val="000000"/>
                          </a:solidFill>
                          <a:latin typeface="Calibri"/>
                        </a:rPr>
                        <a:t>Rating Provider</a:t>
                      </a:r>
                    </a:p>
                  </a:txBody>
                  <a:tcPr marL="9525" marR="9525" marT="9525" marB="0" anchor="b">
                    <a:lnL>
                      <a:noFill/>
                    </a:lnL>
                    <a:lnR>
                      <a:noFill/>
                    </a:lnR>
                    <a:lnT>
                      <a:noFill/>
                    </a:lnT>
                    <a:lnB>
                      <a:noFill/>
                    </a:lnB>
                    <a:solidFill>
                      <a:schemeClr val="bg1">
                        <a:lumMod val="95000"/>
                      </a:schemeClr>
                    </a:solidFill>
                  </a:tcPr>
                </a:tc>
                <a:tc>
                  <a:txBody>
                    <a:bodyPr/>
                    <a:lstStyle/>
                    <a:p>
                      <a:pPr algn="l" fontAlgn="b"/>
                      <a:r>
                        <a:rPr lang="en-CA" sz="900" b="0" i="0" u="none" strike="noStrike" dirty="0">
                          <a:solidFill>
                            <a:srgbClr val="000000"/>
                          </a:solidFill>
                          <a:latin typeface="Calibri"/>
                        </a:rPr>
                        <a:t>Instruments</a:t>
                      </a:r>
                    </a:p>
                  </a:txBody>
                  <a:tcPr marL="9525" marR="9525" marT="9525" marB="0" anchor="b">
                    <a:lnL>
                      <a:noFill/>
                    </a:lnL>
                    <a:lnR>
                      <a:noFill/>
                    </a:lnR>
                    <a:lnT>
                      <a:noFill/>
                    </a:lnT>
                    <a:lnB>
                      <a:noFill/>
                    </a:lnB>
                    <a:solidFill>
                      <a:schemeClr val="bg1">
                        <a:lumMod val="95000"/>
                      </a:schemeClr>
                    </a:solidFill>
                  </a:tcPr>
                </a:tc>
                <a:tc>
                  <a:txBody>
                    <a:bodyPr/>
                    <a:lstStyle/>
                    <a:p>
                      <a:pPr algn="l" fontAlgn="b"/>
                      <a:r>
                        <a:rPr lang="en-CA" sz="900" b="0" i="0" u="none" strike="noStrike" dirty="0">
                          <a:solidFill>
                            <a:srgbClr val="000000"/>
                          </a:solidFill>
                          <a:latin typeface="Calibri"/>
                        </a:rPr>
                        <a:t>Positions</a:t>
                      </a:r>
                    </a:p>
                  </a:txBody>
                  <a:tcPr marL="9525" marR="9525" marT="9525" marB="0" anchor="b">
                    <a:lnL>
                      <a:noFill/>
                    </a:lnL>
                    <a:lnR>
                      <a:noFill/>
                    </a:lnR>
                    <a:lnT>
                      <a:noFill/>
                    </a:lnT>
                    <a:lnB>
                      <a:noFill/>
                    </a:lnB>
                    <a:solidFill>
                      <a:srgbClr val="92D050"/>
                    </a:solidFill>
                  </a:tcPr>
                </a:tc>
                <a:tc>
                  <a:txBody>
                    <a:bodyPr/>
                    <a:lstStyle/>
                    <a:p>
                      <a:pPr algn="l" fontAlgn="b"/>
                      <a:r>
                        <a:rPr lang="en-CA" sz="900" b="0" i="0" u="none" strike="noStrike">
                          <a:solidFill>
                            <a:srgbClr val="000000"/>
                          </a:solidFill>
                          <a:latin typeface="Calibri"/>
                        </a:rPr>
                        <a:t>Underlier</a:t>
                      </a:r>
                    </a:p>
                  </a:txBody>
                  <a:tcPr marL="9525" marR="9525" marT="9525" marB="0" anchor="b">
                    <a:lnL>
                      <a:noFill/>
                    </a:lnL>
                    <a:lnR>
                      <a:noFill/>
                    </a:lnR>
                    <a:lnT>
                      <a:noFill/>
                    </a:lnT>
                    <a:lnB>
                      <a:noFill/>
                    </a:lnB>
                    <a:solidFill>
                      <a:srgbClr val="92D050"/>
                    </a:solidFill>
                  </a:tcPr>
                </a:tc>
                <a:tc>
                  <a:txBody>
                    <a:bodyPr/>
                    <a:lstStyle/>
                    <a:p>
                      <a:pPr algn="l" fontAlgn="b"/>
                      <a:r>
                        <a:rPr lang="en-CA" sz="900" b="0" i="0" u="none" strike="noStrike" dirty="0">
                          <a:solidFill>
                            <a:srgbClr val="000000"/>
                          </a:solidFill>
                          <a:latin typeface="Calibri"/>
                        </a:rPr>
                        <a:t>Index</a:t>
                      </a:r>
                    </a:p>
                  </a:txBody>
                  <a:tcPr marL="9525" marR="9525" marT="9525" marB="0" anchor="b">
                    <a:lnL>
                      <a:noFill/>
                    </a:lnL>
                    <a:lnR>
                      <a:noFill/>
                    </a:lnR>
                    <a:lnT>
                      <a:noFill/>
                    </a:lnT>
                    <a:lnB>
                      <a:noFill/>
                    </a:lnB>
                    <a:solidFill>
                      <a:srgbClr val="92D050"/>
                    </a:solidFill>
                  </a:tcPr>
                </a:tc>
                <a:tc>
                  <a:txBody>
                    <a:bodyPr/>
                    <a:lstStyle/>
                    <a:p>
                      <a:pPr algn="l" fontAlgn="b"/>
                      <a:r>
                        <a:rPr lang="en-CA" sz="900" b="0" i="0" u="none" strike="noStrike" dirty="0">
                          <a:solidFill>
                            <a:srgbClr val="000000"/>
                          </a:solidFill>
                          <a:latin typeface="Calibri"/>
                        </a:rPr>
                        <a:t>CORP</a:t>
                      </a:r>
                    </a:p>
                  </a:txBody>
                  <a:tcPr marL="9525" marR="9525" marT="9525" marB="0" anchor="b">
                    <a:lnL>
                      <a:noFill/>
                    </a:lnL>
                    <a:lnR>
                      <a:noFill/>
                    </a:lnR>
                    <a:lnT>
                      <a:noFill/>
                    </a:lnT>
                    <a:lnB>
                      <a:noFill/>
                    </a:lnB>
                    <a:solidFill>
                      <a:schemeClr val="bg2">
                        <a:lumMod val="75000"/>
                      </a:schemeClr>
                    </a:solidFill>
                  </a:tcPr>
                </a:tc>
                <a:tc>
                  <a:txBody>
                    <a:bodyPr/>
                    <a:lstStyle/>
                    <a:p>
                      <a:pPr algn="l" fontAlgn="b"/>
                      <a:r>
                        <a:rPr lang="en-CA" sz="900" b="0" i="0" u="none" strike="noStrike" dirty="0">
                          <a:solidFill>
                            <a:srgbClr val="000000"/>
                          </a:solidFill>
                          <a:latin typeface="Calibri"/>
                        </a:rPr>
                        <a:t>GOV'T</a:t>
                      </a:r>
                    </a:p>
                  </a:txBody>
                  <a:tcPr marL="9525" marR="9525" marT="9525" marB="0" anchor="b">
                    <a:lnL>
                      <a:noFill/>
                    </a:lnL>
                    <a:lnR>
                      <a:noFill/>
                    </a:lnR>
                    <a:lnT>
                      <a:noFill/>
                    </a:lnT>
                    <a:lnB>
                      <a:noFill/>
                    </a:lnB>
                    <a:solidFill>
                      <a:schemeClr val="bg2">
                        <a:lumMod val="75000"/>
                      </a:schemeClr>
                    </a:solidFill>
                  </a:tcPr>
                </a:tc>
                <a:tc>
                  <a:txBody>
                    <a:bodyPr/>
                    <a:lstStyle/>
                    <a:p>
                      <a:pPr algn="l" fontAlgn="b"/>
                      <a:r>
                        <a:rPr lang="en-CA" sz="900" b="0" i="0" u="none" strike="noStrike" dirty="0">
                          <a:solidFill>
                            <a:srgbClr val="000000"/>
                          </a:solidFill>
                          <a:latin typeface="Calibri"/>
                        </a:rPr>
                        <a:t>MTGE</a:t>
                      </a:r>
                    </a:p>
                  </a:txBody>
                  <a:tcPr marL="9525" marR="9525" marT="9525" marB="0" anchor="b">
                    <a:lnL>
                      <a:noFill/>
                    </a:lnL>
                    <a:lnR>
                      <a:noFill/>
                    </a:lnR>
                    <a:lnT>
                      <a:noFill/>
                    </a:lnT>
                    <a:lnB>
                      <a:noFill/>
                    </a:lnB>
                    <a:solidFill>
                      <a:schemeClr val="bg2">
                        <a:lumMod val="75000"/>
                      </a:schemeClr>
                    </a:solidFill>
                  </a:tcPr>
                </a:tc>
              </a:tr>
              <a:tr h="177568">
                <a:tc>
                  <a:txBody>
                    <a:bodyPr/>
                    <a:lstStyle/>
                    <a:p>
                      <a:pPr algn="l" fontAlgn="b"/>
                      <a:r>
                        <a:rPr lang="en-CA" sz="1200" b="1" i="0" u="none" strike="noStrike" dirty="0">
                          <a:solidFill>
                            <a:schemeClr val="bg1"/>
                          </a:solidFill>
                          <a:latin typeface="Calibri"/>
                        </a:rPr>
                        <a:t>Moody's</a:t>
                      </a:r>
                    </a:p>
                  </a:txBody>
                  <a:tcPr marL="9525" marR="9525" marT="9525" marB="0" anchor="b">
                    <a:lnL>
                      <a:noFill/>
                    </a:lnL>
                    <a:lnR>
                      <a:noFill/>
                    </a:lnR>
                    <a:lnT>
                      <a:noFill/>
                    </a:lnT>
                    <a:lnB>
                      <a:noFill/>
                    </a:lnB>
                    <a:solidFill>
                      <a:schemeClr val="tx1"/>
                    </a:solidFill>
                  </a:tcPr>
                </a:tc>
                <a:tc>
                  <a:txBody>
                    <a:bodyPr/>
                    <a:lstStyle/>
                    <a:p>
                      <a:pPr algn="ctr" fontAlgn="b"/>
                      <a:r>
                        <a:rPr lang="en-CA" sz="1000" b="0" i="0" u="none" strike="noStrike" dirty="0">
                          <a:solidFill>
                            <a:srgbClr val="000000"/>
                          </a:solidFill>
                          <a:latin typeface="Calibri"/>
                        </a:rPr>
                        <a:t>3727</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756</a:t>
                      </a:r>
                    </a:p>
                  </a:txBody>
                  <a:tcPr marL="9525" marR="9525" marT="9525" marB="0" anchor="b">
                    <a:lnL>
                      <a:noFill/>
                    </a:lnL>
                    <a:lnR>
                      <a:noFill/>
                    </a:lnR>
                    <a:lnT>
                      <a:noFill/>
                    </a:lnT>
                    <a:lnB>
                      <a:noFill/>
                    </a:lnB>
                  </a:tcPr>
                </a:tc>
                <a:tc>
                  <a:txBody>
                    <a:bodyPr/>
                    <a:lstStyle/>
                    <a:p>
                      <a:pPr algn="ctr" fontAlgn="b"/>
                      <a:r>
                        <a:rPr lang="en-CA" sz="1000" b="0" i="0" u="none" strike="noStrike">
                          <a:solidFill>
                            <a:srgbClr val="000000"/>
                          </a:solidFill>
                          <a:latin typeface="Calibri"/>
                        </a:rPr>
                        <a:t>27</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1506</a:t>
                      </a:r>
                    </a:p>
                  </a:txBody>
                  <a:tcPr marL="9525" marR="9525" marT="9525" marB="0" anchor="b">
                    <a:lnL>
                      <a:noFill/>
                    </a:lnL>
                    <a:lnR>
                      <a:noFill/>
                    </a:lnR>
                    <a:lnT>
                      <a:noFill/>
                    </a:lnT>
                    <a:lnB>
                      <a:noFill/>
                    </a:lnB>
                  </a:tcPr>
                </a:tc>
                <a:tc>
                  <a:txBody>
                    <a:bodyPr/>
                    <a:lstStyle/>
                    <a:p>
                      <a:pPr algn="ctr" fontAlgn="b"/>
                      <a:r>
                        <a:rPr lang="en-CA" sz="1000" b="0" i="0" u="none" strike="noStrike">
                          <a:solidFill>
                            <a:srgbClr val="000000"/>
                          </a:solidFill>
                          <a:latin typeface="Calibri"/>
                        </a:rPr>
                        <a:t>1168</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1324</a:t>
                      </a:r>
                    </a:p>
                  </a:txBody>
                  <a:tcPr marL="9525" marR="9525" marT="9525" marB="0" anchor="b">
                    <a:lnL>
                      <a:noFill/>
                    </a:lnL>
                    <a:lnR>
                      <a:noFill/>
                    </a:lnR>
                    <a:lnT>
                      <a:noFill/>
                    </a:lnT>
                    <a:lnB>
                      <a:noFill/>
                    </a:lnB>
                  </a:tcPr>
                </a:tc>
                <a:tc>
                  <a:txBody>
                    <a:bodyPr/>
                    <a:lstStyle/>
                    <a:p>
                      <a:pPr algn="ctr" fontAlgn="b"/>
                      <a:r>
                        <a:rPr lang="en-CA" sz="1000" b="0" i="0" u="none" strike="noStrike">
                          <a:solidFill>
                            <a:srgbClr val="000000"/>
                          </a:solidFill>
                          <a:latin typeface="Calibri"/>
                        </a:rPr>
                        <a:t>36</a:t>
                      </a:r>
                    </a:p>
                  </a:txBody>
                  <a:tcPr marL="9525" marR="9525" marT="9525" marB="0" anchor="b">
                    <a:lnL>
                      <a:noFill/>
                    </a:lnL>
                    <a:lnR>
                      <a:noFill/>
                    </a:lnR>
                    <a:lnT>
                      <a:noFill/>
                    </a:lnT>
                    <a:lnB>
                      <a:noFill/>
                    </a:lnB>
                  </a:tcPr>
                </a:tc>
              </a:tr>
              <a:tr h="177568">
                <a:tc>
                  <a:txBody>
                    <a:bodyPr/>
                    <a:lstStyle/>
                    <a:p>
                      <a:pPr algn="l" fontAlgn="b"/>
                      <a:r>
                        <a:rPr lang="en-CA" sz="1200" b="1" i="0" u="none" strike="noStrike" dirty="0">
                          <a:solidFill>
                            <a:schemeClr val="bg1"/>
                          </a:solidFill>
                          <a:latin typeface="Calibri"/>
                        </a:rPr>
                        <a:t>DBRS</a:t>
                      </a:r>
                    </a:p>
                  </a:txBody>
                  <a:tcPr marL="9525" marR="9525" marT="9525" marB="0" anchor="b">
                    <a:lnL>
                      <a:noFill/>
                    </a:lnL>
                    <a:lnR>
                      <a:noFill/>
                    </a:lnR>
                    <a:lnT>
                      <a:noFill/>
                    </a:lnT>
                    <a:lnB>
                      <a:noFill/>
                    </a:lnB>
                    <a:solidFill>
                      <a:schemeClr val="tx1"/>
                    </a:solidFill>
                  </a:tcPr>
                </a:tc>
                <a:tc>
                  <a:txBody>
                    <a:bodyPr/>
                    <a:lstStyle/>
                    <a:p>
                      <a:pPr algn="ctr" fontAlgn="b"/>
                      <a:r>
                        <a:rPr lang="en-CA" sz="1000" b="0" i="0" u="none" strike="noStrike" dirty="0">
                          <a:solidFill>
                            <a:srgbClr val="000000"/>
                          </a:solidFill>
                          <a:latin typeface="Calibri"/>
                        </a:rPr>
                        <a:t>4340</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825</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20</a:t>
                      </a:r>
                    </a:p>
                  </a:txBody>
                  <a:tcPr marL="9525" marR="9525" marT="9525" marB="0" anchor="b">
                    <a:lnL>
                      <a:noFill/>
                    </a:lnL>
                    <a:lnR>
                      <a:noFill/>
                    </a:lnR>
                    <a:lnT>
                      <a:noFill/>
                    </a:lnT>
                    <a:lnB>
                      <a:noFill/>
                    </a:lnB>
                  </a:tcPr>
                </a:tc>
                <a:tc>
                  <a:txBody>
                    <a:bodyPr/>
                    <a:lstStyle/>
                    <a:p>
                      <a:pPr algn="ctr" fontAlgn="b"/>
                      <a:r>
                        <a:rPr lang="en-CA" sz="1000" b="0" i="0" u="none" strike="noStrike">
                          <a:solidFill>
                            <a:srgbClr val="000000"/>
                          </a:solidFill>
                          <a:latin typeface="Calibri"/>
                        </a:rPr>
                        <a:t>1218</a:t>
                      </a:r>
                    </a:p>
                  </a:txBody>
                  <a:tcPr marL="9525" marR="9525" marT="9525" marB="0" anchor="b">
                    <a:lnL>
                      <a:noFill/>
                    </a:lnL>
                    <a:lnR>
                      <a:noFill/>
                    </a:lnR>
                    <a:lnT>
                      <a:noFill/>
                    </a:lnT>
                    <a:lnB>
                      <a:noFill/>
                    </a:lnB>
                  </a:tcPr>
                </a:tc>
                <a:tc>
                  <a:txBody>
                    <a:bodyPr/>
                    <a:lstStyle/>
                    <a:p>
                      <a:pPr algn="ctr" fontAlgn="b"/>
                      <a:r>
                        <a:rPr lang="en-CA" sz="1000" b="0" i="0" u="none" strike="noStrike">
                          <a:solidFill>
                            <a:srgbClr val="000000"/>
                          </a:solidFill>
                          <a:latin typeface="Calibri"/>
                        </a:rPr>
                        <a:t>1218</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1211</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35</a:t>
                      </a:r>
                    </a:p>
                  </a:txBody>
                  <a:tcPr marL="9525" marR="9525" marT="9525" marB="0" anchor="b">
                    <a:lnL>
                      <a:noFill/>
                    </a:lnL>
                    <a:lnR>
                      <a:noFill/>
                    </a:lnR>
                    <a:lnT>
                      <a:noFill/>
                    </a:lnT>
                    <a:lnB>
                      <a:noFill/>
                    </a:lnB>
                  </a:tcPr>
                </a:tc>
              </a:tr>
              <a:tr h="177568">
                <a:tc>
                  <a:txBody>
                    <a:bodyPr/>
                    <a:lstStyle/>
                    <a:p>
                      <a:pPr algn="l" fontAlgn="b"/>
                      <a:r>
                        <a:rPr lang="en-CA" sz="1200" b="1" i="0" u="none" strike="noStrike" dirty="0">
                          <a:solidFill>
                            <a:schemeClr val="bg1"/>
                          </a:solidFill>
                          <a:latin typeface="Calibri"/>
                        </a:rPr>
                        <a:t>S&amp;P</a:t>
                      </a:r>
                    </a:p>
                  </a:txBody>
                  <a:tcPr marL="9525" marR="9525" marT="9525" marB="0" anchor="b">
                    <a:lnL>
                      <a:noFill/>
                    </a:lnL>
                    <a:lnR>
                      <a:noFill/>
                    </a:lnR>
                    <a:lnT>
                      <a:noFill/>
                    </a:lnT>
                    <a:lnB>
                      <a:noFill/>
                    </a:lnB>
                    <a:solidFill>
                      <a:schemeClr val="tx1"/>
                    </a:solidFill>
                  </a:tcPr>
                </a:tc>
                <a:tc>
                  <a:txBody>
                    <a:bodyPr/>
                    <a:lstStyle/>
                    <a:p>
                      <a:pPr algn="ctr" fontAlgn="b"/>
                      <a:r>
                        <a:rPr lang="en-CA" sz="1000" b="0" i="0" u="none" strike="noStrike" dirty="0">
                          <a:solidFill>
                            <a:srgbClr val="000000"/>
                          </a:solidFill>
                          <a:latin typeface="Calibri"/>
                        </a:rPr>
                        <a:t>3286</a:t>
                      </a:r>
                    </a:p>
                  </a:txBody>
                  <a:tcPr marL="9525" marR="9525" marT="9525" marB="0" anchor="b">
                    <a:lnL>
                      <a:noFill/>
                    </a:lnL>
                    <a:lnR>
                      <a:noFill/>
                    </a:lnR>
                    <a:lnT>
                      <a:noFill/>
                    </a:lnT>
                    <a:lnB>
                      <a:noFill/>
                    </a:lnB>
                  </a:tcPr>
                </a:tc>
                <a:tc>
                  <a:txBody>
                    <a:bodyPr/>
                    <a:lstStyle/>
                    <a:p>
                      <a:pPr algn="ctr" fontAlgn="b"/>
                      <a:r>
                        <a:rPr lang="en-CA" sz="1000" b="0" i="0" u="none" strike="noStrike">
                          <a:solidFill>
                            <a:srgbClr val="000000"/>
                          </a:solidFill>
                          <a:latin typeface="Calibri"/>
                        </a:rPr>
                        <a:t>707</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18</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1207</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1207</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882</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23</a:t>
                      </a:r>
                    </a:p>
                  </a:txBody>
                  <a:tcPr marL="9525" marR="9525" marT="9525" marB="0" anchor="b">
                    <a:lnL>
                      <a:noFill/>
                    </a:lnL>
                    <a:lnR>
                      <a:noFill/>
                    </a:lnR>
                    <a:lnT>
                      <a:noFill/>
                    </a:lnT>
                    <a:lnB>
                      <a:noFill/>
                    </a:lnB>
                  </a:tcPr>
                </a:tc>
              </a:tr>
              <a:tr h="177568">
                <a:tc>
                  <a:txBody>
                    <a:bodyPr/>
                    <a:lstStyle/>
                    <a:p>
                      <a:pPr algn="l" fontAlgn="b"/>
                      <a:r>
                        <a:rPr lang="en-CA" sz="1200" b="1" i="0" u="none" strike="noStrike" dirty="0">
                          <a:solidFill>
                            <a:schemeClr val="bg1"/>
                          </a:solidFill>
                          <a:latin typeface="Calibri"/>
                        </a:rPr>
                        <a:t>FITCH</a:t>
                      </a:r>
                    </a:p>
                  </a:txBody>
                  <a:tcPr marL="9525" marR="9525" marT="9525" marB="0" anchor="b">
                    <a:lnL>
                      <a:noFill/>
                    </a:lnL>
                    <a:lnR>
                      <a:noFill/>
                    </a:lnR>
                    <a:lnT>
                      <a:noFill/>
                    </a:lnT>
                    <a:lnB>
                      <a:noFill/>
                    </a:lnB>
                    <a:solidFill>
                      <a:schemeClr val="tx1"/>
                    </a:solidFill>
                  </a:tcPr>
                </a:tc>
                <a:tc>
                  <a:txBody>
                    <a:bodyPr/>
                    <a:lstStyle/>
                    <a:p>
                      <a:pPr algn="ctr" fontAlgn="b"/>
                      <a:r>
                        <a:rPr lang="en-CA" sz="1000" b="0" i="0" u="none" strike="noStrike" dirty="0">
                          <a:solidFill>
                            <a:srgbClr val="000000"/>
                          </a:solidFill>
                          <a:latin typeface="Calibri"/>
                        </a:rPr>
                        <a:t>2427</a:t>
                      </a:r>
                    </a:p>
                  </a:txBody>
                  <a:tcPr marL="9525" marR="9525" marT="9525" marB="0" anchor="b">
                    <a:lnL>
                      <a:noFill/>
                    </a:lnL>
                    <a:lnR>
                      <a:noFill/>
                    </a:lnR>
                    <a:lnT>
                      <a:noFill/>
                    </a:lnT>
                    <a:lnB>
                      <a:noFill/>
                    </a:lnB>
                  </a:tcPr>
                </a:tc>
                <a:tc>
                  <a:txBody>
                    <a:bodyPr/>
                    <a:lstStyle/>
                    <a:p>
                      <a:pPr algn="ctr" fontAlgn="b"/>
                      <a:r>
                        <a:rPr lang="en-CA" sz="1000" b="0" i="0" u="none" strike="noStrike">
                          <a:solidFill>
                            <a:srgbClr val="000000"/>
                          </a:solidFill>
                          <a:latin typeface="Calibri"/>
                        </a:rPr>
                        <a:t>444</a:t>
                      </a:r>
                    </a:p>
                  </a:txBody>
                  <a:tcPr marL="9525" marR="9525" marT="9525" marB="0" anchor="b">
                    <a:lnL>
                      <a:noFill/>
                    </a:lnL>
                    <a:lnR>
                      <a:noFill/>
                    </a:lnR>
                    <a:lnT>
                      <a:noFill/>
                    </a:lnT>
                    <a:lnB>
                      <a:noFill/>
                    </a:lnB>
                  </a:tcPr>
                </a:tc>
                <a:tc>
                  <a:txBody>
                    <a:bodyPr/>
                    <a:lstStyle/>
                    <a:p>
                      <a:pPr algn="ctr" fontAlgn="b"/>
                      <a:r>
                        <a:rPr lang="en-CA" sz="1000" b="0" i="0" u="none" strike="noStrike">
                          <a:solidFill>
                            <a:srgbClr val="000000"/>
                          </a:solidFill>
                          <a:latin typeface="Calibri"/>
                        </a:rPr>
                        <a:t>23</a:t>
                      </a:r>
                    </a:p>
                  </a:txBody>
                  <a:tcPr marL="9525" marR="9525" marT="9525" marB="0" anchor="b">
                    <a:lnL>
                      <a:noFill/>
                    </a:lnL>
                    <a:lnR>
                      <a:noFill/>
                    </a:lnR>
                    <a:lnT>
                      <a:noFill/>
                    </a:lnT>
                    <a:lnB>
                      <a:noFill/>
                    </a:lnB>
                  </a:tcPr>
                </a:tc>
                <a:tc>
                  <a:txBody>
                    <a:bodyPr/>
                    <a:lstStyle/>
                    <a:p>
                      <a:pPr algn="ctr" fontAlgn="b"/>
                      <a:r>
                        <a:rPr lang="en-CA" sz="1000" b="0" i="0" u="none" strike="noStrike">
                          <a:solidFill>
                            <a:srgbClr val="000000"/>
                          </a:solidFill>
                          <a:latin typeface="Calibri"/>
                        </a:rPr>
                        <a:t>590</a:t>
                      </a:r>
                    </a:p>
                  </a:txBody>
                  <a:tcPr marL="9525" marR="9525" marT="9525" marB="0" anchor="b">
                    <a:lnL>
                      <a:noFill/>
                    </a:lnL>
                    <a:lnR>
                      <a:noFill/>
                    </a:lnR>
                    <a:lnT>
                      <a:noFill/>
                    </a:lnT>
                    <a:lnB>
                      <a:noFill/>
                    </a:lnB>
                  </a:tcPr>
                </a:tc>
                <a:tc>
                  <a:txBody>
                    <a:bodyPr/>
                    <a:lstStyle/>
                    <a:p>
                      <a:pPr algn="ctr" fontAlgn="b"/>
                      <a:r>
                        <a:rPr lang="en-CA" sz="1000" b="0" i="0" u="none" strike="noStrike">
                          <a:solidFill>
                            <a:srgbClr val="000000"/>
                          </a:solidFill>
                          <a:latin typeface="Calibri"/>
                        </a:rPr>
                        <a:t>590</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1017</a:t>
                      </a:r>
                    </a:p>
                  </a:txBody>
                  <a:tcPr marL="9525" marR="9525" marT="9525" marB="0" anchor="b">
                    <a:lnL>
                      <a:noFill/>
                    </a:lnL>
                    <a:lnR>
                      <a:noFill/>
                    </a:lnR>
                    <a:lnT>
                      <a:noFill/>
                    </a:lnT>
                    <a:lnB>
                      <a:noFill/>
                    </a:lnB>
                  </a:tcPr>
                </a:tc>
                <a:tc>
                  <a:txBody>
                    <a:bodyPr/>
                    <a:lstStyle/>
                    <a:p>
                      <a:pPr algn="ctr" fontAlgn="b"/>
                      <a:r>
                        <a:rPr lang="en-CA" sz="1000" b="0" i="0" u="none" strike="noStrike" dirty="0">
                          <a:solidFill>
                            <a:srgbClr val="000000"/>
                          </a:solidFill>
                          <a:latin typeface="Calibri"/>
                        </a:rPr>
                        <a:t>3</a:t>
                      </a:r>
                    </a:p>
                  </a:txBody>
                  <a:tcPr marL="9525" marR="9525" marT="9525" marB="0" anchor="b">
                    <a:lnL>
                      <a:noFill/>
                    </a:lnL>
                    <a:lnR>
                      <a:noFill/>
                    </a:lnR>
                    <a:lnT>
                      <a:noFill/>
                    </a:lnT>
                    <a:lnB>
                      <a:noFill/>
                    </a:lnB>
                  </a:tcPr>
                </a:tc>
              </a:tr>
            </a:tbl>
          </a:graphicData>
        </a:graphic>
      </p:graphicFrame>
      <p:sp>
        <p:nvSpPr>
          <p:cNvPr id="88" name="Rectangle 87"/>
          <p:cNvSpPr/>
          <p:nvPr/>
        </p:nvSpPr>
        <p:spPr>
          <a:xfrm>
            <a:off x="6321051" y="4250913"/>
            <a:ext cx="609600" cy="2067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b="1" i="1" dirty="0" smtClean="0">
                <a:solidFill>
                  <a:schemeClr val="tx1"/>
                </a:solidFill>
              </a:rPr>
              <a:t> Delivery </a:t>
            </a:r>
          </a:p>
          <a:p>
            <a:pPr algn="ctr"/>
            <a:endParaRPr lang="en-CA" sz="800" b="1" i="1" dirty="0" smtClean="0">
              <a:solidFill>
                <a:schemeClr val="tx1"/>
              </a:solidFill>
            </a:endParaRPr>
          </a:p>
          <a:p>
            <a:pPr algn="ctr"/>
            <a:r>
              <a:rPr lang="en-CA" sz="800" b="1" i="1" dirty="0" smtClean="0">
                <a:solidFill>
                  <a:schemeClr val="tx1"/>
                </a:solidFill>
              </a:rPr>
              <a:t>FTP </a:t>
            </a:r>
            <a:endParaRPr lang="en-US" sz="800" b="1" i="1" dirty="0">
              <a:solidFill>
                <a:schemeClr val="tx1"/>
              </a:solidFill>
            </a:endParaRPr>
          </a:p>
        </p:txBody>
      </p:sp>
      <p:sp>
        <p:nvSpPr>
          <p:cNvPr id="90" name="Rectangle 89"/>
          <p:cNvSpPr/>
          <p:nvPr/>
        </p:nvSpPr>
        <p:spPr>
          <a:xfrm>
            <a:off x="6316794" y="4233976"/>
            <a:ext cx="655949" cy="215444"/>
          </a:xfrm>
          <a:prstGeom prst="rect">
            <a:avLst/>
          </a:prstGeom>
          <a:ln>
            <a:noFill/>
          </a:ln>
        </p:spPr>
        <p:txBody>
          <a:bodyPr wrap="none">
            <a:spAutoFit/>
          </a:bodyPr>
          <a:lstStyle/>
          <a:p>
            <a:pPr algn="ctr"/>
            <a:r>
              <a:rPr lang="en-CA" sz="800" b="1" i="1" dirty="0" smtClean="0">
                <a:solidFill>
                  <a:schemeClr val="bg1"/>
                </a:solidFill>
              </a:rPr>
              <a:t>6pm – 8pm</a:t>
            </a:r>
            <a:endParaRPr lang="en-US" sz="800" b="1" i="1" dirty="0">
              <a:solidFill>
                <a:schemeClr val="bg1"/>
              </a:solidFill>
            </a:endParaRPr>
          </a:p>
        </p:txBody>
      </p:sp>
      <p:sp>
        <p:nvSpPr>
          <p:cNvPr id="91" name="Rectangle 90"/>
          <p:cNvSpPr/>
          <p:nvPr/>
        </p:nvSpPr>
        <p:spPr>
          <a:xfrm>
            <a:off x="3888180" y="5367647"/>
            <a:ext cx="4780808" cy="1318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3" name="Rectangle 92"/>
          <p:cNvSpPr/>
          <p:nvPr/>
        </p:nvSpPr>
        <p:spPr>
          <a:xfrm>
            <a:off x="3886201" y="3431969"/>
            <a:ext cx="4780808" cy="1933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4" name="Rectangle 103"/>
          <p:cNvSpPr/>
          <p:nvPr/>
        </p:nvSpPr>
        <p:spPr>
          <a:xfrm>
            <a:off x="3934727" y="4916119"/>
            <a:ext cx="1274548" cy="338554"/>
          </a:xfrm>
          <a:prstGeom prst="rect">
            <a:avLst/>
          </a:prstGeom>
        </p:spPr>
        <p:txBody>
          <a:bodyPr wrap="square">
            <a:spAutoFit/>
          </a:bodyPr>
          <a:lstStyle/>
          <a:p>
            <a:pPr algn="ctr"/>
            <a:r>
              <a:rPr lang="en-US" sz="800" b="1" dirty="0" smtClean="0"/>
              <a:t>Universe  Of Securities  through  Bloomberg</a:t>
            </a:r>
            <a:endParaRPr lang="en-CA" sz="800" dirty="0"/>
          </a:p>
        </p:txBody>
      </p:sp>
      <p:sp>
        <p:nvSpPr>
          <p:cNvPr id="106" name="Rounded Rectangle 105"/>
          <p:cNvSpPr/>
          <p:nvPr/>
        </p:nvSpPr>
        <p:spPr>
          <a:xfrm>
            <a:off x="5557412" y="6010594"/>
            <a:ext cx="1498284" cy="16914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9" name="Oval 108"/>
          <p:cNvSpPr/>
          <p:nvPr/>
        </p:nvSpPr>
        <p:spPr>
          <a:xfrm>
            <a:off x="6137541" y="4873444"/>
            <a:ext cx="311499" cy="2914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0000"/>
              </a:solidFill>
            </a:endParaRPr>
          </a:p>
        </p:txBody>
      </p:sp>
      <p:sp>
        <p:nvSpPr>
          <p:cNvPr id="110" name="Rectangle 109"/>
          <p:cNvSpPr/>
          <p:nvPr/>
        </p:nvSpPr>
        <p:spPr>
          <a:xfrm>
            <a:off x="6090376" y="4902304"/>
            <a:ext cx="385042" cy="261610"/>
          </a:xfrm>
          <a:prstGeom prst="rect">
            <a:avLst/>
          </a:prstGeom>
          <a:noFill/>
        </p:spPr>
        <p:txBody>
          <a:bodyPr wrap="none">
            <a:spAutoFit/>
          </a:bodyPr>
          <a:lstStyle/>
          <a:p>
            <a:pPr algn="ctr"/>
            <a:r>
              <a:rPr lang="en-CA" sz="1100" b="1" dirty="0" smtClean="0"/>
              <a:t>SOI</a:t>
            </a:r>
            <a:endParaRPr lang="en-CA" sz="1100" b="1" dirty="0"/>
          </a:p>
        </p:txBody>
      </p:sp>
      <p:cxnSp>
        <p:nvCxnSpPr>
          <p:cNvPr id="111" name="Straight Connector 110"/>
          <p:cNvCxnSpPr>
            <a:stCxn id="109" idx="2"/>
            <a:endCxn id="19" idx="3"/>
          </p:cNvCxnSpPr>
          <p:nvPr/>
        </p:nvCxnSpPr>
        <p:spPr>
          <a:xfrm flipH="1" flipV="1">
            <a:off x="5670891" y="5014850"/>
            <a:ext cx="466650" cy="429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0" name="Right Arrow 119"/>
          <p:cNvSpPr/>
          <p:nvPr/>
        </p:nvSpPr>
        <p:spPr>
          <a:xfrm rot="18901138">
            <a:off x="6501666" y="4699346"/>
            <a:ext cx="160773" cy="70339"/>
          </a:xfrm>
          <a:prstGeom prst="rightArrow">
            <a:avLst/>
          </a:prstGeom>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Right Arrow 120"/>
          <p:cNvSpPr/>
          <p:nvPr/>
        </p:nvSpPr>
        <p:spPr>
          <a:xfrm rot="18901138">
            <a:off x="6680101" y="4519577"/>
            <a:ext cx="160773" cy="70339"/>
          </a:xfrm>
          <a:prstGeom prst="rightArrow">
            <a:avLst/>
          </a:prstGeom>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2" name="Straight Arrow Connector 51"/>
          <p:cNvCxnSpPr/>
          <p:nvPr/>
        </p:nvCxnSpPr>
        <p:spPr>
          <a:xfrm rot="5400000" flipH="1" flipV="1">
            <a:off x="5817180" y="5482217"/>
            <a:ext cx="803869" cy="189548"/>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 name="Group 53"/>
          <p:cNvGrpSpPr/>
          <p:nvPr/>
        </p:nvGrpSpPr>
        <p:grpSpPr>
          <a:xfrm>
            <a:off x="4027562" y="1189665"/>
            <a:ext cx="5066605" cy="2187191"/>
            <a:chOff x="4027562" y="1189665"/>
            <a:chExt cx="5066605" cy="2187191"/>
          </a:xfrm>
        </p:grpSpPr>
        <p:sp>
          <p:nvSpPr>
            <p:cNvPr id="125977" name="Rectangle 88"/>
            <p:cNvSpPr>
              <a:spLocks noChangeArrowheads="1"/>
            </p:cNvSpPr>
            <p:nvPr/>
          </p:nvSpPr>
          <p:spPr bwMode="auto">
            <a:xfrm>
              <a:off x="4681945" y="1189665"/>
              <a:ext cx="3027266" cy="261594"/>
            </a:xfrm>
            <a:prstGeom prst="rect">
              <a:avLst/>
            </a:prstGeom>
            <a:noFill/>
            <a:ln w="9525">
              <a:noFill/>
              <a:miter lim="800000"/>
              <a:headEnd/>
              <a:tailEnd/>
            </a:ln>
          </p:spPr>
          <p:txBody>
            <a:bodyPr wrap="square" lIns="91424" tIns="45712" rIns="91424" bIns="45712">
              <a:spAutoFit/>
            </a:bodyPr>
            <a:lstStyle/>
            <a:p>
              <a:r>
                <a:rPr lang="en-US" sz="1100" b="1" dirty="0" smtClean="0"/>
                <a:t>Enterprise Licensing Addressable Savings of 40K </a:t>
              </a:r>
              <a:endParaRPr lang="en-GB" sz="1100" dirty="0"/>
            </a:p>
          </p:txBody>
        </p:sp>
        <p:sp>
          <p:nvSpPr>
            <p:cNvPr id="125978" name="Rectangle 89"/>
            <p:cNvSpPr>
              <a:spLocks noChangeArrowheads="1"/>
            </p:cNvSpPr>
            <p:nvPr/>
          </p:nvSpPr>
          <p:spPr bwMode="auto">
            <a:xfrm>
              <a:off x="8100392" y="1555894"/>
              <a:ext cx="993775" cy="430871"/>
            </a:xfrm>
            <a:prstGeom prst="rect">
              <a:avLst/>
            </a:prstGeom>
            <a:noFill/>
            <a:ln w="9525">
              <a:noFill/>
              <a:miter lim="800000"/>
              <a:headEnd/>
              <a:tailEnd/>
            </a:ln>
          </p:spPr>
          <p:txBody>
            <a:bodyPr lIns="91424" tIns="45712" rIns="91424" bIns="45712">
              <a:spAutoFit/>
            </a:bodyPr>
            <a:lstStyle/>
            <a:p>
              <a:r>
                <a:rPr lang="en-US" sz="1100" b="1" dirty="0"/>
                <a:t>Portfolio Ratings</a:t>
              </a:r>
              <a:endParaRPr lang="en-GB" sz="1100" dirty="0"/>
            </a:p>
          </p:txBody>
        </p:sp>
        <p:graphicFrame>
          <p:nvGraphicFramePr>
            <p:cNvPr id="5" name="Chart 4"/>
            <p:cNvGraphicFramePr/>
            <p:nvPr>
              <p:extLst>
                <p:ext uri="{D42A27DB-BD31-4B8C-83A1-F6EECF244321}">
                  <p14:modId xmlns:p14="http://schemas.microsoft.com/office/powerpoint/2010/main" xmlns="" val="2983418621"/>
                </p:ext>
              </p:extLst>
            </p:nvPr>
          </p:nvGraphicFramePr>
          <p:xfrm>
            <a:off x="4027562" y="1521068"/>
            <a:ext cx="4560168" cy="1855788"/>
          </p:xfrm>
          <a:graphic>
            <a:graphicData uri="http://schemas.openxmlformats.org/drawingml/2006/chart">
              <c:chart xmlns:c="http://schemas.openxmlformats.org/drawingml/2006/chart" xmlns:r="http://schemas.openxmlformats.org/officeDocument/2006/relationships" r:id="rId4"/>
            </a:graphicData>
          </a:graphic>
        </p:graphicFrame>
        <p:sp>
          <p:nvSpPr>
            <p:cNvPr id="118" name="Rectangle 117"/>
            <p:cNvSpPr/>
            <p:nvPr/>
          </p:nvSpPr>
          <p:spPr>
            <a:xfrm>
              <a:off x="7371549" y="1956403"/>
              <a:ext cx="461986" cy="307777"/>
            </a:xfrm>
            <a:prstGeom prst="rect">
              <a:avLst/>
            </a:prstGeom>
          </p:spPr>
          <p:txBody>
            <a:bodyPr wrap="none">
              <a:spAutoFit/>
            </a:bodyPr>
            <a:lstStyle/>
            <a:p>
              <a:pPr algn="ctr"/>
              <a:r>
                <a:rPr lang="en-US" sz="700" b="1" dirty="0" smtClean="0"/>
                <a:t>45k</a:t>
              </a:r>
            </a:p>
            <a:p>
              <a:pPr algn="ctr"/>
              <a:r>
                <a:rPr lang="en-US" sz="700" b="1" dirty="0" smtClean="0"/>
                <a:t>Savings</a:t>
              </a:r>
              <a:endParaRPr lang="en-CA" sz="700" dirty="0"/>
            </a:p>
          </p:txBody>
        </p:sp>
        <p:sp>
          <p:nvSpPr>
            <p:cNvPr id="55" name="Rectangle 54"/>
            <p:cNvSpPr/>
            <p:nvPr/>
          </p:nvSpPr>
          <p:spPr>
            <a:xfrm>
              <a:off x="6736246" y="2395725"/>
              <a:ext cx="1147936" cy="16933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i="1" dirty="0" smtClean="0">
                  <a:solidFill>
                    <a:schemeClr val="tx1"/>
                  </a:solidFill>
                </a:rPr>
                <a:t>                          40 k  Est</a:t>
              </a:r>
              <a:endParaRPr lang="en-US" sz="800" b="1" i="1" dirty="0">
                <a:solidFill>
                  <a:schemeClr val="tx1"/>
                </a:solidFill>
              </a:endParaRPr>
            </a:p>
          </p:txBody>
        </p:sp>
        <p:cxnSp>
          <p:nvCxnSpPr>
            <p:cNvPr id="57" name="Straight Connector 56"/>
            <p:cNvCxnSpPr/>
            <p:nvPr/>
          </p:nvCxnSpPr>
          <p:spPr>
            <a:xfrm>
              <a:off x="6788211" y="2480392"/>
              <a:ext cx="564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586831" y="4932696"/>
            <a:ext cx="612668" cy="184666"/>
          </a:xfrm>
          <a:prstGeom prst="rect">
            <a:avLst/>
          </a:prstGeom>
        </p:spPr>
        <p:txBody>
          <a:bodyPr wrap="none">
            <a:spAutoFit/>
          </a:bodyPr>
          <a:lstStyle/>
          <a:p>
            <a:r>
              <a:rPr lang="en-CA" sz="600" b="1" dirty="0" smtClean="0"/>
              <a:t>Direct Source</a:t>
            </a:r>
            <a:endParaRPr lang="en-US" sz="600" b="1" dirty="0"/>
          </a:p>
        </p:txBody>
      </p:sp>
      <p:sp>
        <p:nvSpPr>
          <p:cNvPr id="51" name="Date Placeholder 11"/>
          <p:cNvSpPr txBox="1">
            <a:spLocks/>
          </p:cNvSpPr>
          <p:nvPr/>
        </p:nvSpPr>
        <p:spPr>
          <a:xfrm>
            <a:off x="3886200" y="6645004"/>
            <a:ext cx="2681288" cy="1857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MDC @ Market Data Company</a:t>
            </a:r>
          </a:p>
        </p:txBody>
      </p:sp>
      <p:sp>
        <p:nvSpPr>
          <p:cNvPr id="53" name="Slide Number Placeholder 3"/>
          <p:cNvSpPr txBox="1">
            <a:spLocks/>
          </p:cNvSpPr>
          <p:nvPr>
            <p:custDataLst>
              <p:tags r:id="rId1"/>
            </p:custDataLst>
          </p:nvPr>
        </p:nvSpPr>
        <p:spPr>
          <a:xfrm>
            <a:off x="8862306"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pic>
        <p:nvPicPr>
          <p:cNvPr id="54" name="Picture 53"/>
          <p:cNvPicPr>
            <a:picLocks noChangeAspect="1"/>
          </p:cNvPicPr>
          <p:nvPr/>
        </p:nvPicPr>
        <p:blipFill>
          <a:blip r:embed="rId5" cstate="print"/>
          <a:stretch>
            <a:fillRect/>
          </a:stretch>
        </p:blipFill>
        <p:spPr>
          <a:xfrm>
            <a:off x="7543800" y="179401"/>
            <a:ext cx="1278860" cy="765161"/>
          </a:xfrm>
          <a:prstGeom prst="rect">
            <a:avLst/>
          </a:prstGeom>
        </p:spPr>
      </p:pic>
      <p:sp>
        <p:nvSpPr>
          <p:cNvPr id="58" name="Rectangle 57">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59" name="Rectangle 58">
            <a:extLst>
              <a:ext uri="{FF2B5EF4-FFF2-40B4-BE49-F238E27FC236}">
                <a16:creationId xmlns="" xmlns:a16="http://schemas.microsoft.com/office/drawing/2014/main" id="{36956996-D821-489B-AEBB-3609872CDCDC}"/>
              </a:ext>
            </a:extLst>
          </p:cNvPr>
          <p:cNvSpPr/>
          <p:nvPr/>
        </p:nvSpPr>
        <p:spPr>
          <a:xfrm>
            <a:off x="182425" y="6535579"/>
            <a:ext cx="518092"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PSPIB</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23619015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txBox="1">
            <a:spLocks/>
          </p:cNvSpPr>
          <p:nvPr/>
        </p:nvSpPr>
        <p:spPr bwMode="auto">
          <a:xfrm>
            <a:off x="6770689" y="6305550"/>
            <a:ext cx="2122487" cy="287338"/>
          </a:xfrm>
          <a:prstGeom prst="rect">
            <a:avLst/>
          </a:prstGeom>
          <a:noFill/>
          <a:ln w="9525">
            <a:noFill/>
            <a:miter lim="800000"/>
            <a:headEnd/>
            <a:tailEnd/>
          </a:ln>
        </p:spPr>
        <p:txBody>
          <a:bodyPr lIns="91424" tIns="45712" rIns="91424" bIns="45712"/>
          <a:lstStyle/>
          <a:p>
            <a:pPr algn="r"/>
            <a:r>
              <a:rPr lang="en-GB" sz="1000" dirty="0">
                <a:solidFill>
                  <a:schemeClr val="bg2"/>
                </a:solidFill>
              </a:rPr>
              <a:t>Page </a:t>
            </a:r>
            <a:fld id="{9C26A027-A9C8-4C3E-8984-0C64CE548ADE}" type="slidenum">
              <a:rPr lang="en-GB" sz="1000">
                <a:solidFill>
                  <a:schemeClr val="bg2"/>
                </a:solidFill>
              </a:rPr>
              <a:pPr algn="r"/>
              <a:t>28</a:t>
            </a:fld>
            <a:endParaRPr lang="en-GB" sz="1000" dirty="0">
              <a:solidFill>
                <a:schemeClr val="bg2"/>
              </a:solidFill>
            </a:endParaRPr>
          </a:p>
        </p:txBody>
      </p:sp>
      <p:sp>
        <p:nvSpPr>
          <p:cNvPr id="126979" name="TextBox 7"/>
          <p:cNvSpPr txBox="1">
            <a:spLocks noChangeArrowheads="1"/>
          </p:cNvSpPr>
          <p:nvPr/>
        </p:nvSpPr>
        <p:spPr bwMode="auto">
          <a:xfrm>
            <a:off x="491201" y="1139610"/>
            <a:ext cx="3616775" cy="3708691"/>
          </a:xfrm>
          <a:prstGeom prst="rect">
            <a:avLst/>
          </a:prstGeom>
          <a:noFill/>
          <a:ln w="9525">
            <a:noFill/>
            <a:miter lim="800000"/>
            <a:headEnd/>
            <a:tailEnd/>
          </a:ln>
        </p:spPr>
        <p:txBody>
          <a:bodyPr wrap="square" lIns="91424" tIns="45712" rIns="91424" bIns="45712">
            <a:spAutoFit/>
          </a:bodyPr>
          <a:lstStyle/>
          <a:p>
            <a:r>
              <a:rPr lang="en-GB" sz="1200" b="1" dirty="0"/>
              <a:t>BACKGROUND:</a:t>
            </a:r>
            <a:r>
              <a:rPr lang="en-GB" sz="1200" b="1" dirty="0">
                <a:solidFill>
                  <a:srgbClr val="C00000"/>
                </a:solidFill>
              </a:rPr>
              <a:t>  </a:t>
            </a:r>
            <a:r>
              <a:rPr lang="en-GB" sz="1100" b="1" dirty="0"/>
              <a:t>‘</a:t>
            </a:r>
            <a:r>
              <a:rPr lang="en-GB" sz="1100" i="1" dirty="0"/>
              <a:t>S&amp;P </a:t>
            </a:r>
            <a:r>
              <a:rPr lang="en-GB" sz="1100" i="1" dirty="0" smtClean="0"/>
              <a:t>Capital IQ” </a:t>
            </a:r>
            <a:r>
              <a:rPr lang="en-US" sz="1100" dirty="0" smtClean="0"/>
              <a:t>adjusted their site license to  a minimum use contract whereby PSP will be charged on a minimum number of users. </a:t>
            </a:r>
            <a:endParaRPr lang="en-US" sz="1200" dirty="0" smtClean="0"/>
          </a:p>
          <a:p>
            <a:endParaRPr lang="en-GB" sz="1200" b="1" dirty="0" smtClean="0">
              <a:solidFill>
                <a:srgbClr val="C00000"/>
              </a:solidFill>
            </a:endParaRPr>
          </a:p>
          <a:p>
            <a:r>
              <a:rPr lang="en-GB" sz="1200" b="1" dirty="0" smtClean="0">
                <a:solidFill>
                  <a:srgbClr val="C00000"/>
                </a:solidFill>
              </a:rPr>
              <a:t>Problem Statement:  </a:t>
            </a:r>
            <a:r>
              <a:rPr lang="en-US" sz="1100" b="1" dirty="0">
                <a:solidFill>
                  <a:srgbClr val="C00000"/>
                </a:solidFill>
              </a:rPr>
              <a:t>The number of licenses used at PSP has more than doubled since 2012</a:t>
            </a:r>
            <a:r>
              <a:rPr lang="en-US" sz="1100" b="1" dirty="0" smtClean="0">
                <a:solidFill>
                  <a:srgbClr val="C00000"/>
                </a:solidFill>
              </a:rPr>
              <a:t>.  </a:t>
            </a:r>
            <a:r>
              <a:rPr lang="en-GB" sz="1100" b="1" dirty="0" smtClean="0">
                <a:solidFill>
                  <a:srgbClr val="C00000"/>
                </a:solidFill>
              </a:rPr>
              <a:t>S&amp;P  has adjusted their licensing model in consideration of this growth</a:t>
            </a:r>
            <a:r>
              <a:rPr lang="en-US" sz="1100" b="1" dirty="0" smtClean="0">
                <a:solidFill>
                  <a:srgbClr val="C00000"/>
                </a:solidFill>
              </a:rPr>
              <a:t>.  With  87 users the calculated charge per user is $6k, amounting to a charge of $522k for year 1.  This represents an increase of over 100%.  </a:t>
            </a:r>
          </a:p>
          <a:p>
            <a:endParaRPr lang="en-US" sz="800" b="1" dirty="0" smtClean="0">
              <a:solidFill>
                <a:srgbClr val="C00000"/>
              </a:solidFill>
            </a:endParaRPr>
          </a:p>
          <a:p>
            <a:r>
              <a:rPr lang="en-GB" sz="1200" b="1" dirty="0" smtClean="0"/>
              <a:t>NEGOTIATIONS: </a:t>
            </a:r>
          </a:p>
          <a:p>
            <a:r>
              <a:rPr lang="en-US" sz="1100" dirty="0" smtClean="0"/>
              <a:t>Conducted a  detailed review with department heads based on actual usage statistics resulting in a reduction of 12 users. In addition, negotiated a 3 Year progressive rate.</a:t>
            </a:r>
          </a:p>
          <a:p>
            <a:r>
              <a:rPr lang="en-US" sz="1100" dirty="0" smtClean="0"/>
              <a:t> </a:t>
            </a:r>
          </a:p>
          <a:p>
            <a:r>
              <a:rPr lang="en-GB" sz="1100" b="1" dirty="0" smtClean="0"/>
              <a:t>Total of 80 users yr 1 - 60 users yr 2 &amp; 3 with the option to cancel on a yearly renewal basis. </a:t>
            </a:r>
          </a:p>
          <a:p>
            <a:r>
              <a:rPr lang="en-GB" sz="1200" b="1" dirty="0" smtClean="0"/>
              <a:t>COMPETITORS</a:t>
            </a:r>
            <a:r>
              <a:rPr lang="en-GB" sz="1200" dirty="0" smtClean="0"/>
              <a:t>: </a:t>
            </a:r>
            <a:r>
              <a:rPr lang="en-GB" sz="1200" i="1" dirty="0" smtClean="0"/>
              <a:t>Fact Set, Bloomberg</a:t>
            </a:r>
          </a:p>
          <a:p>
            <a:endParaRPr lang="en-GB" sz="1200" i="1" dirty="0" smtClean="0"/>
          </a:p>
          <a:p>
            <a:endParaRPr lang="en-GB" sz="1200" b="1" dirty="0">
              <a:solidFill>
                <a:srgbClr val="C00000"/>
              </a:solidFill>
            </a:endParaRPr>
          </a:p>
        </p:txBody>
      </p:sp>
      <p:sp>
        <p:nvSpPr>
          <p:cNvPr id="9" name="Title 1"/>
          <p:cNvSpPr txBox="1">
            <a:spLocks/>
          </p:cNvSpPr>
          <p:nvPr/>
        </p:nvSpPr>
        <p:spPr bwMode="auto">
          <a:xfrm>
            <a:off x="227013" y="223838"/>
            <a:ext cx="8015287" cy="639762"/>
          </a:xfrm>
          <a:prstGeom prst="rect">
            <a:avLst/>
          </a:prstGeom>
          <a:noFill/>
          <a:ln w="9525">
            <a:noFill/>
            <a:miter lim="800000"/>
            <a:headEnd/>
            <a:tailEnd/>
          </a:ln>
        </p:spPr>
        <p:txBody>
          <a:bodyPr lIns="162000" tIns="36000" bIns="36000"/>
          <a:lstStyle/>
          <a:p>
            <a:pPr algn="l" eaLnBrk="0" hangingPunct="0">
              <a:defRPr/>
            </a:pPr>
            <a:r>
              <a:rPr lang="en-US" sz="2500" b="1" kern="0" dirty="0">
                <a:ea typeface="+mj-ea"/>
                <a:cs typeface="+mj-cs"/>
              </a:rPr>
              <a:t>S&amp;P </a:t>
            </a:r>
            <a:r>
              <a:rPr lang="en-US" sz="2500" b="1" kern="0" dirty="0" smtClean="0">
                <a:ea typeface="+mj-ea"/>
                <a:cs typeface="+mj-cs"/>
              </a:rPr>
              <a:t>Capital IQ </a:t>
            </a:r>
            <a:endParaRPr lang="en-US" sz="2500" b="1" kern="0" dirty="0">
              <a:ea typeface="+mj-ea"/>
              <a:cs typeface="+mj-cs"/>
            </a:endParaRPr>
          </a:p>
          <a:p>
            <a:pPr algn="l" eaLnBrk="0" hangingPunct="0">
              <a:defRPr/>
            </a:pPr>
            <a:r>
              <a:rPr lang="en-US" b="1" dirty="0" smtClean="0">
                <a:solidFill>
                  <a:srgbClr val="7030A0"/>
                </a:solidFill>
              </a:rPr>
              <a:t>Cost Avoidance Savings Strategy of $456k over 3 years</a:t>
            </a:r>
            <a:endParaRPr lang="en-GB" b="1" kern="0" dirty="0">
              <a:solidFill>
                <a:srgbClr val="7030A0"/>
              </a:solidFill>
              <a:ea typeface="+mj-ea"/>
              <a:cs typeface="+mj-cs"/>
            </a:endParaRPr>
          </a:p>
        </p:txBody>
      </p:sp>
      <p:graphicFrame>
        <p:nvGraphicFramePr>
          <p:cNvPr id="10" name="Chart 9"/>
          <p:cNvGraphicFramePr/>
          <p:nvPr/>
        </p:nvGraphicFramePr>
        <p:xfrm>
          <a:off x="4653886" y="1810602"/>
          <a:ext cx="4230807" cy="1983477"/>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p:cNvSpPr/>
          <p:nvPr/>
        </p:nvSpPr>
        <p:spPr>
          <a:xfrm>
            <a:off x="4121624" y="1205552"/>
            <a:ext cx="4662984" cy="2819400"/>
          </a:xfrm>
          <a:prstGeom prst="rect">
            <a:avLst/>
          </a:prstGeom>
          <a:noFill/>
          <a:ln w="31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4135271" y="1181502"/>
            <a:ext cx="4667533" cy="523220"/>
          </a:xfrm>
          <a:prstGeom prst="rect">
            <a:avLst/>
          </a:prstGeom>
        </p:spPr>
        <p:txBody>
          <a:bodyPr wrap="square">
            <a:spAutoFit/>
          </a:bodyPr>
          <a:lstStyle/>
          <a:p>
            <a:pPr algn="ctr"/>
            <a:r>
              <a:rPr lang="en-US" sz="1400" b="1" dirty="0" smtClean="0"/>
              <a:t>Based on S&amp;P original offer PSP managed to </a:t>
            </a:r>
          </a:p>
          <a:p>
            <a:pPr algn="ctr"/>
            <a:r>
              <a:rPr lang="en-US" sz="1400" b="1" dirty="0" smtClean="0"/>
              <a:t>reduce the contract cost by  $456k </a:t>
            </a:r>
            <a:endParaRPr lang="en-CA" sz="1400" b="1" dirty="0"/>
          </a:p>
        </p:txBody>
      </p:sp>
      <p:sp>
        <p:nvSpPr>
          <p:cNvPr id="13" name="Rectangle 12"/>
          <p:cNvSpPr/>
          <p:nvPr/>
        </p:nvSpPr>
        <p:spPr>
          <a:xfrm>
            <a:off x="4133223" y="2725710"/>
            <a:ext cx="662361" cy="577081"/>
          </a:xfrm>
          <a:prstGeom prst="rect">
            <a:avLst/>
          </a:prstGeom>
        </p:spPr>
        <p:txBody>
          <a:bodyPr wrap="none">
            <a:spAutoFit/>
          </a:bodyPr>
          <a:lstStyle/>
          <a:p>
            <a:pPr algn="ctr"/>
            <a:r>
              <a:rPr lang="en-US" sz="1050" b="1" dirty="0" smtClean="0"/>
              <a:t>Current </a:t>
            </a:r>
          </a:p>
          <a:p>
            <a:pPr algn="ctr"/>
            <a:r>
              <a:rPr lang="en-US" sz="1050" b="1" dirty="0" smtClean="0"/>
              <a:t>Contract</a:t>
            </a:r>
          </a:p>
          <a:p>
            <a:pPr algn="ctr"/>
            <a:r>
              <a:rPr lang="en-US" sz="1050" b="1" dirty="0" smtClean="0"/>
              <a:t>Spend</a:t>
            </a:r>
          </a:p>
        </p:txBody>
      </p:sp>
      <p:sp>
        <p:nvSpPr>
          <p:cNvPr id="14" name="Rectangle 13"/>
          <p:cNvSpPr/>
          <p:nvPr/>
        </p:nvSpPr>
        <p:spPr>
          <a:xfrm>
            <a:off x="4667767" y="3696975"/>
            <a:ext cx="3630073" cy="260875"/>
          </a:xfrm>
          <a:prstGeom prst="rect">
            <a:avLst/>
          </a:prstGeom>
        </p:spPr>
        <p:txBody>
          <a:bodyPr wrap="square">
            <a:spAutoFit/>
          </a:bodyPr>
          <a:lstStyle/>
          <a:p>
            <a:pPr algn="ctr"/>
            <a:endParaRPr lang="en-US" sz="1050" b="1" dirty="0" smtClean="0"/>
          </a:p>
        </p:txBody>
      </p:sp>
      <p:sp>
        <p:nvSpPr>
          <p:cNvPr id="15" name="Rectangle 14"/>
          <p:cNvSpPr/>
          <p:nvPr/>
        </p:nvSpPr>
        <p:spPr>
          <a:xfrm>
            <a:off x="4681410" y="3710624"/>
            <a:ext cx="3413114" cy="253916"/>
          </a:xfrm>
          <a:prstGeom prst="rect">
            <a:avLst/>
          </a:prstGeom>
          <a:solidFill>
            <a:srgbClr val="FFC000"/>
          </a:solidFill>
        </p:spPr>
        <p:txBody>
          <a:bodyPr wrap="none">
            <a:spAutoFit/>
          </a:bodyPr>
          <a:lstStyle/>
          <a:p>
            <a:pPr algn="ctr"/>
            <a:r>
              <a:rPr lang="en-US" sz="1050" b="1" dirty="0" smtClean="0"/>
              <a:t>Contract Expires March 31</a:t>
            </a:r>
            <a:r>
              <a:rPr lang="en-US" sz="1050" b="1" baseline="30000" dirty="0" smtClean="0"/>
              <a:t>st</a:t>
            </a:r>
            <a:r>
              <a:rPr lang="en-US" sz="1050" b="1" dirty="0" smtClean="0"/>
              <a:t> 2015 currently under renewal </a:t>
            </a:r>
          </a:p>
        </p:txBody>
      </p:sp>
      <p:sp>
        <p:nvSpPr>
          <p:cNvPr id="16" name="Rectangle 15"/>
          <p:cNvSpPr/>
          <p:nvPr/>
        </p:nvSpPr>
        <p:spPr>
          <a:xfrm>
            <a:off x="3411947" y="4178155"/>
            <a:ext cx="5295325" cy="276999"/>
          </a:xfrm>
          <a:prstGeom prst="rect">
            <a:avLst/>
          </a:prstGeom>
        </p:spPr>
        <p:txBody>
          <a:bodyPr wrap="square">
            <a:spAutoFit/>
          </a:bodyPr>
          <a:lstStyle/>
          <a:p>
            <a:r>
              <a:rPr lang="en-US" sz="1200" b="1" dirty="0" smtClean="0"/>
              <a:t>Table below  outlines the analysis undertaken to understand users requirements</a:t>
            </a:r>
          </a:p>
        </p:txBody>
      </p:sp>
      <p:pic>
        <p:nvPicPr>
          <p:cNvPr id="72708" name="Picture 1" descr="image002"/>
          <p:cNvPicPr>
            <a:picLocks noChangeAspect="1" noChangeArrowheads="1"/>
          </p:cNvPicPr>
          <p:nvPr/>
        </p:nvPicPr>
        <p:blipFill>
          <a:blip r:embed="rId5"/>
          <a:srcRect/>
          <a:stretch>
            <a:fillRect/>
          </a:stretch>
        </p:blipFill>
        <p:spPr bwMode="auto">
          <a:xfrm>
            <a:off x="641445" y="4394577"/>
            <a:ext cx="8107906" cy="2156345"/>
          </a:xfrm>
          <a:prstGeom prst="rect">
            <a:avLst/>
          </a:prstGeom>
          <a:noFill/>
          <a:ln w="9525">
            <a:noFill/>
            <a:miter lim="800000"/>
            <a:headEnd/>
            <a:tailEnd/>
          </a:ln>
        </p:spPr>
      </p:pic>
      <p:sp>
        <p:nvSpPr>
          <p:cNvPr id="20" name="Rectangle 19"/>
          <p:cNvSpPr/>
          <p:nvPr/>
        </p:nvSpPr>
        <p:spPr>
          <a:xfrm>
            <a:off x="4067031" y="1875942"/>
            <a:ext cx="1323832" cy="469359"/>
          </a:xfrm>
          <a:prstGeom prst="rect">
            <a:avLst/>
          </a:prstGeom>
        </p:spPr>
        <p:txBody>
          <a:bodyPr wrap="square">
            <a:spAutoFit/>
          </a:bodyPr>
          <a:lstStyle/>
          <a:p>
            <a:pPr algn="ctr"/>
            <a:r>
              <a:rPr lang="en-GB" sz="1050" b="1" dirty="0" smtClean="0"/>
              <a:t>Proposal  vs. Budget</a:t>
            </a:r>
          </a:p>
          <a:p>
            <a:pPr algn="ctr"/>
            <a:r>
              <a:rPr lang="en-US" sz="700" b="1" dirty="0" smtClean="0"/>
              <a:t>*2016 - 2018 budget assumption uplift of 5%</a:t>
            </a:r>
            <a:endParaRPr lang="en-GB" sz="700" dirty="0"/>
          </a:p>
        </p:txBody>
      </p:sp>
      <p:sp>
        <p:nvSpPr>
          <p:cNvPr id="22" name="Oval 21"/>
          <p:cNvSpPr/>
          <p:nvPr/>
        </p:nvSpPr>
        <p:spPr>
          <a:xfrm>
            <a:off x="3930555" y="1787857"/>
            <a:ext cx="1596788" cy="614149"/>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Date Placeholder 11"/>
          <p:cNvSpPr txBox="1">
            <a:spLocks/>
          </p:cNvSpPr>
          <p:nvPr/>
        </p:nvSpPr>
        <p:spPr>
          <a:xfrm>
            <a:off x="3886200" y="6645004"/>
            <a:ext cx="2681288" cy="1857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MDC @ Market Data Company</a:t>
            </a:r>
          </a:p>
        </p:txBody>
      </p:sp>
      <p:sp>
        <p:nvSpPr>
          <p:cNvPr id="19" name="Slide Number Placeholder 3"/>
          <p:cNvSpPr txBox="1">
            <a:spLocks/>
          </p:cNvSpPr>
          <p:nvPr>
            <p:custDataLst>
              <p:tags r:id="rId1"/>
            </p:custDataLst>
          </p:nvPr>
        </p:nvSpPr>
        <p:spPr>
          <a:xfrm>
            <a:off x="8862306"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pic>
        <p:nvPicPr>
          <p:cNvPr id="21" name="Picture 20"/>
          <p:cNvPicPr>
            <a:picLocks noChangeAspect="1"/>
          </p:cNvPicPr>
          <p:nvPr/>
        </p:nvPicPr>
        <p:blipFill>
          <a:blip r:embed="rId6" cstate="print"/>
          <a:stretch>
            <a:fillRect/>
          </a:stretch>
        </p:blipFill>
        <p:spPr>
          <a:xfrm>
            <a:off x="7543800" y="179401"/>
            <a:ext cx="1278860" cy="765161"/>
          </a:xfrm>
          <a:prstGeom prst="rect">
            <a:avLst/>
          </a:prstGeom>
        </p:spPr>
      </p:pic>
      <p:sp>
        <p:nvSpPr>
          <p:cNvPr id="23" name="Rectangle 22">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4" name="Rectangle 23">
            <a:extLst>
              <a:ext uri="{FF2B5EF4-FFF2-40B4-BE49-F238E27FC236}">
                <a16:creationId xmlns="" xmlns:a16="http://schemas.microsoft.com/office/drawing/2014/main" id="{36956996-D821-489B-AEBB-3609872CDCDC}"/>
              </a:ext>
            </a:extLst>
          </p:cNvPr>
          <p:cNvSpPr/>
          <p:nvPr/>
        </p:nvSpPr>
        <p:spPr>
          <a:xfrm>
            <a:off x="182425" y="6535579"/>
            <a:ext cx="518092"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PSPIB</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267200" y="3733800"/>
            <a:ext cx="4343400" cy="24384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 name="Chart 8"/>
          <p:cNvGraphicFramePr/>
          <p:nvPr/>
        </p:nvGraphicFramePr>
        <p:xfrm>
          <a:off x="3810000" y="3810000"/>
          <a:ext cx="4800600" cy="2489199"/>
        </p:xfrm>
        <a:graphic>
          <a:graphicData uri="http://schemas.openxmlformats.org/drawingml/2006/chart">
            <c:chart xmlns:c="http://schemas.openxmlformats.org/drawingml/2006/chart" xmlns:r="http://schemas.openxmlformats.org/officeDocument/2006/relationships" r:id="rId4"/>
          </a:graphicData>
        </a:graphic>
      </p:graphicFrame>
      <p:sp>
        <p:nvSpPr>
          <p:cNvPr id="15" name="Title 1"/>
          <p:cNvSpPr txBox="1">
            <a:spLocks/>
          </p:cNvSpPr>
          <p:nvPr/>
        </p:nvSpPr>
        <p:spPr bwMode="auto">
          <a:xfrm>
            <a:off x="385763" y="304800"/>
            <a:ext cx="7335837" cy="873125"/>
          </a:xfrm>
          <a:prstGeom prst="rect">
            <a:avLst/>
          </a:prstGeom>
          <a:noFill/>
          <a:ln w="9525">
            <a:noFill/>
            <a:miter lim="800000"/>
            <a:headEnd/>
            <a:tailEnd/>
          </a:ln>
        </p:spPr>
        <p:txBody>
          <a:bodyPr/>
          <a:lstStyle/>
          <a:p>
            <a:pPr algn="l" eaLnBrk="0" hangingPunct="0"/>
            <a:r>
              <a:rPr lang="en-US" sz="2600" b="1" dirty="0" smtClean="0"/>
              <a:t>Bloomberg  BPS &amp; BO Summary</a:t>
            </a:r>
            <a:endParaRPr lang="en-US" sz="2600" b="1" dirty="0"/>
          </a:p>
        </p:txBody>
      </p:sp>
      <p:sp>
        <p:nvSpPr>
          <p:cNvPr id="24" name="Rectangle 23"/>
          <p:cNvSpPr/>
          <p:nvPr/>
        </p:nvSpPr>
        <p:spPr>
          <a:xfrm>
            <a:off x="4679293" y="914400"/>
            <a:ext cx="4388507" cy="338554"/>
          </a:xfrm>
          <a:prstGeom prst="rect">
            <a:avLst/>
          </a:prstGeom>
        </p:spPr>
        <p:txBody>
          <a:bodyPr wrap="square">
            <a:spAutoFit/>
          </a:bodyPr>
          <a:lstStyle/>
          <a:p>
            <a:r>
              <a:rPr lang="en-US" sz="1600" b="1" dirty="0" smtClean="0"/>
              <a:t>Back Office Unutilized Services	       Monthly</a:t>
            </a:r>
            <a:endParaRPr lang="en-GB" sz="1600" dirty="0"/>
          </a:p>
        </p:txBody>
      </p:sp>
      <p:sp>
        <p:nvSpPr>
          <p:cNvPr id="27" name="Rectangle 26"/>
          <p:cNvSpPr/>
          <p:nvPr/>
        </p:nvSpPr>
        <p:spPr>
          <a:xfrm>
            <a:off x="457200" y="1161633"/>
            <a:ext cx="3657600" cy="4955203"/>
          </a:xfrm>
          <a:prstGeom prst="rect">
            <a:avLst/>
          </a:prstGeom>
        </p:spPr>
        <p:txBody>
          <a:bodyPr wrap="square">
            <a:spAutoFit/>
          </a:bodyPr>
          <a:lstStyle/>
          <a:p>
            <a:endParaRPr lang="en-US" sz="1200" dirty="0" smtClean="0"/>
          </a:p>
          <a:p>
            <a:pPr>
              <a:buFont typeface="Arial" pitchFamily="34" charset="0"/>
              <a:buChar char="•"/>
            </a:pPr>
            <a:r>
              <a:rPr lang="en-US" sz="1600" dirty="0" smtClean="0"/>
              <a:t> Current Bloomberg License includes the following 4 modules which are not being utilized.</a:t>
            </a:r>
          </a:p>
          <a:p>
            <a:pPr>
              <a:buFont typeface="Arial" pitchFamily="34" charset="0"/>
              <a:buChar char="•"/>
            </a:pPr>
            <a:r>
              <a:rPr lang="en-US" sz="1600" dirty="0" smtClean="0"/>
              <a:t>The tally to 15k per month or 185k p.a. in identified savings</a:t>
            </a:r>
          </a:p>
          <a:p>
            <a:pPr>
              <a:buFont typeface="Arial" pitchFamily="34" charset="0"/>
              <a:buChar char="•"/>
            </a:pPr>
            <a:r>
              <a:rPr lang="en-US" sz="1600" dirty="0" smtClean="0"/>
              <a:t>The BBO license recently auto renewed and rolls forward toward 2015.</a:t>
            </a:r>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r>
              <a:rPr lang="en-US" sz="1600" dirty="0" smtClean="0"/>
              <a:t>Consumption pattern  of the BPS license should fall leveraging data within the back office should </a:t>
            </a:r>
          </a:p>
          <a:p>
            <a:pPr>
              <a:buFont typeface="Arial" pitchFamily="34" charset="0"/>
              <a:buChar char="•"/>
            </a:pPr>
            <a:r>
              <a:rPr lang="en-US" sz="1600" dirty="0" smtClean="0"/>
              <a:t>Procuring and sourcing data should be well defined</a:t>
            </a:r>
          </a:p>
          <a:p>
            <a:pPr>
              <a:buFont typeface="Arial" pitchFamily="34" charset="0"/>
              <a:buChar char="•"/>
            </a:pPr>
            <a:r>
              <a:rPr lang="en-US" sz="1600" dirty="0" smtClean="0"/>
              <a:t>Technology changes disabling BPS as the first route and enabling BBO should be seriously considered</a:t>
            </a:r>
          </a:p>
          <a:p>
            <a:pPr>
              <a:buFont typeface="Arial" pitchFamily="34" charset="0"/>
              <a:buChar char="•"/>
            </a:pPr>
            <a:endParaRPr lang="en-US" sz="1600" dirty="0" smtClean="0"/>
          </a:p>
        </p:txBody>
      </p:sp>
      <p:sp>
        <p:nvSpPr>
          <p:cNvPr id="28"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MDC @ Market Data Company </a:t>
            </a:r>
          </a:p>
        </p:txBody>
      </p:sp>
      <p:sp>
        <p:nvSpPr>
          <p:cNvPr id="29" name="Slide Number Placeholder 3"/>
          <p:cNvSpPr txBox="1">
            <a:spLocks/>
          </p:cNvSpPr>
          <p:nvPr>
            <p:custDataLst>
              <p:tags r:id="rId1"/>
            </p:custDataLst>
          </p:nvPr>
        </p:nvSpPr>
        <p:spPr>
          <a:xfrm>
            <a:off x="8643938"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2" name="Table 11"/>
          <p:cNvGraphicFramePr>
            <a:graphicFrameLocks noGrp="1"/>
          </p:cNvGraphicFramePr>
          <p:nvPr/>
        </p:nvGraphicFramePr>
        <p:xfrm>
          <a:off x="4526893" y="1219200"/>
          <a:ext cx="4038600" cy="2324100"/>
        </p:xfrm>
        <a:graphic>
          <a:graphicData uri="http://schemas.openxmlformats.org/drawingml/2006/table">
            <a:tbl>
              <a:tblPr>
                <a:tableStyleId>{D27102A9-8310-4765-A935-A1911B00CA55}</a:tableStyleId>
              </a:tblPr>
              <a:tblGrid>
                <a:gridCol w="2276360"/>
                <a:gridCol w="847840"/>
                <a:gridCol w="914400"/>
              </a:tblGrid>
              <a:tr h="232410">
                <a:tc>
                  <a:txBody>
                    <a:bodyPr/>
                    <a:lstStyle/>
                    <a:p>
                      <a:pPr algn="l" fontAlgn="b"/>
                      <a:r>
                        <a:rPr lang="en-GB" sz="900" u="none" strike="noStrike" dirty="0"/>
                        <a:t>BEST-GLOBAL</a:t>
                      </a:r>
                      <a:endParaRPr lang="en-GB" sz="900" b="0" i="0" u="none" strike="noStrike" dirty="0">
                        <a:solidFill>
                          <a:srgbClr val="000000"/>
                        </a:solidFill>
                        <a:latin typeface="Calibri"/>
                      </a:endParaRPr>
                    </a:p>
                  </a:txBody>
                  <a:tcPr marL="9525" marR="9525" marT="9525" marB="0" anchor="b"/>
                </a:tc>
                <a:tc>
                  <a:txBody>
                    <a:bodyPr/>
                    <a:lstStyle/>
                    <a:p>
                      <a:pPr algn="l" fontAlgn="b"/>
                      <a:r>
                        <a:rPr lang="en-GB" sz="900" u="none" strike="noStrike"/>
                        <a:t> $           5,000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                   5,000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dirty="0"/>
                        <a:t>Dividend Forecast</a:t>
                      </a:r>
                      <a:endParaRPr lang="en-GB" sz="900" b="0" i="0" u="none" strike="noStrike" dirty="0">
                        <a:solidFill>
                          <a:srgbClr val="000000"/>
                        </a:solidFill>
                        <a:latin typeface="Calibri"/>
                      </a:endParaRPr>
                    </a:p>
                  </a:txBody>
                  <a:tcPr marL="9525" marR="9525" marT="9525" marB="0" anchor="b"/>
                </a:tc>
                <a:tc>
                  <a:txBody>
                    <a:bodyPr/>
                    <a:lstStyle/>
                    <a:p>
                      <a:pPr algn="l" fontAlgn="b"/>
                      <a:r>
                        <a:rPr lang="en-GB" sz="900" u="none" strike="noStrike" dirty="0"/>
                        <a:t> $           3,333 </a:t>
                      </a:r>
                      <a:endParaRPr lang="en-GB" sz="900" b="0" i="0" u="none" strike="noStrike" dirty="0">
                        <a:solidFill>
                          <a:srgbClr val="000000"/>
                        </a:solidFill>
                        <a:latin typeface="Calibri"/>
                      </a:endParaRPr>
                    </a:p>
                  </a:txBody>
                  <a:tcPr marL="9525" marR="9525" marT="9525" marB="0" anchor="b"/>
                </a:tc>
                <a:tc>
                  <a:txBody>
                    <a:bodyPr/>
                    <a:lstStyle/>
                    <a:p>
                      <a:pPr algn="r" fontAlgn="b"/>
                      <a:r>
                        <a:rPr lang="en-GB" sz="900" u="none" strike="noStrike" dirty="0"/>
                        <a:t> $                   3,333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a:t>CBGN Credit Default Swaps</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a:t> $           2,083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                   2,083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US" sz="900" u="none" strike="noStrike"/>
                        <a:t>DL Backoffice Money Market Module</a:t>
                      </a:r>
                      <a:endParaRPr lang="en-US" sz="900" b="0" i="0" u="none" strike="noStrike">
                        <a:solidFill>
                          <a:srgbClr val="000000"/>
                        </a:solidFill>
                        <a:latin typeface="Calibri"/>
                      </a:endParaRPr>
                    </a:p>
                  </a:txBody>
                  <a:tcPr marL="9525" marR="9525" marT="9525" marB="0" anchor="b"/>
                </a:tc>
                <a:tc>
                  <a:txBody>
                    <a:bodyPr/>
                    <a:lstStyle/>
                    <a:p>
                      <a:pPr algn="l" fontAlgn="b"/>
                      <a:r>
                        <a:rPr lang="en-GB" sz="900" u="none" strike="noStrike" dirty="0"/>
                        <a:t> $           2,000 </a:t>
                      </a:r>
                      <a:endParaRPr lang="en-GB" sz="900" b="0" i="0" u="none" strike="noStrike" dirty="0">
                        <a:solidFill>
                          <a:srgbClr val="000000"/>
                        </a:solidFill>
                        <a:latin typeface="Calibri"/>
                      </a:endParaRPr>
                    </a:p>
                  </a:txBody>
                  <a:tcPr marL="9525" marR="9525" marT="9525" marB="0" anchor="b"/>
                </a:tc>
                <a:tc>
                  <a:txBody>
                    <a:bodyPr/>
                    <a:lstStyle/>
                    <a:p>
                      <a:pPr algn="r" fontAlgn="b"/>
                      <a:r>
                        <a:rPr lang="en-GB" sz="900" u="none" strike="noStrike" dirty="0"/>
                        <a:t> $                   2,000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dirty="0"/>
                        <a:t>Equity Index</a:t>
                      </a:r>
                      <a:endParaRPr lang="en-GB" sz="900" b="0" i="0" u="none" strike="noStrike" dirty="0">
                        <a:solidFill>
                          <a:srgbClr val="000000"/>
                        </a:solidFill>
                        <a:latin typeface="Calibri"/>
                      </a:endParaRPr>
                    </a:p>
                  </a:txBody>
                  <a:tcPr marL="9525" marR="9525" marT="9525" marB="0" anchor="b"/>
                </a:tc>
                <a:tc>
                  <a:txBody>
                    <a:bodyPr/>
                    <a:lstStyle/>
                    <a:p>
                      <a:pPr algn="l" fontAlgn="b"/>
                      <a:r>
                        <a:rPr lang="en-GB" sz="900" u="none" strike="noStrike" dirty="0"/>
                        <a:t> $              500 </a:t>
                      </a:r>
                      <a:endParaRPr lang="en-GB" sz="900" b="0" i="0" u="none" strike="noStrike" dirty="0">
                        <a:solidFill>
                          <a:srgbClr val="000000"/>
                        </a:solidFill>
                        <a:latin typeface="Calibri"/>
                      </a:endParaRPr>
                    </a:p>
                  </a:txBody>
                  <a:tcPr marL="9525" marR="9525" marT="9525" marB="0" anchor="b"/>
                </a:tc>
                <a:tc>
                  <a:txBody>
                    <a:bodyPr/>
                    <a:lstStyle/>
                    <a:p>
                      <a:pPr algn="r" fontAlgn="b"/>
                      <a:r>
                        <a:rPr lang="en-GB" sz="900" u="none" strike="noStrike" dirty="0"/>
                        <a:t> $                      500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dirty="0"/>
                        <a:t>Global Equity Options</a:t>
                      </a:r>
                      <a:endParaRPr lang="en-GB" sz="900" b="0" i="0" u="none" strike="noStrike" dirty="0">
                        <a:solidFill>
                          <a:srgbClr val="000000"/>
                        </a:solidFill>
                        <a:latin typeface="Calibri"/>
                      </a:endParaRPr>
                    </a:p>
                  </a:txBody>
                  <a:tcPr marL="9525" marR="9525" marT="9525" marB="0" anchor="b"/>
                </a:tc>
                <a:tc>
                  <a:txBody>
                    <a:bodyPr/>
                    <a:lstStyle/>
                    <a:p>
                      <a:pPr algn="l" fontAlgn="b"/>
                      <a:r>
                        <a:rPr lang="en-GB" sz="900" u="none" strike="noStrike"/>
                        <a:t> $           1,667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                   1,667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a:t>Global Fixed Income Benchmarks</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a:t> $           4,167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                   4,167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a:t>Global Fundamentals Back Office</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a:t> $           5,417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                   5,417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r" fontAlgn="b"/>
                      <a:r>
                        <a:rPr lang="en-GB" sz="900" b="1" u="none" strike="noStrike" dirty="0"/>
                        <a:t>Totals Monthly</a:t>
                      </a:r>
                      <a:endParaRPr lang="en-GB" sz="900" b="1" i="0" u="none" strike="noStrike" dirty="0">
                        <a:solidFill>
                          <a:srgbClr val="000000"/>
                        </a:solidFill>
                        <a:latin typeface="Calibri"/>
                      </a:endParaRPr>
                    </a:p>
                  </a:txBody>
                  <a:tcPr marL="9525" marR="9525" marT="9525" marB="0" anchor="b"/>
                </a:tc>
                <a:tc>
                  <a:txBody>
                    <a:bodyPr/>
                    <a:lstStyle/>
                    <a:p>
                      <a:pPr algn="l" fontAlgn="b"/>
                      <a:r>
                        <a:rPr lang="en-GB" sz="900" u="none" strike="noStrike" dirty="0"/>
                        <a:t> $         60,667 </a:t>
                      </a:r>
                      <a:endParaRPr lang="en-GB" sz="900" b="1" i="0" u="none" strike="noStrike" dirty="0">
                        <a:solidFill>
                          <a:srgbClr val="000000"/>
                        </a:solidFill>
                        <a:latin typeface="Calibri"/>
                      </a:endParaRPr>
                    </a:p>
                  </a:txBody>
                  <a:tcPr marL="9525" marR="9525" marT="9525" marB="0" anchor="b"/>
                </a:tc>
                <a:tc>
                  <a:txBody>
                    <a:bodyPr/>
                    <a:lstStyle/>
                    <a:p>
                      <a:pPr algn="r" fontAlgn="b"/>
                      <a:r>
                        <a:rPr lang="en-GB" sz="900" b="1" u="none" strike="noStrike" dirty="0"/>
                        <a:t> $                 24,167 </a:t>
                      </a:r>
                      <a:endParaRPr lang="en-GB" sz="900" b="1"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r" fontAlgn="b"/>
                      <a:r>
                        <a:rPr lang="en-GB" sz="900" b="1" u="none" strike="noStrike" dirty="0"/>
                        <a:t>Total Per Annum</a:t>
                      </a:r>
                      <a:endParaRPr lang="en-GB" sz="900" b="1" i="0" u="none" strike="noStrike" dirty="0">
                        <a:solidFill>
                          <a:srgbClr val="000000"/>
                        </a:solidFill>
                        <a:latin typeface="Calibri"/>
                      </a:endParaRPr>
                    </a:p>
                  </a:txBody>
                  <a:tcPr marL="9525" marR="9525" marT="9525" marB="0" anchor="b"/>
                </a:tc>
                <a:tc>
                  <a:txBody>
                    <a:bodyPr/>
                    <a:lstStyle/>
                    <a:p>
                      <a:pPr algn="l" fontAlgn="b"/>
                      <a:r>
                        <a:rPr lang="en-GB" sz="900" u="none" strike="noStrike"/>
                        <a:t> $       728,000 </a:t>
                      </a:r>
                      <a:endParaRPr lang="en-GB" sz="900" b="1" i="0" u="none" strike="noStrike">
                        <a:solidFill>
                          <a:srgbClr val="000000"/>
                        </a:solidFill>
                        <a:latin typeface="Calibri"/>
                      </a:endParaRPr>
                    </a:p>
                  </a:txBody>
                  <a:tcPr marL="9525" marR="9525" marT="9525" marB="0" anchor="b"/>
                </a:tc>
                <a:tc>
                  <a:txBody>
                    <a:bodyPr/>
                    <a:lstStyle/>
                    <a:p>
                      <a:pPr algn="r" fontAlgn="b"/>
                      <a:r>
                        <a:rPr lang="en-GB" sz="900" b="1" u="none" strike="noStrike" dirty="0"/>
                        <a:t> $               290,000 </a:t>
                      </a:r>
                      <a:endParaRPr lang="en-GB" sz="900" b="1" i="0" u="none" strike="noStrike" dirty="0">
                        <a:solidFill>
                          <a:srgbClr val="000000"/>
                        </a:solidFill>
                        <a:latin typeface="Calibri"/>
                      </a:endParaRPr>
                    </a:p>
                  </a:txBody>
                  <a:tcPr marL="9525" marR="9525" marT="9525" marB="0" anchor="b">
                    <a:solidFill>
                      <a:schemeClr val="accent4">
                        <a:lumMod val="60000"/>
                        <a:lumOff val="40000"/>
                      </a:schemeClr>
                    </a:solidFill>
                  </a:tcPr>
                </a:tc>
              </a:tr>
            </a:tbl>
          </a:graphicData>
        </a:graphic>
      </p:graphicFrame>
      <p:pic>
        <p:nvPicPr>
          <p:cNvPr id="14" name="Picture 13"/>
          <p:cNvPicPr>
            <a:picLocks noChangeAspect="1"/>
          </p:cNvPicPr>
          <p:nvPr/>
        </p:nvPicPr>
        <p:blipFill>
          <a:blip r:embed="rId5" cstate="print"/>
          <a:stretch>
            <a:fillRect/>
          </a:stretch>
        </p:blipFill>
        <p:spPr>
          <a:xfrm>
            <a:off x="7543800" y="179401"/>
            <a:ext cx="1278860" cy="765161"/>
          </a:xfrm>
          <a:prstGeom prst="rect">
            <a:avLst/>
          </a:prstGeom>
        </p:spPr>
      </p:pic>
      <p:sp>
        <p:nvSpPr>
          <p:cNvPr id="16" name="Rectangle 15">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7" name="Rectangle 16">
            <a:extLst>
              <a:ext uri="{FF2B5EF4-FFF2-40B4-BE49-F238E27FC236}">
                <a16:creationId xmlns="" xmlns:a16="http://schemas.microsoft.com/office/drawing/2014/main" id="{36956996-D821-489B-AEBB-3609872CDCDC}"/>
              </a:ext>
            </a:extLst>
          </p:cNvPr>
          <p:cNvSpPr/>
          <p:nvPr/>
        </p:nvSpPr>
        <p:spPr>
          <a:xfrm>
            <a:off x="182425" y="6535579"/>
            <a:ext cx="518092"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PSPIB</a:t>
            </a:r>
            <a:r>
              <a:rPr lang="en-CA" sz="1000" dirty="0" smtClean="0">
                <a:solidFill>
                  <a:schemeClr val="accent4">
                    <a:lumMod val="60000"/>
                    <a:lumOff val="40000"/>
                  </a:schemeClr>
                </a:solidFill>
                <a:latin typeface="+mn-lt"/>
              </a:rPr>
              <a:t> </a:t>
            </a:r>
            <a:endParaRPr lang="en-CA" sz="1000" dirty="0">
              <a:solidFill>
                <a:schemeClr val="accent4">
                  <a:lumMod val="60000"/>
                  <a:lumOff val="40000"/>
                </a:schemeClr>
              </a:solidFill>
              <a:latin typeface="+mn-l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a:spLocks noGrp="1"/>
          </p:cNvSpPr>
          <p:nvPr>
            <p:ph type="title"/>
            <p:custDataLst>
              <p:tags r:id="rId1"/>
            </p:custDataLst>
          </p:nvPr>
        </p:nvSpPr>
        <p:spPr>
          <a:xfrm>
            <a:off x="455078" y="113828"/>
            <a:ext cx="8356826" cy="1025756"/>
          </a:xfrm>
        </p:spPr>
        <p:txBody>
          <a:bodyPr>
            <a:normAutofit/>
          </a:bodyPr>
          <a:lstStyle/>
          <a:p>
            <a:pPr algn="l"/>
            <a:r>
              <a:rPr lang="en-US" sz="2500" b="1" dirty="0" smtClean="0">
                <a:latin typeface="+mn-lt"/>
              </a:rPr>
              <a:t>Assessment Risk &amp; Value Matrix</a:t>
            </a:r>
            <a:r>
              <a:rPr lang="en-US" sz="2800" b="1" dirty="0" smtClean="0">
                <a:latin typeface="+mn-lt"/>
              </a:rPr>
              <a:t/>
            </a:r>
            <a:br>
              <a:rPr lang="en-US" sz="2800" b="1" dirty="0" smtClean="0">
                <a:latin typeface="+mn-lt"/>
              </a:rPr>
            </a:br>
            <a:r>
              <a:rPr lang="en-US" sz="1800" b="1" dirty="0" smtClean="0">
                <a:solidFill>
                  <a:srgbClr val="7030A0"/>
                </a:solidFill>
                <a:latin typeface="+mn-lt"/>
              </a:rPr>
              <a:t>Summary of Findings Matrix</a:t>
            </a:r>
            <a:endParaRPr lang="en-US" sz="2400" b="1" dirty="0" smtClean="0">
              <a:latin typeface="+mn-lt"/>
            </a:endParaRPr>
          </a:p>
        </p:txBody>
      </p:sp>
      <p:sp>
        <p:nvSpPr>
          <p:cNvPr id="20" name="TextBox 19"/>
          <p:cNvSpPr txBox="1"/>
          <p:nvPr/>
        </p:nvSpPr>
        <p:spPr>
          <a:xfrm>
            <a:off x="491221" y="2498445"/>
            <a:ext cx="430887" cy="1725327"/>
          </a:xfrm>
          <a:prstGeom prst="rect">
            <a:avLst/>
          </a:prstGeom>
          <a:noFill/>
        </p:spPr>
        <p:txBody>
          <a:bodyPr vert="vert270" wrap="square" rtlCol="0">
            <a:spAutoFit/>
          </a:bodyPr>
          <a:lstStyle/>
          <a:p>
            <a:pPr algn="ctr"/>
            <a:r>
              <a:rPr lang="en-CA" sz="1600" dirty="0" smtClean="0"/>
              <a:t>Risk Mitigation</a:t>
            </a:r>
            <a:endParaRPr lang="en-US" sz="1600" dirty="0"/>
          </a:p>
        </p:txBody>
      </p:sp>
      <p:sp>
        <p:nvSpPr>
          <p:cNvPr id="21" name="TextBox 20"/>
          <p:cNvSpPr txBox="1"/>
          <p:nvPr/>
        </p:nvSpPr>
        <p:spPr>
          <a:xfrm>
            <a:off x="1959549" y="5301031"/>
            <a:ext cx="1900836" cy="338554"/>
          </a:xfrm>
          <a:prstGeom prst="rect">
            <a:avLst/>
          </a:prstGeom>
          <a:noFill/>
        </p:spPr>
        <p:txBody>
          <a:bodyPr wrap="square" rtlCol="0">
            <a:spAutoFit/>
          </a:bodyPr>
          <a:lstStyle/>
          <a:p>
            <a:r>
              <a:rPr lang="en-CA" sz="1600" dirty="0" smtClean="0"/>
              <a:t>Value (value-add)</a:t>
            </a:r>
            <a:endParaRPr lang="en-US" sz="1600" dirty="0"/>
          </a:p>
        </p:txBody>
      </p:sp>
      <p:sp>
        <p:nvSpPr>
          <p:cNvPr id="23" name="TextBox 22"/>
          <p:cNvSpPr txBox="1"/>
          <p:nvPr/>
        </p:nvSpPr>
        <p:spPr>
          <a:xfrm>
            <a:off x="344740" y="1384664"/>
            <a:ext cx="610244" cy="276999"/>
          </a:xfrm>
          <a:prstGeom prst="rect">
            <a:avLst/>
          </a:prstGeom>
          <a:noFill/>
        </p:spPr>
        <p:txBody>
          <a:bodyPr wrap="square" rtlCol="0">
            <a:spAutoFit/>
          </a:bodyPr>
          <a:lstStyle/>
          <a:p>
            <a:r>
              <a:rPr lang="en-CA" sz="1200" b="1" dirty="0" smtClean="0"/>
              <a:t> High </a:t>
            </a:r>
            <a:endParaRPr lang="en-US" sz="1200" b="1" dirty="0"/>
          </a:p>
        </p:txBody>
      </p:sp>
      <p:grpSp>
        <p:nvGrpSpPr>
          <p:cNvPr id="2" name="Group 45"/>
          <p:cNvGrpSpPr/>
          <p:nvPr/>
        </p:nvGrpSpPr>
        <p:grpSpPr>
          <a:xfrm>
            <a:off x="942076" y="1406053"/>
            <a:ext cx="4116819" cy="3839922"/>
            <a:chOff x="1215202" y="2005526"/>
            <a:chExt cx="4259166" cy="3948204"/>
          </a:xfrm>
        </p:grpSpPr>
        <p:cxnSp>
          <p:nvCxnSpPr>
            <p:cNvPr id="5" name="Straight Arrow Connector 4"/>
            <p:cNvCxnSpPr/>
            <p:nvPr/>
          </p:nvCxnSpPr>
          <p:spPr>
            <a:xfrm flipV="1">
              <a:off x="1217406" y="2005526"/>
              <a:ext cx="8499" cy="39345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215202" y="5944230"/>
              <a:ext cx="4259166" cy="95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260581" y="4039002"/>
              <a:ext cx="2009563" cy="18729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3337293" y="4030850"/>
              <a:ext cx="2009563" cy="18729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333908" y="2105438"/>
              <a:ext cx="2009563" cy="18729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263039" y="2110940"/>
              <a:ext cx="2009563" cy="18729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34" name="Table 33"/>
          <p:cNvGraphicFramePr>
            <a:graphicFrameLocks noGrp="1"/>
          </p:cNvGraphicFramePr>
          <p:nvPr>
            <p:extLst>
              <p:ext uri="{D42A27DB-BD31-4B8C-83A1-F6EECF244321}">
                <p14:modId xmlns:p14="http://schemas.microsoft.com/office/powerpoint/2010/main" xmlns="" val="768978725"/>
              </p:ext>
            </p:extLst>
          </p:nvPr>
        </p:nvGraphicFramePr>
        <p:xfrm>
          <a:off x="5529344" y="1719035"/>
          <a:ext cx="3291840" cy="3688080"/>
        </p:xfrm>
        <a:graphic>
          <a:graphicData uri="http://schemas.openxmlformats.org/drawingml/2006/table">
            <a:tbl>
              <a:tblPr bandRow="1">
                <a:tableStyleId>{2D5ABB26-0587-4C30-8999-92F81FD0307C}</a:tableStyleId>
              </a:tblPr>
              <a:tblGrid>
                <a:gridCol w="3291840"/>
              </a:tblGrid>
              <a:tr h="936634">
                <a:tc>
                  <a:txBody>
                    <a:bodyPr/>
                    <a:lstStyle/>
                    <a:p>
                      <a:r>
                        <a:rPr lang="en-CA" sz="1400" b="1" dirty="0" smtClean="0"/>
                        <a:t>Governance</a:t>
                      </a:r>
                      <a:r>
                        <a:rPr lang="en-CA" sz="1400" b="1" baseline="0" dirty="0" smtClean="0"/>
                        <a:t> Model (Gm) </a:t>
                      </a:r>
                    </a:p>
                    <a:p>
                      <a:pPr marL="434340" indent="-342900">
                        <a:buFont typeface="+mj-lt"/>
                        <a:buAutoNum type="arabicPeriod"/>
                      </a:pPr>
                      <a:r>
                        <a:rPr lang="en-CA" sz="1400" b="0" baseline="0" dirty="0" smtClean="0"/>
                        <a:t>Structure </a:t>
                      </a:r>
                    </a:p>
                    <a:p>
                      <a:pPr marL="43434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CA" sz="1400" b="0" baseline="0" dirty="0" smtClean="0"/>
                        <a:t>Roles and Responsibilities</a:t>
                      </a:r>
                    </a:p>
                    <a:p>
                      <a:pPr marL="43434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CA" sz="1400" b="0" baseline="0" dirty="0" smtClean="0"/>
                        <a:t>Skills and Resources</a:t>
                      </a:r>
                    </a:p>
                    <a:p>
                      <a:pPr marL="434340" indent="-342900">
                        <a:buFont typeface="+mj-lt"/>
                        <a:buAutoNum type="arabicPeriod"/>
                      </a:pPr>
                      <a:r>
                        <a:rPr lang="en-CA" sz="1400" b="0" baseline="0" dirty="0" smtClean="0"/>
                        <a:t>Market Data Definition</a:t>
                      </a:r>
                    </a:p>
                  </a:txBody>
                  <a:tcPr/>
                </a:tc>
              </a:tr>
              <a:tr h="936634">
                <a:tc>
                  <a:txBody>
                    <a:bodyPr/>
                    <a:lstStyle/>
                    <a:p>
                      <a:r>
                        <a:rPr lang="en-CA" sz="1400" b="1" dirty="0" smtClean="0"/>
                        <a:t>Market</a:t>
                      </a:r>
                      <a:r>
                        <a:rPr lang="en-CA" sz="1400" b="1" baseline="0" dirty="0" smtClean="0"/>
                        <a:t> Data Process (Mkp)</a:t>
                      </a:r>
                      <a:endParaRPr lang="en-CA" sz="1400" b="1" dirty="0" smtClean="0"/>
                    </a:p>
                    <a:p>
                      <a:pPr marL="434340" lvl="0" indent="-342900" algn="l" defTabSz="914400" rtl="0" eaLnBrk="1" latinLnBrk="0" hangingPunct="1">
                        <a:buFont typeface="+mj-lt"/>
                        <a:buAutoNum type="arabicPeriod"/>
                      </a:pPr>
                      <a:r>
                        <a:rPr lang="en-CA" sz="1400" b="0" kern="1200" baseline="0" dirty="0" smtClean="0">
                          <a:solidFill>
                            <a:schemeClr val="tx1"/>
                          </a:solidFill>
                          <a:latin typeface="+mn-lt"/>
                          <a:ea typeface="+mn-ea"/>
                          <a:cs typeface="+mn-cs"/>
                        </a:rPr>
                        <a:t>Move Add and Changes</a:t>
                      </a:r>
                    </a:p>
                    <a:p>
                      <a:pPr marL="434340" lvl="0" indent="-342900" algn="l" defTabSz="914400" rtl="0" eaLnBrk="1" latinLnBrk="0" hangingPunct="1">
                        <a:buFont typeface="+mj-lt"/>
                        <a:buAutoNum type="arabicPeriod"/>
                      </a:pPr>
                      <a:r>
                        <a:rPr lang="en-CA" sz="1400" b="0" kern="1200" baseline="0" dirty="0" smtClean="0">
                          <a:solidFill>
                            <a:schemeClr val="tx1"/>
                          </a:solidFill>
                          <a:latin typeface="+mn-lt"/>
                          <a:ea typeface="+mn-ea"/>
                          <a:cs typeface="+mn-cs"/>
                        </a:rPr>
                        <a:t>New Request (Procurement)</a:t>
                      </a:r>
                    </a:p>
                    <a:p>
                      <a:pPr marL="434340" lvl="0" indent="-342900" algn="l" defTabSz="914400" rtl="0" eaLnBrk="1" latinLnBrk="0" hangingPunct="1">
                        <a:buFont typeface="+mj-lt"/>
                        <a:buAutoNum type="arabicPeriod"/>
                      </a:pPr>
                      <a:r>
                        <a:rPr lang="en-CA" sz="1400" b="0" kern="1200" baseline="0" dirty="0" smtClean="0">
                          <a:solidFill>
                            <a:schemeClr val="tx1"/>
                          </a:solidFill>
                          <a:latin typeface="+mn-lt"/>
                          <a:ea typeface="+mn-ea"/>
                          <a:cs typeface="+mn-cs"/>
                        </a:rPr>
                        <a:t>Contract Renewals</a:t>
                      </a:r>
                    </a:p>
                    <a:p>
                      <a:pPr marL="434340" lvl="0" indent="-342900" algn="l" defTabSz="914400" rtl="0" eaLnBrk="1" latinLnBrk="0" hangingPunct="1">
                        <a:buFont typeface="+mj-lt"/>
                        <a:buAutoNum type="arabicPeriod"/>
                      </a:pPr>
                      <a:r>
                        <a:rPr lang="en-CA" sz="1400" b="0" kern="1200" baseline="0" dirty="0" smtClean="0">
                          <a:solidFill>
                            <a:schemeClr val="tx1"/>
                          </a:solidFill>
                          <a:latin typeface="+mn-lt"/>
                          <a:ea typeface="+mn-ea"/>
                          <a:cs typeface="+mn-cs"/>
                        </a:rPr>
                        <a:t>Invoice Processing</a:t>
                      </a:r>
                    </a:p>
                    <a:p>
                      <a:pPr marL="434340" lvl="0" indent="-342900" algn="l" defTabSz="914400" rtl="0" eaLnBrk="1" latinLnBrk="0" hangingPunct="1">
                        <a:buFont typeface="+mj-lt"/>
                        <a:buAutoNum type="arabicPeriod"/>
                      </a:pPr>
                      <a:r>
                        <a:rPr lang="en-CA" sz="1400" b="0" kern="1200" baseline="0" dirty="0" smtClean="0">
                          <a:solidFill>
                            <a:schemeClr val="tx1"/>
                          </a:solidFill>
                          <a:latin typeface="+mn-lt"/>
                          <a:ea typeface="+mn-ea"/>
                          <a:cs typeface="+mn-cs"/>
                        </a:rPr>
                        <a:t>Bloomberg</a:t>
                      </a:r>
                      <a:endParaRPr lang="en-US" sz="1400" b="0" kern="1200" baseline="0" dirty="0" smtClean="0">
                        <a:solidFill>
                          <a:schemeClr val="tx1"/>
                        </a:solidFill>
                        <a:latin typeface="+mn-lt"/>
                        <a:ea typeface="+mn-ea"/>
                        <a:cs typeface="+mn-cs"/>
                      </a:endParaRPr>
                    </a:p>
                  </a:txBody>
                  <a:tcPr/>
                </a:tc>
              </a:tr>
              <a:tr h="936634">
                <a:tc>
                  <a:txBody>
                    <a:bodyPr/>
                    <a:lstStyle/>
                    <a:p>
                      <a:r>
                        <a:rPr lang="en-CA" sz="1400" b="1" dirty="0" smtClean="0"/>
                        <a:t>Operational Controls (Ops)</a:t>
                      </a:r>
                    </a:p>
                    <a:p>
                      <a:pPr marL="434340" lvl="0" indent="-342900" algn="l" defTabSz="914400" rtl="0" eaLnBrk="1" latinLnBrk="0" hangingPunct="1">
                        <a:buFont typeface="+mj-lt"/>
                        <a:buAutoNum type="arabicPeriod"/>
                      </a:pPr>
                      <a:r>
                        <a:rPr lang="en-CA" sz="1400" b="0" kern="1200" baseline="0" dirty="0" smtClean="0">
                          <a:solidFill>
                            <a:schemeClr val="tx1"/>
                          </a:solidFill>
                          <a:latin typeface="+mn-lt"/>
                          <a:ea typeface="+mn-ea"/>
                          <a:cs typeface="+mn-cs"/>
                        </a:rPr>
                        <a:t>Master Data Controls</a:t>
                      </a:r>
                    </a:p>
                    <a:p>
                      <a:pPr marL="434340" lvl="0" indent="-342900" algn="l" defTabSz="914400" rtl="0" eaLnBrk="1" latinLnBrk="0" hangingPunct="1">
                        <a:buFont typeface="+mj-lt"/>
                        <a:buAutoNum type="arabicPeriod"/>
                      </a:pPr>
                      <a:r>
                        <a:rPr lang="en-CA" sz="1400" b="0" kern="1200" baseline="0" dirty="0" smtClean="0">
                          <a:solidFill>
                            <a:schemeClr val="tx1"/>
                          </a:solidFill>
                          <a:latin typeface="+mn-lt"/>
                          <a:ea typeface="+mn-ea"/>
                          <a:cs typeface="+mn-cs"/>
                        </a:rPr>
                        <a:t>Transaction Controls</a:t>
                      </a:r>
                    </a:p>
                    <a:p>
                      <a:pPr marL="434340" lvl="0" indent="-342900" algn="l" defTabSz="914400" rtl="0" eaLnBrk="1" latinLnBrk="0" hangingPunct="1">
                        <a:buFont typeface="+mj-lt"/>
                        <a:buAutoNum type="arabicPeriod"/>
                      </a:pPr>
                      <a:r>
                        <a:rPr lang="en-CA" sz="1400" b="0" kern="1200" baseline="0" dirty="0" smtClean="0">
                          <a:solidFill>
                            <a:schemeClr val="tx1"/>
                          </a:solidFill>
                          <a:latin typeface="+mn-lt"/>
                          <a:ea typeface="+mn-ea"/>
                          <a:cs typeface="+mn-cs"/>
                        </a:rPr>
                        <a:t>Configurable Controls</a:t>
                      </a:r>
                    </a:p>
                    <a:p>
                      <a:pPr marL="434340" lvl="0" indent="-342900" algn="l" defTabSz="914400" rtl="0" eaLnBrk="1" latinLnBrk="0" hangingPunct="1">
                        <a:buFont typeface="+mj-lt"/>
                        <a:buAutoNum type="arabicPeriod"/>
                      </a:pPr>
                      <a:r>
                        <a:rPr lang="en-CA" sz="1400" b="0" kern="1200" baseline="0" dirty="0" smtClean="0">
                          <a:solidFill>
                            <a:schemeClr val="tx1"/>
                          </a:solidFill>
                          <a:latin typeface="+mn-lt"/>
                          <a:ea typeface="+mn-ea"/>
                          <a:cs typeface="+mn-cs"/>
                        </a:rPr>
                        <a:t>Reporting</a:t>
                      </a:r>
                      <a:endParaRPr lang="en-US" sz="1400" b="0" kern="1200" baseline="0" dirty="0" smtClean="0">
                        <a:solidFill>
                          <a:schemeClr val="tx1"/>
                        </a:solidFill>
                        <a:latin typeface="+mn-lt"/>
                        <a:ea typeface="+mn-ea"/>
                        <a:cs typeface="+mn-cs"/>
                      </a:endParaRPr>
                    </a:p>
                  </a:txBody>
                  <a:tcPr/>
                </a:tc>
              </a:tr>
            </a:tbl>
          </a:graphicData>
        </a:graphic>
      </p:graphicFrame>
      <p:sp>
        <p:nvSpPr>
          <p:cNvPr id="36" name="Oval 35"/>
          <p:cNvSpPr/>
          <p:nvPr/>
        </p:nvSpPr>
        <p:spPr>
          <a:xfrm>
            <a:off x="1411489" y="3607423"/>
            <a:ext cx="340875" cy="29456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b="1" dirty="0" smtClean="0">
                <a:solidFill>
                  <a:schemeClr val="bg1"/>
                </a:solidFill>
              </a:rPr>
              <a:t>Gm2</a:t>
            </a:r>
            <a:endParaRPr lang="en-CA" sz="1000" b="1" dirty="0">
              <a:solidFill>
                <a:schemeClr val="bg1"/>
              </a:solidFill>
            </a:endParaRPr>
          </a:p>
        </p:txBody>
      </p:sp>
      <p:sp>
        <p:nvSpPr>
          <p:cNvPr id="38" name="Oval 37"/>
          <p:cNvSpPr/>
          <p:nvPr/>
        </p:nvSpPr>
        <p:spPr>
          <a:xfrm>
            <a:off x="1281105" y="4299007"/>
            <a:ext cx="345465" cy="3206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b="1" dirty="0">
                <a:solidFill>
                  <a:schemeClr val="bg1"/>
                </a:solidFill>
              </a:rPr>
              <a:t>Gm1</a:t>
            </a:r>
          </a:p>
        </p:txBody>
      </p:sp>
      <p:sp>
        <p:nvSpPr>
          <p:cNvPr id="72" name="TextBox 71"/>
          <p:cNvSpPr txBox="1"/>
          <p:nvPr/>
        </p:nvSpPr>
        <p:spPr>
          <a:xfrm>
            <a:off x="4566575" y="5286455"/>
            <a:ext cx="634668" cy="276999"/>
          </a:xfrm>
          <a:prstGeom prst="rect">
            <a:avLst/>
          </a:prstGeom>
          <a:noFill/>
        </p:spPr>
        <p:txBody>
          <a:bodyPr wrap="square" rtlCol="0">
            <a:spAutoFit/>
          </a:bodyPr>
          <a:lstStyle/>
          <a:p>
            <a:r>
              <a:rPr lang="en-CA" sz="1200" b="1" dirty="0" smtClean="0"/>
              <a:t> High </a:t>
            </a:r>
            <a:endParaRPr lang="en-US" sz="1200" b="1" dirty="0"/>
          </a:p>
        </p:txBody>
      </p:sp>
      <p:sp>
        <p:nvSpPr>
          <p:cNvPr id="73" name="TextBox 72"/>
          <p:cNvSpPr txBox="1"/>
          <p:nvPr/>
        </p:nvSpPr>
        <p:spPr>
          <a:xfrm>
            <a:off x="401255" y="5188948"/>
            <a:ext cx="503318" cy="276999"/>
          </a:xfrm>
          <a:prstGeom prst="rect">
            <a:avLst/>
          </a:prstGeom>
          <a:noFill/>
        </p:spPr>
        <p:txBody>
          <a:bodyPr wrap="square" rtlCol="0">
            <a:spAutoFit/>
          </a:bodyPr>
          <a:lstStyle/>
          <a:p>
            <a:r>
              <a:rPr lang="en-CA" sz="1200" b="1" dirty="0" smtClean="0"/>
              <a:t>Low</a:t>
            </a:r>
            <a:endParaRPr lang="en-US" sz="1200" b="1" dirty="0"/>
          </a:p>
        </p:txBody>
      </p:sp>
      <p:sp>
        <p:nvSpPr>
          <p:cNvPr id="97" name="Oval 96"/>
          <p:cNvSpPr/>
          <p:nvPr/>
        </p:nvSpPr>
        <p:spPr>
          <a:xfrm>
            <a:off x="888356" y="3473138"/>
            <a:ext cx="1757551" cy="1626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400" dirty="0">
              <a:solidFill>
                <a:srgbClr val="FF0000"/>
              </a:solidFill>
            </a:endParaRPr>
          </a:p>
        </p:txBody>
      </p:sp>
      <p:sp>
        <p:nvSpPr>
          <p:cNvPr id="110" name="Oval 109"/>
          <p:cNvSpPr/>
          <p:nvPr/>
        </p:nvSpPr>
        <p:spPr>
          <a:xfrm>
            <a:off x="5718283" y="1364893"/>
            <a:ext cx="249739" cy="2416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400" dirty="0">
              <a:solidFill>
                <a:srgbClr val="FF0000"/>
              </a:solidFill>
            </a:endParaRPr>
          </a:p>
        </p:txBody>
      </p:sp>
      <p:sp>
        <p:nvSpPr>
          <p:cNvPr id="115" name="Rectangle 114"/>
          <p:cNvSpPr/>
          <p:nvPr/>
        </p:nvSpPr>
        <p:spPr>
          <a:xfrm>
            <a:off x="1954708" y="1137371"/>
            <a:ext cx="1801455" cy="338554"/>
          </a:xfrm>
          <a:prstGeom prst="rect">
            <a:avLst/>
          </a:prstGeom>
        </p:spPr>
        <p:txBody>
          <a:bodyPr wrap="none">
            <a:spAutoFit/>
          </a:bodyPr>
          <a:lstStyle/>
          <a:p>
            <a:r>
              <a:rPr lang="en-US" sz="1600" b="1" dirty="0" smtClean="0"/>
              <a:t>Assessment Matrix</a:t>
            </a:r>
            <a:endParaRPr lang="en-CA" sz="1600" b="1" dirty="0"/>
          </a:p>
        </p:txBody>
      </p:sp>
      <p:sp>
        <p:nvSpPr>
          <p:cNvPr id="116" name="Rectangle 115"/>
          <p:cNvSpPr/>
          <p:nvPr/>
        </p:nvSpPr>
        <p:spPr>
          <a:xfrm>
            <a:off x="374072" y="5554543"/>
            <a:ext cx="8389918" cy="938719"/>
          </a:xfrm>
          <a:prstGeom prst="rect">
            <a:avLst/>
          </a:prstGeom>
        </p:spPr>
        <p:txBody>
          <a:bodyPr wrap="square">
            <a:spAutoFit/>
          </a:bodyPr>
          <a:lstStyle/>
          <a:p>
            <a:pPr marL="434340" lvl="0" indent="-342900"/>
            <a:r>
              <a:rPr lang="en-US" sz="1100" b="1" dirty="0" smtClean="0"/>
              <a:t>Top Area’s of Concern</a:t>
            </a:r>
          </a:p>
          <a:p>
            <a:pPr marL="434340" lvl="0" indent="-342900">
              <a:buFont typeface="Wingdings" pitchFamily="2" charset="2"/>
              <a:buChar char="§"/>
            </a:pPr>
            <a:r>
              <a:rPr lang="en-US" sz="1100" dirty="0" smtClean="0"/>
              <a:t>The current </a:t>
            </a:r>
            <a:r>
              <a:rPr lang="en-US" sz="1100" b="1" dirty="0" smtClean="0"/>
              <a:t>Governance Model </a:t>
            </a:r>
            <a:r>
              <a:rPr lang="en-US" sz="1100" dirty="0" smtClean="0"/>
              <a:t>includes a physically and logically separated </a:t>
            </a:r>
            <a:r>
              <a:rPr lang="en-US" sz="1100" u="sng" dirty="0" smtClean="0"/>
              <a:t>structure</a:t>
            </a:r>
            <a:r>
              <a:rPr lang="en-US" sz="1100" dirty="0" smtClean="0"/>
              <a:t> which impairs information/knowledge transfer and collaboration on transactions, and isn’t conducive to best practices </a:t>
            </a:r>
            <a:r>
              <a:rPr lang="en-US" sz="1100" u="sng" dirty="0" smtClean="0"/>
              <a:t>skills</a:t>
            </a:r>
            <a:r>
              <a:rPr lang="en-US" sz="1100" dirty="0" smtClean="0"/>
              <a:t> development required of ITP.  </a:t>
            </a:r>
          </a:p>
          <a:p>
            <a:pPr marL="434340" lvl="0" indent="-342900">
              <a:buFont typeface="Wingdings" pitchFamily="2" charset="2"/>
              <a:buChar char="§"/>
            </a:pPr>
            <a:r>
              <a:rPr lang="en-US" sz="1100" u="sng" dirty="0" smtClean="0"/>
              <a:t>Reporting</a:t>
            </a:r>
            <a:r>
              <a:rPr lang="en-US" sz="1100" dirty="0" smtClean="0"/>
              <a:t> and </a:t>
            </a:r>
            <a:r>
              <a:rPr lang="en-US" sz="1100" u="sng" dirty="0" smtClean="0"/>
              <a:t>Contract Renewal</a:t>
            </a:r>
            <a:r>
              <a:rPr lang="en-US" sz="1100" dirty="0" smtClean="0"/>
              <a:t> best practices are less effective (low value add) reducing the firm’s ability to maintain controls (low risk mitigation).</a:t>
            </a:r>
          </a:p>
        </p:txBody>
      </p:sp>
      <p:sp>
        <p:nvSpPr>
          <p:cNvPr id="118" name="Oval 117"/>
          <p:cNvSpPr/>
          <p:nvPr/>
        </p:nvSpPr>
        <p:spPr>
          <a:xfrm>
            <a:off x="3307082" y="1443522"/>
            <a:ext cx="1757551" cy="1626920"/>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smtClean="0">
              <a:solidFill>
                <a:schemeClr val="accent1">
                  <a:lumMod val="60000"/>
                  <a:lumOff val="40000"/>
                </a:schemeClr>
              </a:solidFill>
            </a:endParaRPr>
          </a:p>
        </p:txBody>
      </p:sp>
      <p:sp>
        <p:nvSpPr>
          <p:cNvPr id="119" name="Rectangle 118"/>
          <p:cNvSpPr/>
          <p:nvPr/>
        </p:nvSpPr>
        <p:spPr>
          <a:xfrm>
            <a:off x="3720747" y="1881881"/>
            <a:ext cx="1134094" cy="646331"/>
          </a:xfrm>
          <a:prstGeom prst="rect">
            <a:avLst/>
          </a:prstGeom>
        </p:spPr>
        <p:txBody>
          <a:bodyPr wrap="square">
            <a:spAutoFit/>
          </a:bodyPr>
          <a:lstStyle/>
          <a:p>
            <a:pPr algn="ctr"/>
            <a:r>
              <a:rPr lang="en-CA" b="1" dirty="0" smtClean="0">
                <a:solidFill>
                  <a:schemeClr val="accent1">
                    <a:lumMod val="60000"/>
                    <a:lumOff val="40000"/>
                  </a:schemeClr>
                </a:solidFill>
              </a:rPr>
              <a:t>Target </a:t>
            </a:r>
          </a:p>
          <a:p>
            <a:pPr algn="ctr"/>
            <a:r>
              <a:rPr lang="en-CA" b="1" dirty="0" smtClean="0">
                <a:solidFill>
                  <a:schemeClr val="accent1">
                    <a:lumMod val="60000"/>
                    <a:lumOff val="40000"/>
                  </a:schemeClr>
                </a:solidFill>
              </a:rPr>
              <a:t>Quadrant</a:t>
            </a:r>
          </a:p>
        </p:txBody>
      </p:sp>
      <p:sp>
        <p:nvSpPr>
          <p:cNvPr id="61" name="Oval 60"/>
          <p:cNvSpPr/>
          <p:nvPr/>
        </p:nvSpPr>
        <p:spPr>
          <a:xfrm>
            <a:off x="1621134" y="4486152"/>
            <a:ext cx="345465" cy="3206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b="1" dirty="0">
                <a:solidFill>
                  <a:schemeClr val="bg1"/>
                </a:solidFill>
              </a:rPr>
              <a:t>Gm3</a:t>
            </a:r>
          </a:p>
        </p:txBody>
      </p:sp>
      <p:sp>
        <p:nvSpPr>
          <p:cNvPr id="80" name="Oval 79"/>
          <p:cNvSpPr/>
          <p:nvPr/>
        </p:nvSpPr>
        <p:spPr>
          <a:xfrm>
            <a:off x="3410075" y="2392732"/>
            <a:ext cx="340875" cy="2945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dirty="0" smtClean="0">
                <a:solidFill>
                  <a:srgbClr val="FF0000"/>
                </a:solidFill>
              </a:rPr>
              <a:t>Ops3</a:t>
            </a:r>
            <a:endParaRPr lang="en-CA" sz="1000" dirty="0">
              <a:solidFill>
                <a:srgbClr val="FF0000"/>
              </a:solidFill>
            </a:endParaRPr>
          </a:p>
        </p:txBody>
      </p:sp>
      <p:sp>
        <p:nvSpPr>
          <p:cNvPr id="82" name="Oval 81"/>
          <p:cNvSpPr/>
          <p:nvPr/>
        </p:nvSpPr>
        <p:spPr>
          <a:xfrm>
            <a:off x="1594400" y="4110081"/>
            <a:ext cx="345465" cy="3206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dirty="0">
                <a:solidFill>
                  <a:srgbClr val="FF0000"/>
                </a:solidFill>
              </a:rPr>
              <a:t>Ops4</a:t>
            </a:r>
          </a:p>
        </p:txBody>
      </p:sp>
      <p:sp>
        <p:nvSpPr>
          <p:cNvPr id="83" name="Oval 82"/>
          <p:cNvSpPr/>
          <p:nvPr/>
        </p:nvSpPr>
        <p:spPr>
          <a:xfrm>
            <a:off x="3624337" y="2114476"/>
            <a:ext cx="340875" cy="2945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dirty="0" smtClean="0">
                <a:solidFill>
                  <a:srgbClr val="FF0000"/>
                </a:solidFill>
              </a:rPr>
              <a:t>Mkp1</a:t>
            </a:r>
            <a:endParaRPr lang="en-CA" sz="1000" dirty="0">
              <a:solidFill>
                <a:srgbClr val="FF0000"/>
              </a:solidFill>
            </a:endParaRPr>
          </a:p>
        </p:txBody>
      </p:sp>
      <p:sp>
        <p:nvSpPr>
          <p:cNvPr id="85" name="Oval 84"/>
          <p:cNvSpPr/>
          <p:nvPr/>
        </p:nvSpPr>
        <p:spPr>
          <a:xfrm>
            <a:off x="1696170" y="2687298"/>
            <a:ext cx="340875" cy="2945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dirty="0" smtClean="0">
                <a:solidFill>
                  <a:srgbClr val="FF0000"/>
                </a:solidFill>
              </a:rPr>
              <a:t>Mkp2</a:t>
            </a:r>
            <a:endParaRPr lang="en-CA" sz="1000" dirty="0">
              <a:solidFill>
                <a:srgbClr val="FF0000"/>
              </a:solidFill>
            </a:endParaRPr>
          </a:p>
        </p:txBody>
      </p:sp>
      <p:sp>
        <p:nvSpPr>
          <p:cNvPr id="90" name="Oval 89"/>
          <p:cNvSpPr/>
          <p:nvPr/>
        </p:nvSpPr>
        <p:spPr>
          <a:xfrm>
            <a:off x="1740914" y="3784074"/>
            <a:ext cx="340875" cy="2945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dirty="0" smtClean="0">
                <a:solidFill>
                  <a:srgbClr val="FF0000"/>
                </a:solidFill>
              </a:rPr>
              <a:t>Mkp3</a:t>
            </a:r>
            <a:endParaRPr lang="en-CA" sz="1000" dirty="0">
              <a:solidFill>
                <a:srgbClr val="FF0000"/>
              </a:solidFill>
            </a:endParaRPr>
          </a:p>
        </p:txBody>
      </p:sp>
      <p:sp>
        <p:nvSpPr>
          <p:cNvPr id="91" name="Oval 90"/>
          <p:cNvSpPr/>
          <p:nvPr/>
        </p:nvSpPr>
        <p:spPr>
          <a:xfrm>
            <a:off x="2458864" y="2060047"/>
            <a:ext cx="340875" cy="2945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dirty="0" smtClean="0">
                <a:solidFill>
                  <a:srgbClr val="FF0000"/>
                </a:solidFill>
              </a:rPr>
              <a:t>Mkp4</a:t>
            </a:r>
            <a:endParaRPr lang="en-CA" sz="1000" dirty="0">
              <a:solidFill>
                <a:srgbClr val="FF0000"/>
              </a:solidFill>
            </a:endParaRPr>
          </a:p>
        </p:txBody>
      </p:sp>
      <p:sp>
        <p:nvSpPr>
          <p:cNvPr id="92" name="Oval 91"/>
          <p:cNvSpPr/>
          <p:nvPr/>
        </p:nvSpPr>
        <p:spPr>
          <a:xfrm>
            <a:off x="3731158" y="2592272"/>
            <a:ext cx="340875" cy="2945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dirty="0" smtClean="0">
                <a:solidFill>
                  <a:srgbClr val="FF0000"/>
                </a:solidFill>
              </a:rPr>
              <a:t>Mkp5</a:t>
            </a:r>
            <a:endParaRPr lang="en-CA" sz="1000" dirty="0">
              <a:solidFill>
                <a:srgbClr val="FF0000"/>
              </a:solidFill>
            </a:endParaRPr>
          </a:p>
        </p:txBody>
      </p:sp>
      <p:sp>
        <p:nvSpPr>
          <p:cNvPr id="96" name="Rectangle 95"/>
          <p:cNvSpPr/>
          <p:nvPr/>
        </p:nvSpPr>
        <p:spPr>
          <a:xfrm>
            <a:off x="5843152" y="1344892"/>
            <a:ext cx="2920838" cy="261610"/>
          </a:xfrm>
          <a:prstGeom prst="rect">
            <a:avLst/>
          </a:prstGeom>
        </p:spPr>
        <p:txBody>
          <a:bodyPr wrap="square">
            <a:spAutoFit/>
          </a:bodyPr>
          <a:lstStyle/>
          <a:p>
            <a:pPr marL="434340" lvl="0" indent="-342900"/>
            <a:r>
              <a:rPr lang="en-US" sz="1100" dirty="0" smtClean="0"/>
              <a:t>Focus Areas Reviewed / Assessed </a:t>
            </a:r>
          </a:p>
        </p:txBody>
      </p:sp>
      <p:cxnSp>
        <p:nvCxnSpPr>
          <p:cNvPr id="37" name="Straight Arrow Connector 36"/>
          <p:cNvCxnSpPr>
            <a:endCxn id="80" idx="4"/>
          </p:cNvCxnSpPr>
          <p:nvPr/>
        </p:nvCxnSpPr>
        <p:spPr>
          <a:xfrm flipV="1">
            <a:off x="2852382" y="2687298"/>
            <a:ext cx="728131" cy="514133"/>
          </a:xfrm>
          <a:prstGeom prst="straightConnector1">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80" idx="4"/>
          </p:cNvCxnSpPr>
          <p:nvPr/>
        </p:nvCxnSpPr>
        <p:spPr>
          <a:xfrm flipV="1">
            <a:off x="2006221" y="2687298"/>
            <a:ext cx="1574292" cy="1455828"/>
          </a:xfrm>
          <a:prstGeom prst="straightConnector1">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80" idx="4"/>
          </p:cNvCxnSpPr>
          <p:nvPr/>
        </p:nvCxnSpPr>
        <p:spPr>
          <a:xfrm rot="5400000" flipH="1" flipV="1">
            <a:off x="1901679" y="2819135"/>
            <a:ext cx="1810670" cy="1546997"/>
          </a:xfrm>
          <a:prstGeom prst="straightConnector1">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80" idx="4"/>
          </p:cNvCxnSpPr>
          <p:nvPr/>
        </p:nvCxnSpPr>
        <p:spPr>
          <a:xfrm flipV="1">
            <a:off x="2090060" y="2687298"/>
            <a:ext cx="1490453" cy="1060220"/>
          </a:xfrm>
          <a:prstGeom prst="straightConnector1">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383844" y="2914954"/>
            <a:ext cx="340875" cy="294566"/>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dirty="0" smtClean="0">
                <a:solidFill>
                  <a:srgbClr val="FF0000"/>
                </a:solidFill>
              </a:rPr>
              <a:t>Ops1</a:t>
            </a:r>
            <a:endParaRPr lang="en-CA" sz="1000" dirty="0">
              <a:solidFill>
                <a:srgbClr val="FF0000"/>
              </a:solidFill>
            </a:endParaRPr>
          </a:p>
        </p:txBody>
      </p:sp>
      <p:sp>
        <p:nvSpPr>
          <p:cNvPr id="66" name="Oval 65"/>
          <p:cNvSpPr/>
          <p:nvPr/>
        </p:nvSpPr>
        <p:spPr>
          <a:xfrm>
            <a:off x="3105941" y="2547402"/>
            <a:ext cx="340875" cy="294566"/>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dirty="0" smtClean="0">
                <a:solidFill>
                  <a:srgbClr val="FF0000"/>
                </a:solidFill>
              </a:rPr>
              <a:t>Ops2</a:t>
            </a:r>
            <a:endParaRPr lang="en-CA" sz="1000" dirty="0">
              <a:solidFill>
                <a:srgbClr val="FF0000"/>
              </a:solidFill>
            </a:endParaRPr>
          </a:p>
        </p:txBody>
      </p:sp>
      <p:cxnSp>
        <p:nvCxnSpPr>
          <p:cNvPr id="67" name="Straight Arrow Connector 66"/>
          <p:cNvCxnSpPr>
            <a:stCxn id="36" idx="7"/>
            <a:endCxn id="80" idx="4"/>
          </p:cNvCxnSpPr>
          <p:nvPr/>
        </p:nvCxnSpPr>
        <p:spPr>
          <a:xfrm rot="5400000" flipH="1" flipV="1">
            <a:off x="2159847" y="2229896"/>
            <a:ext cx="963263" cy="1878069"/>
          </a:xfrm>
          <a:prstGeom prst="straightConnector1">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2424293" y="3133471"/>
            <a:ext cx="340875" cy="2945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CA" sz="1000" dirty="0" smtClean="0">
                <a:solidFill>
                  <a:srgbClr val="FF0000"/>
                </a:solidFill>
              </a:rPr>
              <a:t>Gm4</a:t>
            </a:r>
            <a:endParaRPr lang="en-CA" sz="1000" dirty="0">
              <a:solidFill>
                <a:srgbClr val="FF0000"/>
              </a:solidFill>
            </a:endParaRPr>
          </a:p>
        </p:txBody>
      </p:sp>
      <p:sp>
        <p:nvSpPr>
          <p:cNvPr id="41" name="Date Placeholder 11"/>
          <p:cNvSpPr txBox="1">
            <a:spLocks/>
          </p:cNvSpPr>
          <p:nvPr/>
        </p:nvSpPr>
        <p:spPr>
          <a:xfrm>
            <a:off x="3886200" y="6645004"/>
            <a:ext cx="2681288" cy="1857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MDC @ Market Data Company</a:t>
            </a:r>
          </a:p>
        </p:txBody>
      </p:sp>
      <p:sp>
        <p:nvSpPr>
          <p:cNvPr id="42" name="Slide Number Placeholder 3"/>
          <p:cNvSpPr txBox="1">
            <a:spLocks/>
          </p:cNvSpPr>
          <p:nvPr>
            <p:custDataLst>
              <p:tags r:id="rId2"/>
            </p:custDataLst>
          </p:nvPr>
        </p:nvSpPr>
        <p:spPr>
          <a:xfrm>
            <a:off x="8862306"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pic>
        <p:nvPicPr>
          <p:cNvPr id="43" name="Picture 42">
            <a:extLst>
              <a:ext uri="{FF2B5EF4-FFF2-40B4-BE49-F238E27FC236}">
                <a16:creationId xmlns="" xmlns:a16="http://schemas.microsoft.com/office/drawing/2014/main" id="{0A914366-6E40-4172-8DA5-D4D0AB1EBB63}"/>
              </a:ext>
            </a:extLst>
          </p:cNvPr>
          <p:cNvPicPr>
            <a:picLocks noChangeAspect="1"/>
          </p:cNvPicPr>
          <p:nvPr/>
        </p:nvPicPr>
        <p:blipFill>
          <a:blip r:embed="rId4" cstate="print"/>
          <a:stretch>
            <a:fillRect/>
          </a:stretch>
        </p:blipFill>
        <p:spPr>
          <a:xfrm>
            <a:off x="7543800" y="179401"/>
            <a:ext cx="1278860" cy="765161"/>
          </a:xfrm>
          <a:prstGeom prst="rect">
            <a:avLst/>
          </a:prstGeom>
        </p:spPr>
      </p:pic>
    </p:spTree>
    <p:extLst>
      <p:ext uri="{BB962C8B-B14F-4D97-AF65-F5344CB8AC3E}">
        <p14:creationId xmlns:p14="http://schemas.microsoft.com/office/powerpoint/2010/main" xmlns="" val="1295638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81000" y="1219200"/>
            <a:ext cx="4267200" cy="5709255"/>
          </a:xfrm>
          <a:prstGeom prst="rect">
            <a:avLst/>
          </a:prstGeom>
          <a:noFill/>
        </p:spPr>
        <p:txBody>
          <a:bodyPr wrap="square" rtlCol="0">
            <a:spAutoFit/>
          </a:bodyPr>
          <a:lstStyle/>
          <a:p>
            <a:r>
              <a:rPr lang="en-GB" sz="1100" b="1" dirty="0" smtClean="0"/>
              <a:t>Contract Summary: </a:t>
            </a:r>
            <a:r>
              <a:rPr lang="en-GB" sz="1100" dirty="0" smtClean="0"/>
              <a:t>Account 30029530</a:t>
            </a:r>
          </a:p>
          <a:p>
            <a:r>
              <a:rPr lang="en-US" sz="1100" b="1" dirty="0" smtClean="0"/>
              <a:t>Renewal period: </a:t>
            </a:r>
            <a:r>
              <a:rPr lang="en-US" sz="1100" dirty="0" smtClean="0"/>
              <a:t>60 days prior to expiry  (December 2014) Note: Global GICs expires June 2013</a:t>
            </a:r>
          </a:p>
          <a:p>
            <a:r>
              <a:rPr lang="en-US" sz="1100" b="1" dirty="0" smtClean="0"/>
              <a:t>Auto Renewal Clause: </a:t>
            </a:r>
            <a:r>
              <a:rPr lang="en-US" sz="1100" dirty="0" smtClean="0"/>
              <a:t>Yes, 2 years</a:t>
            </a:r>
          </a:p>
          <a:p>
            <a:r>
              <a:rPr lang="en-US" sz="1100" b="1" dirty="0" smtClean="0"/>
              <a:t>Auto Renewal Fee: </a:t>
            </a:r>
            <a:r>
              <a:rPr lang="en-US" sz="1100" dirty="0" smtClean="0"/>
              <a:t>Published US CPI</a:t>
            </a:r>
          </a:p>
          <a:p>
            <a:r>
              <a:rPr lang="en-US" sz="1100" b="1" dirty="0" smtClean="0"/>
              <a:t>Type: </a:t>
            </a:r>
            <a:r>
              <a:rPr lang="en-US" sz="1100" dirty="0" smtClean="0"/>
              <a:t>Module</a:t>
            </a:r>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r>
              <a:rPr lang="en-CA" sz="1400" b="1" dirty="0" smtClean="0"/>
              <a:t>Solutions/Alternatives</a:t>
            </a:r>
            <a:endParaRPr lang="en-CA" sz="1400" dirty="0" smtClean="0"/>
          </a:p>
          <a:p>
            <a:endParaRPr lang="en-CA" sz="1200" b="1" dirty="0" smtClean="0"/>
          </a:p>
          <a:p>
            <a:pPr>
              <a:buFont typeface="Arial" pitchFamily="34" charset="0"/>
              <a:buChar char="•"/>
            </a:pPr>
            <a:r>
              <a:rPr lang="en-CA" sz="1200" b="1" dirty="0" smtClean="0"/>
              <a:t> </a:t>
            </a:r>
            <a:r>
              <a:rPr lang="en-CA" sz="1200" dirty="0" smtClean="0"/>
              <a:t>Deploy resources to utilize services</a:t>
            </a:r>
            <a:br>
              <a:rPr lang="en-CA" sz="1200" dirty="0" smtClean="0"/>
            </a:br>
            <a:endParaRPr lang="en-CA" sz="1200" dirty="0" smtClean="0"/>
          </a:p>
          <a:p>
            <a:pPr>
              <a:buFont typeface="Arial" pitchFamily="34" charset="0"/>
              <a:buChar char="•"/>
            </a:pPr>
            <a:r>
              <a:rPr lang="en-CA" sz="1200" dirty="0" smtClean="0"/>
              <a:t> Cancel competing/comparable services (offsetting savings)</a:t>
            </a:r>
          </a:p>
          <a:p>
            <a:pPr lvl="1"/>
            <a:r>
              <a:rPr lang="en-CA" sz="1200" dirty="0" smtClean="0"/>
              <a:t>- Including Bloomberg Per Security </a:t>
            </a:r>
            <a:br>
              <a:rPr lang="en-CA" sz="1200" dirty="0" smtClean="0"/>
            </a:br>
            <a:endParaRPr lang="en-GB" sz="1200" dirty="0" smtClean="0"/>
          </a:p>
          <a:p>
            <a:pPr>
              <a:buFont typeface="Arial" pitchFamily="34" charset="0"/>
              <a:buChar char="•"/>
            </a:pPr>
            <a:r>
              <a:rPr lang="en-CA" sz="1200" dirty="0" smtClean="0"/>
              <a:t> Leverage new spend  to offset spend commitment </a:t>
            </a:r>
          </a:p>
          <a:p>
            <a:pPr lvl="1">
              <a:buFontTx/>
              <a:buChar char="-"/>
            </a:pPr>
            <a:r>
              <a:rPr lang="en-CA" sz="1200" dirty="0" smtClean="0"/>
              <a:t>Negotiate new </a:t>
            </a:r>
            <a:r>
              <a:rPr lang="en-CA" sz="1200" smtClean="0"/>
              <a:t>spend against </a:t>
            </a:r>
            <a:r>
              <a:rPr lang="en-CA" sz="1200" dirty="0" smtClean="0"/>
              <a:t>services not utilized</a:t>
            </a:r>
          </a:p>
          <a:p>
            <a:pPr lvl="1">
              <a:buFontTx/>
              <a:buChar char="-"/>
            </a:pPr>
            <a:endParaRPr lang="en-CA" sz="1200" dirty="0" smtClean="0"/>
          </a:p>
          <a:p>
            <a:pPr>
              <a:buFont typeface="Arial" pitchFamily="34" charset="0"/>
              <a:buChar char="•"/>
            </a:pPr>
            <a:r>
              <a:rPr lang="en-CA" sz="1200" dirty="0" smtClean="0"/>
              <a:t> Absorb costs </a:t>
            </a:r>
            <a:r>
              <a:rPr lang="en-CA" sz="1200" smtClean="0"/>
              <a:t>for remainder </a:t>
            </a:r>
            <a:r>
              <a:rPr lang="en-CA" sz="1200" dirty="0" smtClean="0"/>
              <a:t>of the Agreement ($370K total)</a:t>
            </a:r>
          </a:p>
          <a:p>
            <a:endParaRPr lang="en-US" sz="1100" dirty="0" smtClean="0"/>
          </a:p>
        </p:txBody>
      </p:sp>
      <p:sp>
        <p:nvSpPr>
          <p:cNvPr id="13" name="Rectangle 12"/>
          <p:cNvSpPr/>
          <p:nvPr/>
        </p:nvSpPr>
        <p:spPr>
          <a:xfrm>
            <a:off x="4724400" y="1371600"/>
            <a:ext cx="4267200" cy="50292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0" name="Chart 29"/>
          <p:cNvGraphicFramePr/>
          <p:nvPr/>
        </p:nvGraphicFramePr>
        <p:xfrm>
          <a:off x="381000" y="2209800"/>
          <a:ext cx="4038600" cy="1905000"/>
        </p:xfrm>
        <a:graphic>
          <a:graphicData uri="http://schemas.openxmlformats.org/drawingml/2006/chart">
            <c:chart xmlns:c="http://schemas.openxmlformats.org/drawingml/2006/chart" xmlns:r="http://schemas.openxmlformats.org/officeDocument/2006/relationships" r:id="rId5"/>
          </a:graphicData>
        </a:graphic>
      </p:graphicFrame>
      <p:sp>
        <p:nvSpPr>
          <p:cNvPr id="33" name="Rectangle 32"/>
          <p:cNvSpPr/>
          <p:nvPr/>
        </p:nvSpPr>
        <p:spPr>
          <a:xfrm>
            <a:off x="381000" y="2362200"/>
            <a:ext cx="3886200" cy="1828800"/>
          </a:xfrm>
          <a:prstGeom prst="rect">
            <a:avLst/>
          </a:prstGeom>
          <a:noFill/>
          <a:ln w="31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4800600" y="866001"/>
            <a:ext cx="2309735" cy="307777"/>
          </a:xfrm>
          <a:prstGeom prst="rect">
            <a:avLst/>
          </a:prstGeom>
        </p:spPr>
        <p:txBody>
          <a:bodyPr wrap="none">
            <a:spAutoFit/>
          </a:bodyPr>
          <a:lstStyle/>
          <a:p>
            <a:r>
              <a:rPr lang="en-GB" sz="1400" b="1" dirty="0" smtClean="0"/>
              <a:t>Bloomberg Service Modules </a:t>
            </a:r>
            <a:endParaRPr lang="en-GB" sz="1400" dirty="0"/>
          </a:p>
        </p:txBody>
      </p:sp>
      <p:sp>
        <p:nvSpPr>
          <p:cNvPr id="14" name="Title 1"/>
          <p:cNvSpPr>
            <a:spLocks noGrp="1"/>
          </p:cNvSpPr>
          <p:nvPr>
            <p:ph type="title"/>
            <p:custDataLst>
              <p:tags r:id="rId1"/>
            </p:custDataLst>
          </p:nvPr>
        </p:nvSpPr>
        <p:spPr>
          <a:xfrm>
            <a:off x="381000" y="193444"/>
            <a:ext cx="4332513" cy="1025756"/>
          </a:xfrm>
        </p:spPr>
        <p:txBody>
          <a:bodyPr>
            <a:normAutofit fontScale="90000"/>
          </a:bodyPr>
          <a:lstStyle/>
          <a:p>
            <a:pPr algn="l"/>
            <a:r>
              <a:rPr lang="en-US" sz="2800" b="1" dirty="0" smtClean="0"/>
              <a:t/>
            </a:r>
            <a:br>
              <a:rPr lang="en-US" sz="2800" b="1" dirty="0" smtClean="0"/>
            </a:br>
            <a:r>
              <a:rPr lang="en-US" sz="2800" b="1" dirty="0" smtClean="0"/>
              <a:t>Bloomberg Back Office License</a:t>
            </a:r>
            <a:br>
              <a:rPr lang="en-US" sz="2800" b="1" dirty="0" smtClean="0"/>
            </a:br>
            <a:r>
              <a:rPr lang="en-US" sz="2000" b="1" dirty="0" smtClean="0">
                <a:solidFill>
                  <a:srgbClr val="7030A0"/>
                </a:solidFill>
              </a:rPr>
              <a:t>Unutilized Data</a:t>
            </a:r>
            <a:r>
              <a:rPr lang="en-GB" sz="2800" b="1" kern="0" dirty="0" smtClean="0">
                <a:solidFill>
                  <a:srgbClr val="7030A0"/>
                </a:solidFill>
              </a:rPr>
              <a:t/>
            </a:r>
            <a:br>
              <a:rPr lang="en-GB" sz="2800" b="1" kern="0" dirty="0" smtClean="0">
                <a:solidFill>
                  <a:srgbClr val="7030A0"/>
                </a:solidFill>
              </a:rPr>
            </a:br>
            <a:endParaRPr lang="en-US" sz="2800" b="1" dirty="0" smtClean="0"/>
          </a:p>
        </p:txBody>
      </p:sp>
      <p:sp>
        <p:nvSpPr>
          <p:cNvPr id="16" name="Down Arrow 15"/>
          <p:cNvSpPr/>
          <p:nvPr/>
        </p:nvSpPr>
        <p:spPr>
          <a:xfrm rot="16200000">
            <a:off x="3581400" y="3124200"/>
            <a:ext cx="1828801" cy="304798"/>
          </a:xfrm>
          <a:prstGeom prst="downArrow">
            <a:avLst>
              <a:gd name="adj1" fmla="val 50000"/>
              <a:gd name="adj2" fmla="val 10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17" name="Table 16"/>
          <p:cNvGraphicFramePr>
            <a:graphicFrameLocks noGrp="1"/>
          </p:cNvGraphicFramePr>
          <p:nvPr/>
        </p:nvGraphicFramePr>
        <p:xfrm>
          <a:off x="4876799" y="1372683"/>
          <a:ext cx="3962401" cy="227517"/>
        </p:xfrm>
        <a:graphic>
          <a:graphicData uri="http://schemas.openxmlformats.org/drawingml/2006/table">
            <a:tbl>
              <a:tblPr>
                <a:tableStyleId>{2D5ABB26-0587-4C30-8999-92F81FD0307C}</a:tableStyleId>
              </a:tblPr>
              <a:tblGrid>
                <a:gridCol w="1991099"/>
                <a:gridCol w="599593"/>
                <a:gridCol w="670299"/>
                <a:gridCol w="701410"/>
              </a:tblGrid>
              <a:tr h="227517">
                <a:tc>
                  <a:txBody>
                    <a:bodyPr/>
                    <a:lstStyle/>
                    <a:p>
                      <a:pPr algn="l" fontAlgn="b"/>
                      <a:r>
                        <a:rPr lang="en-GB" sz="1100" b="1" u="none" strike="noStrike" dirty="0"/>
                        <a:t>Service</a:t>
                      </a:r>
                      <a:endParaRPr lang="en-GB" sz="1100" b="1" i="0" u="none" strike="noStrike" dirty="0">
                        <a:solidFill>
                          <a:srgbClr val="000000"/>
                        </a:solidFill>
                        <a:latin typeface="Calibri"/>
                      </a:endParaRPr>
                    </a:p>
                  </a:txBody>
                  <a:tcPr marL="0" marR="0" marT="0" marB="0" anchor="b"/>
                </a:tc>
                <a:tc>
                  <a:txBody>
                    <a:bodyPr/>
                    <a:lstStyle/>
                    <a:p>
                      <a:pPr algn="ctr" fontAlgn="b"/>
                      <a:r>
                        <a:rPr lang="en-GB" sz="1100" b="1" u="none" strike="noStrike"/>
                        <a:t>Term</a:t>
                      </a:r>
                      <a:endParaRPr lang="en-GB" sz="1100" b="1" i="0" u="none" strike="noStrike">
                        <a:solidFill>
                          <a:srgbClr val="000000"/>
                        </a:solidFill>
                        <a:latin typeface="Calibri"/>
                      </a:endParaRPr>
                    </a:p>
                  </a:txBody>
                  <a:tcPr marL="0" marR="0" marT="0" marB="0" anchor="b"/>
                </a:tc>
                <a:tc>
                  <a:txBody>
                    <a:bodyPr/>
                    <a:lstStyle/>
                    <a:p>
                      <a:pPr algn="ctr" fontAlgn="b"/>
                      <a:r>
                        <a:rPr lang="en-GB" sz="1100" b="1" u="none" strike="noStrike" dirty="0"/>
                        <a:t>Monthly</a:t>
                      </a:r>
                      <a:endParaRPr lang="en-GB" sz="1100" b="1" i="0" u="none" strike="noStrike" dirty="0">
                        <a:solidFill>
                          <a:srgbClr val="000000"/>
                        </a:solidFill>
                        <a:latin typeface="Calibri"/>
                      </a:endParaRPr>
                    </a:p>
                  </a:txBody>
                  <a:tcPr marL="0" marR="0" marT="0" marB="0" anchor="b"/>
                </a:tc>
                <a:tc>
                  <a:txBody>
                    <a:bodyPr/>
                    <a:lstStyle/>
                    <a:p>
                      <a:pPr algn="ctr" fontAlgn="b"/>
                      <a:r>
                        <a:rPr lang="en-GB" sz="1100" b="1" u="none" strike="noStrike" dirty="0"/>
                        <a:t>Not Utilized</a:t>
                      </a:r>
                      <a:endParaRPr lang="en-GB" sz="1100" b="1" i="0" u="none" strike="noStrike" dirty="0">
                        <a:solidFill>
                          <a:srgbClr val="000000"/>
                        </a:solidFill>
                        <a:latin typeface="Calibri"/>
                      </a:endParaRPr>
                    </a:p>
                  </a:txBody>
                  <a:tcPr marL="0" marR="0" marT="0" marB="0" anchor="b">
                    <a:solidFill>
                      <a:schemeClr val="accent4">
                        <a:lumMod val="60000"/>
                        <a:lumOff val="40000"/>
                      </a:schemeClr>
                    </a:solidFill>
                  </a:tcPr>
                </a:tc>
              </a:tr>
            </a:tbl>
          </a:graphicData>
        </a:graphic>
      </p:graphicFrame>
      <p:graphicFrame>
        <p:nvGraphicFramePr>
          <p:cNvPr id="20" name="Table 19"/>
          <p:cNvGraphicFramePr>
            <a:graphicFrameLocks noGrp="1"/>
          </p:cNvGraphicFramePr>
          <p:nvPr/>
        </p:nvGraphicFramePr>
        <p:xfrm>
          <a:off x="4876800" y="1676400"/>
          <a:ext cx="4038600" cy="4648200"/>
        </p:xfrm>
        <a:graphic>
          <a:graphicData uri="http://schemas.openxmlformats.org/drawingml/2006/table">
            <a:tbl>
              <a:tblPr>
                <a:tableStyleId>{D27102A9-8310-4765-A935-A1911B00CA55}</a:tableStyleId>
              </a:tblPr>
              <a:tblGrid>
                <a:gridCol w="2276360"/>
                <a:gridCol w="847840"/>
                <a:gridCol w="914400"/>
              </a:tblGrid>
              <a:tr h="232410">
                <a:tc>
                  <a:txBody>
                    <a:bodyPr/>
                    <a:lstStyle/>
                    <a:p>
                      <a:pPr algn="l" fontAlgn="b"/>
                      <a:r>
                        <a:rPr lang="en-GB" sz="900" u="none" strike="noStrike" dirty="0"/>
                        <a:t>BEST-GLOBAL</a:t>
                      </a:r>
                      <a:endParaRPr lang="en-GB" sz="900" b="0" i="0" u="none" strike="noStrike" dirty="0">
                        <a:solidFill>
                          <a:srgbClr val="000000"/>
                        </a:solidFill>
                        <a:latin typeface="Calibri"/>
                      </a:endParaRPr>
                    </a:p>
                  </a:txBody>
                  <a:tcPr marL="9525" marR="9525" marT="9525" marB="0" anchor="b"/>
                </a:tc>
                <a:tc>
                  <a:txBody>
                    <a:bodyPr/>
                    <a:lstStyle/>
                    <a:p>
                      <a:pPr algn="l" fontAlgn="b"/>
                      <a:r>
                        <a:rPr lang="en-GB" sz="900" u="none" strike="noStrike"/>
                        <a:t> $           5,000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                   5,000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dirty="0"/>
                        <a:t>Commodities</a:t>
                      </a:r>
                      <a:endParaRPr lang="en-GB" sz="900" b="0" i="0" u="none" strike="noStrike" dirty="0">
                        <a:solidFill>
                          <a:srgbClr val="000000"/>
                        </a:solidFill>
                        <a:latin typeface="Calibri"/>
                      </a:endParaRPr>
                    </a:p>
                  </a:txBody>
                  <a:tcPr marL="9525" marR="9525" marT="9525" marB="0" anchor="b"/>
                </a:tc>
                <a:tc>
                  <a:txBody>
                    <a:bodyPr/>
                    <a:lstStyle/>
                    <a:p>
                      <a:pPr algn="l" fontAlgn="b"/>
                      <a:r>
                        <a:rPr lang="en-GB" sz="900" u="none" strike="noStrike"/>
                        <a:t> $           1,000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a:t>
                      </a:r>
                      <a:endParaRPr lang="en-GB" sz="900" b="0" i="0" u="none" strike="noStrike" dirty="0">
                        <a:solidFill>
                          <a:srgbClr val="000000"/>
                        </a:solidFill>
                        <a:latin typeface="Calibri"/>
                      </a:endParaRPr>
                    </a:p>
                  </a:txBody>
                  <a:tcPr marL="9525" marR="9525" marT="9525" marB="0" anchor="b"/>
                </a:tc>
              </a:tr>
              <a:tr h="232410">
                <a:tc>
                  <a:txBody>
                    <a:bodyPr/>
                    <a:lstStyle/>
                    <a:p>
                      <a:pPr algn="l" fontAlgn="b"/>
                      <a:r>
                        <a:rPr lang="en-GB" sz="900" u="none" strike="noStrike" dirty="0"/>
                        <a:t>Commodity Options</a:t>
                      </a:r>
                      <a:endParaRPr lang="en-GB" sz="900" b="0" i="0" u="none" strike="noStrike" dirty="0">
                        <a:solidFill>
                          <a:srgbClr val="000000"/>
                        </a:solidFill>
                        <a:latin typeface="Calibri"/>
                      </a:endParaRPr>
                    </a:p>
                  </a:txBody>
                  <a:tcPr marL="9525" marR="9525" marT="9525" marB="0" anchor="b"/>
                </a:tc>
                <a:tc>
                  <a:txBody>
                    <a:bodyPr/>
                    <a:lstStyle/>
                    <a:p>
                      <a:pPr algn="l" fontAlgn="b"/>
                      <a:r>
                        <a:rPr lang="en-GB" sz="900" u="none" strike="noStrike"/>
                        <a:t> $           1,000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a:t>
                      </a:r>
                      <a:endParaRPr lang="en-GB" sz="900" b="0" i="0" u="none" strike="noStrike" dirty="0">
                        <a:solidFill>
                          <a:srgbClr val="000000"/>
                        </a:solidFill>
                        <a:latin typeface="Calibri"/>
                      </a:endParaRPr>
                    </a:p>
                  </a:txBody>
                  <a:tcPr marL="9525" marR="9525" marT="9525" marB="0" anchor="b"/>
                </a:tc>
              </a:tr>
              <a:tr h="232410">
                <a:tc>
                  <a:txBody>
                    <a:bodyPr/>
                    <a:lstStyle/>
                    <a:p>
                      <a:pPr algn="l" fontAlgn="b"/>
                      <a:r>
                        <a:rPr lang="en-GB" sz="900" u="none" strike="noStrike" dirty="0"/>
                        <a:t>Convertibles Securities Master</a:t>
                      </a:r>
                      <a:endParaRPr lang="en-GB" sz="900" b="0" i="0" u="none" strike="noStrike" dirty="0">
                        <a:solidFill>
                          <a:srgbClr val="000000"/>
                        </a:solidFill>
                        <a:latin typeface="Calibri"/>
                      </a:endParaRPr>
                    </a:p>
                  </a:txBody>
                  <a:tcPr marL="9525" marR="9525" marT="9525" marB="0" anchor="b"/>
                </a:tc>
                <a:tc>
                  <a:txBody>
                    <a:bodyPr/>
                    <a:lstStyle/>
                    <a:p>
                      <a:pPr algn="l" fontAlgn="b"/>
                      <a:r>
                        <a:rPr lang="en-GB" sz="900" u="none" strike="noStrike"/>
                        <a:t> $           5,000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a:t>
                      </a:r>
                      <a:endParaRPr lang="en-GB" sz="900" b="0" i="0" u="none" strike="noStrike" dirty="0">
                        <a:solidFill>
                          <a:srgbClr val="000000"/>
                        </a:solidFill>
                        <a:latin typeface="Calibri"/>
                      </a:endParaRPr>
                    </a:p>
                  </a:txBody>
                  <a:tcPr marL="9525" marR="9525" marT="9525" marB="0" anchor="b"/>
                </a:tc>
              </a:tr>
              <a:tr h="232410">
                <a:tc>
                  <a:txBody>
                    <a:bodyPr/>
                    <a:lstStyle/>
                    <a:p>
                      <a:pPr algn="l" fontAlgn="b"/>
                      <a:r>
                        <a:rPr lang="en-GB" sz="900" u="none" strike="noStrike" dirty="0"/>
                        <a:t>Core Credit Risk</a:t>
                      </a:r>
                      <a:endParaRPr lang="en-GB" sz="900" b="0" i="0" u="none" strike="noStrike" dirty="0">
                        <a:solidFill>
                          <a:srgbClr val="000000"/>
                        </a:solidFill>
                        <a:latin typeface="Calibri"/>
                      </a:endParaRPr>
                    </a:p>
                  </a:txBody>
                  <a:tcPr marL="9525" marR="9525" marT="9525" marB="0" anchor="b"/>
                </a:tc>
                <a:tc>
                  <a:txBody>
                    <a:bodyPr/>
                    <a:lstStyle/>
                    <a:p>
                      <a:pPr algn="l" fontAlgn="b"/>
                      <a:r>
                        <a:rPr lang="en-GB" sz="900" u="none" strike="noStrike"/>
                        <a:t> $           6,750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a:t>
                      </a:r>
                      <a:endParaRPr lang="en-GB" sz="900" b="0" i="0" u="none" strike="noStrike" dirty="0">
                        <a:solidFill>
                          <a:srgbClr val="000000"/>
                        </a:solidFill>
                        <a:latin typeface="Calibri"/>
                      </a:endParaRPr>
                    </a:p>
                  </a:txBody>
                  <a:tcPr marL="9525" marR="9525" marT="9525" marB="0" anchor="b"/>
                </a:tc>
              </a:tr>
              <a:tr h="232410">
                <a:tc>
                  <a:txBody>
                    <a:bodyPr/>
                    <a:lstStyle/>
                    <a:p>
                      <a:pPr algn="l" fontAlgn="b"/>
                      <a:r>
                        <a:rPr lang="en-GB" sz="900" u="none" strike="noStrike" dirty="0"/>
                        <a:t>Corporate Bond Global </a:t>
                      </a:r>
                      <a:r>
                        <a:rPr lang="en-GB" sz="900" u="none" strike="noStrike" dirty="0" err="1"/>
                        <a:t>Backoffice</a:t>
                      </a:r>
                      <a:endParaRPr lang="en-GB" sz="900" b="0" i="0" u="none" strike="noStrike" dirty="0">
                        <a:solidFill>
                          <a:srgbClr val="000000"/>
                        </a:solidFill>
                        <a:latin typeface="Calibri"/>
                      </a:endParaRPr>
                    </a:p>
                  </a:txBody>
                  <a:tcPr marL="9525" marR="9525" marT="9525" marB="0" anchor="b"/>
                </a:tc>
                <a:tc>
                  <a:txBody>
                    <a:bodyPr/>
                    <a:lstStyle/>
                    <a:p>
                      <a:pPr algn="l" fontAlgn="b"/>
                      <a:r>
                        <a:rPr lang="en-GB" sz="900" u="none" strike="noStrike"/>
                        <a:t> $         10,417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a:t>
                      </a:r>
                      <a:endParaRPr lang="en-GB" sz="900" b="0" i="0" u="none" strike="noStrike" dirty="0">
                        <a:solidFill>
                          <a:srgbClr val="000000"/>
                        </a:solidFill>
                        <a:latin typeface="Calibri"/>
                      </a:endParaRPr>
                    </a:p>
                  </a:txBody>
                  <a:tcPr marL="9525" marR="9525" marT="9525" marB="0" anchor="b"/>
                </a:tc>
              </a:tr>
              <a:tr h="232410">
                <a:tc>
                  <a:txBody>
                    <a:bodyPr/>
                    <a:lstStyle/>
                    <a:p>
                      <a:pPr algn="l" fontAlgn="b"/>
                      <a:r>
                        <a:rPr lang="en-GB" sz="900" u="none" strike="noStrike"/>
                        <a:t>Dividend Forecast</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dirty="0"/>
                        <a:t> $           3,333 </a:t>
                      </a:r>
                      <a:endParaRPr lang="en-GB" sz="900" b="0" i="0" u="none" strike="noStrike" dirty="0">
                        <a:solidFill>
                          <a:srgbClr val="000000"/>
                        </a:solidFill>
                        <a:latin typeface="Calibri"/>
                      </a:endParaRPr>
                    </a:p>
                  </a:txBody>
                  <a:tcPr marL="9525" marR="9525" marT="9525" marB="0" anchor="b"/>
                </a:tc>
                <a:tc>
                  <a:txBody>
                    <a:bodyPr/>
                    <a:lstStyle/>
                    <a:p>
                      <a:pPr algn="r" fontAlgn="b"/>
                      <a:r>
                        <a:rPr lang="en-GB" sz="900" u="none" strike="noStrike" dirty="0"/>
                        <a:t> $                   3,333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a:t>CBGN Credit Default Swaps</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a:t> $           2,083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                   2,083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US" sz="900" u="none" strike="noStrike"/>
                        <a:t>DL Backoffice Money Market Module</a:t>
                      </a:r>
                      <a:endParaRPr lang="en-US" sz="900" b="0" i="0" u="none" strike="noStrike">
                        <a:solidFill>
                          <a:srgbClr val="000000"/>
                        </a:solidFill>
                        <a:latin typeface="Calibri"/>
                      </a:endParaRPr>
                    </a:p>
                  </a:txBody>
                  <a:tcPr marL="9525" marR="9525" marT="9525" marB="0" anchor="b"/>
                </a:tc>
                <a:tc>
                  <a:txBody>
                    <a:bodyPr/>
                    <a:lstStyle/>
                    <a:p>
                      <a:pPr algn="l" fontAlgn="b"/>
                      <a:r>
                        <a:rPr lang="en-GB" sz="900" u="none" strike="noStrike" dirty="0"/>
                        <a:t> $           2,000 </a:t>
                      </a:r>
                      <a:endParaRPr lang="en-GB" sz="900" b="0" i="0" u="none" strike="noStrike" dirty="0">
                        <a:solidFill>
                          <a:srgbClr val="000000"/>
                        </a:solidFill>
                        <a:latin typeface="Calibri"/>
                      </a:endParaRPr>
                    </a:p>
                  </a:txBody>
                  <a:tcPr marL="9525" marR="9525" marT="9525" marB="0" anchor="b"/>
                </a:tc>
                <a:tc>
                  <a:txBody>
                    <a:bodyPr/>
                    <a:lstStyle/>
                    <a:p>
                      <a:pPr algn="r" fontAlgn="b"/>
                      <a:r>
                        <a:rPr lang="en-GB" sz="900" u="none" strike="noStrike" dirty="0"/>
                        <a:t> $                   2,000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a:t>Equity Global Backoffice</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dirty="0"/>
                        <a:t> $           5,833 </a:t>
                      </a:r>
                      <a:endParaRPr lang="en-GB" sz="900" b="0" i="0" u="none" strike="noStrike" dirty="0">
                        <a:solidFill>
                          <a:srgbClr val="000000"/>
                        </a:solidFill>
                        <a:latin typeface="Calibri"/>
                      </a:endParaRPr>
                    </a:p>
                  </a:txBody>
                  <a:tcPr marL="9525" marR="9525" marT="9525" marB="0" anchor="b"/>
                </a:tc>
                <a:tc>
                  <a:txBody>
                    <a:bodyPr/>
                    <a:lstStyle/>
                    <a:p>
                      <a:pPr algn="r" fontAlgn="b"/>
                      <a:r>
                        <a:rPr lang="en-GB" sz="900" u="none" strike="noStrike" dirty="0"/>
                        <a:t> </a:t>
                      </a:r>
                      <a:endParaRPr lang="en-GB" sz="900" b="0" i="0" u="none" strike="noStrike" dirty="0">
                        <a:solidFill>
                          <a:srgbClr val="000000"/>
                        </a:solidFill>
                        <a:latin typeface="Calibri"/>
                      </a:endParaRPr>
                    </a:p>
                  </a:txBody>
                  <a:tcPr marL="9525" marR="9525" marT="9525" marB="0" anchor="b"/>
                </a:tc>
              </a:tr>
              <a:tr h="232410">
                <a:tc>
                  <a:txBody>
                    <a:bodyPr/>
                    <a:lstStyle/>
                    <a:p>
                      <a:pPr algn="l" fontAlgn="b"/>
                      <a:r>
                        <a:rPr lang="en-GB" sz="900" u="none" strike="noStrike"/>
                        <a:t>Equity Index</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a:t> $              500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                      500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a:t>Global Calendar Bulk</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a:t> $           1,000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a:t>
                      </a:r>
                      <a:endParaRPr lang="en-GB" sz="900" b="0" i="0" u="none" strike="noStrike" dirty="0">
                        <a:solidFill>
                          <a:srgbClr val="000000"/>
                        </a:solidFill>
                        <a:latin typeface="Calibri"/>
                      </a:endParaRPr>
                    </a:p>
                  </a:txBody>
                  <a:tcPr marL="9525" marR="9525" marT="9525" marB="0" anchor="b"/>
                </a:tc>
              </a:tr>
              <a:tr h="232410">
                <a:tc>
                  <a:txBody>
                    <a:bodyPr/>
                    <a:lstStyle/>
                    <a:p>
                      <a:pPr algn="l" fontAlgn="b"/>
                      <a:r>
                        <a:rPr lang="en-GB" sz="900" u="none" strike="noStrike"/>
                        <a:t>Global Equity Options</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a:t> $           1,667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                   1,667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a:t>Global Fixed Income Benchmarks</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a:t> $           4,167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                   4,167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a:t>Global Fundamentals Back Office</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a:t> $           5,417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                   5,417 </a:t>
                      </a:r>
                      <a:endParaRPr lang="en-GB" sz="900" b="0"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l" fontAlgn="b"/>
                      <a:r>
                        <a:rPr lang="en-GB" sz="900" u="none" strike="noStrike"/>
                        <a:t>Global GICS</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a:t> $              500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a:t>
                      </a:r>
                      <a:endParaRPr lang="en-GB" sz="900" b="0" i="0" u="none" strike="noStrike" dirty="0">
                        <a:solidFill>
                          <a:srgbClr val="000000"/>
                        </a:solidFill>
                        <a:latin typeface="Calibri"/>
                      </a:endParaRPr>
                    </a:p>
                  </a:txBody>
                  <a:tcPr marL="9525" marR="9525" marT="9525" marB="0" anchor="b"/>
                </a:tc>
              </a:tr>
              <a:tr h="232410">
                <a:tc>
                  <a:txBody>
                    <a:bodyPr/>
                    <a:lstStyle/>
                    <a:p>
                      <a:pPr algn="l" fontAlgn="b"/>
                      <a:r>
                        <a:rPr lang="en-GB" sz="900" u="none" strike="noStrike"/>
                        <a:t>Global Warrants Backoffice</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a:t> $           1,250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a:t>
                      </a:r>
                      <a:endParaRPr lang="en-GB" sz="900" b="0" i="0" u="none" strike="noStrike" dirty="0">
                        <a:solidFill>
                          <a:srgbClr val="000000"/>
                        </a:solidFill>
                        <a:latin typeface="Calibri"/>
                      </a:endParaRPr>
                    </a:p>
                  </a:txBody>
                  <a:tcPr marL="9525" marR="9525" marT="9525" marB="0" anchor="b"/>
                </a:tc>
              </a:tr>
              <a:tr h="232410">
                <a:tc>
                  <a:txBody>
                    <a:bodyPr/>
                    <a:lstStyle/>
                    <a:p>
                      <a:pPr algn="l" fontAlgn="b"/>
                      <a:r>
                        <a:rPr lang="en-GB" sz="900" u="none" strike="noStrike"/>
                        <a:t>Government Bond Global Backoffice</a:t>
                      </a:r>
                      <a:endParaRPr lang="en-GB" sz="900" b="0" i="0" u="none" strike="noStrike">
                        <a:solidFill>
                          <a:srgbClr val="000000"/>
                        </a:solidFill>
                        <a:latin typeface="Calibri"/>
                      </a:endParaRPr>
                    </a:p>
                  </a:txBody>
                  <a:tcPr marL="9525" marR="9525" marT="9525" marB="0" anchor="b"/>
                </a:tc>
                <a:tc>
                  <a:txBody>
                    <a:bodyPr/>
                    <a:lstStyle/>
                    <a:p>
                      <a:pPr algn="l" fontAlgn="b"/>
                      <a:r>
                        <a:rPr lang="en-GB" sz="900" u="none" strike="noStrike"/>
                        <a:t> $           3,750 </a:t>
                      </a:r>
                      <a:endParaRPr lang="en-GB" sz="900" b="0" i="0" u="none" strike="noStrike">
                        <a:solidFill>
                          <a:srgbClr val="000000"/>
                        </a:solidFill>
                        <a:latin typeface="Calibri"/>
                      </a:endParaRPr>
                    </a:p>
                  </a:txBody>
                  <a:tcPr marL="9525" marR="9525" marT="9525" marB="0" anchor="b"/>
                </a:tc>
                <a:tc>
                  <a:txBody>
                    <a:bodyPr/>
                    <a:lstStyle/>
                    <a:p>
                      <a:pPr algn="r" fontAlgn="b"/>
                      <a:r>
                        <a:rPr lang="en-GB" sz="900" u="none" strike="noStrike" dirty="0"/>
                        <a:t> </a:t>
                      </a:r>
                      <a:endParaRPr lang="en-GB" sz="900" b="0" i="0" u="none" strike="noStrike" dirty="0">
                        <a:solidFill>
                          <a:srgbClr val="000000"/>
                        </a:solidFill>
                        <a:latin typeface="Calibri"/>
                      </a:endParaRPr>
                    </a:p>
                  </a:txBody>
                  <a:tcPr marL="9525" marR="9525" marT="9525" marB="0" anchor="b"/>
                </a:tc>
              </a:tr>
              <a:tr h="232410">
                <a:tc>
                  <a:txBody>
                    <a:bodyPr/>
                    <a:lstStyle/>
                    <a:p>
                      <a:pPr algn="r" fontAlgn="b"/>
                      <a:r>
                        <a:rPr lang="en-GB" sz="900" b="1" u="none" strike="noStrike" dirty="0"/>
                        <a:t>Totals Monthly</a:t>
                      </a:r>
                      <a:endParaRPr lang="en-GB" sz="900" b="1" i="0" u="none" strike="noStrike" dirty="0">
                        <a:solidFill>
                          <a:srgbClr val="000000"/>
                        </a:solidFill>
                        <a:latin typeface="Calibri"/>
                      </a:endParaRPr>
                    </a:p>
                  </a:txBody>
                  <a:tcPr marL="9525" marR="9525" marT="9525" marB="0" anchor="b"/>
                </a:tc>
                <a:tc>
                  <a:txBody>
                    <a:bodyPr/>
                    <a:lstStyle/>
                    <a:p>
                      <a:pPr algn="l" fontAlgn="b"/>
                      <a:r>
                        <a:rPr lang="en-GB" sz="900" u="none" strike="noStrike"/>
                        <a:t> $         60,667 </a:t>
                      </a:r>
                      <a:endParaRPr lang="en-GB" sz="900" b="1" i="0" u="none" strike="noStrike">
                        <a:solidFill>
                          <a:srgbClr val="000000"/>
                        </a:solidFill>
                        <a:latin typeface="Calibri"/>
                      </a:endParaRPr>
                    </a:p>
                  </a:txBody>
                  <a:tcPr marL="9525" marR="9525" marT="9525" marB="0" anchor="b"/>
                </a:tc>
                <a:tc>
                  <a:txBody>
                    <a:bodyPr/>
                    <a:lstStyle/>
                    <a:p>
                      <a:pPr algn="r" fontAlgn="b"/>
                      <a:r>
                        <a:rPr lang="en-GB" sz="900" b="1" u="none" strike="noStrike" dirty="0"/>
                        <a:t> $                 24,167 </a:t>
                      </a:r>
                      <a:endParaRPr lang="en-GB" sz="900" b="1" i="0" u="none" strike="noStrike" dirty="0">
                        <a:solidFill>
                          <a:srgbClr val="000000"/>
                        </a:solidFill>
                        <a:latin typeface="Calibri"/>
                      </a:endParaRPr>
                    </a:p>
                  </a:txBody>
                  <a:tcPr marL="9525" marR="9525" marT="9525" marB="0" anchor="b">
                    <a:solidFill>
                      <a:schemeClr val="accent4">
                        <a:lumMod val="60000"/>
                        <a:lumOff val="40000"/>
                      </a:schemeClr>
                    </a:solidFill>
                  </a:tcPr>
                </a:tc>
              </a:tr>
              <a:tr h="232410">
                <a:tc>
                  <a:txBody>
                    <a:bodyPr/>
                    <a:lstStyle/>
                    <a:p>
                      <a:pPr algn="r" fontAlgn="b"/>
                      <a:r>
                        <a:rPr lang="en-GB" sz="900" b="1" u="none" strike="noStrike" dirty="0"/>
                        <a:t>Total Per Annum</a:t>
                      </a:r>
                      <a:endParaRPr lang="en-GB" sz="900" b="1" i="0" u="none" strike="noStrike" dirty="0">
                        <a:solidFill>
                          <a:srgbClr val="000000"/>
                        </a:solidFill>
                        <a:latin typeface="Calibri"/>
                      </a:endParaRPr>
                    </a:p>
                  </a:txBody>
                  <a:tcPr marL="9525" marR="9525" marT="9525" marB="0" anchor="b"/>
                </a:tc>
                <a:tc>
                  <a:txBody>
                    <a:bodyPr/>
                    <a:lstStyle/>
                    <a:p>
                      <a:pPr algn="l" fontAlgn="b"/>
                      <a:r>
                        <a:rPr lang="en-GB" sz="900" u="none" strike="noStrike"/>
                        <a:t> $       728,000 </a:t>
                      </a:r>
                      <a:endParaRPr lang="en-GB" sz="900" b="1" i="0" u="none" strike="noStrike">
                        <a:solidFill>
                          <a:srgbClr val="000000"/>
                        </a:solidFill>
                        <a:latin typeface="Calibri"/>
                      </a:endParaRPr>
                    </a:p>
                  </a:txBody>
                  <a:tcPr marL="9525" marR="9525" marT="9525" marB="0" anchor="b"/>
                </a:tc>
                <a:tc>
                  <a:txBody>
                    <a:bodyPr/>
                    <a:lstStyle/>
                    <a:p>
                      <a:pPr algn="r" fontAlgn="b"/>
                      <a:r>
                        <a:rPr lang="en-GB" sz="900" b="1" u="none" strike="noStrike" dirty="0"/>
                        <a:t> $               290,000 </a:t>
                      </a:r>
                      <a:endParaRPr lang="en-GB" sz="900" b="1" i="0" u="none" strike="noStrike" dirty="0">
                        <a:solidFill>
                          <a:srgbClr val="000000"/>
                        </a:solidFill>
                        <a:latin typeface="Calibri"/>
                      </a:endParaRPr>
                    </a:p>
                  </a:txBody>
                  <a:tcPr marL="9525" marR="9525" marT="9525" marB="0" anchor="b">
                    <a:solidFill>
                      <a:schemeClr val="accent4">
                        <a:lumMod val="60000"/>
                        <a:lumOff val="40000"/>
                      </a:schemeClr>
                    </a:solidFill>
                  </a:tcPr>
                </a:tc>
              </a:tr>
            </a:tbl>
          </a:graphicData>
        </a:graphic>
      </p:graphicFrame>
      <p:sp>
        <p:nvSpPr>
          <p:cNvPr id="18"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MDC @ Market Data Company </a:t>
            </a:r>
          </a:p>
        </p:txBody>
      </p:sp>
      <p:sp>
        <p:nvSpPr>
          <p:cNvPr id="19" name="Slide Number Placeholder 3"/>
          <p:cNvSpPr txBox="1">
            <a:spLocks/>
          </p:cNvSpPr>
          <p:nvPr>
            <p:custDataLst>
              <p:tags r:id="rId2"/>
            </p:custDataLst>
          </p:nvPr>
        </p:nvSpPr>
        <p:spPr>
          <a:xfrm>
            <a:off x="8643938"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21" name="Picture 20"/>
          <p:cNvPicPr>
            <a:picLocks noChangeAspect="1"/>
          </p:cNvPicPr>
          <p:nvPr/>
        </p:nvPicPr>
        <p:blipFill>
          <a:blip r:embed="rId6" cstate="print"/>
          <a:stretch>
            <a:fillRect/>
          </a:stretch>
        </p:blipFill>
        <p:spPr>
          <a:xfrm>
            <a:off x="7543800" y="179401"/>
            <a:ext cx="1278860" cy="765161"/>
          </a:xfrm>
          <a:prstGeom prst="rect">
            <a:avLst/>
          </a:prstGeom>
        </p:spPr>
      </p:pic>
      <p:sp>
        <p:nvSpPr>
          <p:cNvPr id="22" name="Rectangle 21">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3" name="Rectangle 22">
            <a:extLst>
              <a:ext uri="{FF2B5EF4-FFF2-40B4-BE49-F238E27FC236}">
                <a16:creationId xmlns="" xmlns:a16="http://schemas.microsoft.com/office/drawing/2014/main" id="{36956996-D821-489B-AEBB-3609872CDCDC}"/>
              </a:ext>
            </a:extLst>
          </p:cNvPr>
          <p:cNvSpPr/>
          <p:nvPr/>
        </p:nvSpPr>
        <p:spPr>
          <a:xfrm>
            <a:off x="182425" y="6535579"/>
            <a:ext cx="49565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rPr>
              <a:t>CPPIB</a:t>
            </a:r>
            <a:endParaRPr lang="en-CA" sz="1000" dirty="0">
              <a:solidFill>
                <a:schemeClr val="accent4">
                  <a:lumMod val="60000"/>
                  <a:lumOff val="40000"/>
                </a:schemeClr>
              </a:solidFill>
              <a:latin typeface="+mn-lt"/>
            </a:endParaRPr>
          </a:p>
        </p:txBody>
      </p:sp>
    </p:spTree>
    <p:extLst>
      <p:ext uri="{BB962C8B-B14F-4D97-AF65-F5344CB8AC3E}">
        <p14:creationId xmlns="" xmlns:p14="http://schemas.microsoft.com/office/powerpoint/2010/main" val="293680547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533400" y="2667000"/>
            <a:ext cx="2971800" cy="381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4495800" y="2438400"/>
            <a:ext cx="4114800" cy="4191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95" name="TextBox 7"/>
          <p:cNvSpPr txBox="1">
            <a:spLocks noChangeArrowheads="1"/>
          </p:cNvSpPr>
          <p:nvPr/>
        </p:nvSpPr>
        <p:spPr bwMode="auto">
          <a:xfrm>
            <a:off x="304800" y="1053405"/>
            <a:ext cx="5181600" cy="1384995"/>
          </a:xfrm>
          <a:prstGeom prst="rect">
            <a:avLst/>
          </a:prstGeom>
          <a:noFill/>
          <a:ln w="9525">
            <a:noFill/>
            <a:miter lim="800000"/>
            <a:headEnd/>
            <a:tailEnd/>
          </a:ln>
        </p:spPr>
        <p:txBody>
          <a:bodyPr wrap="square">
            <a:spAutoFit/>
          </a:bodyPr>
          <a:lstStyle/>
          <a:p>
            <a:pPr algn="l"/>
            <a:r>
              <a:rPr lang="en-US" sz="1400" b="1" dirty="0" smtClean="0"/>
              <a:t>Summary:</a:t>
            </a:r>
          </a:p>
          <a:p>
            <a:pPr algn="l">
              <a:buFont typeface="Arial" pitchFamily="34" charset="0"/>
              <a:buChar char="•"/>
            </a:pPr>
            <a:r>
              <a:rPr lang="en-US" sz="1400" dirty="0" smtClean="0"/>
              <a:t> 18 Users appeared on the January unused Report</a:t>
            </a:r>
          </a:p>
          <a:p>
            <a:pPr algn="l">
              <a:buFont typeface="Arial" pitchFamily="34" charset="0"/>
              <a:buChar char="•"/>
            </a:pPr>
            <a:r>
              <a:rPr lang="en-US" sz="1400" dirty="0" smtClean="0"/>
              <a:t> Permission  to access 20 Exchanges </a:t>
            </a:r>
          </a:p>
          <a:p>
            <a:pPr algn="l">
              <a:buFont typeface="Arial" pitchFamily="34" charset="0"/>
              <a:buChar char="•"/>
            </a:pPr>
            <a:r>
              <a:rPr lang="en-US" sz="1400" dirty="0" smtClean="0"/>
              <a:t> Monthly fee charged by Bloomberg estimated @ $700 - $1000 Annualized savings between $8.5K – $12k  (avg. $10.3K)</a:t>
            </a:r>
          </a:p>
          <a:p>
            <a:pPr algn="l">
              <a:buFont typeface="Arial" pitchFamily="34" charset="0"/>
              <a:buChar char="•"/>
            </a:pPr>
            <a:endParaRPr lang="en-US" sz="1400" dirty="0" smtClean="0"/>
          </a:p>
        </p:txBody>
      </p:sp>
      <p:sp>
        <p:nvSpPr>
          <p:cNvPr id="13" name="Title 1"/>
          <p:cNvSpPr txBox="1">
            <a:spLocks/>
          </p:cNvSpPr>
          <p:nvPr/>
        </p:nvSpPr>
        <p:spPr bwMode="auto">
          <a:xfrm>
            <a:off x="290513" y="350838"/>
            <a:ext cx="8015287" cy="639762"/>
          </a:xfrm>
          <a:prstGeom prst="rect">
            <a:avLst/>
          </a:prstGeom>
          <a:noFill/>
          <a:ln w="9525">
            <a:noFill/>
            <a:miter lim="800000"/>
            <a:headEnd/>
            <a:tailEnd/>
          </a:ln>
        </p:spPr>
        <p:txBody>
          <a:bodyPr lIns="162000" tIns="36000" bIns="36000"/>
          <a:lstStyle/>
          <a:p>
            <a:pPr algn="l" eaLnBrk="0" hangingPunct="0">
              <a:defRPr/>
            </a:pPr>
            <a:r>
              <a:rPr lang="en-US" sz="2500" b="1" kern="0" dirty="0" smtClean="0">
                <a:ea typeface="+mj-ea"/>
                <a:cs typeface="+mj-cs"/>
              </a:rPr>
              <a:t>Bloomberg Unused Permissions</a:t>
            </a:r>
          </a:p>
          <a:p>
            <a:pPr algn="l" eaLnBrk="0" hangingPunct="0">
              <a:defRPr/>
            </a:pPr>
            <a:r>
              <a:rPr lang="en-US" b="1" dirty="0" smtClean="0">
                <a:solidFill>
                  <a:srgbClr val="7030A0"/>
                </a:solidFill>
              </a:rPr>
              <a:t>Exchanges Permissions Report </a:t>
            </a:r>
            <a:endParaRPr lang="en-GB" b="1" kern="0" dirty="0" smtClean="0">
              <a:solidFill>
                <a:srgbClr val="7030A0"/>
              </a:solidFill>
            </a:endParaRPr>
          </a:p>
          <a:p>
            <a:pPr algn="l" eaLnBrk="0" hangingPunct="0">
              <a:defRPr/>
            </a:pPr>
            <a:r>
              <a:rPr lang="en-US" sz="2600" b="1" kern="0" dirty="0" smtClean="0">
                <a:ea typeface="+mj-ea"/>
                <a:cs typeface="+mj-cs"/>
              </a:rPr>
              <a:t> </a:t>
            </a:r>
            <a:endParaRPr lang="en-GB" b="1" kern="0" dirty="0">
              <a:solidFill>
                <a:srgbClr val="7030A0"/>
              </a:solidFill>
              <a:ea typeface="+mj-ea"/>
              <a:cs typeface="+mj-cs"/>
            </a:endParaRPr>
          </a:p>
        </p:txBody>
      </p:sp>
      <p:graphicFrame>
        <p:nvGraphicFramePr>
          <p:cNvPr id="25" name="Table 24"/>
          <p:cNvGraphicFramePr>
            <a:graphicFrameLocks noGrp="1"/>
          </p:cNvGraphicFramePr>
          <p:nvPr/>
        </p:nvGraphicFramePr>
        <p:xfrm>
          <a:off x="609600" y="2882265"/>
          <a:ext cx="2717801" cy="3366135"/>
        </p:xfrm>
        <a:graphic>
          <a:graphicData uri="http://schemas.openxmlformats.org/drawingml/2006/table">
            <a:tbl>
              <a:tblPr>
                <a:tableStyleId>{D27102A9-8310-4765-A935-A1911B00CA55}</a:tableStyleId>
              </a:tblPr>
              <a:tblGrid>
                <a:gridCol w="228600"/>
                <a:gridCol w="2057400"/>
                <a:gridCol w="431801"/>
              </a:tblGrid>
              <a:tr h="143376">
                <a:tc>
                  <a:txBody>
                    <a:bodyPr/>
                    <a:lstStyle/>
                    <a:p>
                      <a:pPr algn="l" fontAlgn="b"/>
                      <a:r>
                        <a:rPr lang="en-US" sz="1100" b="0" i="0" u="none" strike="noStrike" dirty="0" smtClean="0">
                          <a:solidFill>
                            <a:srgbClr val="000000"/>
                          </a:solidFill>
                          <a:latin typeface="Calibri"/>
                        </a:rPr>
                        <a:t>1</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ANNA VASSILOVSKI</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40</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2</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BRIAN CHEUNG</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17</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3</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BRIAN YAP</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77</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4</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CHRIS PINKNEY</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80</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5</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CLINTON MCCULLOUGH</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22</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6</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DARRYL MACKENZIE</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17</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7</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DAVID GALICA</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10</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8</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GEORGE BARKAS</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20</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9</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JIM LOGUSH</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64</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10</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JUSTIN YOUNG</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17</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11</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KEVIN TAN</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22</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12</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MATTHEW CHAN</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20</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13</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MICHAEL BIAFORE</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29</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14</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NEIL LUSBY</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20</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15</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THORSTEN KOOP</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80</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16</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TODD EVANS</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10</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17</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WEI </a:t>
                      </a:r>
                      <a:r>
                        <a:rPr lang="en-GB" sz="1100" u="none" strike="noStrike" dirty="0" err="1"/>
                        <a:t>WEI</a:t>
                      </a:r>
                      <a:r>
                        <a:rPr lang="en-GB" sz="1100" u="none" strike="noStrike" dirty="0"/>
                        <a:t> CHEN</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22</a:t>
                      </a:r>
                      <a:endParaRPr lang="en-GB" sz="1100" b="0" i="0" u="none" strike="noStrike">
                        <a:solidFill>
                          <a:srgbClr val="000000"/>
                        </a:solidFill>
                        <a:latin typeface="Calibri"/>
                      </a:endParaRPr>
                    </a:p>
                  </a:txBody>
                  <a:tcPr marL="9525" marR="9525" marT="9525" marB="0" anchor="b"/>
                </a:tc>
              </a:tr>
              <a:tr h="143376">
                <a:tc>
                  <a:txBody>
                    <a:bodyPr/>
                    <a:lstStyle/>
                    <a:p>
                      <a:pPr algn="l" fontAlgn="b"/>
                      <a:r>
                        <a:rPr lang="en-US" sz="1100" b="0" i="0" u="none" strike="noStrike" dirty="0" smtClean="0">
                          <a:solidFill>
                            <a:srgbClr val="000000"/>
                          </a:solidFill>
                          <a:latin typeface="Calibri"/>
                        </a:rPr>
                        <a:t>18</a:t>
                      </a:r>
                      <a:endParaRPr lang="en-GB" sz="1100" b="0" i="0" u="none" strike="noStrike" dirty="0">
                        <a:solidFill>
                          <a:srgbClr val="000000"/>
                        </a:solidFill>
                        <a:latin typeface="Calibri"/>
                      </a:endParaRPr>
                    </a:p>
                  </a:txBody>
                  <a:tcPr marL="9525" marR="9525" marT="9525" marB="0" anchor="b"/>
                </a:tc>
                <a:tc>
                  <a:txBody>
                    <a:bodyPr/>
                    <a:lstStyle/>
                    <a:p>
                      <a:pPr algn="l" fontAlgn="b"/>
                      <a:r>
                        <a:rPr lang="en-GB" sz="1100" u="none" strike="noStrike" dirty="0"/>
                        <a:t>WILLIAM CHAN</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114</a:t>
                      </a:r>
                      <a:endParaRPr lang="en-GB" sz="1100" b="0" i="0" u="none" strike="noStrike">
                        <a:solidFill>
                          <a:srgbClr val="000000"/>
                        </a:solidFill>
                        <a:latin typeface="Calibri"/>
                      </a:endParaRPr>
                    </a:p>
                  </a:txBody>
                  <a:tcPr marL="9525" marR="9525" marT="9525" marB="0" anchor="b"/>
                </a:tc>
              </a:tr>
              <a:tr h="143376">
                <a:tc>
                  <a:txBody>
                    <a:bodyPr/>
                    <a:lstStyle/>
                    <a:p>
                      <a:pPr algn="l" fontAlgn="b"/>
                      <a:endParaRPr lang="en-GB" sz="1100" b="1" i="0" u="none" strike="noStrike" dirty="0">
                        <a:solidFill>
                          <a:srgbClr val="000000"/>
                        </a:solidFill>
                        <a:latin typeface="Calibri"/>
                      </a:endParaRPr>
                    </a:p>
                  </a:txBody>
                  <a:tcPr marL="9525" marR="9525" marT="9525" marB="0" anchor="b"/>
                </a:tc>
                <a:tc>
                  <a:txBody>
                    <a:bodyPr/>
                    <a:lstStyle/>
                    <a:p>
                      <a:pPr algn="l" fontAlgn="b"/>
                      <a:endParaRPr lang="en-GB" sz="1100" b="1" i="0" u="none" strike="noStrike" dirty="0">
                        <a:solidFill>
                          <a:srgbClr val="000000"/>
                        </a:solidFill>
                        <a:latin typeface="Calibri"/>
                      </a:endParaRPr>
                    </a:p>
                  </a:txBody>
                  <a:tcPr marL="9525" marR="9525" marT="9525" marB="0" anchor="b"/>
                </a:tc>
                <a:tc>
                  <a:txBody>
                    <a:bodyPr/>
                    <a:lstStyle/>
                    <a:p>
                      <a:pPr algn="r" fontAlgn="b"/>
                      <a:endParaRPr lang="en-GB" sz="1100" b="1" i="0" u="none" strike="noStrike" dirty="0">
                        <a:solidFill>
                          <a:srgbClr val="000000"/>
                        </a:solidFill>
                        <a:latin typeface="Calibri"/>
                      </a:endParaRPr>
                    </a:p>
                  </a:txBody>
                  <a:tcPr marL="9525" marR="9525" marT="9525" marB="0" anchor="b"/>
                </a:tc>
              </a:tr>
            </a:tbl>
          </a:graphicData>
        </a:graphic>
      </p:graphicFrame>
      <p:graphicFrame>
        <p:nvGraphicFramePr>
          <p:cNvPr id="31" name="Table 30"/>
          <p:cNvGraphicFramePr>
            <a:graphicFrameLocks noGrp="1"/>
          </p:cNvGraphicFramePr>
          <p:nvPr/>
        </p:nvGraphicFramePr>
        <p:xfrm>
          <a:off x="4724400" y="2667000"/>
          <a:ext cx="3657600" cy="3720465"/>
        </p:xfrm>
        <a:graphic>
          <a:graphicData uri="http://schemas.openxmlformats.org/drawingml/2006/table">
            <a:tbl>
              <a:tblPr>
                <a:tableStyleId>{D27102A9-8310-4765-A935-A1911B00CA55}</a:tableStyleId>
              </a:tblPr>
              <a:tblGrid>
                <a:gridCol w="3352800"/>
                <a:gridCol w="304800"/>
              </a:tblGrid>
              <a:tr h="140879">
                <a:tc>
                  <a:txBody>
                    <a:bodyPr/>
                    <a:lstStyle/>
                    <a:p>
                      <a:pPr algn="l" fontAlgn="b"/>
                      <a:r>
                        <a:rPr lang="en-US" sz="1100" u="none" strike="noStrike" dirty="0"/>
                        <a:t>CME Group - Standard and Poor's (S&amp;P) Indices</a:t>
                      </a:r>
                      <a:endParaRPr lang="en-US"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2</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GB" sz="1100" u="none" strike="noStrike" dirty="0"/>
                        <a:t>Dalian Commodity Exchange</a:t>
                      </a:r>
                      <a:endParaRPr lang="en-GB" sz="1100" b="0" i="0" u="none" strike="noStrike" dirty="0">
                        <a:solidFill>
                          <a:srgbClr val="000000"/>
                        </a:solidFill>
                        <a:latin typeface="Calibri"/>
                      </a:endParaRPr>
                    </a:p>
                  </a:txBody>
                  <a:tcPr marL="9525" marR="9525" marT="9525" marB="0" anchor="b"/>
                </a:tc>
                <a:tc>
                  <a:txBody>
                    <a:bodyPr/>
                    <a:lstStyle/>
                    <a:p>
                      <a:pPr algn="r" fontAlgn="b"/>
                      <a:r>
                        <a:rPr lang="en-GB" sz="1100" u="none" strike="noStrike"/>
                        <a:t>18</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it-IT" sz="1100" u="none" strike="noStrike"/>
                        <a:t>Deutsche Boerse Xetra Ultra Level 2</a:t>
                      </a:r>
                      <a:endParaRPr lang="it-IT" sz="1100" b="0" i="0" u="none" strike="noStrike">
                        <a:solidFill>
                          <a:srgbClr val="000000"/>
                        </a:solidFill>
                        <a:latin typeface="Calibri"/>
                      </a:endParaRPr>
                    </a:p>
                  </a:txBody>
                  <a:tcPr marL="9525" marR="9525" marT="9525" marB="0" anchor="b"/>
                </a:tc>
                <a:tc>
                  <a:txBody>
                    <a:bodyPr/>
                    <a:lstStyle/>
                    <a:p>
                      <a:pPr algn="r" fontAlgn="b"/>
                      <a:r>
                        <a:rPr lang="en-GB" sz="1100" u="none" strike="noStrike"/>
                        <a:t>34</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GB" sz="1100" u="none" strike="noStrike"/>
                        <a:t>Eurex Bonds Level 1</a:t>
                      </a:r>
                      <a:endParaRPr lang="en-GB" sz="1100" b="0" i="0" u="none" strike="noStrike">
                        <a:solidFill>
                          <a:srgbClr val="000000"/>
                        </a:solidFill>
                        <a:latin typeface="Calibri"/>
                      </a:endParaRPr>
                    </a:p>
                  </a:txBody>
                  <a:tcPr marL="9525" marR="9525" marT="9525" marB="0" anchor="b"/>
                </a:tc>
                <a:tc>
                  <a:txBody>
                    <a:bodyPr/>
                    <a:lstStyle/>
                    <a:p>
                      <a:pPr algn="r" fontAlgn="b"/>
                      <a:r>
                        <a:rPr lang="en-GB" sz="1100" u="none" strike="noStrike"/>
                        <a:t>34</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GB" sz="1100" u="none" strike="noStrike"/>
                        <a:t>Eurex Ultra Level 2</a:t>
                      </a:r>
                      <a:endParaRPr lang="en-GB" sz="1100" b="0" i="0" u="none" strike="noStrike">
                        <a:solidFill>
                          <a:srgbClr val="000000"/>
                        </a:solidFill>
                        <a:latin typeface="Calibri"/>
                      </a:endParaRPr>
                    </a:p>
                  </a:txBody>
                  <a:tcPr marL="9525" marR="9525" marT="9525" marB="0" anchor="b"/>
                </a:tc>
                <a:tc>
                  <a:txBody>
                    <a:bodyPr/>
                    <a:lstStyle/>
                    <a:p>
                      <a:pPr algn="r" fontAlgn="b"/>
                      <a:r>
                        <a:rPr lang="en-GB" sz="1100" u="none" strike="noStrike"/>
                        <a:t>60</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GB" sz="1100" u="none" strike="noStrike"/>
                        <a:t>London Metal Exchange</a:t>
                      </a:r>
                      <a:endParaRPr lang="en-GB" sz="1100" b="0" i="0" u="none" strike="noStrike">
                        <a:solidFill>
                          <a:srgbClr val="000000"/>
                        </a:solidFill>
                        <a:latin typeface="Calibri"/>
                      </a:endParaRPr>
                    </a:p>
                  </a:txBody>
                  <a:tcPr marL="9525" marR="9525" marT="9525" marB="0" anchor="b"/>
                </a:tc>
                <a:tc>
                  <a:txBody>
                    <a:bodyPr/>
                    <a:lstStyle/>
                    <a:p>
                      <a:pPr algn="r" fontAlgn="b"/>
                      <a:r>
                        <a:rPr lang="en-GB" sz="1100" u="none" strike="noStrike"/>
                        <a:t>160</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US" sz="1100" u="none" strike="noStrike"/>
                        <a:t>London Stock Exchange European Quote Service Level 1</a:t>
                      </a:r>
                      <a:endParaRPr lang="en-US" sz="1100" b="0" i="0" u="none" strike="noStrike">
                        <a:solidFill>
                          <a:srgbClr val="000000"/>
                        </a:solidFill>
                        <a:latin typeface="Calibri"/>
                      </a:endParaRPr>
                    </a:p>
                  </a:txBody>
                  <a:tcPr marL="9525" marR="9525" marT="9525" marB="0" anchor="b"/>
                </a:tc>
                <a:tc>
                  <a:txBody>
                    <a:bodyPr/>
                    <a:lstStyle/>
                    <a:p>
                      <a:pPr algn="r" fontAlgn="b"/>
                      <a:r>
                        <a:rPr lang="en-GB" sz="1100" u="none" strike="noStrike"/>
                        <a:t>0</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US" sz="1100" u="none" strike="noStrike"/>
                        <a:t>London Stock Exchange European Quote Service Level 2</a:t>
                      </a:r>
                      <a:endParaRPr lang="en-US" sz="1100" b="0" i="0" u="none" strike="noStrike">
                        <a:solidFill>
                          <a:srgbClr val="000000"/>
                        </a:solidFill>
                        <a:latin typeface="Calibri"/>
                      </a:endParaRPr>
                    </a:p>
                  </a:txBody>
                  <a:tcPr marL="9525" marR="9525" marT="9525" marB="0" anchor="b"/>
                </a:tc>
                <a:tc>
                  <a:txBody>
                    <a:bodyPr/>
                    <a:lstStyle/>
                    <a:p>
                      <a:pPr algn="r" fontAlgn="b"/>
                      <a:r>
                        <a:rPr lang="en-GB" sz="1100" u="none" strike="noStrike"/>
                        <a:t>0</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US" sz="1100" u="none" strike="noStrike"/>
                        <a:t>London Stock Exchange International Level 2</a:t>
                      </a:r>
                      <a:endParaRPr lang="en-US" sz="1100" b="0" i="0" u="none" strike="noStrike">
                        <a:solidFill>
                          <a:srgbClr val="000000"/>
                        </a:solidFill>
                        <a:latin typeface="Calibri"/>
                      </a:endParaRPr>
                    </a:p>
                  </a:txBody>
                  <a:tcPr marL="9525" marR="9525" marT="9525" marB="0" anchor="b"/>
                </a:tc>
                <a:tc>
                  <a:txBody>
                    <a:bodyPr/>
                    <a:lstStyle/>
                    <a:p>
                      <a:pPr algn="r" fontAlgn="b"/>
                      <a:r>
                        <a:rPr lang="en-GB" sz="1100" u="none" strike="noStrike"/>
                        <a:t>97</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GB" sz="1100" u="none" strike="noStrike"/>
                        <a:t>Morgan Stanley Capital International Indices</a:t>
                      </a:r>
                      <a:endParaRPr lang="en-GB" sz="1100" b="0" i="0" u="none" strike="noStrike">
                        <a:solidFill>
                          <a:srgbClr val="000000"/>
                        </a:solidFill>
                        <a:latin typeface="Calibri"/>
                      </a:endParaRPr>
                    </a:p>
                  </a:txBody>
                  <a:tcPr marL="9525" marR="9525" marT="9525" marB="0" anchor="b"/>
                </a:tc>
                <a:tc>
                  <a:txBody>
                    <a:bodyPr/>
                    <a:lstStyle/>
                    <a:p>
                      <a:pPr algn="r" fontAlgn="b"/>
                      <a:r>
                        <a:rPr lang="en-GB" sz="1100" u="none" strike="noStrike"/>
                        <a:t>40</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GB" sz="1100" u="none" strike="noStrike"/>
                        <a:t>NASDAQ Basic</a:t>
                      </a:r>
                      <a:endParaRPr lang="en-GB" sz="1100" b="0" i="0" u="none" strike="noStrike">
                        <a:solidFill>
                          <a:srgbClr val="000000"/>
                        </a:solidFill>
                        <a:latin typeface="Calibri"/>
                      </a:endParaRPr>
                    </a:p>
                  </a:txBody>
                  <a:tcPr marL="9525" marR="9525" marT="9525" marB="0" anchor="b"/>
                </a:tc>
                <a:tc>
                  <a:txBody>
                    <a:bodyPr/>
                    <a:lstStyle/>
                    <a:p>
                      <a:pPr algn="r" fontAlgn="b"/>
                      <a:r>
                        <a:rPr lang="en-GB" sz="1100" u="none" strike="noStrike"/>
                        <a:t>66</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US" sz="1100" u="none" strike="noStrike"/>
                        <a:t>NYSE Liffe Fixed Income Derivatives Level 1</a:t>
                      </a:r>
                      <a:endParaRPr lang="en-US" sz="1100" b="0" i="0" u="none" strike="noStrike">
                        <a:solidFill>
                          <a:srgbClr val="000000"/>
                        </a:solidFill>
                        <a:latin typeface="Calibri"/>
                      </a:endParaRPr>
                    </a:p>
                  </a:txBody>
                  <a:tcPr marL="9525" marR="9525" marT="9525" marB="0" anchor="b"/>
                </a:tc>
                <a:tc>
                  <a:txBody>
                    <a:bodyPr/>
                    <a:lstStyle/>
                    <a:p>
                      <a:pPr algn="r" fontAlgn="b"/>
                      <a:r>
                        <a:rPr lang="en-GB" sz="1100" u="none" strike="noStrike" dirty="0"/>
                        <a:t>0</a:t>
                      </a:r>
                      <a:endParaRPr lang="en-GB" sz="1100" b="0" i="0" u="none" strike="noStrike" dirty="0">
                        <a:solidFill>
                          <a:srgbClr val="000000"/>
                        </a:solidFill>
                        <a:latin typeface="Calibri"/>
                      </a:endParaRPr>
                    </a:p>
                  </a:txBody>
                  <a:tcPr marL="9525" marR="9525" marT="9525" marB="0" anchor="b"/>
                </a:tc>
              </a:tr>
              <a:tr h="140879">
                <a:tc>
                  <a:txBody>
                    <a:bodyPr/>
                    <a:lstStyle/>
                    <a:p>
                      <a:pPr algn="l" fontAlgn="b"/>
                      <a:r>
                        <a:rPr lang="en-US" sz="1100" u="none" strike="noStrike"/>
                        <a:t>NYSE Liffe Fixed Income Derivatives Level 2</a:t>
                      </a:r>
                      <a:endParaRPr lang="en-US" sz="1100" b="0" i="0" u="none" strike="noStrike">
                        <a:solidFill>
                          <a:srgbClr val="000000"/>
                        </a:solidFill>
                        <a:latin typeface="Calibri"/>
                      </a:endParaRPr>
                    </a:p>
                  </a:txBody>
                  <a:tcPr marL="9525" marR="9525" marT="9525" marB="0" anchor="b"/>
                </a:tc>
                <a:tc>
                  <a:txBody>
                    <a:bodyPr/>
                    <a:lstStyle/>
                    <a:p>
                      <a:pPr algn="r" fontAlgn="b"/>
                      <a:r>
                        <a:rPr lang="en-GB" sz="1100" u="none" strike="noStrike"/>
                        <a:t>92</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GB" sz="1100" u="none" strike="noStrike"/>
                        <a:t>NYSE OpenBook Level 2</a:t>
                      </a:r>
                      <a:endParaRPr lang="en-GB" sz="1100" b="0" i="0" u="none" strike="noStrike">
                        <a:solidFill>
                          <a:srgbClr val="000000"/>
                        </a:solidFill>
                        <a:latin typeface="Calibri"/>
                      </a:endParaRPr>
                    </a:p>
                  </a:txBody>
                  <a:tcPr marL="9525" marR="9525" marT="9525" marB="0" anchor="b"/>
                </a:tc>
                <a:tc>
                  <a:txBody>
                    <a:bodyPr/>
                    <a:lstStyle/>
                    <a:p>
                      <a:pPr algn="r" fontAlgn="b"/>
                      <a:r>
                        <a:rPr lang="en-GB" sz="1100" u="none" strike="noStrike"/>
                        <a:t>0</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US" sz="1100" u="none" strike="noStrike"/>
                        <a:t>Options Price Reporting Authority (OPRA)</a:t>
                      </a:r>
                      <a:endParaRPr lang="en-US" sz="1100" b="0" i="0" u="none" strike="noStrike">
                        <a:solidFill>
                          <a:srgbClr val="000000"/>
                        </a:solidFill>
                        <a:latin typeface="Calibri"/>
                      </a:endParaRPr>
                    </a:p>
                  </a:txBody>
                  <a:tcPr marL="9525" marR="9525" marT="9525" marB="0" anchor="b"/>
                </a:tc>
                <a:tc>
                  <a:txBody>
                    <a:bodyPr/>
                    <a:lstStyle/>
                    <a:p>
                      <a:pPr algn="r" fontAlgn="b"/>
                      <a:r>
                        <a:rPr lang="en-GB" sz="1100" u="none" strike="noStrike"/>
                        <a:t>0</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US" sz="1100" u="none" strike="noStrike"/>
                        <a:t>Toronto Stock Exchange Level 2 (Market by Price)</a:t>
                      </a:r>
                      <a:endParaRPr lang="en-US" sz="1100" b="0" i="0" u="none" strike="noStrike">
                        <a:solidFill>
                          <a:srgbClr val="000000"/>
                        </a:solidFill>
                        <a:latin typeface="Calibri"/>
                      </a:endParaRPr>
                    </a:p>
                  </a:txBody>
                  <a:tcPr marL="9525" marR="9525" marT="9525" marB="0" anchor="b"/>
                </a:tc>
                <a:tc>
                  <a:txBody>
                    <a:bodyPr/>
                    <a:lstStyle/>
                    <a:p>
                      <a:pPr algn="r" fontAlgn="b"/>
                      <a:r>
                        <a:rPr lang="en-GB" sz="1100" u="none" strike="noStrike" dirty="0"/>
                        <a:t>0</a:t>
                      </a:r>
                      <a:endParaRPr lang="en-GB" sz="1100" b="0" i="0" u="none" strike="noStrike" dirty="0">
                        <a:solidFill>
                          <a:srgbClr val="000000"/>
                        </a:solidFill>
                        <a:latin typeface="Calibri"/>
                      </a:endParaRPr>
                    </a:p>
                  </a:txBody>
                  <a:tcPr marL="9525" marR="9525" marT="9525" marB="0" anchor="b"/>
                </a:tc>
              </a:tr>
              <a:tr h="140879">
                <a:tc>
                  <a:txBody>
                    <a:bodyPr/>
                    <a:lstStyle/>
                    <a:p>
                      <a:pPr algn="l" fontAlgn="b"/>
                      <a:r>
                        <a:rPr lang="en-US" sz="1100" u="none" strike="noStrike"/>
                        <a:t>Toronto Stock Exchange Level 3 (Market by Order)</a:t>
                      </a:r>
                      <a:endParaRPr lang="en-US" sz="1100" b="0" i="0" u="none" strike="noStrike">
                        <a:solidFill>
                          <a:srgbClr val="000000"/>
                        </a:solidFill>
                        <a:latin typeface="Calibri"/>
                      </a:endParaRPr>
                    </a:p>
                  </a:txBody>
                  <a:tcPr marL="9525" marR="9525" marT="9525" marB="0" anchor="b"/>
                </a:tc>
                <a:tc>
                  <a:txBody>
                    <a:bodyPr/>
                    <a:lstStyle/>
                    <a:p>
                      <a:pPr algn="r" fontAlgn="b"/>
                      <a:r>
                        <a:rPr lang="en-GB" sz="1100" u="none" strike="noStrike"/>
                        <a:t>0</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GB" sz="1100" u="none" strike="noStrike"/>
                        <a:t>TRACE - Agency Bonds (ATDS)</a:t>
                      </a:r>
                      <a:endParaRPr lang="en-GB" sz="1100" b="0" i="0" u="none" strike="noStrike">
                        <a:solidFill>
                          <a:srgbClr val="000000"/>
                        </a:solidFill>
                        <a:latin typeface="Calibri"/>
                      </a:endParaRPr>
                    </a:p>
                  </a:txBody>
                  <a:tcPr marL="9525" marR="9525" marT="9525" marB="0" anchor="b"/>
                </a:tc>
                <a:tc>
                  <a:txBody>
                    <a:bodyPr/>
                    <a:lstStyle/>
                    <a:p>
                      <a:pPr algn="r" fontAlgn="b"/>
                      <a:r>
                        <a:rPr lang="en-GB" sz="1100" u="none" strike="noStrike"/>
                        <a:t>67</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US" sz="1100" u="none" strike="noStrike"/>
                        <a:t>TSX Venture Exchange Level 2 (Market by Price)</a:t>
                      </a:r>
                      <a:endParaRPr lang="en-US" sz="1100" b="0" i="0" u="none" strike="noStrike">
                        <a:solidFill>
                          <a:srgbClr val="000000"/>
                        </a:solidFill>
                        <a:latin typeface="Calibri"/>
                      </a:endParaRPr>
                    </a:p>
                  </a:txBody>
                  <a:tcPr marL="9525" marR="9525" marT="9525" marB="0" anchor="b"/>
                </a:tc>
                <a:tc>
                  <a:txBody>
                    <a:bodyPr/>
                    <a:lstStyle/>
                    <a:p>
                      <a:pPr algn="r" fontAlgn="b"/>
                      <a:r>
                        <a:rPr lang="en-GB" sz="1100" u="none" strike="noStrike"/>
                        <a:t>0</a:t>
                      </a:r>
                      <a:endParaRPr lang="en-GB" sz="1100" b="0" i="0" u="none" strike="noStrike">
                        <a:solidFill>
                          <a:srgbClr val="000000"/>
                        </a:solidFill>
                        <a:latin typeface="Calibri"/>
                      </a:endParaRPr>
                    </a:p>
                  </a:txBody>
                  <a:tcPr marL="9525" marR="9525" marT="9525" marB="0" anchor="b"/>
                </a:tc>
              </a:tr>
              <a:tr h="140879">
                <a:tc>
                  <a:txBody>
                    <a:bodyPr/>
                    <a:lstStyle/>
                    <a:p>
                      <a:pPr algn="l" fontAlgn="b"/>
                      <a:r>
                        <a:rPr lang="en-GB" sz="1100" u="none" strike="noStrike"/>
                        <a:t>Zhengzhou Commodity Exchange</a:t>
                      </a:r>
                      <a:endParaRPr lang="en-GB" sz="1100" b="0" i="0" u="none" strike="noStrike">
                        <a:solidFill>
                          <a:srgbClr val="000000"/>
                        </a:solidFill>
                        <a:latin typeface="Calibri"/>
                      </a:endParaRPr>
                    </a:p>
                  </a:txBody>
                  <a:tcPr marL="9525" marR="9525" marT="9525" marB="0" anchor="b"/>
                </a:tc>
                <a:tc>
                  <a:txBody>
                    <a:bodyPr/>
                    <a:lstStyle/>
                    <a:p>
                      <a:pPr algn="r" fontAlgn="b"/>
                      <a:r>
                        <a:rPr lang="en-GB" sz="1100" u="none" strike="noStrike"/>
                        <a:t>11</a:t>
                      </a:r>
                      <a:endParaRPr lang="en-GB" sz="1100" b="0" i="0" u="none" strike="noStrike">
                        <a:solidFill>
                          <a:srgbClr val="000000"/>
                        </a:solidFill>
                        <a:latin typeface="Calibri"/>
                      </a:endParaRPr>
                    </a:p>
                  </a:txBody>
                  <a:tcPr marL="9525" marR="9525" marT="9525" marB="0" anchor="b"/>
                </a:tc>
              </a:tr>
              <a:tr h="140879">
                <a:tc>
                  <a:txBody>
                    <a:bodyPr/>
                    <a:lstStyle/>
                    <a:p>
                      <a:pPr algn="l" fontAlgn="b"/>
                      <a:endParaRPr lang="en-GB" sz="1100" b="1" i="0" u="none" strike="noStrike" dirty="0">
                        <a:solidFill>
                          <a:srgbClr val="000000"/>
                        </a:solidFill>
                        <a:latin typeface="Calibri"/>
                      </a:endParaRPr>
                    </a:p>
                  </a:txBody>
                  <a:tcPr marL="9525" marR="9525" marT="9525" marB="0" anchor="b"/>
                </a:tc>
                <a:tc>
                  <a:txBody>
                    <a:bodyPr/>
                    <a:lstStyle/>
                    <a:p>
                      <a:pPr algn="r" fontAlgn="b"/>
                      <a:endParaRPr lang="en-GB" sz="1100" b="1" i="0" u="none" strike="noStrike" dirty="0">
                        <a:solidFill>
                          <a:srgbClr val="000000"/>
                        </a:solidFill>
                        <a:latin typeface="Calibri"/>
                      </a:endParaRPr>
                    </a:p>
                  </a:txBody>
                  <a:tcPr marL="9525" marR="9525" marT="9525" marB="0" anchor="b"/>
                </a:tc>
              </a:tr>
            </a:tbl>
          </a:graphicData>
        </a:graphic>
      </p:graphicFrame>
      <p:sp>
        <p:nvSpPr>
          <p:cNvPr id="38" name="Rectangle 37"/>
          <p:cNvSpPr/>
          <p:nvPr/>
        </p:nvSpPr>
        <p:spPr>
          <a:xfrm>
            <a:off x="457200" y="2362200"/>
            <a:ext cx="1812612" cy="369332"/>
          </a:xfrm>
          <a:prstGeom prst="rect">
            <a:avLst/>
          </a:prstGeom>
        </p:spPr>
        <p:txBody>
          <a:bodyPr wrap="none">
            <a:spAutoFit/>
          </a:bodyPr>
          <a:lstStyle/>
          <a:p>
            <a:r>
              <a:rPr lang="en-US" b="1" dirty="0" smtClean="0"/>
              <a:t>Bloomberg Users</a:t>
            </a:r>
            <a:endParaRPr lang="en-US" dirty="0" smtClean="0"/>
          </a:p>
        </p:txBody>
      </p:sp>
      <p:sp>
        <p:nvSpPr>
          <p:cNvPr id="39" name="Down Arrow 38"/>
          <p:cNvSpPr/>
          <p:nvPr/>
        </p:nvSpPr>
        <p:spPr>
          <a:xfrm rot="16200000">
            <a:off x="2971800" y="4114800"/>
            <a:ext cx="2209800" cy="533400"/>
          </a:xfrm>
          <a:prstGeom prst="downArrow">
            <a:avLst>
              <a:gd name="adj1" fmla="val 50000"/>
              <a:gd name="adj2" fmla="val 10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ectangle 39"/>
          <p:cNvSpPr/>
          <p:nvPr/>
        </p:nvSpPr>
        <p:spPr>
          <a:xfrm>
            <a:off x="4407388" y="2057400"/>
            <a:ext cx="2484591" cy="369332"/>
          </a:xfrm>
          <a:prstGeom prst="rect">
            <a:avLst/>
          </a:prstGeom>
        </p:spPr>
        <p:txBody>
          <a:bodyPr wrap="none">
            <a:spAutoFit/>
          </a:bodyPr>
          <a:lstStyle/>
          <a:p>
            <a:r>
              <a:rPr lang="en-US" b="1" dirty="0" smtClean="0"/>
              <a:t>Exchanges January 2013</a:t>
            </a:r>
            <a:endParaRPr lang="en-US" dirty="0" smtClean="0"/>
          </a:p>
        </p:txBody>
      </p:sp>
      <p:sp>
        <p:nvSpPr>
          <p:cNvPr id="17" name="Rectangle 16"/>
          <p:cNvSpPr/>
          <p:nvPr/>
        </p:nvSpPr>
        <p:spPr>
          <a:xfrm>
            <a:off x="533400" y="2618601"/>
            <a:ext cx="3038909" cy="276999"/>
          </a:xfrm>
          <a:prstGeom prst="rect">
            <a:avLst/>
          </a:prstGeom>
        </p:spPr>
        <p:txBody>
          <a:bodyPr wrap="none">
            <a:spAutoFit/>
          </a:bodyPr>
          <a:lstStyle/>
          <a:p>
            <a:r>
              <a:rPr lang="en-US" sz="1200" b="1" dirty="0" smtClean="0"/>
              <a:t>User Name		       Cost Saving</a:t>
            </a:r>
            <a:endParaRPr lang="en-GB" sz="1200" dirty="0"/>
          </a:p>
        </p:txBody>
      </p:sp>
      <p:sp>
        <p:nvSpPr>
          <p:cNvPr id="18" name="Rectangle 17"/>
          <p:cNvSpPr/>
          <p:nvPr/>
        </p:nvSpPr>
        <p:spPr>
          <a:xfrm>
            <a:off x="4657291" y="2438400"/>
            <a:ext cx="3926972" cy="276999"/>
          </a:xfrm>
          <a:prstGeom prst="rect">
            <a:avLst/>
          </a:prstGeom>
        </p:spPr>
        <p:txBody>
          <a:bodyPr wrap="none">
            <a:spAutoFit/>
          </a:bodyPr>
          <a:lstStyle/>
          <a:p>
            <a:r>
              <a:rPr lang="en-US" sz="1200" b="1" dirty="0" smtClean="0"/>
              <a:t>Exchange Name		       Cost Saving</a:t>
            </a:r>
            <a:endParaRPr lang="en-GB" sz="1200" dirty="0"/>
          </a:p>
        </p:txBody>
      </p:sp>
      <p:sp>
        <p:nvSpPr>
          <p:cNvPr id="19" name="Rectangle 18"/>
          <p:cNvSpPr/>
          <p:nvPr/>
        </p:nvSpPr>
        <p:spPr>
          <a:xfrm>
            <a:off x="510755" y="6248400"/>
            <a:ext cx="2308645" cy="230832"/>
          </a:xfrm>
          <a:prstGeom prst="rect">
            <a:avLst/>
          </a:prstGeom>
        </p:spPr>
        <p:txBody>
          <a:bodyPr wrap="none">
            <a:spAutoFit/>
          </a:bodyPr>
          <a:lstStyle/>
          <a:p>
            <a:r>
              <a:rPr lang="en-US" sz="900" b="1" dirty="0" smtClean="0"/>
              <a:t>Source: Unused Exchanges Jan 24</a:t>
            </a:r>
            <a:r>
              <a:rPr lang="en-US" sz="900" b="1" baseline="30000" dirty="0" smtClean="0"/>
              <a:t>th</a:t>
            </a:r>
            <a:r>
              <a:rPr lang="en-US" sz="900" b="1" dirty="0" smtClean="0"/>
              <a:t> 2013.XLS</a:t>
            </a:r>
            <a:endParaRPr lang="en-GB" sz="900" dirty="0"/>
          </a:p>
        </p:txBody>
      </p:sp>
      <p:sp>
        <p:nvSpPr>
          <p:cNvPr id="20" name="Rectangle 19"/>
          <p:cNvSpPr/>
          <p:nvPr/>
        </p:nvSpPr>
        <p:spPr>
          <a:xfrm>
            <a:off x="4625555" y="6398568"/>
            <a:ext cx="2308645" cy="230832"/>
          </a:xfrm>
          <a:prstGeom prst="rect">
            <a:avLst/>
          </a:prstGeom>
        </p:spPr>
        <p:txBody>
          <a:bodyPr wrap="none">
            <a:spAutoFit/>
          </a:bodyPr>
          <a:lstStyle/>
          <a:p>
            <a:r>
              <a:rPr lang="en-US" sz="900" b="1" dirty="0" smtClean="0"/>
              <a:t>Source: Unused Exchanges Jan 24</a:t>
            </a:r>
            <a:r>
              <a:rPr lang="en-US" sz="900" b="1" baseline="30000" dirty="0" smtClean="0"/>
              <a:t>th</a:t>
            </a:r>
            <a:r>
              <a:rPr lang="en-US" sz="900" b="1" dirty="0" smtClean="0"/>
              <a:t> 2013.XLS</a:t>
            </a:r>
            <a:endParaRPr lang="en-GB" sz="900" dirty="0"/>
          </a:p>
        </p:txBody>
      </p:sp>
      <p:sp>
        <p:nvSpPr>
          <p:cNvPr id="21"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MDC @ Market Data Company </a:t>
            </a:r>
          </a:p>
        </p:txBody>
      </p:sp>
      <p:sp>
        <p:nvSpPr>
          <p:cNvPr id="23" name="Slide Number Placeholder 3"/>
          <p:cNvSpPr txBox="1">
            <a:spLocks/>
          </p:cNvSpPr>
          <p:nvPr>
            <p:custDataLst>
              <p:tags r:id="rId1"/>
            </p:custDataLst>
          </p:nvPr>
        </p:nvSpPr>
        <p:spPr>
          <a:xfrm>
            <a:off x="8643938"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24" name="Picture 23"/>
          <p:cNvPicPr>
            <a:picLocks noChangeAspect="1"/>
          </p:cNvPicPr>
          <p:nvPr/>
        </p:nvPicPr>
        <p:blipFill>
          <a:blip r:embed="rId4" cstate="print"/>
          <a:stretch>
            <a:fillRect/>
          </a:stretch>
        </p:blipFill>
        <p:spPr>
          <a:xfrm>
            <a:off x="7543800" y="179401"/>
            <a:ext cx="1278860" cy="765161"/>
          </a:xfrm>
          <a:prstGeom prst="rect">
            <a:avLst/>
          </a:prstGeom>
        </p:spPr>
      </p:pic>
      <p:sp>
        <p:nvSpPr>
          <p:cNvPr id="26" name="Rectangle 25">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7" name="Rectangle 26">
            <a:extLst>
              <a:ext uri="{FF2B5EF4-FFF2-40B4-BE49-F238E27FC236}">
                <a16:creationId xmlns="" xmlns:a16="http://schemas.microsoft.com/office/drawing/2014/main" id="{36956996-D821-489B-AEBB-3609872CDCDC}"/>
              </a:ext>
            </a:extLst>
          </p:cNvPr>
          <p:cNvSpPr/>
          <p:nvPr/>
        </p:nvSpPr>
        <p:spPr>
          <a:xfrm>
            <a:off x="182425" y="6535579"/>
            <a:ext cx="49565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rPr>
              <a:t>CPPIB</a:t>
            </a:r>
            <a:endParaRPr lang="en-CA" sz="1000" dirty="0">
              <a:solidFill>
                <a:schemeClr val="accent4">
                  <a:lumMod val="60000"/>
                  <a:lumOff val="40000"/>
                </a:schemeClr>
              </a:solidFill>
              <a:latin typeface="+mn-lt"/>
            </a:endParaRPr>
          </a:p>
        </p:txBody>
      </p:sp>
    </p:spTree>
    <p:extLst>
      <p:ext uri="{BB962C8B-B14F-4D97-AF65-F5344CB8AC3E}">
        <p14:creationId xmlns="" xmlns:p14="http://schemas.microsoft.com/office/powerpoint/2010/main" val="190351459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57200" y="3048000"/>
            <a:ext cx="5029200" cy="3429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1" name="Table 20"/>
          <p:cNvGraphicFramePr>
            <a:graphicFrameLocks noGrp="1"/>
          </p:cNvGraphicFramePr>
          <p:nvPr/>
        </p:nvGraphicFramePr>
        <p:xfrm>
          <a:off x="533400" y="3185160"/>
          <a:ext cx="4876800" cy="3215640"/>
        </p:xfrm>
        <a:graphic>
          <a:graphicData uri="http://schemas.openxmlformats.org/drawingml/2006/table">
            <a:tbl>
              <a:tblPr>
                <a:tableStyleId>{D27102A9-8310-4765-A935-A1911B00CA55}</a:tableStyleId>
              </a:tblPr>
              <a:tblGrid>
                <a:gridCol w="2422852"/>
                <a:gridCol w="1050021"/>
                <a:gridCol w="1403927"/>
              </a:tblGrid>
              <a:tr h="147238">
                <a:tc>
                  <a:txBody>
                    <a:bodyPr/>
                    <a:lstStyle/>
                    <a:p>
                      <a:pPr marL="0" marR="0">
                        <a:spcBef>
                          <a:spcPts val="0"/>
                        </a:spcBef>
                        <a:spcAft>
                          <a:spcPts val="0"/>
                        </a:spcAft>
                      </a:pPr>
                      <a:r>
                        <a:rPr lang="en-GB" sz="1100" b="1" dirty="0"/>
                        <a:t>Exchanges Analysis</a:t>
                      </a:r>
                      <a:endParaRPr lang="en-GB" sz="1400" b="1" dirty="0">
                        <a:latin typeface="Calibri"/>
                        <a:ea typeface="Calibri"/>
                        <a:cs typeface="Times New Roman"/>
                      </a:endParaRPr>
                    </a:p>
                  </a:txBody>
                  <a:tcPr marL="68580" marR="68580" marT="0" marB="0"/>
                </a:tc>
                <a:tc>
                  <a:txBody>
                    <a:bodyPr/>
                    <a:lstStyle/>
                    <a:p>
                      <a:endParaRPr lang="en-GB" sz="1000">
                        <a:latin typeface="Times New Roman"/>
                      </a:endParaRPr>
                    </a:p>
                  </a:txBody>
                  <a:tcPr marL="68580" marR="68580" marT="0" marB="0"/>
                </a:tc>
                <a:tc>
                  <a:txBody>
                    <a:bodyPr/>
                    <a:lstStyle/>
                    <a:p>
                      <a:endParaRPr lang="en-GB" sz="1000">
                        <a:latin typeface="Times New Roman"/>
                      </a:endParaRPr>
                    </a:p>
                  </a:txBody>
                  <a:tcPr marL="68580" marR="68580" marT="0" marB="0"/>
                </a:tc>
              </a:tr>
              <a:tr h="110861">
                <a:tc>
                  <a:txBody>
                    <a:bodyPr/>
                    <a:lstStyle/>
                    <a:p>
                      <a:endParaRPr lang="en-GB" sz="1000">
                        <a:latin typeface="Times New Roman"/>
                      </a:endParaRPr>
                    </a:p>
                  </a:txBody>
                  <a:tcPr marL="68580" marR="68580" marT="0" marB="0"/>
                </a:tc>
                <a:tc>
                  <a:txBody>
                    <a:bodyPr/>
                    <a:lstStyle/>
                    <a:p>
                      <a:endParaRPr lang="en-GB" sz="1000">
                        <a:latin typeface="Times New Roman"/>
                      </a:endParaRPr>
                    </a:p>
                  </a:txBody>
                  <a:tcPr marL="68580" marR="68580" marT="0" marB="0"/>
                </a:tc>
                <a:tc>
                  <a:txBody>
                    <a:bodyPr/>
                    <a:lstStyle/>
                    <a:p>
                      <a:pPr marL="0" marR="0">
                        <a:spcBef>
                          <a:spcPts val="0"/>
                        </a:spcBef>
                        <a:spcAft>
                          <a:spcPts val="0"/>
                        </a:spcAft>
                      </a:pPr>
                      <a:r>
                        <a:rPr lang="en-GB" sz="1000" dirty="0"/>
                        <a:t>  </a:t>
                      </a:r>
                      <a:endParaRPr lang="en-GB" sz="1100" dirty="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Cost Code Desc</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Monthly (Jan-13)</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Annualized</a:t>
                      </a:r>
                      <a:endParaRPr lang="en-GB" sz="110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Capital Markets</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9,284.70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     111,416 </a:t>
                      </a:r>
                      <a:endParaRPr lang="en-GB" sz="110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Data Services</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224.00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        2,688 </a:t>
                      </a:r>
                      <a:endParaRPr lang="en-GB" sz="110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Derivatives-IF</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72.00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           864 </a:t>
                      </a:r>
                      <a:endParaRPr lang="en-GB" sz="110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Economic and Market Forecasts</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1.50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             18 </a:t>
                      </a:r>
                      <a:endParaRPr lang="en-GB" sz="110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Global Corporate Services</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875.34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      10,504 </a:t>
                      </a:r>
                      <a:endParaRPr lang="en-GB" sz="110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Global Tactical Asset Allocation</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778.09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        9,337 </a:t>
                      </a:r>
                      <a:endParaRPr lang="en-GB" sz="110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Investment Finance &amp; Treasury Systems</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61.03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dirty="0"/>
                        <a:t> $           732 </a:t>
                      </a:r>
                      <a:endParaRPr lang="en-GB" sz="1100" dirty="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Investment Risk Management</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152.00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        1,824 </a:t>
                      </a:r>
                      <a:endParaRPr lang="en-GB" sz="110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Portfolio Managment</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83.03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           996 </a:t>
                      </a:r>
                      <a:endParaRPr lang="en-GB" sz="110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Public Markets-IF</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3.00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             36 </a:t>
                      </a:r>
                      <a:endParaRPr lang="en-GB" sz="110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Risk &amp; Investment Systems</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72.00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           864 </a:t>
                      </a:r>
                      <a:endParaRPr lang="en-GB" sz="110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Short Horizon Alpha</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4,769.32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      57,232 </a:t>
                      </a:r>
                      <a:endParaRPr lang="en-GB" sz="110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a:t>Grand Total</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16,376.00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a:t> $196,512.05 </a:t>
                      </a:r>
                      <a:endParaRPr lang="en-GB" sz="1100">
                        <a:latin typeface="Calibri"/>
                        <a:ea typeface="Calibri"/>
                        <a:cs typeface="Times New Roman"/>
                      </a:endParaRPr>
                    </a:p>
                  </a:txBody>
                  <a:tcPr marL="68580" marR="68580" marT="0" marB="0"/>
                </a:tc>
              </a:tr>
              <a:tr h="147238">
                <a:tc>
                  <a:txBody>
                    <a:bodyPr/>
                    <a:lstStyle/>
                    <a:p>
                      <a:endParaRPr lang="en-GB" sz="1000">
                        <a:latin typeface="Times New Roman"/>
                      </a:endParaRPr>
                    </a:p>
                  </a:txBody>
                  <a:tcPr marL="68580" marR="68580" marT="0" marB="0"/>
                </a:tc>
                <a:tc>
                  <a:txBody>
                    <a:bodyPr/>
                    <a:lstStyle/>
                    <a:p>
                      <a:endParaRPr lang="en-GB" sz="1000">
                        <a:latin typeface="Times New Roman"/>
                      </a:endParaRPr>
                    </a:p>
                  </a:txBody>
                  <a:tcPr marL="68580" marR="68580" marT="0" marB="0"/>
                </a:tc>
                <a:tc>
                  <a:txBody>
                    <a:bodyPr/>
                    <a:lstStyle/>
                    <a:p>
                      <a:endParaRPr lang="en-GB" sz="1000">
                        <a:latin typeface="Times New Roman"/>
                      </a:endParaRPr>
                    </a:p>
                  </a:txBody>
                  <a:tcPr marL="68580" marR="68580" marT="0" marB="0"/>
                </a:tc>
              </a:tr>
              <a:tr h="147238">
                <a:tc>
                  <a:txBody>
                    <a:bodyPr/>
                    <a:lstStyle/>
                    <a:p>
                      <a:pPr marL="0" marR="0">
                        <a:spcBef>
                          <a:spcPts val="0"/>
                        </a:spcBef>
                        <a:spcAft>
                          <a:spcPts val="0"/>
                        </a:spcAft>
                      </a:pPr>
                      <a:r>
                        <a:rPr lang="en-GB" sz="1000"/>
                        <a:t>Savings Opportunity</a:t>
                      </a:r>
                      <a:endParaRPr lang="en-GB" sz="1100">
                        <a:latin typeface="Calibri"/>
                        <a:ea typeface="Calibri"/>
                        <a:cs typeface="Times New Roman"/>
                      </a:endParaRPr>
                    </a:p>
                  </a:txBody>
                  <a:tcPr marL="68580" marR="68580" marT="0" marB="0"/>
                </a:tc>
                <a:tc>
                  <a:txBody>
                    <a:bodyPr/>
                    <a:lstStyle/>
                    <a:p>
                      <a:endParaRPr lang="en-GB" sz="1000">
                        <a:latin typeface="Times New Roman"/>
                      </a:endParaRPr>
                    </a:p>
                  </a:txBody>
                  <a:tcPr marL="68580" marR="68580" marT="0" marB="0"/>
                </a:tc>
                <a:tc>
                  <a:txBody>
                    <a:bodyPr/>
                    <a:lstStyle/>
                    <a:p>
                      <a:endParaRPr lang="en-GB" sz="1000">
                        <a:latin typeface="Times New Roman"/>
                      </a:endParaRPr>
                    </a:p>
                  </a:txBody>
                  <a:tcPr marL="68580" marR="68580" marT="0" marB="0"/>
                </a:tc>
              </a:tr>
              <a:tr h="147238">
                <a:tc>
                  <a:txBody>
                    <a:bodyPr/>
                    <a:lstStyle/>
                    <a:p>
                      <a:pPr marL="0" marR="0">
                        <a:spcBef>
                          <a:spcPts val="0"/>
                        </a:spcBef>
                        <a:spcAft>
                          <a:spcPts val="0"/>
                        </a:spcAft>
                      </a:pPr>
                      <a:r>
                        <a:rPr lang="en-GB" sz="1000" dirty="0" smtClean="0"/>
                        <a:t>Time zone </a:t>
                      </a:r>
                      <a:r>
                        <a:rPr lang="en-GB" sz="1000" dirty="0"/>
                        <a:t>Exchanges (real-time)</a:t>
                      </a:r>
                      <a:endParaRPr lang="en-GB" sz="1100" dirty="0">
                        <a:latin typeface="Calibri"/>
                        <a:ea typeface="Calibri"/>
                        <a:cs typeface="Times New Roman"/>
                      </a:endParaRPr>
                    </a:p>
                  </a:txBody>
                  <a:tcPr marL="68580" marR="68580" marT="0" marB="0"/>
                </a:tc>
                <a:tc>
                  <a:txBody>
                    <a:bodyPr/>
                    <a:lstStyle/>
                    <a:p>
                      <a:pPr marL="0" marR="0">
                        <a:spcBef>
                          <a:spcPts val="0"/>
                        </a:spcBef>
                        <a:spcAft>
                          <a:spcPts val="0"/>
                        </a:spcAft>
                      </a:pPr>
                      <a:r>
                        <a:rPr lang="en-GB" sz="1000"/>
                        <a:t>$                 693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dirty="0"/>
                        <a:t> $        8,316 </a:t>
                      </a:r>
                      <a:r>
                        <a:rPr lang="en-GB" sz="1000" dirty="0" smtClean="0"/>
                        <a:t> </a:t>
                      </a:r>
                      <a:endParaRPr lang="en-GB" sz="1100" dirty="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dirty="0"/>
                        <a:t>European Exchanges</a:t>
                      </a:r>
                      <a:endParaRPr lang="en-GB" sz="1100" dirty="0">
                        <a:latin typeface="Calibri"/>
                        <a:ea typeface="Calibri"/>
                        <a:cs typeface="Times New Roman"/>
                      </a:endParaRPr>
                    </a:p>
                  </a:txBody>
                  <a:tcPr marL="68580" marR="68580" marT="0" marB="0"/>
                </a:tc>
                <a:tc>
                  <a:txBody>
                    <a:bodyPr/>
                    <a:lstStyle/>
                    <a:p>
                      <a:pPr marL="0" marR="0">
                        <a:spcBef>
                          <a:spcPts val="0"/>
                        </a:spcBef>
                        <a:spcAft>
                          <a:spcPts val="0"/>
                        </a:spcAft>
                      </a:pPr>
                      <a:r>
                        <a:rPr lang="en-GB" sz="1000"/>
                        <a:t>$              1,670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dirty="0"/>
                        <a:t> $      </a:t>
                      </a:r>
                      <a:r>
                        <a:rPr lang="en-GB" sz="1000" dirty="0" smtClean="0"/>
                        <a:t>20,040  </a:t>
                      </a:r>
                      <a:endParaRPr lang="en-GB" sz="1100" dirty="0">
                        <a:latin typeface="Calibri"/>
                        <a:ea typeface="Calibri"/>
                        <a:cs typeface="Times New Roman"/>
                      </a:endParaRPr>
                    </a:p>
                  </a:txBody>
                  <a:tcPr marL="68580" marR="68580" marT="0" marB="0"/>
                </a:tc>
              </a:tr>
              <a:tr h="147238">
                <a:tc>
                  <a:txBody>
                    <a:bodyPr/>
                    <a:lstStyle/>
                    <a:p>
                      <a:pPr marL="0" marR="0">
                        <a:spcBef>
                          <a:spcPts val="0"/>
                        </a:spcBef>
                        <a:spcAft>
                          <a:spcPts val="0"/>
                        </a:spcAft>
                      </a:pPr>
                      <a:r>
                        <a:rPr lang="en-GB" sz="1000" dirty="0"/>
                        <a:t>non-Equity Exchanges</a:t>
                      </a:r>
                      <a:endParaRPr lang="en-GB" sz="1100" dirty="0">
                        <a:latin typeface="Calibri"/>
                        <a:ea typeface="Calibri"/>
                        <a:cs typeface="Times New Roman"/>
                      </a:endParaRPr>
                    </a:p>
                  </a:txBody>
                  <a:tcPr marL="68580" marR="68580" marT="0" marB="0"/>
                </a:tc>
                <a:tc>
                  <a:txBody>
                    <a:bodyPr/>
                    <a:lstStyle/>
                    <a:p>
                      <a:pPr marL="0" marR="0">
                        <a:spcBef>
                          <a:spcPts val="0"/>
                        </a:spcBef>
                        <a:spcAft>
                          <a:spcPts val="0"/>
                        </a:spcAft>
                      </a:pPr>
                      <a:r>
                        <a:rPr lang="en-GB" sz="1000"/>
                        <a:t>$              6,869 </a:t>
                      </a:r>
                      <a:endParaRPr lang="en-GB" sz="1100">
                        <a:latin typeface="Calibri"/>
                        <a:ea typeface="Calibri"/>
                        <a:cs typeface="Times New Roman"/>
                      </a:endParaRPr>
                    </a:p>
                  </a:txBody>
                  <a:tcPr marL="68580" marR="68580" marT="0" marB="0"/>
                </a:tc>
                <a:tc>
                  <a:txBody>
                    <a:bodyPr/>
                    <a:lstStyle/>
                    <a:p>
                      <a:pPr marL="0" marR="0">
                        <a:spcBef>
                          <a:spcPts val="0"/>
                        </a:spcBef>
                        <a:spcAft>
                          <a:spcPts val="0"/>
                        </a:spcAft>
                      </a:pPr>
                      <a:r>
                        <a:rPr lang="en-GB" sz="1000" dirty="0"/>
                        <a:t> $      82,428 </a:t>
                      </a:r>
                      <a:r>
                        <a:rPr lang="en-GB" sz="1000" dirty="0" smtClean="0"/>
                        <a:t> </a:t>
                      </a:r>
                      <a:endParaRPr lang="en-GB" sz="1100" dirty="0">
                        <a:latin typeface="Calibri"/>
                        <a:ea typeface="Calibri"/>
                        <a:cs typeface="Times New Roman"/>
                      </a:endParaRPr>
                    </a:p>
                  </a:txBody>
                  <a:tcPr marL="68580" marR="68580" marT="0" marB="0"/>
                </a:tc>
              </a:tr>
            </a:tbl>
          </a:graphicData>
        </a:graphic>
      </p:graphicFrame>
      <p:sp>
        <p:nvSpPr>
          <p:cNvPr id="18" name="Title 1"/>
          <p:cNvSpPr txBox="1">
            <a:spLocks/>
          </p:cNvSpPr>
          <p:nvPr/>
        </p:nvSpPr>
        <p:spPr bwMode="auto">
          <a:xfrm>
            <a:off x="385763" y="304800"/>
            <a:ext cx="7335837" cy="873125"/>
          </a:xfrm>
          <a:prstGeom prst="rect">
            <a:avLst/>
          </a:prstGeom>
          <a:noFill/>
          <a:ln w="9525">
            <a:noFill/>
            <a:miter lim="800000"/>
            <a:headEnd/>
            <a:tailEnd/>
          </a:ln>
        </p:spPr>
        <p:txBody>
          <a:bodyPr/>
          <a:lstStyle/>
          <a:p>
            <a:pPr algn="l" eaLnBrk="0" hangingPunct="0"/>
            <a:r>
              <a:rPr lang="en-US" sz="2500" b="1" dirty="0" smtClean="0"/>
              <a:t>Exchange Rationalizatio</a:t>
            </a:r>
            <a:r>
              <a:rPr lang="en-US" sz="2600" b="1" dirty="0" smtClean="0"/>
              <a:t>n</a:t>
            </a:r>
            <a:endParaRPr lang="en-US" sz="2600" b="1" dirty="0"/>
          </a:p>
          <a:p>
            <a:pPr algn="l" eaLnBrk="0" hangingPunct="0"/>
            <a:r>
              <a:rPr lang="en-US" b="1" dirty="0" smtClean="0">
                <a:solidFill>
                  <a:srgbClr val="7030A0"/>
                </a:solidFill>
              </a:rPr>
              <a:t>Rationalization of Exchanges</a:t>
            </a:r>
            <a:endParaRPr lang="en-GB" b="1" dirty="0" smtClean="0">
              <a:solidFill>
                <a:srgbClr val="7030A0"/>
              </a:solidFill>
            </a:endParaRPr>
          </a:p>
        </p:txBody>
      </p:sp>
      <p:sp>
        <p:nvSpPr>
          <p:cNvPr id="19" name="Rectangle 18"/>
          <p:cNvSpPr/>
          <p:nvPr/>
        </p:nvSpPr>
        <p:spPr>
          <a:xfrm>
            <a:off x="304800" y="1143000"/>
            <a:ext cx="8229600" cy="1692771"/>
          </a:xfrm>
          <a:prstGeom prst="rect">
            <a:avLst/>
          </a:prstGeom>
        </p:spPr>
        <p:txBody>
          <a:bodyPr wrap="square">
            <a:spAutoFit/>
          </a:bodyPr>
          <a:lstStyle/>
          <a:p>
            <a:r>
              <a:rPr lang="en-GB" dirty="0" smtClean="0"/>
              <a:t>Potential savings opportunity to eliminate Exchanges.  Below is the breakdown of Exchange spend, by CC for January 2013</a:t>
            </a:r>
          </a:p>
          <a:p>
            <a:endParaRPr lang="en-GB" sz="1200" dirty="0" smtClean="0"/>
          </a:p>
          <a:p>
            <a:r>
              <a:rPr lang="en-GB" sz="1400" dirty="0" smtClean="0"/>
              <a:t>Rationale / Area of Focus</a:t>
            </a:r>
          </a:p>
          <a:p>
            <a:pPr lvl="1">
              <a:buFont typeface="Arial" pitchFamily="34" charset="0"/>
              <a:buChar char="•"/>
            </a:pPr>
            <a:r>
              <a:rPr lang="en-GB" sz="1400" dirty="0" smtClean="0"/>
              <a:t>Time zone Exchanges (paying real-time fees for closed markets)</a:t>
            </a:r>
          </a:p>
          <a:p>
            <a:pPr lvl="1">
              <a:buFont typeface="Arial" pitchFamily="34" charset="0"/>
              <a:buChar char="•"/>
            </a:pPr>
            <a:r>
              <a:rPr lang="en-GB" sz="1400" dirty="0" smtClean="0"/>
              <a:t>European Exchanges (review LOB to determine if real-time is necessary)</a:t>
            </a:r>
          </a:p>
          <a:p>
            <a:pPr lvl="1">
              <a:buFont typeface="Arial" pitchFamily="34" charset="0"/>
              <a:buChar char="•"/>
            </a:pPr>
            <a:r>
              <a:rPr lang="en-GB" sz="1400" dirty="0" smtClean="0"/>
              <a:t>non-Equity (a lot of spend with CME and LME which should be reviewed)</a:t>
            </a:r>
            <a:endParaRPr lang="en-GB" sz="1400" dirty="0"/>
          </a:p>
        </p:txBody>
      </p:sp>
      <p:sp>
        <p:nvSpPr>
          <p:cNvPr id="23" name="Rectangle 22"/>
          <p:cNvSpPr/>
          <p:nvPr/>
        </p:nvSpPr>
        <p:spPr>
          <a:xfrm>
            <a:off x="5715000" y="3397984"/>
            <a:ext cx="3048000" cy="1631216"/>
          </a:xfrm>
          <a:prstGeom prst="rect">
            <a:avLst/>
          </a:prstGeom>
        </p:spPr>
        <p:txBody>
          <a:bodyPr wrap="square">
            <a:spAutoFit/>
          </a:bodyPr>
          <a:lstStyle/>
          <a:p>
            <a:r>
              <a:rPr lang="en-GB" sz="2000" b="1" dirty="0" smtClean="0"/>
              <a:t>Cost Savings</a:t>
            </a:r>
          </a:p>
          <a:p>
            <a:r>
              <a:rPr lang="en-US" sz="2000" dirty="0" smtClean="0"/>
              <a:t>Time zone 100% = $8.3k</a:t>
            </a:r>
          </a:p>
          <a:p>
            <a:r>
              <a:rPr lang="en-US" sz="2000" dirty="0" smtClean="0"/>
              <a:t>European 50% = $10k</a:t>
            </a:r>
          </a:p>
          <a:p>
            <a:r>
              <a:rPr lang="en-US" sz="2000" dirty="0" smtClean="0"/>
              <a:t>Non-Equity 10% = 8.2k </a:t>
            </a:r>
            <a:endParaRPr lang="en-GB" sz="2000" dirty="0" smtClean="0"/>
          </a:p>
          <a:p>
            <a:endParaRPr lang="en-GB" sz="2000" dirty="0" smtClean="0"/>
          </a:p>
        </p:txBody>
      </p:sp>
      <p:sp>
        <p:nvSpPr>
          <p:cNvPr id="10" name="Slide Number Placeholder 3"/>
          <p:cNvSpPr txBox="1">
            <a:spLocks/>
          </p:cNvSpPr>
          <p:nvPr>
            <p:custDataLst>
              <p:tags r:id="rId1"/>
            </p:custDataLst>
          </p:nvPr>
        </p:nvSpPr>
        <p:spPr>
          <a:xfrm>
            <a:off x="8763000" y="6629400"/>
            <a:ext cx="195262" cy="1512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2"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MDC @ Market Data Company </a:t>
            </a:r>
          </a:p>
        </p:txBody>
      </p:sp>
      <p:sp>
        <p:nvSpPr>
          <p:cNvPr id="13" name="Slide Number Placeholder 3"/>
          <p:cNvSpPr txBox="1">
            <a:spLocks/>
          </p:cNvSpPr>
          <p:nvPr>
            <p:custDataLst>
              <p:tags r:id="rId2"/>
            </p:custDataLst>
          </p:nvPr>
        </p:nvSpPr>
        <p:spPr>
          <a:xfrm>
            <a:off x="8643938"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4" name="Picture 13"/>
          <p:cNvPicPr>
            <a:picLocks noChangeAspect="1"/>
          </p:cNvPicPr>
          <p:nvPr/>
        </p:nvPicPr>
        <p:blipFill>
          <a:blip r:embed="rId4" cstate="print"/>
          <a:stretch>
            <a:fillRect/>
          </a:stretch>
        </p:blipFill>
        <p:spPr>
          <a:xfrm>
            <a:off x="7543800" y="179401"/>
            <a:ext cx="1278860" cy="765161"/>
          </a:xfrm>
          <a:prstGeom prst="rect">
            <a:avLst/>
          </a:prstGeom>
        </p:spPr>
      </p:pic>
      <p:sp>
        <p:nvSpPr>
          <p:cNvPr id="15" name="Rectangle 14">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6" name="Rectangle 15">
            <a:extLst>
              <a:ext uri="{FF2B5EF4-FFF2-40B4-BE49-F238E27FC236}">
                <a16:creationId xmlns="" xmlns:a16="http://schemas.microsoft.com/office/drawing/2014/main" id="{36956996-D821-489B-AEBB-3609872CDCDC}"/>
              </a:ext>
            </a:extLst>
          </p:cNvPr>
          <p:cNvSpPr/>
          <p:nvPr/>
        </p:nvSpPr>
        <p:spPr>
          <a:xfrm>
            <a:off x="182425" y="6535579"/>
            <a:ext cx="49565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rPr>
              <a:t>CPPIB</a:t>
            </a:r>
            <a:endParaRPr lang="en-CA" sz="1000" dirty="0">
              <a:solidFill>
                <a:schemeClr val="accent4">
                  <a:lumMod val="60000"/>
                  <a:lumOff val="40000"/>
                </a:schemeClr>
              </a:solidFill>
              <a:latin typeface="+mn-lt"/>
            </a:endParaRPr>
          </a:p>
        </p:txBody>
      </p:sp>
    </p:spTree>
    <p:extLst>
      <p:ext uri="{BB962C8B-B14F-4D97-AF65-F5344CB8AC3E}">
        <p14:creationId xmlns="" xmlns:p14="http://schemas.microsoft.com/office/powerpoint/2010/main" val="553862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126"/>
          <p:cNvSpPr/>
          <p:nvPr/>
        </p:nvSpPr>
        <p:spPr>
          <a:xfrm>
            <a:off x="6705600" y="3886200"/>
            <a:ext cx="2286000" cy="1371600"/>
          </a:xfrm>
          <a:prstGeom prst="rect">
            <a:avLst/>
          </a:prstGeom>
          <a:solidFill>
            <a:srgbClr val="FF33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3558" name="TextBox 18"/>
          <p:cNvSpPr txBox="1">
            <a:spLocks noChangeArrowheads="1"/>
          </p:cNvSpPr>
          <p:nvPr/>
        </p:nvSpPr>
        <p:spPr bwMode="auto">
          <a:xfrm>
            <a:off x="38100" y="95250"/>
            <a:ext cx="7775575" cy="619125"/>
          </a:xfrm>
          <a:prstGeom prst="rect">
            <a:avLst/>
          </a:prstGeom>
          <a:noFill/>
          <a:ln w="9525">
            <a:noFill/>
            <a:miter lim="800000"/>
            <a:headEnd/>
            <a:tailEnd/>
          </a:ln>
        </p:spPr>
        <p:txBody>
          <a:bodyPr/>
          <a:lstStyle/>
          <a:p>
            <a:pPr>
              <a:lnSpc>
                <a:spcPct val="90000"/>
              </a:lnSpc>
            </a:pPr>
            <a:endParaRPr lang="en-US" sz="1400" b="1"/>
          </a:p>
        </p:txBody>
      </p:sp>
      <p:pic>
        <p:nvPicPr>
          <p:cNvPr id="181251" name="Picture 3"/>
          <p:cNvPicPr>
            <a:picLocks noChangeAspect="1" noChangeArrowheads="1"/>
          </p:cNvPicPr>
          <p:nvPr/>
        </p:nvPicPr>
        <p:blipFill>
          <a:blip r:embed="rId4" cstate="print"/>
          <a:srcRect/>
          <a:stretch>
            <a:fillRect/>
          </a:stretch>
        </p:blipFill>
        <p:spPr bwMode="auto">
          <a:xfrm>
            <a:off x="5105400" y="3504584"/>
            <a:ext cx="1524000" cy="1143616"/>
          </a:xfrm>
          <a:prstGeom prst="rect">
            <a:avLst/>
          </a:prstGeom>
          <a:noFill/>
          <a:ln w="9525">
            <a:noFill/>
            <a:miter lim="800000"/>
            <a:headEnd/>
            <a:tailEnd/>
          </a:ln>
        </p:spPr>
      </p:pic>
      <p:sp>
        <p:nvSpPr>
          <p:cNvPr id="44" name="Rounded Rectangle 43"/>
          <p:cNvSpPr/>
          <p:nvPr/>
        </p:nvSpPr>
        <p:spPr>
          <a:xfrm>
            <a:off x="7818120" y="1866900"/>
            <a:ext cx="320040" cy="34290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a:t>
            </a:r>
            <a:endParaRPr lang="en-GB" sz="2000" dirty="0">
              <a:solidFill>
                <a:schemeClr val="tx1"/>
              </a:solidFill>
            </a:endParaRPr>
          </a:p>
        </p:txBody>
      </p:sp>
      <p:sp>
        <p:nvSpPr>
          <p:cNvPr id="48" name="Rounded Rectangle 47"/>
          <p:cNvSpPr/>
          <p:nvPr/>
        </p:nvSpPr>
        <p:spPr>
          <a:xfrm>
            <a:off x="7818120" y="2286000"/>
            <a:ext cx="320040" cy="34290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a:t>
            </a:r>
            <a:endParaRPr lang="en-GB" sz="2000" b="1" dirty="0">
              <a:solidFill>
                <a:schemeClr val="tx1"/>
              </a:solidFill>
            </a:endParaRPr>
          </a:p>
        </p:txBody>
      </p:sp>
      <p:sp>
        <p:nvSpPr>
          <p:cNvPr id="51" name="Rounded Rectangle 50"/>
          <p:cNvSpPr/>
          <p:nvPr/>
        </p:nvSpPr>
        <p:spPr>
          <a:xfrm>
            <a:off x="7833360" y="2705100"/>
            <a:ext cx="320040" cy="34290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ô</a:t>
            </a:r>
            <a:endParaRPr lang="en-GB" sz="2000" dirty="0">
              <a:solidFill>
                <a:schemeClr val="tx1"/>
              </a:solidFill>
            </a:endParaRPr>
          </a:p>
        </p:txBody>
      </p:sp>
      <p:sp>
        <p:nvSpPr>
          <p:cNvPr id="55" name="Rounded Rectangle 54"/>
          <p:cNvSpPr/>
          <p:nvPr/>
        </p:nvSpPr>
        <p:spPr>
          <a:xfrm>
            <a:off x="7833360" y="3124200"/>
            <a:ext cx="320040" cy="34290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S</a:t>
            </a:r>
            <a:endParaRPr lang="en-GB" sz="2000" b="1" dirty="0">
              <a:solidFill>
                <a:schemeClr val="bg1"/>
              </a:solidFill>
            </a:endParaRPr>
          </a:p>
        </p:txBody>
      </p:sp>
      <p:cxnSp>
        <p:nvCxnSpPr>
          <p:cNvPr id="70" name="Straight Connector 69"/>
          <p:cNvCxnSpPr/>
          <p:nvPr/>
        </p:nvCxnSpPr>
        <p:spPr>
          <a:xfrm>
            <a:off x="8077200" y="17526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2819400" y="3903980"/>
            <a:ext cx="1143000" cy="68580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Create</a:t>
            </a:r>
          </a:p>
          <a:p>
            <a:pPr algn="ctr"/>
            <a:r>
              <a:rPr lang="en-US" sz="1200" dirty="0" smtClean="0">
                <a:solidFill>
                  <a:schemeClr val="bg1"/>
                </a:solidFill>
              </a:rPr>
              <a:t>Bench Mark </a:t>
            </a:r>
            <a:endParaRPr lang="en-GB" sz="1200" dirty="0">
              <a:solidFill>
                <a:schemeClr val="bg1"/>
              </a:solidFill>
            </a:endParaRPr>
          </a:p>
        </p:txBody>
      </p:sp>
      <p:sp>
        <p:nvSpPr>
          <p:cNvPr id="79" name="Pentagon 78"/>
          <p:cNvSpPr/>
          <p:nvPr/>
        </p:nvSpPr>
        <p:spPr>
          <a:xfrm>
            <a:off x="1828800" y="3903981"/>
            <a:ext cx="1143000" cy="228600"/>
          </a:xfrm>
          <a:prstGeom prst="homePlate">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Strategy</a:t>
            </a:r>
            <a:endParaRPr lang="en-GB" sz="1200" dirty="0" smtClean="0">
              <a:solidFill>
                <a:schemeClr val="tx1"/>
              </a:solidFill>
            </a:endParaRPr>
          </a:p>
        </p:txBody>
      </p:sp>
      <p:sp>
        <p:nvSpPr>
          <p:cNvPr id="80" name="Pentagon 79"/>
          <p:cNvSpPr/>
          <p:nvPr/>
        </p:nvSpPr>
        <p:spPr>
          <a:xfrm>
            <a:off x="1828800" y="4132581"/>
            <a:ext cx="1143000" cy="246382"/>
          </a:xfrm>
          <a:prstGeom prst="homePlate">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Process</a:t>
            </a:r>
            <a:endParaRPr lang="en-GB" sz="1200" dirty="0" smtClean="0">
              <a:solidFill>
                <a:schemeClr val="tx1"/>
              </a:solidFill>
            </a:endParaRPr>
          </a:p>
        </p:txBody>
      </p:sp>
      <p:sp>
        <p:nvSpPr>
          <p:cNvPr id="81" name="Pentagon 80"/>
          <p:cNvSpPr/>
          <p:nvPr/>
        </p:nvSpPr>
        <p:spPr>
          <a:xfrm>
            <a:off x="1828800" y="4361181"/>
            <a:ext cx="1143000" cy="228600"/>
          </a:xfrm>
          <a:prstGeom prst="homePlate">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Design</a:t>
            </a:r>
            <a:endParaRPr lang="en-GB" sz="1200" dirty="0">
              <a:solidFill>
                <a:schemeClr val="tx1"/>
              </a:solidFill>
            </a:endParaRPr>
          </a:p>
        </p:txBody>
      </p:sp>
      <p:sp>
        <p:nvSpPr>
          <p:cNvPr id="88" name="Pentagon 87"/>
          <p:cNvSpPr/>
          <p:nvPr/>
        </p:nvSpPr>
        <p:spPr>
          <a:xfrm flipH="1">
            <a:off x="3810000" y="3903981"/>
            <a:ext cx="1295400" cy="228600"/>
          </a:xfrm>
          <a:prstGeom prst="homePlate">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Performance</a:t>
            </a:r>
            <a:endParaRPr lang="en-GB" sz="1200" dirty="0">
              <a:solidFill>
                <a:schemeClr val="tx1"/>
              </a:solidFill>
            </a:endParaRPr>
          </a:p>
        </p:txBody>
      </p:sp>
      <p:sp>
        <p:nvSpPr>
          <p:cNvPr id="89" name="Pentagon 88"/>
          <p:cNvSpPr/>
          <p:nvPr/>
        </p:nvSpPr>
        <p:spPr>
          <a:xfrm flipH="1">
            <a:off x="3810000" y="4132581"/>
            <a:ext cx="1295400" cy="228600"/>
          </a:xfrm>
          <a:prstGeom prst="homePlate">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Data Inputs</a:t>
            </a:r>
            <a:endParaRPr lang="en-GB" sz="1200" dirty="0">
              <a:solidFill>
                <a:schemeClr val="tx1"/>
              </a:solidFill>
            </a:endParaRPr>
          </a:p>
        </p:txBody>
      </p:sp>
      <p:sp>
        <p:nvSpPr>
          <p:cNvPr id="90" name="Pentagon 89"/>
          <p:cNvSpPr/>
          <p:nvPr/>
        </p:nvSpPr>
        <p:spPr>
          <a:xfrm flipH="1">
            <a:off x="3810000" y="4361181"/>
            <a:ext cx="1295400" cy="228600"/>
          </a:xfrm>
          <a:prstGeom prst="homePlate">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Analysis</a:t>
            </a:r>
            <a:endParaRPr lang="en-GB" sz="1200" dirty="0">
              <a:solidFill>
                <a:schemeClr val="tx1"/>
              </a:solidFill>
            </a:endParaRPr>
          </a:p>
        </p:txBody>
      </p:sp>
      <p:graphicFrame>
        <p:nvGraphicFramePr>
          <p:cNvPr id="94" name="Table 93"/>
          <p:cNvGraphicFramePr>
            <a:graphicFrameLocks noGrp="1"/>
          </p:cNvGraphicFramePr>
          <p:nvPr/>
        </p:nvGraphicFramePr>
        <p:xfrm>
          <a:off x="533401" y="4800600"/>
          <a:ext cx="8762999" cy="1679453"/>
        </p:xfrm>
        <a:graphic>
          <a:graphicData uri="http://schemas.openxmlformats.org/drawingml/2006/table">
            <a:tbl>
              <a:tblPr firstRow="1" bandRow="1">
                <a:tableStyleId>{2D5ABB26-0587-4C30-8999-92F81FD0307C}</a:tableStyleId>
              </a:tblPr>
              <a:tblGrid>
                <a:gridCol w="1195467"/>
                <a:gridCol w="1274108"/>
                <a:gridCol w="1116829"/>
                <a:gridCol w="1195467"/>
                <a:gridCol w="1195467"/>
                <a:gridCol w="1195467"/>
                <a:gridCol w="1590194"/>
              </a:tblGrid>
              <a:tr h="609600">
                <a:tc>
                  <a:txBody>
                    <a:bodyPr/>
                    <a:lstStyle/>
                    <a:p>
                      <a:pPr algn="ctr"/>
                      <a:r>
                        <a:rPr lang="en-US" sz="1200" b="1" dirty="0" smtClean="0"/>
                        <a:t>Planning</a:t>
                      </a:r>
                      <a:endParaRPr lang="en-GB" sz="1200" b="1" dirty="0"/>
                    </a:p>
                  </a:txBody>
                  <a:tcPr/>
                </a:tc>
                <a:tc>
                  <a:txBody>
                    <a:bodyPr/>
                    <a:lstStyle/>
                    <a:p>
                      <a:pPr algn="ctr"/>
                      <a:r>
                        <a:rPr lang="en-US" sz="1200" b="1" dirty="0" smtClean="0"/>
                        <a:t>Data Collection</a:t>
                      </a:r>
                      <a:endParaRPr lang="en-GB" sz="1200" b="1" dirty="0"/>
                    </a:p>
                  </a:txBody>
                  <a:tcPr/>
                </a:tc>
                <a:tc>
                  <a:txBody>
                    <a:bodyPr/>
                    <a:lstStyle/>
                    <a:p>
                      <a:pPr algn="ctr"/>
                      <a:r>
                        <a:rPr lang="en-US" sz="1200" b="1" dirty="0" smtClean="0"/>
                        <a:t>Analyze</a:t>
                      </a:r>
                      <a:endParaRPr lang="en-GB" sz="1200" b="1" dirty="0"/>
                    </a:p>
                  </a:txBody>
                  <a:tcPr/>
                </a:tc>
                <a:tc>
                  <a:txBody>
                    <a:bodyPr/>
                    <a:lstStyle/>
                    <a:p>
                      <a:pPr algn="ctr"/>
                      <a:r>
                        <a:rPr lang="en-US" sz="1200" b="1" dirty="0" smtClean="0"/>
                        <a:t>Implement</a:t>
                      </a:r>
                      <a:endParaRPr lang="en-GB" sz="1200" b="1" dirty="0"/>
                    </a:p>
                  </a:txBody>
                  <a:tcPr/>
                </a:tc>
                <a:tc>
                  <a:txBody>
                    <a:bodyPr/>
                    <a:lstStyle/>
                    <a:p>
                      <a:pPr algn="ctr"/>
                      <a:r>
                        <a:rPr lang="en-US" sz="1200" b="1" dirty="0" smtClean="0"/>
                        <a:t>Measurement</a:t>
                      </a:r>
                      <a:endParaRPr lang="en-GB" sz="1200" b="1" dirty="0"/>
                    </a:p>
                  </a:txBody>
                  <a:tcPr/>
                </a:tc>
                <a:tc>
                  <a:txBody>
                    <a:bodyPr/>
                    <a:lstStyle/>
                    <a:p>
                      <a:pPr algn="ctr"/>
                      <a:endParaRPr lang="en-GB" sz="1200" b="1" dirty="0"/>
                    </a:p>
                  </a:txBody>
                  <a:tcPr/>
                </a:tc>
                <a:tc>
                  <a:txBody>
                    <a:bodyPr/>
                    <a:lstStyle/>
                    <a:p>
                      <a:pPr algn="ctr"/>
                      <a:r>
                        <a:rPr lang="en-US" sz="1200" b="1" dirty="0" smtClean="0"/>
                        <a:t>Life</a:t>
                      </a:r>
                      <a:r>
                        <a:rPr lang="en-US" sz="1200" b="1" baseline="0" dirty="0" smtClean="0"/>
                        <a:t> Cycle Mgmt</a:t>
                      </a:r>
                      <a:endParaRPr lang="en-GB" sz="1200" b="1" dirty="0"/>
                    </a:p>
                  </a:txBody>
                  <a:tcPr/>
                </a:tc>
              </a:tr>
              <a:tr h="1069853">
                <a:tc>
                  <a:txBody>
                    <a:bodyPr/>
                    <a:lstStyle/>
                    <a:p>
                      <a:pPr algn="l"/>
                      <a:r>
                        <a:rPr lang="en-US" sz="1300" b="1" dirty="0" smtClean="0"/>
                        <a:t>DM</a:t>
                      </a:r>
                      <a:endParaRPr lang="en-US" sz="1300" b="1" baseline="0" dirty="0" smtClean="0"/>
                    </a:p>
                    <a:p>
                      <a:pPr algn="l"/>
                      <a:r>
                        <a:rPr lang="en-US" sz="1300" b="1" baseline="0" dirty="0" smtClean="0"/>
                        <a:t>Front office </a:t>
                      </a:r>
                    </a:p>
                    <a:p>
                      <a:pPr algn="l"/>
                      <a:r>
                        <a:rPr lang="en-US" sz="1300" b="1" baseline="0" dirty="0" smtClean="0"/>
                        <a:t>Risk Mgmt</a:t>
                      </a:r>
                      <a:endParaRPr lang="en-GB" sz="1300" b="1" dirty="0"/>
                    </a:p>
                  </a:txBody>
                  <a:tcPr/>
                </a:tc>
                <a:tc>
                  <a:txBody>
                    <a:bodyPr/>
                    <a:lstStyle/>
                    <a:p>
                      <a:pPr algn="l"/>
                      <a:r>
                        <a:rPr lang="en-US" sz="1300" b="1" dirty="0" smtClean="0"/>
                        <a:t>DM</a:t>
                      </a:r>
                    </a:p>
                    <a:p>
                      <a:pPr algn="l"/>
                      <a:r>
                        <a:rPr lang="en-US" sz="1300" b="1" dirty="0" smtClean="0"/>
                        <a:t>DMS</a:t>
                      </a:r>
                      <a:endParaRPr lang="en-GB" sz="1300" b="1" dirty="0"/>
                    </a:p>
                  </a:txBody>
                  <a:tcPr/>
                </a:tc>
                <a:tc>
                  <a:txBody>
                    <a:bodyPr/>
                    <a:lstStyle/>
                    <a:p>
                      <a:pPr algn="l"/>
                      <a:r>
                        <a:rPr lang="en-US" sz="1300" b="1" dirty="0" smtClean="0"/>
                        <a:t>Front</a:t>
                      </a:r>
                      <a:r>
                        <a:rPr lang="en-US" sz="1300" b="1" baseline="0" dirty="0" smtClean="0"/>
                        <a:t> Office</a:t>
                      </a:r>
                    </a:p>
                    <a:p>
                      <a:pPr algn="l"/>
                      <a:r>
                        <a:rPr lang="en-US" sz="1300" b="1" baseline="0" dirty="0" smtClean="0"/>
                        <a:t>Performance</a:t>
                      </a:r>
                    </a:p>
                    <a:p>
                      <a:pPr algn="l"/>
                      <a:r>
                        <a:rPr lang="en-US" sz="1300" b="1" baseline="0" dirty="0" smtClean="0"/>
                        <a:t>Risk Mgmt</a:t>
                      </a:r>
                      <a:endParaRPr lang="en-GB" sz="1300" b="1" dirty="0"/>
                    </a:p>
                  </a:txBody>
                  <a:tcPr/>
                </a:tc>
                <a:tc>
                  <a:txBody>
                    <a:bodyPr/>
                    <a:lstStyle/>
                    <a:p>
                      <a:pPr algn="l"/>
                      <a:r>
                        <a:rPr lang="en-US" sz="1300" b="1" dirty="0" smtClean="0"/>
                        <a:t>Data</a:t>
                      </a:r>
                      <a:r>
                        <a:rPr lang="en-US" sz="1300" b="1" baseline="0" dirty="0" smtClean="0"/>
                        <a:t> Ops</a:t>
                      </a:r>
                      <a:endParaRPr lang="en-US" sz="1300" b="1" dirty="0" smtClean="0"/>
                    </a:p>
                    <a:p>
                      <a:pPr algn="l"/>
                      <a:endParaRPr lang="en-GB" sz="1300" b="1" dirty="0"/>
                    </a:p>
                  </a:txBody>
                  <a:tcPr/>
                </a:tc>
                <a:tc>
                  <a:txBody>
                    <a:bodyPr/>
                    <a:lstStyle/>
                    <a:p>
                      <a:pPr algn="l"/>
                      <a:r>
                        <a:rPr lang="en-US" sz="1300" b="1" dirty="0" smtClean="0"/>
                        <a:t>Front</a:t>
                      </a:r>
                      <a:r>
                        <a:rPr lang="en-US" sz="1300" b="1" baseline="0" dirty="0" smtClean="0"/>
                        <a:t> Office</a:t>
                      </a:r>
                    </a:p>
                    <a:p>
                      <a:pPr algn="l"/>
                      <a:r>
                        <a:rPr lang="en-US" sz="1300" b="1" baseline="0" dirty="0" smtClean="0"/>
                        <a:t>Performance</a:t>
                      </a:r>
                    </a:p>
                    <a:p>
                      <a:pPr algn="l"/>
                      <a:r>
                        <a:rPr lang="en-US" sz="1300" b="1" baseline="0" dirty="0" smtClean="0"/>
                        <a:t>Risk Mgmt</a:t>
                      </a:r>
                      <a:endParaRPr lang="en-GB" sz="1300" b="1" dirty="0"/>
                    </a:p>
                  </a:txBody>
                  <a:tcPr/>
                </a:tc>
                <a:tc>
                  <a:txBody>
                    <a:bodyPr/>
                    <a:lstStyle/>
                    <a:p>
                      <a:pPr algn="l"/>
                      <a:r>
                        <a:rPr lang="en-US" sz="1300" b="1" dirty="0" smtClean="0"/>
                        <a:t>Who</a:t>
                      </a:r>
                      <a:r>
                        <a:rPr lang="en-US" sz="1300" b="1" baseline="0" dirty="0" smtClean="0"/>
                        <a:t> Captures</a:t>
                      </a:r>
                    </a:p>
                    <a:p>
                      <a:pPr algn="l"/>
                      <a:r>
                        <a:rPr lang="en-US" sz="1300" b="1" baseline="0" smtClean="0"/>
                        <a:t>Details </a:t>
                      </a:r>
                      <a:r>
                        <a:rPr lang="en-US" sz="1300" b="1" baseline="0" dirty="0" smtClean="0"/>
                        <a:t>and </a:t>
                      </a:r>
                    </a:p>
                    <a:p>
                      <a:pPr algn="l"/>
                      <a:r>
                        <a:rPr lang="en-US" sz="1300" b="1" baseline="0" dirty="0" smtClean="0"/>
                        <a:t>Tracks ??</a:t>
                      </a:r>
                      <a:endParaRPr lang="en-GB" sz="1300" b="1" dirty="0"/>
                    </a:p>
                  </a:txBody>
                  <a:tcPr/>
                </a:tc>
                <a:tc>
                  <a:txBody>
                    <a:bodyPr/>
                    <a:lstStyle/>
                    <a:p>
                      <a:pPr algn="l"/>
                      <a:r>
                        <a:rPr lang="en-US" sz="1300" b="1" dirty="0" smtClean="0"/>
                        <a:t>??</a:t>
                      </a:r>
                      <a:r>
                        <a:rPr lang="en-US" sz="1300" b="1" baseline="0" dirty="0" smtClean="0"/>
                        <a:t> Who is </a:t>
                      </a:r>
                    </a:p>
                    <a:p>
                      <a:pPr algn="l"/>
                      <a:r>
                        <a:rPr lang="en-US" sz="1300" b="1" baseline="0" dirty="0" smtClean="0"/>
                        <a:t>Responsible</a:t>
                      </a:r>
                    </a:p>
                    <a:p>
                      <a:pPr algn="l"/>
                      <a:r>
                        <a:rPr lang="en-US" sz="1300" b="1" baseline="0" dirty="0" smtClean="0"/>
                        <a:t>Confusion</a:t>
                      </a:r>
                      <a:endParaRPr lang="en-US" sz="1300" b="1" dirty="0" smtClean="0"/>
                    </a:p>
                  </a:txBody>
                  <a:tcPr/>
                </a:tc>
              </a:tr>
            </a:tbl>
          </a:graphicData>
        </a:graphic>
      </p:graphicFrame>
      <p:graphicFrame>
        <p:nvGraphicFramePr>
          <p:cNvPr id="101" name="Table 100"/>
          <p:cNvGraphicFramePr>
            <a:graphicFrameLocks noGrp="1"/>
          </p:cNvGraphicFramePr>
          <p:nvPr/>
        </p:nvGraphicFramePr>
        <p:xfrm>
          <a:off x="6781800" y="1828800"/>
          <a:ext cx="1981200" cy="1752600"/>
        </p:xfrm>
        <a:graphic>
          <a:graphicData uri="http://schemas.openxmlformats.org/drawingml/2006/table">
            <a:tbl>
              <a:tblPr firstRow="1" bandRow="1">
                <a:tableStyleId>{2D5ABB26-0587-4C30-8999-92F81FD0307C}</a:tableStyleId>
              </a:tblPr>
              <a:tblGrid>
                <a:gridCol w="1295400"/>
                <a:gridCol w="685800"/>
              </a:tblGrid>
              <a:tr h="438150">
                <a:tc>
                  <a:txBody>
                    <a:bodyPr/>
                    <a:lstStyle/>
                    <a:p>
                      <a:pPr algn="l"/>
                      <a:r>
                        <a:rPr lang="en-US" sz="1200" dirty="0" smtClean="0"/>
                        <a:t>Provider      </a:t>
                      </a:r>
                      <a:endParaRPr lang="en-US" sz="1200" dirty="0" smtClean="0">
                        <a:solidFill>
                          <a:schemeClr val="tx1"/>
                        </a:solidFill>
                      </a:endParaRPr>
                    </a:p>
                  </a:txBody>
                  <a:tcPr/>
                </a:tc>
                <a:tc>
                  <a:txBody>
                    <a:bodyPr/>
                    <a:lstStyle/>
                    <a:p>
                      <a:pPr algn="r"/>
                      <a:r>
                        <a:rPr lang="en-US" sz="1200" dirty="0" smtClean="0">
                          <a:solidFill>
                            <a:schemeClr val="tx1"/>
                          </a:solidFill>
                        </a:rPr>
                        <a:t>Vendor</a:t>
                      </a:r>
                    </a:p>
                  </a:txBody>
                  <a:tcPr/>
                </a:tc>
              </a:tr>
              <a:tr h="438150">
                <a:tc>
                  <a:txBody>
                    <a:bodyPr/>
                    <a:lstStyle/>
                    <a:p>
                      <a:pPr algn="l"/>
                      <a:r>
                        <a:rPr lang="en-US" sz="1200" dirty="0" smtClean="0"/>
                        <a:t>Weight         </a:t>
                      </a:r>
                      <a:endParaRPr lang="en-US" sz="1200" dirty="0" smtClean="0">
                        <a:solidFill>
                          <a:schemeClr val="tx1"/>
                        </a:solidFill>
                      </a:endParaRPr>
                    </a:p>
                  </a:txBody>
                  <a:tcPr/>
                </a:tc>
                <a:tc>
                  <a:txBody>
                    <a:bodyPr/>
                    <a:lstStyle/>
                    <a:p>
                      <a:pPr algn="r"/>
                      <a:r>
                        <a:rPr lang="en-US" sz="1200" dirty="0" smtClean="0">
                          <a:solidFill>
                            <a:schemeClr val="tx1"/>
                          </a:solidFill>
                        </a:rPr>
                        <a:t>Percent</a:t>
                      </a:r>
                    </a:p>
                  </a:txBody>
                  <a:tcPr/>
                </a:tc>
              </a:tr>
              <a:tr h="438150">
                <a:tc>
                  <a:txBody>
                    <a:bodyPr/>
                    <a:lstStyle/>
                    <a:p>
                      <a:pPr algn="l"/>
                      <a:r>
                        <a:rPr lang="en-US" sz="1200" dirty="0" smtClean="0"/>
                        <a:t>Classification    </a:t>
                      </a:r>
                      <a:endParaRPr lang="en-US" sz="1200" dirty="0" smtClean="0">
                        <a:solidFill>
                          <a:schemeClr val="tx1"/>
                        </a:solidFill>
                      </a:endParaRPr>
                    </a:p>
                  </a:txBody>
                  <a:tcPr/>
                </a:tc>
                <a:tc>
                  <a:txBody>
                    <a:bodyPr/>
                    <a:lstStyle/>
                    <a:p>
                      <a:pPr algn="r"/>
                      <a:r>
                        <a:rPr lang="en-US" sz="1200" dirty="0" smtClean="0">
                          <a:solidFill>
                            <a:schemeClr val="tx1"/>
                          </a:solidFill>
                        </a:rPr>
                        <a:t>Group</a:t>
                      </a:r>
                    </a:p>
                  </a:txBody>
                  <a:tcPr/>
                </a:tc>
              </a:tr>
              <a:tr h="438150">
                <a:tc>
                  <a:txBody>
                    <a:bodyPr/>
                    <a:lstStyle/>
                    <a:p>
                      <a:pPr algn="l"/>
                      <a:r>
                        <a:rPr lang="en-US" sz="1200" dirty="0" smtClean="0"/>
                        <a:t> Index    </a:t>
                      </a:r>
                      <a:endParaRPr lang="en-GB" sz="1200" dirty="0"/>
                    </a:p>
                  </a:txBody>
                  <a:tcPr/>
                </a:tc>
                <a:tc>
                  <a:txBody>
                    <a:bodyPr/>
                    <a:lstStyle/>
                    <a:p>
                      <a:pPr algn="r"/>
                      <a:r>
                        <a:rPr lang="en-US" sz="1200" dirty="0" smtClean="0"/>
                        <a:t>Pointer</a:t>
                      </a:r>
                      <a:endParaRPr lang="en-GB" sz="1200" dirty="0"/>
                    </a:p>
                  </a:txBody>
                  <a:tcPr/>
                </a:tc>
              </a:tr>
            </a:tbl>
          </a:graphicData>
        </a:graphic>
      </p:graphicFrame>
      <p:sp>
        <p:nvSpPr>
          <p:cNvPr id="108" name="Rounded Rectangle 107"/>
          <p:cNvSpPr/>
          <p:nvPr/>
        </p:nvSpPr>
        <p:spPr>
          <a:xfrm>
            <a:off x="6705600" y="1524000"/>
            <a:ext cx="2209800" cy="2133600"/>
          </a:xfrm>
          <a:prstGeom prst="roundRect">
            <a:avLst>
              <a:gd name="adj" fmla="val 7503"/>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9" name="Rectangle 108"/>
          <p:cNvSpPr/>
          <p:nvPr/>
        </p:nvSpPr>
        <p:spPr>
          <a:xfrm>
            <a:off x="6905928" y="1521023"/>
            <a:ext cx="1780872" cy="307777"/>
          </a:xfrm>
          <a:prstGeom prst="rect">
            <a:avLst/>
          </a:prstGeom>
        </p:spPr>
        <p:txBody>
          <a:bodyPr wrap="none">
            <a:spAutoFit/>
          </a:bodyPr>
          <a:lstStyle/>
          <a:p>
            <a:pPr algn="ctr"/>
            <a:r>
              <a:rPr lang="en-US" sz="1400" b="1" dirty="0" smtClean="0"/>
              <a:t>Changeable elements</a:t>
            </a:r>
            <a:endParaRPr lang="en-GB" sz="1400" b="1" dirty="0"/>
          </a:p>
        </p:txBody>
      </p:sp>
      <p:sp>
        <p:nvSpPr>
          <p:cNvPr id="110" name="Rectangle 109"/>
          <p:cNvSpPr/>
          <p:nvPr/>
        </p:nvSpPr>
        <p:spPr>
          <a:xfrm>
            <a:off x="2362200" y="1447800"/>
            <a:ext cx="3962400" cy="2092881"/>
          </a:xfrm>
          <a:prstGeom prst="rect">
            <a:avLst/>
          </a:prstGeom>
        </p:spPr>
        <p:txBody>
          <a:bodyPr wrap="square">
            <a:spAutoFit/>
          </a:bodyPr>
          <a:lstStyle/>
          <a:p>
            <a:r>
              <a:rPr lang="en-US" b="1" dirty="0" smtClean="0"/>
              <a:t>Benchmarks across the Asset Life Cycle</a:t>
            </a:r>
          </a:p>
          <a:p>
            <a:pPr>
              <a:buFont typeface="Arial" pitchFamily="34" charset="0"/>
              <a:buChar char="•"/>
            </a:pPr>
            <a:r>
              <a:rPr lang="en-US" sz="1400" dirty="0" smtClean="0"/>
              <a:t>Benchmarks have the ability to change impacting CPPIB </a:t>
            </a:r>
          </a:p>
          <a:p>
            <a:pPr>
              <a:buFont typeface="Arial" pitchFamily="34" charset="0"/>
              <a:buChar char="•"/>
            </a:pPr>
            <a:r>
              <a:rPr lang="en-US" sz="1400" dirty="0" smtClean="0"/>
              <a:t>A recent example </a:t>
            </a:r>
            <a:r>
              <a:rPr lang="en-US" sz="1400" smtClean="0"/>
              <a:t>communication failed </a:t>
            </a:r>
            <a:r>
              <a:rPr lang="en-US" sz="1400" dirty="0" smtClean="0"/>
              <a:t>to catch a country reclassification causing a large impact </a:t>
            </a:r>
          </a:p>
          <a:p>
            <a:endParaRPr lang="en-US" sz="1400" u="sng" dirty="0" smtClean="0"/>
          </a:p>
          <a:p>
            <a:r>
              <a:rPr lang="en-US" sz="1400" u="sng" dirty="0" smtClean="0"/>
              <a:t>Cause and Effect</a:t>
            </a:r>
          </a:p>
          <a:p>
            <a:pPr>
              <a:buFont typeface="Arial" pitchFamily="34" charset="0"/>
              <a:buChar char="•"/>
            </a:pPr>
            <a:r>
              <a:rPr lang="en-US" sz="1400" dirty="0" smtClean="0"/>
              <a:t>Financial decision made with inaccurate data </a:t>
            </a:r>
          </a:p>
          <a:p>
            <a:endParaRPr lang="en-US" sz="1400" dirty="0" smtClean="0"/>
          </a:p>
        </p:txBody>
      </p:sp>
      <p:pic>
        <p:nvPicPr>
          <p:cNvPr id="112" name="Picture 8" descr="http://t0.gstatic.com/images?q=tbn:ANd9GcQvezbV8sySFRVvBacoQf13Hn6E6NvoyTpuciTq4llFOZYVN5lGXg"/>
          <p:cNvPicPr>
            <a:picLocks noChangeAspect="1" noChangeArrowheads="1"/>
          </p:cNvPicPr>
          <p:nvPr/>
        </p:nvPicPr>
        <p:blipFill>
          <a:blip r:embed="rId5" cstate="print"/>
          <a:srcRect/>
          <a:stretch>
            <a:fillRect/>
          </a:stretch>
        </p:blipFill>
        <p:spPr bwMode="auto">
          <a:xfrm>
            <a:off x="152401" y="990600"/>
            <a:ext cx="2057400" cy="2547557"/>
          </a:xfrm>
          <a:prstGeom prst="rect">
            <a:avLst/>
          </a:prstGeom>
          <a:noFill/>
        </p:spPr>
      </p:pic>
      <p:sp>
        <p:nvSpPr>
          <p:cNvPr id="114" name="Title 1"/>
          <p:cNvSpPr txBox="1">
            <a:spLocks/>
          </p:cNvSpPr>
          <p:nvPr/>
        </p:nvSpPr>
        <p:spPr bwMode="auto">
          <a:xfrm>
            <a:off x="296863" y="304800"/>
            <a:ext cx="7335837" cy="873125"/>
          </a:xfrm>
          <a:prstGeom prst="rect">
            <a:avLst/>
          </a:prstGeom>
          <a:noFill/>
          <a:ln w="9525" algn="ctr">
            <a:noFill/>
            <a:miter lim="800000"/>
            <a:headEnd/>
            <a:tailEnd/>
          </a:ln>
        </p:spPr>
        <p:txBody>
          <a:bodyPr lIns="198000"/>
          <a:lstStyle/>
          <a:p>
            <a:pPr>
              <a:spcBef>
                <a:spcPct val="0"/>
              </a:spcBef>
              <a:defRPr/>
            </a:pPr>
            <a:r>
              <a:rPr lang="en-US" sz="2500" b="1" kern="0" dirty="0" smtClean="0">
                <a:ea typeface="+mj-ea"/>
                <a:cs typeface="+mj-cs"/>
              </a:rPr>
              <a:t>Benchmark Process</a:t>
            </a:r>
            <a:r>
              <a:rPr lang="en-US" sz="3000" b="1" kern="0" dirty="0">
                <a:ea typeface="+mj-ea"/>
                <a:cs typeface="+mj-cs"/>
              </a:rPr>
              <a:t/>
            </a:r>
            <a:br>
              <a:rPr lang="en-US" sz="3000" b="1" kern="0" dirty="0">
                <a:ea typeface="+mj-ea"/>
                <a:cs typeface="+mj-cs"/>
              </a:rPr>
            </a:br>
            <a:r>
              <a:rPr lang="en-GB" b="1" dirty="0" smtClean="0">
                <a:solidFill>
                  <a:srgbClr val="7030A0"/>
                </a:solidFill>
                <a:latin typeface="+mj-lt"/>
                <a:ea typeface="+mj-ea"/>
                <a:cs typeface="+mj-cs"/>
              </a:rPr>
              <a:t>Magnifying the issue and challenges ahead</a:t>
            </a:r>
            <a:endParaRPr lang="en-GB" b="1" dirty="0">
              <a:solidFill>
                <a:srgbClr val="7030A0"/>
              </a:solidFill>
              <a:latin typeface="+mj-lt"/>
              <a:ea typeface="+mj-ea"/>
              <a:cs typeface="+mj-cs"/>
            </a:endParaRPr>
          </a:p>
        </p:txBody>
      </p:sp>
      <p:pic>
        <p:nvPicPr>
          <p:cNvPr id="122" name="Picture 2"/>
          <p:cNvPicPr>
            <a:picLocks noChangeAspect="1" noChangeArrowheads="1"/>
          </p:cNvPicPr>
          <p:nvPr/>
        </p:nvPicPr>
        <p:blipFill>
          <a:blip r:embed="rId6" cstate="print"/>
          <a:srcRect/>
          <a:stretch>
            <a:fillRect/>
          </a:stretch>
        </p:blipFill>
        <p:spPr bwMode="auto">
          <a:xfrm>
            <a:off x="277318" y="3499244"/>
            <a:ext cx="1551482" cy="1148956"/>
          </a:xfrm>
          <a:prstGeom prst="rect">
            <a:avLst/>
          </a:prstGeom>
          <a:noFill/>
          <a:ln w="9525">
            <a:noFill/>
            <a:miter lim="800000"/>
            <a:headEnd/>
            <a:tailEnd/>
          </a:ln>
        </p:spPr>
      </p:pic>
      <p:sp>
        <p:nvSpPr>
          <p:cNvPr id="123" name="Rectangle 122"/>
          <p:cNvSpPr/>
          <p:nvPr/>
        </p:nvSpPr>
        <p:spPr>
          <a:xfrm>
            <a:off x="1828800" y="3886200"/>
            <a:ext cx="3276600" cy="1371600"/>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5" name="Rectangle 124"/>
          <p:cNvSpPr/>
          <p:nvPr/>
        </p:nvSpPr>
        <p:spPr>
          <a:xfrm>
            <a:off x="6749307" y="1219200"/>
            <a:ext cx="2013693" cy="307777"/>
          </a:xfrm>
          <a:prstGeom prst="rect">
            <a:avLst/>
          </a:prstGeom>
        </p:spPr>
        <p:txBody>
          <a:bodyPr wrap="none">
            <a:spAutoFit/>
          </a:bodyPr>
          <a:lstStyle/>
          <a:p>
            <a:r>
              <a:rPr lang="en-US" sz="1400" b="1" dirty="0" smtClean="0"/>
              <a:t>Benchmark Composition</a:t>
            </a:r>
            <a:endParaRPr lang="en-GB" sz="1400" dirty="0"/>
          </a:p>
        </p:txBody>
      </p:sp>
      <p:sp>
        <p:nvSpPr>
          <p:cNvPr id="126" name="Rectangle 125"/>
          <p:cNvSpPr/>
          <p:nvPr/>
        </p:nvSpPr>
        <p:spPr>
          <a:xfrm>
            <a:off x="6647348" y="3897868"/>
            <a:ext cx="1125052" cy="369332"/>
          </a:xfrm>
          <a:prstGeom prst="rect">
            <a:avLst/>
          </a:prstGeom>
        </p:spPr>
        <p:txBody>
          <a:bodyPr wrap="none">
            <a:spAutoFit/>
          </a:bodyPr>
          <a:lstStyle/>
          <a:p>
            <a:r>
              <a:rPr lang="en-US" b="1" dirty="0" smtClean="0"/>
              <a:t>Life Cycle </a:t>
            </a:r>
          </a:p>
        </p:txBody>
      </p:sp>
      <p:graphicFrame>
        <p:nvGraphicFramePr>
          <p:cNvPr id="129" name="Diagram 128"/>
          <p:cNvGraphicFramePr/>
          <p:nvPr/>
        </p:nvGraphicFramePr>
        <p:xfrm>
          <a:off x="6934200" y="3962400"/>
          <a:ext cx="1905000" cy="1143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1" name="Rectangle 130"/>
          <p:cNvSpPr/>
          <p:nvPr/>
        </p:nvSpPr>
        <p:spPr>
          <a:xfrm>
            <a:off x="304800" y="5334000"/>
            <a:ext cx="8686800" cy="914400"/>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2" name="Rectangle 131"/>
          <p:cNvSpPr/>
          <p:nvPr/>
        </p:nvSpPr>
        <p:spPr>
          <a:xfrm>
            <a:off x="304800" y="4724400"/>
            <a:ext cx="8686800" cy="609600"/>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3" name="Rectangle 132"/>
          <p:cNvSpPr/>
          <p:nvPr/>
        </p:nvSpPr>
        <p:spPr>
          <a:xfrm>
            <a:off x="152400" y="4648200"/>
            <a:ext cx="381000" cy="16002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4" name="Rectangle 133"/>
          <p:cNvSpPr/>
          <p:nvPr/>
        </p:nvSpPr>
        <p:spPr>
          <a:xfrm rot="16200000">
            <a:off x="-450277" y="5250878"/>
            <a:ext cx="1513133" cy="307777"/>
          </a:xfrm>
          <a:prstGeom prst="rect">
            <a:avLst/>
          </a:prstGeom>
        </p:spPr>
        <p:txBody>
          <a:bodyPr wrap="square">
            <a:spAutoFit/>
          </a:bodyPr>
          <a:lstStyle/>
          <a:p>
            <a:r>
              <a:rPr lang="en-US" sz="1400" b="1" dirty="0" smtClean="0">
                <a:solidFill>
                  <a:schemeClr val="bg1"/>
                </a:solidFill>
              </a:rPr>
              <a:t>Group s       Phase </a:t>
            </a:r>
            <a:endParaRPr lang="en-GB" sz="1400" b="1" dirty="0">
              <a:solidFill>
                <a:schemeClr val="bg1"/>
              </a:solidFill>
            </a:endParaRPr>
          </a:p>
        </p:txBody>
      </p:sp>
      <p:cxnSp>
        <p:nvCxnSpPr>
          <p:cNvPr id="136" name="Straight Connector 135"/>
          <p:cNvCxnSpPr/>
          <p:nvPr/>
        </p:nvCxnSpPr>
        <p:spPr>
          <a:xfrm>
            <a:off x="6400800" y="4724400"/>
            <a:ext cx="2590800" cy="0"/>
          </a:xfrm>
          <a:prstGeom prst="line">
            <a:avLst/>
          </a:prstGeom>
          <a:ln w="76200">
            <a:solidFill>
              <a:schemeClr val="accent4">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28600" y="4724400"/>
            <a:ext cx="6477000" cy="0"/>
          </a:xfrm>
          <a:prstGeom prst="line">
            <a:avLst/>
          </a:prstGeom>
          <a:ln w="76200">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6889454" y="4343400"/>
            <a:ext cx="697627" cy="261610"/>
          </a:xfrm>
          <a:prstGeom prst="rect">
            <a:avLst/>
          </a:prstGeom>
        </p:spPr>
        <p:txBody>
          <a:bodyPr wrap="none">
            <a:spAutoFit/>
          </a:bodyPr>
          <a:lstStyle/>
          <a:p>
            <a:r>
              <a:rPr lang="en-US" sz="1100" smtClean="0"/>
              <a:t>Maintain</a:t>
            </a:r>
            <a:endParaRPr lang="en-GB" sz="1100" dirty="0"/>
          </a:p>
        </p:txBody>
      </p:sp>
      <p:sp>
        <p:nvSpPr>
          <p:cNvPr id="140" name="Rectangle 139"/>
          <p:cNvSpPr/>
          <p:nvPr/>
        </p:nvSpPr>
        <p:spPr>
          <a:xfrm>
            <a:off x="7438025" y="4114800"/>
            <a:ext cx="641522" cy="261610"/>
          </a:xfrm>
          <a:prstGeom prst="rect">
            <a:avLst/>
          </a:prstGeom>
        </p:spPr>
        <p:txBody>
          <a:bodyPr wrap="none">
            <a:spAutoFit/>
          </a:bodyPr>
          <a:lstStyle/>
          <a:p>
            <a:r>
              <a:rPr lang="en-US" sz="1100" dirty="0" smtClean="0"/>
              <a:t>Capture</a:t>
            </a:r>
            <a:endParaRPr lang="en-GB" sz="1100" dirty="0"/>
          </a:p>
        </p:txBody>
      </p:sp>
      <p:sp>
        <p:nvSpPr>
          <p:cNvPr id="141" name="Rectangle 140"/>
          <p:cNvSpPr/>
          <p:nvPr/>
        </p:nvSpPr>
        <p:spPr>
          <a:xfrm>
            <a:off x="7924800" y="3962400"/>
            <a:ext cx="981359" cy="261610"/>
          </a:xfrm>
          <a:prstGeom prst="rect">
            <a:avLst/>
          </a:prstGeom>
        </p:spPr>
        <p:txBody>
          <a:bodyPr wrap="none">
            <a:spAutoFit/>
          </a:bodyPr>
          <a:lstStyle/>
          <a:p>
            <a:r>
              <a:rPr lang="en-US" sz="1100" dirty="0" smtClean="0"/>
              <a:t>Communicate</a:t>
            </a:r>
            <a:endParaRPr lang="en-GB" sz="1100" dirty="0"/>
          </a:p>
        </p:txBody>
      </p:sp>
      <p:sp>
        <p:nvSpPr>
          <p:cNvPr id="142" name="Oval 141"/>
          <p:cNvSpPr/>
          <p:nvPr/>
        </p:nvSpPr>
        <p:spPr>
          <a:xfrm>
            <a:off x="7848600" y="4343400"/>
            <a:ext cx="152400" cy="152400"/>
          </a:xfrm>
          <a:prstGeom prst="ellips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3" name="Oval 142"/>
          <p:cNvSpPr/>
          <p:nvPr/>
        </p:nvSpPr>
        <p:spPr>
          <a:xfrm>
            <a:off x="7315200" y="4572000"/>
            <a:ext cx="152400" cy="152400"/>
          </a:xfrm>
          <a:prstGeom prst="ellips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7" name="Rectangle 146"/>
          <p:cNvSpPr/>
          <p:nvPr/>
        </p:nvSpPr>
        <p:spPr>
          <a:xfrm>
            <a:off x="2743200" y="3657600"/>
            <a:ext cx="1383199" cy="276999"/>
          </a:xfrm>
          <a:prstGeom prst="rect">
            <a:avLst/>
          </a:prstGeom>
        </p:spPr>
        <p:txBody>
          <a:bodyPr wrap="none">
            <a:spAutoFit/>
          </a:bodyPr>
          <a:lstStyle/>
          <a:p>
            <a:r>
              <a:rPr lang="en-US" sz="1200" b="1" dirty="0" smtClean="0"/>
              <a:t>Procurement Cycle</a:t>
            </a:r>
            <a:endParaRPr lang="en-GB" sz="1200" dirty="0"/>
          </a:p>
        </p:txBody>
      </p:sp>
      <p:sp>
        <p:nvSpPr>
          <p:cNvPr id="148" name="Rectangle 147"/>
          <p:cNvSpPr/>
          <p:nvPr/>
        </p:nvSpPr>
        <p:spPr>
          <a:xfrm>
            <a:off x="810718" y="4419600"/>
            <a:ext cx="490968" cy="276999"/>
          </a:xfrm>
          <a:prstGeom prst="rect">
            <a:avLst/>
          </a:prstGeom>
        </p:spPr>
        <p:txBody>
          <a:bodyPr wrap="none">
            <a:spAutoFit/>
          </a:bodyPr>
          <a:lstStyle/>
          <a:p>
            <a:r>
              <a:rPr lang="en-US" sz="1200" b="1" dirty="0" smtClean="0"/>
              <a:t>Start</a:t>
            </a:r>
            <a:endParaRPr lang="en-GB" sz="1200" dirty="0"/>
          </a:p>
        </p:txBody>
      </p:sp>
      <p:sp>
        <p:nvSpPr>
          <p:cNvPr id="149" name="Rectangle 148"/>
          <p:cNvSpPr/>
          <p:nvPr/>
        </p:nvSpPr>
        <p:spPr>
          <a:xfrm>
            <a:off x="5715000" y="4447401"/>
            <a:ext cx="426720" cy="276999"/>
          </a:xfrm>
          <a:prstGeom prst="rect">
            <a:avLst/>
          </a:prstGeom>
        </p:spPr>
        <p:txBody>
          <a:bodyPr wrap="none">
            <a:spAutoFit/>
          </a:bodyPr>
          <a:lstStyle/>
          <a:p>
            <a:r>
              <a:rPr lang="en-US" sz="1200" b="1" dirty="0" smtClean="0"/>
              <a:t>End</a:t>
            </a:r>
            <a:endParaRPr lang="en-GB" sz="1200" dirty="0"/>
          </a:p>
        </p:txBody>
      </p:sp>
      <p:sp>
        <p:nvSpPr>
          <p:cNvPr id="150" name="Rectangle 149"/>
          <p:cNvSpPr/>
          <p:nvPr/>
        </p:nvSpPr>
        <p:spPr>
          <a:xfrm>
            <a:off x="6705600" y="4736068"/>
            <a:ext cx="1050224" cy="369332"/>
          </a:xfrm>
          <a:prstGeom prst="rect">
            <a:avLst/>
          </a:prstGeom>
        </p:spPr>
        <p:txBody>
          <a:bodyPr wrap="none">
            <a:spAutoFit/>
          </a:bodyPr>
          <a:lstStyle/>
          <a:p>
            <a:pPr algn="ctr"/>
            <a:r>
              <a:rPr lang="en-US" b="1" dirty="0" smtClean="0"/>
              <a:t>Purchase</a:t>
            </a:r>
            <a:endParaRPr lang="en-GB" b="1" dirty="0"/>
          </a:p>
        </p:txBody>
      </p:sp>
      <p:sp>
        <p:nvSpPr>
          <p:cNvPr id="47" name="Oval 46"/>
          <p:cNvSpPr/>
          <p:nvPr/>
        </p:nvSpPr>
        <p:spPr>
          <a:xfrm>
            <a:off x="6400800" y="5257800"/>
            <a:ext cx="2438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3"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MDC @ Market Data Company </a:t>
            </a:r>
          </a:p>
        </p:txBody>
      </p:sp>
      <p:sp>
        <p:nvSpPr>
          <p:cNvPr id="54" name="Slide Number Placeholder 3"/>
          <p:cNvSpPr txBox="1">
            <a:spLocks/>
          </p:cNvSpPr>
          <p:nvPr>
            <p:custDataLst>
              <p:tags r:id="rId1"/>
            </p:custDataLst>
          </p:nvPr>
        </p:nvSpPr>
        <p:spPr>
          <a:xfrm>
            <a:off x="8643938"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49" name="Picture 48"/>
          <p:cNvPicPr>
            <a:picLocks noChangeAspect="1"/>
          </p:cNvPicPr>
          <p:nvPr/>
        </p:nvPicPr>
        <p:blipFill>
          <a:blip r:embed="rId11" cstate="print"/>
          <a:stretch>
            <a:fillRect/>
          </a:stretch>
        </p:blipFill>
        <p:spPr>
          <a:xfrm>
            <a:off x="7543800" y="179401"/>
            <a:ext cx="1278860" cy="765161"/>
          </a:xfrm>
          <a:prstGeom prst="rect">
            <a:avLst/>
          </a:prstGeom>
        </p:spPr>
      </p:pic>
      <p:sp>
        <p:nvSpPr>
          <p:cNvPr id="50" name="Rectangle 49">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52" name="Rectangle 51">
            <a:extLst>
              <a:ext uri="{FF2B5EF4-FFF2-40B4-BE49-F238E27FC236}">
                <a16:creationId xmlns="" xmlns:a16="http://schemas.microsoft.com/office/drawing/2014/main" id="{36956996-D821-489B-AEBB-3609872CDCDC}"/>
              </a:ext>
            </a:extLst>
          </p:cNvPr>
          <p:cNvSpPr/>
          <p:nvPr/>
        </p:nvSpPr>
        <p:spPr>
          <a:xfrm>
            <a:off x="182425" y="6535579"/>
            <a:ext cx="49565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rPr>
              <a:t>CPPIB</a:t>
            </a:r>
            <a:endParaRPr lang="en-CA" sz="1000" dirty="0">
              <a:solidFill>
                <a:schemeClr val="accent4">
                  <a:lumMod val="60000"/>
                  <a:lumOff val="40000"/>
                </a:schemeClr>
              </a:solidFill>
              <a:latin typeface="+mn-lt"/>
            </a:endParaRPr>
          </a:p>
        </p:txBody>
      </p:sp>
    </p:spTree>
    <p:extLst>
      <p:ext uri="{BB962C8B-B14F-4D97-AF65-F5344CB8AC3E}">
        <p14:creationId xmlns="" xmlns:p14="http://schemas.microsoft.com/office/powerpoint/2010/main" val="33806219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457200" y="2895600"/>
            <a:ext cx="5670630" cy="1143000"/>
          </a:xfrm>
          <a:prstGeom prst="rect">
            <a:avLst/>
          </a:prstGeom>
          <a:solidFill>
            <a:schemeClr val="accent4">
              <a:lumMod val="40000"/>
              <a:lumOff val="60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endParaRPr lang="en-GB" b="1" dirty="0">
              <a:solidFill>
                <a:schemeClr val="bg1"/>
              </a:solidFill>
            </a:endParaRPr>
          </a:p>
        </p:txBody>
      </p:sp>
      <p:cxnSp>
        <p:nvCxnSpPr>
          <p:cNvPr id="56" name="Straight Arrow Connector 55"/>
          <p:cNvCxnSpPr>
            <a:stCxn id="45" idx="3"/>
          </p:cNvCxnSpPr>
          <p:nvPr/>
        </p:nvCxnSpPr>
        <p:spPr bwMode="auto">
          <a:xfrm>
            <a:off x="1241630" y="2200530"/>
            <a:ext cx="3150350" cy="13335"/>
          </a:xfrm>
          <a:prstGeom prst="straightConnector1">
            <a:avLst/>
          </a:prstGeom>
          <a:solidFill>
            <a:schemeClr val="accent1"/>
          </a:solidFill>
          <a:ln w="12700" cap="flat" cmpd="sng" algn="ctr">
            <a:solidFill>
              <a:schemeClr val="bg2"/>
            </a:solidFill>
            <a:prstDash val="solid"/>
            <a:round/>
            <a:headEnd type="none" w="med" len="med"/>
            <a:tailEnd type="arrow"/>
          </a:ln>
          <a:effectLst/>
        </p:spPr>
      </p:cxnSp>
      <p:sp>
        <p:nvSpPr>
          <p:cNvPr id="41" name="Rectangle 40"/>
          <p:cNvSpPr/>
          <p:nvPr/>
        </p:nvSpPr>
        <p:spPr bwMode="auto">
          <a:xfrm>
            <a:off x="476545" y="1752600"/>
            <a:ext cx="5670630" cy="1143000"/>
          </a:xfrm>
          <a:prstGeom prst="rect">
            <a:avLst/>
          </a:prstGeom>
          <a:solidFill>
            <a:schemeClr val="bg1">
              <a:lumMod val="95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endParaRPr lang="en-GB" b="1" dirty="0">
              <a:solidFill>
                <a:schemeClr val="bg1"/>
              </a:solidFill>
            </a:endParaRPr>
          </a:p>
        </p:txBody>
      </p:sp>
      <p:sp>
        <p:nvSpPr>
          <p:cNvPr id="39" name="Rectangle 38"/>
          <p:cNvSpPr/>
          <p:nvPr/>
        </p:nvSpPr>
        <p:spPr bwMode="auto">
          <a:xfrm>
            <a:off x="6096000" y="1752601"/>
            <a:ext cx="2745305" cy="2286000"/>
          </a:xfrm>
          <a:prstGeom prst="rect">
            <a:avLst/>
          </a:prstGeom>
          <a:solidFill>
            <a:schemeClr val="accent4">
              <a:lumMod val="75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endParaRPr>
          </a:p>
        </p:txBody>
      </p:sp>
      <p:pic>
        <p:nvPicPr>
          <p:cNvPr id="45" name="Picture 2" descr="DBRS Insight beyond the rating">
            <a:hlinkClick r:id="rId4"/>
          </p:cNvPr>
          <p:cNvPicPr>
            <a:picLocks noChangeAspect="1" noChangeArrowheads="1"/>
          </p:cNvPicPr>
          <p:nvPr/>
        </p:nvPicPr>
        <p:blipFill>
          <a:blip r:embed="rId5" cstate="print"/>
          <a:srcRect/>
          <a:stretch>
            <a:fillRect/>
          </a:stretch>
        </p:blipFill>
        <p:spPr bwMode="auto">
          <a:xfrm>
            <a:off x="521550" y="1853825"/>
            <a:ext cx="720080" cy="693410"/>
          </a:xfrm>
          <a:prstGeom prst="rect">
            <a:avLst/>
          </a:prstGeom>
          <a:noFill/>
          <a:ln>
            <a:noFill/>
          </a:ln>
        </p:spPr>
      </p:pic>
      <p:sp>
        <p:nvSpPr>
          <p:cNvPr id="47" name="Can 46"/>
          <p:cNvSpPr/>
          <p:nvPr/>
        </p:nvSpPr>
        <p:spPr bwMode="auto">
          <a:xfrm>
            <a:off x="4526995" y="1981200"/>
            <a:ext cx="945105" cy="1822138"/>
          </a:xfrm>
          <a:prstGeom prst="can">
            <a:avLst>
              <a:gd name="adj" fmla="val 14540"/>
            </a:avLst>
          </a:prstGeom>
          <a:solidFill>
            <a:schemeClr val="accent1"/>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bg2">
                    <a:lumMod val="40000"/>
                    <a:lumOff val="60000"/>
                  </a:schemeClr>
                </a:solidFill>
              </a:rPr>
              <a:t>CADIS</a:t>
            </a:r>
          </a:p>
          <a:p>
            <a:pPr marL="0" marR="0" indent="0" algn="ctr" defTabSz="914400" rtl="0" eaLnBrk="1" fontAlgn="base" latinLnBrk="0" hangingPunct="1">
              <a:lnSpc>
                <a:spcPct val="100000"/>
              </a:lnSpc>
              <a:spcBef>
                <a:spcPct val="0"/>
              </a:spcBef>
              <a:spcAft>
                <a:spcPct val="0"/>
              </a:spcAft>
              <a:buClrTx/>
              <a:buSzTx/>
              <a:buFontTx/>
              <a:buNone/>
              <a:tabLst/>
            </a:pPr>
            <a:endParaRPr lang="en-US" sz="1400" dirty="0" smtClean="0">
              <a:solidFill>
                <a:schemeClr val="bg2">
                  <a:lumMod val="40000"/>
                  <a:lumOff val="60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400" dirty="0" smtClean="0">
              <a:solidFill>
                <a:schemeClr val="bg2">
                  <a:lumMod val="40000"/>
                  <a:lumOff val="60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400" dirty="0" smtClean="0">
              <a:solidFill>
                <a:schemeClr val="bg2">
                  <a:lumMod val="40000"/>
                  <a:lumOff val="60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400" dirty="0" smtClean="0">
              <a:solidFill>
                <a:schemeClr val="bg2">
                  <a:lumMod val="40000"/>
                  <a:lumOff val="60000"/>
                </a:schemeClr>
              </a:solidFill>
            </a:endParaRPr>
          </a:p>
        </p:txBody>
      </p:sp>
      <p:sp>
        <p:nvSpPr>
          <p:cNvPr id="60" name="TextBox 59"/>
          <p:cNvSpPr txBox="1"/>
          <p:nvPr/>
        </p:nvSpPr>
        <p:spPr>
          <a:xfrm>
            <a:off x="6172200" y="1838742"/>
            <a:ext cx="2475274" cy="2123658"/>
          </a:xfrm>
          <a:prstGeom prst="rect">
            <a:avLst/>
          </a:prstGeom>
          <a:noFill/>
        </p:spPr>
        <p:txBody>
          <a:bodyPr wrap="square" rtlCol="0">
            <a:spAutoFit/>
          </a:bodyPr>
          <a:lstStyle/>
          <a:p>
            <a:pPr marL="342900" indent="-342900" algn="l">
              <a:buFont typeface="Wingdings" pitchFamily="2" charset="2"/>
              <a:buChar char="§"/>
            </a:pPr>
            <a:r>
              <a:rPr lang="en-US" sz="1100" dirty="0" smtClean="0">
                <a:solidFill>
                  <a:schemeClr val="accent4">
                    <a:lumMod val="20000"/>
                    <a:lumOff val="80000"/>
                  </a:schemeClr>
                </a:solidFill>
              </a:rPr>
              <a:t>Current license provided access to the entire universe of DBRS rated securities</a:t>
            </a:r>
          </a:p>
          <a:p>
            <a:pPr marL="342900" indent="-342900" algn="l">
              <a:buFont typeface="Wingdings" pitchFamily="2" charset="2"/>
              <a:buChar char="§"/>
            </a:pPr>
            <a:r>
              <a:rPr lang="en-US" sz="1100" dirty="0" smtClean="0">
                <a:solidFill>
                  <a:schemeClr val="accent4">
                    <a:lumMod val="20000"/>
                    <a:lumOff val="80000"/>
                  </a:schemeClr>
                </a:solidFill>
              </a:rPr>
              <a:t>CPPIB’s  consumes  an estimated 4-5k  securities </a:t>
            </a:r>
          </a:p>
          <a:p>
            <a:pPr marL="342900" indent="-342900" algn="l">
              <a:buFont typeface="Wingdings" pitchFamily="2" charset="2"/>
              <a:buChar char="§"/>
            </a:pPr>
            <a:r>
              <a:rPr lang="en-US" sz="1100" dirty="0" smtClean="0">
                <a:solidFill>
                  <a:schemeClr val="accent4">
                    <a:lumMod val="20000"/>
                    <a:lumOff val="80000"/>
                  </a:schemeClr>
                </a:solidFill>
              </a:rPr>
              <a:t>Proposal is to use a Portfolio driven pricing model where ratings would be sourced directly from DBRS </a:t>
            </a:r>
          </a:p>
          <a:p>
            <a:pPr marL="342900" indent="-342900" algn="l">
              <a:buFont typeface="Wingdings" pitchFamily="2" charset="2"/>
              <a:buChar char="§"/>
            </a:pPr>
            <a:r>
              <a:rPr lang="en-US" sz="1100" dirty="0" smtClean="0">
                <a:solidFill>
                  <a:schemeClr val="accent4">
                    <a:lumMod val="20000"/>
                    <a:lumOff val="80000"/>
                  </a:schemeClr>
                </a:solidFill>
              </a:rPr>
              <a:t>FTP delivery model will require Development </a:t>
            </a:r>
          </a:p>
          <a:p>
            <a:pPr marL="342900" indent="-342900" algn="l">
              <a:buFont typeface="+mj-lt"/>
              <a:buAutoNum type="romanUcPeriod"/>
            </a:pPr>
            <a:endParaRPr lang="en-US" sz="1100" dirty="0" smtClean="0">
              <a:solidFill>
                <a:schemeClr val="accent4">
                  <a:lumMod val="20000"/>
                  <a:lumOff val="80000"/>
                </a:schemeClr>
              </a:solidFill>
            </a:endParaRPr>
          </a:p>
        </p:txBody>
      </p:sp>
      <p:sp>
        <p:nvSpPr>
          <p:cNvPr id="69" name="TextBox 68"/>
          <p:cNvSpPr txBox="1"/>
          <p:nvPr/>
        </p:nvSpPr>
        <p:spPr>
          <a:xfrm>
            <a:off x="476545" y="1214463"/>
            <a:ext cx="5940660" cy="369332"/>
          </a:xfrm>
          <a:prstGeom prst="rect">
            <a:avLst/>
          </a:prstGeom>
          <a:noFill/>
        </p:spPr>
        <p:txBody>
          <a:bodyPr wrap="square" rtlCol="0">
            <a:spAutoFit/>
          </a:bodyPr>
          <a:lstStyle/>
          <a:p>
            <a:pPr algn="l"/>
            <a:r>
              <a:rPr lang="en-GB" b="1" dirty="0" smtClean="0"/>
              <a:t>Potential cost  savings  Model</a:t>
            </a:r>
            <a:endParaRPr lang="en-GB" dirty="0"/>
          </a:p>
        </p:txBody>
      </p:sp>
      <p:sp>
        <p:nvSpPr>
          <p:cNvPr id="149" name="Rectangle 148"/>
          <p:cNvSpPr/>
          <p:nvPr/>
        </p:nvSpPr>
        <p:spPr bwMode="auto">
          <a:xfrm>
            <a:off x="521550" y="4660231"/>
            <a:ext cx="2520280" cy="630070"/>
          </a:xfrm>
          <a:prstGeom prst="rect">
            <a:avLst/>
          </a:prstGeom>
          <a:solidFill>
            <a:schemeClr val="bg1">
              <a:lumMod val="95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endParaRPr lang="en-GB" smtClean="0"/>
          </a:p>
        </p:txBody>
      </p:sp>
      <p:sp>
        <p:nvSpPr>
          <p:cNvPr id="150" name="TextBox 149"/>
          <p:cNvSpPr txBox="1"/>
          <p:nvPr/>
        </p:nvSpPr>
        <p:spPr>
          <a:xfrm>
            <a:off x="746575" y="4695944"/>
            <a:ext cx="2745305" cy="338554"/>
          </a:xfrm>
          <a:prstGeom prst="rect">
            <a:avLst/>
          </a:prstGeom>
          <a:noFill/>
        </p:spPr>
        <p:txBody>
          <a:bodyPr wrap="square" rtlCol="0">
            <a:spAutoFit/>
          </a:bodyPr>
          <a:lstStyle/>
          <a:p>
            <a:pPr algn="l"/>
            <a:r>
              <a:rPr lang="en-US" sz="1600" b="1" dirty="0" smtClean="0"/>
              <a:t>Annual Cost = </a:t>
            </a:r>
            <a:r>
              <a:rPr lang="en-GB" sz="1600" b="1" dirty="0" smtClean="0"/>
              <a:t>Total $85k </a:t>
            </a:r>
            <a:r>
              <a:rPr lang="en-GB" sz="1600" dirty="0" smtClean="0"/>
              <a:t> </a:t>
            </a:r>
          </a:p>
        </p:txBody>
      </p:sp>
      <p:sp>
        <p:nvSpPr>
          <p:cNvPr id="151" name="Rectangle 150"/>
          <p:cNvSpPr/>
          <p:nvPr/>
        </p:nvSpPr>
        <p:spPr bwMode="auto">
          <a:xfrm>
            <a:off x="5877145" y="4648200"/>
            <a:ext cx="2970330" cy="630070"/>
          </a:xfrm>
          <a:prstGeom prst="rect">
            <a:avLst/>
          </a:prstGeom>
          <a:solidFill>
            <a:schemeClr val="bg1">
              <a:lumMod val="95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endParaRPr lang="en-GB" smtClean="0"/>
          </a:p>
        </p:txBody>
      </p:sp>
      <p:sp>
        <p:nvSpPr>
          <p:cNvPr id="152" name="Isosceles Triangle 151"/>
          <p:cNvSpPr/>
          <p:nvPr/>
        </p:nvSpPr>
        <p:spPr bwMode="auto">
          <a:xfrm>
            <a:off x="5967155" y="4738210"/>
            <a:ext cx="180020" cy="180020"/>
          </a:xfrm>
          <a:prstGeom prst="triangle">
            <a:avLst/>
          </a:prstGeom>
          <a:solidFill>
            <a:srgbClr val="9FD18B"/>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endParaRPr>
          </a:p>
        </p:txBody>
      </p:sp>
      <p:sp>
        <p:nvSpPr>
          <p:cNvPr id="153" name="TextBox 152"/>
          <p:cNvSpPr txBox="1"/>
          <p:nvPr/>
        </p:nvSpPr>
        <p:spPr>
          <a:xfrm>
            <a:off x="6237185" y="4648201"/>
            <a:ext cx="2655295" cy="584775"/>
          </a:xfrm>
          <a:prstGeom prst="rect">
            <a:avLst/>
          </a:prstGeom>
          <a:noFill/>
        </p:spPr>
        <p:txBody>
          <a:bodyPr wrap="square" rtlCol="0">
            <a:spAutoFit/>
          </a:bodyPr>
          <a:lstStyle/>
          <a:p>
            <a:pPr algn="l"/>
            <a:r>
              <a:rPr lang="en-GB" sz="1600" b="1" dirty="0" smtClean="0"/>
              <a:t>One Time Project Development cost of $?</a:t>
            </a:r>
            <a:endParaRPr lang="en-GB" sz="1600" dirty="0"/>
          </a:p>
        </p:txBody>
      </p:sp>
      <p:sp>
        <p:nvSpPr>
          <p:cNvPr id="154" name="Oval 153"/>
          <p:cNvSpPr/>
          <p:nvPr/>
        </p:nvSpPr>
        <p:spPr bwMode="auto">
          <a:xfrm>
            <a:off x="566555" y="4750242"/>
            <a:ext cx="215407" cy="180020"/>
          </a:xfrm>
          <a:prstGeom prst="ellipse">
            <a:avLst/>
          </a:prstGeom>
          <a:solidFill>
            <a:schemeClr val="accent1"/>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smtClean="0">
              <a:ln>
                <a:noFill/>
              </a:ln>
              <a:solidFill>
                <a:schemeClr val="tx1"/>
              </a:solidFill>
              <a:effectLst/>
            </a:endParaRPr>
          </a:p>
        </p:txBody>
      </p:sp>
      <p:sp>
        <p:nvSpPr>
          <p:cNvPr id="94" name="Rectangle 93"/>
          <p:cNvSpPr/>
          <p:nvPr/>
        </p:nvSpPr>
        <p:spPr bwMode="auto">
          <a:xfrm>
            <a:off x="3356864" y="4648200"/>
            <a:ext cx="2250250" cy="630070"/>
          </a:xfrm>
          <a:prstGeom prst="rect">
            <a:avLst/>
          </a:prstGeom>
          <a:solidFill>
            <a:schemeClr val="bg1">
              <a:lumMod val="95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endParaRPr lang="en-GB" smtClean="0"/>
          </a:p>
        </p:txBody>
      </p:sp>
      <p:sp>
        <p:nvSpPr>
          <p:cNvPr id="96" name="TextBox 95"/>
          <p:cNvSpPr txBox="1"/>
          <p:nvPr/>
        </p:nvSpPr>
        <p:spPr>
          <a:xfrm>
            <a:off x="3626894" y="4676945"/>
            <a:ext cx="2205246" cy="338554"/>
          </a:xfrm>
          <a:prstGeom prst="rect">
            <a:avLst/>
          </a:prstGeom>
          <a:noFill/>
        </p:spPr>
        <p:txBody>
          <a:bodyPr wrap="square" rtlCol="0">
            <a:spAutoFit/>
          </a:bodyPr>
          <a:lstStyle/>
          <a:p>
            <a:pPr algn="l"/>
            <a:r>
              <a:rPr lang="en-GB" sz="1600" b="1" dirty="0" smtClean="0"/>
              <a:t>Set up cost of $25k</a:t>
            </a:r>
          </a:p>
        </p:txBody>
      </p:sp>
      <p:pic>
        <p:nvPicPr>
          <p:cNvPr id="97" name="Picture 2" descr="DBRS Insight beyond the rating">
            <a:hlinkClick r:id="rId4"/>
          </p:cNvPr>
          <p:cNvPicPr>
            <a:picLocks noChangeAspect="1" noChangeArrowheads="1"/>
          </p:cNvPicPr>
          <p:nvPr/>
        </p:nvPicPr>
        <p:blipFill>
          <a:blip r:embed="rId6" cstate="print"/>
          <a:srcRect/>
          <a:stretch>
            <a:fillRect/>
          </a:stretch>
        </p:blipFill>
        <p:spPr bwMode="auto">
          <a:xfrm>
            <a:off x="3401868" y="4738210"/>
            <a:ext cx="233680" cy="225025"/>
          </a:xfrm>
          <a:prstGeom prst="rect">
            <a:avLst/>
          </a:prstGeom>
          <a:noFill/>
          <a:ln>
            <a:noFill/>
          </a:ln>
        </p:spPr>
      </p:pic>
      <p:cxnSp>
        <p:nvCxnSpPr>
          <p:cNvPr id="91" name="Elbow Connector 90"/>
          <p:cNvCxnSpPr>
            <a:stCxn id="45" idx="3"/>
          </p:cNvCxnSpPr>
          <p:nvPr/>
        </p:nvCxnSpPr>
        <p:spPr bwMode="auto">
          <a:xfrm>
            <a:off x="1241630" y="2200530"/>
            <a:ext cx="3330370" cy="314070"/>
          </a:xfrm>
          <a:prstGeom prst="bentConnector3">
            <a:avLst>
              <a:gd name="adj1" fmla="val 50000"/>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22" name="Oval 121"/>
          <p:cNvSpPr/>
          <p:nvPr/>
        </p:nvSpPr>
        <p:spPr bwMode="auto">
          <a:xfrm>
            <a:off x="1421650" y="3218273"/>
            <a:ext cx="360040" cy="315035"/>
          </a:xfrm>
          <a:prstGeom prst="ellipse">
            <a:avLst/>
          </a:prstGeom>
          <a:solidFill>
            <a:schemeClr val="accent1"/>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smtClean="0">
              <a:ln>
                <a:noFill/>
              </a:ln>
              <a:solidFill>
                <a:schemeClr val="tx1"/>
              </a:solidFill>
              <a:effectLst/>
            </a:endParaRPr>
          </a:p>
        </p:txBody>
      </p:sp>
      <p:pic>
        <p:nvPicPr>
          <p:cNvPr id="73730" name="Picture 2" descr="https://encrypted-tbn1.gstatic.com/images?q=tbn:ANd9GcS6mJt-BLR61GoDhLxpqXvFDKiZdr7Kwnl3XrjjsJ56eWPCDCSNfw"/>
          <p:cNvPicPr>
            <a:picLocks noChangeAspect="1" noChangeArrowheads="1"/>
          </p:cNvPicPr>
          <p:nvPr/>
        </p:nvPicPr>
        <p:blipFill>
          <a:blip r:embed="rId7" cstate="print"/>
          <a:srcRect/>
          <a:stretch>
            <a:fillRect/>
          </a:stretch>
        </p:blipFill>
        <p:spPr bwMode="auto">
          <a:xfrm>
            <a:off x="2514600" y="2133600"/>
            <a:ext cx="838200" cy="312048"/>
          </a:xfrm>
          <a:prstGeom prst="rect">
            <a:avLst/>
          </a:prstGeom>
          <a:noFill/>
        </p:spPr>
      </p:pic>
      <p:cxnSp>
        <p:nvCxnSpPr>
          <p:cNvPr id="48" name="Elbow Connector 47"/>
          <p:cNvCxnSpPr>
            <a:stCxn id="45" idx="2"/>
          </p:cNvCxnSpPr>
          <p:nvPr/>
        </p:nvCxnSpPr>
        <p:spPr bwMode="auto">
          <a:xfrm rot="16200000" flipH="1">
            <a:off x="2285913" y="1142912"/>
            <a:ext cx="805567" cy="3614212"/>
          </a:xfrm>
          <a:prstGeom prst="bentConnector2">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52" name="Rectangle 51"/>
          <p:cNvSpPr/>
          <p:nvPr/>
        </p:nvSpPr>
        <p:spPr bwMode="auto">
          <a:xfrm>
            <a:off x="2411760" y="3173268"/>
            <a:ext cx="585065" cy="315035"/>
          </a:xfrm>
          <a:prstGeom prst="rect">
            <a:avLst/>
          </a:prstGeom>
          <a:solidFill>
            <a:schemeClr val="accent1"/>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b="1" dirty="0" smtClean="0">
                <a:solidFill>
                  <a:schemeClr val="bg1"/>
                </a:solidFill>
              </a:rPr>
              <a:t>FTP</a:t>
            </a:r>
          </a:p>
        </p:txBody>
      </p:sp>
      <p:sp>
        <p:nvSpPr>
          <p:cNvPr id="55" name="Rectangle 54"/>
          <p:cNvSpPr/>
          <p:nvPr/>
        </p:nvSpPr>
        <p:spPr>
          <a:xfrm>
            <a:off x="1376645" y="3218273"/>
            <a:ext cx="431529" cy="276999"/>
          </a:xfrm>
          <a:prstGeom prst="rect">
            <a:avLst/>
          </a:prstGeom>
        </p:spPr>
        <p:txBody>
          <a:bodyPr wrap="square">
            <a:spAutoFit/>
          </a:bodyPr>
          <a:lstStyle/>
          <a:p>
            <a:r>
              <a:rPr lang="en-US" sz="1200" b="1" dirty="0" err="1" smtClean="0">
                <a:solidFill>
                  <a:schemeClr val="bg1"/>
                </a:solidFill>
              </a:rPr>
              <a:t>xxk</a:t>
            </a:r>
            <a:endParaRPr lang="en-GB" sz="1200" b="1" dirty="0">
              <a:solidFill>
                <a:schemeClr val="bg1"/>
              </a:solidFill>
            </a:endParaRPr>
          </a:p>
        </p:txBody>
      </p:sp>
      <p:sp>
        <p:nvSpPr>
          <p:cNvPr id="58" name="Title 1"/>
          <p:cNvSpPr txBox="1">
            <a:spLocks/>
          </p:cNvSpPr>
          <p:nvPr/>
        </p:nvSpPr>
        <p:spPr bwMode="auto">
          <a:xfrm>
            <a:off x="385763" y="346075"/>
            <a:ext cx="7335837" cy="873125"/>
          </a:xfrm>
          <a:prstGeom prst="rect">
            <a:avLst/>
          </a:prstGeom>
          <a:noFill/>
          <a:ln w="9525">
            <a:noFill/>
            <a:miter lim="800000"/>
            <a:headEnd/>
            <a:tailEnd/>
          </a:ln>
        </p:spPr>
        <p:txBody>
          <a:bodyPr/>
          <a:lstStyle/>
          <a:p>
            <a:pPr algn="l" eaLnBrk="0" hangingPunct="0"/>
            <a:r>
              <a:rPr lang="en-US" sz="2500" b="1" dirty="0" smtClean="0"/>
              <a:t>DBRS Enterprise License</a:t>
            </a:r>
          </a:p>
        </p:txBody>
      </p:sp>
      <p:sp>
        <p:nvSpPr>
          <p:cNvPr id="62" name="Isosceles Triangle 61"/>
          <p:cNvSpPr/>
          <p:nvPr/>
        </p:nvSpPr>
        <p:spPr bwMode="auto">
          <a:xfrm>
            <a:off x="4419600" y="3235170"/>
            <a:ext cx="225025" cy="270030"/>
          </a:xfrm>
          <a:prstGeom prst="triangle">
            <a:avLst/>
          </a:prstGeom>
          <a:solidFill>
            <a:srgbClr val="9FD18B"/>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chemeClr val="tx1"/>
                </a:solidFill>
                <a:effectLst/>
              </a:rPr>
              <a:t>b</a:t>
            </a:r>
          </a:p>
        </p:txBody>
      </p:sp>
      <p:sp>
        <p:nvSpPr>
          <p:cNvPr id="66" name="Isosceles Triangle 65"/>
          <p:cNvSpPr/>
          <p:nvPr/>
        </p:nvSpPr>
        <p:spPr bwMode="auto">
          <a:xfrm>
            <a:off x="762000" y="2667000"/>
            <a:ext cx="225025" cy="270030"/>
          </a:xfrm>
          <a:prstGeom prst="triangle">
            <a:avLst/>
          </a:prstGeom>
          <a:solidFill>
            <a:srgbClr val="9FD18B"/>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chemeClr val="tx1"/>
                </a:solidFill>
                <a:effectLst/>
              </a:rPr>
              <a:t>a</a:t>
            </a:r>
          </a:p>
        </p:txBody>
      </p:sp>
      <p:sp>
        <p:nvSpPr>
          <p:cNvPr id="67" name="Rectangle 66"/>
          <p:cNvSpPr/>
          <p:nvPr/>
        </p:nvSpPr>
        <p:spPr>
          <a:xfrm>
            <a:off x="1981200" y="1752600"/>
            <a:ext cx="1779590" cy="276999"/>
          </a:xfrm>
          <a:prstGeom prst="rect">
            <a:avLst/>
          </a:prstGeom>
        </p:spPr>
        <p:txBody>
          <a:bodyPr wrap="none">
            <a:spAutoFit/>
          </a:bodyPr>
          <a:lstStyle/>
          <a:p>
            <a:r>
              <a:rPr lang="en-GB" sz="1200" b="1" dirty="0" smtClean="0"/>
              <a:t>Current Delivery Method</a:t>
            </a:r>
            <a:endParaRPr lang="en-GB" sz="1200" dirty="0"/>
          </a:p>
        </p:txBody>
      </p:sp>
      <p:sp>
        <p:nvSpPr>
          <p:cNvPr id="68" name="Rectangle 67"/>
          <p:cNvSpPr/>
          <p:nvPr/>
        </p:nvSpPr>
        <p:spPr>
          <a:xfrm>
            <a:off x="1752600" y="2923401"/>
            <a:ext cx="2040943" cy="1015663"/>
          </a:xfrm>
          <a:prstGeom prst="rect">
            <a:avLst/>
          </a:prstGeom>
        </p:spPr>
        <p:txBody>
          <a:bodyPr wrap="none">
            <a:spAutoFit/>
          </a:bodyPr>
          <a:lstStyle/>
          <a:p>
            <a:r>
              <a:rPr lang="en-GB" sz="1200" b="1" dirty="0" smtClean="0"/>
              <a:t>Alternative  Delivery Method</a:t>
            </a:r>
          </a:p>
          <a:p>
            <a:endParaRPr lang="en-GB" sz="1200" b="1" dirty="0" smtClean="0"/>
          </a:p>
          <a:p>
            <a:endParaRPr lang="en-GB" sz="1200" b="1" dirty="0" smtClean="0"/>
          </a:p>
          <a:p>
            <a:endParaRPr lang="en-GB" sz="1200" b="1" dirty="0" smtClean="0"/>
          </a:p>
          <a:p>
            <a:r>
              <a:rPr lang="en-GB" sz="1200" b="1" dirty="0" smtClean="0"/>
              <a:t>Estimated Savings 40k p.a. </a:t>
            </a:r>
            <a:endParaRPr lang="en-GB" sz="1200" dirty="0"/>
          </a:p>
        </p:txBody>
      </p:sp>
      <p:sp>
        <p:nvSpPr>
          <p:cNvPr id="32"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MDC @ Market Data Company </a:t>
            </a:r>
          </a:p>
        </p:txBody>
      </p:sp>
      <p:sp>
        <p:nvSpPr>
          <p:cNvPr id="33" name="Slide Number Placeholder 3"/>
          <p:cNvSpPr txBox="1">
            <a:spLocks/>
          </p:cNvSpPr>
          <p:nvPr>
            <p:custDataLst>
              <p:tags r:id="rId1"/>
            </p:custDataLst>
          </p:nvPr>
        </p:nvSpPr>
        <p:spPr>
          <a:xfrm>
            <a:off x="8643938"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35" name="Picture 34"/>
          <p:cNvPicPr>
            <a:picLocks noChangeAspect="1"/>
          </p:cNvPicPr>
          <p:nvPr/>
        </p:nvPicPr>
        <p:blipFill>
          <a:blip r:embed="rId8" cstate="print"/>
          <a:stretch>
            <a:fillRect/>
          </a:stretch>
        </p:blipFill>
        <p:spPr>
          <a:xfrm>
            <a:off x="7543800" y="179401"/>
            <a:ext cx="1278860" cy="765161"/>
          </a:xfrm>
          <a:prstGeom prst="rect">
            <a:avLst/>
          </a:prstGeom>
        </p:spPr>
      </p:pic>
      <p:sp>
        <p:nvSpPr>
          <p:cNvPr id="36" name="Rectangle 35">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37" name="Rectangle 36">
            <a:extLst>
              <a:ext uri="{FF2B5EF4-FFF2-40B4-BE49-F238E27FC236}">
                <a16:creationId xmlns="" xmlns:a16="http://schemas.microsoft.com/office/drawing/2014/main" id="{36956996-D821-489B-AEBB-3609872CDCDC}"/>
              </a:ext>
            </a:extLst>
          </p:cNvPr>
          <p:cNvSpPr/>
          <p:nvPr/>
        </p:nvSpPr>
        <p:spPr>
          <a:xfrm>
            <a:off x="182425" y="6535579"/>
            <a:ext cx="49565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rPr>
              <a:t>CPPIB</a:t>
            </a:r>
            <a:endParaRPr lang="en-CA" sz="1000" dirty="0">
              <a:solidFill>
                <a:schemeClr val="accent4">
                  <a:lumMod val="60000"/>
                  <a:lumOff val="40000"/>
                </a:schemeClr>
              </a:solidFill>
              <a:latin typeface="+mn-lt"/>
            </a:endParaRPr>
          </a:p>
        </p:txBody>
      </p:sp>
    </p:spTree>
    <p:extLst>
      <p:ext uri="{BB962C8B-B14F-4D97-AF65-F5344CB8AC3E}">
        <p14:creationId xmlns="" xmlns:p14="http://schemas.microsoft.com/office/powerpoint/2010/main" val="189049526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txBox="1">
            <a:spLocks/>
          </p:cNvSpPr>
          <p:nvPr/>
        </p:nvSpPr>
        <p:spPr bwMode="auto">
          <a:xfrm>
            <a:off x="6770688" y="6305550"/>
            <a:ext cx="2122487" cy="287338"/>
          </a:xfrm>
          <a:prstGeom prst="rect">
            <a:avLst/>
          </a:prstGeom>
          <a:noFill/>
          <a:ln w="9525">
            <a:noFill/>
            <a:miter lim="800000"/>
            <a:headEnd/>
            <a:tailEnd/>
          </a:ln>
        </p:spPr>
        <p:txBody>
          <a:bodyPr/>
          <a:lstStyle/>
          <a:p>
            <a:pPr algn="r"/>
            <a:r>
              <a:rPr lang="en-GB" sz="1000">
                <a:solidFill>
                  <a:schemeClr val="bg2"/>
                </a:solidFill>
              </a:rPr>
              <a:t>Page </a:t>
            </a:r>
            <a:fld id="{1AF34501-204D-4AF4-B559-5FEAEE711099}" type="slidenum">
              <a:rPr lang="en-GB" sz="1000">
                <a:solidFill>
                  <a:schemeClr val="bg2"/>
                </a:solidFill>
              </a:rPr>
              <a:pPr algn="r"/>
              <a:t>35</a:t>
            </a:fld>
            <a:endParaRPr lang="en-GB" sz="1000">
              <a:solidFill>
                <a:schemeClr val="bg2"/>
              </a:solidFill>
            </a:endParaRPr>
          </a:p>
        </p:txBody>
      </p:sp>
      <p:sp>
        <p:nvSpPr>
          <p:cNvPr id="8195" name="TextBox 7"/>
          <p:cNvSpPr txBox="1">
            <a:spLocks noChangeArrowheads="1"/>
          </p:cNvSpPr>
          <p:nvPr/>
        </p:nvSpPr>
        <p:spPr bwMode="auto">
          <a:xfrm>
            <a:off x="228600" y="982176"/>
            <a:ext cx="4038600" cy="2446824"/>
          </a:xfrm>
          <a:prstGeom prst="rect">
            <a:avLst/>
          </a:prstGeom>
          <a:noFill/>
          <a:ln w="9525">
            <a:noFill/>
            <a:miter lim="800000"/>
            <a:headEnd/>
            <a:tailEnd/>
          </a:ln>
        </p:spPr>
        <p:txBody>
          <a:bodyPr wrap="square">
            <a:spAutoFit/>
          </a:bodyPr>
          <a:lstStyle/>
          <a:p>
            <a:pPr algn="l"/>
            <a:r>
              <a:rPr lang="en-GB" sz="1100" b="1" dirty="0" smtClean="0"/>
              <a:t>Competitors:</a:t>
            </a:r>
            <a:r>
              <a:rPr lang="en-GB" sz="1100" dirty="0" smtClean="0"/>
              <a:t> </a:t>
            </a:r>
            <a:r>
              <a:rPr lang="en-GB" sz="1100" dirty="0" err="1" smtClean="0"/>
              <a:t>FactSet</a:t>
            </a:r>
            <a:r>
              <a:rPr lang="en-GB" sz="1100" dirty="0" smtClean="0"/>
              <a:t> Workstation, Capital IQ platform, RIMES Desktop, Thomson Reuters </a:t>
            </a:r>
            <a:r>
              <a:rPr lang="en-GB" sz="1100" dirty="0" err="1" smtClean="0"/>
              <a:t>Datastream</a:t>
            </a:r>
            <a:endParaRPr lang="en-GB" sz="1100" dirty="0"/>
          </a:p>
          <a:p>
            <a:pPr algn="l"/>
            <a:endParaRPr lang="en-GB" sz="500" b="1" dirty="0" smtClean="0"/>
          </a:p>
          <a:p>
            <a:pPr algn="l"/>
            <a:r>
              <a:rPr lang="en-GB" sz="1100" b="1" dirty="0" smtClean="0"/>
              <a:t>Contract Summary: </a:t>
            </a:r>
            <a:r>
              <a:rPr lang="en-GB" sz="1100" dirty="0" smtClean="0"/>
              <a:t>MSA 105330 &amp; 00001966.0</a:t>
            </a:r>
          </a:p>
          <a:p>
            <a:pPr algn="l"/>
            <a:r>
              <a:rPr lang="en-US" sz="1100" b="1" dirty="0" smtClean="0"/>
              <a:t>Renewal period: </a:t>
            </a:r>
            <a:r>
              <a:rPr lang="en-US" sz="1100" dirty="0" smtClean="0"/>
              <a:t>90 days prior to expiry  (November 2013)</a:t>
            </a:r>
          </a:p>
          <a:p>
            <a:pPr algn="l"/>
            <a:r>
              <a:rPr lang="en-US" sz="1100" b="1" dirty="0" smtClean="0"/>
              <a:t>Auto Renewal Clause: </a:t>
            </a:r>
            <a:r>
              <a:rPr lang="en-US" sz="1100" dirty="0" smtClean="0"/>
              <a:t>Yes</a:t>
            </a:r>
          </a:p>
          <a:p>
            <a:pPr algn="l"/>
            <a:r>
              <a:rPr lang="en-US" sz="1100" b="1" dirty="0" smtClean="0"/>
              <a:t>Auto Renewal Fee: </a:t>
            </a:r>
            <a:r>
              <a:rPr lang="en-US" sz="1100" dirty="0" smtClean="0"/>
              <a:t>Published US CPI</a:t>
            </a:r>
          </a:p>
          <a:p>
            <a:pPr algn="l"/>
            <a:r>
              <a:rPr lang="en-US" sz="1100" b="1" dirty="0" smtClean="0"/>
              <a:t>Type: </a:t>
            </a:r>
            <a:r>
              <a:rPr lang="en-US" sz="1100" dirty="0" smtClean="0"/>
              <a:t>Module</a:t>
            </a:r>
          </a:p>
          <a:p>
            <a:pPr algn="l"/>
            <a:endParaRPr lang="en-US" sz="500" dirty="0" smtClean="0"/>
          </a:p>
          <a:p>
            <a:r>
              <a:rPr lang="en-US" sz="1100" b="1" dirty="0" smtClean="0"/>
              <a:t>Negotiable Commercial Items: </a:t>
            </a:r>
          </a:p>
          <a:p>
            <a:pPr>
              <a:buFont typeface="Arial" pitchFamily="34" charset="0"/>
              <a:buChar char="•"/>
            </a:pPr>
            <a:r>
              <a:rPr lang="en-US" sz="1100" dirty="0" smtClean="0"/>
              <a:t> IDC Access Fees NA QAD by</a:t>
            </a:r>
          </a:p>
          <a:p>
            <a:pPr>
              <a:buFont typeface="Arial" pitchFamily="34" charset="0"/>
              <a:buChar char="•"/>
            </a:pPr>
            <a:r>
              <a:rPr lang="en-US" sz="1100" b="1" dirty="0" smtClean="0"/>
              <a:t> </a:t>
            </a:r>
            <a:r>
              <a:rPr lang="en-US" sz="1100" dirty="0" smtClean="0"/>
              <a:t>IDC Access Fees Non NA QAD</a:t>
            </a:r>
          </a:p>
          <a:p>
            <a:pPr>
              <a:buFont typeface="Arial" pitchFamily="34" charset="0"/>
              <a:buChar char="•"/>
            </a:pPr>
            <a:r>
              <a:rPr lang="en-US" sz="1100" dirty="0" smtClean="0"/>
              <a:t> MQA Database Package (Disaster Recovery)</a:t>
            </a:r>
          </a:p>
          <a:p>
            <a:pPr>
              <a:buFont typeface="Arial" pitchFamily="34" charset="0"/>
              <a:buChar char="•"/>
            </a:pPr>
            <a:r>
              <a:rPr lang="en-US" sz="1100" dirty="0" smtClean="0"/>
              <a:t> DDL Service Charge</a:t>
            </a:r>
          </a:p>
          <a:p>
            <a:pPr>
              <a:buFont typeface="Arial" pitchFamily="34" charset="0"/>
              <a:buChar char="•"/>
            </a:pPr>
            <a:r>
              <a:rPr lang="en-US" sz="1100" dirty="0" smtClean="0"/>
              <a:t> Overall Demand Management based on total Volume Spend</a:t>
            </a:r>
          </a:p>
        </p:txBody>
      </p:sp>
      <p:sp>
        <p:nvSpPr>
          <p:cNvPr id="13" name="Title 1"/>
          <p:cNvSpPr txBox="1">
            <a:spLocks/>
          </p:cNvSpPr>
          <p:nvPr/>
        </p:nvSpPr>
        <p:spPr bwMode="auto">
          <a:xfrm>
            <a:off x="290513" y="350838"/>
            <a:ext cx="8015287" cy="639762"/>
          </a:xfrm>
          <a:prstGeom prst="rect">
            <a:avLst/>
          </a:prstGeom>
          <a:noFill/>
          <a:ln w="9525">
            <a:noFill/>
            <a:miter lim="800000"/>
            <a:headEnd/>
            <a:tailEnd/>
          </a:ln>
        </p:spPr>
        <p:txBody>
          <a:bodyPr lIns="162000" tIns="36000" bIns="36000"/>
          <a:lstStyle/>
          <a:p>
            <a:pPr algn="l" eaLnBrk="0" hangingPunct="0">
              <a:defRPr/>
            </a:pPr>
            <a:r>
              <a:rPr lang="en-US" sz="2500" b="1" kern="0" dirty="0" smtClean="0">
                <a:ea typeface="+mj-ea"/>
                <a:cs typeface="+mj-cs"/>
              </a:rPr>
              <a:t>Thomson Reuters TQA</a:t>
            </a:r>
          </a:p>
          <a:p>
            <a:pPr eaLnBrk="0" hangingPunct="0">
              <a:defRPr/>
            </a:pPr>
            <a:r>
              <a:rPr lang="en-US" b="1" dirty="0" smtClean="0">
                <a:solidFill>
                  <a:srgbClr val="7030A0"/>
                </a:solidFill>
              </a:rPr>
              <a:t>Non Core Savings Opportunities</a:t>
            </a:r>
            <a:endParaRPr lang="en-GB" b="1" kern="0" dirty="0" smtClean="0">
              <a:solidFill>
                <a:srgbClr val="7030A0"/>
              </a:solidFill>
            </a:endParaRPr>
          </a:p>
          <a:p>
            <a:pPr algn="l" eaLnBrk="0" hangingPunct="0">
              <a:defRPr/>
            </a:pPr>
            <a:r>
              <a:rPr lang="en-US" sz="2600" b="1" kern="0" dirty="0" smtClean="0">
                <a:ea typeface="+mj-ea"/>
                <a:cs typeface="+mj-cs"/>
              </a:rPr>
              <a:t> </a:t>
            </a:r>
            <a:endParaRPr lang="en-GB" b="1" kern="0" dirty="0">
              <a:solidFill>
                <a:srgbClr val="7030A0"/>
              </a:solidFill>
              <a:ea typeface="+mj-ea"/>
              <a:cs typeface="+mj-cs"/>
            </a:endParaRPr>
          </a:p>
        </p:txBody>
      </p:sp>
      <p:sp>
        <p:nvSpPr>
          <p:cNvPr id="11" name="Rectangle 10"/>
          <p:cNvSpPr/>
          <p:nvPr/>
        </p:nvSpPr>
        <p:spPr>
          <a:xfrm>
            <a:off x="4419600" y="533400"/>
            <a:ext cx="2882520" cy="276999"/>
          </a:xfrm>
          <a:prstGeom prst="rect">
            <a:avLst/>
          </a:prstGeom>
        </p:spPr>
        <p:txBody>
          <a:bodyPr wrap="none">
            <a:spAutoFit/>
          </a:bodyPr>
          <a:lstStyle/>
          <a:p>
            <a:r>
              <a:rPr lang="en-GB" sz="1200" b="1" dirty="0" smtClean="0"/>
              <a:t>Thomson Reuters  TQA Proposal Summary</a:t>
            </a:r>
            <a:endParaRPr lang="en-GB" sz="1200" dirty="0"/>
          </a:p>
        </p:txBody>
      </p:sp>
      <p:sp>
        <p:nvSpPr>
          <p:cNvPr id="22"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MDC @ Market Data Company </a:t>
            </a:r>
          </a:p>
        </p:txBody>
      </p:sp>
      <p:sp>
        <p:nvSpPr>
          <p:cNvPr id="23" name="Slide Number Placeholder 3"/>
          <p:cNvSpPr txBox="1">
            <a:spLocks/>
          </p:cNvSpPr>
          <p:nvPr>
            <p:custDataLst>
              <p:tags r:id="rId1"/>
            </p:custDataLst>
          </p:nvPr>
        </p:nvSpPr>
        <p:spPr>
          <a:xfrm>
            <a:off x="8643938"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1" name="Table 20"/>
          <p:cNvGraphicFramePr>
            <a:graphicFrameLocks noGrp="1"/>
          </p:cNvGraphicFramePr>
          <p:nvPr/>
        </p:nvGraphicFramePr>
        <p:xfrm>
          <a:off x="228599" y="3581399"/>
          <a:ext cx="8610601" cy="2997237"/>
        </p:xfrm>
        <a:graphic>
          <a:graphicData uri="http://schemas.openxmlformats.org/drawingml/2006/table">
            <a:tbl>
              <a:tblPr/>
              <a:tblGrid>
                <a:gridCol w="2902071"/>
                <a:gridCol w="1158580"/>
                <a:gridCol w="1138893"/>
                <a:gridCol w="1240129"/>
                <a:gridCol w="1383545"/>
                <a:gridCol w="787383"/>
              </a:tblGrid>
              <a:tr h="115551">
                <a:tc>
                  <a:txBody>
                    <a:bodyPr/>
                    <a:lstStyle/>
                    <a:p>
                      <a:pPr algn="ctr" fontAlgn="ctr"/>
                      <a:r>
                        <a:rPr lang="en-GB" sz="600" b="1" i="0" u="none" strike="noStrike" dirty="0">
                          <a:latin typeface="Calibri"/>
                        </a:rPr>
                        <a:t> </a:t>
                      </a:r>
                    </a:p>
                  </a:txBody>
                  <a:tcPr marL="5976" marR="5976" marT="59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5D9F1"/>
                    </a:solidFill>
                  </a:tcPr>
                </a:tc>
                <a:tc>
                  <a:txBody>
                    <a:bodyPr/>
                    <a:lstStyle/>
                    <a:p>
                      <a:pPr algn="ctr" fontAlgn="b"/>
                      <a:r>
                        <a:rPr lang="en-GB" sz="600" b="1" i="0" u="none" strike="noStrike">
                          <a:latin typeface="Calibri"/>
                        </a:rPr>
                        <a:t>Current Client Price </a:t>
                      </a:r>
                    </a:p>
                  </a:txBody>
                  <a:tcPr marL="5976" marR="5976" marT="59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DB4E3"/>
                    </a:solidFill>
                  </a:tcPr>
                </a:tc>
                <a:tc>
                  <a:txBody>
                    <a:bodyPr/>
                    <a:lstStyle/>
                    <a:p>
                      <a:pPr algn="ctr" fontAlgn="b"/>
                      <a:r>
                        <a:rPr lang="en-GB" sz="600" b="1" i="0" u="none" strike="noStrike">
                          <a:latin typeface="Calibri"/>
                        </a:rPr>
                        <a:t>Current Client Price</a:t>
                      </a:r>
                    </a:p>
                  </a:txBody>
                  <a:tcPr marL="5976" marR="5976" marT="59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DB4E3"/>
                    </a:solidFill>
                  </a:tcPr>
                </a:tc>
                <a:tc>
                  <a:txBody>
                    <a:bodyPr/>
                    <a:lstStyle/>
                    <a:p>
                      <a:pPr algn="ctr" fontAlgn="b"/>
                      <a:r>
                        <a:rPr lang="en-GB" sz="600" b="1" i="0" u="none" strike="noStrike">
                          <a:latin typeface="Calibri"/>
                        </a:rPr>
                        <a:t>Proposal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a:txBody>
                    <a:bodyPr/>
                    <a:lstStyle/>
                    <a:p>
                      <a:pPr algn="ctr" fontAlgn="b"/>
                      <a:r>
                        <a:rPr lang="en-GB" sz="600" b="1" i="0" u="none" strike="noStrike">
                          <a:latin typeface="Calibri"/>
                        </a:rPr>
                        <a:t>Proposal</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a:txBody>
                    <a:bodyPr/>
                    <a:lstStyle/>
                    <a:p>
                      <a:pPr algn="ct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5D9F1"/>
                    </a:solidFill>
                  </a:tcPr>
                </a:tc>
              </a:tr>
              <a:tr h="115551">
                <a:tc>
                  <a:txBody>
                    <a:bodyPr/>
                    <a:lstStyle/>
                    <a:p>
                      <a:pPr algn="ctr" fontAlgn="b"/>
                      <a:r>
                        <a:rPr lang="en-GB" sz="600" b="1" i="0" u="none" strike="noStrike">
                          <a:latin typeface="Calibri"/>
                        </a:rPr>
                        <a:t>Content</a:t>
                      </a:r>
                    </a:p>
                  </a:txBody>
                  <a:tcPr marL="5976" marR="5976" marT="59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5D9F1"/>
                    </a:solidFill>
                  </a:tcPr>
                </a:tc>
                <a:tc>
                  <a:txBody>
                    <a:bodyPr/>
                    <a:lstStyle/>
                    <a:p>
                      <a:pPr algn="ctr" fontAlgn="b"/>
                      <a:r>
                        <a:rPr lang="en-GB" sz="600" b="1" i="0" u="none" strike="noStrike">
                          <a:latin typeface="Calibri"/>
                        </a:rPr>
                        <a:t>GCS</a:t>
                      </a:r>
                    </a:p>
                  </a:txBody>
                  <a:tcPr marL="5976" marR="5976" marT="59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DB4E3"/>
                    </a:solidFill>
                  </a:tcPr>
                </a:tc>
                <a:tc>
                  <a:txBody>
                    <a:bodyPr/>
                    <a:lstStyle/>
                    <a:p>
                      <a:pPr algn="ctr" fontAlgn="b"/>
                      <a:r>
                        <a:rPr lang="en-GB" sz="600" b="1" i="0" u="none" strike="noStrike">
                          <a:latin typeface="Calibri"/>
                        </a:rPr>
                        <a:t>GTAA</a:t>
                      </a:r>
                    </a:p>
                  </a:txBody>
                  <a:tcPr marL="5976" marR="5976" marT="59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DB4E3"/>
                    </a:solidFill>
                  </a:tcPr>
                </a:tc>
                <a:tc>
                  <a:txBody>
                    <a:bodyPr/>
                    <a:lstStyle/>
                    <a:p>
                      <a:pPr algn="ctr" fontAlgn="b"/>
                      <a:r>
                        <a:rPr lang="en-GB" sz="600" b="1" i="0" u="none" strike="noStrike">
                          <a:latin typeface="Calibri"/>
                        </a:rPr>
                        <a:t>TPM - 5 Users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fontAlgn="b"/>
                      <a:r>
                        <a:rPr lang="en-GB" sz="600" b="1" i="0" u="none" strike="noStrike">
                          <a:latin typeface="Calibri"/>
                        </a:rPr>
                        <a:t> GTAA - 20 Users*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5D9F1"/>
                    </a:solidFill>
                  </a:tcPr>
                </a:tc>
              </a:tr>
              <a:tr h="115551">
                <a:tc>
                  <a:txBody>
                    <a:bodyPr/>
                    <a:lstStyle/>
                    <a:p>
                      <a:pPr algn="ctr" fontAlgn="b"/>
                      <a:r>
                        <a:rPr lang="en-GB" sz="600" b="1" i="0" u="none" strike="noStrike">
                          <a:latin typeface="Calibri"/>
                        </a:rPr>
                        <a:t> </a:t>
                      </a:r>
                    </a:p>
                  </a:txBody>
                  <a:tcPr marL="5976" marR="5976" marT="59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5D9F1"/>
                    </a:solidFill>
                  </a:tcPr>
                </a:tc>
                <a:tc>
                  <a:txBody>
                    <a:bodyPr/>
                    <a:lstStyle/>
                    <a:p>
                      <a:pPr algn="ctr" fontAlgn="b"/>
                      <a:r>
                        <a:rPr lang="en-GB" sz="600" b="1" i="0" u="none" strike="noStrike">
                          <a:latin typeface="Calibri"/>
                        </a:rPr>
                        <a:t>USD monthly fee</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DB4E3"/>
                    </a:solidFill>
                  </a:tcPr>
                </a:tc>
                <a:tc>
                  <a:txBody>
                    <a:bodyPr/>
                    <a:lstStyle/>
                    <a:p>
                      <a:pPr algn="ctr" fontAlgn="b"/>
                      <a:r>
                        <a:rPr lang="en-GB" sz="600" b="1" i="0" u="none" strike="noStrike">
                          <a:latin typeface="Calibri"/>
                        </a:rPr>
                        <a:t>USD monthly fee</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DB4E3"/>
                    </a:solidFill>
                  </a:tcPr>
                </a:tc>
                <a:tc>
                  <a:txBody>
                    <a:bodyPr/>
                    <a:lstStyle/>
                    <a:p>
                      <a:pPr algn="ctr" fontAlgn="b"/>
                      <a:r>
                        <a:rPr lang="en-GB" sz="600" b="1" i="0" u="none" strike="noStrike">
                          <a:latin typeface="Calibri"/>
                        </a:rPr>
                        <a:t>USD monthly fee</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a:txBody>
                    <a:bodyPr/>
                    <a:lstStyle/>
                    <a:p>
                      <a:pPr algn="ctr" fontAlgn="b"/>
                      <a:r>
                        <a:rPr lang="en-GB" sz="600" b="1" i="0" u="none" strike="noStrike" dirty="0">
                          <a:latin typeface="Calibri"/>
                        </a:rPr>
                        <a:t>USD monthly fee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a:txBody>
                    <a:bodyPr/>
                    <a:lstStyle/>
                    <a:p>
                      <a:pPr algn="ct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5D9F1"/>
                    </a:solidFill>
                  </a:tcPr>
                </a:tc>
              </a:tr>
              <a:tr h="224013">
                <a:tc>
                  <a:txBody>
                    <a:bodyPr/>
                    <a:lstStyle/>
                    <a:p>
                      <a:pPr algn="ctr" fontAlgn="b"/>
                      <a:r>
                        <a:rPr lang="en-GB" sz="600" b="1" i="0" u="none" strike="noStrike">
                          <a:latin typeface="Calibri"/>
                        </a:rPr>
                        <a:t> </a:t>
                      </a:r>
                    </a:p>
                  </a:txBody>
                  <a:tcPr marL="5976" marR="5976" marT="59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DB4E3"/>
                    </a:solidFill>
                  </a:tcPr>
                </a:tc>
                <a:tc>
                  <a:txBody>
                    <a:bodyPr/>
                    <a:lstStyle/>
                    <a:p>
                      <a:pPr algn="ct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DB4E3"/>
                    </a:solidFill>
                  </a:tcPr>
                </a:tc>
                <a:tc>
                  <a:txBody>
                    <a:bodyPr/>
                    <a:lstStyle/>
                    <a:p>
                      <a:pPr algn="ctr" fontAlgn="ctr"/>
                      <a:r>
                        <a:rPr lang="en-US" sz="600" b="1" i="0" u="none" strike="noStrike">
                          <a:latin typeface="Calibri"/>
                        </a:rPr>
                        <a:t>(Incremental add on to GCS - Column C)            Assumes 15 Users in GCS</a:t>
                      </a:r>
                    </a:p>
                  </a:txBody>
                  <a:tcPr marL="5976" marR="5976" marT="59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600" b="1" i="0" u="none" strike="noStrike" dirty="0" smtClean="0">
                          <a:latin typeface="Calibri"/>
                        </a:rPr>
                        <a:t>(Assuming </a:t>
                      </a:r>
                      <a:r>
                        <a:rPr lang="en-US" sz="600" b="1" i="0" u="none" strike="noStrike" dirty="0">
                          <a:latin typeface="Calibri"/>
                        </a:rPr>
                        <a:t>spend in place as per Column C &amp; E, replacing spend in Column D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1" i="0" u="none" strike="noStrike">
                          <a:latin typeface="Calibri"/>
                        </a:rPr>
                        <a:t>Delivery</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5D9F1"/>
                    </a:solidFill>
                  </a:tcPr>
                </a:tc>
              </a:tr>
              <a:tr h="115551">
                <a:tc>
                  <a:txBody>
                    <a:bodyPr/>
                    <a:lstStyle/>
                    <a:p>
                      <a:pPr marL="0" algn="l" rtl="0" eaLnBrk="1" fontAlgn="b" latinLnBrk="0" hangingPunct="1">
                        <a:spcBef>
                          <a:spcPts val="0"/>
                        </a:spcBef>
                        <a:spcAft>
                          <a:spcPts val="0"/>
                        </a:spcAft>
                      </a:pPr>
                      <a:r>
                        <a:rPr lang="en-GB" sz="600" b="0" i="0" u="none" strike="noStrike" kern="1200">
                          <a:solidFill>
                            <a:schemeClr val="tx1"/>
                          </a:solidFill>
                          <a:latin typeface="Calibri"/>
                        </a:rPr>
                        <a:t>Worldscope  via FTP</a:t>
                      </a:r>
                      <a:endParaRPr lang="en-GB"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0" i="0" u="none" strike="noStrike" kern="1200">
                          <a:solidFill>
                            <a:schemeClr val="tx1"/>
                          </a:solidFill>
                          <a:latin typeface="Calibri"/>
                        </a:rPr>
                        <a:t>$6,241</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FTP</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GB" sz="600" b="0" i="0" u="none" strike="noStrike" kern="1200">
                          <a:solidFill>
                            <a:schemeClr val="tx1"/>
                          </a:solidFill>
                          <a:latin typeface="Calibri"/>
                        </a:rPr>
                        <a:t>IBES Consensus History, Canada via FTP</a:t>
                      </a:r>
                      <a:endParaRPr lang="en-GB"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0" i="0" u="none" strike="noStrike" kern="1200">
                          <a:solidFill>
                            <a:schemeClr val="tx1"/>
                          </a:solidFill>
                          <a:latin typeface="Calibri"/>
                        </a:rPr>
                        <a:t>$6,818</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FTP</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GB" sz="600" b="0" i="0" u="none" strike="noStrike" kern="1200">
                          <a:solidFill>
                            <a:srgbClr val="000000"/>
                          </a:solidFill>
                          <a:latin typeface="Calibri"/>
                        </a:rPr>
                        <a:t>QA Worldscope</a:t>
                      </a: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0" i="0" u="none" strike="noStrike" kern="1200">
                          <a:solidFill>
                            <a:srgbClr val="000000"/>
                          </a:solidFill>
                          <a:latin typeface="Calibri"/>
                        </a:rPr>
                        <a:t>$608</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solidFill>
                            <a:srgbClr val="000000"/>
                          </a:solidFill>
                          <a:latin typeface="Calibri"/>
                        </a:rPr>
                        <a:t>$1,756</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solidFill>
                            <a:srgbClr val="FF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QADirect</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GB" sz="600" b="0" i="0" u="none" strike="noStrike" kern="1200">
                          <a:solidFill>
                            <a:srgbClr val="000000"/>
                          </a:solidFill>
                          <a:latin typeface="Calibri"/>
                        </a:rPr>
                        <a:t>QA IBES Consensus Global Estimates Level 1</a:t>
                      </a:r>
                      <a:endParaRPr lang="en-GB"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0" i="0" u="none" strike="noStrike" kern="1200">
                          <a:solidFill>
                            <a:srgbClr val="000000"/>
                          </a:solidFill>
                          <a:latin typeface="Calibri"/>
                        </a:rPr>
                        <a:t>$960</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dirty="0">
                          <a:solidFill>
                            <a:srgbClr val="FF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QADirect</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GB" sz="600" b="0" i="0" u="none" strike="noStrike" kern="1200">
                          <a:solidFill>
                            <a:srgbClr val="000000"/>
                          </a:solidFill>
                          <a:latin typeface="Calibri"/>
                        </a:rPr>
                        <a:t>QAD DATABASE PACKAGE GLOBAL </a:t>
                      </a:r>
                      <a:endParaRPr lang="en-GB"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0" i="0" u="none" strike="noStrike" kern="1200">
                          <a:solidFill>
                            <a:srgbClr val="000000"/>
                          </a:solidFill>
                          <a:latin typeface="Calibri"/>
                        </a:rPr>
                        <a:t>$15,713</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solidFill>
                            <a:srgbClr val="000000"/>
                          </a:solidFill>
                          <a:latin typeface="Calibri"/>
                        </a:rPr>
                        <a:t>$5,492</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dirty="0">
                          <a:latin typeface="Calibri"/>
                        </a:rPr>
                        <a:t>$4,240</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QADirect</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US" sz="600" b="0" i="0" u="none" strike="noStrike" kern="1200">
                          <a:solidFill>
                            <a:schemeClr val="tx1"/>
                          </a:solidFill>
                          <a:latin typeface="Calibri"/>
                        </a:rPr>
                        <a:t>THIRD  PTY ACC FEE NTH AMER QAD </a:t>
                      </a:r>
                      <a:endParaRPr lang="en-US"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0" i="0" u="none" strike="noStrike" kern="1200">
                          <a:solidFill>
                            <a:schemeClr val="tx1"/>
                          </a:solidFill>
                          <a:latin typeface="Calibri"/>
                        </a:rPr>
                        <a:t>$1,654</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latin typeface="Calibri"/>
                        </a:rPr>
                        <a:t>$316</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latin typeface="Calibri"/>
                        </a:rPr>
                        <a:t>$395</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QADirect</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US" sz="600" b="0" i="0" u="none" strike="noStrike" kern="1200">
                          <a:solidFill>
                            <a:schemeClr val="tx1"/>
                          </a:solidFill>
                          <a:latin typeface="Calibri"/>
                        </a:rPr>
                        <a:t>THIRD PTY ACC FEE NON-NTH AMER QAD </a:t>
                      </a:r>
                      <a:endParaRPr lang="en-US"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0" i="0" u="none" strike="noStrike" kern="1200">
                          <a:solidFill>
                            <a:schemeClr val="tx1"/>
                          </a:solidFill>
                          <a:latin typeface="Calibri"/>
                        </a:rPr>
                        <a:t>$2,482</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latin typeface="Calibri"/>
                        </a:rPr>
                        <a:t>$473</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latin typeface="Calibri"/>
                        </a:rPr>
                        <a:t>$590</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QADirect</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GB" sz="600" b="0" i="0" u="none" strike="noStrike" kern="1200">
                          <a:solidFill>
                            <a:schemeClr val="tx1"/>
                          </a:solidFill>
                          <a:latin typeface="Calibri"/>
                        </a:rPr>
                        <a:t>QA Short Interest NYSE </a:t>
                      </a:r>
                      <a:endParaRPr lang="en-GB"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0" i="0" u="none" strike="noStrike" kern="1200">
                          <a:solidFill>
                            <a:schemeClr val="tx1"/>
                          </a:solidFill>
                          <a:latin typeface="Calibri"/>
                        </a:rPr>
                        <a:t>$1,365</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QADirect</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GB" sz="600" b="0" i="0" u="none" strike="noStrike" kern="1200">
                          <a:solidFill>
                            <a:schemeClr val="tx1"/>
                          </a:solidFill>
                          <a:latin typeface="Calibri"/>
                        </a:rPr>
                        <a:t>QA Short Interest NASDAQ </a:t>
                      </a:r>
                      <a:endParaRPr lang="en-GB"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0" i="0" u="none" strike="noStrike" kern="1200">
                          <a:solidFill>
                            <a:schemeClr val="tx1"/>
                          </a:solidFill>
                          <a:latin typeface="Calibri"/>
                        </a:rPr>
                        <a:t>$1,090</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QADirect</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GB" sz="600" b="0" i="0" u="none" strike="noStrike" kern="1200">
                          <a:solidFill>
                            <a:schemeClr val="tx1"/>
                          </a:solidFill>
                          <a:latin typeface="Calibri"/>
                        </a:rPr>
                        <a:t>MQA DATABASE PACKAGE GLOBAL</a:t>
                      </a:r>
                      <a:endParaRPr lang="en-GB"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0" i="0" u="none" strike="noStrike" kern="1200">
                          <a:solidFill>
                            <a:schemeClr val="tx1"/>
                          </a:solidFill>
                          <a:latin typeface="Calibri"/>
                        </a:rPr>
                        <a:t>$1,288</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QADirect</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US" sz="600" b="0" i="0" u="none" strike="noStrike" kern="1200">
                          <a:solidFill>
                            <a:schemeClr val="tx1"/>
                          </a:solidFill>
                          <a:latin typeface="Calibri"/>
                        </a:rPr>
                        <a:t>Database Administration (integration of 3rd party content)</a:t>
                      </a:r>
                      <a:endParaRPr lang="en-US"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0" i="0" u="none" strike="noStrike" kern="1200">
                          <a:solidFill>
                            <a:schemeClr val="tx1"/>
                          </a:solidFill>
                          <a:latin typeface="Calibri"/>
                        </a:rPr>
                        <a:t>$1,475</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smtClean="0">
                          <a:latin typeface="Calibri"/>
                        </a:rPr>
                        <a:t>waived</a:t>
                      </a:r>
                      <a:endParaRPr lang="en-GB" sz="600" b="0" i="0" u="none" strike="noStrike" dirty="0">
                        <a:latin typeface="Calibri"/>
                      </a:endParaRP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smtClean="0">
                          <a:latin typeface="Calibri"/>
                        </a:rPr>
                        <a:t>waived</a:t>
                      </a:r>
                      <a:endParaRPr lang="en-GB" sz="600" b="0" i="0" u="none" strike="noStrike" dirty="0">
                        <a:latin typeface="Calibri"/>
                      </a:endParaRP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QADirect</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GB" sz="600" b="0" i="0" u="none" strike="noStrike" kern="1200">
                          <a:solidFill>
                            <a:schemeClr val="tx1"/>
                          </a:solidFill>
                          <a:latin typeface="Calibri"/>
                        </a:rPr>
                        <a:t>DDL Service Charge</a:t>
                      </a:r>
                      <a:endParaRPr lang="en-GB"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1" i="0" u="none" strike="noStrike" kern="1200">
                          <a:solidFill>
                            <a:schemeClr val="tx1"/>
                          </a:solidFill>
                          <a:latin typeface="Calibri"/>
                        </a:rPr>
                        <a:t> </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latin typeface="Calibri"/>
                        </a:rPr>
                        <a:t>$1,950</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latin typeface="Calibri"/>
                        </a:rPr>
                        <a:t>$1,950</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DDL</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US" sz="600" b="0" i="0" u="none" strike="noStrike" kern="1200">
                          <a:solidFill>
                            <a:schemeClr val="tx1"/>
                          </a:solidFill>
                          <a:latin typeface="Calibri"/>
                        </a:rPr>
                        <a:t>Datastream Custom Series - up to 2000 instruments</a:t>
                      </a:r>
                      <a:endParaRPr lang="en-US"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1" i="0" u="none" strike="noStrike" kern="1200">
                          <a:solidFill>
                            <a:schemeClr val="tx1"/>
                          </a:solidFill>
                          <a:latin typeface="Calibri"/>
                        </a:rPr>
                        <a:t> </a:t>
                      </a:r>
                      <a:endParaRPr lang="en-GB" sz="1800" b="0" i="0" u="none" strike="noStrike">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latin typeface="Calibri"/>
                        </a:rPr>
                        <a:t>$5,128</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DDL</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marL="0" algn="l" rtl="0" eaLnBrk="1" fontAlgn="b" latinLnBrk="0" hangingPunct="1">
                        <a:spcBef>
                          <a:spcPts val="0"/>
                        </a:spcBef>
                        <a:spcAft>
                          <a:spcPts val="0"/>
                        </a:spcAft>
                      </a:pPr>
                      <a:r>
                        <a:rPr lang="en-US" sz="600" b="0" i="0" u="none" strike="noStrike" kern="1200">
                          <a:solidFill>
                            <a:schemeClr val="tx1"/>
                          </a:solidFill>
                          <a:latin typeface="Calibri"/>
                        </a:rPr>
                        <a:t>IBES Custom Add on - 500 instruments</a:t>
                      </a:r>
                      <a:endParaRPr lang="en-US" sz="1800" b="0" i="0" u="none" strike="noStrike">
                        <a:latin typeface="Arial"/>
                      </a:endParaRPr>
                    </a:p>
                  </a:txBody>
                  <a:tcPr marL="5969" marR="5969" marT="59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rtl="0" eaLnBrk="1" fontAlgn="b" latinLnBrk="0" hangingPunct="1">
                        <a:spcBef>
                          <a:spcPts val="0"/>
                        </a:spcBef>
                        <a:spcAft>
                          <a:spcPts val="0"/>
                        </a:spcAft>
                      </a:pPr>
                      <a:r>
                        <a:rPr lang="en-GB" sz="600" b="1" i="0" u="none" strike="noStrike" kern="1200" dirty="0">
                          <a:solidFill>
                            <a:schemeClr val="tx1"/>
                          </a:solidFill>
                          <a:latin typeface="Calibri"/>
                        </a:rPr>
                        <a:t> </a:t>
                      </a:r>
                      <a:endParaRPr lang="en-GB" sz="1800" b="0" i="0" u="none" strike="noStrike" dirty="0">
                        <a:latin typeface="Arial"/>
                      </a:endParaRPr>
                    </a:p>
                  </a:txBody>
                  <a:tcPr marL="5969" marR="5969" marT="59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0" i="0" u="none" strike="noStrike" dirty="0">
                          <a:latin typeface="Calibri"/>
                        </a:rPr>
                        <a:t>$438</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DDL</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algn="l" fontAlgn="ctr"/>
                      <a:r>
                        <a:rPr lang="en-US" sz="600" b="0" i="0" u="none" strike="noStrike" dirty="0" err="1">
                          <a:latin typeface="Calibri"/>
                        </a:rPr>
                        <a:t>Datastream</a:t>
                      </a:r>
                      <a:r>
                        <a:rPr lang="en-US" sz="600" b="0" i="0" u="none" strike="noStrike" dirty="0">
                          <a:latin typeface="Calibri"/>
                        </a:rPr>
                        <a:t> Custom Series, all history - 400 instruments</a:t>
                      </a:r>
                    </a:p>
                  </a:txBody>
                  <a:tcPr marL="5976" marR="5976" marT="59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dirty="0">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0" i="0" u="none" strike="noStrike">
                          <a:latin typeface="Arial"/>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latin typeface="Calibri"/>
                        </a:rPr>
                        <a:t>$417</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DDL</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algn="l" fontAlgn="ctr"/>
                      <a:r>
                        <a:rPr lang="en-US" sz="600" b="0" i="0" u="none" strike="noStrike">
                          <a:latin typeface="Calibri"/>
                        </a:rPr>
                        <a:t>QA Datastream Futures - up to 400 instruments </a:t>
                      </a:r>
                    </a:p>
                  </a:txBody>
                  <a:tcPr marL="5976" marR="5976" marT="59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0" i="0" u="none" strike="noStrike">
                          <a:latin typeface="Arial"/>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latin typeface="Calibri"/>
                        </a:rPr>
                        <a:t>$2,000</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QADirect</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algn="l" fontAlgn="ctr"/>
                      <a:r>
                        <a:rPr lang="en-US" sz="600" b="0" i="0" u="none" strike="noStrike">
                          <a:latin typeface="Calibri"/>
                        </a:rPr>
                        <a:t>QA Datastream Economics - up to 400 instruments</a:t>
                      </a:r>
                    </a:p>
                  </a:txBody>
                  <a:tcPr marL="5976" marR="5976" marT="59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0" i="0" u="none" strike="noStrike">
                          <a:latin typeface="Arial"/>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latin typeface="Calibri"/>
                        </a:rPr>
                        <a:t>$1,000</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QADirect</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algn="l" fontAlgn="ctr"/>
                      <a:r>
                        <a:rPr lang="en-US" sz="600" b="0" i="0" u="none" strike="noStrike">
                          <a:latin typeface="Calibri"/>
                        </a:rPr>
                        <a:t>QA IGA - up to 1,000 instruments</a:t>
                      </a:r>
                    </a:p>
                  </a:txBody>
                  <a:tcPr marL="5976" marR="5976" marT="59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600" b="0" i="0" u="none" strike="noStrike">
                          <a:latin typeface="Arial"/>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0" i="0" u="none" strike="noStrike">
                          <a:latin typeface="Calibri"/>
                        </a:rPr>
                        <a:t>$1,924</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600" b="0" i="1" u="none" strike="noStrike">
                          <a:latin typeface="Calibri"/>
                        </a:rPr>
                        <a:t>QADirect</a:t>
                      </a:r>
                    </a:p>
                  </a:txBody>
                  <a:tcPr marL="5976" marR="5976" marT="59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551">
                <a:tc>
                  <a:txBody>
                    <a:bodyPr/>
                    <a:lstStyle/>
                    <a:p>
                      <a:pPr algn="l" fontAlgn="ctr"/>
                      <a:r>
                        <a:rPr lang="en-GB" sz="600" b="1" i="0" u="none" strike="noStrike">
                          <a:latin typeface="Calibri"/>
                        </a:rPr>
                        <a:t>Total Fees </a:t>
                      </a:r>
                    </a:p>
                  </a:txBody>
                  <a:tcPr marL="5976" marR="5976" marT="59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$39,694</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GB" sz="600" b="1" i="0" u="none" strike="noStrike">
                          <a:latin typeface="Calibri"/>
                        </a:rPr>
                        <a:t>$7,516</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GB" sz="600" b="1" i="0" u="none" strike="noStrike">
                          <a:latin typeface="Calibri"/>
                        </a:rPr>
                        <a:t>$8,037</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1" i="0" u="none" strike="noStrike">
                          <a:latin typeface="Calibri"/>
                        </a:rPr>
                        <a:t>$12,516</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algn="l" fontAlgn="ctr"/>
                      <a:r>
                        <a:rPr lang="en-GB" sz="600" b="1" i="0" u="none" strike="noStrike">
                          <a:latin typeface="Calibri"/>
                        </a:rPr>
                        <a:t>Net increase in Fees</a:t>
                      </a:r>
                    </a:p>
                  </a:txBody>
                  <a:tcPr marL="5976" marR="5976" marT="59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$5,000</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551">
                <a:tc>
                  <a:txBody>
                    <a:bodyPr/>
                    <a:lstStyle/>
                    <a:p>
                      <a:pPr algn="l" fontAlgn="ctr"/>
                      <a:r>
                        <a:rPr lang="en-GB" sz="600" b="1" i="0" u="none" strike="noStrike">
                          <a:solidFill>
                            <a:srgbClr val="000000"/>
                          </a:solidFill>
                          <a:latin typeface="Calibri"/>
                        </a:rPr>
                        <a:t>Total Discount Value</a:t>
                      </a:r>
                    </a:p>
                  </a:txBody>
                  <a:tcPr marL="5976" marR="5976" marT="59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600" b="1" i="0" u="none" strike="noStrike">
                          <a:latin typeface="Calibri"/>
                        </a:rPr>
                        <a:t>$12,513</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GB" sz="600" b="1" i="0" u="none" strike="noStrike">
                          <a:solidFill>
                            <a:srgbClr val="7030A0"/>
                          </a:solidFill>
                          <a:latin typeface="Calibri"/>
                        </a:rPr>
                        <a:t>$32,106</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9795"/>
                    </a:solidFill>
                  </a:tcPr>
                </a:tc>
                <a:tc>
                  <a:txBody>
                    <a:bodyPr/>
                    <a:lstStyle/>
                    <a:p>
                      <a:pPr algn="r" fontAlgn="b"/>
                      <a:r>
                        <a:rPr lang="en-GB" sz="600" b="1" i="0" u="none" strike="noStrike" dirty="0">
                          <a:latin typeface="Calibri"/>
                        </a:rPr>
                        <a:t> </a:t>
                      </a:r>
                    </a:p>
                  </a:txBody>
                  <a:tcPr marL="5976" marR="5976" marT="597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4" name="Oval 23"/>
          <p:cNvSpPr/>
          <p:nvPr/>
        </p:nvSpPr>
        <p:spPr>
          <a:xfrm>
            <a:off x="3962400" y="5181600"/>
            <a:ext cx="381000" cy="15240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3962400" y="4724400"/>
            <a:ext cx="381000" cy="22860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6400800" y="4724400"/>
            <a:ext cx="381000" cy="22860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772400" y="4724400"/>
            <a:ext cx="381000" cy="22860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5105400" y="5410200"/>
            <a:ext cx="381000" cy="15240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0" name="Chart 29"/>
          <p:cNvGraphicFramePr/>
          <p:nvPr/>
        </p:nvGraphicFramePr>
        <p:xfrm>
          <a:off x="4724400" y="2209800"/>
          <a:ext cx="3657600" cy="1295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p:cNvGraphicFramePr/>
          <p:nvPr/>
        </p:nvGraphicFramePr>
        <p:xfrm>
          <a:off x="4419600" y="914400"/>
          <a:ext cx="4495800" cy="1295400"/>
        </p:xfrm>
        <a:graphic>
          <a:graphicData uri="http://schemas.openxmlformats.org/drawingml/2006/chart">
            <c:chart xmlns:c="http://schemas.openxmlformats.org/drawingml/2006/chart" xmlns:r="http://schemas.openxmlformats.org/officeDocument/2006/relationships" r:id="rId5"/>
          </a:graphicData>
        </a:graphic>
      </p:graphicFrame>
      <p:sp>
        <p:nvSpPr>
          <p:cNvPr id="33" name="Rectangle 32"/>
          <p:cNvSpPr/>
          <p:nvPr/>
        </p:nvSpPr>
        <p:spPr>
          <a:xfrm>
            <a:off x="4419600" y="838200"/>
            <a:ext cx="4419600" cy="2667000"/>
          </a:xfrm>
          <a:prstGeom prst="rect">
            <a:avLst/>
          </a:prstGeom>
          <a:noFill/>
          <a:ln w="31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4419600" y="3276600"/>
            <a:ext cx="2425664" cy="261610"/>
          </a:xfrm>
          <a:prstGeom prst="rect">
            <a:avLst/>
          </a:prstGeom>
        </p:spPr>
        <p:txBody>
          <a:bodyPr wrap="none">
            <a:spAutoFit/>
          </a:bodyPr>
          <a:lstStyle/>
          <a:p>
            <a:r>
              <a:rPr lang="en-US" sz="1100" b="1" dirty="0" smtClean="0"/>
              <a:t>Access and Service fees:  $8163 mthly</a:t>
            </a:r>
            <a:endParaRPr lang="en-GB" sz="1100" dirty="0"/>
          </a:p>
        </p:txBody>
      </p:sp>
      <p:sp>
        <p:nvSpPr>
          <p:cNvPr id="35" name="Rectangle 34"/>
          <p:cNvSpPr/>
          <p:nvPr/>
        </p:nvSpPr>
        <p:spPr>
          <a:xfrm>
            <a:off x="4419600" y="2133600"/>
            <a:ext cx="2377574" cy="261610"/>
          </a:xfrm>
          <a:prstGeom prst="rect">
            <a:avLst/>
          </a:prstGeom>
        </p:spPr>
        <p:txBody>
          <a:bodyPr wrap="none">
            <a:spAutoFit/>
          </a:bodyPr>
          <a:lstStyle/>
          <a:p>
            <a:r>
              <a:rPr lang="en-US" sz="1100" b="1" dirty="0" smtClean="0"/>
              <a:t>Core Suite of Product:  $39,836 mthly</a:t>
            </a:r>
            <a:endParaRPr lang="en-GB" sz="1100" dirty="0"/>
          </a:p>
        </p:txBody>
      </p:sp>
      <p:sp>
        <p:nvSpPr>
          <p:cNvPr id="40" name="Oval 39"/>
          <p:cNvSpPr/>
          <p:nvPr/>
        </p:nvSpPr>
        <p:spPr>
          <a:xfrm>
            <a:off x="5181600" y="2667000"/>
            <a:ext cx="533400" cy="3048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4"/>
          <p:cNvPicPr>
            <a:picLocks noChangeAspect="1"/>
          </p:cNvPicPr>
          <p:nvPr/>
        </p:nvPicPr>
        <p:blipFill>
          <a:blip r:embed="rId6" cstate="print"/>
          <a:stretch>
            <a:fillRect/>
          </a:stretch>
        </p:blipFill>
        <p:spPr>
          <a:xfrm>
            <a:off x="7543800" y="179401"/>
            <a:ext cx="1278860" cy="765161"/>
          </a:xfrm>
          <a:prstGeom prst="rect">
            <a:avLst/>
          </a:prstGeom>
        </p:spPr>
      </p:pic>
      <p:sp>
        <p:nvSpPr>
          <p:cNvPr id="31" name="Rectangle 30">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36" name="Rectangle 35">
            <a:extLst>
              <a:ext uri="{FF2B5EF4-FFF2-40B4-BE49-F238E27FC236}">
                <a16:creationId xmlns="" xmlns:a16="http://schemas.microsoft.com/office/drawing/2014/main" id="{36956996-D821-489B-AEBB-3609872CDCDC}"/>
              </a:ext>
            </a:extLst>
          </p:cNvPr>
          <p:cNvSpPr/>
          <p:nvPr/>
        </p:nvSpPr>
        <p:spPr>
          <a:xfrm>
            <a:off x="182425" y="6535579"/>
            <a:ext cx="49565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rPr>
              <a:t>CPPIB</a:t>
            </a:r>
            <a:endParaRPr lang="en-CA" sz="1000" dirty="0">
              <a:solidFill>
                <a:schemeClr val="accent4">
                  <a:lumMod val="60000"/>
                  <a:lumOff val="40000"/>
                </a:schemeClr>
              </a:solidFill>
              <a:latin typeface="+mn-lt"/>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txBox="1">
            <a:spLocks/>
          </p:cNvSpPr>
          <p:nvPr/>
        </p:nvSpPr>
        <p:spPr bwMode="auto">
          <a:xfrm>
            <a:off x="6770688" y="6305550"/>
            <a:ext cx="2122487" cy="287338"/>
          </a:xfrm>
          <a:prstGeom prst="rect">
            <a:avLst/>
          </a:prstGeom>
          <a:noFill/>
          <a:ln w="9525">
            <a:noFill/>
            <a:miter lim="800000"/>
            <a:headEnd/>
            <a:tailEnd/>
          </a:ln>
        </p:spPr>
        <p:txBody>
          <a:bodyPr/>
          <a:lstStyle/>
          <a:p>
            <a:pPr algn="r"/>
            <a:r>
              <a:rPr lang="en-GB" sz="1000">
                <a:solidFill>
                  <a:schemeClr val="bg2"/>
                </a:solidFill>
              </a:rPr>
              <a:t>Page </a:t>
            </a:r>
            <a:fld id="{1AF34501-204D-4AF4-B559-5FEAEE711099}" type="slidenum">
              <a:rPr lang="en-GB" sz="1000">
                <a:solidFill>
                  <a:schemeClr val="bg2"/>
                </a:solidFill>
              </a:rPr>
              <a:pPr algn="r"/>
              <a:t>36</a:t>
            </a:fld>
            <a:endParaRPr lang="en-GB" sz="1000">
              <a:solidFill>
                <a:schemeClr val="bg2"/>
              </a:solidFill>
            </a:endParaRPr>
          </a:p>
        </p:txBody>
      </p:sp>
      <p:sp>
        <p:nvSpPr>
          <p:cNvPr id="8195" name="TextBox 7"/>
          <p:cNvSpPr txBox="1">
            <a:spLocks noChangeArrowheads="1"/>
          </p:cNvSpPr>
          <p:nvPr/>
        </p:nvSpPr>
        <p:spPr bwMode="auto">
          <a:xfrm>
            <a:off x="381000" y="1143000"/>
            <a:ext cx="3810000" cy="3462486"/>
          </a:xfrm>
          <a:prstGeom prst="rect">
            <a:avLst/>
          </a:prstGeom>
          <a:noFill/>
          <a:ln w="9525">
            <a:noFill/>
            <a:miter lim="800000"/>
            <a:headEnd/>
            <a:tailEnd/>
          </a:ln>
        </p:spPr>
        <p:txBody>
          <a:bodyPr wrap="square">
            <a:spAutoFit/>
          </a:bodyPr>
          <a:lstStyle/>
          <a:p>
            <a:pPr algn="l"/>
            <a:r>
              <a:rPr lang="en-GB" sz="1100" b="1" dirty="0"/>
              <a:t>BACKGROUND</a:t>
            </a:r>
            <a:r>
              <a:rPr lang="en-GB" sz="1100" b="1" dirty="0">
                <a:solidFill>
                  <a:srgbClr val="C00000"/>
                </a:solidFill>
              </a:rPr>
              <a:t>:  </a:t>
            </a:r>
            <a:r>
              <a:rPr lang="en-GB" sz="1100" b="1" dirty="0"/>
              <a:t>‘</a:t>
            </a:r>
            <a:r>
              <a:rPr lang="en-GB" sz="1100" dirty="0"/>
              <a:t>S&amp;P </a:t>
            </a:r>
            <a:r>
              <a:rPr lang="en-GB" sz="1100" dirty="0" smtClean="0"/>
              <a:t>‘ Capital IQ </a:t>
            </a:r>
            <a:r>
              <a:rPr lang="en-GB" sz="1100" dirty="0" err="1" smtClean="0"/>
              <a:t>Compustat</a:t>
            </a:r>
            <a:r>
              <a:rPr lang="en-GB" sz="1100" dirty="0" smtClean="0"/>
              <a:t> Data provides fundamental  Market  information to over 90,000 global securities. </a:t>
            </a:r>
          </a:p>
          <a:p>
            <a:pPr algn="l"/>
            <a:r>
              <a:rPr lang="en-GB" sz="1100" dirty="0" smtClean="0"/>
              <a:t>Covers 25,000 US and Canadian Securities </a:t>
            </a:r>
          </a:p>
          <a:p>
            <a:pPr algn="l"/>
            <a:endParaRPr lang="en-US" sz="500" dirty="0" smtClean="0"/>
          </a:p>
          <a:p>
            <a:pPr algn="l"/>
            <a:r>
              <a:rPr lang="en-US" sz="1100" b="1" dirty="0" smtClean="0"/>
              <a:t>Delivery Methods: </a:t>
            </a:r>
            <a:r>
              <a:rPr lang="en-US" sz="1100" dirty="0" smtClean="0"/>
              <a:t> Data feed by transactional  files  </a:t>
            </a:r>
            <a:r>
              <a:rPr lang="en-US" sz="1100" smtClean="0"/>
              <a:t>3x daily</a:t>
            </a:r>
            <a:r>
              <a:rPr lang="en-US" sz="1100" dirty="0" smtClean="0"/>
              <a:t>,  3</a:t>
            </a:r>
            <a:r>
              <a:rPr lang="en-US" sz="1100" baseline="30000" dirty="0" smtClean="0"/>
              <a:t>rd</a:t>
            </a:r>
            <a:r>
              <a:rPr lang="en-US" sz="1100" dirty="0" smtClean="0"/>
              <a:t> party delivery platform such as </a:t>
            </a:r>
            <a:r>
              <a:rPr lang="en-US" sz="1100" dirty="0" err="1" smtClean="0"/>
              <a:t>FactSet</a:t>
            </a:r>
            <a:r>
              <a:rPr lang="en-US" sz="1100" dirty="0" smtClean="0"/>
              <a:t> Workstation, S&amp;P Capital IQ, TR, BBG</a:t>
            </a:r>
            <a:endParaRPr lang="en-GB" sz="1100" b="1" dirty="0"/>
          </a:p>
          <a:p>
            <a:endParaRPr lang="en-GB" sz="600" dirty="0"/>
          </a:p>
          <a:p>
            <a:pPr algn="l"/>
            <a:r>
              <a:rPr lang="en-GB" sz="1100" b="1" dirty="0"/>
              <a:t>COMPETITORS</a:t>
            </a:r>
            <a:r>
              <a:rPr lang="en-GB" sz="1100" dirty="0"/>
              <a:t>: </a:t>
            </a:r>
            <a:r>
              <a:rPr lang="en-GB" sz="1100" dirty="0" err="1" smtClean="0"/>
              <a:t>FactSet</a:t>
            </a:r>
            <a:r>
              <a:rPr lang="en-GB" sz="1100" dirty="0" smtClean="0"/>
              <a:t> Workstation, Reuters Fundamentals</a:t>
            </a:r>
            <a:endParaRPr lang="en-GB" sz="1100" dirty="0"/>
          </a:p>
          <a:p>
            <a:pPr algn="l"/>
            <a:endParaRPr lang="en-GB" sz="500" b="1" dirty="0" smtClean="0"/>
          </a:p>
          <a:p>
            <a:pPr algn="l"/>
            <a:r>
              <a:rPr lang="en-GB" sz="1100" b="1" dirty="0" smtClean="0"/>
              <a:t>Contract Summary:</a:t>
            </a:r>
          </a:p>
          <a:p>
            <a:pPr algn="l"/>
            <a:r>
              <a:rPr lang="en-US" sz="1100" b="1" dirty="0" smtClean="0"/>
              <a:t>Renewal period: </a:t>
            </a:r>
            <a:r>
              <a:rPr lang="en-US" sz="1100" dirty="0" smtClean="0"/>
              <a:t>30 days prior to expiry  (July 31</a:t>
            </a:r>
            <a:r>
              <a:rPr lang="en-US" sz="1100" baseline="30000" dirty="0" smtClean="0"/>
              <a:t>st</a:t>
            </a:r>
            <a:r>
              <a:rPr lang="en-US" sz="1100" dirty="0" smtClean="0"/>
              <a:t> )</a:t>
            </a:r>
          </a:p>
          <a:p>
            <a:pPr algn="l"/>
            <a:r>
              <a:rPr lang="en-US" sz="1100" b="1" dirty="0" smtClean="0"/>
              <a:t>Auto Renewal Clause: </a:t>
            </a:r>
            <a:r>
              <a:rPr lang="en-US" sz="1100" dirty="0" smtClean="0"/>
              <a:t>Yes</a:t>
            </a:r>
          </a:p>
          <a:p>
            <a:pPr algn="l"/>
            <a:r>
              <a:rPr lang="en-US" sz="1100" b="1" dirty="0" smtClean="0"/>
              <a:t>Type: </a:t>
            </a:r>
            <a:r>
              <a:rPr lang="en-US" sz="1100" dirty="0" smtClean="0"/>
              <a:t>AUM</a:t>
            </a:r>
          </a:p>
          <a:p>
            <a:pPr algn="l"/>
            <a:endParaRPr lang="en-US" sz="500" dirty="0" smtClean="0"/>
          </a:p>
          <a:p>
            <a:r>
              <a:rPr lang="en-US" sz="1100" b="1" dirty="0" smtClean="0"/>
              <a:t>Recommendation:  </a:t>
            </a:r>
          </a:p>
          <a:p>
            <a:pPr>
              <a:buFont typeface="Arial" pitchFamily="34" charset="0"/>
              <a:buChar char="•"/>
            </a:pPr>
            <a:r>
              <a:rPr lang="en-US" sz="1100" dirty="0" smtClean="0"/>
              <a:t> C</a:t>
            </a:r>
            <a:r>
              <a:rPr lang="en-GB" sz="1100" dirty="0" err="1" smtClean="0"/>
              <a:t>onduct</a:t>
            </a:r>
            <a:r>
              <a:rPr lang="en-GB" sz="1100" dirty="0" smtClean="0"/>
              <a:t> a vendor product comparative analysis </a:t>
            </a:r>
          </a:p>
          <a:p>
            <a:pPr>
              <a:buFont typeface="Arial" pitchFamily="34" charset="0"/>
              <a:buChar char="•"/>
            </a:pPr>
            <a:r>
              <a:rPr lang="en-US" sz="1100" dirty="0" smtClean="0"/>
              <a:t> Remove auto renewals clause from existing contract </a:t>
            </a:r>
          </a:p>
          <a:p>
            <a:pPr>
              <a:buFont typeface="Arial" pitchFamily="34" charset="0"/>
              <a:buChar char="•"/>
            </a:pPr>
            <a:r>
              <a:rPr lang="en-US" sz="1100" dirty="0" smtClean="0"/>
              <a:t> Demand quarterly payment terms  </a:t>
            </a:r>
            <a:r>
              <a:rPr lang="en-US" sz="1100" dirty="0" err="1" smtClean="0"/>
              <a:t>vs</a:t>
            </a:r>
            <a:r>
              <a:rPr lang="en-US" sz="1100" dirty="0" smtClean="0"/>
              <a:t> </a:t>
            </a:r>
            <a:r>
              <a:rPr lang="en-US" sz="1100" smtClean="0"/>
              <a:t>current prepaid </a:t>
            </a:r>
            <a:r>
              <a:rPr lang="en-US" sz="1100" dirty="0" smtClean="0"/>
              <a:t>renewal</a:t>
            </a:r>
          </a:p>
          <a:p>
            <a:endParaRPr lang="en-US" sz="1100" b="1" dirty="0" smtClean="0"/>
          </a:p>
          <a:p>
            <a:pPr algn="l"/>
            <a:endParaRPr lang="en-US" sz="1100" b="1" dirty="0" smtClean="0"/>
          </a:p>
        </p:txBody>
      </p:sp>
      <p:sp>
        <p:nvSpPr>
          <p:cNvPr id="13" name="Title 1"/>
          <p:cNvSpPr txBox="1">
            <a:spLocks/>
          </p:cNvSpPr>
          <p:nvPr/>
        </p:nvSpPr>
        <p:spPr bwMode="auto">
          <a:xfrm>
            <a:off x="290513" y="350838"/>
            <a:ext cx="8015287" cy="639762"/>
          </a:xfrm>
          <a:prstGeom prst="rect">
            <a:avLst/>
          </a:prstGeom>
          <a:noFill/>
          <a:ln w="9525">
            <a:noFill/>
            <a:miter lim="800000"/>
            <a:headEnd/>
            <a:tailEnd/>
          </a:ln>
        </p:spPr>
        <p:txBody>
          <a:bodyPr lIns="162000" tIns="36000" bIns="36000"/>
          <a:lstStyle/>
          <a:p>
            <a:pPr algn="l" eaLnBrk="0" hangingPunct="0">
              <a:defRPr/>
            </a:pPr>
            <a:r>
              <a:rPr lang="en-US" sz="2500" b="1" kern="0" dirty="0">
                <a:ea typeface="+mj-ea"/>
                <a:cs typeface="+mj-cs"/>
              </a:rPr>
              <a:t>S&amp;P </a:t>
            </a:r>
            <a:r>
              <a:rPr lang="en-US" sz="2500" b="1" kern="0" dirty="0" smtClean="0">
                <a:ea typeface="+mj-ea"/>
                <a:cs typeface="+mj-cs"/>
              </a:rPr>
              <a:t>Rating’s Capital IQ </a:t>
            </a:r>
            <a:r>
              <a:rPr lang="en-US" sz="2500" b="1" kern="0" dirty="0" err="1" smtClean="0">
                <a:ea typeface="+mj-ea"/>
                <a:cs typeface="+mj-cs"/>
              </a:rPr>
              <a:t>Compustat</a:t>
            </a:r>
            <a:endParaRPr lang="en-US" sz="2500" b="1" kern="0" dirty="0">
              <a:ea typeface="+mj-ea"/>
              <a:cs typeface="+mj-cs"/>
            </a:endParaRPr>
          </a:p>
          <a:p>
            <a:pPr algn="l" eaLnBrk="0" hangingPunct="0">
              <a:defRPr/>
            </a:pPr>
            <a:r>
              <a:rPr lang="en-US" b="1" dirty="0" smtClean="0">
                <a:solidFill>
                  <a:srgbClr val="7030A0"/>
                </a:solidFill>
              </a:rPr>
              <a:t>Licensing Renewal Summary</a:t>
            </a:r>
            <a:endParaRPr lang="en-GB" b="1" kern="0" dirty="0">
              <a:solidFill>
                <a:srgbClr val="7030A0"/>
              </a:solidFill>
              <a:ea typeface="+mj-ea"/>
              <a:cs typeface="+mj-cs"/>
            </a:endParaRPr>
          </a:p>
        </p:txBody>
      </p:sp>
      <p:graphicFrame>
        <p:nvGraphicFramePr>
          <p:cNvPr id="8" name="Table 7"/>
          <p:cNvGraphicFramePr>
            <a:graphicFrameLocks noGrp="1"/>
          </p:cNvGraphicFramePr>
          <p:nvPr/>
        </p:nvGraphicFramePr>
        <p:xfrm>
          <a:off x="304800" y="4343401"/>
          <a:ext cx="8610600" cy="2018512"/>
        </p:xfrm>
        <a:graphic>
          <a:graphicData uri="http://schemas.openxmlformats.org/drawingml/2006/table">
            <a:tbl>
              <a:tblPr/>
              <a:tblGrid>
                <a:gridCol w="670626"/>
                <a:gridCol w="690432"/>
                <a:gridCol w="916803"/>
                <a:gridCol w="1104875"/>
                <a:gridCol w="890022"/>
                <a:gridCol w="770719"/>
                <a:gridCol w="671523"/>
                <a:gridCol w="838200"/>
                <a:gridCol w="2057400"/>
              </a:tblGrid>
              <a:tr h="459826">
                <a:tc>
                  <a:txBody>
                    <a:bodyPr/>
                    <a:lstStyle/>
                    <a:p>
                      <a:pPr algn="ctr" fontAlgn="ctr"/>
                      <a:r>
                        <a:rPr lang="en-GB" sz="800" b="0" i="0" u="none" strike="noStrike" dirty="0" smtClean="0">
                          <a:solidFill>
                            <a:srgbClr val="000000"/>
                          </a:solidFill>
                          <a:latin typeface="Calibri"/>
                        </a:rPr>
                        <a:t>Contract</a:t>
                      </a:r>
                      <a:endParaRPr lang="en-GB" sz="8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800" b="0" i="0" u="none" strike="noStrike" dirty="0" smtClean="0">
                          <a:solidFill>
                            <a:srgbClr val="000000"/>
                          </a:solidFill>
                          <a:latin typeface="Calibri"/>
                        </a:rPr>
                        <a:t>License</a:t>
                      </a:r>
                    </a:p>
                    <a:p>
                      <a:pPr algn="ctr" fontAlgn="ctr"/>
                      <a:r>
                        <a:rPr lang="en-US" sz="800" b="0" i="0" u="none" strike="noStrike" dirty="0" smtClean="0">
                          <a:solidFill>
                            <a:srgbClr val="000000"/>
                          </a:solidFill>
                          <a:latin typeface="Calibri"/>
                        </a:rPr>
                        <a:t>Type</a:t>
                      </a:r>
                      <a:endParaRPr lang="en-GB" sz="800" b="0"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800" b="0" i="0" u="none" strike="noStrike" dirty="0" smtClean="0">
                          <a:solidFill>
                            <a:srgbClr val="000000"/>
                          </a:solidFill>
                          <a:latin typeface="Calibri"/>
                        </a:rPr>
                        <a:t>AUM</a:t>
                      </a:r>
                      <a:endParaRPr lang="en-GB" sz="800" b="0"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GB" sz="800" b="0" i="0" u="none" strike="noStrike" dirty="0">
                          <a:solidFill>
                            <a:srgbClr val="000000"/>
                          </a:solidFill>
                          <a:latin typeface="Calibri"/>
                        </a:rPr>
                        <a:t>Coverage</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GB" sz="800" b="0" i="0" u="none" strike="noStrike" dirty="0" smtClean="0">
                          <a:solidFill>
                            <a:srgbClr val="000000"/>
                          </a:solidFill>
                          <a:latin typeface="Calibri"/>
                        </a:rPr>
                        <a:t>Current </a:t>
                      </a:r>
                      <a:r>
                        <a:rPr lang="en-GB" sz="800" b="0" i="0" u="none" strike="noStrike" dirty="0">
                          <a:solidFill>
                            <a:srgbClr val="000000"/>
                          </a:solidFill>
                          <a:latin typeface="Calibri"/>
                        </a:rPr>
                        <a:t>Fee PA</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GB" sz="800" b="0" i="0" u="none" strike="noStrike" dirty="0" smtClean="0">
                          <a:solidFill>
                            <a:srgbClr val="000000"/>
                          </a:solidFill>
                          <a:latin typeface="Calibri"/>
                        </a:rPr>
                        <a:t>Year</a:t>
                      </a:r>
                      <a:endParaRPr lang="en-GB" sz="800" b="0"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800" b="0" i="0" u="none" strike="noStrike" dirty="0" smtClean="0">
                          <a:solidFill>
                            <a:srgbClr val="000000"/>
                          </a:solidFill>
                          <a:latin typeface="Calibri"/>
                        </a:rPr>
                        <a:t>Contract </a:t>
                      </a:r>
                    </a:p>
                    <a:p>
                      <a:pPr algn="ctr" fontAlgn="ctr"/>
                      <a:r>
                        <a:rPr lang="en-US" sz="800" b="0" i="0" u="none" strike="noStrike" dirty="0" smtClean="0">
                          <a:solidFill>
                            <a:srgbClr val="000000"/>
                          </a:solidFill>
                          <a:latin typeface="Calibri"/>
                        </a:rPr>
                        <a:t>Term</a:t>
                      </a:r>
                      <a:endParaRPr lang="en-GB" sz="800" b="0"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GB" sz="800" b="0" i="0" u="none" strike="noStrike">
                          <a:solidFill>
                            <a:srgbClr val="000000"/>
                          </a:solidFill>
                          <a:latin typeface="Calibri"/>
                        </a:rPr>
                        <a:t>Uplift from Commencement</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800" b="0" i="0" u="none" strike="noStrike" dirty="0" smtClean="0">
                          <a:solidFill>
                            <a:srgbClr val="000000"/>
                          </a:solidFill>
                          <a:latin typeface="Calibri"/>
                        </a:rPr>
                        <a:t>Notes</a:t>
                      </a:r>
                      <a:endParaRPr lang="en-GB" sz="800" b="0" i="0" u="none" strike="noStrike" dirty="0">
                        <a:solidFill>
                          <a:srgbClr val="000000"/>
                        </a:solidFill>
                        <a:latin typeface="Calibri"/>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229915">
                <a:tc>
                  <a:txBody>
                    <a:bodyPr/>
                    <a:lstStyle/>
                    <a:p>
                      <a:pPr marL="0" algn="ctr" defTabSz="914400" rtl="0" eaLnBrk="1" fontAlgn="b" latinLnBrk="0" hangingPunct="1"/>
                      <a:r>
                        <a:rPr lang="en-US" sz="900" b="0" i="0" u="none" strike="noStrike" kern="1200" dirty="0" smtClean="0">
                          <a:solidFill>
                            <a:srgbClr val="000000"/>
                          </a:solidFill>
                          <a:latin typeface="Calibri"/>
                          <a:ea typeface="+mn-ea"/>
                          <a:cs typeface="+mn-cs"/>
                        </a:rPr>
                        <a:t>93001-00194</a:t>
                      </a:r>
                      <a:endParaRPr lang="en-GB" sz="900" b="0" i="0" u="none" strike="noStrike" kern="1200" dirty="0" smtClean="0">
                        <a:solidFill>
                          <a:srgbClr val="000000"/>
                        </a:solidFill>
                        <a:latin typeface="Calibri"/>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AUM</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200M</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latin typeface="Calibri"/>
                        </a:rPr>
                        <a:t>All</a:t>
                      </a:r>
                      <a:r>
                        <a:rPr lang="en-US" sz="1050" b="0" i="0" u="none" strike="noStrike" baseline="0" dirty="0" smtClean="0">
                          <a:solidFill>
                            <a:srgbClr val="000000"/>
                          </a:solidFill>
                          <a:latin typeface="Calibri"/>
                        </a:rPr>
                        <a:t> Dept @ CPPIB</a:t>
                      </a:r>
                      <a:endParaRPr lang="en-GB" sz="105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$28,100</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2008</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1yr</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Baseline</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Calibri"/>
                        </a:rPr>
                        <a:t>NA, Research, Point in Time</a:t>
                      </a:r>
                      <a:endParaRPr lang="en-GB" sz="9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89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latin typeface="+mn-lt"/>
                          <a:ea typeface="+mn-ea"/>
                          <a:cs typeface="+mn-cs"/>
                        </a:rPr>
                        <a:t>93001-00194</a:t>
                      </a:r>
                      <a:endParaRPr lang="en-GB" sz="900" b="0" i="0" u="none" strike="noStrike" kern="1200" dirty="0" smtClean="0">
                        <a:solidFill>
                          <a:srgbClr val="000000"/>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AUM</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200M</a:t>
                      </a:r>
                      <a:endParaRPr lang="en-GB" sz="1100" b="0" i="0" u="none" strike="noStrike" dirty="0">
                        <a:solidFill>
                          <a:srgbClr val="00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latin typeface="+mn-lt"/>
                        </a:rPr>
                        <a:t>All</a:t>
                      </a:r>
                      <a:r>
                        <a:rPr lang="en-US" sz="1050" b="0" i="0" u="none" strike="noStrike" baseline="0" dirty="0" smtClean="0">
                          <a:solidFill>
                            <a:srgbClr val="000000"/>
                          </a:solidFill>
                          <a:latin typeface="+mn-lt"/>
                        </a:rPr>
                        <a:t> Dept @ CPPIB</a:t>
                      </a:r>
                      <a:endParaRPr lang="en-GB" sz="1050" b="0" i="0" u="none" strike="noStrike" dirty="0">
                        <a:solidFill>
                          <a:srgbClr val="00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$39,300</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2009</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1yr</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29%</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NA, Research, Point in Time</a:t>
                      </a:r>
                      <a:endParaRPr lang="en-GB" sz="900" b="0" i="0" u="none" strike="noStrike" dirty="0">
                        <a:solidFill>
                          <a:srgbClr val="FF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914">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latin typeface="+mn-lt"/>
                          <a:ea typeface="+mn-ea"/>
                          <a:cs typeface="+mn-cs"/>
                        </a:rPr>
                        <a:t>93001-00194</a:t>
                      </a:r>
                      <a:endParaRPr lang="en-GB" sz="900" b="0" i="0" u="none" strike="noStrike" kern="1200" dirty="0" smtClean="0">
                        <a:solidFill>
                          <a:srgbClr val="000000"/>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AUM</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1.5B</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50" b="0" i="0" u="none" strike="noStrike" dirty="0" smtClean="0">
                          <a:solidFill>
                            <a:srgbClr val="000000"/>
                          </a:solidFill>
                          <a:latin typeface="+mn-lt"/>
                        </a:rPr>
                        <a:t>PMI</a:t>
                      </a:r>
                      <a:endParaRPr lang="en-GB" sz="1050" b="0" i="0" u="none" strike="noStrike" dirty="0" smtClean="0">
                        <a:solidFill>
                          <a:srgbClr val="00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$88,723</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2010</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1yr</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66%</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NA, Research, Point in Time, </a:t>
                      </a:r>
                      <a:r>
                        <a:rPr lang="en-US" sz="900" b="0" i="0" u="none" strike="noStrike" dirty="0" err="1" smtClean="0">
                          <a:solidFill>
                            <a:srgbClr val="FF0000"/>
                          </a:solidFill>
                          <a:latin typeface="+mn-lt"/>
                        </a:rPr>
                        <a:t>Backdata</a:t>
                      </a:r>
                      <a:endParaRPr lang="en-GB" sz="900" b="0" i="0" u="none" strike="noStrike" dirty="0">
                        <a:solidFill>
                          <a:srgbClr val="FF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914">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latin typeface="+mn-lt"/>
                          <a:ea typeface="+mn-ea"/>
                          <a:cs typeface="+mn-cs"/>
                        </a:rPr>
                        <a:t>93001-00194</a:t>
                      </a:r>
                      <a:endParaRPr lang="en-GB" sz="900" b="0" i="0" u="none" strike="noStrike" kern="1200" dirty="0" smtClean="0">
                        <a:solidFill>
                          <a:srgbClr val="000000"/>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smtClean="0">
                          <a:solidFill>
                            <a:srgbClr val="000000"/>
                          </a:solidFill>
                          <a:latin typeface="Calibri"/>
                        </a:rPr>
                        <a:t>AUM</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1.5B</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50" b="0" i="0" u="none" strike="noStrike" dirty="0" smtClean="0">
                          <a:solidFill>
                            <a:srgbClr val="000000"/>
                          </a:solidFill>
                          <a:latin typeface="+mn-lt"/>
                        </a:rPr>
                        <a:t>PMI</a:t>
                      </a:r>
                      <a:endParaRPr lang="en-GB" sz="1050" b="0" i="0" u="none" strike="noStrike" dirty="0" smtClean="0">
                        <a:solidFill>
                          <a:srgbClr val="00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$81,213</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2011</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mn-lt"/>
                        </a:rPr>
                        <a:t>1yr</a:t>
                      </a:r>
                      <a:endParaRPr lang="en-GB" sz="1100" b="0" i="0" u="none" strike="noStrike" dirty="0" smtClean="0">
                        <a:solidFill>
                          <a:srgbClr val="00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latin typeface="+mn-lt"/>
                        </a:rPr>
                        <a:t>NA, Research, Point in Time</a:t>
                      </a:r>
                    </a:p>
                    <a:p>
                      <a:pPr marL="0" marR="0" indent="0" algn="ctr" defTabSz="914400" rtl="0" eaLnBrk="1" fontAlgn="b" latinLnBrk="0" hangingPunct="1">
                        <a:lnSpc>
                          <a:spcPct val="100000"/>
                        </a:lnSpc>
                        <a:spcBef>
                          <a:spcPts val="0"/>
                        </a:spcBef>
                        <a:spcAft>
                          <a:spcPts val="0"/>
                        </a:spcAft>
                        <a:buClrTx/>
                        <a:buSzTx/>
                        <a:buFontTx/>
                        <a:buNone/>
                        <a:tabLst/>
                        <a:defRPr/>
                      </a:pPr>
                      <a:endParaRPr lang="en-GB" sz="900" b="0" i="0" u="none" strike="noStrike" dirty="0" smtClean="0">
                        <a:solidFill>
                          <a:srgbClr val="FF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914">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latin typeface="+mn-lt"/>
                          <a:ea typeface="+mn-ea"/>
                          <a:cs typeface="+mn-cs"/>
                        </a:rPr>
                        <a:t>93001-00194</a:t>
                      </a:r>
                      <a:endParaRPr lang="en-GB" sz="900" b="0" i="0" u="none" strike="noStrike" kern="1200" dirty="0" smtClean="0">
                        <a:solidFill>
                          <a:srgbClr val="000000"/>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AUM</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1.5B</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50" b="0" i="0" u="none" strike="noStrike" dirty="0" smtClean="0">
                          <a:solidFill>
                            <a:srgbClr val="000000"/>
                          </a:solidFill>
                          <a:latin typeface="+mn-lt"/>
                        </a:rPr>
                        <a:t>PMI</a:t>
                      </a:r>
                      <a:endParaRPr lang="en-GB" sz="1050" b="0" i="0" u="none" strike="noStrike" dirty="0" smtClean="0">
                        <a:solidFill>
                          <a:srgbClr val="00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$83,083</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2012</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mn-lt"/>
                        </a:rPr>
                        <a:t>1yr</a:t>
                      </a:r>
                      <a:endParaRPr lang="en-GB" sz="1100" b="0" i="0" u="none" strike="noStrike" dirty="0" smtClean="0">
                        <a:solidFill>
                          <a:srgbClr val="00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2.5%</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latin typeface="+mn-lt"/>
                        </a:rPr>
                        <a:t>NA, Research, Point in Time</a:t>
                      </a:r>
                      <a:endParaRPr lang="en-GB" sz="900" b="0" i="0" u="none" strike="noStrike" dirty="0" smtClean="0">
                        <a:solidFill>
                          <a:srgbClr val="000000"/>
                        </a:solidFill>
                        <a:latin typeface="Calibri"/>
                      </a:endParaRPr>
                    </a:p>
                    <a:p>
                      <a:pPr marL="0" marR="0" indent="0" algn="ctr" defTabSz="914400" rtl="0" eaLnBrk="1" fontAlgn="b" latinLnBrk="0" hangingPunct="1">
                        <a:lnSpc>
                          <a:spcPct val="100000"/>
                        </a:lnSpc>
                        <a:spcBef>
                          <a:spcPts val="0"/>
                        </a:spcBef>
                        <a:spcAft>
                          <a:spcPts val="0"/>
                        </a:spcAft>
                        <a:buClrTx/>
                        <a:buSzTx/>
                        <a:buFontTx/>
                        <a:buNone/>
                        <a:tabLst/>
                        <a:defRPr/>
                      </a:pPr>
                      <a:endParaRPr lang="en-GB" sz="900" b="0" i="0" u="none" strike="noStrike" dirty="0" smtClean="0">
                        <a:solidFill>
                          <a:srgbClr val="FF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307">
                <a:tc>
                  <a:txBody>
                    <a:bodyPr/>
                    <a:lstStyle/>
                    <a:p>
                      <a:pPr marL="0" algn="ctr" defTabSz="914400" rtl="0" eaLnBrk="1" fontAlgn="b" latinLnBrk="0" hangingPunct="1"/>
                      <a:r>
                        <a:rPr lang="en-US" sz="900" b="0" i="0" u="none" strike="noStrike" kern="1200" dirty="0" smtClean="0">
                          <a:solidFill>
                            <a:srgbClr val="000000"/>
                          </a:solidFill>
                          <a:latin typeface="Calibri"/>
                          <a:ea typeface="+mn-ea"/>
                          <a:cs typeface="+mn-cs"/>
                        </a:rPr>
                        <a:t>Proposal</a:t>
                      </a:r>
                      <a:endParaRPr lang="en-GB" sz="900" b="0" i="0" u="none" strike="noStrike" kern="1200" dirty="0" smtClean="0">
                        <a:solidFill>
                          <a:srgbClr val="000000"/>
                        </a:solidFill>
                        <a:latin typeface="Calibri"/>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AUM</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4B</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latin typeface="Calibri"/>
                        </a:rPr>
                        <a:t>PMI,</a:t>
                      </a:r>
                      <a:r>
                        <a:rPr lang="en-US" sz="1050" b="0" i="0" u="none" strike="noStrike" baseline="0" dirty="0" smtClean="0">
                          <a:solidFill>
                            <a:srgbClr val="000000"/>
                          </a:solidFill>
                          <a:latin typeface="Calibri"/>
                        </a:rPr>
                        <a:t> TPM</a:t>
                      </a:r>
                      <a:endParaRPr lang="en-GB" sz="105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$116,000</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2013</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1yr</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59%</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latin typeface="+mn-lt"/>
                        </a:rPr>
                        <a:t>NA, Research, Point in Time</a:t>
                      </a:r>
                      <a:endParaRPr lang="en-GB" sz="900" b="0" i="0" u="none" strike="noStrike" dirty="0" smtClean="0">
                        <a:solidFill>
                          <a:srgbClr val="FF0000"/>
                        </a:solidFill>
                        <a:latin typeface="+mn-lt"/>
                      </a:endParaRPr>
                    </a:p>
                    <a:p>
                      <a:pPr algn="ctr" fontAlgn="b"/>
                      <a:endParaRPr lang="en-GB" sz="9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9" name="Chart 8"/>
          <p:cNvGraphicFramePr/>
          <p:nvPr/>
        </p:nvGraphicFramePr>
        <p:xfrm>
          <a:off x="4343400" y="1524000"/>
          <a:ext cx="4419600" cy="218440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9"/>
          <p:cNvSpPr/>
          <p:nvPr/>
        </p:nvSpPr>
        <p:spPr>
          <a:xfrm>
            <a:off x="4267200" y="1219200"/>
            <a:ext cx="4572000" cy="2819400"/>
          </a:xfrm>
          <a:prstGeom prst="rect">
            <a:avLst/>
          </a:prstGeom>
          <a:noFill/>
          <a:ln w="31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724400" y="1307068"/>
            <a:ext cx="3669594" cy="276999"/>
          </a:xfrm>
          <a:prstGeom prst="rect">
            <a:avLst/>
          </a:prstGeom>
        </p:spPr>
        <p:txBody>
          <a:bodyPr wrap="none">
            <a:spAutoFit/>
          </a:bodyPr>
          <a:lstStyle/>
          <a:p>
            <a:r>
              <a:rPr lang="en-GB" sz="1200" b="1" dirty="0" smtClean="0"/>
              <a:t>Capital IQ </a:t>
            </a:r>
            <a:r>
              <a:rPr lang="en-GB" sz="1200" b="1" dirty="0" err="1" smtClean="0"/>
              <a:t>Compustat</a:t>
            </a:r>
            <a:r>
              <a:rPr lang="en-GB" sz="1200" b="1" dirty="0" smtClean="0"/>
              <a:t> Historical  License Cost Summary</a:t>
            </a:r>
            <a:endParaRPr lang="en-GB" sz="1200" dirty="0"/>
          </a:p>
        </p:txBody>
      </p:sp>
      <p:sp>
        <p:nvSpPr>
          <p:cNvPr id="12" name="Rectangle 11"/>
          <p:cNvSpPr/>
          <p:nvPr/>
        </p:nvSpPr>
        <p:spPr>
          <a:xfrm>
            <a:off x="4800600" y="3609201"/>
            <a:ext cx="1247265" cy="276999"/>
          </a:xfrm>
          <a:prstGeom prst="rect">
            <a:avLst/>
          </a:prstGeom>
        </p:spPr>
        <p:txBody>
          <a:bodyPr wrap="none">
            <a:spAutoFit/>
          </a:bodyPr>
          <a:lstStyle/>
          <a:p>
            <a:r>
              <a:rPr lang="en-GB" sz="1200" b="1" dirty="0" smtClean="0"/>
              <a:t>Previous  yrs Fee</a:t>
            </a:r>
            <a:endParaRPr lang="en-GB" sz="1200" dirty="0"/>
          </a:p>
        </p:txBody>
      </p:sp>
      <p:sp>
        <p:nvSpPr>
          <p:cNvPr id="14" name="Rectangle 13"/>
          <p:cNvSpPr/>
          <p:nvPr/>
        </p:nvSpPr>
        <p:spPr>
          <a:xfrm>
            <a:off x="6705760" y="3609201"/>
            <a:ext cx="2005677" cy="415498"/>
          </a:xfrm>
          <a:prstGeom prst="rect">
            <a:avLst/>
          </a:prstGeom>
        </p:spPr>
        <p:txBody>
          <a:bodyPr wrap="none">
            <a:spAutoFit/>
          </a:bodyPr>
          <a:lstStyle/>
          <a:p>
            <a:r>
              <a:rPr lang="en-GB" sz="1200" b="1" dirty="0" smtClean="0"/>
              <a:t>Proposed </a:t>
            </a:r>
            <a:r>
              <a:rPr lang="en-GB" sz="1200" b="1" dirty="0" err="1" smtClean="0"/>
              <a:t>vs</a:t>
            </a:r>
            <a:r>
              <a:rPr lang="en-GB" sz="1200" b="1" dirty="0" smtClean="0"/>
              <a:t> Budget</a:t>
            </a:r>
          </a:p>
          <a:p>
            <a:r>
              <a:rPr lang="en-US" sz="900" b="1" dirty="0" smtClean="0"/>
              <a:t>*2013 budget assumption uplift of 5%</a:t>
            </a:r>
            <a:endParaRPr lang="en-GB" sz="900" dirty="0"/>
          </a:p>
        </p:txBody>
      </p:sp>
      <p:sp>
        <p:nvSpPr>
          <p:cNvPr id="17" name="Oval 16"/>
          <p:cNvSpPr/>
          <p:nvPr/>
        </p:nvSpPr>
        <p:spPr>
          <a:xfrm>
            <a:off x="8229600" y="5410200"/>
            <a:ext cx="7620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2362200" y="5105400"/>
            <a:ext cx="1447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28600" y="6400800"/>
            <a:ext cx="5246949" cy="246221"/>
          </a:xfrm>
          <a:prstGeom prst="rect">
            <a:avLst/>
          </a:prstGeom>
        </p:spPr>
        <p:txBody>
          <a:bodyPr wrap="none">
            <a:spAutoFit/>
          </a:bodyPr>
          <a:lstStyle/>
          <a:p>
            <a:r>
              <a:rPr lang="en-US" sz="1000" b="1" dirty="0" smtClean="0"/>
              <a:t>NOTE:  Licensing coverage changed in  2010 limiting the use by department instead of by region.</a:t>
            </a:r>
            <a:endParaRPr lang="en-GB" sz="1000" dirty="0"/>
          </a:p>
        </p:txBody>
      </p:sp>
      <p:sp>
        <p:nvSpPr>
          <p:cNvPr id="20"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MDC @ Market Data Company </a:t>
            </a:r>
          </a:p>
        </p:txBody>
      </p:sp>
      <p:sp>
        <p:nvSpPr>
          <p:cNvPr id="21" name="Slide Number Placeholder 3"/>
          <p:cNvSpPr txBox="1">
            <a:spLocks/>
          </p:cNvSpPr>
          <p:nvPr>
            <p:custDataLst>
              <p:tags r:id="rId1"/>
            </p:custDataLst>
          </p:nvPr>
        </p:nvSpPr>
        <p:spPr>
          <a:xfrm>
            <a:off x="8643938"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22" name="Picture 21"/>
          <p:cNvPicPr>
            <a:picLocks noChangeAspect="1"/>
          </p:cNvPicPr>
          <p:nvPr/>
        </p:nvPicPr>
        <p:blipFill>
          <a:blip r:embed="rId5" cstate="print"/>
          <a:stretch>
            <a:fillRect/>
          </a:stretch>
        </p:blipFill>
        <p:spPr>
          <a:xfrm>
            <a:off x="7543800" y="179401"/>
            <a:ext cx="1278860" cy="765161"/>
          </a:xfrm>
          <a:prstGeom prst="rect">
            <a:avLst/>
          </a:prstGeom>
        </p:spPr>
      </p:pic>
      <p:sp>
        <p:nvSpPr>
          <p:cNvPr id="23" name="Rectangle 22">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4" name="Rectangle 23">
            <a:extLst>
              <a:ext uri="{FF2B5EF4-FFF2-40B4-BE49-F238E27FC236}">
                <a16:creationId xmlns="" xmlns:a16="http://schemas.microsoft.com/office/drawing/2014/main" id="{36956996-D821-489B-AEBB-3609872CDCDC}"/>
              </a:ext>
            </a:extLst>
          </p:cNvPr>
          <p:cNvSpPr/>
          <p:nvPr/>
        </p:nvSpPr>
        <p:spPr>
          <a:xfrm>
            <a:off x="182425" y="6535579"/>
            <a:ext cx="49565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rPr>
              <a:t>CPPIB</a:t>
            </a:r>
            <a:endParaRPr lang="en-CA" sz="1000" dirty="0">
              <a:solidFill>
                <a:schemeClr val="accent4">
                  <a:lumMod val="60000"/>
                  <a:lumOff val="40000"/>
                </a:schemeClr>
              </a:solidFill>
              <a:latin typeface="+mn-l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395536" y="4437112"/>
            <a:ext cx="8496944" cy="2232248"/>
          </a:xfrm>
          <a:prstGeom prst="roundRect">
            <a:avLst>
              <a:gd name="adj" fmla="val 4105"/>
            </a:avLst>
          </a:prstGeom>
          <a:solidFill>
            <a:schemeClr val="accent4">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94" name="Slide Number Placeholder 3"/>
          <p:cNvSpPr txBox="1">
            <a:spLocks/>
          </p:cNvSpPr>
          <p:nvPr/>
        </p:nvSpPr>
        <p:spPr bwMode="auto">
          <a:xfrm>
            <a:off x="6770688" y="6305550"/>
            <a:ext cx="2122487" cy="287338"/>
          </a:xfrm>
          <a:prstGeom prst="rect">
            <a:avLst/>
          </a:prstGeom>
          <a:noFill/>
          <a:ln w="9525">
            <a:noFill/>
            <a:miter lim="800000"/>
            <a:headEnd/>
            <a:tailEnd/>
          </a:ln>
        </p:spPr>
        <p:txBody>
          <a:bodyPr/>
          <a:lstStyle/>
          <a:p>
            <a:pPr algn="r"/>
            <a:r>
              <a:rPr lang="en-GB" sz="1000" dirty="0">
                <a:solidFill>
                  <a:schemeClr val="bg2"/>
                </a:solidFill>
              </a:rPr>
              <a:t>Page </a:t>
            </a:r>
            <a:fld id="{1AF34501-204D-4AF4-B559-5FEAEE711099}" type="slidenum">
              <a:rPr lang="en-GB" sz="1000">
                <a:solidFill>
                  <a:schemeClr val="bg2"/>
                </a:solidFill>
              </a:rPr>
              <a:pPr algn="r"/>
              <a:t>37</a:t>
            </a:fld>
            <a:endParaRPr lang="en-GB" sz="1000" dirty="0">
              <a:solidFill>
                <a:schemeClr val="bg2"/>
              </a:solidFill>
            </a:endParaRPr>
          </a:p>
        </p:txBody>
      </p:sp>
      <p:sp>
        <p:nvSpPr>
          <p:cNvPr id="13" name="Title 1"/>
          <p:cNvSpPr txBox="1">
            <a:spLocks/>
          </p:cNvSpPr>
          <p:nvPr/>
        </p:nvSpPr>
        <p:spPr bwMode="auto">
          <a:xfrm>
            <a:off x="290513" y="350838"/>
            <a:ext cx="8015287" cy="639762"/>
          </a:xfrm>
          <a:prstGeom prst="rect">
            <a:avLst/>
          </a:prstGeom>
          <a:noFill/>
          <a:ln w="9525">
            <a:noFill/>
            <a:miter lim="800000"/>
            <a:headEnd/>
            <a:tailEnd/>
          </a:ln>
        </p:spPr>
        <p:txBody>
          <a:bodyPr lIns="162000" tIns="36000" bIns="36000"/>
          <a:lstStyle/>
          <a:p>
            <a:pPr algn="l" eaLnBrk="0" hangingPunct="0">
              <a:defRPr/>
            </a:pPr>
            <a:r>
              <a:rPr lang="en-US" sz="2500" b="1" kern="0" dirty="0" smtClean="0">
                <a:ea typeface="+mj-ea"/>
                <a:cs typeface="+mj-cs"/>
              </a:rPr>
              <a:t>RMDS and Related Services – Case Study</a:t>
            </a:r>
            <a:endParaRPr lang="en-US" sz="2500" b="1" kern="0" dirty="0">
              <a:ea typeface="+mj-ea"/>
              <a:cs typeface="+mj-cs"/>
            </a:endParaRPr>
          </a:p>
          <a:p>
            <a:pPr algn="l" eaLnBrk="0" hangingPunct="0">
              <a:defRPr/>
            </a:pPr>
            <a:r>
              <a:rPr lang="en-US" b="1" dirty="0" smtClean="0">
                <a:solidFill>
                  <a:srgbClr val="7030A0"/>
                </a:solidFill>
              </a:rPr>
              <a:t>2010 Background - Current State Design and Spend</a:t>
            </a:r>
            <a:endParaRPr lang="en-GB" b="1" kern="0" dirty="0">
              <a:solidFill>
                <a:srgbClr val="7030A0"/>
              </a:solidFill>
              <a:ea typeface="+mj-ea"/>
              <a:cs typeface="+mj-cs"/>
            </a:endParaRPr>
          </a:p>
        </p:txBody>
      </p:sp>
      <p:sp>
        <p:nvSpPr>
          <p:cNvPr id="19" name="Rectangle 18"/>
          <p:cNvSpPr/>
          <p:nvPr/>
        </p:nvSpPr>
        <p:spPr>
          <a:xfrm>
            <a:off x="7236296" y="1950948"/>
            <a:ext cx="973344" cy="253916"/>
          </a:xfrm>
          <a:prstGeom prst="rect">
            <a:avLst/>
          </a:prstGeom>
        </p:spPr>
        <p:txBody>
          <a:bodyPr wrap="none">
            <a:spAutoFit/>
          </a:bodyPr>
          <a:lstStyle/>
          <a:p>
            <a:pPr algn="ctr"/>
            <a:r>
              <a:rPr lang="en-GB" sz="1050" dirty="0" smtClean="0">
                <a:solidFill>
                  <a:schemeClr val="bg1"/>
                </a:solidFill>
              </a:rPr>
              <a:t> Infrastructure</a:t>
            </a:r>
            <a:endParaRPr lang="en-GB" sz="1050" dirty="0">
              <a:solidFill>
                <a:schemeClr val="bg1"/>
              </a:solidFill>
            </a:endParaRPr>
          </a:p>
        </p:txBody>
      </p:sp>
      <p:sp>
        <p:nvSpPr>
          <p:cNvPr id="20" name="Rectangle 19"/>
          <p:cNvSpPr/>
          <p:nvPr/>
        </p:nvSpPr>
        <p:spPr>
          <a:xfrm>
            <a:off x="6012160" y="2276872"/>
            <a:ext cx="671979" cy="230832"/>
          </a:xfrm>
          <a:prstGeom prst="rect">
            <a:avLst/>
          </a:prstGeom>
        </p:spPr>
        <p:txBody>
          <a:bodyPr wrap="none">
            <a:spAutoFit/>
          </a:bodyPr>
          <a:lstStyle/>
          <a:p>
            <a:pPr algn="ctr"/>
            <a:r>
              <a:rPr lang="en-GB" sz="900" dirty="0" smtClean="0">
                <a:solidFill>
                  <a:schemeClr val="bg1"/>
                </a:solidFill>
              </a:rPr>
              <a:t>Exchanges</a:t>
            </a:r>
            <a:endParaRPr lang="en-GB" sz="900" dirty="0">
              <a:solidFill>
                <a:schemeClr val="bg1"/>
              </a:solidFill>
            </a:endParaRPr>
          </a:p>
        </p:txBody>
      </p:sp>
      <p:sp>
        <p:nvSpPr>
          <p:cNvPr id="29" name="Rectangle 28"/>
          <p:cNvSpPr/>
          <p:nvPr/>
        </p:nvSpPr>
        <p:spPr>
          <a:xfrm>
            <a:off x="467544" y="4427820"/>
            <a:ext cx="2344681" cy="338554"/>
          </a:xfrm>
          <a:prstGeom prst="rect">
            <a:avLst/>
          </a:prstGeom>
        </p:spPr>
        <p:txBody>
          <a:bodyPr wrap="none">
            <a:spAutoFit/>
          </a:bodyPr>
          <a:lstStyle/>
          <a:p>
            <a:r>
              <a:rPr lang="en-GB" sz="1600" b="1" dirty="0" smtClean="0"/>
              <a:t>Cost of RMDS Per Annum</a:t>
            </a:r>
            <a:endParaRPr lang="en-GB" sz="1600" dirty="0" smtClean="0"/>
          </a:p>
        </p:txBody>
      </p:sp>
      <p:graphicFrame>
        <p:nvGraphicFramePr>
          <p:cNvPr id="18" name="Table 17"/>
          <p:cNvGraphicFramePr>
            <a:graphicFrameLocks noGrp="1"/>
          </p:cNvGraphicFramePr>
          <p:nvPr/>
        </p:nvGraphicFramePr>
        <p:xfrm>
          <a:off x="539552" y="4797150"/>
          <a:ext cx="4032448" cy="1766820"/>
        </p:xfrm>
        <a:graphic>
          <a:graphicData uri="http://schemas.openxmlformats.org/drawingml/2006/table">
            <a:tbl>
              <a:tblPr>
                <a:tableStyleId>{E929F9F4-4A8F-4326-A1B4-22849713DDAB}</a:tableStyleId>
              </a:tblPr>
              <a:tblGrid>
                <a:gridCol w="852598"/>
                <a:gridCol w="947973"/>
                <a:gridCol w="1650524"/>
                <a:gridCol w="581353"/>
              </a:tblGrid>
              <a:tr h="395081">
                <a:tc>
                  <a:txBody>
                    <a:bodyPr/>
                    <a:lstStyle/>
                    <a:p>
                      <a:pPr marL="72000" algn="l" fontAlgn="ctr"/>
                      <a:r>
                        <a:rPr lang="en-CA" sz="1000" b="1" u="none" strike="noStrike" dirty="0" smtClean="0"/>
                        <a:t>Vendor</a:t>
                      </a:r>
                      <a:endParaRPr lang="en-GB" sz="1000" b="1" i="0" u="none" strike="noStrike" dirty="0">
                        <a:solidFill>
                          <a:srgbClr val="000000"/>
                        </a:solidFill>
                        <a:latin typeface="Calibri"/>
                      </a:endParaRPr>
                    </a:p>
                  </a:txBody>
                  <a:tcPr marL="0" marR="0" marT="0" marB="0" anchor="ctr"/>
                </a:tc>
                <a:tc>
                  <a:txBody>
                    <a:bodyPr/>
                    <a:lstStyle/>
                    <a:p>
                      <a:pPr marL="72000" algn="l" fontAlgn="ctr"/>
                      <a:r>
                        <a:rPr lang="en-US" sz="1000" b="1" u="none" strike="noStrike" dirty="0" smtClean="0"/>
                        <a:t>Contract</a:t>
                      </a:r>
                      <a:endParaRPr lang="en-GB" sz="1000" b="1" i="0" u="none" strike="noStrike" dirty="0">
                        <a:solidFill>
                          <a:srgbClr val="000000"/>
                        </a:solidFill>
                        <a:latin typeface="Calibri"/>
                      </a:endParaRPr>
                    </a:p>
                  </a:txBody>
                  <a:tcPr marL="0" marR="0" marT="0" marB="0" anchor="ctr"/>
                </a:tc>
                <a:tc>
                  <a:txBody>
                    <a:bodyPr/>
                    <a:lstStyle/>
                    <a:p>
                      <a:pPr marL="72000" algn="l" fontAlgn="ctr"/>
                      <a:r>
                        <a:rPr lang="en-US" sz="1000" b="1" u="none" strike="noStrike" dirty="0" smtClean="0"/>
                        <a:t>Service</a:t>
                      </a:r>
                      <a:endParaRPr lang="en-GB" sz="1000" b="1" i="0" u="none" strike="noStrike" dirty="0">
                        <a:solidFill>
                          <a:srgbClr val="000000"/>
                        </a:solidFill>
                        <a:latin typeface="Calibri"/>
                      </a:endParaRPr>
                    </a:p>
                  </a:txBody>
                  <a:tcPr marL="0" marR="0" marT="0" marB="0" anchor="ctr"/>
                </a:tc>
                <a:tc>
                  <a:txBody>
                    <a:bodyPr/>
                    <a:lstStyle/>
                    <a:p>
                      <a:pPr algn="ctr" fontAlgn="ctr"/>
                      <a:r>
                        <a:rPr lang="en-GB" sz="1000" b="1" u="none" strike="noStrike" dirty="0" smtClean="0"/>
                        <a:t>Fee </a:t>
                      </a:r>
                      <a:r>
                        <a:rPr lang="en-GB" sz="1000" b="1" u="none" strike="noStrike" dirty="0"/>
                        <a:t>PA</a:t>
                      </a:r>
                      <a:endParaRPr lang="en-GB" sz="1000" b="1" i="0" u="none" strike="noStrike" dirty="0">
                        <a:solidFill>
                          <a:srgbClr val="000000"/>
                        </a:solidFill>
                        <a:latin typeface="Calibri"/>
                      </a:endParaRPr>
                    </a:p>
                  </a:txBody>
                  <a:tcPr marL="0" marR="0" marT="0" marB="0" anchor="ctr"/>
                </a:tc>
              </a:tr>
              <a:tr h="290847">
                <a:tc>
                  <a:txBody>
                    <a:bodyPr/>
                    <a:lstStyle/>
                    <a:p>
                      <a:pPr marL="72000" algn="l" defTabSz="914400" rtl="0" eaLnBrk="1" fontAlgn="b" latinLnBrk="0" hangingPunct="1"/>
                      <a:r>
                        <a:rPr lang="en-US" sz="900" b="0" u="none" strike="noStrike" kern="1200" dirty="0" smtClean="0">
                          <a:solidFill>
                            <a:schemeClr val="tx1"/>
                          </a:solidFill>
                        </a:rPr>
                        <a:t>Bloomberg</a:t>
                      </a:r>
                      <a:endParaRPr lang="en-GB" sz="900" b="0" i="0" u="none" strike="noStrike" kern="1200" dirty="0" smtClean="0">
                        <a:solidFill>
                          <a:schemeClr val="tx1"/>
                        </a:solidFill>
                        <a:latin typeface="+mn-lt"/>
                        <a:ea typeface="+mn-ea"/>
                        <a:cs typeface="+mn-cs"/>
                      </a:endParaRPr>
                    </a:p>
                  </a:txBody>
                  <a:tcPr marL="0" marR="0" marT="0" marB="0" anchor="ctr">
                    <a:solidFill>
                      <a:schemeClr val="accent4">
                        <a:lumMod val="60000"/>
                        <a:lumOff val="40000"/>
                      </a:schemeClr>
                    </a:solidFill>
                  </a:tcPr>
                </a:tc>
                <a:tc>
                  <a:txBody>
                    <a:bodyPr/>
                    <a:lstStyle/>
                    <a:p>
                      <a:pPr marL="72000" algn="l" fontAlgn="b"/>
                      <a:r>
                        <a:rPr lang="en-US" sz="900" b="0" u="none" strike="noStrike" dirty="0" smtClean="0">
                          <a:solidFill>
                            <a:schemeClr val="tx1"/>
                          </a:solidFill>
                        </a:rPr>
                        <a:t>3008572/ </a:t>
                      </a:r>
                    </a:p>
                    <a:p>
                      <a:pPr marL="72000" algn="l" fontAlgn="b"/>
                      <a:r>
                        <a:rPr lang="en-US" sz="900" b="0" u="none" strike="noStrike" dirty="0" smtClean="0">
                          <a:solidFill>
                            <a:schemeClr val="tx1"/>
                          </a:solidFill>
                        </a:rPr>
                        <a:t>30088568</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c>
                  <a:txBody>
                    <a:bodyPr/>
                    <a:lstStyle/>
                    <a:p>
                      <a:pPr marL="72000" algn="l" fontAlgn="b"/>
                      <a:r>
                        <a:rPr lang="en-US" sz="900" b="0" u="none" strike="noStrike" dirty="0" smtClean="0">
                          <a:solidFill>
                            <a:schemeClr val="tx1"/>
                          </a:solidFill>
                        </a:rPr>
                        <a:t>100</a:t>
                      </a:r>
                      <a:r>
                        <a:rPr lang="en-US" sz="900" b="0" u="none" strike="noStrike" baseline="0" dirty="0" smtClean="0">
                          <a:solidFill>
                            <a:schemeClr val="tx1"/>
                          </a:solidFill>
                        </a:rPr>
                        <a:t> Mb circuit</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c>
                  <a:txBody>
                    <a:bodyPr/>
                    <a:lstStyle/>
                    <a:p>
                      <a:pPr marL="72000" algn="l" fontAlgn="b"/>
                      <a:r>
                        <a:rPr lang="en-US" sz="900" b="0" u="none" strike="noStrike" dirty="0" smtClean="0">
                          <a:solidFill>
                            <a:schemeClr val="tx1"/>
                          </a:solidFill>
                        </a:rPr>
                        <a:t>$107K</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r>
              <a:tr h="290847">
                <a:tc>
                  <a:txBody>
                    <a:bodyPr/>
                    <a:lstStyle/>
                    <a:p>
                      <a:pPr marL="72000" marR="0" indent="0" algn="l" defTabSz="914400" rtl="0" eaLnBrk="1" fontAlgn="b" latinLnBrk="0" hangingPunct="1">
                        <a:lnSpc>
                          <a:spcPct val="100000"/>
                        </a:lnSpc>
                        <a:spcBef>
                          <a:spcPts val="0"/>
                        </a:spcBef>
                        <a:spcAft>
                          <a:spcPts val="0"/>
                        </a:spcAft>
                        <a:buClrTx/>
                        <a:buSzTx/>
                        <a:buFontTx/>
                        <a:buNone/>
                        <a:tabLst/>
                        <a:defRPr/>
                      </a:pPr>
                      <a:r>
                        <a:rPr lang="en-CA" sz="900" b="0" u="none" strike="noStrike" kern="1200" dirty="0" smtClean="0">
                          <a:solidFill>
                            <a:schemeClr val="tx1"/>
                          </a:solidFill>
                        </a:rPr>
                        <a:t>Bloomberg</a:t>
                      </a:r>
                      <a:endParaRPr lang="en-GB" sz="900" b="0" i="0" u="none" strike="noStrike" kern="1200" dirty="0" smtClean="0">
                        <a:solidFill>
                          <a:schemeClr val="tx1"/>
                        </a:solidFill>
                        <a:latin typeface="+mn-lt"/>
                        <a:ea typeface="+mn-ea"/>
                        <a:cs typeface="+mn-cs"/>
                      </a:endParaRPr>
                    </a:p>
                  </a:txBody>
                  <a:tcPr marL="0" marR="0" marT="0" marB="0" anchor="ctr">
                    <a:solidFill>
                      <a:schemeClr val="accent4">
                        <a:lumMod val="60000"/>
                        <a:lumOff val="40000"/>
                      </a:schemeClr>
                    </a:solidFill>
                  </a:tcPr>
                </a:tc>
                <a:tc>
                  <a:txBody>
                    <a:bodyPr/>
                    <a:lstStyle/>
                    <a:p>
                      <a:pPr marL="72000" algn="l" fontAlgn="b"/>
                      <a:r>
                        <a:rPr lang="en-US" sz="900" b="0" u="none" strike="noStrike" dirty="0" smtClean="0">
                          <a:solidFill>
                            <a:schemeClr val="tx1"/>
                          </a:solidFill>
                        </a:rPr>
                        <a:t>30088678</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c>
                  <a:txBody>
                    <a:bodyPr/>
                    <a:lstStyle/>
                    <a:p>
                      <a:pPr marL="72000" algn="l" fontAlgn="b"/>
                      <a:r>
                        <a:rPr lang="en-US" sz="900" b="0" u="none" strike="noStrike" dirty="0" smtClean="0">
                          <a:solidFill>
                            <a:schemeClr val="tx1"/>
                          </a:solidFill>
                        </a:rPr>
                        <a:t>B-Pipe On-Demand and Exchange Services</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c>
                  <a:txBody>
                    <a:bodyPr/>
                    <a:lstStyle/>
                    <a:p>
                      <a:pPr marL="72000" algn="l" fontAlgn="b"/>
                      <a:r>
                        <a:rPr lang="en-US" sz="900" b="0" u="none" strike="noStrike" dirty="0" smtClean="0">
                          <a:solidFill>
                            <a:schemeClr val="tx1"/>
                          </a:solidFill>
                        </a:rPr>
                        <a:t>$174K</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r>
              <a:tr h="235695">
                <a:tc>
                  <a:txBody>
                    <a:bodyPr/>
                    <a:lstStyle/>
                    <a:p>
                      <a:pPr marL="72000" marR="0" indent="0" algn="l" defTabSz="914400" rtl="0" eaLnBrk="1" fontAlgn="b" latinLnBrk="0" hangingPunct="1">
                        <a:lnSpc>
                          <a:spcPct val="100000"/>
                        </a:lnSpc>
                        <a:spcBef>
                          <a:spcPts val="0"/>
                        </a:spcBef>
                        <a:spcAft>
                          <a:spcPts val="0"/>
                        </a:spcAft>
                        <a:buClrTx/>
                        <a:buSzTx/>
                        <a:buFontTx/>
                        <a:buNone/>
                        <a:tabLst/>
                        <a:defRPr/>
                      </a:pPr>
                      <a:r>
                        <a:rPr lang="en-CA" sz="900" b="0" u="none" strike="noStrike" kern="1200" dirty="0" smtClean="0">
                          <a:solidFill>
                            <a:schemeClr val="tx1"/>
                          </a:solidFill>
                        </a:rPr>
                        <a:t>Thomson</a:t>
                      </a:r>
                      <a:r>
                        <a:rPr lang="en-CA" sz="900" b="0" u="none" strike="noStrike" kern="1200" baseline="0" dirty="0" smtClean="0">
                          <a:solidFill>
                            <a:schemeClr val="tx1"/>
                          </a:solidFill>
                        </a:rPr>
                        <a:t> Reuters</a:t>
                      </a:r>
                      <a:endParaRPr lang="en-GB" sz="900" b="0" i="0" u="none" strike="noStrike" kern="1200" dirty="0" smtClean="0">
                        <a:solidFill>
                          <a:schemeClr val="tx1"/>
                        </a:solidFill>
                        <a:latin typeface="+mn-lt"/>
                        <a:ea typeface="+mn-ea"/>
                        <a:cs typeface="+mn-cs"/>
                      </a:endParaRPr>
                    </a:p>
                  </a:txBody>
                  <a:tcPr marL="0" marR="0" marT="0" marB="0" anchor="ctr">
                    <a:solidFill>
                      <a:schemeClr val="accent4">
                        <a:lumMod val="60000"/>
                        <a:lumOff val="40000"/>
                      </a:schemeClr>
                    </a:solidFill>
                  </a:tcPr>
                </a:tc>
                <a:tc>
                  <a:txBody>
                    <a:bodyPr/>
                    <a:lstStyle/>
                    <a:p>
                      <a:pPr marL="72000" algn="l" fontAlgn="b"/>
                      <a:r>
                        <a:rPr lang="en-US" sz="900" b="0" u="none" strike="noStrike" dirty="0" smtClean="0">
                          <a:solidFill>
                            <a:schemeClr val="tx1"/>
                          </a:solidFill>
                        </a:rPr>
                        <a:t>1-2KH7Y55</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c>
                  <a:txBody>
                    <a:bodyPr/>
                    <a:lstStyle/>
                    <a:p>
                      <a:pPr marL="72000" algn="l" fontAlgn="b"/>
                      <a:r>
                        <a:rPr lang="en-US" sz="900" b="0" u="none" strike="noStrike" smtClean="0">
                          <a:solidFill>
                            <a:schemeClr val="tx1"/>
                          </a:solidFill>
                        </a:rPr>
                        <a:t>DACS</a:t>
                      </a:r>
                      <a:r>
                        <a:rPr lang="en-US" sz="900" b="0" u="none" strike="noStrike" baseline="0" smtClean="0">
                          <a:solidFill>
                            <a:schemeClr val="tx1"/>
                          </a:solidFill>
                        </a:rPr>
                        <a:t> maintenance</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c>
                  <a:txBody>
                    <a:bodyPr/>
                    <a:lstStyle/>
                    <a:p>
                      <a:pPr marL="72000" algn="l" fontAlgn="b"/>
                      <a:r>
                        <a:rPr lang="en-US" sz="900" b="0" u="none" strike="noStrike" dirty="0" smtClean="0">
                          <a:solidFill>
                            <a:schemeClr val="tx1"/>
                          </a:solidFill>
                        </a:rPr>
                        <a:t>$3.5K</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r>
              <a:tr h="290847">
                <a:tc>
                  <a:txBody>
                    <a:bodyPr/>
                    <a:lstStyle/>
                    <a:p>
                      <a:pPr marL="72000" marR="0" indent="0" algn="l" defTabSz="914400" rtl="0" eaLnBrk="1" fontAlgn="b" latinLnBrk="0" hangingPunct="1">
                        <a:lnSpc>
                          <a:spcPct val="100000"/>
                        </a:lnSpc>
                        <a:spcBef>
                          <a:spcPts val="0"/>
                        </a:spcBef>
                        <a:spcAft>
                          <a:spcPts val="0"/>
                        </a:spcAft>
                        <a:buClrTx/>
                        <a:buSzTx/>
                        <a:buFontTx/>
                        <a:buNone/>
                        <a:tabLst/>
                        <a:defRPr/>
                      </a:pPr>
                      <a:r>
                        <a:rPr lang="en-CA" sz="900" b="0" u="none" strike="noStrike" kern="1200" dirty="0" smtClean="0">
                          <a:solidFill>
                            <a:schemeClr val="tx1"/>
                          </a:solidFill>
                        </a:rPr>
                        <a:t>Thomson</a:t>
                      </a:r>
                      <a:r>
                        <a:rPr lang="en-CA" sz="900" b="0" u="none" strike="noStrike" kern="1200" baseline="0" dirty="0" smtClean="0">
                          <a:solidFill>
                            <a:schemeClr val="tx1"/>
                          </a:solidFill>
                        </a:rPr>
                        <a:t> Reuters</a:t>
                      </a:r>
                      <a:endParaRPr lang="en-GB" sz="900" b="0" i="0" u="none" strike="noStrike" kern="1200" dirty="0" smtClean="0">
                        <a:solidFill>
                          <a:schemeClr val="tx1"/>
                        </a:solidFill>
                        <a:latin typeface="+mn-lt"/>
                        <a:ea typeface="+mn-ea"/>
                        <a:cs typeface="+mn-cs"/>
                      </a:endParaRPr>
                    </a:p>
                  </a:txBody>
                  <a:tcPr marL="0" marR="0" marT="0" marB="0" anchor="ctr">
                    <a:solidFill>
                      <a:schemeClr val="accent4">
                        <a:lumMod val="60000"/>
                        <a:lumOff val="40000"/>
                      </a:schemeClr>
                    </a:solidFill>
                  </a:tcPr>
                </a:tc>
                <a:tc>
                  <a:txBody>
                    <a:bodyPr/>
                    <a:lstStyle/>
                    <a:p>
                      <a:pPr marL="72000" algn="l" fontAlgn="b"/>
                      <a:r>
                        <a:rPr lang="en-US" sz="900" b="0" u="none" strike="noStrike" dirty="0" smtClean="0">
                          <a:solidFill>
                            <a:schemeClr val="tx1"/>
                          </a:solidFill>
                        </a:rPr>
                        <a:t>1-29XPDMK</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c>
                  <a:txBody>
                    <a:bodyPr/>
                    <a:lstStyle/>
                    <a:p>
                      <a:pPr marL="72000" algn="l" fontAlgn="b"/>
                      <a:r>
                        <a:rPr lang="en-US" sz="900" b="0" u="none" strike="noStrike" dirty="0" smtClean="0">
                          <a:solidFill>
                            <a:schemeClr val="tx1"/>
                          </a:solidFill>
                        </a:rPr>
                        <a:t>Software licenses </a:t>
                      </a:r>
                      <a:r>
                        <a:rPr lang="en-US" sz="900" b="0" u="none" strike="noStrike" smtClean="0">
                          <a:solidFill>
                            <a:schemeClr val="tx1"/>
                          </a:solidFill>
                        </a:rPr>
                        <a:t>and Maintenance</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c>
                  <a:txBody>
                    <a:bodyPr/>
                    <a:lstStyle/>
                    <a:p>
                      <a:pPr marL="72000" algn="l" fontAlgn="b"/>
                      <a:r>
                        <a:rPr lang="en-US" sz="900" b="0" u="none" strike="noStrike" dirty="0" smtClean="0">
                          <a:solidFill>
                            <a:schemeClr val="tx1"/>
                          </a:solidFill>
                        </a:rPr>
                        <a:t>$90K</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r>
              <a:tr h="224878">
                <a:tc>
                  <a:txBody>
                    <a:bodyPr/>
                    <a:lstStyle/>
                    <a:p>
                      <a:pPr marL="72000" algn="l" defTabSz="914400" rtl="0" eaLnBrk="1" fontAlgn="b" latinLnBrk="0" hangingPunct="1"/>
                      <a:r>
                        <a:rPr lang="en-CA" sz="900" b="0" u="none" strike="noStrike" kern="1200" dirty="0" smtClean="0">
                          <a:solidFill>
                            <a:schemeClr val="tx1"/>
                          </a:solidFill>
                        </a:rPr>
                        <a:t>NYSE Euronext</a:t>
                      </a:r>
                      <a:endParaRPr lang="en-GB" sz="900" b="0" i="0" u="none" strike="noStrike" kern="1200" dirty="0" smtClean="0">
                        <a:solidFill>
                          <a:schemeClr val="tx1"/>
                        </a:solidFill>
                        <a:latin typeface="+mn-lt"/>
                        <a:ea typeface="+mn-ea"/>
                        <a:cs typeface="+mn-cs"/>
                      </a:endParaRPr>
                    </a:p>
                  </a:txBody>
                  <a:tcPr marL="0" marR="0" marT="0" marB="0" anchor="ctr">
                    <a:solidFill>
                      <a:schemeClr val="accent4">
                        <a:lumMod val="60000"/>
                        <a:lumOff val="40000"/>
                      </a:schemeClr>
                    </a:solidFill>
                  </a:tcPr>
                </a:tc>
                <a:tc>
                  <a:txBody>
                    <a:bodyPr/>
                    <a:lstStyle/>
                    <a:p>
                      <a:pPr marL="72000" algn="l" fontAlgn="b"/>
                      <a:r>
                        <a:rPr lang="en-CA" sz="900" b="0" u="none" strike="noStrike" dirty="0" smtClean="0">
                          <a:solidFill>
                            <a:schemeClr val="tx1"/>
                          </a:solidFill>
                        </a:rPr>
                        <a:t>Network</a:t>
                      </a:r>
                      <a:r>
                        <a:rPr lang="en-CA" sz="900" b="0" u="none" strike="noStrike" baseline="0" dirty="0" smtClean="0">
                          <a:solidFill>
                            <a:schemeClr val="tx1"/>
                          </a:solidFill>
                        </a:rPr>
                        <a:t> Data</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c>
                  <a:txBody>
                    <a:bodyPr/>
                    <a:lstStyle/>
                    <a:p>
                      <a:pPr marL="72000" algn="l" fontAlgn="b"/>
                      <a:r>
                        <a:rPr lang="en-CA" sz="900" b="0" u="none" strike="noStrike" dirty="0" smtClean="0">
                          <a:solidFill>
                            <a:schemeClr val="tx1"/>
                          </a:solidFill>
                        </a:rPr>
                        <a:t>Global</a:t>
                      </a:r>
                      <a:r>
                        <a:rPr lang="en-CA" sz="900" b="0" u="none" strike="noStrike" baseline="0" dirty="0" smtClean="0">
                          <a:solidFill>
                            <a:schemeClr val="tx1"/>
                          </a:solidFill>
                        </a:rPr>
                        <a:t> Index Feed</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c>
                  <a:txBody>
                    <a:bodyPr/>
                    <a:lstStyle/>
                    <a:p>
                      <a:pPr marL="72000" algn="l" fontAlgn="b"/>
                      <a:r>
                        <a:rPr lang="en-CA" sz="900" b="0" u="none" strike="noStrike" dirty="0" smtClean="0">
                          <a:solidFill>
                            <a:schemeClr val="tx1"/>
                          </a:solidFill>
                        </a:rPr>
                        <a:t>$12K</a:t>
                      </a:r>
                      <a:endParaRPr lang="en-GB" sz="900" b="0" i="0" u="none" strike="noStrike" dirty="0">
                        <a:solidFill>
                          <a:schemeClr val="tx1"/>
                        </a:solidFill>
                        <a:latin typeface="+mn-lt"/>
                      </a:endParaRPr>
                    </a:p>
                  </a:txBody>
                  <a:tcPr marL="0" marR="0" marT="0" marB="0" anchor="ctr">
                    <a:solidFill>
                      <a:schemeClr val="accent4">
                        <a:lumMod val="60000"/>
                        <a:lumOff val="40000"/>
                      </a:schemeClr>
                    </a:solidFill>
                  </a:tcPr>
                </a:tc>
              </a:tr>
            </a:tbl>
          </a:graphicData>
        </a:graphic>
      </p:graphicFrame>
      <p:graphicFrame>
        <p:nvGraphicFramePr>
          <p:cNvPr id="21" name="Chart 20"/>
          <p:cNvGraphicFramePr/>
          <p:nvPr/>
        </p:nvGraphicFramePr>
        <p:xfrm>
          <a:off x="4644008" y="4393952"/>
          <a:ext cx="4200128" cy="2464048"/>
        </p:xfrm>
        <a:graphic>
          <a:graphicData uri="http://schemas.openxmlformats.org/drawingml/2006/chart">
            <c:chart xmlns:c="http://schemas.openxmlformats.org/drawingml/2006/chart" xmlns:r="http://schemas.openxmlformats.org/officeDocument/2006/relationships" r:id="rId4"/>
          </a:graphicData>
        </a:graphic>
      </p:graphicFrame>
      <p:sp>
        <p:nvSpPr>
          <p:cNvPr id="25" name="Rectangle 24"/>
          <p:cNvSpPr/>
          <p:nvPr/>
        </p:nvSpPr>
        <p:spPr>
          <a:xfrm>
            <a:off x="5672227" y="1124744"/>
            <a:ext cx="2702984" cy="307777"/>
          </a:xfrm>
          <a:prstGeom prst="rect">
            <a:avLst/>
          </a:prstGeom>
        </p:spPr>
        <p:txBody>
          <a:bodyPr wrap="none">
            <a:spAutoFit/>
          </a:bodyPr>
          <a:lstStyle/>
          <a:p>
            <a:r>
              <a:rPr lang="en-GB" sz="1400" b="1" dirty="0" smtClean="0"/>
              <a:t>Breakdown of RMDS Components</a:t>
            </a:r>
            <a:endParaRPr lang="en-GB" sz="1400" dirty="0" smtClean="0"/>
          </a:p>
        </p:txBody>
      </p:sp>
      <p:sp>
        <p:nvSpPr>
          <p:cNvPr id="26" name="TextBox 7"/>
          <p:cNvSpPr txBox="1">
            <a:spLocks noChangeArrowheads="1"/>
          </p:cNvSpPr>
          <p:nvPr/>
        </p:nvSpPr>
        <p:spPr bwMode="auto">
          <a:xfrm>
            <a:off x="407728" y="1124744"/>
            <a:ext cx="4680520" cy="3293209"/>
          </a:xfrm>
          <a:prstGeom prst="rect">
            <a:avLst/>
          </a:prstGeom>
          <a:noFill/>
          <a:ln w="9525">
            <a:noFill/>
            <a:miter lim="800000"/>
            <a:headEnd/>
            <a:tailEnd/>
          </a:ln>
        </p:spPr>
        <p:txBody>
          <a:bodyPr wrap="square">
            <a:spAutoFit/>
          </a:bodyPr>
          <a:lstStyle/>
          <a:p>
            <a:pPr algn="l"/>
            <a:r>
              <a:rPr lang="en-GB" sz="1400" b="1" dirty="0"/>
              <a:t>BACKGROUND</a:t>
            </a:r>
            <a:r>
              <a:rPr lang="en-GB" sz="1400" b="1" dirty="0" smtClean="0"/>
              <a:t>:</a:t>
            </a:r>
            <a:br>
              <a:rPr lang="en-GB" sz="1400" b="1" dirty="0" smtClean="0"/>
            </a:br>
            <a:r>
              <a:rPr lang="en-GB" sz="800" b="1" dirty="0" smtClean="0">
                <a:solidFill>
                  <a:srgbClr val="C00000"/>
                </a:solidFill>
              </a:rPr>
              <a:t> </a:t>
            </a:r>
            <a:r>
              <a:rPr lang="en-GB" sz="800" dirty="0" smtClean="0"/>
              <a:t> </a:t>
            </a:r>
          </a:p>
          <a:p>
            <a:pPr marL="171450" indent="-171450" algn="l">
              <a:buFont typeface="Arial" panose="020B0604020202020204" pitchFamily="34" charset="0"/>
              <a:buChar char="•"/>
            </a:pPr>
            <a:r>
              <a:rPr lang="en-GB" sz="1200" u="sng" dirty="0" smtClean="0"/>
              <a:t>2010 Proposal </a:t>
            </a:r>
            <a:r>
              <a:rPr lang="en-GB" sz="1200" dirty="0" smtClean="0"/>
              <a:t>- Market Data Backbone required to provide CPPIB with a robust and scalable platform to manage (amongst several items) real-time , near real-time, and snapshot data</a:t>
            </a:r>
          </a:p>
          <a:p>
            <a:pPr marL="171450" indent="-171450" algn="l">
              <a:buFont typeface="Arial" panose="020B0604020202020204" pitchFamily="34" charset="0"/>
              <a:buChar char="•"/>
            </a:pPr>
            <a:r>
              <a:rPr lang="en-CA" sz="1200" u="sng" dirty="0" smtClean="0"/>
              <a:t>Key Objectives </a:t>
            </a:r>
            <a:r>
              <a:rPr lang="en-CA" sz="1200" dirty="0" smtClean="0"/>
              <a:t>(per the Project Charter, MDBB – Market Data Backbone Sept. 13th, 2010) </a:t>
            </a:r>
          </a:p>
          <a:p>
            <a:pPr marL="685800" lvl="1" indent="-228600">
              <a:buFont typeface="+mj-lt"/>
              <a:buAutoNum type="arabicPeriod"/>
            </a:pPr>
            <a:r>
              <a:rPr lang="en-CA" sz="1200" dirty="0" smtClean="0"/>
              <a:t>Correct offside use of real-time data, </a:t>
            </a:r>
          </a:p>
          <a:p>
            <a:pPr marL="685800" lvl="1" indent="-228600">
              <a:buFont typeface="+mj-lt"/>
              <a:buAutoNum type="arabicPeriod"/>
            </a:pPr>
            <a:r>
              <a:rPr lang="en-CA" sz="1200" dirty="0" smtClean="0"/>
              <a:t>Consolidate multiple data sources</a:t>
            </a:r>
          </a:p>
          <a:p>
            <a:pPr marL="685800" lvl="1" indent="-228600">
              <a:buFont typeface="+mj-lt"/>
              <a:buAutoNum type="arabicPeriod"/>
            </a:pPr>
            <a:r>
              <a:rPr lang="en-CA" sz="1200" dirty="0" smtClean="0"/>
              <a:t>Extensible platform integrated with our trading and settlement systems, </a:t>
            </a:r>
          </a:p>
          <a:p>
            <a:pPr marL="685800" lvl="1" indent="-228600">
              <a:buFont typeface="+mj-lt"/>
              <a:buAutoNum type="arabicPeriod"/>
            </a:pPr>
            <a:r>
              <a:rPr lang="en-CA" sz="1200" dirty="0" smtClean="0"/>
              <a:t>CPPIB standards are adhered to</a:t>
            </a:r>
          </a:p>
          <a:p>
            <a:pPr marL="171450" indent="-171450" algn="l">
              <a:buFont typeface="Arial" panose="020B0604020202020204" pitchFamily="34" charset="0"/>
              <a:buChar char="•"/>
            </a:pPr>
            <a:r>
              <a:rPr lang="en-CA" sz="1200" u="sng" dirty="0" smtClean="0"/>
              <a:t>Components</a:t>
            </a:r>
            <a:r>
              <a:rPr lang="en-CA" sz="1200" dirty="0" smtClean="0"/>
              <a:t> identified as serving initial requirements of the project</a:t>
            </a:r>
          </a:p>
          <a:p>
            <a:pPr marL="628650" lvl="1" indent="-171450">
              <a:buFont typeface="Arial" panose="020B0604020202020204" pitchFamily="34" charset="0"/>
              <a:buChar char="•"/>
            </a:pPr>
            <a:r>
              <a:rPr lang="en-CA" sz="1200" b="1" i="1" dirty="0" smtClean="0"/>
              <a:t>Third-party</a:t>
            </a:r>
            <a:r>
              <a:rPr lang="en-CA" sz="1200" dirty="0" smtClean="0"/>
              <a:t>: Thomson Reuters RMDS platform,   </a:t>
            </a:r>
            <a:br>
              <a:rPr lang="en-CA" sz="1200" dirty="0" smtClean="0"/>
            </a:br>
            <a:r>
              <a:rPr lang="en-CA" sz="1200" dirty="0" smtClean="0"/>
              <a:t>  </a:t>
            </a:r>
            <a:r>
              <a:rPr lang="en-US" sz="1200" dirty="0" smtClean="0"/>
              <a:t>Bloomberg B-Pipe , NYSE GIF feed via Bloomberg, </a:t>
            </a:r>
            <a:br>
              <a:rPr lang="en-US" sz="1200" dirty="0" smtClean="0"/>
            </a:br>
            <a:r>
              <a:rPr lang="en-US" sz="1200" dirty="0" smtClean="0"/>
              <a:t>  BBT, BPS, Bloomberg SAPI, Telekurs</a:t>
            </a:r>
          </a:p>
          <a:p>
            <a:pPr marL="628650" lvl="1" indent="-171450">
              <a:buFont typeface="Arial" panose="020B0604020202020204" pitchFamily="34" charset="0"/>
              <a:buChar char="•"/>
            </a:pPr>
            <a:r>
              <a:rPr lang="en-US" sz="1200" b="1" i="1" dirty="0" smtClean="0"/>
              <a:t>Internal</a:t>
            </a:r>
            <a:r>
              <a:rPr lang="en-US" sz="1200" dirty="0" smtClean="0"/>
              <a:t>: Applications including </a:t>
            </a:r>
            <a:r>
              <a:rPr lang="en-GB" sz="1200" dirty="0" smtClean="0"/>
              <a:t>FINA, Murex,  DVAL </a:t>
            </a:r>
          </a:p>
        </p:txBody>
      </p:sp>
      <p:graphicFrame>
        <p:nvGraphicFramePr>
          <p:cNvPr id="27" name="Chart 26"/>
          <p:cNvGraphicFramePr/>
          <p:nvPr/>
        </p:nvGraphicFramePr>
        <p:xfrm>
          <a:off x="5076056" y="1340768"/>
          <a:ext cx="3672408" cy="2376264"/>
        </p:xfrm>
        <a:graphic>
          <a:graphicData uri="http://schemas.openxmlformats.org/drawingml/2006/chart">
            <c:chart xmlns:c="http://schemas.openxmlformats.org/drawingml/2006/chart" xmlns:r="http://schemas.openxmlformats.org/officeDocument/2006/relationships" r:id="rId5"/>
          </a:graphicData>
        </a:graphic>
      </p:graphicFrame>
      <p:sp>
        <p:nvSpPr>
          <p:cNvPr id="17"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MDC @ Market Data Company </a:t>
            </a:r>
          </a:p>
        </p:txBody>
      </p:sp>
      <p:sp>
        <p:nvSpPr>
          <p:cNvPr id="24" name="Slide Number Placeholder 3"/>
          <p:cNvSpPr txBox="1">
            <a:spLocks/>
          </p:cNvSpPr>
          <p:nvPr>
            <p:custDataLst>
              <p:tags r:id="rId1"/>
            </p:custDataLst>
          </p:nvPr>
        </p:nvSpPr>
        <p:spPr>
          <a:xfrm>
            <a:off x="8643938"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0" name="TextBox 29"/>
          <p:cNvSpPr txBox="1"/>
          <p:nvPr/>
        </p:nvSpPr>
        <p:spPr>
          <a:xfrm>
            <a:off x="5638800" y="3505200"/>
            <a:ext cx="2971800" cy="461665"/>
          </a:xfrm>
          <a:prstGeom prst="rect">
            <a:avLst/>
          </a:prstGeom>
          <a:noFill/>
          <a:ln cap="sq">
            <a:solidFill>
              <a:schemeClr val="accent4"/>
            </a:solidFill>
          </a:ln>
        </p:spPr>
        <p:txBody>
          <a:bodyPr wrap="square" rtlCol="0">
            <a:spAutoFit/>
          </a:bodyPr>
          <a:lstStyle/>
          <a:p>
            <a:pPr algn="ctr"/>
            <a:r>
              <a:rPr lang="en-CA" sz="1200" dirty="0" smtClean="0"/>
              <a:t>71% of RMDS-strategy spend attributable to </a:t>
            </a:r>
            <a:r>
              <a:rPr lang="en-CA" sz="1200" u="sng" dirty="0" smtClean="0"/>
              <a:t>access / infrastructure </a:t>
            </a:r>
            <a:endParaRPr lang="en-CA" sz="1100" u="sng" dirty="0" smtClean="0"/>
          </a:p>
        </p:txBody>
      </p:sp>
      <p:pic>
        <p:nvPicPr>
          <p:cNvPr id="22" name="Picture 21"/>
          <p:cNvPicPr>
            <a:picLocks noChangeAspect="1"/>
          </p:cNvPicPr>
          <p:nvPr/>
        </p:nvPicPr>
        <p:blipFill>
          <a:blip r:embed="rId6" cstate="print"/>
          <a:stretch>
            <a:fillRect/>
          </a:stretch>
        </p:blipFill>
        <p:spPr>
          <a:xfrm>
            <a:off x="7543800" y="179401"/>
            <a:ext cx="1278860" cy="765161"/>
          </a:xfrm>
          <a:prstGeom prst="rect">
            <a:avLst/>
          </a:prstGeom>
        </p:spPr>
      </p:pic>
      <p:sp>
        <p:nvSpPr>
          <p:cNvPr id="23" name="Rectangle 22">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8" name="Rectangle 27">
            <a:extLst>
              <a:ext uri="{FF2B5EF4-FFF2-40B4-BE49-F238E27FC236}">
                <a16:creationId xmlns="" xmlns:a16="http://schemas.microsoft.com/office/drawing/2014/main" id="{36956996-D821-489B-AEBB-3609872CDCDC}"/>
              </a:ext>
            </a:extLst>
          </p:cNvPr>
          <p:cNvSpPr/>
          <p:nvPr/>
        </p:nvSpPr>
        <p:spPr>
          <a:xfrm>
            <a:off x="182425" y="6535579"/>
            <a:ext cx="49565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rPr>
              <a:t>CPPIB</a:t>
            </a:r>
            <a:endParaRPr lang="en-CA" sz="1000" dirty="0">
              <a:solidFill>
                <a:schemeClr val="accent4">
                  <a:lumMod val="60000"/>
                  <a:lumOff val="40000"/>
                </a:schemeClr>
              </a:solidFill>
              <a:latin typeface="+mn-lt"/>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23528" y="1124744"/>
            <a:ext cx="3888432" cy="309634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3" name="Title 1"/>
          <p:cNvSpPr txBox="1">
            <a:spLocks/>
          </p:cNvSpPr>
          <p:nvPr/>
        </p:nvSpPr>
        <p:spPr bwMode="auto">
          <a:xfrm>
            <a:off x="290513" y="350838"/>
            <a:ext cx="8015287" cy="639762"/>
          </a:xfrm>
          <a:prstGeom prst="rect">
            <a:avLst/>
          </a:prstGeom>
          <a:noFill/>
          <a:ln w="9525">
            <a:noFill/>
            <a:miter lim="800000"/>
            <a:headEnd/>
            <a:tailEnd/>
          </a:ln>
        </p:spPr>
        <p:txBody>
          <a:bodyPr lIns="162000" tIns="36000" bIns="36000"/>
          <a:lstStyle/>
          <a:p>
            <a:pPr eaLnBrk="0" hangingPunct="0">
              <a:defRPr/>
            </a:pPr>
            <a:r>
              <a:rPr lang="en-US" sz="2500" b="1" kern="0" dirty="0" smtClean="0"/>
              <a:t>RMDS and Related Services – Case Study </a:t>
            </a:r>
          </a:p>
          <a:p>
            <a:pPr algn="l" eaLnBrk="0" hangingPunct="0">
              <a:defRPr/>
            </a:pPr>
            <a:r>
              <a:rPr lang="en-US" b="1" dirty="0" smtClean="0">
                <a:solidFill>
                  <a:srgbClr val="7030A0"/>
                </a:solidFill>
              </a:rPr>
              <a:t>Substantiating Why and When RMDS is Required</a:t>
            </a:r>
            <a:endParaRPr lang="en-GB" b="1" kern="0" dirty="0">
              <a:solidFill>
                <a:srgbClr val="7030A0"/>
              </a:solidFill>
              <a:ea typeface="+mj-ea"/>
              <a:cs typeface="+mj-cs"/>
            </a:endParaRPr>
          </a:p>
        </p:txBody>
      </p:sp>
      <p:sp>
        <p:nvSpPr>
          <p:cNvPr id="19" name="Rectangle 18"/>
          <p:cNvSpPr/>
          <p:nvPr/>
        </p:nvSpPr>
        <p:spPr>
          <a:xfrm>
            <a:off x="7164288" y="5281408"/>
            <a:ext cx="973344" cy="253916"/>
          </a:xfrm>
          <a:prstGeom prst="rect">
            <a:avLst/>
          </a:prstGeom>
        </p:spPr>
        <p:txBody>
          <a:bodyPr wrap="none">
            <a:spAutoFit/>
          </a:bodyPr>
          <a:lstStyle/>
          <a:p>
            <a:pPr algn="ctr"/>
            <a:r>
              <a:rPr lang="en-GB" sz="1050" dirty="0" smtClean="0">
                <a:solidFill>
                  <a:schemeClr val="bg1"/>
                </a:solidFill>
              </a:rPr>
              <a:t> Infrastructure</a:t>
            </a:r>
            <a:endParaRPr lang="en-GB" sz="1050" dirty="0">
              <a:solidFill>
                <a:schemeClr val="bg1"/>
              </a:solidFill>
            </a:endParaRPr>
          </a:p>
        </p:txBody>
      </p:sp>
      <p:sp>
        <p:nvSpPr>
          <p:cNvPr id="20" name="Rectangle 19"/>
          <p:cNvSpPr/>
          <p:nvPr/>
        </p:nvSpPr>
        <p:spPr>
          <a:xfrm>
            <a:off x="5844237" y="5664532"/>
            <a:ext cx="671979" cy="230832"/>
          </a:xfrm>
          <a:prstGeom prst="rect">
            <a:avLst/>
          </a:prstGeom>
        </p:spPr>
        <p:txBody>
          <a:bodyPr wrap="none">
            <a:spAutoFit/>
          </a:bodyPr>
          <a:lstStyle/>
          <a:p>
            <a:pPr algn="ctr"/>
            <a:r>
              <a:rPr lang="en-GB" sz="900" dirty="0" smtClean="0">
                <a:solidFill>
                  <a:schemeClr val="bg1"/>
                </a:solidFill>
              </a:rPr>
              <a:t>Exchanges</a:t>
            </a:r>
            <a:endParaRPr lang="en-GB" sz="900" dirty="0">
              <a:solidFill>
                <a:schemeClr val="bg1"/>
              </a:solidFill>
            </a:endParaRPr>
          </a:p>
        </p:txBody>
      </p:sp>
      <p:graphicFrame>
        <p:nvGraphicFramePr>
          <p:cNvPr id="31" name="Chart 30"/>
          <p:cNvGraphicFramePr/>
          <p:nvPr>
            <p:extLst>
              <p:ext uri="{D42A27DB-BD31-4B8C-83A1-F6EECF244321}">
                <p14:modId xmlns="" xmlns:p14="http://schemas.microsoft.com/office/powerpoint/2010/main" val="1500755610"/>
              </p:ext>
            </p:extLst>
          </p:nvPr>
        </p:nvGraphicFramePr>
        <p:xfrm>
          <a:off x="4355976" y="2708920"/>
          <a:ext cx="4608512" cy="17281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Table 17"/>
          <p:cNvGraphicFramePr>
            <a:graphicFrameLocks noGrp="1"/>
          </p:cNvGraphicFramePr>
          <p:nvPr>
            <p:extLst>
              <p:ext uri="{D42A27DB-BD31-4B8C-83A1-F6EECF244321}">
                <p14:modId xmlns="" xmlns:p14="http://schemas.microsoft.com/office/powerpoint/2010/main" val="1401095375"/>
              </p:ext>
            </p:extLst>
          </p:nvPr>
        </p:nvGraphicFramePr>
        <p:xfrm>
          <a:off x="395537" y="1213666"/>
          <a:ext cx="3744415" cy="2857107"/>
        </p:xfrm>
        <a:graphic>
          <a:graphicData uri="http://schemas.openxmlformats.org/drawingml/2006/table">
            <a:tbl>
              <a:tblPr firstRow="1" bandRow="1">
                <a:tableStyleId>{2D5ABB26-0587-4C30-8999-92F81FD0307C}</a:tableStyleId>
              </a:tblPr>
              <a:tblGrid>
                <a:gridCol w="216023"/>
                <a:gridCol w="1728192"/>
                <a:gridCol w="1800200"/>
              </a:tblGrid>
              <a:tr h="4459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1" baseline="0" dirty="0" smtClean="0">
                          <a:solidFill>
                            <a:schemeClr val="bg1"/>
                          </a:solidFill>
                        </a:rPr>
                        <a:t>RMDS Trading </a:t>
                      </a:r>
                    </a:p>
                    <a:p>
                      <a:pPr marL="0" marR="0" indent="0" algn="ctr" defTabSz="914400" rtl="0" eaLnBrk="1" fontAlgn="auto" latinLnBrk="0" hangingPunct="1">
                        <a:lnSpc>
                          <a:spcPct val="100000"/>
                        </a:lnSpc>
                        <a:spcBef>
                          <a:spcPts val="0"/>
                        </a:spcBef>
                        <a:spcAft>
                          <a:spcPts val="0"/>
                        </a:spcAft>
                        <a:buClrTx/>
                        <a:buSzTx/>
                        <a:buFontTx/>
                        <a:buNone/>
                        <a:tabLst/>
                        <a:defRPr/>
                      </a:pPr>
                      <a:r>
                        <a:rPr lang="en-CA" sz="1200" b="1" baseline="0" dirty="0" smtClean="0">
                          <a:solidFill>
                            <a:schemeClr val="bg1"/>
                          </a:solidFill>
                        </a:rPr>
                        <a:t>System Design</a:t>
                      </a:r>
                      <a:endParaRPr lang="en-GB" sz="1200" b="1"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1" dirty="0" smtClean="0">
                          <a:solidFill>
                            <a:schemeClr val="bg1"/>
                          </a:solidFill>
                        </a:rPr>
                        <a:t>CPPIB System</a:t>
                      </a:r>
                    </a:p>
                    <a:p>
                      <a:pPr marL="0" marR="0" indent="0" algn="ctr" defTabSz="914400" rtl="0" eaLnBrk="1" fontAlgn="auto" latinLnBrk="0" hangingPunct="1">
                        <a:lnSpc>
                          <a:spcPct val="100000"/>
                        </a:lnSpc>
                        <a:spcBef>
                          <a:spcPts val="0"/>
                        </a:spcBef>
                        <a:spcAft>
                          <a:spcPts val="0"/>
                        </a:spcAft>
                        <a:buClrTx/>
                        <a:buSzTx/>
                        <a:buFontTx/>
                        <a:buNone/>
                        <a:tabLst/>
                        <a:defRPr/>
                      </a:pPr>
                      <a:r>
                        <a:rPr lang="en-CA" sz="1200" b="1" dirty="0" smtClean="0">
                          <a:solidFill>
                            <a:schemeClr val="bg1"/>
                          </a:solidFill>
                        </a:rPr>
                        <a:t> Configuration</a:t>
                      </a:r>
                      <a:endParaRPr lang="en-GB" sz="1200" b="1" dirty="0">
                        <a:solidFill>
                          <a:schemeClr val="bg1"/>
                        </a:solidFill>
                      </a:endParaRPr>
                    </a:p>
                  </a:txBody>
                  <a:tcPr/>
                </a:tc>
              </a:tr>
              <a:tr h="416226">
                <a:tc>
                  <a:txBody>
                    <a:bodyPr/>
                    <a:lstStyle/>
                    <a:p>
                      <a:pPr algn="ctr"/>
                      <a:r>
                        <a:rPr lang="en-US" sz="1200" dirty="0" smtClean="0">
                          <a:solidFill>
                            <a:schemeClr val="bg1"/>
                          </a:solidFill>
                        </a:rPr>
                        <a:t>1</a:t>
                      </a:r>
                      <a:endParaRPr lang="en-GB" sz="1200" b="1" dirty="0">
                        <a:solidFill>
                          <a:schemeClr val="bg1"/>
                        </a:solidFill>
                      </a:endParaRPr>
                    </a:p>
                  </a:txBody>
                  <a:tcPr/>
                </a:tc>
                <a:tc>
                  <a:txBody>
                    <a:bodyPr/>
                    <a:lstStyle/>
                    <a:p>
                      <a:r>
                        <a:rPr lang="en-CA" sz="1100" dirty="0" smtClean="0">
                          <a:solidFill>
                            <a:schemeClr val="bg1"/>
                          </a:solidFill>
                        </a:rPr>
                        <a:t>Multiple real-time data feeds</a:t>
                      </a:r>
                      <a:endParaRPr lang="en-GB" sz="1100" dirty="0">
                        <a:solidFill>
                          <a:schemeClr val="bg1"/>
                        </a:solidFill>
                      </a:endParaRPr>
                    </a:p>
                  </a:txBody>
                  <a:tcPr/>
                </a:tc>
                <a:tc>
                  <a:txBody>
                    <a:bodyPr/>
                    <a:lstStyle/>
                    <a:p>
                      <a:pPr>
                        <a:buFont typeface="Arial" pitchFamily="34" charset="0"/>
                        <a:buNone/>
                      </a:pPr>
                      <a:r>
                        <a:rPr lang="en-CA" sz="1100" baseline="0" dirty="0" smtClean="0">
                          <a:solidFill>
                            <a:schemeClr val="bg1"/>
                          </a:solidFill>
                        </a:rPr>
                        <a:t>NYSE GIF</a:t>
                      </a:r>
                      <a:endParaRPr lang="en-GB" sz="1100" dirty="0">
                        <a:solidFill>
                          <a:schemeClr val="bg1"/>
                        </a:solidFill>
                      </a:endParaRPr>
                    </a:p>
                  </a:txBody>
                  <a:tcPr/>
                </a:tc>
              </a:tr>
              <a:tr h="335445">
                <a:tc>
                  <a:txBody>
                    <a:bodyPr/>
                    <a:lstStyle/>
                    <a:p>
                      <a:pPr algn="ctr"/>
                      <a:r>
                        <a:rPr lang="en-US" sz="1200" dirty="0" smtClean="0">
                          <a:solidFill>
                            <a:schemeClr val="bg1"/>
                          </a:solidFill>
                        </a:rPr>
                        <a:t>2</a:t>
                      </a:r>
                      <a:endParaRPr lang="en-GB" sz="1200" b="1" dirty="0">
                        <a:solidFill>
                          <a:schemeClr val="bg1"/>
                        </a:solidFill>
                      </a:endParaRPr>
                    </a:p>
                  </a:txBody>
                  <a:tcPr/>
                </a:tc>
                <a:tc>
                  <a:txBody>
                    <a:bodyPr/>
                    <a:lstStyle/>
                    <a:p>
                      <a:r>
                        <a:rPr lang="en-CA" sz="1100" dirty="0" smtClean="0">
                          <a:solidFill>
                            <a:schemeClr val="bg1"/>
                          </a:solidFill>
                        </a:rPr>
                        <a:t>Multiple vendor</a:t>
                      </a:r>
                      <a:r>
                        <a:rPr lang="en-CA" sz="1100" baseline="0" dirty="0" smtClean="0">
                          <a:solidFill>
                            <a:schemeClr val="bg1"/>
                          </a:solidFill>
                        </a:rPr>
                        <a:t> sources</a:t>
                      </a:r>
                      <a:endParaRPr lang="en-GB" sz="1100" dirty="0">
                        <a:solidFill>
                          <a:schemeClr val="bg1"/>
                        </a:solidFill>
                      </a:endParaRPr>
                    </a:p>
                  </a:txBody>
                  <a:tcPr/>
                </a:tc>
                <a:tc>
                  <a:txBody>
                    <a:bodyPr/>
                    <a:lstStyle/>
                    <a:p>
                      <a:pPr>
                        <a:buFont typeface="Arial" pitchFamily="34" charset="0"/>
                        <a:buNone/>
                      </a:pPr>
                      <a:r>
                        <a:rPr lang="en-CA" sz="1100" dirty="0" smtClean="0">
                          <a:solidFill>
                            <a:schemeClr val="bg1"/>
                          </a:solidFill>
                        </a:rPr>
                        <a:t>Bloomberg B-pipe</a:t>
                      </a:r>
                      <a:endParaRPr lang="en-GB" sz="1100" dirty="0">
                        <a:solidFill>
                          <a:schemeClr val="bg1"/>
                        </a:solidFill>
                      </a:endParaRPr>
                    </a:p>
                  </a:txBody>
                  <a:tcPr/>
                </a:tc>
              </a:tr>
              <a:tr h="7079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3</a:t>
                      </a:r>
                      <a:endParaRPr lang="en-GB" sz="1200" b="1"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100" dirty="0" smtClean="0">
                          <a:solidFill>
                            <a:schemeClr val="bg1"/>
                          </a:solidFill>
                        </a:rPr>
                        <a:t>Multiple Applications (In-house and Third Party) consuming real-time</a:t>
                      </a:r>
                      <a:r>
                        <a:rPr lang="en-CA" sz="1100" baseline="0" dirty="0" smtClean="0">
                          <a:solidFill>
                            <a:schemeClr val="bg1"/>
                          </a:solidFill>
                        </a:rPr>
                        <a:t> data</a:t>
                      </a:r>
                      <a:endParaRPr lang="en-GB" sz="1100" dirty="0">
                        <a:solidFill>
                          <a:schemeClr val="bg1"/>
                        </a:solidFill>
                      </a:endParaRPr>
                    </a:p>
                  </a:txBody>
                  <a:tcPr/>
                </a:tc>
                <a:tc>
                  <a:txBody>
                    <a:bodyPr/>
                    <a:lstStyle/>
                    <a:p>
                      <a:pPr>
                        <a:buFont typeface="Arial" pitchFamily="34" charset="0"/>
                        <a:buNone/>
                      </a:pPr>
                      <a:r>
                        <a:rPr lang="en-CA" sz="1100" baseline="0" dirty="0" smtClean="0">
                          <a:solidFill>
                            <a:schemeClr val="bg1"/>
                          </a:solidFill>
                        </a:rPr>
                        <a:t>Murex &amp; DVAL (delayed data).  FINA implementation did not occur</a:t>
                      </a:r>
                      <a:endParaRPr lang="en-GB" sz="1100" dirty="0">
                        <a:solidFill>
                          <a:schemeClr val="bg1"/>
                        </a:solidFill>
                      </a:endParaRPr>
                    </a:p>
                  </a:txBody>
                  <a:tcPr/>
                </a:tc>
              </a:tr>
              <a:tr h="5797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4</a:t>
                      </a:r>
                      <a:endParaRPr lang="en-GB" sz="1200" b="1"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100" dirty="0" smtClean="0">
                          <a:solidFill>
                            <a:schemeClr val="bg1"/>
                          </a:solidFill>
                        </a:rPr>
                        <a:t>Multiple real-time Exchanges across multiple applications</a:t>
                      </a:r>
                      <a:endParaRPr lang="en-GB" sz="1100" dirty="0">
                        <a:solidFill>
                          <a:schemeClr val="bg1"/>
                        </a:solidFill>
                      </a:endParaRPr>
                    </a:p>
                  </a:txBody>
                  <a:tcPr/>
                </a:tc>
                <a:tc>
                  <a:txBody>
                    <a:bodyPr/>
                    <a:lstStyle/>
                    <a:p>
                      <a:pPr>
                        <a:buFont typeface="Arial" pitchFamily="34" charset="0"/>
                        <a:buNone/>
                      </a:pPr>
                      <a:r>
                        <a:rPr lang="en-CA" sz="1100" dirty="0" smtClean="0">
                          <a:solidFill>
                            <a:schemeClr val="bg1"/>
                          </a:solidFill>
                        </a:rPr>
                        <a:t>Delayed data for 22 Exchanges</a:t>
                      </a:r>
                      <a:r>
                        <a:rPr lang="en-CA" sz="1100" baseline="0" dirty="0" smtClean="0">
                          <a:solidFill>
                            <a:schemeClr val="bg1"/>
                          </a:solidFill>
                        </a:rPr>
                        <a:t> and Real-time NYSE GIF </a:t>
                      </a:r>
                      <a:r>
                        <a:rPr lang="en-CA" sz="1100" dirty="0" smtClean="0">
                          <a:solidFill>
                            <a:schemeClr val="bg1"/>
                          </a:solidFill>
                        </a:rPr>
                        <a:t>data</a:t>
                      </a:r>
                      <a:endParaRPr lang="en-GB" sz="1100" dirty="0">
                        <a:solidFill>
                          <a:schemeClr val="bg1"/>
                        </a:solidFill>
                      </a:endParaRPr>
                    </a:p>
                  </a:txBody>
                  <a:tcPr/>
                </a:tc>
              </a:tr>
              <a:tr h="3354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5</a:t>
                      </a:r>
                      <a:endParaRPr lang="en-GB" sz="1200" b="1"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100" dirty="0" smtClean="0">
                          <a:solidFill>
                            <a:schemeClr val="bg1"/>
                          </a:solidFill>
                        </a:rPr>
                        <a:t>High-volume</a:t>
                      </a:r>
                      <a:r>
                        <a:rPr lang="en-CA" sz="1100" baseline="0" dirty="0" smtClean="0">
                          <a:solidFill>
                            <a:schemeClr val="bg1"/>
                          </a:solidFill>
                        </a:rPr>
                        <a:t> data delivery</a:t>
                      </a:r>
                      <a:endParaRPr lang="en-GB" sz="1100" dirty="0">
                        <a:solidFill>
                          <a:schemeClr val="bg1"/>
                        </a:solidFill>
                      </a:endParaRPr>
                    </a:p>
                  </a:txBody>
                  <a:tcPr/>
                </a:tc>
                <a:tc>
                  <a:txBody>
                    <a:bodyPr/>
                    <a:lstStyle/>
                    <a:p>
                      <a:pPr>
                        <a:buFont typeface="Arial" pitchFamily="34" charset="0"/>
                        <a:buNone/>
                      </a:pPr>
                      <a:r>
                        <a:rPr lang="en-CA" sz="1100" dirty="0" smtClean="0">
                          <a:solidFill>
                            <a:schemeClr val="bg1"/>
                          </a:solidFill>
                        </a:rPr>
                        <a:t>Low-volume</a:t>
                      </a:r>
                      <a:r>
                        <a:rPr lang="en-CA" sz="1100" baseline="0" dirty="0" smtClean="0">
                          <a:solidFill>
                            <a:schemeClr val="bg1"/>
                          </a:solidFill>
                        </a:rPr>
                        <a:t> data delivery </a:t>
                      </a:r>
                      <a:endParaRPr lang="en-GB" sz="1100" dirty="0">
                        <a:solidFill>
                          <a:schemeClr val="bg1"/>
                        </a:solidFill>
                      </a:endParaRPr>
                    </a:p>
                  </a:txBody>
                  <a:tcPr/>
                </a:tc>
              </a:tr>
            </a:tbl>
          </a:graphicData>
        </a:graphic>
      </p:graphicFrame>
      <p:cxnSp>
        <p:nvCxnSpPr>
          <p:cNvPr id="27" name="Straight Connector 26"/>
          <p:cNvCxnSpPr/>
          <p:nvPr/>
        </p:nvCxnSpPr>
        <p:spPr>
          <a:xfrm flipH="1">
            <a:off x="467544" y="1700808"/>
            <a:ext cx="36004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59184" y="1484784"/>
            <a:ext cx="0" cy="2592288"/>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338608" y="1484784"/>
            <a:ext cx="0" cy="2592288"/>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067944" y="1484784"/>
            <a:ext cx="0" cy="2592288"/>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51520" y="4505052"/>
            <a:ext cx="8496944" cy="2277547"/>
          </a:xfrm>
          <a:prstGeom prst="rect">
            <a:avLst/>
          </a:prstGeom>
        </p:spPr>
        <p:txBody>
          <a:bodyPr wrap="square">
            <a:spAutoFit/>
          </a:bodyPr>
          <a:lstStyle/>
          <a:p>
            <a:r>
              <a:rPr lang="en-GB" sz="1600" b="1" dirty="0" smtClean="0"/>
              <a:t>The  Market Data Delivery solution employed by CPPIB (RMDS) is currently misaligned with user business requirements.  The excess technology capacity represents several threats to CPPIB:</a:t>
            </a:r>
            <a:endParaRPr lang="en-GB" sz="1600" dirty="0" smtClean="0"/>
          </a:p>
          <a:p>
            <a:pPr>
              <a:buFont typeface="Arial" pitchFamily="34" charset="0"/>
              <a:buChar char="•"/>
            </a:pPr>
            <a:r>
              <a:rPr lang="en-GB" sz="1600" dirty="0" smtClean="0"/>
              <a:t> </a:t>
            </a:r>
            <a:r>
              <a:rPr lang="en-GB" sz="1400" dirty="0" smtClean="0"/>
              <a:t>Misallocated resources </a:t>
            </a:r>
            <a:endParaRPr lang="en-GB" sz="1600" dirty="0" smtClean="0"/>
          </a:p>
          <a:p>
            <a:pPr lvl="1">
              <a:buFont typeface="Arial" pitchFamily="34" charset="0"/>
              <a:buChar char="•"/>
            </a:pPr>
            <a:r>
              <a:rPr lang="en-GB" sz="1200" dirty="0" smtClean="0"/>
              <a:t> Focus is on real-time delivery distribution, where usage indicates a requirement for delayed and/or snapshot data requirement</a:t>
            </a:r>
          </a:p>
          <a:p>
            <a:pPr lvl="1">
              <a:buFont typeface="Arial" pitchFamily="34" charset="0"/>
              <a:buChar char="•"/>
            </a:pPr>
            <a:r>
              <a:rPr lang="en-CA" sz="1200" dirty="0" smtClean="0"/>
              <a:t> Investment in specialized circuits and platform not realized</a:t>
            </a:r>
            <a:endParaRPr lang="en-GB" sz="1200" dirty="0" smtClean="0"/>
          </a:p>
          <a:p>
            <a:pPr>
              <a:buFont typeface="Arial" pitchFamily="34" charset="0"/>
              <a:buChar char="•"/>
            </a:pPr>
            <a:r>
              <a:rPr lang="en-GB" sz="1400" dirty="0" smtClean="0"/>
              <a:t> Unwanted behaviour</a:t>
            </a:r>
            <a:endParaRPr lang="en-GB" sz="1600" dirty="0" smtClean="0"/>
          </a:p>
          <a:p>
            <a:pPr lvl="1">
              <a:buFont typeface="Arial" pitchFamily="34" charset="0"/>
              <a:buChar char="•"/>
            </a:pPr>
            <a:r>
              <a:rPr lang="en-GB" sz="1200" dirty="0" smtClean="0"/>
              <a:t> Users potentially abandoning RMDS for easier, more convenient solutions that drive up costs (Server API and Bloomberg Per Security</a:t>
            </a:r>
            <a:r>
              <a:rPr lang="en-CA" sz="1200" dirty="0" smtClean="0"/>
              <a:t>)</a:t>
            </a:r>
            <a:endParaRPr lang="en-US" sz="1600" dirty="0" smtClean="0"/>
          </a:p>
          <a:p>
            <a:pPr>
              <a:buFont typeface="Arial" pitchFamily="34" charset="0"/>
              <a:buChar char="•"/>
            </a:pPr>
            <a:endParaRPr lang="en-US" sz="1600" dirty="0" smtClean="0"/>
          </a:p>
        </p:txBody>
      </p:sp>
      <p:sp>
        <p:nvSpPr>
          <p:cNvPr id="26" name="TextBox 25"/>
          <p:cNvSpPr txBox="1"/>
          <p:nvPr/>
        </p:nvSpPr>
        <p:spPr>
          <a:xfrm>
            <a:off x="4644008" y="1052736"/>
            <a:ext cx="3816424" cy="1677382"/>
          </a:xfrm>
          <a:prstGeom prst="rect">
            <a:avLst/>
          </a:prstGeom>
          <a:noFill/>
        </p:spPr>
        <p:txBody>
          <a:bodyPr wrap="square" rtlCol="0">
            <a:spAutoFit/>
          </a:bodyPr>
          <a:lstStyle/>
          <a:p>
            <a:r>
              <a:rPr lang="en-CA" sz="1400" b="1" dirty="0" smtClean="0"/>
              <a:t>Observations – 3 year post original proposal</a:t>
            </a:r>
            <a:br>
              <a:rPr lang="en-CA" sz="1400" b="1" dirty="0" smtClean="0"/>
            </a:br>
            <a:endParaRPr lang="en-CA" sz="700" b="1" dirty="0" smtClean="0"/>
          </a:p>
          <a:p>
            <a:pPr>
              <a:spcBef>
                <a:spcPts val="400"/>
              </a:spcBef>
              <a:buFont typeface="Arial" pitchFamily="34" charset="0"/>
              <a:buChar char="•"/>
            </a:pPr>
            <a:r>
              <a:rPr lang="en-CA" sz="1200" dirty="0" smtClean="0"/>
              <a:t> Current configuration </a:t>
            </a:r>
            <a:r>
              <a:rPr lang="en-CA" sz="1200" u="sng" dirty="0" smtClean="0"/>
              <a:t>does not </a:t>
            </a:r>
            <a:r>
              <a:rPr lang="en-CA" sz="1200" dirty="0" smtClean="0"/>
              <a:t>require an entitlement system (DACS) </a:t>
            </a:r>
          </a:p>
          <a:p>
            <a:pPr marL="0" lvl="1">
              <a:spcBef>
                <a:spcPts val="400"/>
              </a:spcBef>
              <a:buFont typeface="Arial" pitchFamily="34" charset="0"/>
              <a:buChar char="•"/>
            </a:pPr>
            <a:r>
              <a:rPr lang="en-CA" sz="1200" dirty="0" smtClean="0"/>
              <a:t> Excess infrastructure for current business requirements  </a:t>
            </a:r>
          </a:p>
          <a:p>
            <a:pPr>
              <a:spcBef>
                <a:spcPts val="400"/>
              </a:spcBef>
              <a:buFont typeface="Arial" pitchFamily="34" charset="0"/>
              <a:buChar char="•"/>
            </a:pPr>
            <a:r>
              <a:rPr lang="en-CA" sz="1200" dirty="0" smtClean="0"/>
              <a:t> Excess circuit capacity</a:t>
            </a:r>
          </a:p>
          <a:p>
            <a:pPr marL="288000" lvl="1">
              <a:buFont typeface="Arial" pitchFamily="34" charset="0"/>
              <a:buChar char="•"/>
            </a:pPr>
            <a:r>
              <a:rPr lang="en-CA" sz="1200" dirty="0" smtClean="0"/>
              <a:t> maximum utilization is 4MB (with 200Mb available) in previous quarter</a:t>
            </a:r>
          </a:p>
        </p:txBody>
      </p:sp>
      <p:sp>
        <p:nvSpPr>
          <p:cNvPr id="21"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MDC @ Market Data Company </a:t>
            </a:r>
          </a:p>
        </p:txBody>
      </p:sp>
      <p:sp>
        <p:nvSpPr>
          <p:cNvPr id="24" name="Slide Number Placeholder 3"/>
          <p:cNvSpPr txBox="1">
            <a:spLocks/>
          </p:cNvSpPr>
          <p:nvPr>
            <p:custDataLst>
              <p:tags r:id="rId1"/>
            </p:custDataLst>
          </p:nvPr>
        </p:nvSpPr>
        <p:spPr>
          <a:xfrm>
            <a:off x="8643938"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22" name="Picture 21"/>
          <p:cNvPicPr>
            <a:picLocks noChangeAspect="1"/>
          </p:cNvPicPr>
          <p:nvPr/>
        </p:nvPicPr>
        <p:blipFill>
          <a:blip r:embed="rId5" cstate="print"/>
          <a:stretch>
            <a:fillRect/>
          </a:stretch>
        </p:blipFill>
        <p:spPr>
          <a:xfrm>
            <a:off x="7543800" y="179401"/>
            <a:ext cx="1278860" cy="765161"/>
          </a:xfrm>
          <a:prstGeom prst="rect">
            <a:avLst/>
          </a:prstGeom>
        </p:spPr>
      </p:pic>
      <p:sp>
        <p:nvSpPr>
          <p:cNvPr id="23" name="Rectangle 22">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9" name="Rectangle 28">
            <a:extLst>
              <a:ext uri="{FF2B5EF4-FFF2-40B4-BE49-F238E27FC236}">
                <a16:creationId xmlns="" xmlns:a16="http://schemas.microsoft.com/office/drawing/2014/main" id="{36956996-D821-489B-AEBB-3609872CDCDC}"/>
              </a:ext>
            </a:extLst>
          </p:cNvPr>
          <p:cNvSpPr/>
          <p:nvPr/>
        </p:nvSpPr>
        <p:spPr>
          <a:xfrm>
            <a:off x="182425" y="6535579"/>
            <a:ext cx="49565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rPr>
              <a:t>CPPIB</a:t>
            </a:r>
            <a:endParaRPr lang="en-CA" sz="1000" dirty="0">
              <a:solidFill>
                <a:schemeClr val="accent4">
                  <a:lumMod val="60000"/>
                  <a:lumOff val="40000"/>
                </a:schemeClr>
              </a:solidFill>
              <a:latin typeface="+mn-lt"/>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 xmlns:p14="http://schemas.microsoft.com/office/powerpoint/2010/main" val="2522798017"/>
              </p:ext>
            </p:extLst>
          </p:nvPr>
        </p:nvGraphicFramePr>
        <p:xfrm>
          <a:off x="467544" y="1304916"/>
          <a:ext cx="8280920" cy="2179539"/>
        </p:xfrm>
        <a:graphic>
          <a:graphicData uri="http://schemas.openxmlformats.org/drawingml/2006/table">
            <a:tbl>
              <a:tblPr/>
              <a:tblGrid>
                <a:gridCol w="648072"/>
                <a:gridCol w="576064"/>
                <a:gridCol w="864096"/>
                <a:gridCol w="576064"/>
                <a:gridCol w="576064"/>
                <a:gridCol w="504056"/>
                <a:gridCol w="504056"/>
                <a:gridCol w="4032448"/>
              </a:tblGrid>
              <a:tr h="491097">
                <a:tc>
                  <a:txBody>
                    <a:bodyPr/>
                    <a:lstStyle/>
                    <a:p>
                      <a:pPr algn="ctr" fontAlgn="ctr"/>
                      <a:r>
                        <a:rPr lang="en-CA" sz="800" b="0" i="0" u="none" strike="noStrike" dirty="0" smtClean="0">
                          <a:solidFill>
                            <a:srgbClr val="000000"/>
                          </a:solidFill>
                          <a:latin typeface="Calibri"/>
                        </a:rPr>
                        <a:t>Vendor</a:t>
                      </a:r>
                      <a:endParaRPr lang="en-GB" sz="8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800" b="0" i="0" u="none" strike="noStrike" dirty="0" smtClean="0">
                          <a:solidFill>
                            <a:srgbClr val="000000"/>
                          </a:solidFill>
                          <a:latin typeface="Calibri"/>
                        </a:rPr>
                        <a:t>Contract</a:t>
                      </a:r>
                      <a:endParaRPr lang="en-GB" sz="800" b="0"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800" b="0" i="0" u="none" strike="noStrike" dirty="0" smtClean="0">
                          <a:solidFill>
                            <a:srgbClr val="000000"/>
                          </a:solidFill>
                          <a:latin typeface="Calibri"/>
                        </a:rPr>
                        <a:t>Service</a:t>
                      </a:r>
                      <a:endParaRPr lang="en-GB" sz="800" b="0"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GB" sz="800" b="0" i="0" u="none" strike="noStrike" dirty="0" smtClean="0">
                          <a:solidFill>
                            <a:srgbClr val="000000"/>
                          </a:solidFill>
                          <a:latin typeface="Calibri"/>
                        </a:rPr>
                        <a:t>Current </a:t>
                      </a:r>
                      <a:r>
                        <a:rPr lang="en-GB" sz="800" b="0" i="0" u="none" strike="noStrike" dirty="0">
                          <a:solidFill>
                            <a:srgbClr val="000000"/>
                          </a:solidFill>
                          <a:latin typeface="Calibri"/>
                        </a:rPr>
                        <a:t>Fee PA</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GB" sz="800" b="0" i="0" u="none" strike="noStrike" dirty="0" smtClean="0">
                          <a:solidFill>
                            <a:srgbClr val="000000"/>
                          </a:solidFill>
                          <a:latin typeface="Calibri"/>
                        </a:rPr>
                        <a:t>Expiry</a:t>
                      </a:r>
                      <a:endParaRPr lang="en-GB" sz="800" b="0"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800" b="0" i="0" u="none" strike="noStrike" dirty="0" smtClean="0">
                          <a:solidFill>
                            <a:srgbClr val="000000"/>
                          </a:solidFill>
                          <a:latin typeface="Calibri"/>
                        </a:rPr>
                        <a:t>Contract </a:t>
                      </a:r>
                    </a:p>
                    <a:p>
                      <a:pPr algn="ctr" fontAlgn="ctr"/>
                      <a:r>
                        <a:rPr lang="en-US" sz="800" b="0" i="0" u="none" strike="noStrike" dirty="0" smtClean="0">
                          <a:solidFill>
                            <a:srgbClr val="000000"/>
                          </a:solidFill>
                          <a:latin typeface="Calibri"/>
                        </a:rPr>
                        <a:t>Term</a:t>
                      </a:r>
                      <a:endParaRPr lang="en-GB" sz="800" b="0"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CA" sz="800" b="0" i="0" u="none" strike="noStrike" dirty="0" smtClean="0">
                          <a:solidFill>
                            <a:srgbClr val="000000"/>
                          </a:solidFill>
                          <a:latin typeface="Calibri"/>
                        </a:rPr>
                        <a:t>Notice</a:t>
                      </a:r>
                      <a:r>
                        <a:rPr lang="en-CA" sz="800" b="0" i="0" u="none" strike="noStrike" baseline="0" dirty="0" smtClean="0">
                          <a:solidFill>
                            <a:srgbClr val="000000"/>
                          </a:solidFill>
                          <a:latin typeface="Calibri"/>
                        </a:rPr>
                        <a:t> Period</a:t>
                      </a:r>
                      <a:endParaRPr lang="en-GB" sz="800" b="0" i="0" u="none" strike="noStrike" dirty="0">
                        <a:solidFill>
                          <a:srgbClr val="000000"/>
                        </a:solidFill>
                        <a:latin typeface="Calibri"/>
                      </a:endParaRPr>
                    </a:p>
                  </a:txBody>
                  <a:tcPr marL="0" marR="0" marT="0" marB="0" anchor="ctr">
                    <a:lnL>
                      <a:noFill/>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800" b="0" i="0" u="none" strike="noStrike" dirty="0" smtClean="0">
                          <a:solidFill>
                            <a:srgbClr val="000000"/>
                          </a:solidFill>
                          <a:latin typeface="Calibri"/>
                        </a:rPr>
                        <a:t>Notes</a:t>
                      </a:r>
                      <a:endParaRPr lang="en-GB" sz="800" b="0" i="0" u="none" strike="noStrike" dirty="0">
                        <a:solidFill>
                          <a:srgbClr val="000000"/>
                        </a:solidFill>
                        <a:latin typeface="Calibri"/>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292976">
                <a:tc>
                  <a:txBody>
                    <a:bodyPr/>
                    <a:lstStyle/>
                    <a:p>
                      <a:pPr marL="0" algn="ctr" defTabSz="914400" rtl="0" eaLnBrk="1" fontAlgn="b" latinLnBrk="0" hangingPunct="1"/>
                      <a:r>
                        <a:rPr lang="en-US" sz="900" b="0" i="0" u="none" strike="noStrike" kern="1200" dirty="0" smtClean="0">
                          <a:solidFill>
                            <a:srgbClr val="000000"/>
                          </a:solidFill>
                          <a:latin typeface="+mn-lt"/>
                          <a:ea typeface="+mn-ea"/>
                          <a:cs typeface="+mn-cs"/>
                        </a:rPr>
                        <a:t>Bloomberg</a:t>
                      </a:r>
                      <a:endParaRPr lang="en-GB" sz="9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3008572/ 30088568</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100</a:t>
                      </a:r>
                      <a:r>
                        <a:rPr lang="en-US" sz="900" b="0" i="0" u="none" strike="noStrike" baseline="0" dirty="0" smtClean="0">
                          <a:solidFill>
                            <a:srgbClr val="000000"/>
                          </a:solidFill>
                          <a:latin typeface="+mn-lt"/>
                        </a:rPr>
                        <a:t> Mb circuit</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$107K</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Jun-13 </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2yr ,</a:t>
                      </a:r>
                      <a:r>
                        <a:rPr lang="en-US" sz="900" b="0" i="0" u="none" strike="noStrike" baseline="0" dirty="0" smtClean="0">
                          <a:solidFill>
                            <a:srgbClr val="000000"/>
                          </a:solidFill>
                          <a:latin typeface="+mn-lt"/>
                        </a:rPr>
                        <a:t> auto-renew</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FF0000"/>
                          </a:solidFill>
                          <a:latin typeface="+mn-lt"/>
                        </a:rPr>
                        <a:t>90 days (March  8)</a:t>
                      </a:r>
                      <a:endParaRPr lang="en-GB" sz="900" b="0" i="0" u="none" strike="noStrike" dirty="0">
                        <a:solidFill>
                          <a:srgbClr val="FF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Contract</a:t>
                      </a:r>
                      <a:r>
                        <a:rPr lang="en-US" sz="900" b="0" i="0" u="none" strike="noStrike" baseline="0" dirty="0" smtClean="0">
                          <a:solidFill>
                            <a:srgbClr val="000000"/>
                          </a:solidFill>
                          <a:latin typeface="+mn-lt"/>
                        </a:rPr>
                        <a:t> expiry tied to install dates: </a:t>
                      </a:r>
                      <a:br>
                        <a:rPr lang="en-US" sz="900" b="0" i="0" u="none" strike="noStrike" baseline="0" dirty="0" smtClean="0">
                          <a:solidFill>
                            <a:srgbClr val="000000"/>
                          </a:solidFill>
                          <a:latin typeface="+mn-lt"/>
                        </a:rPr>
                      </a:br>
                      <a:r>
                        <a:rPr lang="en-US" sz="900" b="0" i="0" u="none" strike="noStrike" baseline="0" dirty="0" smtClean="0">
                          <a:solidFill>
                            <a:srgbClr val="000000"/>
                          </a:solidFill>
                          <a:latin typeface="+mn-lt"/>
                        </a:rPr>
                        <a:t>June 8/11, July 14/11, July 22/11 – confirmed by BBG</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66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CA" sz="900" b="0" i="0" u="none" strike="noStrike" kern="1200" dirty="0" smtClean="0">
                          <a:solidFill>
                            <a:srgbClr val="000000"/>
                          </a:solidFill>
                          <a:latin typeface="+mn-lt"/>
                          <a:ea typeface="+mn-ea"/>
                          <a:cs typeface="+mn-cs"/>
                        </a:rPr>
                        <a:t>Bloomberg</a:t>
                      </a:r>
                      <a:endParaRPr lang="en-GB" sz="9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30088678</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B-Pipe On-Demand and Exchange Services</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$174K</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Jun-13</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2yr, auto-renew</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latin typeface="+mn-lt"/>
                        </a:rPr>
                        <a:t>60 days</a:t>
                      </a:r>
                    </a:p>
                    <a:p>
                      <a:pPr algn="ctr" fontAlgn="b"/>
                      <a:r>
                        <a:rPr lang="en-CA" sz="900" b="0" i="0" u="none" strike="noStrike" dirty="0" smtClean="0">
                          <a:solidFill>
                            <a:srgbClr val="000000"/>
                          </a:solidFill>
                          <a:latin typeface="+mn-lt"/>
                        </a:rPr>
                        <a:t>(April 8)</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Contract</a:t>
                      </a:r>
                      <a:r>
                        <a:rPr lang="en-US" sz="900" b="0" i="0" u="none" strike="noStrike" baseline="0" dirty="0" smtClean="0">
                          <a:solidFill>
                            <a:srgbClr val="000000"/>
                          </a:solidFill>
                          <a:latin typeface="+mn-lt"/>
                        </a:rPr>
                        <a:t> expiry tied to date services “are first provided”.  To be confirmed by Bloomberg, however nearest date likely to be when first circuit installed (June 8/11)  </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976">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CA" sz="900" b="0" i="0" u="none" strike="noStrike" kern="1200" dirty="0" smtClean="0">
                          <a:solidFill>
                            <a:srgbClr val="000000"/>
                          </a:solidFill>
                          <a:latin typeface="+mn-lt"/>
                          <a:ea typeface="+mn-ea"/>
                          <a:cs typeface="+mn-cs"/>
                        </a:rPr>
                        <a:t>Thomson</a:t>
                      </a:r>
                      <a:r>
                        <a:rPr lang="en-CA" sz="900" b="0" i="0" u="none" strike="noStrike" kern="1200" baseline="0" dirty="0" smtClean="0">
                          <a:solidFill>
                            <a:srgbClr val="000000"/>
                          </a:solidFill>
                          <a:latin typeface="+mn-lt"/>
                          <a:ea typeface="+mn-ea"/>
                          <a:cs typeface="+mn-cs"/>
                        </a:rPr>
                        <a:t> Reuters</a:t>
                      </a:r>
                      <a:endParaRPr lang="en-GB" sz="9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1-2KH7Y55</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smtClean="0">
                          <a:solidFill>
                            <a:srgbClr val="000000"/>
                          </a:solidFill>
                          <a:latin typeface="+mn-lt"/>
                        </a:rPr>
                        <a:t>DACS</a:t>
                      </a:r>
                      <a:r>
                        <a:rPr lang="en-US" sz="900" b="0" i="0" u="none" strike="noStrike" baseline="0" smtClean="0">
                          <a:solidFill>
                            <a:srgbClr val="000000"/>
                          </a:solidFill>
                          <a:latin typeface="+mn-lt"/>
                        </a:rPr>
                        <a:t> maintenance</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$3.5K</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Jun-13</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2yr, auto-renew 1yr</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FF0000"/>
                          </a:solidFill>
                          <a:latin typeface="+mn-lt"/>
                        </a:rPr>
                        <a:t>90 days (March  8)</a:t>
                      </a:r>
                      <a:endParaRPr lang="en-GB" sz="900" b="0" i="0" u="none" strike="noStrike" dirty="0">
                        <a:solidFill>
                          <a:srgbClr val="FF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Contract</a:t>
                      </a:r>
                      <a:r>
                        <a:rPr lang="en-US" sz="900" b="0" i="0" u="none" strike="noStrike" baseline="0" dirty="0" smtClean="0">
                          <a:solidFill>
                            <a:srgbClr val="000000"/>
                          </a:solidFill>
                          <a:latin typeface="+mn-lt"/>
                        </a:rPr>
                        <a:t> expiry tied to “On Delivery”.  To be confirmed by TR, however nearest date likely to be when first circuit installed (June 8/11)</a:t>
                      </a:r>
                      <a:endParaRPr lang="en-GB" sz="900" b="0" i="0" u="none" strike="noStrike" dirty="0">
                        <a:solidFill>
                          <a:schemeClr val="tx1"/>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976">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CA" sz="900" b="0" i="0" u="none" strike="noStrike" kern="1200" dirty="0" smtClean="0">
                          <a:solidFill>
                            <a:srgbClr val="000000"/>
                          </a:solidFill>
                          <a:latin typeface="+mn-lt"/>
                          <a:ea typeface="+mn-ea"/>
                          <a:cs typeface="+mn-cs"/>
                        </a:rPr>
                        <a:t>Thomson</a:t>
                      </a:r>
                      <a:r>
                        <a:rPr lang="en-CA" sz="900" b="0" i="0" u="none" strike="noStrike" kern="1200" baseline="0" dirty="0" smtClean="0">
                          <a:solidFill>
                            <a:srgbClr val="000000"/>
                          </a:solidFill>
                          <a:latin typeface="+mn-lt"/>
                          <a:ea typeface="+mn-ea"/>
                          <a:cs typeface="+mn-cs"/>
                        </a:rPr>
                        <a:t> Reuters</a:t>
                      </a:r>
                      <a:endParaRPr lang="en-GB" sz="9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1-29XPDMK</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Software licenses </a:t>
                      </a:r>
                      <a:r>
                        <a:rPr lang="en-US" sz="900" b="0" i="0" u="none" strike="noStrike" smtClean="0">
                          <a:solidFill>
                            <a:srgbClr val="000000"/>
                          </a:solidFill>
                          <a:latin typeface="+mn-lt"/>
                        </a:rPr>
                        <a:t>and Maintenance</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$90K</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latin typeface="+mn-lt"/>
                        </a:rPr>
                        <a:t>Dec-12</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latin typeface="+mn-lt"/>
                        </a:rPr>
                        <a:t>2yr, auto-renew 1yr</a:t>
                      </a:r>
                      <a:endParaRPr lang="en-GB" sz="900" b="0" i="0" u="none" strike="noStrike" dirty="0" smtClean="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FF0000"/>
                          </a:solidFill>
                          <a:latin typeface="+mn-lt"/>
                        </a:rPr>
                        <a:t>90 days (March  8)</a:t>
                      </a:r>
                      <a:endParaRPr lang="en-GB" sz="900" b="0" i="0" u="none" strike="noStrike" dirty="0" smtClean="0">
                        <a:solidFill>
                          <a:srgbClr val="FF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latin typeface="+mn-lt"/>
                          <a:ea typeface="+mn-ea"/>
                          <a:cs typeface="+mn-cs"/>
                        </a:rPr>
                        <a:t>Contract</a:t>
                      </a:r>
                      <a:r>
                        <a:rPr lang="en-US" sz="900" b="0" i="0" u="none" strike="noStrike" kern="1200" baseline="0" dirty="0" smtClean="0">
                          <a:solidFill>
                            <a:schemeClr val="tx1"/>
                          </a:solidFill>
                          <a:latin typeface="+mn-lt"/>
                          <a:ea typeface="+mn-ea"/>
                          <a:cs typeface="+mn-cs"/>
                        </a:rPr>
                        <a:t> signed in December 2010 with expiry tied to “On Delivery”.  Equipment likely purchase prior to June 8 circuit install, however should make the case </a:t>
                      </a:r>
                      <a:r>
                        <a:rPr lang="en-US" sz="900" b="0" i="0" u="none" strike="noStrike" kern="1200" baseline="0" smtClean="0">
                          <a:solidFill>
                            <a:schemeClr val="tx1"/>
                          </a:solidFill>
                          <a:latin typeface="+mn-lt"/>
                          <a:ea typeface="+mn-ea"/>
                          <a:cs typeface="+mn-cs"/>
                        </a:rPr>
                        <a:t>for Maintenance </a:t>
                      </a:r>
                      <a:r>
                        <a:rPr lang="en-US" sz="900" b="0" i="0" u="none" strike="noStrike" kern="1200" baseline="0" dirty="0" smtClean="0">
                          <a:solidFill>
                            <a:schemeClr val="tx1"/>
                          </a:solidFill>
                          <a:latin typeface="+mn-lt"/>
                          <a:ea typeface="+mn-ea"/>
                          <a:cs typeface="+mn-cs"/>
                        </a:rPr>
                        <a:t>to not start until June/July 2011.</a:t>
                      </a:r>
                      <a:endParaRPr lang="en-GB" sz="900" b="0" i="0" u="none" strike="noStrike" dirty="0" smtClean="0">
                        <a:solidFill>
                          <a:srgbClr val="FF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530">
                <a:tc>
                  <a:txBody>
                    <a:bodyPr/>
                    <a:lstStyle/>
                    <a:p>
                      <a:pPr marL="0" algn="ctr" defTabSz="914400" rtl="0" eaLnBrk="1" fontAlgn="b" latinLnBrk="0" hangingPunct="1"/>
                      <a:r>
                        <a:rPr lang="en-CA" sz="900" b="0" i="0" u="none" strike="noStrike" kern="1200" dirty="0" smtClean="0">
                          <a:solidFill>
                            <a:srgbClr val="000000"/>
                          </a:solidFill>
                          <a:latin typeface="+mn-lt"/>
                          <a:ea typeface="+mn-ea"/>
                          <a:cs typeface="+mn-cs"/>
                        </a:rPr>
                        <a:t>NYSE </a:t>
                      </a:r>
                      <a:r>
                        <a:rPr lang="en-CA" sz="900" b="0" i="0" u="none" strike="noStrike" kern="1200" dirty="0" err="1" smtClean="0">
                          <a:solidFill>
                            <a:srgbClr val="000000"/>
                          </a:solidFill>
                          <a:latin typeface="+mn-lt"/>
                          <a:ea typeface="+mn-ea"/>
                          <a:cs typeface="+mn-cs"/>
                        </a:rPr>
                        <a:t>Euronext</a:t>
                      </a:r>
                      <a:endParaRPr lang="en-GB" sz="9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latin typeface="+mn-lt"/>
                        </a:rPr>
                        <a:t>Network</a:t>
                      </a:r>
                      <a:r>
                        <a:rPr lang="en-CA" sz="900" b="0" i="0" u="none" strike="noStrike" baseline="0" dirty="0" smtClean="0">
                          <a:solidFill>
                            <a:srgbClr val="000000"/>
                          </a:solidFill>
                          <a:latin typeface="+mn-lt"/>
                        </a:rPr>
                        <a:t> Data</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latin typeface="+mn-lt"/>
                        </a:rPr>
                        <a:t>Global</a:t>
                      </a:r>
                      <a:r>
                        <a:rPr lang="en-CA" sz="900" b="0" i="0" u="none" strike="noStrike" baseline="0" dirty="0" smtClean="0">
                          <a:solidFill>
                            <a:srgbClr val="000000"/>
                          </a:solidFill>
                          <a:latin typeface="+mn-lt"/>
                        </a:rPr>
                        <a:t> Index Feed</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latin typeface="+mn-lt"/>
                        </a:rPr>
                        <a:t>$12K</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latin typeface="+mn-lt"/>
                        </a:rPr>
                        <a:t>None</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latin typeface="+mn-lt"/>
                        </a:rPr>
                        <a:t>30 days</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latin typeface="+mn-lt"/>
                        </a:rPr>
                        <a:t>30</a:t>
                      </a:r>
                      <a:r>
                        <a:rPr lang="en-CA" sz="900" b="0" i="0" u="none" strike="noStrike" baseline="0" dirty="0" smtClean="0">
                          <a:solidFill>
                            <a:srgbClr val="000000"/>
                          </a:solidFill>
                          <a:latin typeface="+mn-lt"/>
                        </a:rPr>
                        <a:t> days</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latin typeface="+mn-lt"/>
                        </a:rPr>
                        <a:t>Originally</a:t>
                      </a:r>
                      <a:r>
                        <a:rPr lang="en-CA" sz="900" b="0" i="0" u="none" strike="noStrike" baseline="0" dirty="0" smtClean="0">
                          <a:solidFill>
                            <a:srgbClr val="000000"/>
                          </a:solidFill>
                          <a:latin typeface="+mn-lt"/>
                        </a:rPr>
                        <a:t> purchased for FINA.  No evidence users are using for other services.  Recommend cancel</a:t>
                      </a:r>
                      <a:endParaRPr lang="en-GB" sz="9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395536" y="1025762"/>
            <a:ext cx="3024336" cy="307777"/>
          </a:xfrm>
          <a:prstGeom prst="rect">
            <a:avLst/>
          </a:prstGeom>
          <a:noFill/>
        </p:spPr>
        <p:txBody>
          <a:bodyPr wrap="square" rtlCol="0">
            <a:spAutoFit/>
          </a:bodyPr>
          <a:lstStyle/>
          <a:p>
            <a:r>
              <a:rPr lang="en-CA" sz="1400" b="1" dirty="0" smtClean="0"/>
              <a:t>Contract Summary</a:t>
            </a:r>
            <a:endParaRPr lang="en-GB" sz="1400" b="1" dirty="0"/>
          </a:p>
        </p:txBody>
      </p:sp>
      <p:graphicFrame>
        <p:nvGraphicFramePr>
          <p:cNvPr id="5" name="Table 4"/>
          <p:cNvGraphicFramePr>
            <a:graphicFrameLocks noGrp="1"/>
          </p:cNvGraphicFramePr>
          <p:nvPr/>
        </p:nvGraphicFramePr>
        <p:xfrm>
          <a:off x="467544" y="3764280"/>
          <a:ext cx="8280920" cy="2788920"/>
        </p:xfrm>
        <a:graphic>
          <a:graphicData uri="http://schemas.openxmlformats.org/drawingml/2006/table">
            <a:tbl>
              <a:tblPr firstRow="1" bandRow="1">
                <a:tableStyleId>{00A15C55-8517-42AA-B614-E9B94910E393}</a:tableStyleId>
              </a:tblPr>
              <a:tblGrid>
                <a:gridCol w="980256"/>
                <a:gridCol w="2743200"/>
                <a:gridCol w="838200"/>
                <a:gridCol w="3719264"/>
              </a:tblGrid>
              <a:tr h="174591">
                <a:tc>
                  <a:txBody>
                    <a:bodyPr/>
                    <a:lstStyle/>
                    <a:p>
                      <a:r>
                        <a:rPr lang="en-CA" sz="900" dirty="0" smtClean="0"/>
                        <a:t>Contract</a:t>
                      </a:r>
                      <a:endParaRPr lang="en-GB" sz="900" dirty="0"/>
                    </a:p>
                  </a:txBody>
                  <a:tcPr/>
                </a:tc>
                <a:tc>
                  <a:txBody>
                    <a:bodyPr/>
                    <a:lstStyle/>
                    <a:p>
                      <a:r>
                        <a:rPr lang="en-CA" sz="900" dirty="0" smtClean="0"/>
                        <a:t>Strategy</a:t>
                      </a:r>
                      <a:r>
                        <a:rPr lang="en-CA" sz="900" baseline="0" dirty="0" smtClean="0"/>
                        <a:t> </a:t>
                      </a:r>
                      <a:endParaRPr lang="en-GB" sz="900" dirty="0"/>
                    </a:p>
                  </a:txBody>
                  <a:tcPr/>
                </a:tc>
                <a:tc>
                  <a:txBody>
                    <a:bodyPr/>
                    <a:lstStyle/>
                    <a:p>
                      <a:r>
                        <a:rPr lang="en-CA" sz="900" dirty="0" smtClean="0"/>
                        <a:t>Impact</a:t>
                      </a:r>
                      <a:endParaRPr lang="en-GB" sz="900" dirty="0"/>
                    </a:p>
                  </a:txBody>
                  <a:tcPr/>
                </a:tc>
                <a:tc>
                  <a:txBody>
                    <a:bodyPr/>
                    <a:lstStyle/>
                    <a:p>
                      <a:r>
                        <a:rPr lang="en-CA" sz="900" dirty="0" smtClean="0"/>
                        <a:t>Risks/Issues</a:t>
                      </a:r>
                      <a:endParaRPr lang="en-GB" sz="900" dirty="0"/>
                    </a:p>
                  </a:txBody>
                  <a:tcPr/>
                </a:tc>
              </a:tr>
              <a:tr h="384101">
                <a:tc rowSpan="3">
                  <a:txBody>
                    <a:bodyPr/>
                    <a:lstStyle/>
                    <a:p>
                      <a:r>
                        <a:rPr lang="en-CA" sz="900" dirty="0" smtClean="0"/>
                        <a:t>Bloomberg Circuits</a:t>
                      </a:r>
                      <a:endParaRPr lang="en-GB" sz="900" dirty="0"/>
                    </a:p>
                  </a:txBody>
                  <a:tcPr/>
                </a:tc>
                <a:tc>
                  <a:txBody>
                    <a:bodyPr/>
                    <a:lstStyle/>
                    <a:p>
                      <a:pPr marL="144000" indent="-180000">
                        <a:buFont typeface="+mj-lt"/>
                        <a:buAutoNum type="arabicPeriod"/>
                      </a:pPr>
                      <a:r>
                        <a:rPr lang="en-CA" sz="900" dirty="0" smtClean="0"/>
                        <a:t>Submit</a:t>
                      </a:r>
                      <a:r>
                        <a:rPr lang="en-CA" sz="900" baseline="0" dirty="0" smtClean="0"/>
                        <a:t> c</a:t>
                      </a:r>
                      <a:r>
                        <a:rPr lang="en-CA" sz="900" dirty="0" smtClean="0"/>
                        <a:t>ancel</a:t>
                      </a:r>
                      <a:r>
                        <a:rPr lang="en-CA" sz="900" baseline="0" dirty="0" smtClean="0"/>
                        <a:t> for 3 circuits immediately</a:t>
                      </a:r>
                      <a:endParaRPr lang="en-GB" sz="900" dirty="0"/>
                    </a:p>
                  </a:txBody>
                  <a:tcPr/>
                </a:tc>
                <a:tc>
                  <a:txBody>
                    <a:bodyPr/>
                    <a:lstStyle/>
                    <a:p>
                      <a:r>
                        <a:rPr lang="en-CA" sz="900" dirty="0" smtClean="0"/>
                        <a:t>$215K</a:t>
                      </a:r>
                      <a:r>
                        <a:rPr lang="en-CA" sz="900" baseline="0" dirty="0" smtClean="0"/>
                        <a:t> savings</a:t>
                      </a:r>
                      <a:endParaRPr lang="en-GB" sz="900" dirty="0"/>
                    </a:p>
                  </a:txBody>
                  <a:tcPr/>
                </a:tc>
                <a:tc>
                  <a:txBody>
                    <a:bodyPr/>
                    <a:lstStyle/>
                    <a:p>
                      <a:pPr>
                        <a:buFont typeface="Arial" pitchFamily="34" charset="0"/>
                        <a:buChar char="•"/>
                      </a:pPr>
                      <a:r>
                        <a:rPr lang="en-CA" sz="900" dirty="0" smtClean="0"/>
                        <a:t> Service</a:t>
                      </a:r>
                      <a:r>
                        <a:rPr lang="en-CA" sz="900" baseline="0" dirty="0" smtClean="0"/>
                        <a:t> alternative by June 8/13</a:t>
                      </a:r>
                    </a:p>
                    <a:p>
                      <a:pPr>
                        <a:buFont typeface="Arial" pitchFamily="34" charset="0"/>
                        <a:buChar char="•"/>
                      </a:pPr>
                      <a:r>
                        <a:rPr lang="en-CA" sz="900" baseline="0" dirty="0" smtClean="0"/>
                        <a:t> Expiry definition</a:t>
                      </a:r>
                    </a:p>
                    <a:p>
                      <a:pPr>
                        <a:buFont typeface="Arial" pitchFamily="34" charset="0"/>
                        <a:buChar char="•"/>
                      </a:pPr>
                      <a:r>
                        <a:rPr lang="en-CA" sz="900" baseline="0" dirty="0" smtClean="0"/>
                        <a:t> Rescinding cancellation (technically would have to “re-install” circuits)</a:t>
                      </a:r>
                      <a:endParaRPr lang="en-GB" sz="900" dirty="0"/>
                    </a:p>
                  </a:txBody>
                  <a:tcPr/>
                </a:tc>
              </a:tr>
              <a:tr h="174591">
                <a:tc vMerge="1">
                  <a:txBody>
                    <a:bodyPr/>
                    <a:lstStyle/>
                    <a:p>
                      <a:endParaRPr lang="en-GB"/>
                    </a:p>
                  </a:txBody>
                  <a:tcPr/>
                </a:tc>
                <a:tc>
                  <a:txBody>
                    <a:bodyPr/>
                    <a:lstStyle/>
                    <a:p>
                      <a:pPr marL="144000" indent="-180000">
                        <a:buFont typeface="+mj-lt"/>
                        <a:buAutoNum type="arabicPeriod" startAt="2"/>
                      </a:pPr>
                      <a:r>
                        <a:rPr lang="en-CA" sz="900" dirty="0" smtClean="0"/>
                        <a:t>Submit cancel for 2 circuits immediately</a:t>
                      </a:r>
                      <a:endParaRPr lang="en-GB" sz="900" dirty="0"/>
                    </a:p>
                  </a:txBody>
                  <a:tcPr/>
                </a:tc>
                <a:tc>
                  <a:txBody>
                    <a:bodyPr/>
                    <a:lstStyle/>
                    <a:p>
                      <a:r>
                        <a:rPr lang="en-CA" sz="900" dirty="0" smtClean="0"/>
                        <a:t>$130K</a:t>
                      </a:r>
                      <a:r>
                        <a:rPr lang="en-CA" sz="900" baseline="0" dirty="0" smtClean="0"/>
                        <a:t> savings</a:t>
                      </a:r>
                      <a:endParaRPr lang="en-GB" sz="900" dirty="0"/>
                    </a:p>
                  </a:txBody>
                  <a:tcPr/>
                </a:tc>
                <a:tc>
                  <a:txBody>
                    <a:bodyPr/>
                    <a:lstStyle/>
                    <a:p>
                      <a:pPr>
                        <a:buFont typeface="Arial" pitchFamily="34" charset="0"/>
                        <a:buChar char="•"/>
                      </a:pPr>
                      <a:r>
                        <a:rPr lang="en-CA" sz="900" dirty="0" smtClean="0"/>
                        <a:t> Redundancy</a:t>
                      </a:r>
                      <a:endParaRPr lang="en-GB" sz="900" dirty="0"/>
                    </a:p>
                  </a:txBody>
                  <a:tcPr/>
                </a:tc>
              </a:tr>
              <a:tr h="279346">
                <a:tc vMerge="1">
                  <a:txBody>
                    <a:bodyPr/>
                    <a:lstStyle/>
                    <a:p>
                      <a:endParaRPr lang="en-GB"/>
                    </a:p>
                  </a:txBody>
                  <a:tcPr/>
                </a:tc>
                <a:tc>
                  <a:txBody>
                    <a:bodyPr/>
                    <a:lstStyle/>
                    <a:p>
                      <a:pPr marL="144000" indent="-180000">
                        <a:buFont typeface="+mj-lt"/>
                        <a:buAutoNum type="arabicPeriod" startAt="3"/>
                      </a:pPr>
                      <a:r>
                        <a:rPr lang="en-CA" sz="900" dirty="0" smtClean="0"/>
                        <a:t>Reduce to 2 X 10Mb</a:t>
                      </a:r>
                      <a:r>
                        <a:rPr lang="en-CA" sz="900" baseline="0" dirty="0" smtClean="0"/>
                        <a:t> circuits </a:t>
                      </a:r>
                      <a:endParaRPr lang="en-GB" sz="900" dirty="0"/>
                    </a:p>
                  </a:txBody>
                  <a:tcPr/>
                </a:tc>
                <a:tc>
                  <a:txBody>
                    <a:bodyPr/>
                    <a:lstStyle/>
                    <a:p>
                      <a:r>
                        <a:rPr lang="en-CA" sz="900" dirty="0" smtClean="0"/>
                        <a:t>$110K savings</a:t>
                      </a:r>
                      <a:endParaRPr lang="en-GB" sz="900" dirty="0"/>
                    </a:p>
                  </a:txBody>
                  <a:tcPr/>
                </a:tc>
                <a:tc>
                  <a:txBody>
                    <a:bodyPr/>
                    <a:lstStyle/>
                    <a:p>
                      <a:pPr>
                        <a:buFont typeface="Arial" pitchFamily="34" charset="0"/>
                        <a:buChar char="•"/>
                      </a:pPr>
                      <a:r>
                        <a:rPr lang="en-CA" sz="900" dirty="0" smtClean="0"/>
                        <a:t> No</a:t>
                      </a:r>
                      <a:r>
                        <a:rPr lang="en-CA" sz="900" baseline="0" dirty="0" smtClean="0"/>
                        <a:t> risk to service</a:t>
                      </a:r>
                    </a:p>
                    <a:p>
                      <a:pPr>
                        <a:buFont typeface="Arial" pitchFamily="34" charset="0"/>
                        <a:buChar char="•"/>
                      </a:pPr>
                      <a:r>
                        <a:rPr lang="en-CA" sz="900" baseline="0" dirty="0" smtClean="0"/>
                        <a:t> ability to redeploy circuits for suitable environment</a:t>
                      </a:r>
                      <a:endParaRPr lang="en-GB" sz="900" dirty="0"/>
                    </a:p>
                  </a:txBody>
                  <a:tcPr/>
                </a:tc>
              </a:tr>
              <a:tr h="279346">
                <a:tc>
                  <a:txBody>
                    <a:bodyPr/>
                    <a:lstStyle/>
                    <a:p>
                      <a:r>
                        <a:rPr lang="en-CA" sz="900" dirty="0" smtClean="0"/>
                        <a:t>Bloomberg B-Pipe</a:t>
                      </a:r>
                      <a:endParaRPr lang="en-GB" sz="900" dirty="0"/>
                    </a:p>
                  </a:txBody>
                  <a:tcPr/>
                </a:tc>
                <a:tc>
                  <a:txBody>
                    <a:bodyPr/>
                    <a:lstStyle/>
                    <a:p>
                      <a:r>
                        <a:rPr lang="en-CA" sz="900" dirty="0" smtClean="0"/>
                        <a:t>Cancel</a:t>
                      </a:r>
                      <a:r>
                        <a:rPr lang="en-CA" sz="900" baseline="0" dirty="0" smtClean="0"/>
                        <a:t> services (B-Pipe Cache, Application fee, Delayed Exchanges)</a:t>
                      </a:r>
                      <a:endParaRPr lang="en-GB" sz="900" dirty="0"/>
                    </a:p>
                  </a:txBody>
                  <a:tcPr/>
                </a:tc>
                <a:tc>
                  <a:txBody>
                    <a:bodyPr/>
                    <a:lstStyle/>
                    <a:p>
                      <a:r>
                        <a:rPr lang="en-CA" sz="900" dirty="0" smtClean="0"/>
                        <a:t>$350K savings</a:t>
                      </a:r>
                      <a:endParaRPr lang="en-GB" sz="900" dirty="0"/>
                    </a:p>
                  </a:txBody>
                  <a:tcPr/>
                </a:tc>
                <a:tc>
                  <a:txBody>
                    <a:bodyPr/>
                    <a:lstStyle/>
                    <a:p>
                      <a:pPr>
                        <a:buFont typeface="Arial" pitchFamily="34" charset="0"/>
                        <a:buChar char="•"/>
                      </a:pPr>
                      <a:r>
                        <a:rPr lang="en-CA" sz="900" dirty="0" smtClean="0"/>
                        <a:t> </a:t>
                      </a:r>
                      <a:r>
                        <a:rPr lang="en-CA" sz="900" baseline="0" dirty="0" smtClean="0"/>
                        <a:t>Se</a:t>
                      </a:r>
                      <a:r>
                        <a:rPr lang="en-CA" sz="900" dirty="0" smtClean="0"/>
                        <a:t>rvice</a:t>
                      </a:r>
                      <a:r>
                        <a:rPr lang="en-CA" sz="900" baseline="0" dirty="0" smtClean="0"/>
                        <a:t> alternative by June 8/13</a:t>
                      </a:r>
                      <a:endParaRPr lang="en-GB" sz="900" dirty="0"/>
                    </a:p>
                  </a:txBody>
                  <a:tcPr/>
                </a:tc>
              </a:tr>
              <a:tr h="279346">
                <a:tc>
                  <a:txBody>
                    <a:bodyPr/>
                    <a:lstStyle/>
                    <a:p>
                      <a:r>
                        <a:rPr lang="en-CA" sz="900" dirty="0" smtClean="0"/>
                        <a:t>TR DACS</a:t>
                      </a:r>
                      <a:endParaRPr lang="en-GB" sz="900" dirty="0"/>
                    </a:p>
                  </a:txBody>
                  <a:tcPr/>
                </a:tc>
                <a:tc>
                  <a:txBody>
                    <a:bodyPr/>
                    <a:lstStyle/>
                    <a:p>
                      <a:r>
                        <a:rPr lang="en-CA" sz="900" dirty="0" smtClean="0"/>
                        <a:t>Cancel service </a:t>
                      </a:r>
                      <a:r>
                        <a:rPr lang="en-CA" sz="900" smtClean="0"/>
                        <a:t>(Maintenance</a:t>
                      </a:r>
                      <a:r>
                        <a:rPr lang="en-CA" sz="900" dirty="0" smtClean="0"/>
                        <a:t>) immediately</a:t>
                      </a:r>
                      <a:endParaRPr lang="en-GB" sz="900" dirty="0"/>
                    </a:p>
                  </a:txBody>
                  <a:tcPr/>
                </a:tc>
                <a:tc>
                  <a:txBody>
                    <a:bodyPr/>
                    <a:lstStyle/>
                    <a:p>
                      <a:r>
                        <a:rPr lang="en-CA" sz="900" dirty="0" smtClean="0"/>
                        <a:t>$42K</a:t>
                      </a:r>
                      <a:r>
                        <a:rPr lang="en-CA" sz="900" baseline="0" dirty="0" smtClean="0"/>
                        <a:t> savings</a:t>
                      </a:r>
                      <a:endParaRPr lang="en-GB" sz="900" dirty="0"/>
                    </a:p>
                  </a:txBody>
                  <a:tcPr/>
                </a:tc>
                <a:tc>
                  <a:txBody>
                    <a:bodyPr/>
                    <a:lstStyle/>
                    <a:p>
                      <a:pPr>
                        <a:buFont typeface="Arial" pitchFamily="34" charset="0"/>
                        <a:buChar char="•"/>
                      </a:pPr>
                      <a:r>
                        <a:rPr lang="en-CA" sz="900" baseline="0" dirty="0" smtClean="0"/>
                        <a:t> N</a:t>
                      </a:r>
                      <a:r>
                        <a:rPr lang="en-CA" sz="900" dirty="0" smtClean="0"/>
                        <a:t>o risk to service as not required</a:t>
                      </a:r>
                      <a:r>
                        <a:rPr lang="en-CA" sz="900" baseline="0" dirty="0" smtClean="0"/>
                        <a:t> in current environment</a:t>
                      </a:r>
                    </a:p>
                    <a:p>
                      <a:pPr>
                        <a:buFont typeface="Arial" pitchFamily="34" charset="0"/>
                        <a:buChar char="•"/>
                      </a:pPr>
                      <a:r>
                        <a:rPr lang="en-CA" sz="900" baseline="0" dirty="0" smtClean="0"/>
                        <a:t> Price discount risk (TR have offered aggressive rates that would be lost)</a:t>
                      </a:r>
                      <a:endParaRPr lang="en-GB" sz="900" dirty="0"/>
                    </a:p>
                  </a:txBody>
                  <a:tcPr/>
                </a:tc>
              </a:tr>
              <a:tr h="279346">
                <a:tc>
                  <a:txBody>
                    <a:bodyPr/>
                    <a:lstStyle/>
                    <a:p>
                      <a:r>
                        <a:rPr lang="en-CA" sz="900" dirty="0" smtClean="0"/>
                        <a:t>TR Software</a:t>
                      </a:r>
                      <a:endParaRPr lang="en-GB" sz="900" dirty="0"/>
                    </a:p>
                  </a:txBody>
                  <a:tcPr/>
                </a:tc>
                <a:tc>
                  <a:txBody>
                    <a:bodyPr/>
                    <a:lstStyle/>
                    <a:p>
                      <a:r>
                        <a:rPr lang="en-CA" sz="900" dirty="0" smtClean="0"/>
                        <a:t>Cancel service (Software</a:t>
                      </a:r>
                      <a:r>
                        <a:rPr lang="en-CA" sz="900" baseline="0" dirty="0" smtClean="0"/>
                        <a:t> licenses </a:t>
                      </a:r>
                      <a:r>
                        <a:rPr lang="en-CA" sz="900" baseline="0" smtClean="0"/>
                        <a:t>and maintenance</a:t>
                      </a:r>
                      <a:r>
                        <a:rPr lang="en-CA" sz="900" baseline="0" dirty="0" smtClean="0"/>
                        <a:t>) immediately</a:t>
                      </a:r>
                      <a:endParaRPr lang="en-GB" sz="900" dirty="0"/>
                    </a:p>
                  </a:txBody>
                  <a:tcPr/>
                </a:tc>
                <a:tc>
                  <a:txBody>
                    <a:bodyPr/>
                    <a:lstStyle/>
                    <a:p>
                      <a:r>
                        <a:rPr lang="en-CA" sz="900" dirty="0" smtClean="0"/>
                        <a:t>$90K savings</a:t>
                      </a:r>
                      <a:endParaRPr lang="en-GB" sz="900" dirty="0"/>
                    </a:p>
                  </a:txBody>
                  <a:tcPr/>
                </a:tc>
                <a:tc>
                  <a:txBody>
                    <a:bodyPr/>
                    <a:lstStyle/>
                    <a:p>
                      <a:pPr>
                        <a:buFont typeface="Arial" pitchFamily="34" charset="0"/>
                        <a:buChar char="•"/>
                      </a:pPr>
                      <a:r>
                        <a:rPr lang="en-CA" sz="900" baseline="0" dirty="0" smtClean="0"/>
                        <a:t> N</a:t>
                      </a:r>
                      <a:r>
                        <a:rPr lang="en-CA" sz="900" dirty="0" smtClean="0"/>
                        <a:t>o risk to service as not required</a:t>
                      </a:r>
                      <a:r>
                        <a:rPr lang="en-CA" sz="900" baseline="0" dirty="0" smtClean="0"/>
                        <a:t> in current environment</a:t>
                      </a:r>
                    </a:p>
                    <a:p>
                      <a:pPr>
                        <a:buFont typeface="Arial" pitchFamily="34" charset="0"/>
                        <a:buChar char="•"/>
                      </a:pPr>
                      <a:r>
                        <a:rPr lang="en-CA" sz="900" baseline="0" dirty="0" smtClean="0"/>
                        <a:t> Price discount risk (TR have offered aggressive rates that would be lost)</a:t>
                      </a:r>
                      <a:endParaRPr lang="en-GB" sz="900" dirty="0"/>
                    </a:p>
                  </a:txBody>
                  <a:tcPr/>
                </a:tc>
              </a:tr>
              <a:tr h="279346">
                <a:tc>
                  <a:txBody>
                    <a:bodyPr/>
                    <a:lstStyle/>
                    <a:p>
                      <a:r>
                        <a:rPr lang="en-CA" sz="900" dirty="0" smtClean="0"/>
                        <a:t>NYSE Euronext</a:t>
                      </a:r>
                      <a:endParaRPr lang="en-GB" sz="900" dirty="0"/>
                    </a:p>
                  </a:txBody>
                  <a:tcPr/>
                </a:tc>
                <a:tc>
                  <a:txBody>
                    <a:bodyPr/>
                    <a:lstStyle/>
                    <a:p>
                      <a:r>
                        <a:rPr lang="en-CA" sz="900" dirty="0" smtClean="0"/>
                        <a:t>Cancel service immediately</a:t>
                      </a:r>
                      <a:endParaRPr lang="en-GB" sz="900" dirty="0"/>
                    </a:p>
                  </a:txBody>
                  <a:tcPr/>
                </a:tc>
                <a:tc>
                  <a:txBody>
                    <a:bodyPr/>
                    <a:lstStyle/>
                    <a:p>
                      <a:r>
                        <a:rPr lang="en-CA" sz="900" dirty="0" smtClean="0"/>
                        <a:t>$12K savings</a:t>
                      </a:r>
                      <a:endParaRPr lang="en-GB"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900" baseline="0" dirty="0" smtClean="0"/>
                        <a:t> N</a:t>
                      </a:r>
                      <a:r>
                        <a:rPr lang="en-CA" sz="900" dirty="0" smtClean="0"/>
                        <a:t>o risk to service as not required</a:t>
                      </a:r>
                      <a:r>
                        <a:rPr lang="en-CA" sz="900" baseline="0" dirty="0" smtClean="0"/>
                        <a:t> in current environment</a:t>
                      </a:r>
                    </a:p>
                    <a:p>
                      <a:endParaRPr lang="en-GB" sz="900" dirty="0"/>
                    </a:p>
                  </a:txBody>
                  <a:tcPr/>
                </a:tc>
              </a:tr>
            </a:tbl>
          </a:graphicData>
        </a:graphic>
      </p:graphicFrame>
      <p:sp>
        <p:nvSpPr>
          <p:cNvPr id="6" name="TextBox 5"/>
          <p:cNvSpPr txBox="1"/>
          <p:nvPr/>
        </p:nvSpPr>
        <p:spPr>
          <a:xfrm>
            <a:off x="467544" y="3502223"/>
            <a:ext cx="3024336" cy="307777"/>
          </a:xfrm>
          <a:prstGeom prst="rect">
            <a:avLst/>
          </a:prstGeom>
          <a:noFill/>
        </p:spPr>
        <p:txBody>
          <a:bodyPr wrap="square" rtlCol="0">
            <a:spAutoFit/>
          </a:bodyPr>
          <a:lstStyle/>
          <a:p>
            <a:r>
              <a:rPr lang="en-CA" sz="1400" b="1" dirty="0" smtClean="0"/>
              <a:t>Recommended Next Steps</a:t>
            </a:r>
            <a:endParaRPr lang="en-GB" sz="1400" b="1" dirty="0"/>
          </a:p>
        </p:txBody>
      </p:sp>
      <p:sp>
        <p:nvSpPr>
          <p:cNvPr id="7" name="Title 1"/>
          <p:cNvSpPr txBox="1">
            <a:spLocks noGrp="1"/>
          </p:cNvSpPr>
          <p:nvPr>
            <p:ph type="title"/>
          </p:nvPr>
        </p:nvSpPr>
        <p:spPr bwMode="auto">
          <a:xfrm>
            <a:off x="304800" y="417513"/>
            <a:ext cx="8229600" cy="573087"/>
          </a:xfrm>
          <a:prstGeom prst="rect">
            <a:avLst/>
          </a:prstGeom>
          <a:noFill/>
          <a:ln w="9525">
            <a:noFill/>
            <a:miter lim="800000"/>
            <a:headEnd/>
            <a:tailEnd/>
          </a:ln>
        </p:spPr>
        <p:txBody>
          <a:bodyPr lIns="162000" tIns="36000" bIns="36000">
            <a:normAutofit fontScale="90000"/>
          </a:bodyPr>
          <a:lstStyle/>
          <a:p>
            <a:pPr algn="l" eaLnBrk="0" hangingPunct="0">
              <a:defRPr/>
            </a:pPr>
            <a:r>
              <a:rPr lang="en-US" sz="2800" b="1" kern="0" dirty="0" smtClean="0">
                <a:ea typeface="+mj-ea"/>
                <a:cs typeface="+mj-cs"/>
              </a:rPr>
              <a:t>RMDS and Related Services – Case Study (continued)</a:t>
            </a:r>
          </a:p>
          <a:p>
            <a:pPr algn="l" eaLnBrk="0" hangingPunct="0">
              <a:defRPr/>
            </a:pPr>
            <a:r>
              <a:rPr lang="en-US" sz="2000" b="1" dirty="0" smtClean="0">
                <a:solidFill>
                  <a:srgbClr val="7030A0"/>
                </a:solidFill>
              </a:rPr>
              <a:t>Addressable Spend = $400K per annum</a:t>
            </a:r>
            <a:endParaRPr lang="en-GB" sz="2000" b="1" kern="0" dirty="0">
              <a:solidFill>
                <a:srgbClr val="7030A0"/>
              </a:solidFill>
              <a:ea typeface="+mj-ea"/>
              <a:cs typeface="+mj-cs"/>
            </a:endParaRPr>
          </a:p>
        </p:txBody>
      </p:sp>
      <p:sp>
        <p:nvSpPr>
          <p:cNvPr id="10"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MDC @ Market Data Company </a:t>
            </a:r>
          </a:p>
        </p:txBody>
      </p:sp>
      <p:sp>
        <p:nvSpPr>
          <p:cNvPr id="11" name="Slide Number Placeholder 3"/>
          <p:cNvSpPr txBox="1">
            <a:spLocks/>
          </p:cNvSpPr>
          <p:nvPr>
            <p:custDataLst>
              <p:tags r:id="rId1"/>
            </p:custDataLst>
          </p:nvPr>
        </p:nvSpPr>
        <p:spPr>
          <a:xfrm>
            <a:off x="8643938"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11"/>
          <p:cNvPicPr>
            <a:picLocks noChangeAspect="1"/>
          </p:cNvPicPr>
          <p:nvPr/>
        </p:nvPicPr>
        <p:blipFill>
          <a:blip r:embed="rId3" cstate="print"/>
          <a:stretch>
            <a:fillRect/>
          </a:stretch>
        </p:blipFill>
        <p:spPr>
          <a:xfrm>
            <a:off x="7543800" y="179401"/>
            <a:ext cx="1278860" cy="765161"/>
          </a:xfrm>
          <a:prstGeom prst="rect">
            <a:avLst/>
          </a:prstGeom>
        </p:spPr>
      </p:pic>
      <p:sp>
        <p:nvSpPr>
          <p:cNvPr id="13" name="Rectangle 12">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4" name="Rectangle 13">
            <a:extLst>
              <a:ext uri="{FF2B5EF4-FFF2-40B4-BE49-F238E27FC236}">
                <a16:creationId xmlns="" xmlns:a16="http://schemas.microsoft.com/office/drawing/2014/main" id="{36956996-D821-489B-AEBB-3609872CDCDC}"/>
              </a:ext>
            </a:extLst>
          </p:cNvPr>
          <p:cNvSpPr/>
          <p:nvPr/>
        </p:nvSpPr>
        <p:spPr>
          <a:xfrm>
            <a:off x="182425" y="6535579"/>
            <a:ext cx="49565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rPr>
              <a:t>CPPIB</a:t>
            </a:r>
            <a:endParaRPr lang="en-CA" sz="1000" dirty="0">
              <a:solidFill>
                <a:schemeClr val="accent4">
                  <a:lumMod val="60000"/>
                  <a:lumOff val="40000"/>
                </a:schemeClr>
              </a:solidFill>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73AD1DB7-C585-4D07-BA82-0B0E6994468E}"/>
              </a:ext>
            </a:extLst>
          </p:cNvPr>
          <p:cNvPicPr>
            <a:picLocks noChangeAspect="1"/>
          </p:cNvPicPr>
          <p:nvPr/>
        </p:nvPicPr>
        <p:blipFill>
          <a:blip r:embed="rId6"/>
          <a:stretch>
            <a:fillRect/>
          </a:stretch>
        </p:blipFill>
        <p:spPr>
          <a:xfrm>
            <a:off x="534327" y="2231272"/>
            <a:ext cx="3317593" cy="2352513"/>
          </a:xfrm>
          <a:prstGeom prst="rect">
            <a:avLst/>
          </a:prstGeom>
        </p:spPr>
      </p:pic>
      <p:sp>
        <p:nvSpPr>
          <p:cNvPr id="10" name="Flowchart: Process 9">
            <a:extLst>
              <a:ext uri="{FF2B5EF4-FFF2-40B4-BE49-F238E27FC236}">
                <a16:creationId xmlns="" xmlns:a16="http://schemas.microsoft.com/office/drawing/2014/main" id="{F6ECA3F1-F6CF-43F9-9987-BBBDB2602A0B}"/>
              </a:ext>
            </a:extLst>
          </p:cNvPr>
          <p:cNvSpPr/>
          <p:nvPr/>
        </p:nvSpPr>
        <p:spPr>
          <a:xfrm>
            <a:off x="4571999" y="4646677"/>
            <a:ext cx="4062499" cy="1860069"/>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 xmlns:a16="http://schemas.microsoft.com/office/drawing/2014/main" id="{9BD35510-B8F6-4DC2-A7D6-FA3D1B5C64E0}"/>
              </a:ext>
            </a:extLst>
          </p:cNvPr>
          <p:cNvSpPr/>
          <p:nvPr/>
        </p:nvSpPr>
        <p:spPr>
          <a:xfrm>
            <a:off x="4572000" y="2198405"/>
            <a:ext cx="4062499" cy="2729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2050" name="Rectangle 1" hidden="1"/>
          <p:cNvGraphicFramePr>
            <a:graphicFrameLocks/>
          </p:cNvGraphicFramePr>
          <p:nvPr>
            <p:custDataLst>
              <p:tags r:id="rId2"/>
            </p:custDataLst>
          </p:nvPr>
        </p:nvGraphicFramePr>
        <p:xfrm>
          <a:off x="0" y="0"/>
          <a:ext cx="158750" cy="158750"/>
        </p:xfrm>
        <a:graphic>
          <a:graphicData uri="http://schemas.openxmlformats.org/presentationml/2006/ole">
            <p:oleObj spid="_x0000_s232785" name="think-cell Slide" r:id="rId7" imgW="0" imgH="0" progId="">
              <p:embed/>
            </p:oleObj>
          </a:graphicData>
        </a:graphic>
      </p:graphicFrame>
      <p:sp>
        <p:nvSpPr>
          <p:cNvPr id="13" name="Text Placeholder 1">
            <a:extLst>
              <a:ext uri="{FF2B5EF4-FFF2-40B4-BE49-F238E27FC236}">
                <a16:creationId xmlns="" xmlns:a16="http://schemas.microsoft.com/office/drawing/2014/main" id="{271F5CFE-74E4-437F-A288-0AF89B012BF1}"/>
              </a:ext>
            </a:extLst>
          </p:cNvPr>
          <p:cNvSpPr txBox="1">
            <a:spLocks/>
          </p:cNvSpPr>
          <p:nvPr/>
        </p:nvSpPr>
        <p:spPr>
          <a:xfrm>
            <a:off x="357157" y="414593"/>
            <a:ext cx="6283643" cy="243179"/>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chemeClr val="accent4">
                    <a:lumMod val="50000"/>
                  </a:schemeClr>
                </a:solidFill>
                <a:ea typeface="Arial"/>
                <a:cs typeface="Arial"/>
                <a:sym typeface="Arial"/>
              </a:rPr>
              <a:t>Discovery – Service Categories</a:t>
            </a:r>
            <a:endPar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endParaRPr>
          </a:p>
        </p:txBody>
      </p:sp>
      <p:sp>
        <p:nvSpPr>
          <p:cNvPr id="17" name="Text Placeholder 2">
            <a:extLst>
              <a:ext uri="{FF2B5EF4-FFF2-40B4-BE49-F238E27FC236}">
                <a16:creationId xmlns="" xmlns:a16="http://schemas.microsoft.com/office/drawing/2014/main" id="{C02C9B9D-2AAE-49D7-AD85-8AA87FF5EB11}"/>
              </a:ext>
            </a:extLst>
          </p:cNvPr>
          <p:cNvSpPr txBox="1">
            <a:spLocks/>
          </p:cNvSpPr>
          <p:nvPr/>
        </p:nvSpPr>
        <p:spPr>
          <a:xfrm>
            <a:off x="422547" y="665541"/>
            <a:ext cx="6744197"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dirty="0">
                <a:solidFill>
                  <a:schemeClr val="accent4">
                    <a:lumMod val="50000"/>
                  </a:schemeClr>
                </a:solidFill>
                <a:latin typeface="Arial Narrow" panose="020B0606020202030204" pitchFamily="34" charset="0"/>
              </a:rPr>
              <a:t> Market Data (Global) Spend by Service Category</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20" name="Rectangle 19">
            <a:extLst>
              <a:ext uri="{FF2B5EF4-FFF2-40B4-BE49-F238E27FC236}">
                <a16:creationId xmlns="" xmlns:a16="http://schemas.microsoft.com/office/drawing/2014/main" id="{023D06AC-BBDF-41B6-8F7B-4273081C6ACA}"/>
              </a:ext>
            </a:extLst>
          </p:cNvPr>
          <p:cNvSpPr/>
          <p:nvPr/>
        </p:nvSpPr>
        <p:spPr>
          <a:xfrm flipH="1">
            <a:off x="428596" y="714356"/>
            <a:ext cx="45719"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pic>
        <p:nvPicPr>
          <p:cNvPr id="21" name="Picture 20">
            <a:extLst>
              <a:ext uri="{FF2B5EF4-FFF2-40B4-BE49-F238E27FC236}">
                <a16:creationId xmlns="" xmlns:a16="http://schemas.microsoft.com/office/drawing/2014/main" id="{39965D05-5463-4A10-9572-0002D4CAA37B}"/>
              </a:ext>
            </a:extLst>
          </p:cNvPr>
          <p:cNvPicPr>
            <a:picLocks noChangeAspect="1"/>
          </p:cNvPicPr>
          <p:nvPr/>
        </p:nvPicPr>
        <p:blipFill>
          <a:blip r:embed="rId8" cstate="print"/>
          <a:stretch>
            <a:fillRect/>
          </a:stretch>
        </p:blipFill>
        <p:spPr>
          <a:xfrm>
            <a:off x="7543800" y="149239"/>
            <a:ext cx="1278860" cy="765161"/>
          </a:xfrm>
          <a:prstGeom prst="rect">
            <a:avLst/>
          </a:prstGeom>
        </p:spPr>
      </p:pic>
      <p:sp>
        <p:nvSpPr>
          <p:cNvPr id="6" name="Arrow: Down 5">
            <a:extLst>
              <a:ext uri="{FF2B5EF4-FFF2-40B4-BE49-F238E27FC236}">
                <a16:creationId xmlns="" xmlns:a16="http://schemas.microsoft.com/office/drawing/2014/main" id="{2537BBBB-8FFF-4D8A-B1EA-CD9E9EDAE8C7}"/>
              </a:ext>
            </a:extLst>
          </p:cNvPr>
          <p:cNvSpPr/>
          <p:nvPr/>
        </p:nvSpPr>
        <p:spPr>
          <a:xfrm rot="16200000">
            <a:off x="3194587" y="2765208"/>
            <a:ext cx="1883309" cy="1591597"/>
          </a:xfrm>
          <a:prstGeom prst="downArrow">
            <a:avLst>
              <a:gd name="adj1" fmla="val 50000"/>
              <a:gd name="adj2" fmla="val 65052"/>
            </a:avLst>
          </a:prstGeom>
          <a:solidFill>
            <a:schemeClr val="bg1">
              <a:lumMod val="95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CA" sz="1200" b="1" dirty="0"/>
              <a:t>GL spend catalogued into 6 service categories</a:t>
            </a:r>
          </a:p>
        </p:txBody>
      </p:sp>
      <p:sp>
        <p:nvSpPr>
          <p:cNvPr id="27" name="Rectangle 26">
            <a:extLst>
              <a:ext uri="{FF2B5EF4-FFF2-40B4-BE49-F238E27FC236}">
                <a16:creationId xmlns="" xmlns:a16="http://schemas.microsoft.com/office/drawing/2014/main" id="{35FC6970-19E4-46E9-AB82-152AF8B1196C}"/>
              </a:ext>
            </a:extLst>
          </p:cNvPr>
          <p:cNvSpPr/>
          <p:nvPr/>
        </p:nvSpPr>
        <p:spPr>
          <a:xfrm>
            <a:off x="3303592" y="6553200"/>
            <a:ext cx="3249608" cy="246221"/>
          </a:xfrm>
          <a:prstGeom prst="rect">
            <a:avLst/>
          </a:prstGeom>
        </p:spPr>
        <p:txBody>
          <a:bodyPr wrap="none">
            <a:spAutoFit/>
          </a:bodyPr>
          <a:lstStyle/>
          <a:p>
            <a:pPr lvl="0" algn="ctr">
              <a:spcBef>
                <a:spcPts val="600"/>
              </a:spcBef>
            </a:pPr>
            <a:r>
              <a:rPr lang="en-CA" sz="1000" b="1" i="1" dirty="0">
                <a:solidFill>
                  <a:schemeClr val="accent4">
                    <a:lumMod val="60000"/>
                    <a:lumOff val="40000"/>
                  </a:schemeClr>
                </a:solidFill>
                <a:latin typeface="+mn-lt"/>
              </a:rPr>
              <a:t>Market Data Company “Powering the Future of Finance”</a:t>
            </a:r>
            <a:r>
              <a:rPr lang="en-CA" sz="1000" i="1" dirty="0">
                <a:solidFill>
                  <a:schemeClr val="accent4">
                    <a:lumMod val="60000"/>
                    <a:lumOff val="40000"/>
                  </a:schemeClr>
                </a:solidFill>
                <a:latin typeface="+mn-lt"/>
              </a:rPr>
              <a:t>  </a:t>
            </a:r>
          </a:p>
        </p:txBody>
      </p:sp>
      <p:sp>
        <p:nvSpPr>
          <p:cNvPr id="30" name="Rectangle 29">
            <a:extLst>
              <a:ext uri="{FF2B5EF4-FFF2-40B4-BE49-F238E27FC236}">
                <a16:creationId xmlns="" xmlns:a16="http://schemas.microsoft.com/office/drawing/2014/main" id="{CBF65D94-6166-4651-9ECC-BCA6804F472D}"/>
              </a:ext>
            </a:extLst>
          </p:cNvPr>
          <p:cNvSpPr/>
          <p:nvPr/>
        </p:nvSpPr>
        <p:spPr>
          <a:xfrm>
            <a:off x="182425" y="6535579"/>
            <a:ext cx="1907895" cy="246221"/>
          </a:xfrm>
          <a:prstGeom prst="rect">
            <a:avLst/>
          </a:prstGeom>
        </p:spPr>
        <p:txBody>
          <a:bodyPr wrap="none">
            <a:spAutoFit/>
          </a:bodyPr>
          <a:lstStyle/>
          <a:p>
            <a:pPr lvl="0" algn="ctr">
              <a:spcBef>
                <a:spcPts val="600"/>
              </a:spcBef>
            </a:pPr>
            <a:r>
              <a:rPr lang="en-CA" sz="1000" b="1" dirty="0">
                <a:solidFill>
                  <a:schemeClr val="accent4">
                    <a:lumMod val="60000"/>
                    <a:lumOff val="40000"/>
                  </a:schemeClr>
                </a:solidFill>
                <a:latin typeface="+mn-lt"/>
              </a:rPr>
              <a:t>Fiera Market Data Final Report </a:t>
            </a:r>
            <a:r>
              <a:rPr lang="en-CA" sz="1000" dirty="0">
                <a:solidFill>
                  <a:schemeClr val="accent4">
                    <a:lumMod val="60000"/>
                    <a:lumOff val="40000"/>
                  </a:schemeClr>
                </a:solidFill>
                <a:latin typeface="+mn-lt"/>
              </a:rPr>
              <a:t>  </a:t>
            </a:r>
          </a:p>
        </p:txBody>
      </p:sp>
      <p:sp>
        <p:nvSpPr>
          <p:cNvPr id="18" name="Rectangle 17">
            <a:extLst>
              <a:ext uri="{FF2B5EF4-FFF2-40B4-BE49-F238E27FC236}">
                <a16:creationId xmlns="" xmlns:a16="http://schemas.microsoft.com/office/drawing/2014/main" id="{6779EF88-8431-4D96-B298-9E759A2ABB47}"/>
              </a:ext>
            </a:extLst>
          </p:cNvPr>
          <p:cNvSpPr/>
          <p:nvPr/>
        </p:nvSpPr>
        <p:spPr>
          <a:xfrm>
            <a:off x="971600" y="1124744"/>
            <a:ext cx="7450505" cy="1394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050" i="1" dirty="0">
                <a:solidFill>
                  <a:schemeClr val="tx1"/>
                </a:solidFill>
              </a:rPr>
              <a:t>Cataloguing</a:t>
            </a:r>
            <a:r>
              <a:rPr lang="en-CA" sz="1050" b="1" dirty="0">
                <a:solidFill>
                  <a:schemeClr val="tx1"/>
                </a:solidFill>
              </a:rPr>
              <a:t> </a:t>
            </a:r>
            <a:r>
              <a:rPr lang="en-US" sz="1050" i="1" dirty="0">
                <a:solidFill>
                  <a:prstClr val="black"/>
                </a:solidFill>
                <a:cs typeface="Arial" pitchFamily="34" charset="0"/>
              </a:rPr>
              <a:t>160 Vendor products ($12M in Market Data Spend) into 6 service ca</a:t>
            </a:r>
            <a:r>
              <a:rPr lang="en-US" sz="1050" i="1" dirty="0">
                <a:solidFill>
                  <a:schemeClr val="tx1"/>
                </a:solidFill>
                <a:cs typeface="Arial" pitchFamily="34" charset="0"/>
              </a:rPr>
              <a:t>tegories </a:t>
            </a:r>
            <a:r>
              <a:rPr lang="en-CA" sz="1050" dirty="0">
                <a:solidFill>
                  <a:schemeClr val="tx1"/>
                </a:solidFill>
              </a:rPr>
              <a:t>was necessary to evaluate areas of product concentration and duplication across the 3 divisions. A consolidated view shows concentrations in four categories which are Market Data Workstations, Static Reference data, Index data and Research services. </a:t>
            </a:r>
            <a:endParaRPr lang="en-US" sz="1050" i="1" dirty="0">
              <a:solidFill>
                <a:prstClr val="black"/>
              </a:solidFill>
              <a:cs typeface="Arial" pitchFamily="34" charset="0"/>
            </a:endParaRPr>
          </a:p>
          <a:p>
            <a:endParaRPr lang="en-US" sz="1050" i="1" dirty="0">
              <a:solidFill>
                <a:prstClr val="black"/>
              </a:solidFill>
              <a:cs typeface="Arial" pitchFamily="34" charset="0"/>
            </a:endParaRPr>
          </a:p>
        </p:txBody>
      </p:sp>
      <p:sp>
        <p:nvSpPr>
          <p:cNvPr id="5" name="Rectangle 4">
            <a:extLst>
              <a:ext uri="{FF2B5EF4-FFF2-40B4-BE49-F238E27FC236}">
                <a16:creationId xmlns="" xmlns:a16="http://schemas.microsoft.com/office/drawing/2014/main" id="{4E77E686-5FE1-447E-8EBD-57FDE64BCA56}"/>
              </a:ext>
            </a:extLst>
          </p:cNvPr>
          <p:cNvSpPr/>
          <p:nvPr/>
        </p:nvSpPr>
        <p:spPr>
          <a:xfrm>
            <a:off x="4572000" y="2198405"/>
            <a:ext cx="2587770" cy="2769989"/>
          </a:xfrm>
          <a:prstGeom prst="rect">
            <a:avLst/>
          </a:prstGeom>
        </p:spPr>
        <p:txBody>
          <a:bodyPr wrap="square">
            <a:spAutoFit/>
          </a:bodyPr>
          <a:lstStyle/>
          <a:p>
            <a:pPr algn="ctr"/>
            <a:r>
              <a:rPr lang="en-US" i="1" dirty="0">
                <a:solidFill>
                  <a:prstClr val="black"/>
                </a:solidFill>
                <a:cs typeface="Arial" pitchFamily="34" charset="0"/>
              </a:rPr>
              <a:t>Service Categories</a:t>
            </a:r>
            <a:endParaRPr lang="en-CA" dirty="0"/>
          </a:p>
          <a:p>
            <a:pPr algn="ctr"/>
            <a:endParaRPr lang="en-US" i="1" dirty="0">
              <a:solidFill>
                <a:prstClr val="black"/>
              </a:solidFill>
              <a:cs typeface="Arial" pitchFamily="34" charset="0"/>
            </a:endParaRPr>
          </a:p>
          <a:p>
            <a:pPr algn="ctr"/>
            <a:endParaRPr lang="en-US" i="1" dirty="0">
              <a:solidFill>
                <a:prstClr val="black"/>
              </a:solidFill>
              <a:cs typeface="Arial" pitchFamily="34" charset="0"/>
            </a:endParaRPr>
          </a:p>
          <a:p>
            <a:pPr algn="ctr"/>
            <a:endParaRPr lang="en-US" i="1" dirty="0">
              <a:solidFill>
                <a:prstClr val="black"/>
              </a:solidFill>
              <a:cs typeface="Arial" pitchFamily="34" charset="0"/>
            </a:endParaRPr>
          </a:p>
          <a:p>
            <a:pPr algn="ctr"/>
            <a:endParaRPr lang="en-US" i="1" dirty="0">
              <a:solidFill>
                <a:prstClr val="black"/>
              </a:solidFill>
              <a:cs typeface="Arial" pitchFamily="34" charset="0"/>
            </a:endParaRPr>
          </a:p>
          <a:p>
            <a:pPr algn="ctr"/>
            <a:endParaRPr lang="en-US" i="1" dirty="0">
              <a:solidFill>
                <a:prstClr val="black"/>
              </a:solidFill>
              <a:cs typeface="Arial" pitchFamily="34" charset="0"/>
            </a:endParaRPr>
          </a:p>
          <a:p>
            <a:pPr algn="ctr"/>
            <a:endParaRPr lang="en-US" i="1" dirty="0">
              <a:solidFill>
                <a:prstClr val="black"/>
              </a:solidFill>
              <a:cs typeface="Arial" pitchFamily="34" charset="0"/>
            </a:endParaRPr>
          </a:p>
          <a:p>
            <a:pPr algn="ctr"/>
            <a:endParaRPr lang="en-US" sz="1000" i="1" dirty="0">
              <a:solidFill>
                <a:prstClr val="black"/>
              </a:solidFill>
              <a:cs typeface="Arial" pitchFamily="34" charset="0"/>
            </a:endParaRPr>
          </a:p>
          <a:p>
            <a:pPr algn="ctr"/>
            <a:endParaRPr lang="en-US" sz="1000" i="1" dirty="0">
              <a:solidFill>
                <a:prstClr val="black"/>
              </a:solidFill>
              <a:cs typeface="Arial" pitchFamily="34" charset="0"/>
            </a:endParaRPr>
          </a:p>
          <a:p>
            <a:pPr algn="ctr"/>
            <a:endParaRPr lang="en-US" sz="1000" i="1" dirty="0">
              <a:solidFill>
                <a:prstClr val="black"/>
              </a:solidFill>
              <a:cs typeface="Arial" pitchFamily="34" charset="0"/>
            </a:endParaRPr>
          </a:p>
          <a:p>
            <a:pPr algn="ctr"/>
            <a:r>
              <a:rPr lang="en-US" sz="1000" i="1" dirty="0">
                <a:solidFill>
                  <a:prstClr val="black"/>
                </a:solidFill>
                <a:cs typeface="Arial" pitchFamily="34" charset="0"/>
              </a:rPr>
              <a:t>Consolidated view of 3 Divisions </a:t>
            </a:r>
            <a:r>
              <a:rPr lang="en-US" i="1" dirty="0">
                <a:solidFill>
                  <a:prstClr val="black"/>
                </a:solidFill>
                <a:cs typeface="Arial" pitchFamily="34" charset="0"/>
              </a:rPr>
              <a:t> </a:t>
            </a:r>
            <a:endParaRPr lang="en-CA" dirty="0"/>
          </a:p>
        </p:txBody>
      </p:sp>
      <p:sp>
        <p:nvSpPr>
          <p:cNvPr id="26" name="Rectangle 25">
            <a:extLst>
              <a:ext uri="{FF2B5EF4-FFF2-40B4-BE49-F238E27FC236}">
                <a16:creationId xmlns="" xmlns:a16="http://schemas.microsoft.com/office/drawing/2014/main" id="{AE35D260-CCEA-472D-944C-1D8E42874986}"/>
              </a:ext>
            </a:extLst>
          </p:cNvPr>
          <p:cNvSpPr/>
          <p:nvPr/>
        </p:nvSpPr>
        <p:spPr>
          <a:xfrm>
            <a:off x="4639632" y="4869160"/>
            <a:ext cx="4108832" cy="1685077"/>
          </a:xfrm>
          <a:prstGeom prst="rect">
            <a:avLst/>
          </a:prstGeom>
        </p:spPr>
        <p:txBody>
          <a:bodyPr wrap="square">
            <a:spAutoFit/>
          </a:bodyPr>
          <a:lstStyle/>
          <a:p>
            <a:pPr marL="285750" indent="-285750"/>
            <a:r>
              <a:rPr lang="en-CA" sz="1200" b="1" dirty="0"/>
              <a:t>Cataloguing Market Data Spend Findings &amp; Observations </a:t>
            </a:r>
          </a:p>
          <a:p>
            <a:pPr marL="285750" indent="-285750"/>
            <a:endParaRPr lang="en-CA" sz="600" b="1" dirty="0"/>
          </a:p>
          <a:p>
            <a:pPr marL="285750" indent="-285750">
              <a:buFont typeface="Arial" panose="020B0604020202020204" pitchFamily="34" charset="0"/>
              <a:buChar char="•"/>
            </a:pPr>
            <a:r>
              <a:rPr lang="en-US" sz="1050" dirty="0">
                <a:solidFill>
                  <a:prstClr val="black"/>
                </a:solidFill>
                <a:cs typeface="Arial" pitchFamily="34" charset="0"/>
              </a:rPr>
              <a:t>Spend on Market Data workstation was highest at 29% </a:t>
            </a:r>
          </a:p>
          <a:p>
            <a:pPr marL="285750" indent="-285750">
              <a:buFont typeface="Arial" panose="020B0604020202020204" pitchFamily="34" charset="0"/>
              <a:buChar char="•"/>
            </a:pPr>
            <a:r>
              <a:rPr lang="en-US" sz="1050" dirty="0">
                <a:cs typeface="Arial" pitchFamily="34" charset="0"/>
              </a:rPr>
              <a:t>Static/Reference data category has a high number of similar service suppliers</a:t>
            </a:r>
          </a:p>
          <a:p>
            <a:pPr marL="285750" indent="-285750">
              <a:buFont typeface="Arial" panose="020B0604020202020204" pitchFamily="34" charset="0"/>
              <a:buChar char="•"/>
            </a:pPr>
            <a:r>
              <a:rPr lang="en-US" sz="1050" dirty="0">
                <a:solidFill>
                  <a:prstClr val="black"/>
                </a:solidFill>
                <a:cs typeface="Arial" pitchFamily="34" charset="0"/>
              </a:rPr>
              <a:t>A Significant spend, </a:t>
            </a:r>
            <a:r>
              <a:rPr lang="en-US" sz="1050" b="1" dirty="0">
                <a:solidFill>
                  <a:prstClr val="black"/>
                </a:solidFill>
                <a:cs typeface="Arial" pitchFamily="34" charset="0"/>
              </a:rPr>
              <a:t>20% could not </a:t>
            </a:r>
            <a:r>
              <a:rPr lang="en-US" sz="1050" dirty="0">
                <a:solidFill>
                  <a:prstClr val="black"/>
                </a:solidFill>
                <a:cs typeface="Arial" pitchFamily="34" charset="0"/>
              </a:rPr>
              <a:t>be catalogued </a:t>
            </a:r>
            <a:r>
              <a:rPr lang="en-US" sz="1050" b="1" dirty="0">
                <a:solidFill>
                  <a:prstClr val="black"/>
                </a:solidFill>
                <a:cs typeface="Arial" pitchFamily="34" charset="0"/>
              </a:rPr>
              <a:t>to a Service</a:t>
            </a:r>
          </a:p>
          <a:p>
            <a:endParaRPr lang="en-US" sz="1050" dirty="0">
              <a:solidFill>
                <a:prstClr val="black"/>
              </a:solidFill>
              <a:cs typeface="Arial" pitchFamily="34" charset="0"/>
            </a:endParaRPr>
          </a:p>
          <a:p>
            <a:r>
              <a:rPr lang="en-US" sz="1100" dirty="0">
                <a:solidFill>
                  <a:prstClr val="black"/>
                </a:solidFill>
                <a:cs typeface="Arial" pitchFamily="34" charset="0"/>
              </a:rPr>
              <a:t>Re-defining Market Data into Service Categories (FISD Standards) provided value to identify consolidation &amp; displacement opportunities  </a:t>
            </a:r>
            <a:r>
              <a:rPr lang="en-US" sz="1050" dirty="0">
                <a:solidFill>
                  <a:prstClr val="black"/>
                </a:solidFill>
                <a:cs typeface="Arial" pitchFamily="34" charset="0"/>
              </a:rPr>
              <a:t>(see fig 8 slide 13)</a:t>
            </a:r>
            <a:endParaRPr lang="en-US" sz="1100" dirty="0"/>
          </a:p>
        </p:txBody>
      </p:sp>
      <p:sp>
        <p:nvSpPr>
          <p:cNvPr id="34" name="Rectangle 33">
            <a:extLst>
              <a:ext uri="{FF2B5EF4-FFF2-40B4-BE49-F238E27FC236}">
                <a16:creationId xmlns="" xmlns:a16="http://schemas.microsoft.com/office/drawing/2014/main" id="{7353798D-3A79-4C6B-B71E-88B80DCCBDA5}"/>
              </a:ext>
            </a:extLst>
          </p:cNvPr>
          <p:cNvSpPr/>
          <p:nvPr/>
        </p:nvSpPr>
        <p:spPr>
          <a:xfrm>
            <a:off x="393348" y="5013176"/>
            <a:ext cx="3962628" cy="1531188"/>
          </a:xfrm>
          <a:prstGeom prst="rect">
            <a:avLst/>
          </a:prstGeom>
        </p:spPr>
        <p:txBody>
          <a:bodyPr wrap="square">
            <a:spAutoFit/>
          </a:bodyPr>
          <a:lstStyle/>
          <a:p>
            <a:r>
              <a:rPr lang="en-US" sz="1200" b="1" dirty="0"/>
              <a:t>Observation of GL information</a:t>
            </a:r>
          </a:p>
          <a:p>
            <a:pPr marL="285750" indent="-285750">
              <a:buFont typeface="Arial" panose="020B0604020202020204" pitchFamily="34" charset="0"/>
              <a:buChar char="•"/>
            </a:pPr>
            <a:endParaRPr lang="en-US" sz="800" dirty="0"/>
          </a:p>
          <a:p>
            <a:pPr marL="285750" indent="-285750">
              <a:buFont typeface="Arial" panose="020B0604020202020204" pitchFamily="34" charset="0"/>
              <a:buChar char="•"/>
            </a:pPr>
            <a:r>
              <a:rPr lang="en-US" sz="1050" kern="0" dirty="0">
                <a:solidFill>
                  <a:sysClr val="windowText" lastClr="000000"/>
                </a:solidFill>
              </a:rPr>
              <a:t>Information is insufficient to expose meaningful benefits </a:t>
            </a:r>
          </a:p>
          <a:p>
            <a:pPr marL="285750" indent="-285750">
              <a:buFont typeface="Arial" panose="020B0604020202020204" pitchFamily="34" charset="0"/>
              <a:buChar char="•"/>
            </a:pPr>
            <a:r>
              <a:rPr lang="en-US" sz="1050" kern="0" dirty="0">
                <a:solidFill>
                  <a:sysClr val="windowText" lastClr="000000"/>
                </a:solidFill>
              </a:rPr>
              <a:t>Commercial Relationship </a:t>
            </a:r>
            <a:r>
              <a:rPr lang="en-US" sz="1050" b="1" kern="0" dirty="0">
                <a:solidFill>
                  <a:sysClr val="windowText" lastClr="000000"/>
                </a:solidFill>
              </a:rPr>
              <a:t>insights</a:t>
            </a:r>
            <a:r>
              <a:rPr lang="en-US" sz="1050" kern="0" dirty="0">
                <a:solidFill>
                  <a:sysClr val="windowText" lastClr="000000"/>
                </a:solidFill>
              </a:rPr>
              <a:t> ar</a:t>
            </a:r>
            <a:r>
              <a:rPr lang="en-US" sz="1050" dirty="0"/>
              <a:t>e difficult to access</a:t>
            </a:r>
          </a:p>
          <a:p>
            <a:pPr marL="285750" indent="-285750">
              <a:buFont typeface="Arial" panose="020B0604020202020204" pitchFamily="34" charset="0"/>
              <a:buChar char="•"/>
            </a:pPr>
            <a:r>
              <a:rPr lang="en-CA" sz="1050" dirty="0"/>
              <a:t>50% of market data (expensed) is intermingled with technology (capitalized) potential to confused capex as an expense</a:t>
            </a:r>
            <a:endParaRPr lang="en-US" sz="1050" dirty="0"/>
          </a:p>
          <a:p>
            <a:pPr marL="285750" indent="-285750">
              <a:buFont typeface="Arial" panose="020B0604020202020204" pitchFamily="34" charset="0"/>
              <a:buChar char="•"/>
            </a:pPr>
            <a:r>
              <a:rPr lang="en-CA" sz="1050" dirty="0"/>
              <a:t>72% of market data spend not allocated to users or consumers (user lists exist for Market Data Workstations only)</a:t>
            </a:r>
            <a:endParaRPr lang="en-US" sz="1050" dirty="0"/>
          </a:p>
          <a:p>
            <a:pPr marL="285750" indent="-285750">
              <a:buFont typeface="Arial" panose="020B0604020202020204" pitchFamily="34" charset="0"/>
              <a:buChar char="•"/>
            </a:pPr>
            <a:endParaRPr lang="en-US" sz="1050" dirty="0"/>
          </a:p>
        </p:txBody>
      </p:sp>
      <p:sp>
        <p:nvSpPr>
          <p:cNvPr id="35" name="Rectangle 34">
            <a:extLst>
              <a:ext uri="{FF2B5EF4-FFF2-40B4-BE49-F238E27FC236}">
                <a16:creationId xmlns="" xmlns:a16="http://schemas.microsoft.com/office/drawing/2014/main" id="{F2612135-548F-4D9E-93C6-B1AD028AF601}"/>
              </a:ext>
            </a:extLst>
          </p:cNvPr>
          <p:cNvSpPr/>
          <p:nvPr/>
        </p:nvSpPr>
        <p:spPr>
          <a:xfrm>
            <a:off x="474315" y="875109"/>
            <a:ext cx="846770" cy="400110"/>
          </a:xfrm>
          <a:prstGeom prst="rect">
            <a:avLst/>
          </a:prstGeom>
          <a:noFill/>
        </p:spPr>
        <p:txBody>
          <a:bodyPr wrap="none">
            <a:spAutoFit/>
          </a:bodyPr>
          <a:lstStyle/>
          <a:p>
            <a:r>
              <a:rPr lang="en-US" sz="2000" b="1" dirty="0">
                <a:ea typeface="Times" pitchFamily="18" charset="0"/>
                <a:cs typeface="Arial" pitchFamily="34" charset="0"/>
              </a:rPr>
              <a:t>Step 2</a:t>
            </a:r>
            <a:endParaRPr lang="en-CA" sz="2000" dirty="0"/>
          </a:p>
        </p:txBody>
      </p:sp>
      <p:sp>
        <p:nvSpPr>
          <p:cNvPr id="29" name="Rectangle 28">
            <a:extLst>
              <a:ext uri="{FF2B5EF4-FFF2-40B4-BE49-F238E27FC236}">
                <a16:creationId xmlns="" xmlns:a16="http://schemas.microsoft.com/office/drawing/2014/main" id="{BBBE20FF-AF80-4A7B-90D6-C210B69C4ECD}"/>
              </a:ext>
            </a:extLst>
          </p:cNvPr>
          <p:cNvSpPr/>
          <p:nvPr/>
        </p:nvSpPr>
        <p:spPr>
          <a:xfrm>
            <a:off x="5847271" y="2204864"/>
            <a:ext cx="2037097" cy="307777"/>
          </a:xfrm>
          <a:prstGeom prst="rect">
            <a:avLst/>
          </a:prstGeom>
        </p:spPr>
        <p:txBody>
          <a:bodyPr wrap="square">
            <a:spAutoFit/>
          </a:bodyPr>
          <a:lstStyle/>
          <a:p>
            <a:pPr marL="504000" lvl="1" algn="ctr"/>
            <a:r>
              <a:rPr lang="en-CA" sz="1400" i="1" dirty="0"/>
              <a:t>$12.1M</a:t>
            </a:r>
          </a:p>
        </p:txBody>
      </p:sp>
      <p:sp>
        <p:nvSpPr>
          <p:cNvPr id="2" name="Rectangle 1">
            <a:extLst>
              <a:ext uri="{FF2B5EF4-FFF2-40B4-BE49-F238E27FC236}">
                <a16:creationId xmlns="" xmlns:a16="http://schemas.microsoft.com/office/drawing/2014/main" id="{A5D1E00F-81B6-4727-9692-B1501AE87F15}"/>
              </a:ext>
            </a:extLst>
          </p:cNvPr>
          <p:cNvSpPr/>
          <p:nvPr/>
        </p:nvSpPr>
        <p:spPr>
          <a:xfrm>
            <a:off x="7166744" y="3933056"/>
            <a:ext cx="861640" cy="153506"/>
          </a:xfrm>
          <a:prstGeom prst="rect">
            <a:avLst/>
          </a:prstGeom>
          <a:noFill/>
          <a:ln w="9525">
            <a:solidFill>
              <a:srgbClr val="99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 xmlns:a16="http://schemas.microsoft.com/office/drawing/2014/main" id="{7147E1D6-42A8-468E-BDB9-36694C16EABA}"/>
              </a:ext>
            </a:extLst>
          </p:cNvPr>
          <p:cNvSpPr/>
          <p:nvPr/>
        </p:nvSpPr>
        <p:spPr>
          <a:xfrm>
            <a:off x="5652120" y="4365104"/>
            <a:ext cx="648778" cy="338554"/>
          </a:xfrm>
          <a:prstGeom prst="rect">
            <a:avLst/>
          </a:prstGeom>
        </p:spPr>
        <p:txBody>
          <a:bodyPr wrap="square">
            <a:spAutoFit/>
          </a:bodyPr>
          <a:lstStyle/>
          <a:p>
            <a:pPr algn="ctr"/>
            <a:endParaRPr lang="en-US" sz="800" i="1" dirty="0">
              <a:solidFill>
                <a:prstClr val="black"/>
              </a:solidFill>
              <a:cs typeface="Arial" pitchFamily="34" charset="0"/>
            </a:endParaRPr>
          </a:p>
          <a:p>
            <a:pPr algn="ctr"/>
            <a:r>
              <a:rPr lang="en-US" sz="800" i="1" dirty="0">
                <a:solidFill>
                  <a:prstClr val="black"/>
                </a:solidFill>
                <a:cs typeface="Arial" pitchFamily="34" charset="0"/>
              </a:rPr>
              <a:t>Million's</a:t>
            </a:r>
          </a:p>
        </p:txBody>
      </p:sp>
      <p:sp>
        <p:nvSpPr>
          <p:cNvPr id="25" name="Slide Number Placeholder 3">
            <a:extLst>
              <a:ext uri="{FF2B5EF4-FFF2-40B4-BE49-F238E27FC236}">
                <a16:creationId xmlns="" xmlns:a16="http://schemas.microsoft.com/office/drawing/2014/main" id="{00FA7C71-4C83-4472-98F0-36C8A8E8AD03}"/>
              </a:ext>
            </a:extLst>
          </p:cNvPr>
          <p:cNvSpPr>
            <a:spLocks noGrp="1"/>
          </p:cNvSpPr>
          <p:nvPr>
            <p:ph type="sldNum" sz="quarter" idx="12"/>
            <p:custDataLst>
              <p:tags r:id="rId3"/>
            </p:custDataLst>
          </p:nvPr>
        </p:nvSpPr>
        <p:spPr>
          <a:xfrm>
            <a:off x="8748464" y="6662176"/>
            <a:ext cx="360040" cy="151200"/>
          </a:xfrm>
        </p:spPr>
        <p:txBody>
          <a:bodyPr/>
          <a:lstStyle/>
          <a:p>
            <a:fld id="{7DD3A008-D169-48E7-AED4-58438EF76B69}" type="slidenum">
              <a:rPr lang="en-US" sz="900" smtClean="0">
                <a:solidFill>
                  <a:schemeClr val="accent4">
                    <a:lumMod val="50000"/>
                  </a:schemeClr>
                </a:solidFill>
              </a:rPr>
              <a:pPr/>
              <a:t>4</a:t>
            </a:fld>
            <a:endParaRPr lang="en-US" sz="900" dirty="0">
              <a:solidFill>
                <a:schemeClr val="accent4">
                  <a:lumMod val="50000"/>
                </a:schemeClr>
              </a:solidFill>
            </a:endParaRPr>
          </a:p>
        </p:txBody>
      </p:sp>
      <p:sp>
        <p:nvSpPr>
          <p:cNvPr id="31" name="Rectangle 30">
            <a:extLst>
              <a:ext uri="{FF2B5EF4-FFF2-40B4-BE49-F238E27FC236}">
                <a16:creationId xmlns="" xmlns:a16="http://schemas.microsoft.com/office/drawing/2014/main" id="{6C7AD674-30A6-4EEA-8A29-4FD4CB33FC7D}"/>
              </a:ext>
            </a:extLst>
          </p:cNvPr>
          <p:cNvSpPr/>
          <p:nvPr/>
        </p:nvSpPr>
        <p:spPr>
          <a:xfrm>
            <a:off x="4572000" y="4437692"/>
            <a:ext cx="546945" cy="215444"/>
          </a:xfrm>
          <a:prstGeom prst="rect">
            <a:avLst/>
          </a:prstGeom>
        </p:spPr>
        <p:txBody>
          <a:bodyPr wrap="none">
            <a:spAutoFit/>
          </a:bodyPr>
          <a:lstStyle/>
          <a:p>
            <a:r>
              <a:rPr lang="en-CA" sz="800" i="1" dirty="0">
                <a:solidFill>
                  <a:prstClr val="black"/>
                </a:solidFill>
                <a:cs typeface="Arial" pitchFamily="34" charset="0"/>
              </a:rPr>
              <a:t>Figure: 7</a:t>
            </a:r>
            <a:endParaRPr lang="en-CA" sz="800" dirty="0"/>
          </a:p>
        </p:txBody>
      </p:sp>
      <p:pic>
        <p:nvPicPr>
          <p:cNvPr id="4" name="Picture 3">
            <a:extLst>
              <a:ext uri="{FF2B5EF4-FFF2-40B4-BE49-F238E27FC236}">
                <a16:creationId xmlns="" xmlns:a16="http://schemas.microsoft.com/office/drawing/2014/main" id="{D30A2C9F-1DC3-4D7A-99D5-A5FB4CD34D99}"/>
              </a:ext>
            </a:extLst>
          </p:cNvPr>
          <p:cNvPicPr>
            <a:picLocks noChangeAspect="1"/>
          </p:cNvPicPr>
          <p:nvPr/>
        </p:nvPicPr>
        <p:blipFill>
          <a:blip r:embed="rId9"/>
          <a:stretch>
            <a:fillRect/>
          </a:stretch>
        </p:blipFill>
        <p:spPr>
          <a:xfrm>
            <a:off x="4215449" y="2060847"/>
            <a:ext cx="4801379" cy="2420327"/>
          </a:xfrm>
          <a:prstGeom prst="rect">
            <a:avLst/>
          </a:prstGeom>
        </p:spPr>
      </p:pic>
      <p:sp>
        <p:nvSpPr>
          <p:cNvPr id="24" name="Rectangle 23">
            <a:extLst>
              <a:ext uri="{FF2B5EF4-FFF2-40B4-BE49-F238E27FC236}">
                <a16:creationId xmlns="" xmlns:a16="http://schemas.microsoft.com/office/drawing/2014/main" id="{6A22A72F-B718-40C0-9DDB-82BE9E6A09A1}"/>
              </a:ext>
            </a:extLst>
          </p:cNvPr>
          <p:cNvSpPr/>
          <p:nvPr/>
        </p:nvSpPr>
        <p:spPr>
          <a:xfrm>
            <a:off x="5508104" y="188640"/>
            <a:ext cx="811260" cy="4309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Moe</a:t>
            </a:r>
          </a:p>
        </p:txBody>
      </p:sp>
    </p:spTree>
    <p:extLst>
      <p:ext uri="{BB962C8B-B14F-4D97-AF65-F5344CB8AC3E}">
        <p14:creationId xmlns="" xmlns:p14="http://schemas.microsoft.com/office/powerpoint/2010/main" val="100048179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txBox="1">
            <a:spLocks/>
          </p:cNvSpPr>
          <p:nvPr/>
        </p:nvSpPr>
        <p:spPr bwMode="auto">
          <a:xfrm>
            <a:off x="6770688" y="6305550"/>
            <a:ext cx="2122487" cy="287338"/>
          </a:xfrm>
          <a:prstGeom prst="rect">
            <a:avLst/>
          </a:prstGeom>
          <a:noFill/>
          <a:ln w="9525">
            <a:noFill/>
            <a:miter lim="800000"/>
            <a:headEnd/>
            <a:tailEnd/>
          </a:ln>
        </p:spPr>
        <p:txBody>
          <a:bodyPr/>
          <a:lstStyle/>
          <a:p>
            <a:pPr algn="r"/>
            <a:r>
              <a:rPr lang="en-GB" sz="1000">
                <a:solidFill>
                  <a:schemeClr val="bg2"/>
                </a:solidFill>
              </a:rPr>
              <a:t>Page </a:t>
            </a:r>
            <a:fld id="{1AF34501-204D-4AF4-B559-5FEAEE711099}" type="slidenum">
              <a:rPr lang="en-GB" sz="1000">
                <a:solidFill>
                  <a:schemeClr val="bg2"/>
                </a:solidFill>
              </a:rPr>
              <a:pPr algn="r"/>
              <a:t>40</a:t>
            </a:fld>
            <a:endParaRPr lang="en-GB" sz="1000">
              <a:solidFill>
                <a:schemeClr val="bg2"/>
              </a:solidFill>
            </a:endParaRPr>
          </a:p>
        </p:txBody>
      </p:sp>
      <p:sp>
        <p:nvSpPr>
          <p:cNvPr id="8195" name="TextBox 7"/>
          <p:cNvSpPr txBox="1">
            <a:spLocks noChangeArrowheads="1"/>
          </p:cNvSpPr>
          <p:nvPr/>
        </p:nvSpPr>
        <p:spPr bwMode="auto">
          <a:xfrm>
            <a:off x="381000" y="1143000"/>
            <a:ext cx="3810000" cy="3216265"/>
          </a:xfrm>
          <a:prstGeom prst="rect">
            <a:avLst/>
          </a:prstGeom>
          <a:noFill/>
          <a:ln w="9525">
            <a:noFill/>
            <a:miter lim="800000"/>
            <a:headEnd/>
            <a:tailEnd/>
          </a:ln>
        </p:spPr>
        <p:txBody>
          <a:bodyPr wrap="square">
            <a:spAutoFit/>
          </a:bodyPr>
          <a:lstStyle/>
          <a:p>
            <a:r>
              <a:rPr lang="en-GB" sz="1100" b="1" dirty="0"/>
              <a:t>BACKGROUND</a:t>
            </a:r>
            <a:r>
              <a:rPr lang="en-GB" sz="1100" b="1" dirty="0" smtClean="0">
                <a:solidFill>
                  <a:srgbClr val="C00000"/>
                </a:solidFill>
              </a:rPr>
              <a:t>: </a:t>
            </a:r>
            <a:r>
              <a:rPr lang="en-US" sz="1100" b="1" dirty="0" smtClean="0">
                <a:solidFill>
                  <a:srgbClr val="C00000"/>
                </a:solidFill>
              </a:rPr>
              <a:t> </a:t>
            </a:r>
            <a:r>
              <a:rPr lang="en-US" sz="1100" dirty="0" smtClean="0"/>
              <a:t>A credit spread valuation framework, </a:t>
            </a:r>
            <a:r>
              <a:rPr lang="en-US" sz="1100" dirty="0" err="1" smtClean="0"/>
              <a:t>CreditEdge</a:t>
            </a:r>
            <a:r>
              <a:rPr lang="en-US" sz="1100" dirty="0" smtClean="0"/>
              <a:t> Plus provides Bonds and CDS implied EDFs (Expect Default Frequency Rate)</a:t>
            </a:r>
          </a:p>
          <a:p>
            <a:pPr algn="l"/>
            <a:r>
              <a:rPr lang="en-US" sz="1100" b="1" dirty="0" smtClean="0"/>
              <a:t>Delivery Methods:</a:t>
            </a:r>
            <a:endParaRPr lang="en-GB" sz="600" dirty="0"/>
          </a:p>
          <a:p>
            <a:r>
              <a:rPr lang="en-GB" sz="1100" b="1" dirty="0"/>
              <a:t>COMPETITORS</a:t>
            </a:r>
            <a:r>
              <a:rPr lang="en-GB" sz="1100" dirty="0" smtClean="0"/>
              <a:t>: </a:t>
            </a:r>
            <a:r>
              <a:rPr lang="en-US" sz="1100" dirty="0" err="1" smtClean="0"/>
              <a:t>BondScore</a:t>
            </a:r>
            <a:r>
              <a:rPr lang="en-US" sz="1100" dirty="0" smtClean="0"/>
              <a:t>, </a:t>
            </a:r>
            <a:r>
              <a:rPr lang="en-US" sz="1100" dirty="0" err="1" smtClean="0"/>
              <a:t>CreditPro</a:t>
            </a:r>
            <a:r>
              <a:rPr lang="en-US" sz="1100" dirty="0" smtClean="0"/>
              <a:t>, </a:t>
            </a:r>
            <a:r>
              <a:rPr lang="en-US" sz="1100" dirty="0" err="1" smtClean="0"/>
              <a:t>RiskMetrics</a:t>
            </a:r>
            <a:r>
              <a:rPr lang="en-US" sz="1100" dirty="0" smtClean="0"/>
              <a:t>, Credit Manager, Fitch Risk and Performance Platform</a:t>
            </a:r>
          </a:p>
          <a:p>
            <a:pPr algn="l"/>
            <a:endParaRPr lang="en-GB" sz="1100" dirty="0" smtClean="0"/>
          </a:p>
          <a:p>
            <a:pPr algn="l"/>
            <a:r>
              <a:rPr lang="en-US" sz="1100" b="1" dirty="0" smtClean="0"/>
              <a:t>Duration: initial 2 years closed then 1 year after</a:t>
            </a:r>
          </a:p>
          <a:p>
            <a:pPr algn="l"/>
            <a:r>
              <a:rPr lang="en-US" sz="1100" b="1" dirty="0" smtClean="0"/>
              <a:t>Renewal: September 2</a:t>
            </a:r>
            <a:r>
              <a:rPr lang="en-US" sz="1100" b="1" baseline="30000" dirty="0" smtClean="0"/>
              <a:t>nd</a:t>
            </a:r>
            <a:r>
              <a:rPr lang="en-US" sz="1100" b="1" dirty="0" smtClean="0"/>
              <a:t> 2013</a:t>
            </a:r>
            <a:endParaRPr lang="en-GB" sz="1100" b="1" dirty="0" smtClean="0"/>
          </a:p>
          <a:p>
            <a:pPr algn="l"/>
            <a:r>
              <a:rPr lang="en-US" sz="1100" b="1" dirty="0" smtClean="0"/>
              <a:t>Renewal period: </a:t>
            </a:r>
            <a:r>
              <a:rPr lang="en-US" sz="1100" dirty="0" smtClean="0"/>
              <a:t>30 days prior to above renewal date</a:t>
            </a:r>
          </a:p>
          <a:p>
            <a:pPr algn="l"/>
            <a:r>
              <a:rPr lang="en-US" sz="1100" b="1" dirty="0" smtClean="0"/>
              <a:t>Auto Renewal Clause: </a:t>
            </a:r>
            <a:r>
              <a:rPr lang="en-US" sz="1100" dirty="0" smtClean="0"/>
              <a:t>Yes</a:t>
            </a:r>
          </a:p>
          <a:p>
            <a:pPr algn="l"/>
            <a:r>
              <a:rPr lang="en-US" sz="1100" b="1" dirty="0" smtClean="0"/>
              <a:t>Type: </a:t>
            </a:r>
            <a:r>
              <a:rPr lang="en-US" sz="1100" dirty="0" smtClean="0"/>
              <a:t>AUM</a:t>
            </a:r>
          </a:p>
          <a:p>
            <a:pPr algn="l"/>
            <a:r>
              <a:rPr lang="en-US" sz="1100" dirty="0" smtClean="0"/>
              <a:t>Fees: Contingent on AUM being 110 Billion</a:t>
            </a:r>
          </a:p>
          <a:p>
            <a:pPr algn="l"/>
            <a:endParaRPr lang="en-US" sz="500" dirty="0" smtClean="0"/>
          </a:p>
          <a:p>
            <a:r>
              <a:rPr lang="en-US" sz="1100" b="1" dirty="0" smtClean="0"/>
              <a:t>Comments:  </a:t>
            </a:r>
          </a:p>
          <a:p>
            <a:pPr>
              <a:buFont typeface="Arial" pitchFamily="34" charset="0"/>
              <a:buChar char="•"/>
            </a:pPr>
            <a:r>
              <a:rPr lang="en-US" sz="1100" dirty="0" smtClean="0"/>
              <a:t> </a:t>
            </a:r>
            <a:r>
              <a:rPr lang="en-GB" sz="1100" dirty="0" smtClean="0"/>
              <a:t>30,000 global publicly traded firms</a:t>
            </a:r>
          </a:p>
          <a:p>
            <a:pPr>
              <a:buFont typeface="Arial" pitchFamily="34" charset="0"/>
              <a:buChar char="•"/>
            </a:pPr>
            <a:r>
              <a:rPr lang="en-GB" sz="1100" dirty="0" smtClean="0"/>
              <a:t> Market spreads in the bond and CDS markets</a:t>
            </a:r>
          </a:p>
          <a:p>
            <a:pPr>
              <a:buFont typeface="Arial" pitchFamily="34" charset="0"/>
              <a:buChar char="•"/>
            </a:pPr>
            <a:r>
              <a:rPr lang="en-US" sz="1100" dirty="0" smtClean="0"/>
              <a:t>Industry Standard tool </a:t>
            </a:r>
          </a:p>
          <a:p>
            <a:pPr algn="l"/>
            <a:endParaRPr lang="en-US" sz="1100" b="1" dirty="0" smtClean="0"/>
          </a:p>
        </p:txBody>
      </p:sp>
      <p:sp>
        <p:nvSpPr>
          <p:cNvPr id="13" name="Title 1"/>
          <p:cNvSpPr txBox="1">
            <a:spLocks/>
          </p:cNvSpPr>
          <p:nvPr/>
        </p:nvSpPr>
        <p:spPr bwMode="auto">
          <a:xfrm>
            <a:off x="290513" y="350838"/>
            <a:ext cx="8015287" cy="639762"/>
          </a:xfrm>
          <a:prstGeom prst="rect">
            <a:avLst/>
          </a:prstGeom>
          <a:noFill/>
          <a:ln w="9525">
            <a:noFill/>
            <a:miter lim="800000"/>
            <a:headEnd/>
            <a:tailEnd/>
          </a:ln>
        </p:spPr>
        <p:txBody>
          <a:bodyPr lIns="162000" tIns="36000" bIns="36000"/>
          <a:lstStyle/>
          <a:p>
            <a:pPr algn="l" eaLnBrk="0" hangingPunct="0">
              <a:defRPr/>
            </a:pPr>
            <a:r>
              <a:rPr lang="en-US" sz="2500" b="1" kern="0" dirty="0" smtClean="0">
                <a:ea typeface="+mj-ea"/>
                <a:cs typeface="+mj-cs"/>
              </a:rPr>
              <a:t>Moody’s  Analytics</a:t>
            </a:r>
            <a:endParaRPr lang="en-US" sz="2500" b="1" kern="0" dirty="0">
              <a:ea typeface="+mj-ea"/>
              <a:cs typeface="+mj-cs"/>
            </a:endParaRPr>
          </a:p>
          <a:p>
            <a:pPr algn="l" eaLnBrk="0" hangingPunct="0">
              <a:defRPr/>
            </a:pPr>
            <a:r>
              <a:rPr lang="en-US" b="1" dirty="0" smtClean="0">
                <a:solidFill>
                  <a:srgbClr val="7030A0"/>
                </a:solidFill>
              </a:rPr>
              <a:t>Licensing Renewal Summary</a:t>
            </a:r>
            <a:endParaRPr lang="en-GB" b="1" kern="0" dirty="0">
              <a:solidFill>
                <a:srgbClr val="7030A0"/>
              </a:solidFill>
              <a:ea typeface="+mj-ea"/>
              <a:cs typeface="+mj-cs"/>
            </a:endParaRPr>
          </a:p>
        </p:txBody>
      </p:sp>
      <p:graphicFrame>
        <p:nvGraphicFramePr>
          <p:cNvPr id="8" name="Table 7"/>
          <p:cNvGraphicFramePr>
            <a:graphicFrameLocks noGrp="1"/>
          </p:cNvGraphicFramePr>
          <p:nvPr/>
        </p:nvGraphicFramePr>
        <p:xfrm>
          <a:off x="304800" y="4343401"/>
          <a:ext cx="8610600" cy="2037955"/>
        </p:xfrm>
        <a:graphic>
          <a:graphicData uri="http://schemas.openxmlformats.org/drawingml/2006/table">
            <a:tbl>
              <a:tblPr/>
              <a:tblGrid>
                <a:gridCol w="838200"/>
                <a:gridCol w="838200"/>
                <a:gridCol w="601461"/>
                <a:gridCol w="1104875"/>
                <a:gridCol w="890022"/>
                <a:gridCol w="770719"/>
                <a:gridCol w="671523"/>
                <a:gridCol w="838200"/>
                <a:gridCol w="2057400"/>
              </a:tblGrid>
              <a:tr h="459826">
                <a:tc>
                  <a:txBody>
                    <a:bodyPr/>
                    <a:lstStyle/>
                    <a:p>
                      <a:pPr algn="ctr" fontAlgn="ctr"/>
                      <a:r>
                        <a:rPr lang="en-GB" sz="800" b="0" i="0" u="none" strike="noStrike" dirty="0" smtClean="0">
                          <a:solidFill>
                            <a:srgbClr val="000000"/>
                          </a:solidFill>
                          <a:latin typeface="Calibri"/>
                        </a:rPr>
                        <a:t>Contract</a:t>
                      </a:r>
                      <a:endParaRPr lang="en-GB" sz="8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800" b="0" i="0" u="none" strike="noStrike" dirty="0" smtClean="0">
                          <a:solidFill>
                            <a:srgbClr val="000000"/>
                          </a:solidFill>
                          <a:latin typeface="Calibri"/>
                        </a:rPr>
                        <a:t>License</a:t>
                      </a:r>
                    </a:p>
                    <a:p>
                      <a:pPr algn="ctr" fontAlgn="ctr"/>
                      <a:r>
                        <a:rPr lang="en-US" sz="800" b="0" i="0" u="none" strike="noStrike" dirty="0" smtClean="0">
                          <a:solidFill>
                            <a:srgbClr val="000000"/>
                          </a:solidFill>
                          <a:latin typeface="Calibri"/>
                        </a:rPr>
                        <a:t>Type</a:t>
                      </a:r>
                      <a:endParaRPr lang="en-GB" sz="800" b="0"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800" b="0" i="0" u="none" strike="noStrike" dirty="0" smtClean="0">
                          <a:solidFill>
                            <a:srgbClr val="000000"/>
                          </a:solidFill>
                          <a:latin typeface="Calibri"/>
                        </a:rPr>
                        <a:t>AUM</a:t>
                      </a:r>
                      <a:endParaRPr lang="en-GB" sz="800" b="0"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GB" sz="800" b="0" i="0" u="none" strike="noStrike" dirty="0">
                          <a:solidFill>
                            <a:srgbClr val="000000"/>
                          </a:solidFill>
                          <a:latin typeface="Calibri"/>
                        </a:rPr>
                        <a:t>Coverage</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GB" sz="800" b="0" i="0" u="none" strike="noStrike" dirty="0" smtClean="0">
                          <a:solidFill>
                            <a:srgbClr val="000000"/>
                          </a:solidFill>
                          <a:latin typeface="Calibri"/>
                        </a:rPr>
                        <a:t>Current </a:t>
                      </a:r>
                      <a:r>
                        <a:rPr lang="en-GB" sz="800" b="0" i="0" u="none" strike="noStrike" dirty="0">
                          <a:solidFill>
                            <a:srgbClr val="000000"/>
                          </a:solidFill>
                          <a:latin typeface="Calibri"/>
                        </a:rPr>
                        <a:t>Fee PA</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GB" sz="800" b="0" i="0" u="none" strike="noStrike" dirty="0" smtClean="0">
                          <a:solidFill>
                            <a:srgbClr val="000000"/>
                          </a:solidFill>
                          <a:latin typeface="Calibri"/>
                        </a:rPr>
                        <a:t>Year</a:t>
                      </a:r>
                      <a:endParaRPr lang="en-GB" sz="800" b="0"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endParaRPr lang="en-GB" sz="800" b="0"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GB" sz="800" b="0" i="0" u="none" strike="noStrike">
                          <a:solidFill>
                            <a:srgbClr val="000000"/>
                          </a:solidFill>
                          <a:latin typeface="Calibri"/>
                        </a:rPr>
                        <a:t>Uplift from Commencement</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800" b="0" i="0" u="none" strike="noStrike" dirty="0" smtClean="0">
                          <a:solidFill>
                            <a:srgbClr val="000000"/>
                          </a:solidFill>
                          <a:latin typeface="Calibri"/>
                        </a:rPr>
                        <a:t>Notes</a:t>
                      </a:r>
                      <a:endParaRPr lang="en-GB" sz="800" b="0" i="0" u="none" strike="noStrike" dirty="0">
                        <a:solidFill>
                          <a:srgbClr val="000000"/>
                        </a:solidFill>
                        <a:latin typeface="Calibri"/>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229915">
                <a:tc>
                  <a:txBody>
                    <a:bodyPr/>
                    <a:lstStyle/>
                    <a:p>
                      <a:pPr marL="0" algn="ctr" defTabSz="914400" rtl="0" eaLnBrk="1" fontAlgn="b" latinLnBrk="0" hangingPunct="1"/>
                      <a:r>
                        <a:rPr lang="en-US" sz="900" b="0" i="0" u="none" strike="noStrike" kern="1200" dirty="0" smtClean="0">
                          <a:solidFill>
                            <a:srgbClr val="000000"/>
                          </a:solidFill>
                          <a:latin typeface="Calibri"/>
                          <a:ea typeface="+mn-ea"/>
                          <a:cs typeface="+mn-cs"/>
                        </a:rPr>
                        <a:t>66073</a:t>
                      </a:r>
                      <a:endParaRPr lang="en-GB" sz="900" b="0" i="0" u="none" strike="noStrike" kern="1200" dirty="0" smtClean="0">
                        <a:solidFill>
                          <a:srgbClr val="000000"/>
                        </a:solidFill>
                        <a:latin typeface="Calibri"/>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AUM</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110 B</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latin typeface="Calibri"/>
                        </a:rPr>
                        <a:t>PDIR,</a:t>
                      </a:r>
                      <a:r>
                        <a:rPr lang="en-US" sz="1050" b="0" i="0" u="none" strike="noStrike" baseline="0" dirty="0" smtClean="0">
                          <a:solidFill>
                            <a:srgbClr val="000000"/>
                          </a:solidFill>
                          <a:latin typeface="Calibri"/>
                        </a:rPr>
                        <a:t> RM, Investment Dept</a:t>
                      </a:r>
                      <a:endParaRPr lang="en-GB" sz="105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218k</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2012</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9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89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latin typeface="+mn-lt"/>
                          <a:ea typeface="+mn-ea"/>
                          <a:cs typeface="+mn-cs"/>
                        </a:rPr>
                        <a:t>66073</a:t>
                      </a:r>
                      <a:endParaRPr lang="en-GB" sz="900" b="0" i="0" u="none" strike="noStrike" kern="1200" dirty="0" smtClean="0">
                        <a:solidFill>
                          <a:srgbClr val="000000"/>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AUM</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110 B</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latin typeface="Calibri"/>
                        </a:rPr>
                        <a:t>PDIR,</a:t>
                      </a:r>
                      <a:r>
                        <a:rPr lang="en-US" sz="1050" b="0" i="0" u="none" strike="noStrike" baseline="0" dirty="0" smtClean="0">
                          <a:solidFill>
                            <a:srgbClr val="000000"/>
                          </a:solidFill>
                          <a:latin typeface="Calibri"/>
                        </a:rPr>
                        <a:t> RM, Investment Dept</a:t>
                      </a:r>
                      <a:endParaRPr lang="en-GB" sz="105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226k</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2013</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4%</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900" b="0" i="0" u="none" strike="noStrike" dirty="0">
                        <a:solidFill>
                          <a:srgbClr val="FF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914">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latin typeface="+mn-lt"/>
                          <a:ea typeface="+mn-ea"/>
                          <a:cs typeface="+mn-cs"/>
                        </a:rPr>
                        <a:t>66110</a:t>
                      </a:r>
                      <a:endParaRPr lang="en-GB" sz="900" b="0" i="0" u="none" strike="noStrike" kern="1200" dirty="0" smtClean="0">
                        <a:solidFill>
                          <a:srgbClr val="000000"/>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User</a:t>
                      </a:r>
                      <a:r>
                        <a:rPr lang="en-US" sz="1100" b="0" i="0" u="none" strike="noStrike" baseline="0" dirty="0" smtClean="0">
                          <a:solidFill>
                            <a:srgbClr val="000000"/>
                          </a:solidFill>
                          <a:latin typeface="Calibri"/>
                        </a:rPr>
                        <a:t> Access</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50" b="0" i="0" u="none" strike="noStrike" dirty="0" smtClean="0">
                          <a:solidFill>
                            <a:srgbClr val="000000"/>
                          </a:solidFill>
                          <a:latin typeface="+mn-lt"/>
                        </a:rPr>
                        <a:t>7 Users 3 products</a:t>
                      </a:r>
                      <a:endParaRPr lang="en-GB" sz="1050" b="0" i="0" u="none" strike="noStrike" dirty="0" smtClean="0">
                        <a:solidFill>
                          <a:srgbClr val="00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109k</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2012</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900" b="0" i="0" u="none" strike="noStrike" dirty="0">
                        <a:solidFill>
                          <a:srgbClr val="FF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914">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latin typeface="+mn-lt"/>
                          <a:ea typeface="+mn-ea"/>
                          <a:cs typeface="+mn-cs"/>
                        </a:rPr>
                        <a:t>66110</a:t>
                      </a:r>
                      <a:endParaRPr lang="en-GB" sz="900" b="0" i="0" u="none" strike="noStrike" kern="1200" dirty="0" smtClean="0">
                        <a:solidFill>
                          <a:srgbClr val="000000"/>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User Access</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50" b="0" i="0" u="none" strike="noStrike" dirty="0" smtClean="0">
                          <a:solidFill>
                            <a:srgbClr val="000000"/>
                          </a:solidFill>
                          <a:latin typeface="+mn-lt"/>
                        </a:rPr>
                        <a:t>7 Users</a:t>
                      </a:r>
                      <a:r>
                        <a:rPr lang="en-US" sz="1050" b="0" i="0" u="none" strike="noStrike" baseline="0" dirty="0" smtClean="0">
                          <a:solidFill>
                            <a:srgbClr val="000000"/>
                          </a:solidFill>
                          <a:latin typeface="+mn-lt"/>
                        </a:rPr>
                        <a:t> 3 products</a:t>
                      </a:r>
                      <a:endParaRPr lang="en-GB" sz="1050" b="0" i="0" u="none" strike="noStrike" dirty="0" smtClean="0">
                        <a:solidFill>
                          <a:srgbClr val="00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119k</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2013</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GB" sz="1100" b="0" i="0" u="none" strike="noStrike" dirty="0" smtClean="0">
                        <a:solidFill>
                          <a:srgbClr val="00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8.5%</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GB" sz="900" b="0" i="0" u="none" strike="noStrike" dirty="0" smtClean="0">
                        <a:solidFill>
                          <a:srgbClr val="FF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914">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latin typeface="+mn-lt"/>
                          <a:ea typeface="+mn-ea"/>
                          <a:cs typeface="+mn-cs"/>
                        </a:rPr>
                        <a:t>46039</a:t>
                      </a:r>
                      <a:endParaRPr lang="en-GB" sz="900" b="0" i="0" u="none" strike="noStrike" kern="1200" dirty="0" smtClean="0">
                        <a:solidFill>
                          <a:srgbClr val="000000"/>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User </a:t>
                      </a:r>
                      <a:r>
                        <a:rPr lang="en-US" sz="1100" b="0" i="0" u="none" strike="noStrike" dirty="0" err="1" smtClean="0">
                          <a:solidFill>
                            <a:srgbClr val="000000"/>
                          </a:solidFill>
                          <a:latin typeface="Calibri"/>
                        </a:rPr>
                        <a:t>Acces</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2.5B</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50" b="0" i="0" u="none" strike="noStrike" dirty="0" smtClean="0">
                          <a:solidFill>
                            <a:srgbClr val="000000"/>
                          </a:solidFill>
                          <a:latin typeface="+mn-lt"/>
                        </a:rPr>
                        <a:t>10 users</a:t>
                      </a:r>
                      <a:endParaRPr lang="en-GB" sz="1050" b="0" i="0" u="none" strike="noStrike" dirty="0" smtClean="0">
                        <a:solidFill>
                          <a:srgbClr val="00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124k</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2013</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GB" sz="1100" b="0" i="0" u="none" strike="noStrike" dirty="0" smtClean="0">
                        <a:solidFill>
                          <a:srgbClr val="00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GB" sz="900" b="0" i="0" u="none" strike="noStrike" dirty="0" smtClean="0">
                        <a:solidFill>
                          <a:srgbClr val="FF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307">
                <a:tc>
                  <a:txBody>
                    <a:bodyPr/>
                    <a:lstStyle/>
                    <a:p>
                      <a:pPr marL="0" algn="ctr" defTabSz="914400" rtl="0" eaLnBrk="1" fontAlgn="b" latinLnBrk="0" hangingPunct="1"/>
                      <a:r>
                        <a:rPr lang="en-US" sz="900" b="0" i="0" u="none" strike="noStrike" kern="1200" dirty="0" smtClean="0">
                          <a:solidFill>
                            <a:srgbClr val="000000"/>
                          </a:solidFill>
                          <a:latin typeface="Calibri"/>
                          <a:ea typeface="+mn-ea"/>
                          <a:cs typeface="+mn-cs"/>
                        </a:rPr>
                        <a:t>2011000622484</a:t>
                      </a:r>
                      <a:endParaRPr lang="en-GB" sz="900" b="0" i="0" u="none" strike="noStrike" kern="1200" dirty="0" smtClean="0">
                        <a:solidFill>
                          <a:srgbClr val="000000"/>
                        </a:solidFill>
                        <a:latin typeface="Calibri"/>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Site</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smtClean="0">
                          <a:solidFill>
                            <a:srgbClr val="000000"/>
                          </a:solidFill>
                          <a:latin typeface="Calibri"/>
                        </a:rPr>
                        <a:t>Site</a:t>
                      </a:r>
                      <a:endParaRPr lang="en-GB" sz="105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120k</a:t>
                      </a:r>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9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Rectangle 9"/>
          <p:cNvSpPr/>
          <p:nvPr/>
        </p:nvSpPr>
        <p:spPr>
          <a:xfrm>
            <a:off x="4267200" y="1219200"/>
            <a:ext cx="4572000" cy="2819400"/>
          </a:xfrm>
          <a:prstGeom prst="rect">
            <a:avLst/>
          </a:prstGeom>
          <a:noFill/>
          <a:ln w="31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724400" y="1307068"/>
            <a:ext cx="2266967" cy="276999"/>
          </a:xfrm>
          <a:prstGeom prst="rect">
            <a:avLst/>
          </a:prstGeom>
        </p:spPr>
        <p:txBody>
          <a:bodyPr wrap="none">
            <a:spAutoFit/>
          </a:bodyPr>
          <a:lstStyle/>
          <a:p>
            <a:r>
              <a:rPr lang="en-GB" sz="1200" b="1" dirty="0" smtClean="0"/>
              <a:t>Moody’s  License Cost Summary</a:t>
            </a:r>
            <a:endParaRPr lang="en-GB" sz="1200" dirty="0"/>
          </a:p>
        </p:txBody>
      </p:sp>
      <p:sp>
        <p:nvSpPr>
          <p:cNvPr id="12" name="Rectangle 11"/>
          <p:cNvSpPr/>
          <p:nvPr/>
        </p:nvSpPr>
        <p:spPr>
          <a:xfrm>
            <a:off x="4800600" y="3609201"/>
            <a:ext cx="1247265" cy="276999"/>
          </a:xfrm>
          <a:prstGeom prst="rect">
            <a:avLst/>
          </a:prstGeom>
        </p:spPr>
        <p:txBody>
          <a:bodyPr wrap="none">
            <a:spAutoFit/>
          </a:bodyPr>
          <a:lstStyle/>
          <a:p>
            <a:r>
              <a:rPr lang="en-GB" sz="1200" b="1" dirty="0" smtClean="0"/>
              <a:t>Previous  yrs Fee</a:t>
            </a:r>
            <a:endParaRPr lang="en-GB" sz="1200" dirty="0"/>
          </a:p>
        </p:txBody>
      </p:sp>
      <p:sp>
        <p:nvSpPr>
          <p:cNvPr id="14" name="Rectangle 13"/>
          <p:cNvSpPr/>
          <p:nvPr/>
        </p:nvSpPr>
        <p:spPr>
          <a:xfrm>
            <a:off x="6705760" y="3609201"/>
            <a:ext cx="2005677" cy="415498"/>
          </a:xfrm>
          <a:prstGeom prst="rect">
            <a:avLst/>
          </a:prstGeom>
        </p:spPr>
        <p:txBody>
          <a:bodyPr wrap="none">
            <a:spAutoFit/>
          </a:bodyPr>
          <a:lstStyle/>
          <a:p>
            <a:r>
              <a:rPr lang="en-GB" sz="1200" b="1" dirty="0" smtClean="0"/>
              <a:t>Proposed </a:t>
            </a:r>
            <a:r>
              <a:rPr lang="en-GB" sz="1200" b="1" dirty="0" err="1" smtClean="0"/>
              <a:t>vs</a:t>
            </a:r>
            <a:r>
              <a:rPr lang="en-GB" sz="1200" b="1" dirty="0" smtClean="0"/>
              <a:t> Budget</a:t>
            </a:r>
          </a:p>
          <a:p>
            <a:r>
              <a:rPr lang="en-US" sz="900" b="1" dirty="0" smtClean="0"/>
              <a:t>*2013 budget assumption uplift of 5%</a:t>
            </a:r>
            <a:endParaRPr lang="en-GB" sz="900" dirty="0"/>
          </a:p>
        </p:txBody>
      </p:sp>
      <p:pic>
        <p:nvPicPr>
          <p:cNvPr id="176130" name="Picture 2"/>
          <p:cNvPicPr>
            <a:picLocks noChangeAspect="1" noChangeArrowheads="1"/>
          </p:cNvPicPr>
          <p:nvPr/>
        </p:nvPicPr>
        <p:blipFill>
          <a:blip r:embed="rId4" cstate="print"/>
          <a:srcRect/>
          <a:stretch>
            <a:fillRect/>
          </a:stretch>
        </p:blipFill>
        <p:spPr bwMode="auto">
          <a:xfrm>
            <a:off x="4400550" y="1524000"/>
            <a:ext cx="4438650" cy="2200275"/>
          </a:xfrm>
          <a:prstGeom prst="rect">
            <a:avLst/>
          </a:prstGeom>
          <a:noFill/>
          <a:ln w="9525">
            <a:noFill/>
            <a:miter lim="800000"/>
            <a:headEnd/>
            <a:tailEnd/>
          </a:ln>
        </p:spPr>
      </p:pic>
      <p:sp>
        <p:nvSpPr>
          <p:cNvPr id="17"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MDC @ Market Data Company </a:t>
            </a:r>
          </a:p>
        </p:txBody>
      </p:sp>
      <p:sp>
        <p:nvSpPr>
          <p:cNvPr id="18" name="Slide Number Placeholder 3"/>
          <p:cNvSpPr txBox="1">
            <a:spLocks/>
          </p:cNvSpPr>
          <p:nvPr>
            <p:custDataLst>
              <p:tags r:id="rId1"/>
            </p:custDataLst>
          </p:nvPr>
        </p:nvSpPr>
        <p:spPr>
          <a:xfrm>
            <a:off x="8643938" y="6629400"/>
            <a:ext cx="500062"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5" name="Picture 14"/>
          <p:cNvPicPr>
            <a:picLocks noChangeAspect="1"/>
          </p:cNvPicPr>
          <p:nvPr/>
        </p:nvPicPr>
        <p:blipFill>
          <a:blip r:embed="rId5" cstate="print"/>
          <a:stretch>
            <a:fillRect/>
          </a:stretch>
        </p:blipFill>
        <p:spPr>
          <a:xfrm>
            <a:off x="7543800" y="179401"/>
            <a:ext cx="1278860" cy="765161"/>
          </a:xfrm>
          <a:prstGeom prst="rect">
            <a:avLst/>
          </a:prstGeom>
        </p:spPr>
      </p:pic>
      <p:sp>
        <p:nvSpPr>
          <p:cNvPr id="19" name="Rectangle 18">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0" name="Rectangle 19">
            <a:extLst>
              <a:ext uri="{FF2B5EF4-FFF2-40B4-BE49-F238E27FC236}">
                <a16:creationId xmlns="" xmlns:a16="http://schemas.microsoft.com/office/drawing/2014/main" id="{36956996-D821-489B-AEBB-3609872CDCDC}"/>
              </a:ext>
            </a:extLst>
          </p:cNvPr>
          <p:cNvSpPr/>
          <p:nvPr/>
        </p:nvSpPr>
        <p:spPr>
          <a:xfrm>
            <a:off x="182425" y="6535579"/>
            <a:ext cx="49565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rPr>
              <a:t>CPPIB</a:t>
            </a:r>
            <a:endParaRPr lang="en-CA" sz="1000" dirty="0">
              <a:solidFill>
                <a:schemeClr val="accent4">
                  <a:lumMod val="60000"/>
                  <a:lumOff val="40000"/>
                </a:schemeClr>
              </a:solidFill>
              <a:latin typeface="+mn-lt"/>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entagon 229"/>
          <p:cNvSpPr/>
          <p:nvPr/>
        </p:nvSpPr>
        <p:spPr>
          <a:xfrm rot="5400000">
            <a:off x="4286248" y="-142899"/>
            <a:ext cx="714380" cy="8286807"/>
          </a:xfrm>
          <a:prstGeom prst="homePlate">
            <a:avLst>
              <a:gd name="adj" fmla="val 71834"/>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5" name="Rectangle 234"/>
          <p:cNvSpPr/>
          <p:nvPr/>
        </p:nvSpPr>
        <p:spPr>
          <a:xfrm>
            <a:off x="2643174" y="1610580"/>
            <a:ext cx="1928826" cy="2354491"/>
          </a:xfrm>
          <a:prstGeom prst="rect">
            <a:avLst/>
          </a:prstGeom>
          <a:noFill/>
        </p:spPr>
        <p:txBody>
          <a:bodyPr wrap="square">
            <a:spAutoFit/>
          </a:bodyPr>
          <a:lstStyle/>
          <a:p>
            <a:pPr algn="ctr"/>
            <a:r>
              <a:rPr lang="en-CA" sz="1600" dirty="0" smtClean="0"/>
              <a:t>Information System </a:t>
            </a:r>
          </a:p>
          <a:p>
            <a:pPr algn="ctr"/>
            <a:endParaRPr lang="en-CA" sz="1600" dirty="0" smtClean="0"/>
          </a:p>
          <a:p>
            <a:pPr algn="ctr"/>
            <a:endParaRPr lang="en-CA" sz="1600" dirty="0" smtClean="0"/>
          </a:p>
          <a:p>
            <a:pPr algn="ctr"/>
            <a:endParaRPr lang="en-CA" sz="1600" dirty="0" smtClean="0"/>
          </a:p>
          <a:p>
            <a:pPr algn="ctr"/>
            <a:endParaRPr lang="en-CA" sz="1600" dirty="0" smtClean="0"/>
          </a:p>
          <a:p>
            <a:pPr algn="ctr"/>
            <a:endParaRPr lang="en-CA" sz="1600" dirty="0" smtClean="0"/>
          </a:p>
          <a:p>
            <a:pPr algn="ctr"/>
            <a:endParaRPr lang="en-CA" sz="1600" dirty="0" smtClean="0"/>
          </a:p>
          <a:p>
            <a:pPr algn="ctr"/>
            <a:endParaRPr lang="en-CA" sz="1600" dirty="0" smtClean="0"/>
          </a:p>
          <a:p>
            <a:pPr algn="ctr"/>
            <a:endParaRPr lang="en-CA" sz="300" b="1" dirty="0" smtClean="0"/>
          </a:p>
          <a:p>
            <a:pPr algn="ctr"/>
            <a:r>
              <a:rPr lang="en-CA" sz="1600" b="1" dirty="0" smtClean="0"/>
              <a:t>Value Focused</a:t>
            </a:r>
          </a:p>
        </p:txBody>
      </p:sp>
      <p:sp>
        <p:nvSpPr>
          <p:cNvPr id="214" name="Rectangle 213"/>
          <p:cNvSpPr/>
          <p:nvPr/>
        </p:nvSpPr>
        <p:spPr>
          <a:xfrm>
            <a:off x="500034" y="1500174"/>
            <a:ext cx="1785950" cy="20717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221" name="Rectangle 220"/>
          <p:cNvSpPr/>
          <p:nvPr/>
        </p:nvSpPr>
        <p:spPr>
          <a:xfrm>
            <a:off x="2714612" y="1500174"/>
            <a:ext cx="1785950" cy="20717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smtClean="0">
              <a:solidFill>
                <a:schemeClr val="tx1"/>
              </a:solidFill>
            </a:endParaRPr>
          </a:p>
          <a:p>
            <a:pPr algn="ctr"/>
            <a:endParaRPr lang="en-CA" dirty="0" smtClean="0">
              <a:solidFill>
                <a:schemeClr val="tx1"/>
              </a:solidFill>
            </a:endParaRPr>
          </a:p>
        </p:txBody>
      </p:sp>
      <p:sp>
        <p:nvSpPr>
          <p:cNvPr id="225" name="Rectangle 224"/>
          <p:cNvSpPr/>
          <p:nvPr/>
        </p:nvSpPr>
        <p:spPr>
          <a:xfrm>
            <a:off x="4857752" y="1500174"/>
            <a:ext cx="1785950" cy="20717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236" name="Rectangle 235"/>
          <p:cNvSpPr/>
          <p:nvPr/>
        </p:nvSpPr>
        <p:spPr>
          <a:xfrm>
            <a:off x="500034" y="1539142"/>
            <a:ext cx="1785950" cy="2416046"/>
          </a:xfrm>
          <a:prstGeom prst="rect">
            <a:avLst/>
          </a:prstGeom>
          <a:noFill/>
        </p:spPr>
        <p:txBody>
          <a:bodyPr wrap="square">
            <a:spAutoFit/>
          </a:bodyPr>
          <a:lstStyle/>
          <a:p>
            <a:pPr algn="ctr"/>
            <a:r>
              <a:rPr lang="en-CA" sz="1600" dirty="0" smtClean="0"/>
              <a:t>CME</a:t>
            </a:r>
          </a:p>
          <a:p>
            <a:pPr algn="ctr"/>
            <a:endParaRPr lang="en-CA" sz="1600" dirty="0" smtClean="0"/>
          </a:p>
          <a:p>
            <a:pPr algn="ctr"/>
            <a:endParaRPr lang="en-CA" sz="1600" dirty="0" smtClean="0"/>
          </a:p>
          <a:p>
            <a:pPr algn="ctr"/>
            <a:endParaRPr lang="en-CA" sz="1600" dirty="0" smtClean="0"/>
          </a:p>
          <a:p>
            <a:pPr algn="ctr"/>
            <a:endParaRPr lang="en-CA" sz="1600" dirty="0" smtClean="0"/>
          </a:p>
          <a:p>
            <a:pPr algn="ctr"/>
            <a:endParaRPr lang="en-CA" sz="1600" dirty="0" smtClean="0"/>
          </a:p>
          <a:p>
            <a:pPr algn="ctr"/>
            <a:endParaRPr lang="en-CA" sz="1600" dirty="0" smtClean="0"/>
          </a:p>
          <a:p>
            <a:pPr algn="ctr"/>
            <a:endParaRPr lang="en-CA" sz="1600" dirty="0" smtClean="0"/>
          </a:p>
          <a:p>
            <a:pPr algn="ctr"/>
            <a:endParaRPr lang="en-CA" sz="700" dirty="0" smtClean="0"/>
          </a:p>
          <a:p>
            <a:pPr algn="ctr"/>
            <a:r>
              <a:rPr lang="en-CA" sz="1600" b="1" dirty="0" smtClean="0"/>
              <a:t>Compliance Threat</a:t>
            </a:r>
          </a:p>
        </p:txBody>
      </p:sp>
      <p:sp>
        <p:nvSpPr>
          <p:cNvPr id="240" name="Rectangle 239"/>
          <p:cNvSpPr/>
          <p:nvPr/>
        </p:nvSpPr>
        <p:spPr>
          <a:xfrm>
            <a:off x="4857752" y="1610580"/>
            <a:ext cx="1785950" cy="2369880"/>
          </a:xfrm>
          <a:prstGeom prst="rect">
            <a:avLst/>
          </a:prstGeom>
          <a:noFill/>
        </p:spPr>
        <p:txBody>
          <a:bodyPr wrap="square">
            <a:spAutoFit/>
          </a:bodyPr>
          <a:lstStyle/>
          <a:p>
            <a:pPr algn="ctr"/>
            <a:r>
              <a:rPr lang="en-CA" sz="1600" dirty="0" smtClean="0"/>
              <a:t>Bloomberg</a:t>
            </a:r>
          </a:p>
          <a:p>
            <a:pPr algn="ctr"/>
            <a:endParaRPr lang="en-CA" sz="1600" dirty="0" smtClean="0"/>
          </a:p>
          <a:p>
            <a:pPr algn="ctr"/>
            <a:endParaRPr lang="en-CA" sz="1600" dirty="0" smtClean="0"/>
          </a:p>
          <a:p>
            <a:pPr algn="ctr"/>
            <a:endParaRPr lang="en-CA" sz="1600" dirty="0" smtClean="0"/>
          </a:p>
          <a:p>
            <a:pPr algn="ctr"/>
            <a:endParaRPr lang="en-CA" sz="1600" dirty="0" smtClean="0"/>
          </a:p>
          <a:p>
            <a:pPr algn="ctr"/>
            <a:endParaRPr lang="en-CA" sz="1600" dirty="0" smtClean="0"/>
          </a:p>
          <a:p>
            <a:pPr algn="ctr"/>
            <a:r>
              <a:rPr lang="en-CA" sz="1600" dirty="0" smtClean="0"/>
              <a:t> </a:t>
            </a:r>
          </a:p>
          <a:p>
            <a:pPr algn="ctr"/>
            <a:endParaRPr lang="en-CA" sz="1600" dirty="0" smtClean="0"/>
          </a:p>
          <a:p>
            <a:pPr algn="ctr"/>
            <a:endParaRPr lang="en-CA" sz="400" b="1" dirty="0" smtClean="0"/>
          </a:p>
          <a:p>
            <a:pPr algn="ctr"/>
            <a:r>
              <a:rPr lang="en-CA" sz="1600" b="1" dirty="0" smtClean="0"/>
              <a:t>User Controls</a:t>
            </a:r>
            <a:endParaRPr lang="en-CA" sz="1600" b="1" dirty="0"/>
          </a:p>
        </p:txBody>
      </p:sp>
      <p:sp>
        <p:nvSpPr>
          <p:cNvPr id="326" name="Rectangle 325"/>
          <p:cNvSpPr/>
          <p:nvPr/>
        </p:nvSpPr>
        <p:spPr>
          <a:xfrm>
            <a:off x="7000892" y="1500174"/>
            <a:ext cx="1785950" cy="20717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329" name="Rectangle 328"/>
          <p:cNvSpPr/>
          <p:nvPr/>
        </p:nvSpPr>
        <p:spPr>
          <a:xfrm>
            <a:off x="7000892" y="1610580"/>
            <a:ext cx="1785950" cy="2369880"/>
          </a:xfrm>
          <a:prstGeom prst="rect">
            <a:avLst/>
          </a:prstGeom>
          <a:noFill/>
        </p:spPr>
        <p:txBody>
          <a:bodyPr wrap="square">
            <a:spAutoFit/>
          </a:bodyPr>
          <a:lstStyle/>
          <a:p>
            <a:pPr algn="ctr"/>
            <a:r>
              <a:rPr lang="en-CA" sz="1600" dirty="0" smtClean="0"/>
              <a:t>Moody’s</a:t>
            </a:r>
          </a:p>
          <a:p>
            <a:pPr algn="ctr"/>
            <a:endParaRPr lang="en-CA" sz="1600" dirty="0" smtClean="0"/>
          </a:p>
          <a:p>
            <a:pPr algn="ctr"/>
            <a:endParaRPr lang="en-CA" sz="1600" dirty="0" smtClean="0"/>
          </a:p>
          <a:p>
            <a:pPr algn="ctr"/>
            <a:r>
              <a:rPr lang="en-CA" sz="1600" dirty="0" smtClean="0"/>
              <a:t> </a:t>
            </a:r>
          </a:p>
          <a:p>
            <a:pPr algn="ctr"/>
            <a:endParaRPr lang="en-CA" sz="1600" dirty="0" smtClean="0"/>
          </a:p>
          <a:p>
            <a:pPr algn="ctr"/>
            <a:endParaRPr lang="en-CA" sz="1600" dirty="0" smtClean="0"/>
          </a:p>
          <a:p>
            <a:pPr algn="ctr"/>
            <a:endParaRPr lang="en-CA" sz="1600" dirty="0" smtClean="0"/>
          </a:p>
          <a:p>
            <a:pPr algn="ctr"/>
            <a:endParaRPr lang="en-CA" sz="1600" dirty="0" smtClean="0"/>
          </a:p>
          <a:p>
            <a:pPr algn="ctr"/>
            <a:endParaRPr lang="en-CA" sz="400" dirty="0" smtClean="0"/>
          </a:p>
          <a:p>
            <a:pPr algn="ctr"/>
            <a:r>
              <a:rPr lang="en-CA" sz="1600" b="1" dirty="0" smtClean="0"/>
              <a:t>Negotiating Power</a:t>
            </a:r>
          </a:p>
        </p:txBody>
      </p:sp>
      <p:pic>
        <p:nvPicPr>
          <p:cNvPr id="57" name="Picture 4"/>
          <p:cNvPicPr>
            <a:picLocks noChangeAspect="1" noChangeArrowheads="1"/>
          </p:cNvPicPr>
          <p:nvPr/>
        </p:nvPicPr>
        <p:blipFill>
          <a:blip r:embed="rId4"/>
          <a:srcRect/>
          <a:stretch>
            <a:fillRect/>
          </a:stretch>
        </p:blipFill>
        <p:spPr bwMode="auto">
          <a:xfrm>
            <a:off x="613533" y="2026298"/>
            <a:ext cx="1601013" cy="655851"/>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571472" y="2682150"/>
            <a:ext cx="1571636" cy="647283"/>
          </a:xfrm>
          <a:prstGeom prst="rect">
            <a:avLst/>
          </a:prstGeom>
          <a:noFill/>
          <a:ln w="9525">
            <a:noFill/>
            <a:miter lim="800000"/>
            <a:headEnd/>
            <a:tailEnd/>
          </a:ln>
          <a:effectLst/>
        </p:spPr>
      </p:pic>
      <p:sp>
        <p:nvSpPr>
          <p:cNvPr id="58" name="Title 1"/>
          <p:cNvSpPr txBox="1">
            <a:spLocks/>
          </p:cNvSpPr>
          <p:nvPr/>
        </p:nvSpPr>
        <p:spPr bwMode="auto">
          <a:xfrm>
            <a:off x="296863" y="346075"/>
            <a:ext cx="7335837" cy="873125"/>
          </a:xfrm>
          <a:prstGeom prst="rect">
            <a:avLst/>
          </a:prstGeom>
          <a:noFill/>
          <a:ln w="9525" algn="ctr">
            <a:noFill/>
            <a:miter lim="800000"/>
            <a:headEnd/>
            <a:tailEnd/>
          </a:ln>
        </p:spPr>
        <p:txBody>
          <a:bodyPr lIns="198000"/>
          <a:lstStyle/>
          <a:p>
            <a:pPr eaLnBrk="0" hangingPunct="0">
              <a:defRPr/>
            </a:pPr>
            <a:r>
              <a:rPr lang="en-US" sz="2500" b="1" kern="0" dirty="0" smtClean="0">
                <a:latin typeface="+mj-lt"/>
                <a:ea typeface="+mj-ea"/>
                <a:cs typeface="+mj-cs"/>
              </a:rPr>
              <a:t>Summary of Case Studies</a:t>
            </a:r>
            <a:r>
              <a:rPr lang="en-US" sz="3000" b="1" kern="0" dirty="0">
                <a:ea typeface="+mj-ea"/>
                <a:cs typeface="+mj-cs"/>
              </a:rPr>
              <a:t/>
            </a:r>
            <a:br>
              <a:rPr lang="en-US" sz="3000" b="1" kern="0" dirty="0">
                <a:ea typeface="+mj-ea"/>
                <a:cs typeface="+mj-cs"/>
              </a:rPr>
            </a:br>
            <a:r>
              <a:rPr lang="en-US" b="1" dirty="0" smtClean="0">
                <a:solidFill>
                  <a:srgbClr val="7030A0"/>
                </a:solidFill>
                <a:latin typeface="+mj-lt"/>
                <a:ea typeface="+mj-ea"/>
                <a:cs typeface="+mj-cs"/>
              </a:rPr>
              <a:t>Observations and Business Threats </a:t>
            </a:r>
            <a:endParaRPr lang="en-GB" b="1" dirty="0" smtClean="0">
              <a:solidFill>
                <a:srgbClr val="7030A0"/>
              </a:solidFill>
            </a:endParaRPr>
          </a:p>
          <a:p>
            <a:pPr algn="l" eaLnBrk="0" hangingPunct="0">
              <a:defRPr/>
            </a:pPr>
            <a:endParaRPr lang="en-GB" b="1" kern="0" dirty="0">
              <a:ea typeface="+mj-ea"/>
              <a:cs typeface="+mj-cs"/>
            </a:endParaRPr>
          </a:p>
        </p:txBody>
      </p:sp>
      <p:pic>
        <p:nvPicPr>
          <p:cNvPr id="2051" name="Picture 3"/>
          <p:cNvPicPr>
            <a:picLocks noChangeAspect="1" noChangeArrowheads="1"/>
          </p:cNvPicPr>
          <p:nvPr/>
        </p:nvPicPr>
        <p:blipFill>
          <a:blip r:embed="rId6"/>
          <a:srcRect/>
          <a:stretch>
            <a:fillRect/>
          </a:stretch>
        </p:blipFill>
        <p:spPr bwMode="auto">
          <a:xfrm>
            <a:off x="4929191" y="1995724"/>
            <a:ext cx="1571635" cy="614988"/>
          </a:xfrm>
          <a:prstGeom prst="rect">
            <a:avLst/>
          </a:prstGeom>
          <a:noFill/>
          <a:ln w="9525">
            <a:noFill/>
            <a:miter lim="800000"/>
            <a:headEnd/>
            <a:tailEnd/>
          </a:ln>
          <a:effectLst/>
        </p:spPr>
      </p:pic>
      <p:pic>
        <p:nvPicPr>
          <p:cNvPr id="2053" name="Picture 5"/>
          <p:cNvPicPr>
            <a:picLocks noChangeAspect="1" noChangeArrowheads="1"/>
          </p:cNvPicPr>
          <p:nvPr/>
        </p:nvPicPr>
        <p:blipFill>
          <a:blip r:embed="rId7"/>
          <a:srcRect/>
          <a:stretch>
            <a:fillRect/>
          </a:stretch>
        </p:blipFill>
        <p:spPr bwMode="auto">
          <a:xfrm>
            <a:off x="4960052" y="2682150"/>
            <a:ext cx="1540774" cy="887543"/>
          </a:xfrm>
          <a:prstGeom prst="rect">
            <a:avLst/>
          </a:prstGeom>
          <a:noFill/>
          <a:ln w="9525">
            <a:noFill/>
            <a:miter lim="800000"/>
            <a:headEnd/>
            <a:tailEnd/>
          </a:ln>
          <a:effectLst/>
        </p:spPr>
      </p:pic>
      <p:pic>
        <p:nvPicPr>
          <p:cNvPr id="62" name="Picture 61"/>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2714613" y="2857496"/>
            <a:ext cx="1000132" cy="592541"/>
          </a:xfrm>
          <a:prstGeom prst="rect">
            <a:avLst/>
          </a:prstGeom>
        </p:spPr>
      </p:pic>
      <p:graphicFrame>
        <p:nvGraphicFramePr>
          <p:cNvPr id="63" name="Table 62"/>
          <p:cNvGraphicFramePr>
            <a:graphicFrameLocks noGrp="1"/>
          </p:cNvGraphicFramePr>
          <p:nvPr/>
        </p:nvGraphicFramePr>
        <p:xfrm>
          <a:off x="428594" y="4010676"/>
          <a:ext cx="8572564" cy="1724660"/>
        </p:xfrm>
        <a:graphic>
          <a:graphicData uri="http://schemas.openxmlformats.org/drawingml/2006/table">
            <a:tbl>
              <a:tblPr firstRow="1" bandRow="1">
                <a:tableStyleId>{5C22544A-7EE6-4342-B048-85BDC9FD1C3A}</a:tableStyleId>
              </a:tblPr>
              <a:tblGrid>
                <a:gridCol w="2143141"/>
                <a:gridCol w="2143141"/>
                <a:gridCol w="2143141"/>
                <a:gridCol w="214314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prstClr val="black"/>
                          </a:solidFill>
                        </a:rPr>
                        <a:t>Scotiabank lacks strong internal Controls to track, measure or assess Compliance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smtClean="0">
                        <a:solidFill>
                          <a:prstClr val="black"/>
                        </a:solidFill>
                      </a:endParaRPr>
                    </a:p>
                    <a:p>
                      <a:pPr>
                        <a:spcBef>
                          <a:spcPts val="200"/>
                        </a:spcBef>
                        <a:buFont typeface="Arial" pitchFamily="34" charset="0"/>
                        <a:buChar char="•"/>
                      </a:pPr>
                      <a:r>
                        <a:rPr lang="en-US" sz="1000" b="1" dirty="0" smtClean="0">
                          <a:solidFill>
                            <a:prstClr val="black"/>
                          </a:solidFill>
                        </a:rPr>
                        <a:t> </a:t>
                      </a:r>
                      <a:r>
                        <a:rPr lang="en-US" sz="850" dirty="0" smtClean="0">
                          <a:solidFill>
                            <a:prstClr val="black"/>
                          </a:solidFill>
                        </a:rPr>
                        <a:t>Unknown Application accesses</a:t>
                      </a:r>
                    </a:p>
                    <a:p>
                      <a:pPr>
                        <a:spcBef>
                          <a:spcPts val="200"/>
                        </a:spcBef>
                        <a:buFont typeface="Arial" pitchFamily="34" charset="0"/>
                        <a:buChar char="•"/>
                      </a:pPr>
                      <a:r>
                        <a:rPr lang="en-US" sz="850" dirty="0" smtClean="0">
                          <a:solidFill>
                            <a:prstClr val="black"/>
                          </a:solidFill>
                        </a:rPr>
                        <a:t> Limited /Tracking Reporting Capabilities </a:t>
                      </a:r>
                    </a:p>
                    <a:p>
                      <a:pPr>
                        <a:spcBef>
                          <a:spcPts val="200"/>
                        </a:spcBef>
                        <a:buFont typeface="Arial" pitchFamily="34" charset="0"/>
                        <a:buChar char="•"/>
                      </a:pPr>
                      <a:r>
                        <a:rPr lang="en-US" sz="850" dirty="0" smtClean="0">
                          <a:solidFill>
                            <a:prstClr val="black"/>
                          </a:solidFill>
                        </a:rPr>
                        <a:t> Monitoring and Analyzing Policy changes</a:t>
                      </a:r>
                    </a:p>
                    <a:p>
                      <a:pPr>
                        <a:spcBef>
                          <a:spcPts val="200"/>
                        </a:spcBef>
                        <a:buFont typeface="Arial" pitchFamily="34" charset="0"/>
                        <a:buChar char="•"/>
                      </a:pPr>
                      <a:r>
                        <a:rPr lang="en-US" sz="850" dirty="0" smtClean="0">
                          <a:solidFill>
                            <a:prstClr val="black"/>
                          </a:solidFill>
                        </a:rPr>
                        <a:t> User lists not Maintained</a:t>
                      </a:r>
                    </a:p>
                    <a:p>
                      <a:pPr>
                        <a:spcBef>
                          <a:spcPts val="200"/>
                        </a:spcBef>
                        <a:buFont typeface="Arial" pitchFamily="34" charset="0"/>
                        <a:buChar char="•"/>
                      </a:pPr>
                      <a:r>
                        <a:rPr lang="en-US" sz="850" dirty="0" smtClean="0">
                          <a:solidFill>
                            <a:prstClr val="black"/>
                          </a:solidFill>
                        </a:rPr>
                        <a:t> Signing Authority Risks</a:t>
                      </a:r>
                    </a:p>
                    <a:p>
                      <a:pPr>
                        <a:spcBef>
                          <a:spcPts val="200"/>
                        </a:spcBef>
                        <a:buFont typeface="Arial" pitchFamily="34" charset="0"/>
                        <a:buChar char="•"/>
                      </a:pPr>
                      <a:r>
                        <a:rPr lang="en-US" sz="850" dirty="0" smtClean="0">
                          <a:solidFill>
                            <a:prstClr val="black"/>
                          </a:solidFill>
                        </a:rPr>
                        <a:t> Cost Avoidance practices (Netting)</a:t>
                      </a:r>
                      <a:endParaRPr lang="en-CA" sz="850" dirty="0"/>
                    </a:p>
                  </a:txBody>
                  <a:tcPr>
                    <a:solidFill>
                      <a:schemeClr val="bg2">
                        <a:lumMod val="90000"/>
                        <a:alpha val="62000"/>
                      </a:schemeClr>
                    </a:solidFill>
                  </a:tcPr>
                </a:tc>
                <a:tc>
                  <a:txBody>
                    <a:bodyPr/>
                    <a:lstStyle/>
                    <a:p>
                      <a:r>
                        <a:rPr lang="en-US" sz="1100" u="none" strike="noStrike" dirty="0" smtClean="0">
                          <a:solidFill>
                            <a:schemeClr val="tx1"/>
                          </a:solidFill>
                          <a:effectLst/>
                        </a:rPr>
                        <a:t>Disparate, disconnected</a:t>
                      </a:r>
                      <a:r>
                        <a:rPr lang="en-US" sz="1100" u="none" strike="noStrike" baseline="0" dirty="0" smtClean="0">
                          <a:solidFill>
                            <a:schemeClr val="tx1"/>
                          </a:solidFill>
                          <a:effectLst/>
                        </a:rPr>
                        <a:t> series of systems limit the ability to manage information to derive business intelligence.</a:t>
                      </a:r>
                    </a:p>
                    <a:p>
                      <a:pPr marL="0" algn="l" defTabSz="914400" rtl="0" eaLnBrk="1" latinLnBrk="0" hangingPunct="1">
                        <a:spcBef>
                          <a:spcPts val="200"/>
                        </a:spcBef>
                        <a:buFont typeface="Arial" pitchFamily="34" charset="0"/>
                        <a:buChar char="•"/>
                      </a:pPr>
                      <a:endParaRPr lang="en-US" sz="100" b="1" kern="1200" dirty="0" smtClean="0">
                        <a:solidFill>
                          <a:prstClr val="black"/>
                        </a:solidFill>
                        <a:latin typeface="+mn-lt"/>
                        <a:ea typeface="+mn-ea"/>
                        <a:cs typeface="+mn-cs"/>
                      </a:endParaRPr>
                    </a:p>
                    <a:p>
                      <a:pPr marL="0" algn="l" defTabSz="914400" rtl="0" eaLnBrk="1" latinLnBrk="0" hangingPunct="1">
                        <a:spcBef>
                          <a:spcPts val="200"/>
                        </a:spcBef>
                        <a:buFont typeface="Arial" pitchFamily="34" charset="0"/>
                        <a:buNone/>
                      </a:pPr>
                      <a:endParaRPr lang="en-US" sz="100" b="1" kern="1200" dirty="0" smtClean="0">
                        <a:solidFill>
                          <a:prstClr val="black"/>
                        </a:solidFill>
                        <a:latin typeface="+mn-lt"/>
                        <a:ea typeface="+mn-ea"/>
                        <a:cs typeface="+mn-cs"/>
                      </a:endParaRPr>
                    </a:p>
                    <a:p>
                      <a:pPr marL="0" algn="l" defTabSz="914400" rtl="0" eaLnBrk="1" latinLnBrk="0" hangingPunct="1">
                        <a:spcBef>
                          <a:spcPts val="200"/>
                        </a:spcBef>
                        <a:buFont typeface="Arial" pitchFamily="34" charset="0"/>
                        <a:buChar char="•"/>
                      </a:pPr>
                      <a:r>
                        <a:rPr lang="en-US" sz="850" b="1" kern="1200" dirty="0" smtClean="0">
                          <a:solidFill>
                            <a:prstClr val="black"/>
                          </a:solidFill>
                          <a:latin typeface="+mn-lt"/>
                          <a:ea typeface="+mn-ea"/>
                          <a:cs typeface="+mn-cs"/>
                        </a:rPr>
                        <a:t>Multiple disconnect systems</a:t>
                      </a:r>
                    </a:p>
                    <a:p>
                      <a:pPr marL="0" algn="l" defTabSz="914400" rtl="0" eaLnBrk="1" latinLnBrk="0" hangingPunct="1">
                        <a:spcBef>
                          <a:spcPts val="200"/>
                        </a:spcBef>
                        <a:buFont typeface="Arial" pitchFamily="34" charset="0"/>
                        <a:buChar char="•"/>
                      </a:pPr>
                      <a:r>
                        <a:rPr lang="en-US" sz="850" b="1" kern="1200" dirty="0" smtClean="0">
                          <a:solidFill>
                            <a:prstClr val="black"/>
                          </a:solidFill>
                          <a:latin typeface="+mn-lt"/>
                          <a:ea typeface="+mn-ea"/>
                          <a:cs typeface="+mn-cs"/>
                        </a:rPr>
                        <a:t>Lack of Spend transparency</a:t>
                      </a:r>
                    </a:p>
                    <a:p>
                      <a:pPr marL="0" algn="l" defTabSz="914400" rtl="0" eaLnBrk="1" latinLnBrk="0" hangingPunct="1">
                        <a:spcBef>
                          <a:spcPts val="200"/>
                        </a:spcBef>
                        <a:buFont typeface="Arial" pitchFamily="34" charset="0"/>
                        <a:buChar char="•"/>
                      </a:pPr>
                      <a:r>
                        <a:rPr lang="en-US" sz="850" b="1" kern="1200" dirty="0" smtClean="0">
                          <a:solidFill>
                            <a:prstClr val="black"/>
                          </a:solidFill>
                          <a:latin typeface="+mn-lt"/>
                          <a:ea typeface="+mn-ea"/>
                          <a:cs typeface="+mn-cs"/>
                        </a:rPr>
                        <a:t>Contract inventory absent or limited</a:t>
                      </a:r>
                    </a:p>
                    <a:p>
                      <a:pPr marL="0" algn="l" defTabSz="914400" rtl="0" eaLnBrk="1" latinLnBrk="0" hangingPunct="1">
                        <a:spcBef>
                          <a:spcPts val="200"/>
                        </a:spcBef>
                        <a:buFont typeface="Arial" pitchFamily="34" charset="0"/>
                        <a:buChar char="•"/>
                      </a:pPr>
                      <a:r>
                        <a:rPr lang="en-CA" sz="850" b="1" kern="1200" dirty="0" smtClean="0">
                          <a:solidFill>
                            <a:prstClr val="black"/>
                          </a:solidFill>
                          <a:latin typeface="+mn-lt"/>
                          <a:ea typeface="+mn-ea"/>
                          <a:cs typeface="+mn-cs"/>
                        </a:rPr>
                        <a:t>Inability to derive Intelligence</a:t>
                      </a:r>
                    </a:p>
                    <a:p>
                      <a:pPr marL="0" algn="l" defTabSz="914400" rtl="0" eaLnBrk="1" latinLnBrk="0" hangingPunct="1">
                        <a:spcBef>
                          <a:spcPts val="200"/>
                        </a:spcBef>
                        <a:buFont typeface="Arial" pitchFamily="34" charset="0"/>
                        <a:buChar char="•"/>
                      </a:pPr>
                      <a:r>
                        <a:rPr lang="en-CA" sz="850" b="1" kern="1200" dirty="0" smtClean="0">
                          <a:solidFill>
                            <a:prstClr val="black"/>
                          </a:solidFill>
                          <a:latin typeface="+mn-lt"/>
                          <a:ea typeface="+mn-ea"/>
                          <a:cs typeface="+mn-cs"/>
                        </a:rPr>
                        <a:t>Insufficient Resources </a:t>
                      </a:r>
                    </a:p>
                  </a:txBody>
                  <a:tcPr>
                    <a:solidFill>
                      <a:schemeClr val="bg2">
                        <a:lumMod val="90000"/>
                        <a:alpha val="62000"/>
                      </a:schemeClr>
                    </a:solidFill>
                  </a:tcPr>
                </a:tc>
                <a:tc>
                  <a:txBody>
                    <a:bodyPr/>
                    <a:lstStyle/>
                    <a:p>
                      <a:pPr marL="0" algn="l" defTabSz="914400" rtl="0" eaLnBrk="1" latinLnBrk="0" hangingPunct="1"/>
                      <a:r>
                        <a:rPr lang="en-US" sz="1100" b="1" u="none" strike="noStrike" kern="1200" dirty="0" smtClean="0">
                          <a:solidFill>
                            <a:schemeClr val="tx1"/>
                          </a:solidFill>
                          <a:effectLst/>
                          <a:latin typeface="+mn-lt"/>
                          <a:ea typeface="+mn-ea"/>
                          <a:cs typeface="+mn-cs"/>
                        </a:rPr>
                        <a:t>Large number of unknown users and inactive terminals suggests weak tracking,</a:t>
                      </a:r>
                      <a:r>
                        <a:rPr lang="en-US" sz="1100" b="1" u="none" strike="noStrike" kern="1200" baseline="0" dirty="0" smtClean="0">
                          <a:solidFill>
                            <a:schemeClr val="tx1"/>
                          </a:solidFill>
                          <a:effectLst/>
                          <a:latin typeface="+mn-lt"/>
                          <a:ea typeface="+mn-ea"/>
                          <a:cs typeface="+mn-cs"/>
                        </a:rPr>
                        <a:t> </a:t>
                      </a:r>
                      <a:r>
                        <a:rPr lang="en-US" sz="1100" b="1" u="none" strike="noStrike" kern="1200" dirty="0" smtClean="0">
                          <a:solidFill>
                            <a:schemeClr val="tx1"/>
                          </a:solidFill>
                          <a:effectLst/>
                          <a:latin typeface="+mn-lt"/>
                          <a:ea typeface="+mn-ea"/>
                          <a:cs typeface="+mn-cs"/>
                        </a:rPr>
                        <a:t>reporting and execution</a:t>
                      </a:r>
                      <a:r>
                        <a:rPr lang="en-US" sz="1100" b="1" u="none" strike="noStrike" kern="1200" baseline="0" dirty="0" smtClean="0">
                          <a:solidFill>
                            <a:schemeClr val="tx1"/>
                          </a:solidFill>
                          <a:effectLst/>
                          <a:latin typeface="+mn-lt"/>
                          <a:ea typeface="+mn-ea"/>
                          <a:cs typeface="+mn-cs"/>
                        </a:rPr>
                        <a:t> </a:t>
                      </a:r>
                      <a:r>
                        <a:rPr lang="en-US" sz="1100" b="1" u="none" strike="noStrike" kern="1200" dirty="0" smtClean="0">
                          <a:solidFill>
                            <a:schemeClr val="tx1"/>
                          </a:solidFill>
                          <a:effectLst/>
                          <a:latin typeface="+mn-lt"/>
                          <a:ea typeface="+mn-ea"/>
                          <a:cs typeface="+mn-cs"/>
                        </a:rPr>
                        <a:t>practices.</a:t>
                      </a:r>
                    </a:p>
                    <a:p>
                      <a:pPr marL="0" algn="l" defTabSz="914400" rtl="0" eaLnBrk="1" latinLnBrk="0" hangingPunct="1">
                        <a:spcBef>
                          <a:spcPts val="200"/>
                        </a:spcBef>
                        <a:buFont typeface="Arial" pitchFamily="34" charset="0"/>
                        <a:buChar char="•"/>
                      </a:pPr>
                      <a:endParaRPr lang="en-US" sz="850" b="1" kern="1200" dirty="0" smtClean="0">
                        <a:solidFill>
                          <a:prstClr val="black"/>
                        </a:solidFill>
                        <a:latin typeface="+mn-lt"/>
                        <a:ea typeface="+mn-ea"/>
                        <a:cs typeface="+mn-cs"/>
                      </a:endParaRPr>
                    </a:p>
                    <a:p>
                      <a:pPr marL="0" algn="l" defTabSz="914400" rtl="0" eaLnBrk="1" latinLnBrk="0" hangingPunct="1">
                        <a:spcBef>
                          <a:spcPts val="200"/>
                        </a:spcBef>
                        <a:buFont typeface="Arial" pitchFamily="34" charset="0"/>
                        <a:buChar char="•"/>
                      </a:pPr>
                      <a:r>
                        <a:rPr lang="en-US" sz="850" b="1" kern="1200" dirty="0" smtClean="0">
                          <a:solidFill>
                            <a:prstClr val="black"/>
                          </a:solidFill>
                          <a:latin typeface="+mn-lt"/>
                          <a:ea typeface="+mn-ea"/>
                          <a:cs typeface="+mn-cs"/>
                        </a:rPr>
                        <a:t>Unable to match users  to terminals</a:t>
                      </a:r>
                    </a:p>
                    <a:p>
                      <a:pPr marL="0" algn="l" defTabSz="914400" rtl="0" eaLnBrk="1" latinLnBrk="0" hangingPunct="1">
                        <a:spcBef>
                          <a:spcPts val="200"/>
                        </a:spcBef>
                        <a:buFont typeface="Arial" pitchFamily="34" charset="0"/>
                        <a:buChar char="•"/>
                      </a:pPr>
                      <a:r>
                        <a:rPr lang="en-US" sz="850" b="1" kern="1200" dirty="0" smtClean="0">
                          <a:solidFill>
                            <a:prstClr val="black"/>
                          </a:solidFill>
                          <a:latin typeface="+mn-lt"/>
                          <a:ea typeface="+mn-ea"/>
                          <a:cs typeface="+mn-cs"/>
                        </a:rPr>
                        <a:t>Inactive terminal leads to cost leakage </a:t>
                      </a:r>
                      <a:endParaRPr lang="en-CA" sz="850" b="1" kern="1200" dirty="0" smtClean="0">
                        <a:solidFill>
                          <a:prstClr val="black"/>
                        </a:solidFill>
                        <a:latin typeface="+mn-lt"/>
                        <a:ea typeface="+mn-ea"/>
                        <a:cs typeface="+mn-cs"/>
                      </a:endParaRPr>
                    </a:p>
                    <a:p>
                      <a:pPr marL="0" algn="l" defTabSz="914400" rtl="0" eaLnBrk="1" latinLnBrk="0" hangingPunct="1">
                        <a:spcBef>
                          <a:spcPts val="200"/>
                        </a:spcBef>
                        <a:buFont typeface="Arial" pitchFamily="34" charset="0"/>
                        <a:buChar char="•"/>
                      </a:pPr>
                      <a:r>
                        <a:rPr lang="en-CA" sz="850" b="1" kern="1200" dirty="0" smtClean="0">
                          <a:solidFill>
                            <a:prstClr val="black"/>
                          </a:solidFill>
                          <a:latin typeface="+mn-lt"/>
                          <a:ea typeface="+mn-ea"/>
                          <a:cs typeface="+mn-cs"/>
                        </a:rPr>
                        <a:t>Quick Win of 140K pa available</a:t>
                      </a:r>
                    </a:p>
                    <a:p>
                      <a:pPr marL="0" algn="l" defTabSz="914400" rtl="0" eaLnBrk="1" latinLnBrk="0" hangingPunct="1">
                        <a:spcBef>
                          <a:spcPts val="200"/>
                        </a:spcBef>
                        <a:buFont typeface="Arial" pitchFamily="34" charset="0"/>
                        <a:buChar char="•"/>
                      </a:pPr>
                      <a:r>
                        <a:rPr lang="en-CA" sz="850" b="1" kern="1200" dirty="0" smtClean="0">
                          <a:solidFill>
                            <a:prstClr val="black"/>
                          </a:solidFill>
                          <a:latin typeface="+mn-lt"/>
                          <a:ea typeface="+mn-ea"/>
                          <a:cs typeface="+mn-cs"/>
                        </a:rPr>
                        <a:t>Addressable spend of 1.6M pa available</a:t>
                      </a:r>
                      <a:endParaRPr lang="en-US" sz="850" b="1" kern="1200" dirty="0" smtClean="0">
                        <a:solidFill>
                          <a:prstClr val="black"/>
                        </a:solidFill>
                        <a:latin typeface="+mn-lt"/>
                        <a:ea typeface="+mn-ea"/>
                        <a:cs typeface="+mn-cs"/>
                      </a:endParaRPr>
                    </a:p>
                  </a:txBody>
                  <a:tcPr>
                    <a:solidFill>
                      <a:schemeClr val="bg2">
                        <a:lumMod val="90000"/>
                        <a:alpha val="62000"/>
                      </a:schemeClr>
                    </a:solidFill>
                  </a:tcPr>
                </a:tc>
                <a:tc>
                  <a:txBody>
                    <a:bodyPr/>
                    <a:lstStyle/>
                    <a:p>
                      <a:pPr marL="285750" indent="-285750">
                        <a:buFont typeface="Arial" panose="020B0604020202020204" pitchFamily="34" charset="0"/>
                        <a:buNone/>
                      </a:pPr>
                      <a:r>
                        <a:rPr lang="en-US" sz="1100" b="1" u="none" strike="noStrike" kern="1200" dirty="0" smtClean="0">
                          <a:solidFill>
                            <a:schemeClr val="tx1"/>
                          </a:solidFill>
                          <a:effectLst/>
                          <a:latin typeface="+mn-lt"/>
                          <a:ea typeface="+mn-ea"/>
                          <a:cs typeface="+mn-cs"/>
                        </a:rPr>
                        <a:t>Total spend* of $3.5MM across</a:t>
                      </a:r>
                    </a:p>
                    <a:p>
                      <a:pPr marL="285750" indent="-285750">
                        <a:buFont typeface="Arial" panose="020B0604020202020204" pitchFamily="34" charset="0"/>
                        <a:buNone/>
                      </a:pPr>
                      <a:r>
                        <a:rPr lang="en-US" sz="1100" b="1" u="none" strike="noStrike" kern="1200" dirty="0" smtClean="0">
                          <a:solidFill>
                            <a:schemeClr val="tx1"/>
                          </a:solidFill>
                          <a:effectLst/>
                          <a:latin typeface="+mn-lt"/>
                          <a:ea typeface="+mn-ea"/>
                          <a:cs typeface="+mn-cs"/>
                        </a:rPr>
                        <a:t>18 contracts, 6 products, 27</a:t>
                      </a:r>
                    </a:p>
                    <a:p>
                      <a:pPr marL="285750" indent="-285750">
                        <a:buFont typeface="Arial" panose="020B0604020202020204" pitchFamily="34" charset="0"/>
                        <a:buNone/>
                      </a:pPr>
                      <a:r>
                        <a:rPr lang="en-US" sz="1100" b="1" u="none" strike="noStrike" kern="1200" dirty="0" smtClean="0">
                          <a:solidFill>
                            <a:schemeClr val="tx1"/>
                          </a:solidFill>
                          <a:effectLst/>
                          <a:latin typeface="+mn-lt"/>
                          <a:ea typeface="+mn-ea"/>
                          <a:cs typeface="+mn-cs"/>
                        </a:rPr>
                        <a:t>unique services</a:t>
                      </a:r>
                      <a:r>
                        <a:rPr lang="en-US" sz="1100" b="1" u="none" strike="noStrike" kern="1200" baseline="0" dirty="0" smtClean="0">
                          <a:solidFill>
                            <a:schemeClr val="tx1"/>
                          </a:solidFill>
                          <a:effectLst/>
                          <a:latin typeface="+mn-lt"/>
                          <a:ea typeface="+mn-ea"/>
                          <a:cs typeface="+mn-cs"/>
                        </a:rPr>
                        <a:t> </a:t>
                      </a:r>
                      <a:r>
                        <a:rPr lang="en-US" sz="1100" b="1" u="none" strike="noStrike" kern="1200" dirty="0" smtClean="0">
                          <a:solidFill>
                            <a:schemeClr val="tx1"/>
                          </a:solidFill>
                          <a:effectLst/>
                          <a:latin typeface="+mn-lt"/>
                          <a:ea typeface="+mn-ea"/>
                          <a:cs typeface="+mn-cs"/>
                        </a:rPr>
                        <a:t>5 Services shared</a:t>
                      </a:r>
                    </a:p>
                    <a:p>
                      <a:pPr marL="285750" indent="-285750">
                        <a:buFont typeface="Arial" panose="020B0604020202020204" pitchFamily="34" charset="0"/>
                        <a:buNone/>
                      </a:pPr>
                      <a:r>
                        <a:rPr lang="en-US" sz="1100" b="1" u="none" strike="noStrike" kern="1200" dirty="0" smtClean="0">
                          <a:solidFill>
                            <a:schemeClr val="tx1"/>
                          </a:solidFill>
                          <a:effectLst/>
                          <a:latin typeface="+mn-lt"/>
                          <a:ea typeface="+mn-ea"/>
                          <a:cs typeface="+mn-cs"/>
                        </a:rPr>
                        <a:t>between multiple departments.</a:t>
                      </a:r>
                    </a:p>
                    <a:p>
                      <a:endParaRPr lang="en-CA" sz="1400" dirty="0" smtClean="0"/>
                    </a:p>
                    <a:p>
                      <a:pPr marL="0" algn="l" defTabSz="914400" rtl="0" eaLnBrk="1" latinLnBrk="0" hangingPunct="1">
                        <a:spcBef>
                          <a:spcPts val="200"/>
                        </a:spcBef>
                        <a:buFont typeface="Arial" pitchFamily="34" charset="0"/>
                        <a:buChar char="•"/>
                      </a:pPr>
                      <a:r>
                        <a:rPr lang="en-US" sz="850" b="1" kern="1200" dirty="0" smtClean="0">
                          <a:solidFill>
                            <a:prstClr val="black"/>
                          </a:solidFill>
                          <a:latin typeface="+mn-lt"/>
                          <a:ea typeface="+mn-ea"/>
                          <a:cs typeface="+mn-cs"/>
                        </a:rPr>
                        <a:t> 10hrs</a:t>
                      </a:r>
                      <a:r>
                        <a:rPr lang="en-US" sz="850" b="1" kern="1200" baseline="0" dirty="0" smtClean="0">
                          <a:solidFill>
                            <a:prstClr val="black"/>
                          </a:solidFill>
                          <a:latin typeface="+mn-lt"/>
                          <a:ea typeface="+mn-ea"/>
                          <a:cs typeface="+mn-cs"/>
                        </a:rPr>
                        <a:t> </a:t>
                      </a:r>
                      <a:r>
                        <a:rPr lang="en-US" sz="850" b="1" kern="1200" dirty="0" smtClean="0">
                          <a:solidFill>
                            <a:prstClr val="black"/>
                          </a:solidFill>
                          <a:latin typeface="+mn-lt"/>
                          <a:ea typeface="+mn-ea"/>
                          <a:cs typeface="+mn-cs"/>
                        </a:rPr>
                        <a:t>to conclude</a:t>
                      </a:r>
                      <a:r>
                        <a:rPr lang="en-US" sz="850" b="1" kern="1200" baseline="0" dirty="0" smtClean="0">
                          <a:solidFill>
                            <a:prstClr val="black"/>
                          </a:solidFill>
                          <a:latin typeface="+mn-lt"/>
                          <a:ea typeface="+mn-ea"/>
                          <a:cs typeface="+mn-cs"/>
                        </a:rPr>
                        <a:t> study (excessive) </a:t>
                      </a:r>
                    </a:p>
                    <a:p>
                      <a:pPr marL="0" algn="l" defTabSz="914400" rtl="0" eaLnBrk="1" latinLnBrk="0" hangingPunct="1">
                        <a:spcBef>
                          <a:spcPts val="200"/>
                        </a:spcBef>
                        <a:buFont typeface="Arial" pitchFamily="34" charset="0"/>
                        <a:buChar char="•"/>
                      </a:pPr>
                      <a:r>
                        <a:rPr lang="en-US" sz="850" b="1" kern="1200" baseline="0" dirty="0" smtClean="0">
                          <a:solidFill>
                            <a:prstClr val="black"/>
                          </a:solidFill>
                          <a:latin typeface="+mn-lt"/>
                          <a:ea typeface="+mn-ea"/>
                          <a:cs typeface="+mn-cs"/>
                        </a:rPr>
                        <a:t> Compliance issues unresolved</a:t>
                      </a:r>
                    </a:p>
                    <a:p>
                      <a:pPr marL="0" algn="l" defTabSz="914400" rtl="0" eaLnBrk="1" latinLnBrk="0" hangingPunct="1">
                        <a:spcBef>
                          <a:spcPts val="200"/>
                        </a:spcBef>
                        <a:buFont typeface="Arial" pitchFamily="34" charset="0"/>
                        <a:buChar char="•"/>
                      </a:pPr>
                      <a:r>
                        <a:rPr lang="en-US" sz="850" b="1" kern="1200" baseline="0" dirty="0" smtClean="0">
                          <a:solidFill>
                            <a:prstClr val="black"/>
                          </a:solidFill>
                          <a:latin typeface="+mn-lt"/>
                          <a:ea typeface="+mn-ea"/>
                          <a:cs typeface="+mn-cs"/>
                        </a:rPr>
                        <a:t> Restructuring Agreements required </a:t>
                      </a:r>
                      <a:endParaRPr lang="en-CA" sz="850" b="1" kern="1200" baseline="0" dirty="0" smtClean="0">
                        <a:solidFill>
                          <a:prstClr val="black"/>
                        </a:solidFill>
                        <a:latin typeface="+mn-lt"/>
                        <a:ea typeface="+mn-ea"/>
                        <a:cs typeface="+mn-cs"/>
                      </a:endParaRPr>
                    </a:p>
                    <a:p>
                      <a:pPr marL="0" algn="l" defTabSz="914400" rtl="0" eaLnBrk="1" latinLnBrk="0" hangingPunct="1">
                        <a:spcBef>
                          <a:spcPts val="200"/>
                        </a:spcBef>
                        <a:buFont typeface="Arial" pitchFamily="34" charset="0"/>
                        <a:buChar char="•"/>
                      </a:pPr>
                      <a:r>
                        <a:rPr lang="en-CA" sz="850" b="1" kern="1200" baseline="0" dirty="0" smtClean="0">
                          <a:solidFill>
                            <a:prstClr val="black"/>
                          </a:solidFill>
                          <a:latin typeface="+mn-lt"/>
                          <a:ea typeface="+mn-ea"/>
                          <a:cs typeface="+mn-cs"/>
                        </a:rPr>
                        <a:t>Addressable savings opportunity $100k (Cost Avoidance)</a:t>
                      </a:r>
                      <a:endParaRPr lang="en-US" sz="850" b="1" kern="1200" baseline="0" dirty="0" smtClean="0">
                        <a:solidFill>
                          <a:prstClr val="black"/>
                        </a:solidFill>
                        <a:latin typeface="+mn-lt"/>
                        <a:ea typeface="+mn-ea"/>
                        <a:cs typeface="+mn-cs"/>
                      </a:endParaRPr>
                    </a:p>
                  </a:txBody>
                  <a:tcPr>
                    <a:solidFill>
                      <a:schemeClr val="bg2">
                        <a:lumMod val="90000"/>
                        <a:alpha val="62000"/>
                      </a:schemeClr>
                    </a:solidFill>
                  </a:tcPr>
                </a:tc>
              </a:tr>
            </a:tbl>
          </a:graphicData>
        </a:graphic>
      </p:graphicFrame>
      <p:pic>
        <p:nvPicPr>
          <p:cNvPr id="2054" name="Picture 6"/>
          <p:cNvPicPr>
            <a:picLocks noChangeAspect="1" noChangeArrowheads="1"/>
          </p:cNvPicPr>
          <p:nvPr/>
        </p:nvPicPr>
        <p:blipFill>
          <a:blip r:embed="rId9"/>
          <a:srcRect/>
          <a:stretch>
            <a:fillRect/>
          </a:stretch>
        </p:blipFill>
        <p:spPr bwMode="auto">
          <a:xfrm>
            <a:off x="7072330" y="2039208"/>
            <a:ext cx="1628786" cy="500066"/>
          </a:xfrm>
          <a:prstGeom prst="rect">
            <a:avLst/>
          </a:prstGeom>
          <a:noFill/>
          <a:ln w="9525">
            <a:noFill/>
            <a:miter lim="800000"/>
            <a:headEnd/>
            <a:tailEnd/>
          </a:ln>
          <a:effectLst/>
        </p:spPr>
      </p:pic>
      <p:pic>
        <p:nvPicPr>
          <p:cNvPr id="2055" name="Picture 7"/>
          <p:cNvPicPr>
            <a:picLocks noChangeAspect="1" noChangeArrowheads="1"/>
          </p:cNvPicPr>
          <p:nvPr/>
        </p:nvPicPr>
        <p:blipFill>
          <a:blip r:embed="rId10"/>
          <a:srcRect/>
          <a:stretch>
            <a:fillRect/>
          </a:stretch>
        </p:blipFill>
        <p:spPr bwMode="auto">
          <a:xfrm>
            <a:off x="7215206" y="2610713"/>
            <a:ext cx="857256" cy="7524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11"/>
          <a:srcRect/>
          <a:stretch>
            <a:fillRect/>
          </a:stretch>
        </p:blipFill>
        <p:spPr bwMode="auto">
          <a:xfrm>
            <a:off x="8072462" y="2714620"/>
            <a:ext cx="513167" cy="681910"/>
          </a:xfrm>
          <a:prstGeom prst="rect">
            <a:avLst/>
          </a:prstGeom>
          <a:noFill/>
          <a:ln w="9525">
            <a:noFill/>
            <a:miter lim="800000"/>
            <a:headEnd/>
            <a:tailEnd/>
          </a:ln>
          <a:effectLst/>
        </p:spPr>
      </p:pic>
      <p:pic>
        <p:nvPicPr>
          <p:cNvPr id="67" name="Picture 5"/>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2786050" y="2039209"/>
            <a:ext cx="1214446" cy="5783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69" name="Straight Connector 68"/>
          <p:cNvCxnSpPr/>
          <p:nvPr/>
        </p:nvCxnSpPr>
        <p:spPr>
          <a:xfrm>
            <a:off x="2928926" y="2967902"/>
            <a:ext cx="642942" cy="4286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643042" y="1539142"/>
            <a:ext cx="642942" cy="14287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600" dirty="0" smtClean="0">
                <a:solidFill>
                  <a:prstClr val="white"/>
                </a:solidFill>
              </a:rPr>
              <a:t>Case Study 1  </a:t>
            </a:r>
            <a:endParaRPr lang="en-CA" sz="600" dirty="0">
              <a:solidFill>
                <a:prstClr val="white"/>
              </a:solidFill>
            </a:endParaRPr>
          </a:p>
        </p:txBody>
      </p:sp>
      <p:sp>
        <p:nvSpPr>
          <p:cNvPr id="72" name="Rectangle 71"/>
          <p:cNvSpPr/>
          <p:nvPr/>
        </p:nvSpPr>
        <p:spPr>
          <a:xfrm>
            <a:off x="3857620" y="1539142"/>
            <a:ext cx="642942" cy="14287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600" dirty="0" smtClean="0">
                <a:solidFill>
                  <a:prstClr val="white"/>
                </a:solidFill>
              </a:rPr>
              <a:t>Case Study 2  </a:t>
            </a:r>
            <a:endParaRPr lang="en-CA" sz="600" dirty="0">
              <a:solidFill>
                <a:prstClr val="white"/>
              </a:solidFill>
            </a:endParaRPr>
          </a:p>
        </p:txBody>
      </p:sp>
      <p:sp>
        <p:nvSpPr>
          <p:cNvPr id="73" name="Rectangle 72"/>
          <p:cNvSpPr/>
          <p:nvPr/>
        </p:nvSpPr>
        <p:spPr>
          <a:xfrm>
            <a:off x="6000760" y="1539142"/>
            <a:ext cx="642942" cy="14287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600" dirty="0" smtClean="0">
                <a:solidFill>
                  <a:prstClr val="white"/>
                </a:solidFill>
              </a:rPr>
              <a:t>Case Study 3 </a:t>
            </a:r>
            <a:endParaRPr lang="en-CA" sz="600" dirty="0">
              <a:solidFill>
                <a:prstClr val="white"/>
              </a:solidFill>
            </a:endParaRPr>
          </a:p>
        </p:txBody>
      </p:sp>
      <p:sp>
        <p:nvSpPr>
          <p:cNvPr id="74" name="Rectangle 73"/>
          <p:cNvSpPr/>
          <p:nvPr/>
        </p:nvSpPr>
        <p:spPr>
          <a:xfrm>
            <a:off x="8143900" y="1539142"/>
            <a:ext cx="642942" cy="14287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600" dirty="0" smtClean="0">
                <a:solidFill>
                  <a:prstClr val="white"/>
                </a:solidFill>
              </a:rPr>
              <a:t>Case Study 4</a:t>
            </a:r>
            <a:endParaRPr lang="en-CA" sz="600" dirty="0">
              <a:solidFill>
                <a:prstClr val="white"/>
              </a:solidFill>
            </a:endParaRPr>
          </a:p>
        </p:txBody>
      </p:sp>
      <p:sp>
        <p:nvSpPr>
          <p:cNvPr id="75" name="Rectangle 74"/>
          <p:cNvSpPr/>
          <p:nvPr/>
        </p:nvSpPr>
        <p:spPr>
          <a:xfrm>
            <a:off x="3643306" y="2691891"/>
            <a:ext cx="920445" cy="923330"/>
          </a:xfrm>
          <a:prstGeom prst="rect">
            <a:avLst/>
          </a:prstGeom>
        </p:spPr>
        <p:txBody>
          <a:bodyPr wrap="none">
            <a:spAutoFit/>
          </a:bodyPr>
          <a:lstStyle/>
          <a:p>
            <a:pPr>
              <a:buFont typeface="+mj-lt"/>
              <a:buAutoNum type="arabicPeriod"/>
            </a:pPr>
            <a:r>
              <a:rPr lang="en-US" sz="900" b="1" dirty="0" smtClean="0">
                <a:solidFill>
                  <a:schemeClr val="tx1">
                    <a:lumMod val="75000"/>
                    <a:lumOff val="25000"/>
                  </a:schemeClr>
                </a:solidFill>
              </a:rPr>
              <a:t>ARIBA</a:t>
            </a:r>
          </a:p>
          <a:p>
            <a:pPr>
              <a:buFont typeface="+mj-lt"/>
              <a:buAutoNum type="arabicPeriod"/>
            </a:pPr>
            <a:r>
              <a:rPr lang="en-US" sz="900" b="1" dirty="0" smtClean="0">
                <a:solidFill>
                  <a:schemeClr val="tx1">
                    <a:lumMod val="75000"/>
                    <a:lumOff val="25000"/>
                  </a:schemeClr>
                </a:solidFill>
              </a:rPr>
              <a:t>GCM</a:t>
            </a:r>
          </a:p>
          <a:p>
            <a:pPr>
              <a:buFont typeface="+mj-lt"/>
              <a:buAutoNum type="arabicPeriod"/>
            </a:pPr>
            <a:r>
              <a:rPr lang="en-US" sz="900" b="1" dirty="0" smtClean="0">
                <a:solidFill>
                  <a:schemeClr val="tx1">
                    <a:lumMod val="75000"/>
                    <a:lumOff val="25000"/>
                  </a:schemeClr>
                </a:solidFill>
              </a:rPr>
              <a:t>3PTS</a:t>
            </a:r>
          </a:p>
          <a:p>
            <a:pPr>
              <a:buFont typeface="+mj-lt"/>
              <a:buAutoNum type="arabicPeriod"/>
            </a:pPr>
            <a:r>
              <a:rPr lang="en-US" sz="900" b="1" dirty="0" smtClean="0">
                <a:solidFill>
                  <a:schemeClr val="tx1">
                    <a:lumMod val="75000"/>
                    <a:lumOff val="25000"/>
                  </a:schemeClr>
                </a:solidFill>
              </a:rPr>
              <a:t>IMS</a:t>
            </a:r>
          </a:p>
          <a:p>
            <a:pPr>
              <a:buFont typeface="+mj-lt"/>
              <a:buAutoNum type="arabicPeriod"/>
            </a:pPr>
            <a:r>
              <a:rPr lang="en-US" sz="900" b="1" dirty="0" smtClean="0">
                <a:solidFill>
                  <a:schemeClr val="tx1">
                    <a:lumMod val="75000"/>
                    <a:lumOff val="25000"/>
                  </a:schemeClr>
                </a:solidFill>
              </a:rPr>
              <a:t>Spreadsheets</a:t>
            </a:r>
          </a:p>
          <a:p>
            <a:pPr marL="228600" indent="-228600">
              <a:buFont typeface="+mj-lt"/>
              <a:buAutoNum type="arabicPeriod"/>
            </a:pPr>
            <a:endParaRPr lang="en-CA" sz="900" b="1" dirty="0">
              <a:solidFill>
                <a:schemeClr val="tx1">
                  <a:lumMod val="75000"/>
                  <a:lumOff val="25000"/>
                </a:schemeClr>
              </a:solidFill>
            </a:endParaRPr>
          </a:p>
        </p:txBody>
      </p:sp>
      <p:sp>
        <p:nvSpPr>
          <p:cNvPr id="77" name="Rectangle 76"/>
          <p:cNvSpPr/>
          <p:nvPr/>
        </p:nvSpPr>
        <p:spPr>
          <a:xfrm>
            <a:off x="500034" y="5929330"/>
            <a:ext cx="8286808" cy="523220"/>
          </a:xfrm>
          <a:prstGeom prst="rect">
            <a:avLst/>
          </a:prstGeom>
        </p:spPr>
        <p:txBody>
          <a:bodyPr wrap="square">
            <a:spAutoFit/>
          </a:bodyPr>
          <a:lstStyle/>
          <a:p>
            <a:pPr algn="ctr" fontAlgn="t"/>
            <a:r>
              <a:rPr lang="en-US" sz="1400" b="1" i="1" dirty="0" smtClean="0"/>
              <a:t>Organize and structure information within a tool to drive processing efficiencies, ensure compliance and controls, and foster intelligence (business insight) </a:t>
            </a:r>
            <a:endParaRPr lang="en-US" sz="1400" b="1" i="1" dirty="0">
              <a:latin typeface="Arial"/>
            </a:endParaRPr>
          </a:p>
        </p:txBody>
      </p:sp>
      <p:sp>
        <p:nvSpPr>
          <p:cNvPr id="79" name="Date Placeholder 11"/>
          <p:cNvSpPr txBox="1">
            <a:spLocks/>
          </p:cNvSpPr>
          <p:nvPr/>
        </p:nvSpPr>
        <p:spPr>
          <a:xfrm>
            <a:off x="3347864" y="6650850"/>
            <a:ext cx="2681288" cy="185700"/>
          </a:xfrm>
          <a:prstGeom prst="rect">
            <a:avLst/>
          </a:prstGeom>
        </p:spPr>
        <p:txBody>
          <a:bodyPr vert="horz" lIns="91440" tIns="45720" rIns="91440" bIns="45720" rtlCol="0" anchor="ctr"/>
          <a:lstStyle/>
          <a:p>
            <a:pPr>
              <a:defRPr/>
            </a:pPr>
            <a:r>
              <a:rPr lang="en-US" sz="1200" dirty="0" smtClean="0">
                <a:solidFill>
                  <a:prstClr val="white">
                    <a:lumMod val="50000"/>
                  </a:prstClr>
                </a:solidFill>
              </a:rPr>
              <a:t>MDC @ Market Data Company</a:t>
            </a:r>
          </a:p>
        </p:txBody>
      </p:sp>
      <p:sp>
        <p:nvSpPr>
          <p:cNvPr id="80" name="Slide Number Placeholder 3"/>
          <p:cNvSpPr txBox="1">
            <a:spLocks/>
          </p:cNvSpPr>
          <p:nvPr>
            <p:custDataLst>
              <p:tags r:id="rId1"/>
            </p:custDataLst>
          </p:nvPr>
        </p:nvSpPr>
        <p:spPr>
          <a:xfrm>
            <a:off x="8565856" y="6629400"/>
            <a:ext cx="500062" cy="228600"/>
          </a:xfrm>
          <a:prstGeom prst="rect">
            <a:avLst/>
          </a:prstGeom>
        </p:spPr>
        <p:txBody>
          <a:bodyPr/>
          <a:lstStyle/>
          <a:p>
            <a:pPr algn="r">
              <a:defRPr/>
            </a:pPr>
            <a:fld id="{7DD3A008-D169-48E7-AED4-58438EF76B69}" type="slidenum">
              <a:rPr lang="en-US" sz="1200" smtClean="0">
                <a:solidFill>
                  <a:prstClr val="white">
                    <a:lumMod val="50000"/>
                  </a:prstClr>
                </a:solidFill>
              </a:rPr>
              <a:pPr algn="r">
                <a:defRPr/>
              </a:pPr>
              <a:t>41</a:t>
            </a:fld>
            <a:endParaRPr lang="en-US" sz="1200" dirty="0">
              <a:solidFill>
                <a:prstClr val="white">
                  <a:lumMod val="50000"/>
                </a:prstClr>
              </a:solidFill>
            </a:endParaRPr>
          </a:p>
        </p:txBody>
      </p:sp>
      <p:pic>
        <p:nvPicPr>
          <p:cNvPr id="32" name="Picture 31"/>
          <p:cNvPicPr>
            <a:picLocks noChangeAspect="1"/>
          </p:cNvPicPr>
          <p:nvPr/>
        </p:nvPicPr>
        <p:blipFill>
          <a:blip r:embed="rId13" cstate="print"/>
          <a:stretch>
            <a:fillRect/>
          </a:stretch>
        </p:blipFill>
        <p:spPr>
          <a:xfrm>
            <a:off x="7543800" y="179401"/>
            <a:ext cx="1278860" cy="765161"/>
          </a:xfrm>
          <a:prstGeom prst="rect">
            <a:avLst/>
          </a:prstGeom>
        </p:spPr>
      </p:pic>
      <p:sp>
        <p:nvSpPr>
          <p:cNvPr id="33" name="Rectangle 32">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34" name="Rectangle 33">
            <a:extLst>
              <a:ext uri="{FF2B5EF4-FFF2-40B4-BE49-F238E27FC236}">
                <a16:creationId xmlns="" xmlns:a16="http://schemas.microsoft.com/office/drawing/2014/main" id="{36956996-D821-489B-AEBB-3609872CDCDC}"/>
              </a:ext>
            </a:extLst>
          </p:cNvPr>
          <p:cNvSpPr/>
          <p:nvPr/>
        </p:nvSpPr>
        <p:spPr>
          <a:xfrm>
            <a:off x="182425" y="6535579"/>
            <a:ext cx="50687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Scotia</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32217448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2382" y="1062260"/>
            <a:ext cx="8601605" cy="222386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487" name="Rectangle 7"/>
          <p:cNvSpPr>
            <a:spLocks noChangeArrowheads="1"/>
          </p:cNvSpPr>
          <p:nvPr/>
        </p:nvSpPr>
        <p:spPr bwMode="auto">
          <a:xfrm>
            <a:off x="685800" y="3273311"/>
            <a:ext cx="7712075" cy="892552"/>
          </a:xfrm>
          <a:prstGeom prst="rect">
            <a:avLst/>
          </a:prstGeom>
          <a:noFill/>
          <a:ln w="12700"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wrap="square" anchor="ctr">
            <a:spAutoFit/>
          </a:bodyPr>
          <a:lstStyle/>
          <a:p>
            <a:pPr eaLnBrk="0" hangingPunct="0">
              <a:defRPr/>
            </a:pPr>
            <a:endParaRPr lang="en-US" sz="1600" dirty="0">
              <a:solidFill>
                <a:prstClr val="black"/>
              </a:solidFill>
              <a:latin typeface="Tahoma" pitchFamily="34" charset="0"/>
              <a:ea typeface="Times New Roman" pitchFamily="18" charset="0"/>
              <a:cs typeface="Tahoma" pitchFamily="34" charset="0"/>
            </a:endParaRPr>
          </a:p>
          <a:p>
            <a:pPr eaLnBrk="0" hangingPunct="0">
              <a:defRPr/>
            </a:pPr>
            <a:endParaRPr lang="en-US" sz="3600" dirty="0">
              <a:solidFill>
                <a:prstClr val="black"/>
              </a:solidFill>
            </a:endParaRPr>
          </a:p>
        </p:txBody>
      </p:sp>
      <p:sp>
        <p:nvSpPr>
          <p:cNvPr id="2" name="Title 1"/>
          <p:cNvSpPr>
            <a:spLocks noGrp="1"/>
          </p:cNvSpPr>
          <p:nvPr>
            <p:ph type="title"/>
          </p:nvPr>
        </p:nvSpPr>
        <p:spPr/>
        <p:txBody>
          <a:bodyPr/>
          <a:lstStyle/>
          <a:p>
            <a:pPr algn="l"/>
            <a:r>
              <a:rPr lang="en-US" sz="2500" b="1" dirty="0" smtClean="0"/>
              <a:t>Exchange and Compliance Issue Summary</a:t>
            </a:r>
            <a:br>
              <a:rPr lang="en-US" sz="2500" b="1" dirty="0" smtClean="0"/>
            </a:br>
            <a:r>
              <a:rPr lang="en-US" sz="1800" b="1" dirty="0" smtClean="0">
                <a:solidFill>
                  <a:srgbClr val="7030A0"/>
                </a:solidFill>
              </a:rPr>
              <a:t>Example - CME Group exchange policy change</a:t>
            </a:r>
            <a:endParaRPr lang="en-CA" sz="2500" b="1" dirty="0"/>
          </a:p>
        </p:txBody>
      </p:sp>
      <p:sp>
        <p:nvSpPr>
          <p:cNvPr id="20" name="Date Placeholder 11"/>
          <p:cNvSpPr txBox="1">
            <a:spLocks/>
          </p:cNvSpPr>
          <p:nvPr/>
        </p:nvSpPr>
        <p:spPr>
          <a:xfrm>
            <a:off x="3347864" y="6650850"/>
            <a:ext cx="2681288" cy="185700"/>
          </a:xfrm>
          <a:prstGeom prst="rect">
            <a:avLst/>
          </a:prstGeom>
        </p:spPr>
        <p:txBody>
          <a:bodyPr vert="horz" lIns="91440" tIns="45720" rIns="91440" bIns="45720" rtlCol="0" anchor="ctr"/>
          <a:lstStyle/>
          <a:p>
            <a:pPr>
              <a:defRPr/>
            </a:pPr>
            <a:r>
              <a:rPr lang="en-US" sz="1200" dirty="0" smtClean="0">
                <a:solidFill>
                  <a:prstClr val="white">
                    <a:lumMod val="50000"/>
                  </a:prstClr>
                </a:solidFill>
              </a:rPr>
              <a:t>MDC @ Market Data Company</a:t>
            </a:r>
          </a:p>
        </p:txBody>
      </p:sp>
      <p:sp>
        <p:nvSpPr>
          <p:cNvPr id="21" name="Slide Number Placeholder 3"/>
          <p:cNvSpPr txBox="1">
            <a:spLocks/>
          </p:cNvSpPr>
          <p:nvPr>
            <p:custDataLst>
              <p:tags r:id="rId1"/>
            </p:custDataLst>
          </p:nvPr>
        </p:nvSpPr>
        <p:spPr>
          <a:xfrm>
            <a:off x="8565856" y="6629400"/>
            <a:ext cx="500062" cy="228600"/>
          </a:xfrm>
          <a:prstGeom prst="rect">
            <a:avLst/>
          </a:prstGeom>
        </p:spPr>
        <p:txBody>
          <a:bodyPr/>
          <a:lstStyle/>
          <a:p>
            <a:pPr algn="r">
              <a:defRPr/>
            </a:pPr>
            <a:fld id="{7DD3A008-D169-48E7-AED4-58438EF76B69}" type="slidenum">
              <a:rPr lang="en-US" sz="1200" smtClean="0">
                <a:solidFill>
                  <a:prstClr val="white">
                    <a:lumMod val="50000"/>
                  </a:prstClr>
                </a:solidFill>
              </a:rPr>
              <a:pPr algn="r">
                <a:defRPr/>
              </a:pPr>
              <a:t>42</a:t>
            </a:fld>
            <a:endParaRPr lang="en-US" sz="1200" dirty="0">
              <a:solidFill>
                <a:prstClr val="white">
                  <a:lumMod val="50000"/>
                </a:prstClr>
              </a:solidFill>
            </a:endParaRPr>
          </a:p>
        </p:txBody>
      </p:sp>
      <p:sp>
        <p:nvSpPr>
          <p:cNvPr id="3" name="Rectangle 2"/>
          <p:cNvSpPr/>
          <p:nvPr/>
        </p:nvSpPr>
        <p:spPr>
          <a:xfrm>
            <a:off x="214282" y="1214422"/>
            <a:ext cx="1500198" cy="1569660"/>
          </a:xfrm>
          <a:prstGeom prst="rect">
            <a:avLst/>
          </a:prstGeom>
        </p:spPr>
        <p:txBody>
          <a:bodyPr wrap="square">
            <a:spAutoFit/>
          </a:bodyPr>
          <a:lstStyle/>
          <a:p>
            <a:r>
              <a:rPr lang="en-US" sz="1200" b="1" dirty="0" smtClean="0">
                <a:solidFill>
                  <a:prstClr val="black"/>
                </a:solidFill>
              </a:rPr>
              <a:t>  EVENT</a:t>
            </a:r>
            <a:r>
              <a:rPr lang="en-US" sz="1200" dirty="0" smtClean="0">
                <a:solidFill>
                  <a:prstClr val="black"/>
                </a:solidFill>
              </a:rPr>
              <a:t> </a:t>
            </a:r>
          </a:p>
          <a:p>
            <a:pPr marL="91440" indent="-91440"/>
            <a:r>
              <a:rPr lang="en-US" sz="1200" dirty="0" smtClean="0">
                <a:solidFill>
                  <a:prstClr val="black"/>
                </a:solidFill>
              </a:rPr>
              <a:t>  CME Group adjusts their pricing policy.  Effective January 1, data  for transactional applications become fee liable</a:t>
            </a:r>
          </a:p>
        </p:txBody>
      </p:sp>
      <p:graphicFrame>
        <p:nvGraphicFramePr>
          <p:cNvPr id="11" name="Table 10"/>
          <p:cNvGraphicFramePr>
            <a:graphicFrameLocks noGrp="1"/>
          </p:cNvGraphicFramePr>
          <p:nvPr>
            <p:extLst>
              <p:ext uri="{D42A27DB-BD31-4B8C-83A1-F6EECF244321}">
                <p14:modId xmlns="" xmlns:p14="http://schemas.microsoft.com/office/powerpoint/2010/main" val="293517561"/>
              </p:ext>
            </p:extLst>
          </p:nvPr>
        </p:nvGraphicFramePr>
        <p:xfrm>
          <a:off x="3327559" y="3403342"/>
          <a:ext cx="5492913" cy="2133600"/>
        </p:xfrm>
        <a:graphic>
          <a:graphicData uri="http://schemas.openxmlformats.org/drawingml/2006/table">
            <a:tbl>
              <a:tblPr firstRow="1" bandRow="1">
                <a:tableStyleId>{D27102A9-8310-4765-A935-A1911B00CA55}</a:tableStyleId>
              </a:tblPr>
              <a:tblGrid>
                <a:gridCol w="1904136"/>
                <a:gridCol w="618540"/>
                <a:gridCol w="666118"/>
                <a:gridCol w="816864"/>
                <a:gridCol w="681629"/>
                <a:gridCol w="805626"/>
              </a:tblGrid>
              <a:tr h="231534">
                <a:tc>
                  <a:txBody>
                    <a:bodyPr/>
                    <a:lstStyle/>
                    <a:p>
                      <a:pPr algn="ctr"/>
                      <a:endParaRPr lang="en-US" sz="800" dirty="0" smtClean="0"/>
                    </a:p>
                  </a:txBody>
                  <a:tcPr anchor="ctr"/>
                </a:tc>
                <a:tc>
                  <a:txBody>
                    <a:bodyPr/>
                    <a:lstStyle/>
                    <a:p>
                      <a:pPr algn="ctr"/>
                      <a:r>
                        <a:rPr lang="en-US" sz="1000" dirty="0" smtClean="0"/>
                        <a:t>2014</a:t>
                      </a:r>
                      <a:endParaRPr lang="en-CA" sz="1000" dirty="0"/>
                    </a:p>
                  </a:txBody>
                  <a:tcPr anchor="ctr"/>
                </a:tc>
                <a:tc gridSpan="2">
                  <a:txBody>
                    <a:bodyPr/>
                    <a:lstStyle/>
                    <a:p>
                      <a:pPr algn="ctr"/>
                      <a:r>
                        <a:rPr lang="en-US" sz="1000" dirty="0" smtClean="0"/>
                        <a:t>2015</a:t>
                      </a:r>
                      <a:endParaRPr lang="en-CA" sz="1000" dirty="0"/>
                    </a:p>
                  </a:txBody>
                  <a:tcPr anchor="ctr"/>
                </a:tc>
                <a:tc hMerge="1">
                  <a:txBody>
                    <a:bodyPr/>
                    <a:lstStyle/>
                    <a:p>
                      <a:pPr algn="ctr"/>
                      <a:endParaRPr lang="en-CA" sz="1000" dirty="0"/>
                    </a:p>
                  </a:txBody>
                  <a:tcPr anchor="ctr"/>
                </a:tc>
                <a:tc gridSpan="2">
                  <a:txBody>
                    <a:bodyPr/>
                    <a:lstStyle/>
                    <a:p>
                      <a:pPr algn="ctr"/>
                      <a:r>
                        <a:rPr lang="en-US" sz="1000" dirty="0" smtClean="0"/>
                        <a:t>2016</a:t>
                      </a:r>
                      <a:endParaRPr lang="en-CA" sz="1000" dirty="0"/>
                    </a:p>
                  </a:txBody>
                  <a:tcPr anchor="ctr"/>
                </a:tc>
                <a:tc hMerge="1">
                  <a:txBody>
                    <a:bodyPr/>
                    <a:lstStyle/>
                    <a:p>
                      <a:pPr algn="ctr"/>
                      <a:endParaRPr lang="en-CA" sz="1000" dirty="0"/>
                    </a:p>
                  </a:txBody>
                  <a:tcPr anchor="ctr"/>
                </a:tc>
              </a:tr>
              <a:tr h="289417">
                <a:tc>
                  <a:txBody>
                    <a:bodyPr/>
                    <a:lstStyle/>
                    <a:p>
                      <a:pPr algn="ctr"/>
                      <a:r>
                        <a:rPr lang="en-US" sz="700" dirty="0" smtClean="0"/>
                        <a:t>Application</a:t>
                      </a:r>
                      <a:endParaRPr lang="en-US" sz="700" b="1" dirty="0" smtClean="0">
                        <a:solidFill>
                          <a:schemeClr val="bg1"/>
                        </a:solidFill>
                      </a:endParaRPr>
                    </a:p>
                  </a:txBody>
                  <a:tcPr anchor="ctr"/>
                </a:tc>
                <a:tc>
                  <a:txBody>
                    <a:bodyPr/>
                    <a:lstStyle/>
                    <a:p>
                      <a:pPr algn="ctr"/>
                      <a:r>
                        <a:rPr lang="en-US" sz="700" dirty="0" smtClean="0"/>
                        <a:t>Monthly Fee</a:t>
                      </a:r>
                      <a:endParaRPr lang="en-CA" sz="700" b="1" dirty="0">
                        <a:solidFill>
                          <a:schemeClr val="bg1"/>
                        </a:solidFill>
                      </a:endParaRPr>
                    </a:p>
                  </a:txBody>
                  <a:tcPr anchor="ctr"/>
                </a:tc>
                <a:tc>
                  <a:txBody>
                    <a:bodyPr/>
                    <a:lstStyle/>
                    <a:p>
                      <a:pPr algn="ctr"/>
                      <a:r>
                        <a:rPr lang="en-US" sz="700" dirty="0" smtClean="0"/>
                        <a:t>Monthly Fee</a:t>
                      </a:r>
                      <a:endParaRPr lang="en-CA" sz="700" b="1" dirty="0">
                        <a:solidFill>
                          <a:schemeClr val="bg1"/>
                        </a:solidFill>
                      </a:endParaRPr>
                    </a:p>
                  </a:txBody>
                  <a:tcPr anchor="ctr"/>
                </a:tc>
                <a:tc>
                  <a:txBody>
                    <a:bodyPr/>
                    <a:lstStyle/>
                    <a:p>
                      <a:pPr algn="ctr"/>
                      <a:r>
                        <a:rPr lang="en-US" sz="700" baseline="0" dirty="0" smtClean="0"/>
                        <a:t>Monthly Fee with Netting</a:t>
                      </a:r>
                      <a:endParaRPr lang="en-CA" sz="700" b="1" dirty="0">
                        <a:solidFill>
                          <a:schemeClr val="bg1"/>
                        </a:solidFill>
                      </a:endParaRPr>
                    </a:p>
                  </a:txBody>
                  <a:tcPr anchor="ctr"/>
                </a:tc>
                <a:tc>
                  <a:txBody>
                    <a:bodyPr/>
                    <a:lstStyle/>
                    <a:p>
                      <a:pPr algn="ctr"/>
                      <a:r>
                        <a:rPr lang="en-US" sz="700" dirty="0" smtClean="0"/>
                        <a:t>Monthly Fee</a:t>
                      </a:r>
                      <a:endParaRPr lang="en-CA" sz="700" b="1" dirty="0">
                        <a:solidFill>
                          <a:schemeClr val="bg1"/>
                        </a:solidFill>
                      </a:endParaRPr>
                    </a:p>
                  </a:txBody>
                  <a:tcPr anchor="ctr"/>
                </a:tc>
                <a:tc>
                  <a:txBody>
                    <a:bodyPr/>
                    <a:lstStyle/>
                    <a:p>
                      <a:pPr algn="ctr"/>
                      <a:r>
                        <a:rPr lang="en-US" sz="700" dirty="0" smtClean="0"/>
                        <a:t>Monthly Fee with Netting</a:t>
                      </a:r>
                      <a:endParaRPr lang="en-CA" sz="700" b="1" dirty="0">
                        <a:solidFill>
                          <a:schemeClr val="bg1"/>
                        </a:solidFill>
                      </a:endParaRPr>
                    </a:p>
                  </a:txBody>
                  <a:tcPr anchor="ctr"/>
                </a:tc>
              </a:tr>
              <a:tr h="188121">
                <a:tc>
                  <a:txBody>
                    <a:bodyPr/>
                    <a:lstStyle/>
                    <a:p>
                      <a:r>
                        <a:rPr lang="en-US" sz="700" dirty="0" smtClean="0"/>
                        <a:t>Market Data Terminal (Bloomberg,</a:t>
                      </a:r>
                      <a:r>
                        <a:rPr lang="en-US" sz="700" baseline="0" dirty="0" smtClean="0"/>
                        <a:t> Eikon)</a:t>
                      </a:r>
                      <a:endParaRPr lang="en-CA" sz="700" dirty="0"/>
                    </a:p>
                  </a:txBody>
                  <a:tcPr anchor="ctr"/>
                </a:tc>
                <a:tc>
                  <a:txBody>
                    <a:bodyPr/>
                    <a:lstStyle/>
                    <a:p>
                      <a:pPr algn="ctr"/>
                      <a:r>
                        <a:rPr lang="en-US" sz="700" dirty="0" smtClean="0"/>
                        <a:t>50,065</a:t>
                      </a:r>
                      <a:endParaRPr lang="en-CA" sz="700" dirty="0"/>
                    </a:p>
                  </a:txBody>
                  <a:tcPr anchor="ctr"/>
                </a:tc>
                <a:tc>
                  <a:txBody>
                    <a:bodyPr/>
                    <a:lstStyle/>
                    <a:p>
                      <a:pPr algn="ctr"/>
                      <a:r>
                        <a:rPr lang="en-US" sz="700" dirty="0" smtClean="0"/>
                        <a:t>50,065</a:t>
                      </a:r>
                      <a:endParaRPr lang="en-CA" sz="700" dirty="0"/>
                    </a:p>
                  </a:txBody>
                  <a:tcPr anchor="ctr"/>
                </a:tc>
                <a:tc>
                  <a:txBody>
                    <a:bodyPr/>
                    <a:lstStyle/>
                    <a:p>
                      <a:pPr algn="ctr"/>
                      <a:r>
                        <a:rPr lang="en-US" sz="700" dirty="0" smtClean="0"/>
                        <a:t>49,725</a:t>
                      </a:r>
                      <a:endParaRPr lang="en-CA" sz="700" dirty="0"/>
                    </a:p>
                  </a:txBody>
                  <a:tcPr anchor="ctr"/>
                </a:tc>
                <a:tc>
                  <a:txBody>
                    <a:bodyPr/>
                    <a:lstStyle/>
                    <a:p>
                      <a:pPr algn="ctr"/>
                      <a:r>
                        <a:rPr lang="en-US" sz="700" dirty="0" smtClean="0"/>
                        <a:t>50,065</a:t>
                      </a:r>
                      <a:endParaRPr lang="en-CA" sz="700" dirty="0"/>
                    </a:p>
                  </a:txBody>
                  <a:tcPr anchor="ctr"/>
                </a:tc>
                <a:tc>
                  <a:txBody>
                    <a:bodyPr/>
                    <a:lstStyle/>
                    <a:p>
                      <a:pPr algn="ctr"/>
                      <a:r>
                        <a:rPr lang="en-US" sz="700" dirty="0" smtClean="0"/>
                        <a:t>49,725</a:t>
                      </a:r>
                    </a:p>
                  </a:txBody>
                  <a:tcPr anchor="ctr"/>
                </a:tc>
              </a:tr>
              <a:tr h="188121">
                <a:tc>
                  <a:txBody>
                    <a:bodyPr/>
                    <a:lstStyle/>
                    <a:p>
                      <a:r>
                        <a:rPr lang="en-US" sz="700" dirty="0" smtClean="0"/>
                        <a:t>Vendor Hosted Applications</a:t>
                      </a:r>
                      <a:r>
                        <a:rPr lang="en-US" sz="700" baseline="0" dirty="0" smtClean="0"/>
                        <a:t> (TT, </a:t>
                      </a:r>
                      <a:r>
                        <a:rPr lang="en-US" sz="700" baseline="0" dirty="0" err="1" smtClean="0"/>
                        <a:t>Neovest</a:t>
                      </a:r>
                      <a:r>
                        <a:rPr lang="en-US" sz="700" baseline="0" dirty="0" smtClean="0"/>
                        <a:t>)</a:t>
                      </a:r>
                      <a:endParaRPr lang="en-CA" sz="700" dirty="0"/>
                    </a:p>
                  </a:txBody>
                  <a:tcPr anchor="ctr"/>
                </a:tc>
                <a:tc>
                  <a:txBody>
                    <a:bodyPr/>
                    <a:lstStyle/>
                    <a:p>
                      <a:pPr algn="ctr"/>
                      <a:r>
                        <a:rPr lang="en-US" sz="700" dirty="0" smtClean="0"/>
                        <a:t>0</a:t>
                      </a:r>
                      <a:endParaRPr lang="en-CA" sz="700" dirty="0"/>
                    </a:p>
                  </a:txBody>
                  <a:tcPr anchor="ctr"/>
                </a:tc>
                <a:tc>
                  <a:txBody>
                    <a:bodyPr/>
                    <a:lstStyle/>
                    <a:p>
                      <a:pPr algn="ctr"/>
                      <a:r>
                        <a:rPr lang="en-US" sz="700" dirty="0" smtClean="0"/>
                        <a:t>3,612</a:t>
                      </a:r>
                      <a:endParaRPr lang="en-CA" sz="700" dirty="0"/>
                    </a:p>
                  </a:txBody>
                  <a:tcPr anchor="ctr"/>
                </a:tc>
                <a:tc>
                  <a:txBody>
                    <a:bodyPr/>
                    <a:lstStyle/>
                    <a:p>
                      <a:pPr algn="ctr"/>
                      <a:r>
                        <a:rPr lang="en-US" sz="700" dirty="0" smtClean="0"/>
                        <a:t>1,827.5</a:t>
                      </a:r>
                      <a:endParaRPr lang="en-CA" sz="700" dirty="0"/>
                    </a:p>
                  </a:txBody>
                  <a:tcPr anchor="ctr"/>
                </a:tc>
                <a:tc>
                  <a:txBody>
                    <a:bodyPr/>
                    <a:lstStyle/>
                    <a:p>
                      <a:pPr algn="ctr"/>
                      <a:r>
                        <a:rPr lang="en-US" sz="700" dirty="0" smtClean="0"/>
                        <a:t>7,225</a:t>
                      </a:r>
                      <a:endParaRPr lang="en-CA" sz="700" dirty="0"/>
                    </a:p>
                  </a:txBody>
                  <a:tcPr anchor="ctr"/>
                </a:tc>
                <a:tc>
                  <a:txBody>
                    <a:bodyPr/>
                    <a:lstStyle/>
                    <a:p>
                      <a:pPr algn="ctr"/>
                      <a:r>
                        <a:rPr lang="en-US" sz="700" dirty="0" smtClean="0"/>
                        <a:t>3,655</a:t>
                      </a:r>
                      <a:endParaRPr lang="en-CA" sz="700" dirty="0"/>
                    </a:p>
                  </a:txBody>
                  <a:tcPr anchor="ctr"/>
                </a:tc>
              </a:tr>
              <a:tr h="188121">
                <a:tc>
                  <a:txBody>
                    <a:bodyPr/>
                    <a:lstStyle/>
                    <a:p>
                      <a:r>
                        <a:rPr lang="en-US" sz="700" dirty="0" smtClean="0"/>
                        <a:t>Scotia Hosted ION/MMI</a:t>
                      </a:r>
                      <a:endParaRPr lang="en-CA" sz="700" dirty="0"/>
                    </a:p>
                  </a:txBody>
                  <a:tcPr anchor="ctr"/>
                </a:tc>
                <a:tc>
                  <a:txBody>
                    <a:bodyPr/>
                    <a:lstStyle/>
                    <a:p>
                      <a:pPr algn="ctr"/>
                      <a:r>
                        <a:rPr lang="en-US" sz="700" dirty="0" smtClean="0"/>
                        <a:t>0</a:t>
                      </a:r>
                      <a:endParaRPr lang="en-CA" sz="700" dirty="0"/>
                    </a:p>
                  </a:txBody>
                  <a:tcPr anchor="ctr"/>
                </a:tc>
                <a:tc>
                  <a:txBody>
                    <a:bodyPr/>
                    <a:lstStyle/>
                    <a:p>
                      <a:pPr algn="ctr"/>
                      <a:r>
                        <a:rPr lang="en-US" sz="700" dirty="0" smtClean="0"/>
                        <a:t>552</a:t>
                      </a:r>
                      <a:endParaRPr lang="en-CA" sz="700" dirty="0"/>
                    </a:p>
                  </a:txBody>
                  <a:tcPr anchor="ctr"/>
                </a:tc>
                <a:tc>
                  <a:txBody>
                    <a:bodyPr/>
                    <a:lstStyle/>
                    <a:p>
                      <a:pPr algn="ctr"/>
                      <a:r>
                        <a:rPr lang="en-US" sz="700" dirty="0" smtClean="0"/>
                        <a:t>467.5</a:t>
                      </a:r>
                      <a:endParaRPr lang="en-CA" sz="700" dirty="0"/>
                    </a:p>
                  </a:txBody>
                  <a:tcPr anchor="ctr"/>
                </a:tc>
                <a:tc>
                  <a:txBody>
                    <a:bodyPr/>
                    <a:lstStyle/>
                    <a:p>
                      <a:pPr algn="ctr"/>
                      <a:r>
                        <a:rPr lang="en-US" sz="700" dirty="0" smtClean="0"/>
                        <a:t>1,105</a:t>
                      </a:r>
                      <a:endParaRPr lang="en-CA" sz="700" dirty="0"/>
                    </a:p>
                  </a:txBody>
                  <a:tcPr anchor="ctr"/>
                </a:tc>
                <a:tc>
                  <a:txBody>
                    <a:bodyPr/>
                    <a:lstStyle/>
                    <a:p>
                      <a:pPr algn="ctr"/>
                      <a:r>
                        <a:rPr lang="en-US" sz="700" dirty="0" smtClean="0"/>
                        <a:t>935</a:t>
                      </a:r>
                    </a:p>
                  </a:txBody>
                  <a:tcPr anchor="ctr"/>
                </a:tc>
              </a:tr>
              <a:tr h="188121">
                <a:tc>
                  <a:txBody>
                    <a:bodyPr/>
                    <a:lstStyle/>
                    <a:p>
                      <a:r>
                        <a:rPr lang="en-US" sz="700" dirty="0" smtClean="0"/>
                        <a:t>Scotia</a:t>
                      </a:r>
                      <a:r>
                        <a:rPr lang="en-US" sz="700" baseline="0" dirty="0" smtClean="0"/>
                        <a:t> Hosted Murex</a:t>
                      </a:r>
                      <a:endParaRPr lang="en-CA" sz="700" dirty="0"/>
                    </a:p>
                  </a:txBody>
                  <a:tcPr anchor="ctr"/>
                </a:tc>
                <a:tc>
                  <a:txBody>
                    <a:bodyPr/>
                    <a:lstStyle/>
                    <a:p>
                      <a:pPr algn="ctr"/>
                      <a:r>
                        <a:rPr lang="en-US" sz="700" dirty="0" smtClean="0"/>
                        <a:t>Unknown</a:t>
                      </a:r>
                      <a:endParaRPr lang="en-CA" sz="700" dirty="0"/>
                    </a:p>
                  </a:txBody>
                  <a:tcPr anchor="ctr"/>
                </a:tc>
                <a:tc>
                  <a:txBody>
                    <a:bodyPr/>
                    <a:lstStyle/>
                    <a:p>
                      <a:pPr algn="ctr"/>
                      <a:r>
                        <a:rPr lang="en-US" sz="700" dirty="0" smtClean="0"/>
                        <a:t>Unknown</a:t>
                      </a:r>
                      <a:endParaRPr lang="en-CA" sz="700" dirty="0"/>
                    </a:p>
                  </a:txBody>
                  <a:tcPr anchor="ctr"/>
                </a:tc>
                <a:tc>
                  <a:txBody>
                    <a:bodyPr/>
                    <a:lstStyle/>
                    <a:p>
                      <a:pPr algn="ctr"/>
                      <a:r>
                        <a:rPr lang="en-US" sz="700" dirty="0" smtClean="0"/>
                        <a:t>Unknown</a:t>
                      </a:r>
                      <a:endParaRPr lang="en-CA" sz="700" dirty="0"/>
                    </a:p>
                  </a:txBody>
                  <a:tcPr anchor="ctr"/>
                </a:tc>
                <a:tc>
                  <a:txBody>
                    <a:bodyPr/>
                    <a:lstStyle/>
                    <a:p>
                      <a:pPr algn="ctr"/>
                      <a:r>
                        <a:rPr lang="en-US" sz="700" dirty="0" smtClean="0"/>
                        <a:t>Unknown</a:t>
                      </a:r>
                      <a:endParaRPr lang="en-CA" sz="700" dirty="0"/>
                    </a:p>
                  </a:txBody>
                  <a:tcPr anchor="ctr"/>
                </a:tc>
                <a:tc>
                  <a:txBody>
                    <a:bodyPr/>
                    <a:lstStyle/>
                    <a:p>
                      <a:pPr algn="ctr"/>
                      <a:r>
                        <a:rPr lang="en-US" sz="700" dirty="0" smtClean="0"/>
                        <a:t>Unknown</a:t>
                      </a:r>
                      <a:endParaRPr lang="en-CA" sz="700" dirty="0"/>
                    </a:p>
                  </a:txBody>
                  <a:tcPr anchor="ctr"/>
                </a:tc>
              </a:tr>
              <a:tr h="188121">
                <a:tc>
                  <a:txBody>
                    <a:bodyPr/>
                    <a:lstStyle/>
                    <a:p>
                      <a:r>
                        <a:rPr lang="en-US" sz="700" dirty="0" smtClean="0"/>
                        <a:t>Other</a:t>
                      </a:r>
                      <a:endParaRPr lang="en-CA" sz="700" dirty="0"/>
                    </a:p>
                  </a:txBody>
                  <a:tcPr anchor="ctr"/>
                </a:tc>
                <a:tc>
                  <a:txBody>
                    <a:bodyPr/>
                    <a:lstStyle/>
                    <a:p>
                      <a:pPr algn="ctr"/>
                      <a:r>
                        <a:rPr lang="en-US" sz="700" dirty="0" smtClean="0"/>
                        <a:t>Unknown</a:t>
                      </a:r>
                      <a:endParaRPr lang="en-CA" sz="700" dirty="0"/>
                    </a:p>
                  </a:txBody>
                  <a:tcPr anchor="ctr"/>
                </a:tc>
                <a:tc>
                  <a:txBody>
                    <a:bodyPr/>
                    <a:lstStyle/>
                    <a:p>
                      <a:pPr algn="ctr"/>
                      <a:r>
                        <a:rPr lang="en-US" sz="700" dirty="0" smtClean="0"/>
                        <a:t>Unknown</a:t>
                      </a:r>
                      <a:endParaRPr lang="en-CA" sz="700" dirty="0"/>
                    </a:p>
                  </a:txBody>
                  <a:tcPr anchor="ctr"/>
                </a:tc>
                <a:tc>
                  <a:txBody>
                    <a:bodyPr/>
                    <a:lstStyle/>
                    <a:p>
                      <a:pPr algn="ctr"/>
                      <a:r>
                        <a:rPr lang="en-US" sz="700" dirty="0" smtClean="0"/>
                        <a:t>Unknown</a:t>
                      </a:r>
                      <a:endParaRPr lang="en-CA" sz="700" dirty="0"/>
                    </a:p>
                  </a:txBody>
                  <a:tcPr anchor="ctr"/>
                </a:tc>
                <a:tc>
                  <a:txBody>
                    <a:bodyPr/>
                    <a:lstStyle/>
                    <a:p>
                      <a:pPr algn="ctr"/>
                      <a:r>
                        <a:rPr lang="en-US" sz="700" dirty="0" smtClean="0"/>
                        <a:t>Unknown</a:t>
                      </a:r>
                      <a:endParaRPr lang="en-CA" sz="700" dirty="0"/>
                    </a:p>
                  </a:txBody>
                  <a:tcPr anchor="ctr"/>
                </a:tc>
                <a:tc>
                  <a:txBody>
                    <a:bodyPr/>
                    <a:lstStyle/>
                    <a:p>
                      <a:pPr algn="ctr"/>
                      <a:r>
                        <a:rPr lang="en-US" sz="700" dirty="0" smtClean="0"/>
                        <a:t>Unknown</a:t>
                      </a:r>
                      <a:endParaRPr lang="en-CA" sz="700" dirty="0"/>
                    </a:p>
                  </a:txBody>
                  <a:tcPr anchor="ctr"/>
                </a:tc>
              </a:tr>
              <a:tr h="188121">
                <a:tc>
                  <a:txBody>
                    <a:bodyPr/>
                    <a:lstStyle/>
                    <a:p>
                      <a:r>
                        <a:rPr lang="en-US" sz="700" dirty="0" smtClean="0"/>
                        <a:t>Total Monthly</a:t>
                      </a:r>
                      <a:endParaRPr lang="en-CA" sz="700" b="1" dirty="0"/>
                    </a:p>
                  </a:txBody>
                  <a:tcPr anchor="ctr"/>
                </a:tc>
                <a:tc>
                  <a:txBody>
                    <a:bodyPr/>
                    <a:lstStyle/>
                    <a:p>
                      <a:pPr algn="ctr"/>
                      <a:r>
                        <a:rPr lang="en-US" sz="700" dirty="0" smtClean="0"/>
                        <a:t>50,065</a:t>
                      </a:r>
                      <a:endParaRPr lang="en-CA" sz="700" b="1" dirty="0"/>
                    </a:p>
                  </a:txBody>
                  <a:tcPr anchor="ctr"/>
                </a:tc>
                <a:tc>
                  <a:txBody>
                    <a:bodyPr/>
                    <a:lstStyle/>
                    <a:p>
                      <a:pPr algn="ctr"/>
                      <a:r>
                        <a:rPr lang="en-US" sz="700" dirty="0" smtClean="0"/>
                        <a:t>54,230</a:t>
                      </a:r>
                      <a:endParaRPr lang="en-CA" sz="700" b="1" dirty="0"/>
                    </a:p>
                  </a:txBody>
                  <a:tcPr anchor="ctr"/>
                </a:tc>
                <a:tc>
                  <a:txBody>
                    <a:bodyPr/>
                    <a:lstStyle/>
                    <a:p>
                      <a:pPr algn="ctr"/>
                      <a:r>
                        <a:rPr lang="en-US" sz="700" dirty="0" smtClean="0"/>
                        <a:t>52,020</a:t>
                      </a:r>
                      <a:endParaRPr lang="en-CA" sz="700" b="1" dirty="0"/>
                    </a:p>
                  </a:txBody>
                  <a:tcPr anchor="ctr"/>
                </a:tc>
                <a:tc>
                  <a:txBody>
                    <a:bodyPr/>
                    <a:lstStyle/>
                    <a:p>
                      <a:pPr algn="ctr"/>
                      <a:r>
                        <a:rPr lang="en-US" sz="700" dirty="0" smtClean="0"/>
                        <a:t>58,395</a:t>
                      </a:r>
                      <a:endParaRPr lang="en-CA" sz="700" b="1" dirty="0"/>
                    </a:p>
                  </a:txBody>
                  <a:tcPr anchor="ctr"/>
                </a:tc>
                <a:tc>
                  <a:txBody>
                    <a:bodyPr/>
                    <a:lstStyle/>
                    <a:p>
                      <a:pPr algn="ctr"/>
                      <a:r>
                        <a:rPr lang="en-US" sz="700" dirty="0" smtClean="0"/>
                        <a:t>54,315</a:t>
                      </a:r>
                      <a:endParaRPr lang="en-CA" sz="700" b="1" dirty="0"/>
                    </a:p>
                  </a:txBody>
                  <a:tcPr anchor="ctr"/>
                </a:tc>
              </a:tr>
              <a:tr h="188121">
                <a:tc>
                  <a:txBody>
                    <a:bodyPr/>
                    <a:lstStyle/>
                    <a:p>
                      <a:r>
                        <a:rPr lang="en-US" sz="700" dirty="0" smtClean="0"/>
                        <a:t>Monthly Uptick from 2014</a:t>
                      </a:r>
                      <a:endParaRPr lang="en-CA" sz="700" dirty="0"/>
                    </a:p>
                  </a:txBody>
                  <a:tcPr anchor="ctr"/>
                </a:tc>
                <a:tc>
                  <a:txBody>
                    <a:bodyPr/>
                    <a:lstStyle/>
                    <a:p>
                      <a:pPr algn="ctr"/>
                      <a:endParaRPr lang="en-CA" sz="700" dirty="0"/>
                    </a:p>
                  </a:txBody>
                  <a:tcPr anchor="ctr"/>
                </a:tc>
                <a:tc>
                  <a:txBody>
                    <a:bodyPr/>
                    <a:lstStyle/>
                    <a:p>
                      <a:pPr algn="ctr"/>
                      <a:r>
                        <a:rPr lang="en-US" sz="700" dirty="0" smtClean="0"/>
                        <a:t>4,165</a:t>
                      </a:r>
                    </a:p>
                  </a:txBody>
                  <a:tcPr anchor="ctr"/>
                </a:tc>
                <a:tc>
                  <a:txBody>
                    <a:bodyPr/>
                    <a:lstStyle/>
                    <a:p>
                      <a:pPr algn="ctr"/>
                      <a:r>
                        <a:rPr lang="en-US" sz="700" dirty="0" smtClean="0"/>
                        <a:t>1,955</a:t>
                      </a:r>
                      <a:endParaRPr lang="en-CA" sz="700" dirty="0"/>
                    </a:p>
                  </a:txBody>
                  <a:tcPr anchor="ctr"/>
                </a:tc>
                <a:tc>
                  <a:txBody>
                    <a:bodyPr/>
                    <a:lstStyle/>
                    <a:p>
                      <a:pPr algn="ctr"/>
                      <a:r>
                        <a:rPr lang="en-US" sz="700" dirty="0" smtClean="0"/>
                        <a:t>8,3330</a:t>
                      </a:r>
                      <a:endParaRPr lang="en-CA" sz="700" dirty="0"/>
                    </a:p>
                  </a:txBody>
                  <a:tcPr anchor="ctr"/>
                </a:tc>
                <a:tc>
                  <a:txBody>
                    <a:bodyPr/>
                    <a:lstStyle/>
                    <a:p>
                      <a:pPr algn="ctr"/>
                      <a:r>
                        <a:rPr lang="en-US" sz="700" dirty="0" smtClean="0"/>
                        <a:t>4,250</a:t>
                      </a:r>
                      <a:endParaRPr lang="en-CA" sz="700" dirty="0"/>
                    </a:p>
                  </a:txBody>
                  <a:tcPr anchor="ctr"/>
                </a:tc>
              </a:tr>
              <a:tr h="188121">
                <a:tc>
                  <a:txBody>
                    <a:bodyPr/>
                    <a:lstStyle/>
                    <a:p>
                      <a:r>
                        <a:rPr lang="en-US" sz="700" dirty="0" smtClean="0"/>
                        <a:t>Total</a:t>
                      </a:r>
                      <a:r>
                        <a:rPr lang="en-US" sz="700" baseline="0" dirty="0" smtClean="0"/>
                        <a:t> Per Year</a:t>
                      </a:r>
                      <a:endParaRPr lang="en-US" sz="700" b="1" baseline="0" dirty="0" smtClean="0"/>
                    </a:p>
                  </a:txBody>
                  <a:tcPr anchor="ctr"/>
                </a:tc>
                <a:tc>
                  <a:txBody>
                    <a:bodyPr/>
                    <a:lstStyle/>
                    <a:p>
                      <a:pPr algn="ctr"/>
                      <a:r>
                        <a:rPr lang="en-CA" sz="700" dirty="0" smtClean="0"/>
                        <a:t>600,780</a:t>
                      </a:r>
                      <a:endParaRPr lang="en-CA" sz="700" b="1" dirty="0"/>
                    </a:p>
                  </a:txBody>
                  <a:tcPr anchor="ctr"/>
                </a:tc>
                <a:tc>
                  <a:txBody>
                    <a:bodyPr/>
                    <a:lstStyle/>
                    <a:p>
                      <a:pPr algn="ctr"/>
                      <a:r>
                        <a:rPr lang="en-CA" sz="700" dirty="0" smtClean="0"/>
                        <a:t>650,760</a:t>
                      </a:r>
                      <a:endParaRPr lang="en-US" sz="700" b="1" dirty="0" smtClean="0"/>
                    </a:p>
                  </a:txBody>
                  <a:tcPr anchor="ctr"/>
                </a:tc>
                <a:tc>
                  <a:txBody>
                    <a:bodyPr/>
                    <a:lstStyle/>
                    <a:p>
                      <a:pPr algn="ctr"/>
                      <a:r>
                        <a:rPr lang="en-CA" sz="700" dirty="0" smtClean="0"/>
                        <a:t>624,240</a:t>
                      </a:r>
                      <a:endParaRPr lang="en-CA" sz="700" b="1" dirty="0"/>
                    </a:p>
                  </a:txBody>
                  <a:tcPr anchor="ctr"/>
                </a:tc>
                <a:tc>
                  <a:txBody>
                    <a:bodyPr/>
                    <a:lstStyle/>
                    <a:p>
                      <a:pPr algn="ctr"/>
                      <a:r>
                        <a:rPr lang="en-CA" sz="700" dirty="0" smtClean="0"/>
                        <a:t>700,740</a:t>
                      </a:r>
                      <a:endParaRPr lang="en-CA" sz="700" b="1" dirty="0"/>
                    </a:p>
                  </a:txBody>
                  <a:tcPr anchor="ctr"/>
                </a:tc>
                <a:tc>
                  <a:txBody>
                    <a:bodyPr/>
                    <a:lstStyle/>
                    <a:p>
                      <a:pPr algn="ctr"/>
                      <a:r>
                        <a:rPr lang="en-CA" sz="700" dirty="0" smtClean="0"/>
                        <a:t>651,780</a:t>
                      </a:r>
                      <a:endParaRPr lang="en-CA" sz="700" b="1" dirty="0"/>
                    </a:p>
                  </a:txBody>
                  <a:tcPr anchor="ctr"/>
                </a:tc>
              </a:tr>
            </a:tbl>
          </a:graphicData>
        </a:graphic>
      </p:graphicFrame>
      <p:sp>
        <p:nvSpPr>
          <p:cNvPr id="14" name="Rounded Rectangle 13"/>
          <p:cNvSpPr/>
          <p:nvPr/>
        </p:nvSpPr>
        <p:spPr>
          <a:xfrm>
            <a:off x="3177440" y="4572008"/>
            <a:ext cx="5715040" cy="428628"/>
          </a:xfrm>
          <a:prstGeom prst="roundRect">
            <a:avLst>
              <a:gd name="adj"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
        <p:nvSpPr>
          <p:cNvPr id="22" name="Rectangle 21"/>
          <p:cNvSpPr/>
          <p:nvPr/>
        </p:nvSpPr>
        <p:spPr>
          <a:xfrm>
            <a:off x="214282" y="3451870"/>
            <a:ext cx="3000396" cy="1908215"/>
          </a:xfrm>
          <a:prstGeom prst="rect">
            <a:avLst/>
          </a:prstGeom>
          <a:noFill/>
        </p:spPr>
        <p:txBody>
          <a:bodyPr wrap="square">
            <a:spAutoFit/>
          </a:bodyPr>
          <a:lstStyle/>
          <a:p>
            <a:r>
              <a:rPr lang="en-US" sz="1400" b="1" u="sng" dirty="0" smtClean="0">
                <a:solidFill>
                  <a:prstClr val="black"/>
                </a:solidFill>
              </a:rPr>
              <a:t>Challenges</a:t>
            </a:r>
          </a:p>
          <a:p>
            <a:pPr>
              <a:spcBef>
                <a:spcPts val="600"/>
              </a:spcBef>
              <a:buFont typeface="Arial" pitchFamily="34" charset="0"/>
              <a:buChar char="•"/>
            </a:pPr>
            <a:r>
              <a:rPr lang="en-US" sz="1400" b="1" dirty="0" smtClean="0">
                <a:solidFill>
                  <a:prstClr val="black"/>
                </a:solidFill>
              </a:rPr>
              <a:t> </a:t>
            </a:r>
            <a:r>
              <a:rPr lang="en-US" sz="1200" dirty="0">
                <a:solidFill>
                  <a:prstClr val="black"/>
                </a:solidFill>
              </a:rPr>
              <a:t>Unknown Application </a:t>
            </a:r>
            <a:r>
              <a:rPr lang="en-US" sz="1200" dirty="0" smtClean="0">
                <a:solidFill>
                  <a:prstClr val="black"/>
                </a:solidFill>
              </a:rPr>
              <a:t>accesses</a:t>
            </a:r>
            <a:endParaRPr lang="en-US" sz="1200" dirty="0">
              <a:solidFill>
                <a:prstClr val="black"/>
              </a:solidFill>
            </a:endParaRPr>
          </a:p>
          <a:p>
            <a:pPr>
              <a:spcBef>
                <a:spcPts val="600"/>
              </a:spcBef>
              <a:buFont typeface="Arial" pitchFamily="34" charset="0"/>
              <a:buChar char="•"/>
            </a:pPr>
            <a:r>
              <a:rPr lang="en-US" sz="1200" dirty="0" smtClean="0">
                <a:solidFill>
                  <a:prstClr val="black"/>
                </a:solidFill>
              </a:rPr>
              <a:t> </a:t>
            </a:r>
            <a:r>
              <a:rPr lang="en-US" sz="1200" dirty="0">
                <a:solidFill>
                  <a:prstClr val="black"/>
                </a:solidFill>
              </a:rPr>
              <a:t>Limited </a:t>
            </a:r>
            <a:r>
              <a:rPr lang="en-US" sz="1200" dirty="0" smtClean="0">
                <a:solidFill>
                  <a:prstClr val="black"/>
                </a:solidFill>
              </a:rPr>
              <a:t>/Tracking Reporting </a:t>
            </a:r>
            <a:r>
              <a:rPr lang="en-US" sz="1200" dirty="0">
                <a:solidFill>
                  <a:prstClr val="black"/>
                </a:solidFill>
              </a:rPr>
              <a:t>Capabilities </a:t>
            </a:r>
          </a:p>
          <a:p>
            <a:pPr>
              <a:spcBef>
                <a:spcPts val="600"/>
              </a:spcBef>
              <a:buFont typeface="Arial" pitchFamily="34" charset="0"/>
              <a:buChar char="•"/>
            </a:pPr>
            <a:r>
              <a:rPr lang="en-US" sz="1200" dirty="0" smtClean="0">
                <a:solidFill>
                  <a:prstClr val="black"/>
                </a:solidFill>
              </a:rPr>
              <a:t> Monitoring and Analyzing Policy changes</a:t>
            </a:r>
          </a:p>
          <a:p>
            <a:pPr>
              <a:spcBef>
                <a:spcPts val="600"/>
              </a:spcBef>
              <a:buFont typeface="Arial" pitchFamily="34" charset="0"/>
              <a:buChar char="•"/>
            </a:pPr>
            <a:r>
              <a:rPr lang="en-US" sz="1200" dirty="0" smtClean="0">
                <a:solidFill>
                  <a:prstClr val="black"/>
                </a:solidFill>
              </a:rPr>
              <a:t> User lists not Maintained</a:t>
            </a:r>
          </a:p>
          <a:p>
            <a:pPr>
              <a:spcBef>
                <a:spcPts val="600"/>
              </a:spcBef>
              <a:buFont typeface="Arial" pitchFamily="34" charset="0"/>
              <a:buChar char="•"/>
            </a:pPr>
            <a:r>
              <a:rPr lang="en-US" sz="1200" dirty="0" smtClean="0">
                <a:solidFill>
                  <a:prstClr val="black"/>
                </a:solidFill>
              </a:rPr>
              <a:t> Signing Authority Risks</a:t>
            </a:r>
          </a:p>
          <a:p>
            <a:pPr>
              <a:spcBef>
                <a:spcPts val="600"/>
              </a:spcBef>
              <a:buFont typeface="Arial" pitchFamily="34" charset="0"/>
              <a:buChar char="•"/>
            </a:pPr>
            <a:r>
              <a:rPr lang="en-US" sz="1200" dirty="0" smtClean="0">
                <a:solidFill>
                  <a:prstClr val="black"/>
                </a:solidFill>
              </a:rPr>
              <a:t> Cost Avoidance practices (Netting)</a:t>
            </a:r>
            <a:endParaRPr lang="en-US" sz="1200" u="sng" dirty="0" smtClean="0">
              <a:solidFill>
                <a:prstClr val="black"/>
              </a:solidFill>
            </a:endParaRPr>
          </a:p>
        </p:txBody>
      </p:sp>
      <p:sp>
        <p:nvSpPr>
          <p:cNvPr id="24" name="Rectangle 23"/>
          <p:cNvSpPr/>
          <p:nvPr/>
        </p:nvSpPr>
        <p:spPr>
          <a:xfrm>
            <a:off x="7572428" y="1142984"/>
            <a:ext cx="1357290" cy="1015663"/>
          </a:xfrm>
          <a:prstGeom prst="rect">
            <a:avLst/>
          </a:prstGeom>
        </p:spPr>
        <p:txBody>
          <a:bodyPr wrap="square">
            <a:spAutoFit/>
          </a:bodyPr>
          <a:lstStyle/>
          <a:p>
            <a:r>
              <a:rPr lang="en-US" sz="1200" b="1" dirty="0" smtClean="0">
                <a:solidFill>
                  <a:prstClr val="black"/>
                </a:solidFill>
              </a:rPr>
              <a:t>Scotiabank lacks strong </a:t>
            </a:r>
            <a:r>
              <a:rPr lang="en-US" sz="1200" b="1" dirty="0">
                <a:solidFill>
                  <a:prstClr val="black"/>
                </a:solidFill>
              </a:rPr>
              <a:t>i</a:t>
            </a:r>
            <a:r>
              <a:rPr lang="en-US" sz="1200" b="1" dirty="0" smtClean="0">
                <a:solidFill>
                  <a:prstClr val="black"/>
                </a:solidFill>
              </a:rPr>
              <a:t>nternal Controls to track, measure or assess Compliance Risk</a:t>
            </a:r>
          </a:p>
        </p:txBody>
      </p:sp>
      <p:pic>
        <p:nvPicPr>
          <p:cNvPr id="20484" name="Picture 4"/>
          <p:cNvPicPr>
            <a:picLocks noChangeAspect="1" noChangeArrowheads="1"/>
          </p:cNvPicPr>
          <p:nvPr/>
        </p:nvPicPr>
        <p:blipFill>
          <a:blip r:embed="rId3"/>
          <a:srcRect/>
          <a:stretch>
            <a:fillRect/>
          </a:stretch>
        </p:blipFill>
        <p:spPr bwMode="auto">
          <a:xfrm>
            <a:off x="1706054" y="1124744"/>
            <a:ext cx="5866342" cy="2064798"/>
          </a:xfrm>
          <a:prstGeom prst="rect">
            <a:avLst/>
          </a:prstGeom>
          <a:noFill/>
          <a:ln w="9525">
            <a:noFill/>
            <a:miter lim="800000"/>
            <a:headEnd/>
            <a:tailEnd/>
          </a:ln>
          <a:effectLst/>
        </p:spPr>
      </p:pic>
      <p:sp>
        <p:nvSpPr>
          <p:cNvPr id="4" name="Rectangle 3"/>
          <p:cNvSpPr/>
          <p:nvPr/>
        </p:nvSpPr>
        <p:spPr>
          <a:xfrm>
            <a:off x="7527580" y="2199023"/>
            <a:ext cx="1473576" cy="1015663"/>
          </a:xfrm>
          <a:prstGeom prst="rect">
            <a:avLst/>
          </a:prstGeom>
        </p:spPr>
        <p:txBody>
          <a:bodyPr wrap="square">
            <a:spAutoFit/>
          </a:bodyPr>
          <a:lstStyle/>
          <a:p>
            <a:pPr lvl="0"/>
            <a:r>
              <a:rPr lang="en-US" sz="1200" b="1" dirty="0" smtClean="0">
                <a:solidFill>
                  <a:prstClr val="black"/>
                </a:solidFill>
              </a:rPr>
              <a:t>IMPACTS KEY RISKS</a:t>
            </a:r>
            <a:endParaRPr lang="en-US" sz="1200" dirty="0">
              <a:solidFill>
                <a:prstClr val="black"/>
              </a:solidFill>
            </a:endParaRPr>
          </a:p>
          <a:p>
            <a:pPr marL="228600" lvl="0" indent="-228600">
              <a:buFontTx/>
              <a:buAutoNum type="arabicPeriod"/>
            </a:pPr>
            <a:r>
              <a:rPr lang="en-US" sz="1200" dirty="0">
                <a:solidFill>
                  <a:prstClr val="black"/>
                </a:solidFill>
              </a:rPr>
              <a:t>Financial </a:t>
            </a:r>
          </a:p>
          <a:p>
            <a:pPr marL="228600" lvl="0" indent="-228600">
              <a:buFontTx/>
              <a:buAutoNum type="arabicPeriod"/>
            </a:pPr>
            <a:r>
              <a:rPr lang="en-US" sz="1200" dirty="0" smtClean="0">
                <a:solidFill>
                  <a:prstClr val="black"/>
                </a:solidFill>
              </a:rPr>
              <a:t>Compliance </a:t>
            </a:r>
          </a:p>
          <a:p>
            <a:pPr marL="228600" lvl="0" indent="-228600">
              <a:buFontTx/>
              <a:buAutoNum type="arabicPeriod"/>
            </a:pPr>
            <a:r>
              <a:rPr lang="en-US" sz="1200" dirty="0" smtClean="0">
                <a:solidFill>
                  <a:prstClr val="black"/>
                </a:solidFill>
              </a:rPr>
              <a:t>Operational</a:t>
            </a:r>
          </a:p>
          <a:p>
            <a:pPr marL="228600" lvl="0" indent="-228600">
              <a:buFontTx/>
              <a:buAutoNum type="arabicPeriod"/>
            </a:pPr>
            <a:r>
              <a:rPr lang="en-US" sz="1200" dirty="0" smtClean="0">
                <a:solidFill>
                  <a:prstClr val="black"/>
                </a:solidFill>
              </a:rPr>
              <a:t>Reputational</a:t>
            </a:r>
          </a:p>
        </p:txBody>
      </p:sp>
      <p:sp>
        <p:nvSpPr>
          <p:cNvPr id="7" name="Rectangle 6"/>
          <p:cNvSpPr/>
          <p:nvPr/>
        </p:nvSpPr>
        <p:spPr>
          <a:xfrm>
            <a:off x="286290" y="5661248"/>
            <a:ext cx="8571990" cy="984885"/>
          </a:xfrm>
          <a:prstGeom prst="rect">
            <a:avLst/>
          </a:prstGeom>
          <a:solidFill>
            <a:schemeClr val="accent4">
              <a:lumMod val="20000"/>
              <a:lumOff val="80000"/>
            </a:schemeClr>
          </a:solidFill>
          <a:ln>
            <a:noFill/>
          </a:ln>
        </p:spPr>
        <p:txBody>
          <a:bodyPr wrap="square">
            <a:spAutoFit/>
          </a:bodyPr>
          <a:lstStyle/>
          <a:p>
            <a:r>
              <a:rPr lang="en-US" sz="1400" b="1" u="sng" dirty="0" smtClean="0">
                <a:solidFill>
                  <a:prstClr val="black"/>
                </a:solidFill>
              </a:rPr>
              <a:t>Recommended Action:</a:t>
            </a:r>
            <a:endParaRPr lang="en-US" sz="1400" b="1" u="sng" dirty="0">
              <a:solidFill>
                <a:prstClr val="black"/>
              </a:solidFill>
            </a:endParaRPr>
          </a:p>
          <a:p>
            <a:r>
              <a:rPr lang="en-US" sz="1400" dirty="0" smtClean="0">
                <a:solidFill>
                  <a:prstClr val="black"/>
                </a:solidFill>
              </a:rPr>
              <a:t>Dedicate 2 subject matter expert resources </a:t>
            </a:r>
            <a:r>
              <a:rPr lang="en-US" sz="1400" dirty="0">
                <a:solidFill>
                  <a:prstClr val="black"/>
                </a:solidFill>
              </a:rPr>
              <a:t>for a duration of 6 months to </a:t>
            </a:r>
            <a:r>
              <a:rPr lang="en-US" sz="1400" dirty="0" smtClean="0">
                <a:solidFill>
                  <a:prstClr val="black"/>
                </a:solidFill>
              </a:rPr>
              <a:t>build a dedicated Compliance and Control Framework -  </a:t>
            </a:r>
            <a:r>
              <a:rPr lang="en-US" sz="1400" dirty="0">
                <a:solidFill>
                  <a:prstClr val="black"/>
                </a:solidFill>
              </a:rPr>
              <a:t>conduct internal </a:t>
            </a:r>
            <a:r>
              <a:rPr lang="en-US" sz="1400" dirty="0" smtClean="0">
                <a:solidFill>
                  <a:prstClr val="black"/>
                </a:solidFill>
              </a:rPr>
              <a:t>Audits, quantify </a:t>
            </a:r>
            <a:r>
              <a:rPr lang="en-US" sz="1400" dirty="0">
                <a:solidFill>
                  <a:prstClr val="black"/>
                </a:solidFill>
              </a:rPr>
              <a:t>the Bank’s Compliance </a:t>
            </a:r>
            <a:r>
              <a:rPr lang="en-US" sz="1400" dirty="0" smtClean="0">
                <a:solidFill>
                  <a:prstClr val="black"/>
                </a:solidFill>
              </a:rPr>
              <a:t>Risk, establish policies and procedures, and implement appropriate system</a:t>
            </a:r>
            <a:endParaRPr lang="en-US" sz="1400" u="sng" dirty="0">
              <a:solidFill>
                <a:prstClr val="black"/>
              </a:solidFill>
            </a:endParaRPr>
          </a:p>
        </p:txBody>
      </p:sp>
      <p:cxnSp>
        <p:nvCxnSpPr>
          <p:cNvPr id="25" name="Straight Arrow Connector 24"/>
          <p:cNvCxnSpPr/>
          <p:nvPr/>
        </p:nvCxnSpPr>
        <p:spPr>
          <a:xfrm rot="16200000" flipH="1">
            <a:off x="6750859" y="3321843"/>
            <a:ext cx="1643074" cy="7143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ounded Rectangular Callout 28"/>
          <p:cNvSpPr/>
          <p:nvPr/>
        </p:nvSpPr>
        <p:spPr>
          <a:xfrm>
            <a:off x="571472" y="2714620"/>
            <a:ext cx="1143008" cy="642942"/>
          </a:xfrm>
          <a:prstGeom prst="wedgeRoundRectCallout">
            <a:avLst>
              <a:gd name="adj1" fmla="val 77077"/>
              <a:gd name="adj2" fmla="val -23470"/>
              <a:gd name="adj3" fmla="val 16667"/>
            </a:avLst>
          </a:prstGeom>
          <a:solidFill>
            <a:schemeClr val="bg1">
              <a:lumMod val="95000"/>
            </a:schemeClr>
          </a:solidFill>
          <a:ln w="952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b="1" dirty="0" smtClean="0">
                <a:solidFill>
                  <a:schemeClr val="tx1">
                    <a:lumMod val="75000"/>
                    <a:lumOff val="25000"/>
                  </a:schemeClr>
                </a:solidFill>
              </a:rPr>
              <a:t>Users consume data from over 30 +  Exchanges</a:t>
            </a:r>
            <a:endParaRPr lang="en-CA" sz="1000" b="1" dirty="0">
              <a:solidFill>
                <a:schemeClr val="tx1">
                  <a:lumMod val="75000"/>
                  <a:lumOff val="25000"/>
                </a:schemeClr>
              </a:solidFill>
            </a:endParaRPr>
          </a:p>
        </p:txBody>
      </p:sp>
      <p:pic>
        <p:nvPicPr>
          <p:cNvPr id="18" name="Picture 17"/>
          <p:cNvPicPr>
            <a:picLocks noChangeAspect="1"/>
          </p:cNvPicPr>
          <p:nvPr/>
        </p:nvPicPr>
        <p:blipFill>
          <a:blip r:embed="rId4" cstate="print"/>
          <a:stretch>
            <a:fillRect/>
          </a:stretch>
        </p:blipFill>
        <p:spPr>
          <a:xfrm>
            <a:off x="7543800" y="179401"/>
            <a:ext cx="1278860" cy="765161"/>
          </a:xfrm>
          <a:prstGeom prst="rect">
            <a:avLst/>
          </a:prstGeom>
        </p:spPr>
      </p:pic>
      <p:sp>
        <p:nvSpPr>
          <p:cNvPr id="19" name="Rectangle 18">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3" name="Rectangle 22">
            <a:extLst>
              <a:ext uri="{FF2B5EF4-FFF2-40B4-BE49-F238E27FC236}">
                <a16:creationId xmlns="" xmlns:a16="http://schemas.microsoft.com/office/drawing/2014/main" id="{36956996-D821-489B-AEBB-3609872CDCDC}"/>
              </a:ext>
            </a:extLst>
          </p:cNvPr>
          <p:cNvSpPr/>
          <p:nvPr/>
        </p:nvSpPr>
        <p:spPr>
          <a:xfrm>
            <a:off x="182425" y="6535579"/>
            <a:ext cx="50687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Scotia</a:t>
            </a:r>
            <a:endParaRPr lang="en-CA" sz="1000" dirty="0">
              <a:solidFill>
                <a:schemeClr val="accent4">
                  <a:lumMod val="60000"/>
                  <a:lumOff val="40000"/>
                </a:schemeClr>
              </a:solidFill>
              <a:latin typeface="+mn-lt"/>
            </a:endParaRPr>
          </a:p>
        </p:txBody>
      </p:sp>
    </p:spTree>
    <p:extLst>
      <p:ext uri="{BB962C8B-B14F-4D97-AF65-F5344CB8AC3E}">
        <p14:creationId xmlns="" xmlns:p14="http://schemas.microsoft.com/office/powerpoint/2010/main" val="7285885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5720" y="1214422"/>
            <a:ext cx="4000528" cy="5214974"/>
          </a:xfrm>
          <a:prstGeom prst="rect">
            <a:avLst/>
          </a:prstGeom>
          <a:solidFill>
            <a:schemeClr val="bg1">
              <a:lumMod val="95000"/>
            </a:schemeClr>
          </a:solidFill>
          <a:ln w="127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487" name="Rectangle 7"/>
          <p:cNvSpPr>
            <a:spLocks noChangeArrowheads="1"/>
          </p:cNvSpPr>
          <p:nvPr/>
        </p:nvSpPr>
        <p:spPr bwMode="auto">
          <a:xfrm>
            <a:off x="685800" y="3489335"/>
            <a:ext cx="7712075" cy="892552"/>
          </a:xfrm>
          <a:prstGeom prst="rect">
            <a:avLst/>
          </a:prstGeom>
          <a:noFill/>
          <a:ln w="12700"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wrap="square" anchor="ctr">
            <a:spAutoFit/>
          </a:bodyPr>
          <a:lstStyle/>
          <a:p>
            <a:pPr eaLnBrk="0" hangingPunct="0">
              <a:defRPr/>
            </a:pPr>
            <a:endParaRPr lang="en-US" sz="1600" dirty="0">
              <a:latin typeface="Tahoma" pitchFamily="34" charset="0"/>
              <a:ea typeface="Times New Roman" pitchFamily="18" charset="0"/>
              <a:cs typeface="Tahoma" pitchFamily="34" charset="0"/>
            </a:endParaRPr>
          </a:p>
          <a:p>
            <a:pPr algn="l" eaLnBrk="0" hangingPunct="0">
              <a:defRPr/>
            </a:pPr>
            <a:endParaRPr lang="en-US" sz="3600" dirty="0"/>
          </a:p>
        </p:txBody>
      </p:sp>
      <p:sp>
        <p:nvSpPr>
          <p:cNvPr id="2" name="Title 1"/>
          <p:cNvSpPr>
            <a:spLocks noGrp="1"/>
          </p:cNvSpPr>
          <p:nvPr>
            <p:ph type="title"/>
          </p:nvPr>
        </p:nvSpPr>
        <p:spPr>
          <a:xfrm>
            <a:off x="392793" y="304800"/>
            <a:ext cx="8356826" cy="620712"/>
          </a:xfrm>
        </p:spPr>
        <p:txBody>
          <a:bodyPr/>
          <a:lstStyle/>
          <a:p>
            <a:pPr algn="l"/>
            <a:r>
              <a:rPr lang="en-US" sz="2500" b="1" dirty="0" smtClean="0"/>
              <a:t>CME Analysis</a:t>
            </a:r>
            <a:br>
              <a:rPr lang="en-US" sz="2500" b="1" dirty="0" smtClean="0"/>
            </a:br>
            <a:r>
              <a:rPr lang="en-US" sz="1800" b="1" dirty="0" smtClean="0">
                <a:solidFill>
                  <a:srgbClr val="7030A0"/>
                </a:solidFill>
              </a:rPr>
              <a:t>Observed Gaps and  Netting Benefits</a:t>
            </a:r>
            <a:endParaRPr lang="en-CA" sz="2500" b="1" dirty="0"/>
          </a:p>
        </p:txBody>
      </p:sp>
      <p:sp>
        <p:nvSpPr>
          <p:cNvPr id="20" name="Date Placeholder 11"/>
          <p:cNvSpPr txBox="1">
            <a:spLocks/>
          </p:cNvSpPr>
          <p:nvPr/>
        </p:nvSpPr>
        <p:spPr>
          <a:xfrm>
            <a:off x="3347864" y="6650850"/>
            <a:ext cx="2681288" cy="185700"/>
          </a:xfrm>
          <a:prstGeom prst="rect">
            <a:avLst/>
          </a:prstGeom>
        </p:spPr>
        <p:txBody>
          <a:bodyPr vert="horz" lIns="91440" tIns="45720" rIns="91440" bIns="45720" rtlCol="0" anchor="ctr"/>
          <a:lstStyle/>
          <a:p>
            <a:pPr>
              <a:defRPr/>
            </a:pPr>
            <a:r>
              <a:rPr lang="en-US" sz="1200" dirty="0" smtClean="0">
                <a:solidFill>
                  <a:prstClr val="white">
                    <a:lumMod val="50000"/>
                  </a:prstClr>
                </a:solidFill>
              </a:rPr>
              <a:t>MDC @ Market Data Company</a:t>
            </a:r>
          </a:p>
        </p:txBody>
      </p:sp>
      <p:sp>
        <p:nvSpPr>
          <p:cNvPr id="21" name="Slide Number Placeholder 3"/>
          <p:cNvSpPr txBox="1">
            <a:spLocks/>
          </p:cNvSpPr>
          <p:nvPr>
            <p:custDataLst>
              <p:tags r:id="rId1"/>
            </p:custDataLst>
          </p:nvPr>
        </p:nvSpPr>
        <p:spPr>
          <a:xfrm>
            <a:off x="8565856" y="6629400"/>
            <a:ext cx="500062" cy="228600"/>
          </a:xfrm>
          <a:prstGeom prst="rect">
            <a:avLst/>
          </a:prstGeom>
        </p:spPr>
        <p:txBody>
          <a:bodyPr/>
          <a:lstStyle/>
          <a:p>
            <a:pPr algn="r">
              <a:defRPr/>
            </a:pPr>
            <a:fld id="{7DD3A008-D169-48E7-AED4-58438EF76B69}" type="slidenum">
              <a:rPr lang="en-US" sz="1200" smtClean="0">
                <a:solidFill>
                  <a:prstClr val="white">
                    <a:lumMod val="50000"/>
                  </a:prstClr>
                </a:solidFill>
              </a:rPr>
              <a:pPr algn="r">
                <a:defRPr/>
              </a:pPr>
              <a:t>43</a:t>
            </a:fld>
            <a:endParaRPr lang="en-US" sz="1200" dirty="0">
              <a:solidFill>
                <a:prstClr val="white">
                  <a:lumMod val="50000"/>
                </a:prstClr>
              </a:solidFill>
            </a:endParaRPr>
          </a:p>
        </p:txBody>
      </p:sp>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39654" y="1214422"/>
            <a:ext cx="4561502" cy="3071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85720" y="1285860"/>
            <a:ext cx="3929090" cy="4909036"/>
          </a:xfrm>
          <a:prstGeom prst="rect">
            <a:avLst/>
          </a:prstGeom>
          <a:noFill/>
        </p:spPr>
        <p:txBody>
          <a:bodyPr wrap="square" rtlCol="0">
            <a:spAutoFit/>
          </a:bodyPr>
          <a:lstStyle/>
          <a:p>
            <a:pPr marL="228600" indent="-228600"/>
            <a:r>
              <a:rPr lang="en-US" b="1" dirty="0" smtClean="0"/>
              <a:t>Observed GAPs </a:t>
            </a:r>
          </a:p>
          <a:p>
            <a:pPr marL="228600" indent="-228600"/>
            <a:endParaRPr lang="en-US" sz="1100" b="1" dirty="0" smtClean="0"/>
          </a:p>
          <a:p>
            <a:pPr marL="228600" indent="-228600">
              <a:buFont typeface="+mj-lt"/>
              <a:buAutoNum type="arabicPeriod"/>
            </a:pPr>
            <a:r>
              <a:rPr lang="en-US" sz="1100" b="1" dirty="0" smtClean="0"/>
              <a:t>Actively </a:t>
            </a:r>
            <a:r>
              <a:rPr lang="en-US" sz="1100" b="1" dirty="0"/>
              <a:t>monitoring policy changes </a:t>
            </a:r>
            <a:r>
              <a:rPr lang="en-US" sz="1100" dirty="0"/>
              <a:t>- Scotiabank does not actively monitor policy and fee changes </a:t>
            </a:r>
            <a:r>
              <a:rPr lang="en-US" sz="1100" dirty="0" smtClean="0"/>
              <a:t>by the vendors and exchanges. </a:t>
            </a:r>
            <a:r>
              <a:rPr lang="en-US" sz="1100" dirty="0"/>
              <a:t>As the result, it was caught off guard when was informed by JPM of the new policy and had to scramble to address the issue. Additionally netting which CME had introduced in mid-2014 was not known to the </a:t>
            </a:r>
            <a:r>
              <a:rPr lang="en-US" sz="1100" dirty="0" smtClean="0"/>
              <a:t>bank or no effort was taken to determine if it was in the benefit of the firm to enroll, therefore Scotiabank </a:t>
            </a:r>
            <a:r>
              <a:rPr lang="en-US" sz="1100" dirty="0"/>
              <a:t>was not able to start the work on implementation to </a:t>
            </a:r>
            <a:r>
              <a:rPr lang="en-US" sz="1100" dirty="0" smtClean="0"/>
              <a:t>realize </a:t>
            </a:r>
            <a:r>
              <a:rPr lang="en-US" sz="1100" dirty="0"/>
              <a:t>any potential savings</a:t>
            </a:r>
            <a:r>
              <a:rPr lang="en-US" sz="1100" dirty="0" smtClean="0"/>
              <a:t>.</a:t>
            </a:r>
          </a:p>
          <a:p>
            <a:pPr marL="228600" indent="-228600">
              <a:buFont typeface="+mj-lt"/>
              <a:buAutoNum type="arabicPeriod"/>
            </a:pPr>
            <a:r>
              <a:rPr lang="en-US" sz="1100" b="1" dirty="0" smtClean="0"/>
              <a:t>Signing </a:t>
            </a:r>
            <a:r>
              <a:rPr lang="en-US" sz="1100" b="1" dirty="0"/>
              <a:t>authority </a:t>
            </a:r>
            <a:r>
              <a:rPr lang="en-US" sz="1100" b="1" dirty="0" smtClean="0"/>
              <a:t>– </a:t>
            </a:r>
            <a:r>
              <a:rPr lang="en-US" sz="1100" dirty="0" smtClean="0"/>
              <a:t>A satellite office, </a:t>
            </a:r>
            <a:r>
              <a:rPr lang="en-US" sz="1100" dirty="0"/>
              <a:t>in this case NY, </a:t>
            </a:r>
            <a:r>
              <a:rPr lang="en-US" sz="1100" dirty="0" smtClean="0"/>
              <a:t>is able to sign a </a:t>
            </a:r>
            <a:r>
              <a:rPr lang="en-US" sz="1100" dirty="0"/>
              <a:t>market data agreement on behalf of the firm impacting all consumer of the data </a:t>
            </a:r>
            <a:r>
              <a:rPr lang="en-US" sz="1100" dirty="0" smtClean="0"/>
              <a:t>globally without </a:t>
            </a:r>
            <a:r>
              <a:rPr lang="en-US" sz="1100" dirty="0"/>
              <a:t>understanding the impact and without the knowledge of </a:t>
            </a:r>
            <a:r>
              <a:rPr lang="en-US" sz="1100" dirty="0" smtClean="0"/>
              <a:t>the Market </a:t>
            </a:r>
            <a:r>
              <a:rPr lang="en-US" sz="1100" dirty="0"/>
              <a:t>Data team. </a:t>
            </a:r>
            <a:endParaRPr lang="en-US" sz="1100" dirty="0" smtClean="0"/>
          </a:p>
          <a:p>
            <a:pPr marL="228600" indent="-228600">
              <a:buFont typeface="+mj-lt"/>
              <a:buAutoNum type="arabicPeriod"/>
            </a:pPr>
            <a:r>
              <a:rPr lang="en-US" sz="1100" b="1" dirty="0" smtClean="0"/>
              <a:t>Application </a:t>
            </a:r>
            <a:r>
              <a:rPr lang="en-US" sz="1100" b="1" dirty="0"/>
              <a:t>inventory - </a:t>
            </a:r>
            <a:r>
              <a:rPr lang="en-US" sz="1100" dirty="0"/>
              <a:t>Scotiabank does not keep an inventory of applications and users. Market Data team in unaware of what data is fed to applications, purpose, and number of </a:t>
            </a:r>
            <a:r>
              <a:rPr lang="en-US" sz="1100" dirty="0" smtClean="0"/>
              <a:t>users.</a:t>
            </a:r>
          </a:p>
          <a:p>
            <a:pPr marL="228600" indent="-228600">
              <a:buFont typeface="+mj-lt"/>
              <a:buAutoNum type="arabicPeriod"/>
            </a:pPr>
            <a:r>
              <a:rPr lang="en-US" sz="1100" b="1" dirty="0" smtClean="0"/>
              <a:t>Reporting </a:t>
            </a:r>
            <a:r>
              <a:rPr lang="en-US" sz="1100" b="1" dirty="0"/>
              <a:t>–</a:t>
            </a:r>
            <a:r>
              <a:rPr lang="en-US" sz="1100" dirty="0"/>
              <a:t> Scotiabank does not report application users to the exchanges, therefore violating the agreements in place and is exposed in and </a:t>
            </a:r>
            <a:r>
              <a:rPr lang="en-US" sz="1100" dirty="0" smtClean="0"/>
              <a:t>audit with an unknown cost magnitude.</a:t>
            </a:r>
          </a:p>
          <a:p>
            <a:pPr marL="228600" indent="-228600">
              <a:buFont typeface="+mj-lt"/>
              <a:buAutoNum type="arabicPeriod"/>
            </a:pPr>
            <a:r>
              <a:rPr lang="en-US" sz="1100" b="1" dirty="0" smtClean="0"/>
              <a:t>Netting </a:t>
            </a:r>
            <a:r>
              <a:rPr lang="en-US" sz="1100" b="1" dirty="0"/>
              <a:t>– </a:t>
            </a:r>
            <a:r>
              <a:rPr lang="en-US" sz="1100" dirty="0"/>
              <a:t>As the extent of usage of data </a:t>
            </a:r>
            <a:r>
              <a:rPr lang="en-US" sz="1100" dirty="0" smtClean="0"/>
              <a:t>in applications </a:t>
            </a:r>
            <a:r>
              <a:rPr lang="en-US" sz="1100" dirty="0"/>
              <a:t>is unknown, Scotiabank does not know how netting </a:t>
            </a:r>
            <a:r>
              <a:rPr lang="en-US" sz="1100" dirty="0" smtClean="0"/>
              <a:t>impacts </a:t>
            </a:r>
            <a:r>
              <a:rPr lang="en-US" sz="1100" dirty="0"/>
              <a:t>the </a:t>
            </a:r>
            <a:r>
              <a:rPr lang="en-US" sz="1100" dirty="0" smtClean="0"/>
              <a:t>cost. Additionally by applying for netting, Scotiabank has to disclose all applications/users to CME for approval. It is likely that CME would make a comparison to what has been historically reported and will take action on any discrepancies</a:t>
            </a:r>
            <a:endParaRPr lang="en-CA" sz="1100" dirty="0"/>
          </a:p>
        </p:txBody>
      </p:sp>
      <p:sp>
        <p:nvSpPr>
          <p:cNvPr id="10" name="Rectangle 9"/>
          <p:cNvSpPr/>
          <p:nvPr/>
        </p:nvSpPr>
        <p:spPr>
          <a:xfrm>
            <a:off x="4500562" y="4429132"/>
            <a:ext cx="4286280" cy="1969770"/>
          </a:xfrm>
          <a:prstGeom prst="rect">
            <a:avLst/>
          </a:prstGeom>
          <a:noFill/>
          <a:ln>
            <a:solidFill>
              <a:schemeClr val="accent4">
                <a:lumMod val="60000"/>
                <a:lumOff val="40000"/>
              </a:schemeClr>
            </a:solidFill>
          </a:ln>
        </p:spPr>
        <p:txBody>
          <a:bodyPr wrap="square">
            <a:spAutoFit/>
          </a:bodyPr>
          <a:lstStyle/>
          <a:p>
            <a:r>
              <a:rPr lang="en-US" b="1" dirty="0" smtClean="0">
                <a:solidFill>
                  <a:prstClr val="black"/>
                </a:solidFill>
              </a:rPr>
              <a:t>Benefits of  Netting</a:t>
            </a:r>
          </a:p>
          <a:p>
            <a:pPr>
              <a:spcBef>
                <a:spcPts val="600"/>
              </a:spcBef>
              <a:buFont typeface="Arial" pitchFamily="34" charset="0"/>
              <a:buChar char="•"/>
            </a:pPr>
            <a:r>
              <a:rPr lang="en-US" sz="1400" b="1" dirty="0" smtClean="0">
                <a:solidFill>
                  <a:prstClr val="black"/>
                </a:solidFill>
              </a:rPr>
              <a:t> </a:t>
            </a:r>
            <a:r>
              <a:rPr lang="en-US" sz="1200" dirty="0" smtClean="0">
                <a:solidFill>
                  <a:prstClr val="black"/>
                </a:solidFill>
              </a:rPr>
              <a:t>Cost Avoidance (reduce spend on fee liable data) </a:t>
            </a:r>
          </a:p>
          <a:p>
            <a:pPr>
              <a:spcBef>
                <a:spcPts val="600"/>
              </a:spcBef>
              <a:buFont typeface="Arial" pitchFamily="34" charset="0"/>
              <a:buChar char="•"/>
            </a:pPr>
            <a:r>
              <a:rPr lang="en-US" sz="1200" dirty="0" smtClean="0">
                <a:solidFill>
                  <a:prstClr val="black"/>
                </a:solidFill>
              </a:rPr>
              <a:t> Known </a:t>
            </a:r>
            <a:r>
              <a:rPr lang="en-US" sz="1200" dirty="0">
                <a:solidFill>
                  <a:prstClr val="black"/>
                </a:solidFill>
              </a:rPr>
              <a:t>Application </a:t>
            </a:r>
            <a:r>
              <a:rPr lang="en-US" sz="1200" dirty="0" smtClean="0">
                <a:solidFill>
                  <a:prstClr val="black"/>
                </a:solidFill>
              </a:rPr>
              <a:t>accesses (documented access and users)</a:t>
            </a:r>
            <a:endParaRPr lang="en-US" sz="1200" dirty="0">
              <a:solidFill>
                <a:prstClr val="black"/>
              </a:solidFill>
            </a:endParaRPr>
          </a:p>
          <a:p>
            <a:pPr>
              <a:spcBef>
                <a:spcPts val="600"/>
              </a:spcBef>
              <a:buFont typeface="Arial" pitchFamily="34" charset="0"/>
              <a:buChar char="•"/>
            </a:pPr>
            <a:r>
              <a:rPr lang="en-US" sz="1200" dirty="0" smtClean="0">
                <a:solidFill>
                  <a:prstClr val="black"/>
                </a:solidFill>
              </a:rPr>
              <a:t> Enhanced Tracking Reporting </a:t>
            </a:r>
            <a:r>
              <a:rPr lang="en-US" sz="1200" dirty="0">
                <a:solidFill>
                  <a:prstClr val="black"/>
                </a:solidFill>
              </a:rPr>
              <a:t>Capabilities </a:t>
            </a:r>
          </a:p>
          <a:p>
            <a:pPr>
              <a:spcBef>
                <a:spcPts val="600"/>
              </a:spcBef>
              <a:buFont typeface="Arial" pitchFamily="34" charset="0"/>
              <a:buChar char="•"/>
            </a:pPr>
            <a:r>
              <a:rPr lang="en-US" sz="1200" dirty="0" smtClean="0">
                <a:solidFill>
                  <a:prstClr val="black"/>
                </a:solidFill>
              </a:rPr>
              <a:t>  Improved Monitoring  and Analyzing Policy changes</a:t>
            </a:r>
          </a:p>
          <a:p>
            <a:pPr>
              <a:spcBef>
                <a:spcPts val="600"/>
              </a:spcBef>
              <a:buFont typeface="Arial" pitchFamily="34" charset="0"/>
              <a:buChar char="•"/>
            </a:pPr>
            <a:r>
              <a:rPr lang="en-US" sz="1200" dirty="0" smtClean="0">
                <a:solidFill>
                  <a:prstClr val="black"/>
                </a:solidFill>
              </a:rPr>
              <a:t>  Understanding of spend duplication</a:t>
            </a:r>
          </a:p>
          <a:p>
            <a:pPr>
              <a:spcBef>
                <a:spcPts val="600"/>
              </a:spcBef>
              <a:buFont typeface="Arial" pitchFamily="34" charset="0"/>
              <a:buChar char="•"/>
            </a:pPr>
            <a:r>
              <a:rPr lang="en-US" sz="1200" dirty="0" smtClean="0">
                <a:solidFill>
                  <a:prstClr val="black"/>
                </a:solidFill>
              </a:rPr>
              <a:t> Ability to meeting Exchange control and compliance (Audit)</a:t>
            </a:r>
            <a:endParaRPr lang="en-US" sz="1200" u="sng" dirty="0" smtClean="0">
              <a:solidFill>
                <a:prstClr val="black"/>
              </a:solidFill>
            </a:endParaRPr>
          </a:p>
        </p:txBody>
      </p:sp>
      <p:pic>
        <p:nvPicPr>
          <p:cNvPr id="12" name="Picture 11"/>
          <p:cNvPicPr>
            <a:picLocks noChangeAspect="1"/>
          </p:cNvPicPr>
          <p:nvPr/>
        </p:nvPicPr>
        <p:blipFill>
          <a:blip r:embed="rId4" cstate="print"/>
          <a:stretch>
            <a:fillRect/>
          </a:stretch>
        </p:blipFill>
        <p:spPr>
          <a:xfrm>
            <a:off x="7543800" y="179401"/>
            <a:ext cx="1278860" cy="765161"/>
          </a:xfrm>
          <a:prstGeom prst="rect">
            <a:avLst/>
          </a:prstGeom>
        </p:spPr>
      </p:pic>
      <p:sp>
        <p:nvSpPr>
          <p:cNvPr id="13" name="Rectangle 12">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4" name="Rectangle 13">
            <a:extLst>
              <a:ext uri="{FF2B5EF4-FFF2-40B4-BE49-F238E27FC236}">
                <a16:creationId xmlns="" xmlns:a16="http://schemas.microsoft.com/office/drawing/2014/main" id="{36956996-D821-489B-AEBB-3609872CDCDC}"/>
              </a:ext>
            </a:extLst>
          </p:cNvPr>
          <p:cNvSpPr/>
          <p:nvPr/>
        </p:nvSpPr>
        <p:spPr>
          <a:xfrm>
            <a:off x="182425" y="6535579"/>
            <a:ext cx="50687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Scotia</a:t>
            </a:r>
            <a:endParaRPr lang="en-CA" sz="1000" dirty="0">
              <a:solidFill>
                <a:schemeClr val="accent4">
                  <a:lumMod val="60000"/>
                  <a:lumOff val="40000"/>
                </a:schemeClr>
              </a:solidFill>
              <a:latin typeface="+mn-lt"/>
            </a:endParaRPr>
          </a:p>
        </p:txBody>
      </p:sp>
    </p:spTree>
    <p:extLst>
      <p:ext uri="{BB962C8B-B14F-4D97-AF65-F5344CB8AC3E}">
        <p14:creationId xmlns="" xmlns:p14="http://schemas.microsoft.com/office/powerpoint/2010/main" val="7867034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166"/>
            <a:ext cx="8280920" cy="1584176"/>
          </a:xfrm>
        </p:spPr>
        <p:txBody>
          <a:bodyPr>
            <a:normAutofit lnSpcReduction="10000"/>
          </a:bodyPr>
          <a:lstStyle/>
          <a:p>
            <a:pPr>
              <a:spcBef>
                <a:spcPts val="600"/>
              </a:spcBef>
            </a:pPr>
            <a:r>
              <a:rPr lang="en-US" sz="1400" dirty="0" smtClean="0"/>
              <a:t>For the purpose of this study, Information Management System refers to the technology employed in managing critical market data information for the procurement-to-pay, and renewal-to-pay cycles.  The key focus areas of that information, to derive business intelligence and influence behaviour (or best practices),  include:</a:t>
            </a:r>
          </a:p>
          <a:p>
            <a:pPr lvl="1">
              <a:spcBef>
                <a:spcPts val="600"/>
              </a:spcBef>
            </a:pPr>
            <a:r>
              <a:rPr lang="en-US" sz="1200" dirty="0" smtClean="0"/>
              <a:t>Contract Management</a:t>
            </a:r>
            <a:r>
              <a:rPr lang="en-US" sz="1200" dirty="0"/>
              <a:t>	</a:t>
            </a:r>
            <a:r>
              <a:rPr lang="en-US" sz="1200" dirty="0" smtClean="0"/>
              <a:t>-     Market </a:t>
            </a:r>
            <a:r>
              <a:rPr lang="en-US" sz="1200" dirty="0"/>
              <a:t>Data Service </a:t>
            </a:r>
            <a:r>
              <a:rPr lang="en-US" sz="1200" dirty="0" smtClean="0"/>
              <a:t>Distribution</a:t>
            </a:r>
          </a:p>
          <a:p>
            <a:pPr lvl="1"/>
            <a:r>
              <a:rPr lang="en-US" sz="1200" dirty="0" smtClean="0"/>
              <a:t>Vendor Management	-     Invoice Management</a:t>
            </a:r>
          </a:p>
          <a:p>
            <a:pPr lvl="1"/>
            <a:r>
              <a:rPr lang="en-US" sz="1200" dirty="0" smtClean="0"/>
              <a:t>User Management</a:t>
            </a:r>
          </a:p>
        </p:txBody>
      </p:sp>
      <p:sp>
        <p:nvSpPr>
          <p:cNvPr id="4" name="Title 1"/>
          <p:cNvSpPr>
            <a:spLocks noGrp="1"/>
          </p:cNvSpPr>
          <p:nvPr>
            <p:ph type="title"/>
          </p:nvPr>
        </p:nvSpPr>
        <p:spPr>
          <a:xfrm>
            <a:off x="391887" y="188640"/>
            <a:ext cx="8356826" cy="720080"/>
          </a:xfrm>
        </p:spPr>
        <p:txBody>
          <a:bodyPr>
            <a:normAutofit fontScale="90000"/>
          </a:bodyPr>
          <a:lstStyle/>
          <a:p>
            <a:pPr algn="l"/>
            <a:r>
              <a:rPr lang="en-US" sz="2800" b="1" dirty="0" smtClean="0"/>
              <a:t>Information Management System – Market Data  </a:t>
            </a:r>
            <a:r>
              <a:rPr lang="en-US" sz="2500" b="1" dirty="0" smtClean="0"/>
              <a:t/>
            </a:r>
            <a:br>
              <a:rPr lang="en-US" sz="2500" b="1" dirty="0" smtClean="0"/>
            </a:br>
            <a:r>
              <a:rPr lang="en-US" sz="2000" b="1" dirty="0" smtClean="0">
                <a:solidFill>
                  <a:srgbClr val="7030A0"/>
                </a:solidFill>
              </a:rPr>
              <a:t>Managing from Procure-to-Pay, and from Renew-to-Pay Cycles</a:t>
            </a:r>
            <a:endParaRPr lang="en-CA" sz="2700" b="1" dirty="0"/>
          </a:p>
        </p:txBody>
      </p:sp>
      <p:sp>
        <p:nvSpPr>
          <p:cNvPr id="5" name="Rectangle 4"/>
          <p:cNvSpPr/>
          <p:nvPr/>
        </p:nvSpPr>
        <p:spPr>
          <a:xfrm>
            <a:off x="467544" y="2607306"/>
            <a:ext cx="8136904" cy="677108"/>
          </a:xfrm>
          <a:prstGeom prst="rect">
            <a:avLst/>
          </a:prstGeom>
        </p:spPr>
        <p:txBody>
          <a:bodyPr wrap="square">
            <a:spAutoFit/>
          </a:bodyPr>
          <a:lstStyle/>
          <a:p>
            <a:r>
              <a:rPr lang="en-US" sz="1400" b="1" dirty="0"/>
              <a:t>Current </a:t>
            </a:r>
            <a:r>
              <a:rPr lang="en-US" sz="1400" b="1" dirty="0" smtClean="0"/>
              <a:t>environment (Canada, US, UK)</a:t>
            </a:r>
          </a:p>
          <a:p>
            <a:pPr marL="171450" indent="-171450">
              <a:buFont typeface="Arial" panose="020B0604020202020204" pitchFamily="34" charset="0"/>
              <a:buChar char="•"/>
            </a:pPr>
            <a:r>
              <a:rPr lang="en-US" sz="1200" dirty="0" smtClean="0"/>
              <a:t>Scotiabank </a:t>
            </a:r>
            <a:r>
              <a:rPr lang="en-US" sz="1200" dirty="0"/>
              <a:t>business units look to multiple systems to track, analyze, and report market data information</a:t>
            </a:r>
            <a:r>
              <a:rPr lang="en-US" sz="1200" dirty="0" smtClean="0"/>
              <a:t>.</a:t>
            </a:r>
          </a:p>
          <a:p>
            <a:pPr marL="171450" indent="-171450">
              <a:buFont typeface="Arial" panose="020B0604020202020204" pitchFamily="34" charset="0"/>
              <a:buChar char="•"/>
            </a:pPr>
            <a:r>
              <a:rPr lang="en-US" sz="1200" dirty="0" smtClean="0"/>
              <a:t>Below diagram shows commonly used systems, within which information is available</a:t>
            </a:r>
            <a:endParaRPr lang="en-US" sz="1200" dirty="0"/>
          </a:p>
        </p:txBody>
      </p:sp>
      <p:pic>
        <p:nvPicPr>
          <p:cNvPr id="1029"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568" y="3371726"/>
            <a:ext cx="5249277" cy="2700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929322" y="3849377"/>
            <a:ext cx="1728192" cy="600164"/>
          </a:xfrm>
          <a:prstGeom prst="rect">
            <a:avLst/>
          </a:prstGeom>
          <a:noFill/>
        </p:spPr>
        <p:txBody>
          <a:bodyPr wrap="square" rtlCol="0">
            <a:spAutoFit/>
          </a:bodyPr>
          <a:lstStyle/>
          <a:p>
            <a:r>
              <a:rPr lang="en-US" sz="1100" b="1" dirty="0" smtClean="0"/>
              <a:t>1200 estimated contracts </a:t>
            </a:r>
          </a:p>
          <a:p>
            <a:r>
              <a:rPr lang="en-US" sz="1100" dirty="0" smtClean="0"/>
              <a:t>- excluding Bloomberg Terminals</a:t>
            </a:r>
            <a:endParaRPr lang="en-CA" sz="1100" dirty="0"/>
          </a:p>
        </p:txBody>
      </p:sp>
      <p:sp>
        <p:nvSpPr>
          <p:cNvPr id="39" name="TextBox 38"/>
          <p:cNvSpPr txBox="1"/>
          <p:nvPr/>
        </p:nvSpPr>
        <p:spPr>
          <a:xfrm>
            <a:off x="5929322" y="5355567"/>
            <a:ext cx="1584176" cy="430887"/>
          </a:xfrm>
          <a:prstGeom prst="rect">
            <a:avLst/>
          </a:prstGeom>
          <a:noFill/>
        </p:spPr>
        <p:txBody>
          <a:bodyPr wrap="square" rtlCol="0">
            <a:spAutoFit/>
          </a:bodyPr>
          <a:lstStyle>
            <a:defPPr>
              <a:defRPr lang="en-US"/>
            </a:defPPr>
            <a:lvl1pPr>
              <a:defRPr sz="1100" b="1"/>
            </a:lvl1pPr>
          </a:lstStyle>
          <a:p>
            <a:r>
              <a:rPr lang="en-US" dirty="0"/>
              <a:t>3000 invoices </a:t>
            </a:r>
            <a:endParaRPr lang="en-US" b="0" dirty="0"/>
          </a:p>
          <a:p>
            <a:r>
              <a:rPr lang="en-US" b="0" dirty="0" smtClean="0"/>
              <a:t>- processed </a:t>
            </a:r>
            <a:r>
              <a:rPr lang="en-US" b="0" dirty="0"/>
              <a:t>in </a:t>
            </a:r>
            <a:r>
              <a:rPr lang="en-US" b="0" dirty="0" smtClean="0"/>
              <a:t>2014</a:t>
            </a:r>
            <a:endParaRPr lang="en-CA" b="0" dirty="0"/>
          </a:p>
        </p:txBody>
      </p:sp>
      <p:sp>
        <p:nvSpPr>
          <p:cNvPr id="10" name="Date Placeholder 11"/>
          <p:cNvSpPr txBox="1">
            <a:spLocks/>
          </p:cNvSpPr>
          <p:nvPr/>
        </p:nvSpPr>
        <p:spPr>
          <a:xfrm>
            <a:off x="3347864" y="6650850"/>
            <a:ext cx="2681288" cy="185700"/>
          </a:xfrm>
          <a:prstGeom prst="rect">
            <a:avLst/>
          </a:prstGeom>
        </p:spPr>
        <p:txBody>
          <a:bodyPr vert="horz" lIns="91440" tIns="45720" rIns="91440" bIns="45720" rtlCol="0" anchor="ctr"/>
          <a:lstStyle/>
          <a:p>
            <a:pPr>
              <a:defRPr/>
            </a:pPr>
            <a:r>
              <a:rPr lang="en-US" sz="1200" dirty="0" smtClean="0">
                <a:solidFill>
                  <a:prstClr val="white">
                    <a:lumMod val="50000"/>
                  </a:prstClr>
                </a:solidFill>
              </a:rPr>
              <a:t>MDC @ Market Data Company</a:t>
            </a:r>
          </a:p>
        </p:txBody>
      </p:sp>
      <p:sp>
        <p:nvSpPr>
          <p:cNvPr id="11" name="Slide Number Placeholder 3"/>
          <p:cNvSpPr txBox="1">
            <a:spLocks/>
          </p:cNvSpPr>
          <p:nvPr>
            <p:custDataLst>
              <p:tags r:id="rId1"/>
            </p:custDataLst>
          </p:nvPr>
        </p:nvSpPr>
        <p:spPr>
          <a:xfrm>
            <a:off x="8565856" y="6629400"/>
            <a:ext cx="500062" cy="228600"/>
          </a:xfrm>
          <a:prstGeom prst="rect">
            <a:avLst/>
          </a:prstGeom>
        </p:spPr>
        <p:txBody>
          <a:bodyPr/>
          <a:lstStyle/>
          <a:p>
            <a:pPr algn="r">
              <a:defRPr/>
            </a:pPr>
            <a:fld id="{7DD3A008-D169-48E7-AED4-58438EF76B69}" type="slidenum">
              <a:rPr lang="en-US" sz="1200" smtClean="0">
                <a:solidFill>
                  <a:prstClr val="white">
                    <a:lumMod val="50000"/>
                  </a:prstClr>
                </a:solidFill>
              </a:rPr>
              <a:pPr algn="r">
                <a:defRPr/>
              </a:pPr>
              <a:t>44</a:t>
            </a:fld>
            <a:endParaRPr lang="en-US" sz="1200" dirty="0">
              <a:solidFill>
                <a:prstClr val="white">
                  <a:lumMod val="50000"/>
                </a:prstClr>
              </a:solidFill>
            </a:endParaRPr>
          </a:p>
        </p:txBody>
      </p:sp>
      <p:pic>
        <p:nvPicPr>
          <p:cNvPr id="13" name="Picture 12"/>
          <p:cNvPicPr>
            <a:picLocks noChangeAspect="1"/>
          </p:cNvPicPr>
          <p:nvPr/>
        </p:nvPicPr>
        <p:blipFill>
          <a:blip r:embed="rId4" cstate="print"/>
          <a:stretch>
            <a:fillRect/>
          </a:stretch>
        </p:blipFill>
        <p:spPr>
          <a:xfrm>
            <a:off x="7543800" y="179401"/>
            <a:ext cx="1278860" cy="765161"/>
          </a:xfrm>
          <a:prstGeom prst="rect">
            <a:avLst/>
          </a:prstGeom>
        </p:spPr>
      </p:pic>
      <p:sp>
        <p:nvSpPr>
          <p:cNvPr id="14" name="Rectangle 13">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5" name="Rectangle 14">
            <a:extLst>
              <a:ext uri="{FF2B5EF4-FFF2-40B4-BE49-F238E27FC236}">
                <a16:creationId xmlns="" xmlns:a16="http://schemas.microsoft.com/office/drawing/2014/main" id="{36956996-D821-489B-AEBB-3609872CDCDC}"/>
              </a:ext>
            </a:extLst>
          </p:cNvPr>
          <p:cNvSpPr/>
          <p:nvPr/>
        </p:nvSpPr>
        <p:spPr>
          <a:xfrm>
            <a:off x="182425" y="6535579"/>
            <a:ext cx="50687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Scotia</a:t>
            </a:r>
            <a:endParaRPr lang="en-CA" sz="1000" dirty="0">
              <a:solidFill>
                <a:schemeClr val="accent4">
                  <a:lumMod val="60000"/>
                  <a:lumOff val="40000"/>
                </a:schemeClr>
              </a:solidFill>
              <a:latin typeface="+mn-lt"/>
            </a:endParaRPr>
          </a:p>
        </p:txBody>
      </p:sp>
    </p:spTree>
    <p:extLst>
      <p:ext uri="{BB962C8B-B14F-4D97-AF65-F5344CB8AC3E}">
        <p14:creationId xmlns="" xmlns:p14="http://schemas.microsoft.com/office/powerpoint/2010/main" val="3707955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xmlns="" val="1586957536"/>
              </p:ext>
            </p:extLst>
          </p:nvPr>
        </p:nvGraphicFramePr>
        <p:xfrm>
          <a:off x="446854" y="1297300"/>
          <a:ext cx="8157594" cy="1417320"/>
        </p:xfrm>
        <a:graphic>
          <a:graphicData uri="http://schemas.openxmlformats.org/drawingml/2006/table">
            <a:tbl>
              <a:tblPr bandRow="1">
                <a:tableStyleId>{D27102A9-8310-4765-A935-A1911B00CA55}</a:tableStyleId>
              </a:tblPr>
              <a:tblGrid>
                <a:gridCol w="1027862"/>
                <a:gridCol w="3564866"/>
                <a:gridCol w="3564866"/>
              </a:tblGrid>
              <a:tr h="370840">
                <a:tc>
                  <a:txBody>
                    <a:bodyPr/>
                    <a:lstStyle/>
                    <a:p>
                      <a:r>
                        <a:rPr lang="en-US" sz="1200" dirty="0" smtClean="0"/>
                        <a:t>Observations</a:t>
                      </a:r>
                      <a:endParaRPr lang="en-US" sz="1200" b="1" dirty="0"/>
                    </a:p>
                  </a:txBody>
                  <a:tcPr/>
                </a:tc>
                <a:tc>
                  <a:txBody>
                    <a:bodyPr/>
                    <a:lstStyle/>
                    <a:p>
                      <a:pPr marL="285750" indent="-285750">
                        <a:buFont typeface="Arial" panose="020B0604020202020204" pitchFamily="34" charset="0"/>
                        <a:buChar char="•"/>
                      </a:pPr>
                      <a:r>
                        <a:rPr lang="en-US" sz="1200" dirty="0" smtClean="0"/>
                        <a:t>Scope and quality limited by automation</a:t>
                      </a:r>
                    </a:p>
                    <a:p>
                      <a:pPr marL="285750" indent="-285750">
                        <a:buFont typeface="Arial" panose="020B0604020202020204" pitchFamily="34" charset="0"/>
                        <a:buChar char="•"/>
                      </a:pPr>
                      <a:r>
                        <a:rPr lang="en-US" sz="1200" dirty="0" smtClean="0"/>
                        <a:t>Insufficient resources to update/maintain data</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Multiple, disconnected systems</a:t>
                      </a:r>
                    </a:p>
                    <a:p>
                      <a:pPr marL="285750" indent="-285750">
                        <a:buFont typeface="Arial" panose="020B0604020202020204" pitchFamily="34" charset="0"/>
                        <a:buChar char="•"/>
                      </a:pPr>
                      <a:r>
                        <a:rPr lang="en-US" sz="1200" dirty="0" smtClean="0"/>
                        <a:t>Unstructured</a:t>
                      </a:r>
                      <a:r>
                        <a:rPr lang="en-US" sz="1200" baseline="0" dirty="0" smtClean="0"/>
                        <a:t> and incomplete information set</a:t>
                      </a:r>
                    </a:p>
                  </a:txBody>
                  <a:tcPr/>
                </a:tc>
                <a:tc>
                  <a:txBody>
                    <a:bodyPr/>
                    <a:lstStyle/>
                    <a:p>
                      <a:pPr marL="285750" indent="-285750">
                        <a:buFont typeface="Arial" panose="020B0604020202020204" pitchFamily="34" charset="0"/>
                        <a:buChar char="•"/>
                      </a:pPr>
                      <a:r>
                        <a:rPr lang="en-US" sz="1200" baseline="0" dirty="0" smtClean="0"/>
                        <a:t>No integration with Finance (and limited HR integration)</a:t>
                      </a:r>
                    </a:p>
                    <a:p>
                      <a:pPr marL="285750" indent="-285750">
                        <a:buFont typeface="Arial" panose="020B0604020202020204" pitchFamily="34" charset="0"/>
                        <a:buChar char="•"/>
                      </a:pPr>
                      <a:r>
                        <a:rPr lang="en-US" sz="1200" dirty="0" smtClean="0"/>
                        <a:t>Inconsistent information management points</a:t>
                      </a:r>
                      <a:endParaRPr lang="en-US" sz="1200" baseline="0" dirty="0" smtClean="0"/>
                    </a:p>
                  </a:txBody>
                  <a:tcPr/>
                </a:tc>
              </a:tr>
              <a:tr h="370840">
                <a:tc>
                  <a:txBody>
                    <a:bodyPr/>
                    <a:lstStyle/>
                    <a:p>
                      <a:r>
                        <a:rPr lang="en-US" sz="1200" dirty="0" smtClean="0"/>
                        <a:t>Resulting</a:t>
                      </a:r>
                      <a:r>
                        <a:rPr lang="en-US" sz="1200" baseline="0" dirty="0" smtClean="0"/>
                        <a:t> </a:t>
                      </a:r>
                      <a:r>
                        <a:rPr lang="en-US" sz="1200" dirty="0" smtClean="0"/>
                        <a:t>Challenges</a:t>
                      </a:r>
                      <a:endParaRPr lang="en-US" sz="1200" b="1" dirty="0"/>
                    </a:p>
                  </a:txBody>
                  <a:tcPr/>
                </a:tc>
                <a:tc>
                  <a:txBody>
                    <a:bodyPr/>
                    <a:lstStyle/>
                    <a:p>
                      <a:pPr marL="285750" lvl="0" indent="-285750">
                        <a:buFont typeface="Arial" panose="020B0604020202020204" pitchFamily="34" charset="0"/>
                        <a:buChar char="•"/>
                      </a:pPr>
                      <a:r>
                        <a:rPr lang="en-US" sz="1100" dirty="0" smtClean="0"/>
                        <a:t>Contract transparency (s</a:t>
                      </a:r>
                      <a:r>
                        <a:rPr lang="en-US" sz="1100" baseline="0" dirty="0" smtClean="0"/>
                        <a:t>cope, quantity, and terms)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t>Spend </a:t>
                      </a:r>
                      <a:r>
                        <a:rPr lang="en-US" sz="1100" baseline="0" dirty="0" smtClean="0"/>
                        <a:t>transparency (amount and breakdown)</a:t>
                      </a:r>
                      <a:endParaRPr lang="en-US" sz="1100" dirty="0" smtClean="0"/>
                    </a:p>
                  </a:txBody>
                  <a:tcPr/>
                </a:tc>
                <a:tc>
                  <a:txBody>
                    <a:bodyPr/>
                    <a:lstStyle/>
                    <a:p>
                      <a:pPr marL="285750" lvl="0" indent="-285750">
                        <a:buFont typeface="Arial" panose="020B0604020202020204" pitchFamily="34" charset="0"/>
                        <a:buChar char="•"/>
                      </a:pPr>
                      <a:r>
                        <a:rPr lang="en-US" sz="1100" baseline="0" dirty="0" smtClean="0"/>
                        <a:t>Invoice and Contract discovery (for review, matching or reconciling)</a:t>
                      </a:r>
                    </a:p>
                    <a:p>
                      <a:pPr marL="285750" lvl="0" indent="-285750">
                        <a:buFont typeface="Arial" panose="020B0604020202020204" pitchFamily="34" charset="0"/>
                        <a:buChar char="•"/>
                      </a:pPr>
                      <a:r>
                        <a:rPr lang="en-US" sz="1100" baseline="0" dirty="0" smtClean="0"/>
                        <a:t>Budget/Plan Management</a:t>
                      </a:r>
                    </a:p>
                  </a:txBody>
                  <a:tcPr/>
                </a:tc>
              </a:tr>
            </a:tbl>
          </a:graphicData>
        </a:graphic>
      </p:graphicFrame>
      <p:sp>
        <p:nvSpPr>
          <p:cNvPr id="4" name="Title 3"/>
          <p:cNvSpPr>
            <a:spLocks noGrp="1"/>
          </p:cNvSpPr>
          <p:nvPr>
            <p:ph type="title"/>
          </p:nvPr>
        </p:nvSpPr>
        <p:spPr>
          <a:xfrm>
            <a:off x="467544" y="260648"/>
            <a:ext cx="7886700" cy="727074"/>
          </a:xfrm>
        </p:spPr>
        <p:txBody>
          <a:bodyPr>
            <a:normAutofit fontScale="90000"/>
          </a:bodyPr>
          <a:lstStyle/>
          <a:p>
            <a:pPr algn="l"/>
            <a:r>
              <a:rPr lang="en-US" sz="2800" b="1" dirty="0" smtClean="0"/>
              <a:t>Information Management System - Market Data</a:t>
            </a:r>
            <a:r>
              <a:rPr lang="en-US" sz="2800" dirty="0" smtClean="0"/>
              <a:t/>
            </a:r>
            <a:br>
              <a:rPr lang="en-US" sz="2800" dirty="0" smtClean="0"/>
            </a:br>
            <a:r>
              <a:rPr lang="en-US" sz="2000" b="1" dirty="0" smtClean="0">
                <a:solidFill>
                  <a:srgbClr val="7030A0"/>
                </a:solidFill>
              </a:rPr>
              <a:t>Current state observations and challenges</a:t>
            </a:r>
            <a:endParaRPr lang="en-US" sz="2000" b="1" dirty="0">
              <a:solidFill>
                <a:srgbClr val="7030A0"/>
              </a:solidFill>
            </a:endParaRPr>
          </a:p>
        </p:txBody>
      </p:sp>
      <p:graphicFrame>
        <p:nvGraphicFramePr>
          <p:cNvPr id="2" name="Diagram 1"/>
          <p:cNvGraphicFramePr/>
          <p:nvPr>
            <p:extLst>
              <p:ext uri="{D42A27DB-BD31-4B8C-83A1-F6EECF244321}">
                <p14:modId xmlns:p14="http://schemas.microsoft.com/office/powerpoint/2010/main" xmlns="" val="281643956"/>
              </p:ext>
            </p:extLst>
          </p:nvPr>
        </p:nvGraphicFramePr>
        <p:xfrm>
          <a:off x="2410620" y="3056420"/>
          <a:ext cx="4090206" cy="2587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p:cNvCxnSpPr/>
          <p:nvPr/>
        </p:nvCxnSpPr>
        <p:spPr>
          <a:xfrm>
            <a:off x="3773072" y="3214686"/>
            <a:ext cx="1656184" cy="2448272"/>
          </a:xfrm>
          <a:prstGeom prst="line">
            <a:avLst/>
          </a:prstGeom>
          <a:ln w="114300">
            <a:solidFill>
              <a:srgbClr val="FF0000">
                <a:alpha val="65000"/>
              </a:srgbClr>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xmlns="" val="3075703741"/>
              </p:ext>
            </p:extLst>
          </p:nvPr>
        </p:nvGraphicFramePr>
        <p:xfrm>
          <a:off x="323528" y="5838884"/>
          <a:ext cx="8496944" cy="661950"/>
        </p:xfrm>
        <a:graphic>
          <a:graphicData uri="http://schemas.openxmlformats.org/drawingml/2006/table">
            <a:tbl>
              <a:tblPr>
                <a:tableStyleId>{5C22544A-7EE6-4342-B048-85BDC9FD1C3A}</a:tableStyleId>
              </a:tblPr>
              <a:tblGrid>
                <a:gridCol w="8496944"/>
              </a:tblGrid>
              <a:tr h="291704">
                <a:tc>
                  <a:txBody>
                    <a:bodyPr/>
                    <a:lstStyle/>
                    <a:p>
                      <a:pPr algn="l" fontAlgn="t"/>
                      <a:r>
                        <a:rPr lang="en-US" sz="1200" u="none" strike="noStrike" dirty="0" smtClean="0">
                          <a:effectLst/>
                        </a:rPr>
                        <a:t>The disparate, disconnected</a:t>
                      </a:r>
                      <a:r>
                        <a:rPr lang="en-US" sz="1200" u="none" strike="noStrike" baseline="0" dirty="0" smtClean="0">
                          <a:effectLst/>
                        </a:rPr>
                        <a:t> series of systems employed by Scotiabank business units limit their ability to manage market data spend and more importantly, consumer behaviour.  Scotiabank needs to transform it’s approach to information management and address the </a:t>
                      </a:r>
                      <a:r>
                        <a:rPr lang="en-US" sz="1200" u="sng" strike="noStrike" baseline="0" dirty="0" smtClean="0">
                          <a:effectLst/>
                        </a:rPr>
                        <a:t>over</a:t>
                      </a:r>
                      <a:r>
                        <a:rPr lang="en-US" sz="1200" u="sng" strike="noStrike" dirty="0" smtClean="0">
                          <a:effectLst/>
                        </a:rPr>
                        <a:t>-arching requirement</a:t>
                      </a:r>
                      <a:r>
                        <a:rPr lang="en-US" sz="1200" u="none" strike="noStrike" baseline="0" dirty="0" smtClean="0">
                          <a:effectLst/>
                        </a:rPr>
                        <a:t> to:</a:t>
                      </a:r>
                      <a:endParaRPr lang="en-US" sz="1200" u="none" strike="noStrike" dirty="0" smtClean="0">
                        <a:effectLst/>
                      </a:endParaRPr>
                    </a:p>
                    <a:p>
                      <a:pPr algn="ctr" fontAlgn="t"/>
                      <a:endParaRPr lang="en-US" sz="700" u="none" strike="noStrike" dirty="0" smtClean="0">
                        <a:effectLst/>
                      </a:endParaRPr>
                    </a:p>
                  </a:txBody>
                  <a:tcPr marL="6630" marR="6630" marT="6630" marB="0">
                    <a:solidFill>
                      <a:schemeClr val="accent4">
                        <a:lumMod val="20000"/>
                        <a:lumOff val="80000"/>
                      </a:schemeClr>
                    </a:solidFill>
                  </a:tcPr>
                </a:tc>
              </a:tr>
            </a:tbl>
          </a:graphicData>
        </a:graphic>
      </p:graphicFrame>
      <p:sp>
        <p:nvSpPr>
          <p:cNvPr id="10" name="Date Placeholder 11"/>
          <p:cNvSpPr txBox="1">
            <a:spLocks/>
          </p:cNvSpPr>
          <p:nvPr/>
        </p:nvSpPr>
        <p:spPr>
          <a:xfrm>
            <a:off x="3347864" y="6650850"/>
            <a:ext cx="2681288" cy="185700"/>
          </a:xfrm>
          <a:prstGeom prst="rect">
            <a:avLst/>
          </a:prstGeom>
        </p:spPr>
        <p:txBody>
          <a:bodyPr vert="horz" lIns="91440" tIns="45720" rIns="91440" bIns="45720" rtlCol="0" anchor="ctr"/>
          <a:lstStyle/>
          <a:p>
            <a:pPr>
              <a:defRPr/>
            </a:pPr>
            <a:r>
              <a:rPr lang="en-US" sz="1200" dirty="0" smtClean="0">
                <a:solidFill>
                  <a:prstClr val="white">
                    <a:lumMod val="50000"/>
                  </a:prstClr>
                </a:solidFill>
              </a:rPr>
              <a:t>MDC @ Market Data Company</a:t>
            </a:r>
          </a:p>
        </p:txBody>
      </p:sp>
      <p:sp>
        <p:nvSpPr>
          <p:cNvPr id="11" name="Slide Number Placeholder 3"/>
          <p:cNvSpPr txBox="1">
            <a:spLocks/>
          </p:cNvSpPr>
          <p:nvPr>
            <p:custDataLst>
              <p:tags r:id="rId1"/>
            </p:custDataLst>
          </p:nvPr>
        </p:nvSpPr>
        <p:spPr>
          <a:xfrm>
            <a:off x="8565856" y="6629400"/>
            <a:ext cx="500062" cy="228600"/>
          </a:xfrm>
          <a:prstGeom prst="rect">
            <a:avLst/>
          </a:prstGeom>
        </p:spPr>
        <p:txBody>
          <a:bodyPr/>
          <a:lstStyle/>
          <a:p>
            <a:pPr algn="r">
              <a:defRPr/>
            </a:pPr>
            <a:fld id="{7DD3A008-D169-48E7-AED4-58438EF76B69}" type="slidenum">
              <a:rPr lang="en-US" sz="1200" smtClean="0">
                <a:solidFill>
                  <a:prstClr val="white">
                    <a:lumMod val="50000"/>
                  </a:prstClr>
                </a:solidFill>
              </a:rPr>
              <a:pPr algn="r">
                <a:defRPr/>
              </a:pPr>
              <a:t>45</a:t>
            </a:fld>
            <a:endParaRPr lang="en-US" sz="1200" dirty="0">
              <a:solidFill>
                <a:prstClr val="white">
                  <a:lumMod val="50000"/>
                </a:prstClr>
              </a:solidFill>
            </a:endParaRPr>
          </a:p>
        </p:txBody>
      </p:sp>
      <p:pic>
        <p:nvPicPr>
          <p:cNvPr id="13" name="Picture 12"/>
          <p:cNvPicPr>
            <a:picLocks noChangeAspect="1"/>
          </p:cNvPicPr>
          <p:nvPr/>
        </p:nvPicPr>
        <p:blipFill>
          <a:blip r:embed="rId7" cstate="print"/>
          <a:stretch>
            <a:fillRect/>
          </a:stretch>
        </p:blipFill>
        <p:spPr>
          <a:xfrm>
            <a:off x="7543800" y="179401"/>
            <a:ext cx="1278860" cy="765161"/>
          </a:xfrm>
          <a:prstGeom prst="rect">
            <a:avLst/>
          </a:prstGeom>
        </p:spPr>
      </p:pic>
      <p:sp>
        <p:nvSpPr>
          <p:cNvPr id="14" name="Rectangle 13">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5" name="Rectangle 14">
            <a:extLst>
              <a:ext uri="{FF2B5EF4-FFF2-40B4-BE49-F238E27FC236}">
                <a16:creationId xmlns="" xmlns:a16="http://schemas.microsoft.com/office/drawing/2014/main" id="{36956996-D821-489B-AEBB-3609872CDCDC}"/>
              </a:ext>
            </a:extLst>
          </p:cNvPr>
          <p:cNvSpPr/>
          <p:nvPr/>
        </p:nvSpPr>
        <p:spPr>
          <a:xfrm>
            <a:off x="182425" y="6535579"/>
            <a:ext cx="50687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Scotia</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26147779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1887" y="188640"/>
            <a:ext cx="8356826" cy="720080"/>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t>Information Management System</a:t>
            </a:r>
            <a:r>
              <a:rPr lang="en-US" sz="2500" b="1" dirty="0" smtClean="0"/>
              <a:t/>
            </a:r>
            <a:br>
              <a:rPr lang="en-US" sz="2500" b="1" dirty="0" smtClean="0"/>
            </a:br>
            <a:r>
              <a:rPr lang="en-US" sz="2000" b="1" dirty="0" smtClean="0">
                <a:solidFill>
                  <a:srgbClr val="7030A0"/>
                </a:solidFill>
              </a:rPr>
              <a:t>Market Data Management System requirements, and feature/function comparison</a:t>
            </a:r>
            <a:endParaRPr lang="en-CA" sz="2700" b="1" dirty="0"/>
          </a:p>
        </p:txBody>
      </p:sp>
      <p:graphicFrame>
        <p:nvGraphicFramePr>
          <p:cNvPr id="8" name="Table 7"/>
          <p:cNvGraphicFramePr>
            <a:graphicFrameLocks noGrp="1"/>
          </p:cNvGraphicFramePr>
          <p:nvPr>
            <p:extLst>
              <p:ext uri="{D42A27DB-BD31-4B8C-83A1-F6EECF244321}">
                <p14:modId xmlns:p14="http://schemas.microsoft.com/office/powerpoint/2010/main" xmlns="" val="3690337404"/>
              </p:ext>
            </p:extLst>
          </p:nvPr>
        </p:nvGraphicFramePr>
        <p:xfrm>
          <a:off x="285824" y="928564"/>
          <a:ext cx="8568952" cy="360040"/>
        </p:xfrm>
        <a:graphic>
          <a:graphicData uri="http://schemas.openxmlformats.org/drawingml/2006/table">
            <a:tbl>
              <a:tblPr>
                <a:tableStyleId>{5C22544A-7EE6-4342-B048-85BDC9FD1C3A}</a:tableStyleId>
              </a:tblPr>
              <a:tblGrid>
                <a:gridCol w="8568952"/>
              </a:tblGrid>
              <a:tr h="3600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b="1" i="0" u="none" strike="noStrike" dirty="0" smtClean="0">
                          <a:solidFill>
                            <a:srgbClr val="403151"/>
                          </a:solidFill>
                          <a:effectLst/>
                          <a:latin typeface="+mn-lt"/>
                        </a:rPr>
                        <a:t> </a:t>
                      </a:r>
                      <a:r>
                        <a:rPr lang="en-US" sz="1200" b="1" i="0" u="sng" strike="noStrike" dirty="0" smtClean="0">
                          <a:solidFill>
                            <a:srgbClr val="403151"/>
                          </a:solidFill>
                          <a:effectLst/>
                          <a:latin typeface="+mn-lt"/>
                        </a:rPr>
                        <a:t>Requirement</a:t>
                      </a:r>
                      <a:r>
                        <a:rPr lang="en-US" sz="1200" b="1" i="0" u="none" strike="noStrike" dirty="0" smtClean="0">
                          <a:solidFill>
                            <a:srgbClr val="403151"/>
                          </a:solidFill>
                          <a:effectLst/>
                          <a:latin typeface="+mn-lt"/>
                        </a:rPr>
                        <a:t>:  Implement a center-led model built upon the processes and workflows driven by a core information platform that…</a:t>
                      </a:r>
                      <a:endParaRPr lang="en-US" sz="1200" b="1" i="1" u="none" strike="noStrike" dirty="0">
                        <a:effectLst/>
                        <a:latin typeface="Arial"/>
                      </a:endParaRPr>
                    </a:p>
                  </a:txBody>
                  <a:tcPr marL="6630" marR="6630" marT="6630" marB="0" anchor="ctr">
                    <a:solidFill>
                      <a:schemeClr val="accent4">
                        <a:lumMod val="20000"/>
                        <a:lumOff val="80000"/>
                      </a:schemeClr>
                    </a:solidFill>
                  </a:tcPr>
                </a:tc>
              </a:tr>
            </a:tbl>
          </a:graphicData>
        </a:graphic>
      </p:graphicFrame>
      <p:sp>
        <p:nvSpPr>
          <p:cNvPr id="9" name="Down Arrow 8"/>
          <p:cNvSpPr/>
          <p:nvPr/>
        </p:nvSpPr>
        <p:spPr>
          <a:xfrm>
            <a:off x="391344" y="1249710"/>
            <a:ext cx="1224136" cy="523106"/>
          </a:xfrm>
          <a:prstGeom prst="downArrow">
            <a:avLst>
              <a:gd name="adj1" fmla="val 40663"/>
              <a:gd name="adj2" fmla="val 5810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aphicFrame>
        <p:nvGraphicFramePr>
          <p:cNvPr id="13" name="Table 12"/>
          <p:cNvGraphicFramePr>
            <a:graphicFrameLocks noGrp="1"/>
          </p:cNvGraphicFramePr>
          <p:nvPr>
            <p:extLst>
              <p:ext uri="{D42A27DB-BD31-4B8C-83A1-F6EECF244321}">
                <p14:modId xmlns:p14="http://schemas.microsoft.com/office/powerpoint/2010/main" xmlns="" val="1383435501"/>
              </p:ext>
            </p:extLst>
          </p:nvPr>
        </p:nvGraphicFramePr>
        <p:xfrm>
          <a:off x="321703" y="1350293"/>
          <a:ext cx="8497193" cy="5116325"/>
        </p:xfrm>
        <a:graphic>
          <a:graphicData uri="http://schemas.openxmlformats.org/drawingml/2006/table">
            <a:tbl>
              <a:tblPr/>
              <a:tblGrid>
                <a:gridCol w="1440409"/>
                <a:gridCol w="1296144"/>
                <a:gridCol w="2952328"/>
                <a:gridCol w="360040"/>
                <a:gridCol w="432048"/>
                <a:gridCol w="432048"/>
                <a:gridCol w="360040"/>
                <a:gridCol w="432048"/>
                <a:gridCol w="420287"/>
                <a:gridCol w="371801"/>
              </a:tblGrid>
              <a:tr h="354685">
                <a:tc>
                  <a:txBody>
                    <a:bodyPr/>
                    <a:lstStyle/>
                    <a:p>
                      <a:pPr algn="l" fontAlgn="ctr"/>
                      <a:endParaRPr lang="en-US" sz="700" b="1" i="0" u="none" strike="noStrike" dirty="0">
                        <a:solidFill>
                          <a:srgbClr val="403151"/>
                        </a:solidFill>
                        <a:effectLst/>
                        <a:latin typeface="Calibri"/>
                      </a:endParaRPr>
                    </a:p>
                  </a:txBody>
                  <a:tcPr marL="3333" marR="3333" marT="3333"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CA" sz="700" b="1" i="0" u="none" strike="noStrike" dirty="0">
                          <a:effectLst/>
                          <a:latin typeface="Calibri"/>
                        </a:rPr>
                        <a:t>Feature/Function Category</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700" b="1" i="0" u="none" strike="noStrike" dirty="0">
                          <a:effectLst/>
                          <a:latin typeface="Calibri"/>
                        </a:rPr>
                        <a:t>Feature/Function Description</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700" b="0" i="0" u="none" strike="noStrike" dirty="0">
                          <a:solidFill>
                            <a:srgbClr val="FFFFFF"/>
                          </a:solidFill>
                          <a:effectLst/>
                          <a:latin typeface="Calibri"/>
                        </a:rPr>
                        <a:t>ARIBA</a:t>
                      </a:r>
                    </a:p>
                  </a:txBody>
                  <a:tcPr marL="3333" marR="3333" marT="3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0000"/>
                    </a:solidFill>
                  </a:tcPr>
                </a:tc>
                <a:tc>
                  <a:txBody>
                    <a:bodyPr/>
                    <a:lstStyle/>
                    <a:p>
                      <a:pPr algn="ctr" fontAlgn="b"/>
                      <a:r>
                        <a:rPr lang="en-CA" sz="700" b="0" i="0" u="none" strike="noStrike" dirty="0">
                          <a:solidFill>
                            <a:srgbClr val="FFFFFF"/>
                          </a:solidFill>
                          <a:effectLst/>
                          <a:latin typeface="Calibri"/>
                        </a:rPr>
                        <a:t>Scotiabank GCM Tracking &amp; 3PTS</a:t>
                      </a:r>
                    </a:p>
                  </a:txBody>
                  <a:tcPr marL="3333" marR="3333" marT="3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0000"/>
                    </a:solidFill>
                  </a:tcPr>
                </a:tc>
                <a:tc>
                  <a:txBody>
                    <a:bodyPr/>
                    <a:lstStyle/>
                    <a:p>
                      <a:pPr algn="ctr" fontAlgn="b"/>
                      <a:r>
                        <a:rPr lang="en-CA" sz="700" b="0" i="0" u="none" strike="noStrike" dirty="0">
                          <a:solidFill>
                            <a:srgbClr val="FFFFFF"/>
                          </a:solidFill>
                          <a:effectLst/>
                          <a:latin typeface="Calibri"/>
                        </a:rPr>
                        <a:t>IMS (Invoice </a:t>
                      </a:r>
                      <a:r>
                        <a:rPr lang="en-CA" sz="700" b="0" i="0" u="none" strike="noStrike" dirty="0" smtClean="0">
                          <a:solidFill>
                            <a:srgbClr val="FFFFFF"/>
                          </a:solidFill>
                          <a:effectLst/>
                          <a:latin typeface="Calibri"/>
                        </a:rPr>
                        <a:t>Mgmt. </a:t>
                      </a:r>
                      <a:r>
                        <a:rPr lang="en-CA" sz="700" b="0" i="0" u="none" strike="noStrike" dirty="0">
                          <a:solidFill>
                            <a:srgbClr val="FFFFFF"/>
                          </a:solidFill>
                          <a:effectLst/>
                          <a:latin typeface="Calibri"/>
                        </a:rPr>
                        <a:t>System)</a:t>
                      </a:r>
                    </a:p>
                  </a:txBody>
                  <a:tcPr marL="3333" marR="3333" marT="3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0000"/>
                    </a:solidFill>
                  </a:tcPr>
                </a:tc>
                <a:tc>
                  <a:txBody>
                    <a:bodyPr/>
                    <a:lstStyle/>
                    <a:p>
                      <a:pPr algn="ctr" fontAlgn="b"/>
                      <a:r>
                        <a:rPr lang="en-CA" sz="700" b="0" i="0" u="none" strike="noStrike" dirty="0">
                          <a:effectLst/>
                          <a:latin typeface="Calibri"/>
                        </a:rPr>
                        <a:t>MDSL - MDM</a:t>
                      </a:r>
                    </a:p>
                  </a:txBody>
                  <a:tcPr marL="3333" marR="3333" marT="3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CA" sz="700" b="0" i="0" u="none" strike="noStrike" dirty="0">
                          <a:effectLst/>
                          <a:latin typeface="Calibri"/>
                        </a:rPr>
                        <a:t>Screen / INFOMatch</a:t>
                      </a:r>
                    </a:p>
                  </a:txBody>
                  <a:tcPr marL="3333" marR="3333" marT="3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CA" sz="700" b="0" i="0" u="none" strike="noStrike" dirty="0">
                          <a:effectLst/>
                          <a:latin typeface="Calibri"/>
                        </a:rPr>
                        <a:t>3DI - Abacus</a:t>
                      </a:r>
                    </a:p>
                  </a:txBody>
                  <a:tcPr marL="3333" marR="3333" marT="3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CA" sz="700" b="0" i="0" u="none" strike="noStrike" dirty="0">
                          <a:effectLst/>
                          <a:latin typeface="Calibri"/>
                        </a:rPr>
                        <a:t>Roberts Group - FITS</a:t>
                      </a:r>
                    </a:p>
                  </a:txBody>
                  <a:tcPr marL="3333" marR="3333" marT="3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178717">
                <a:tc rowSpan="5">
                  <a:txBody>
                    <a:bodyPr/>
                    <a:lstStyle/>
                    <a:p>
                      <a:pPr algn="l" fontAlgn="ctr"/>
                      <a:r>
                        <a:rPr lang="en-US" sz="700" b="1" i="0" u="none" strike="noStrike" dirty="0">
                          <a:solidFill>
                            <a:srgbClr val="403151"/>
                          </a:solidFill>
                          <a:effectLst/>
                          <a:latin typeface="Calibri"/>
                        </a:rPr>
                        <a:t>A.</a:t>
                      </a:r>
                      <a:r>
                        <a:rPr lang="en-US" sz="700" b="0" i="0" u="none" strike="noStrike" dirty="0">
                          <a:effectLst/>
                          <a:latin typeface="Calibri"/>
                        </a:rPr>
                        <a:t> Integrates and normalizes market data services information (contracts, spend, allocation, users) to handle entire procurement-to-pay cycle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700" b="0" i="0" u="none" strike="noStrike" dirty="0">
                          <a:effectLst/>
                          <a:latin typeface="Calibri"/>
                        </a:rPr>
                        <a:t>User Details and Organization Information</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CA" sz="700" b="0" i="0" u="none" strike="noStrike" dirty="0">
                          <a:effectLst/>
                          <a:latin typeface="Calibri"/>
                        </a:rPr>
                        <a:t>User Information: Name, Organizational Hierarchy, Location, Contact Information, Role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78717">
                <a:tc vMerge="1">
                  <a:txBody>
                    <a:bodyPr/>
                    <a:lstStyle/>
                    <a:p>
                      <a:endParaRPr lang="en-CA"/>
                    </a:p>
                  </a:txBody>
                  <a:tcPr/>
                </a:tc>
                <a:tc>
                  <a:txBody>
                    <a:bodyPr/>
                    <a:lstStyle/>
                    <a:p>
                      <a:pPr algn="ctr" fontAlgn="ctr"/>
                      <a:r>
                        <a:rPr lang="en-CA" sz="700" b="0" i="0" u="none" strike="noStrike" dirty="0">
                          <a:effectLst/>
                          <a:latin typeface="Calibri"/>
                        </a:rPr>
                        <a:t>Service Details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effectLst/>
                          <a:latin typeface="Calibri"/>
                        </a:rPr>
                        <a:t>Service </a:t>
                      </a:r>
                      <a:r>
                        <a:rPr lang="en-US" sz="700" b="0" i="0" u="none" strike="noStrike" dirty="0" smtClean="0">
                          <a:effectLst/>
                          <a:latin typeface="Calibri"/>
                        </a:rPr>
                        <a:t>Catalogue </a:t>
                      </a:r>
                      <a:r>
                        <a:rPr lang="en-US" sz="700" b="0" i="0" u="none" strike="noStrike" dirty="0">
                          <a:effectLst/>
                          <a:latin typeface="Calibri"/>
                        </a:rPr>
                        <a:t>(or Service Reference): Name, Description, Vendor, Fee structure, service categorization to a custom or industry standard</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950">
                <a:tc vMerge="1">
                  <a:txBody>
                    <a:bodyPr/>
                    <a:lstStyle/>
                    <a:p>
                      <a:endParaRPr lang="en-CA"/>
                    </a:p>
                  </a:txBody>
                  <a:tcPr/>
                </a:tc>
                <a:tc>
                  <a:txBody>
                    <a:bodyPr/>
                    <a:lstStyle/>
                    <a:p>
                      <a:pPr algn="ctr" fontAlgn="ctr"/>
                      <a:r>
                        <a:rPr lang="en-CA" sz="700" b="0" i="0" u="none" strike="noStrike" dirty="0">
                          <a:effectLst/>
                          <a:latin typeface="Calibri"/>
                        </a:rPr>
                        <a:t>Contract Details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700" b="0" i="0" u="none" strike="noStrike" dirty="0">
                          <a:effectLst/>
                          <a:latin typeface="Calibri"/>
                        </a:rPr>
                        <a:t>Contract Terms and relevant notes (for future and past negotiating points)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Calibri"/>
                        </a:rPr>
                        <a:t>AD</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9950">
                <a:tc vMerge="1">
                  <a:txBody>
                    <a:bodyPr/>
                    <a:lstStyle/>
                    <a:p>
                      <a:endParaRPr lang="en-CA"/>
                    </a:p>
                  </a:txBody>
                  <a:tcPr/>
                </a:tc>
                <a:tc>
                  <a:txBody>
                    <a:bodyPr/>
                    <a:lstStyle/>
                    <a:p>
                      <a:pPr algn="ctr" fontAlgn="ctr"/>
                      <a:r>
                        <a:rPr lang="en-US" sz="700" b="0" i="0" u="none" strike="noStrike" dirty="0">
                          <a:effectLst/>
                          <a:latin typeface="Calibri"/>
                        </a:rPr>
                        <a:t>Cost </a:t>
                      </a:r>
                      <a:r>
                        <a:rPr lang="en-US" sz="700" b="0" i="0" u="none" strike="noStrike" dirty="0" smtClean="0">
                          <a:effectLst/>
                          <a:latin typeface="Calibri"/>
                        </a:rPr>
                        <a:t>Allocation </a:t>
                      </a:r>
                      <a:r>
                        <a:rPr lang="en-US" sz="700" b="0" i="0" u="none" strike="noStrike" dirty="0">
                          <a:effectLst/>
                          <a:latin typeface="Calibri"/>
                        </a:rPr>
                        <a:t>and Commercial Terms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700" b="0" i="0" u="none" strike="noStrike" dirty="0">
                          <a:effectLst/>
                          <a:latin typeface="Calibri"/>
                        </a:rPr>
                        <a:t>Allocation management and charge model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9950">
                <a:tc vMerge="1">
                  <a:txBody>
                    <a:bodyPr/>
                    <a:lstStyle/>
                    <a:p>
                      <a:endParaRPr lang="en-CA"/>
                    </a:p>
                  </a:txBody>
                  <a:tcPr/>
                </a:tc>
                <a:tc>
                  <a:txBody>
                    <a:bodyPr/>
                    <a:lstStyle/>
                    <a:p>
                      <a:pPr algn="ctr" fontAlgn="ctr"/>
                      <a:r>
                        <a:rPr lang="en-CA" sz="700" b="0" i="0" u="none" strike="noStrike" dirty="0">
                          <a:effectLst/>
                          <a:latin typeface="Calibri"/>
                        </a:rPr>
                        <a:t>Payment System Information</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700" b="0" i="0" u="none" strike="noStrike" dirty="0">
                          <a:effectLst/>
                          <a:latin typeface="Calibri"/>
                        </a:rPr>
                        <a:t>General Ledger capture and integration with market data service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3302">
                <a:tc rowSpan="7">
                  <a:txBody>
                    <a:bodyPr/>
                    <a:lstStyle/>
                    <a:p>
                      <a:pPr algn="l" fontAlgn="ctr"/>
                      <a:r>
                        <a:rPr lang="en-US" sz="700" b="1" i="0" u="none" strike="noStrike" dirty="0">
                          <a:solidFill>
                            <a:srgbClr val="403151"/>
                          </a:solidFill>
                          <a:effectLst/>
                          <a:latin typeface="Calibri"/>
                        </a:rPr>
                        <a:t>B.</a:t>
                      </a:r>
                      <a:r>
                        <a:rPr lang="en-US" sz="700" b="0" i="0" u="none" strike="noStrike" dirty="0">
                          <a:effectLst/>
                          <a:latin typeface="Calibri"/>
                        </a:rPr>
                        <a:t> Allows for Business Process Automation</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CA" sz="700" b="0" i="0" u="none" strike="noStrike" dirty="0">
                          <a:effectLst/>
                          <a:latin typeface="Calibri"/>
                        </a:rPr>
                        <a:t>Netting / MISU</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700" b="0" i="0" u="none" strike="noStrike" dirty="0">
                          <a:effectLst/>
                          <a:latin typeface="Calibri"/>
                        </a:rPr>
                        <a:t>Netting (e.g. MISU) Functionality</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950">
                <a:tc vMerge="1">
                  <a:txBody>
                    <a:bodyPr/>
                    <a:lstStyle/>
                    <a:p>
                      <a:endParaRPr lang="en-CA"/>
                    </a:p>
                  </a:txBody>
                  <a:tcPr/>
                </a:tc>
                <a:tc>
                  <a:txBody>
                    <a:bodyPr/>
                    <a:lstStyle/>
                    <a:p>
                      <a:pPr algn="ctr" fontAlgn="ctr"/>
                      <a:r>
                        <a:rPr lang="en-CA" sz="700" b="0" i="0" u="none" strike="noStrike" dirty="0">
                          <a:effectLst/>
                          <a:latin typeface="Calibri"/>
                        </a:rPr>
                        <a:t>HR Active Directory Interface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700" b="0" i="0" u="none" strike="noStrike" dirty="0">
                          <a:effectLst/>
                          <a:latin typeface="Calibri"/>
                        </a:rPr>
                        <a:t>Systematically updates firms current HR information</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78717">
                <a:tc vMerge="1">
                  <a:txBody>
                    <a:bodyPr/>
                    <a:lstStyle/>
                    <a:p>
                      <a:endParaRPr lang="en-CA"/>
                    </a:p>
                  </a:txBody>
                  <a:tcPr/>
                </a:tc>
                <a:tc>
                  <a:txBody>
                    <a:bodyPr/>
                    <a:lstStyle/>
                    <a:p>
                      <a:pPr algn="ctr" fontAlgn="ctr"/>
                      <a:r>
                        <a:rPr lang="en-CA" sz="700" b="0" i="0" u="none" strike="noStrike" dirty="0">
                          <a:effectLst/>
                          <a:latin typeface="Calibri"/>
                        </a:rPr>
                        <a:t>Entitlement Interfaces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effectLst/>
                          <a:latin typeface="Calibri"/>
                        </a:rPr>
                        <a:t>Systematically load Bloomberg SID, Factset, Thomson Reuters DACS, and other vendor service detail files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9950">
                <a:tc vMerge="1">
                  <a:txBody>
                    <a:bodyPr/>
                    <a:lstStyle/>
                    <a:p>
                      <a:endParaRPr lang="en-CA"/>
                    </a:p>
                  </a:txBody>
                  <a:tcPr/>
                </a:tc>
                <a:tc>
                  <a:txBody>
                    <a:bodyPr/>
                    <a:lstStyle/>
                    <a:p>
                      <a:pPr algn="ctr" fontAlgn="ctr"/>
                      <a:r>
                        <a:rPr lang="en-CA" sz="700" b="0" i="0" u="none" strike="noStrike" dirty="0">
                          <a:effectLst/>
                          <a:latin typeface="Calibri"/>
                        </a:rPr>
                        <a:t>General Ledger Interface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700" b="0" i="0" u="none" strike="noStrike" dirty="0">
                          <a:effectLst/>
                          <a:latin typeface="Calibri"/>
                        </a:rPr>
                        <a:t>Systematically updates firms current GL Information</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9950">
                <a:tc vMerge="1">
                  <a:txBody>
                    <a:bodyPr/>
                    <a:lstStyle/>
                    <a:p>
                      <a:endParaRPr lang="en-CA"/>
                    </a:p>
                  </a:txBody>
                  <a:tcPr/>
                </a:tc>
                <a:tc>
                  <a:txBody>
                    <a:bodyPr/>
                    <a:lstStyle/>
                    <a:p>
                      <a:pPr algn="ctr" fontAlgn="ctr"/>
                      <a:r>
                        <a:rPr lang="en-CA" sz="700" b="0" i="0" u="none" strike="noStrike" dirty="0">
                          <a:effectLst/>
                          <a:latin typeface="Calibri"/>
                        </a:rPr>
                        <a:t>International Functionality</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effectLst/>
                          <a:latin typeface="Calibri"/>
                        </a:rPr>
                        <a:t>Multiple Currency Cross Reference, Tax Rate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Calibri"/>
                        </a:rPr>
                        <a:t>?</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3302">
                <a:tc vMerge="1">
                  <a:txBody>
                    <a:bodyPr/>
                    <a:lstStyle/>
                    <a:p>
                      <a:endParaRPr lang="en-CA"/>
                    </a:p>
                  </a:txBody>
                  <a:tcPr/>
                </a:tc>
                <a:tc>
                  <a:txBody>
                    <a:bodyPr/>
                    <a:lstStyle/>
                    <a:p>
                      <a:pPr algn="ctr" fontAlgn="ctr"/>
                      <a:r>
                        <a:rPr lang="en-CA" sz="700" b="0" i="0" u="none" strike="noStrike" dirty="0">
                          <a:effectLst/>
                          <a:latin typeface="Calibri"/>
                        </a:rPr>
                        <a:t>Data Upload</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CA" sz="700" b="0" i="0" u="none" strike="noStrike" dirty="0">
                          <a:effectLst/>
                          <a:latin typeface="Calibri"/>
                        </a:rPr>
                        <a:t>Upload User Lists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3302">
                <a:tc vMerge="1">
                  <a:txBody>
                    <a:bodyPr/>
                    <a:lstStyle/>
                    <a:p>
                      <a:endParaRPr lang="en-CA"/>
                    </a:p>
                  </a:txBody>
                  <a:tcPr/>
                </a:tc>
                <a:tc>
                  <a:txBody>
                    <a:bodyPr/>
                    <a:lstStyle/>
                    <a:p>
                      <a:pPr algn="ctr" fontAlgn="ctr"/>
                      <a:r>
                        <a:rPr lang="en-CA" sz="700" b="0" i="0" u="none" strike="noStrike" dirty="0">
                          <a:effectLst/>
                          <a:latin typeface="Calibri"/>
                        </a:rPr>
                        <a:t>Invoice Matching</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effectLst/>
                          <a:latin typeface="Calibri"/>
                        </a:rPr>
                        <a:t>Systematically match Invoice to Service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8717">
                <a:tc rowSpan="4">
                  <a:txBody>
                    <a:bodyPr/>
                    <a:lstStyle/>
                    <a:p>
                      <a:pPr algn="l" fontAlgn="ctr"/>
                      <a:r>
                        <a:rPr lang="en-US" sz="700" b="1" i="0" u="none" strike="noStrike" dirty="0">
                          <a:solidFill>
                            <a:srgbClr val="403151"/>
                          </a:solidFill>
                          <a:effectLst/>
                          <a:latin typeface="Calibri"/>
                        </a:rPr>
                        <a:t>C.</a:t>
                      </a:r>
                      <a:r>
                        <a:rPr lang="en-US" sz="700" b="0" i="0" u="none" strike="noStrike" dirty="0">
                          <a:effectLst/>
                          <a:latin typeface="Calibri"/>
                        </a:rPr>
                        <a:t> Systematically integrates invoice approval and cost distribution processes (workflows)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CA" sz="700" b="0" i="0" u="none" strike="noStrike" dirty="0" smtClean="0">
                          <a:effectLst/>
                          <a:latin typeface="Calibri"/>
                        </a:rPr>
                        <a:t>Invoice </a:t>
                      </a:r>
                      <a:r>
                        <a:rPr lang="en-CA" sz="700" b="0" i="0" u="none" strike="noStrike" dirty="0">
                          <a:effectLst/>
                          <a:latin typeface="Calibri"/>
                        </a:rPr>
                        <a:t>Approvals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700" b="0" i="0" u="none" strike="noStrike" dirty="0">
                          <a:effectLst/>
                          <a:latin typeface="Calibri"/>
                        </a:rPr>
                        <a:t>Workflow Management - Invoice approval process (reconcile, allocate, invoice capture)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3302">
                <a:tc vMerge="1">
                  <a:txBody>
                    <a:bodyPr/>
                    <a:lstStyle/>
                    <a:p>
                      <a:endParaRPr lang="en-CA"/>
                    </a:p>
                  </a:txBody>
                  <a:tcPr/>
                </a:tc>
                <a:tc>
                  <a:txBody>
                    <a:bodyPr/>
                    <a:lstStyle/>
                    <a:p>
                      <a:pPr algn="ctr" fontAlgn="ctr"/>
                      <a:r>
                        <a:rPr lang="en-CA" sz="700" b="0" i="0" u="none" strike="noStrike" dirty="0">
                          <a:effectLst/>
                          <a:latin typeface="Calibri"/>
                        </a:rPr>
                        <a:t>Invoice Intelligence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700" b="0" i="0" u="none" strike="noStrike" dirty="0">
                          <a:effectLst/>
                          <a:latin typeface="Calibri"/>
                        </a:rPr>
                        <a:t>Transaction and Reconciliation Reporting</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950">
                <a:tc vMerge="1">
                  <a:txBody>
                    <a:bodyPr/>
                    <a:lstStyle/>
                    <a:p>
                      <a:endParaRPr lang="en-CA"/>
                    </a:p>
                  </a:txBody>
                  <a:tcPr/>
                </a:tc>
                <a:tc>
                  <a:txBody>
                    <a:bodyPr/>
                    <a:lstStyle/>
                    <a:p>
                      <a:pPr algn="ctr" fontAlgn="ctr"/>
                      <a:r>
                        <a:rPr lang="en-CA" sz="700" b="0" i="0" u="none" strike="noStrike" dirty="0">
                          <a:effectLst/>
                          <a:latin typeface="Calibri"/>
                        </a:rPr>
                        <a:t>Cash Flow Management</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CA" sz="700" b="0" i="0" u="none" strike="noStrike" dirty="0">
                          <a:effectLst/>
                          <a:latin typeface="Calibri"/>
                        </a:rPr>
                        <a:t>Cost amortization </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9950">
                <a:tc vMerge="1">
                  <a:txBody>
                    <a:bodyPr/>
                    <a:lstStyle/>
                    <a:p>
                      <a:endParaRPr lang="en-CA"/>
                    </a:p>
                  </a:txBody>
                  <a:tcPr/>
                </a:tc>
                <a:tc>
                  <a:txBody>
                    <a:bodyPr/>
                    <a:lstStyle/>
                    <a:p>
                      <a:pPr algn="ctr" fontAlgn="ctr"/>
                      <a:r>
                        <a:rPr lang="en-CA" sz="700" b="0" i="0" u="none" strike="noStrike" dirty="0">
                          <a:effectLst/>
                          <a:latin typeface="Calibri"/>
                        </a:rPr>
                        <a:t>Invoice History</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effectLst/>
                          <a:latin typeface="Calibri"/>
                        </a:rPr>
                        <a:t>Track and cross-reference invoice to contract, vendor, and user</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1">
                <a:tc rowSpan="2">
                  <a:txBody>
                    <a:bodyPr/>
                    <a:lstStyle/>
                    <a:p>
                      <a:pPr algn="l" fontAlgn="ctr"/>
                      <a:r>
                        <a:rPr lang="en-US" sz="700" b="1" i="0" u="none" strike="noStrike" dirty="0">
                          <a:solidFill>
                            <a:srgbClr val="403151"/>
                          </a:solidFill>
                          <a:effectLst/>
                          <a:latin typeface="Calibri"/>
                        </a:rPr>
                        <a:t>D.</a:t>
                      </a:r>
                      <a:r>
                        <a:rPr lang="en-US" sz="700" b="0" i="0" u="none" strike="noStrike" dirty="0">
                          <a:effectLst/>
                          <a:latin typeface="Calibri"/>
                        </a:rPr>
                        <a:t> Provides ability to enrich Vendor information with Roles attributes (relationship management)*</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CA" sz="700" b="0" i="0" u="none" strike="noStrike" dirty="0">
                          <a:effectLst/>
                          <a:latin typeface="Calibri"/>
                        </a:rPr>
                        <a:t>Vendor Management Details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700" b="0" i="0" u="none" strike="noStrike" dirty="0">
                          <a:effectLst/>
                          <a:latin typeface="Calibri"/>
                        </a:rPr>
                        <a:t>Distinguish Vendor role, on a per service basis, to define their participation as: a) Source Vendor (often the contracting party), b) Delivering Vendor (or vendor providing access), or c) Billing Vendor (or vendor of record)</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3302">
                <a:tc vMerge="1">
                  <a:txBody>
                    <a:bodyPr/>
                    <a:lstStyle/>
                    <a:p>
                      <a:endParaRPr lang="en-CA"/>
                    </a:p>
                  </a:txBody>
                  <a:tcPr/>
                </a:tc>
                <a:tc>
                  <a:txBody>
                    <a:bodyPr/>
                    <a:lstStyle/>
                    <a:p>
                      <a:pPr algn="ctr" fontAlgn="ctr"/>
                      <a:r>
                        <a:rPr lang="en-CA" sz="700" b="0" i="0" u="none" strike="noStrike" dirty="0">
                          <a:effectLst/>
                          <a:latin typeface="Calibri"/>
                        </a:rPr>
                        <a:t>Vendor Profile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700" b="0" i="0" u="none" strike="noStrike" dirty="0">
                          <a:effectLst/>
                          <a:latin typeface="Calibri"/>
                        </a:rPr>
                        <a:t>Vendor contact information</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9898">
                <a:tc rowSpan="4">
                  <a:txBody>
                    <a:bodyPr/>
                    <a:lstStyle/>
                    <a:p>
                      <a:pPr algn="l" fontAlgn="ctr"/>
                      <a:r>
                        <a:rPr lang="en-US" sz="700" b="1" i="0" u="none" strike="noStrike" dirty="0">
                          <a:solidFill>
                            <a:srgbClr val="403151"/>
                          </a:solidFill>
                          <a:effectLst/>
                          <a:latin typeface="Calibri"/>
                        </a:rPr>
                        <a:t>E.</a:t>
                      </a:r>
                      <a:r>
                        <a:rPr lang="en-US" sz="700" b="0" i="0" u="none" strike="noStrike" dirty="0">
                          <a:effectLst/>
                          <a:latin typeface="Calibri"/>
                        </a:rPr>
                        <a:t> Integrate and/or monitor best practices workflows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CA" sz="700" b="0" i="0" u="none" strike="noStrike" dirty="0">
                          <a:effectLst/>
                          <a:latin typeface="Calibri"/>
                        </a:rPr>
                        <a:t>User List Maintenance -Processes/workflows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700" b="0" i="0" u="none" strike="noStrike" dirty="0">
                          <a:effectLst/>
                          <a:latin typeface="Calibri"/>
                        </a:rPr>
                        <a:t>"Leavers and Joiners Program" Management</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9950">
                <a:tc vMerge="1">
                  <a:txBody>
                    <a:bodyPr/>
                    <a:lstStyle/>
                    <a:p>
                      <a:endParaRPr lang="en-CA"/>
                    </a:p>
                  </a:txBody>
                  <a:tcPr/>
                </a:tc>
                <a:tc>
                  <a:txBody>
                    <a:bodyPr/>
                    <a:lstStyle/>
                    <a:p>
                      <a:pPr algn="ctr" fontAlgn="ctr"/>
                      <a:r>
                        <a:rPr lang="en-CA" sz="700" b="0" i="0" u="none" strike="noStrike" dirty="0">
                          <a:effectLst/>
                          <a:latin typeface="Calibri"/>
                        </a:rPr>
                        <a:t>Cost Management</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effectLst/>
                          <a:latin typeface="Calibri"/>
                        </a:rPr>
                        <a:t>Populate services/costs, in anticipation of an Invoice for reconciliation</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solidFill>
                            <a:srgbClr val="00B050"/>
                          </a:solidFill>
                          <a:effectLst/>
                          <a:latin typeface="Wingdings"/>
                        </a:rPr>
                        <a:t> </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950">
                <a:tc vMerge="1">
                  <a:txBody>
                    <a:bodyPr/>
                    <a:lstStyle/>
                    <a:p>
                      <a:endParaRPr lang="en-CA"/>
                    </a:p>
                  </a:txBody>
                  <a:tcPr/>
                </a:tc>
                <a:tc>
                  <a:txBody>
                    <a:bodyPr/>
                    <a:lstStyle/>
                    <a:p>
                      <a:pPr algn="ctr" fontAlgn="ctr"/>
                      <a:r>
                        <a:rPr lang="en-CA" sz="700" b="0" i="0" u="none" strike="noStrike" dirty="0">
                          <a:effectLst/>
                          <a:latin typeface="Calibri"/>
                        </a:rPr>
                        <a:t>Contract Terms Maintenance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700" b="0" i="0" u="none" strike="noStrike" dirty="0">
                          <a:effectLst/>
                          <a:latin typeface="Calibri"/>
                        </a:rPr>
                        <a:t>Notification system for pending renewals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Calibri"/>
                        </a:rPr>
                        <a:t>AD</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solidFill>
                            <a:srgbClr val="00B050"/>
                          </a:solidFill>
                          <a:effectLst/>
                          <a:latin typeface="Wingdings"/>
                        </a:rPr>
                        <a:t> </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9950">
                <a:tc vMerge="1">
                  <a:txBody>
                    <a:bodyPr/>
                    <a:lstStyle/>
                    <a:p>
                      <a:endParaRPr lang="en-CA"/>
                    </a:p>
                  </a:txBody>
                  <a:tcPr/>
                </a:tc>
                <a:tc>
                  <a:txBody>
                    <a:bodyPr/>
                    <a:lstStyle/>
                    <a:p>
                      <a:pPr algn="ctr" fontAlgn="ctr"/>
                      <a:r>
                        <a:rPr lang="en-CA" sz="700" b="0" i="0" u="none" strike="noStrike" dirty="0">
                          <a:effectLst/>
                          <a:latin typeface="Calibri"/>
                        </a:rPr>
                        <a:t>Service Profile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effectLst/>
                          <a:latin typeface="Calibri"/>
                        </a:rPr>
                        <a:t>Model set of Services by Business Group, Position, Asset Class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 </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 </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 </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9950">
                <a:tc rowSpan="3">
                  <a:txBody>
                    <a:bodyPr/>
                    <a:lstStyle/>
                    <a:p>
                      <a:pPr algn="l" fontAlgn="ctr"/>
                      <a:r>
                        <a:rPr lang="en-US" sz="700" b="1" i="0" u="none" strike="noStrike" dirty="0">
                          <a:solidFill>
                            <a:srgbClr val="403151"/>
                          </a:solidFill>
                          <a:effectLst/>
                          <a:latin typeface="Calibri"/>
                        </a:rPr>
                        <a:t>F.</a:t>
                      </a:r>
                      <a:r>
                        <a:rPr lang="en-US" sz="700" b="1" i="0" u="none" strike="noStrike" dirty="0">
                          <a:effectLst/>
                          <a:latin typeface="Calibri"/>
                        </a:rPr>
                        <a:t> </a:t>
                      </a:r>
                      <a:r>
                        <a:rPr lang="en-US" sz="700" b="0" i="0" u="none" strike="noStrike" dirty="0">
                          <a:effectLst/>
                          <a:latin typeface="Calibri"/>
                        </a:rPr>
                        <a:t>Provide Contract Management and Intelligence tools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CA" sz="700" b="0" i="0" u="none" strike="noStrike" dirty="0">
                          <a:effectLst/>
                          <a:latin typeface="Calibri"/>
                        </a:rPr>
                        <a:t>Contract Terms maintenance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effectLst/>
                          <a:latin typeface="Calibri"/>
                        </a:rPr>
                        <a:t>Contract Terms and Information capture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950">
                <a:tc vMerge="1">
                  <a:txBody>
                    <a:bodyPr/>
                    <a:lstStyle/>
                    <a:p>
                      <a:endParaRPr lang="en-CA"/>
                    </a:p>
                  </a:txBody>
                  <a:tcPr/>
                </a:tc>
                <a:tc>
                  <a:txBody>
                    <a:bodyPr/>
                    <a:lstStyle/>
                    <a:p>
                      <a:pPr algn="ctr" fontAlgn="ctr"/>
                      <a:r>
                        <a:rPr lang="en-CA" sz="700" b="0" i="0" u="none" strike="noStrike" dirty="0">
                          <a:effectLst/>
                          <a:latin typeface="Calibri"/>
                        </a:rPr>
                        <a:t>Contract Terms capture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700" b="0" i="0" u="none" strike="noStrike" dirty="0">
                          <a:effectLst/>
                          <a:latin typeface="Calibri"/>
                        </a:rPr>
                        <a:t>List of Contracts governed by a Master Services Agreement</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Calibri"/>
                        </a:rPr>
                        <a:t>?</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Calibri"/>
                        </a:rPr>
                        <a:t>?</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3302">
                <a:tc vMerge="1">
                  <a:txBody>
                    <a:bodyPr/>
                    <a:lstStyle/>
                    <a:p>
                      <a:endParaRPr lang="en-CA"/>
                    </a:p>
                  </a:txBody>
                  <a:tcPr/>
                </a:tc>
                <a:tc>
                  <a:txBody>
                    <a:bodyPr/>
                    <a:lstStyle/>
                    <a:p>
                      <a:pPr algn="ctr" fontAlgn="ctr"/>
                      <a:r>
                        <a:rPr lang="en-CA" sz="700" b="0" i="0" u="none" strike="noStrike" dirty="0">
                          <a:effectLst/>
                          <a:latin typeface="Calibri"/>
                        </a:rPr>
                        <a:t>Contract Repository</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700" b="0" i="0" u="none" strike="noStrike" dirty="0">
                          <a:effectLst/>
                          <a:latin typeface="Calibri"/>
                        </a:rPr>
                        <a:t>Secure, electronic storage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8717">
                <a:tc rowSpan="6">
                  <a:txBody>
                    <a:bodyPr/>
                    <a:lstStyle/>
                    <a:p>
                      <a:pPr algn="l" fontAlgn="ctr"/>
                      <a:r>
                        <a:rPr lang="en-US" sz="700" b="1" i="0" u="none" strike="noStrike" dirty="0">
                          <a:solidFill>
                            <a:srgbClr val="403151"/>
                          </a:solidFill>
                          <a:effectLst/>
                          <a:latin typeface="Calibri"/>
                        </a:rPr>
                        <a:t>G. </a:t>
                      </a:r>
                      <a:r>
                        <a:rPr lang="en-US" sz="700" b="0" i="0" u="none" strike="noStrike" dirty="0">
                          <a:effectLst/>
                          <a:latin typeface="Calibri"/>
                        </a:rPr>
                        <a:t>Produce Business </a:t>
                      </a:r>
                      <a:r>
                        <a:rPr lang="en-US" sz="700" b="0" i="0" u="none" strike="noStrike" dirty="0" smtClean="0">
                          <a:effectLst/>
                          <a:latin typeface="Calibri"/>
                        </a:rPr>
                        <a:t>Analytics, </a:t>
                      </a:r>
                      <a:r>
                        <a:rPr lang="en-US" sz="700" b="0" i="0" u="none" strike="noStrike" dirty="0">
                          <a:effectLst/>
                          <a:latin typeface="Calibri"/>
                        </a:rPr>
                        <a:t>develop savings strategies, and demonstrate ROI</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CA" sz="700" b="0" i="0" u="none" strike="noStrike" dirty="0">
                          <a:effectLst/>
                          <a:latin typeface="Calibri"/>
                        </a:rPr>
                        <a:t>Reporting</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700" b="0" i="0" u="none" strike="noStrike" dirty="0">
                          <a:effectLst/>
                          <a:latin typeface="Calibri"/>
                        </a:rPr>
                        <a:t>Detailed spend information - consolidated view by User, by Service, by Vendor</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9950">
                <a:tc vMerge="1">
                  <a:txBody>
                    <a:bodyPr/>
                    <a:lstStyle/>
                    <a:p>
                      <a:endParaRPr lang="en-CA"/>
                    </a:p>
                  </a:txBody>
                  <a:tcPr/>
                </a:tc>
                <a:tc>
                  <a:txBody>
                    <a:bodyPr/>
                    <a:lstStyle/>
                    <a:p>
                      <a:pPr algn="ctr" fontAlgn="ctr"/>
                      <a:r>
                        <a:rPr lang="en-CA" sz="700" b="0" i="0" u="none" strike="noStrike" dirty="0">
                          <a:effectLst/>
                          <a:latin typeface="Calibri"/>
                        </a:rPr>
                        <a:t>Reporting/Spend Intelligence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700" b="0" i="0" u="none" strike="noStrike" dirty="0">
                          <a:effectLst/>
                          <a:latin typeface="Calibri"/>
                        </a:rPr>
                        <a:t>Intelligent spend classification</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950">
                <a:tc vMerge="1">
                  <a:txBody>
                    <a:bodyPr/>
                    <a:lstStyle/>
                    <a:p>
                      <a:endParaRPr lang="en-CA"/>
                    </a:p>
                  </a:txBody>
                  <a:tcPr/>
                </a:tc>
                <a:tc>
                  <a:txBody>
                    <a:bodyPr/>
                    <a:lstStyle/>
                    <a:p>
                      <a:pPr algn="ctr" fontAlgn="ctr"/>
                      <a:r>
                        <a:rPr lang="en-CA" sz="700" b="0" i="0" u="none" strike="noStrike" dirty="0">
                          <a:effectLst/>
                          <a:latin typeface="Calibri"/>
                        </a:rPr>
                        <a:t>Reporting/Spend Intelligence</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700" b="0" i="0" u="none" strike="noStrike" dirty="0">
                          <a:effectLst/>
                          <a:latin typeface="Calibri"/>
                        </a:rPr>
                        <a:t>Co-mingled and multi-dimensional </a:t>
                      </a:r>
                      <a:r>
                        <a:rPr lang="en-US" sz="700" b="0" i="0" u="none" strike="noStrike" dirty="0" smtClean="0">
                          <a:effectLst/>
                          <a:latin typeface="Calibri"/>
                        </a:rPr>
                        <a:t>views to </a:t>
                      </a:r>
                      <a:r>
                        <a:rPr lang="en-US" sz="700" b="0" i="0" u="none" strike="noStrike" dirty="0">
                          <a:effectLst/>
                          <a:latin typeface="Calibri"/>
                        </a:rPr>
                        <a:t>analyze spend</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3302">
                <a:tc vMerge="1">
                  <a:txBody>
                    <a:bodyPr/>
                    <a:lstStyle/>
                    <a:p>
                      <a:endParaRPr lang="en-CA"/>
                    </a:p>
                  </a:txBody>
                  <a:tcPr/>
                </a:tc>
                <a:tc>
                  <a:txBody>
                    <a:bodyPr/>
                    <a:lstStyle/>
                    <a:p>
                      <a:pPr algn="ctr" fontAlgn="ctr"/>
                      <a:r>
                        <a:rPr lang="en-CA" sz="700" b="0" i="0" u="none" strike="noStrike" dirty="0">
                          <a:effectLst/>
                          <a:latin typeface="Calibri"/>
                        </a:rPr>
                        <a:t>Budgeting Tools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700" b="0" i="0" u="none" strike="noStrike" dirty="0">
                          <a:effectLst/>
                          <a:latin typeface="Calibri"/>
                        </a:rPr>
                        <a:t>Forecast and Variance analysis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9950">
                <a:tc vMerge="1">
                  <a:txBody>
                    <a:bodyPr/>
                    <a:lstStyle/>
                    <a:p>
                      <a:endParaRPr lang="en-CA"/>
                    </a:p>
                  </a:txBody>
                  <a:tcPr/>
                </a:tc>
                <a:tc>
                  <a:txBody>
                    <a:bodyPr/>
                    <a:lstStyle/>
                    <a:p>
                      <a:pPr algn="ctr" fontAlgn="ctr"/>
                      <a:r>
                        <a:rPr lang="en-CA" sz="700" b="0" i="0" u="none" strike="noStrike" dirty="0">
                          <a:effectLst/>
                          <a:latin typeface="Calibri"/>
                        </a:rPr>
                        <a:t>Reporting</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700" b="0" i="0" u="none" strike="noStrike" dirty="0">
                          <a:effectLst/>
                          <a:latin typeface="Calibri"/>
                        </a:rPr>
                        <a:t>Dashboards - Integrated, role-based spend management reports</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103302">
                <a:tc vMerge="1">
                  <a:txBody>
                    <a:bodyPr/>
                    <a:lstStyle/>
                    <a:p>
                      <a:endParaRPr lang="en-CA"/>
                    </a:p>
                  </a:txBody>
                  <a:tcPr/>
                </a:tc>
                <a:tc>
                  <a:txBody>
                    <a:bodyPr/>
                    <a:lstStyle/>
                    <a:p>
                      <a:pPr algn="ctr" fontAlgn="ctr"/>
                      <a:r>
                        <a:rPr lang="en-CA" sz="700" b="0" i="0" u="none" strike="noStrike" dirty="0">
                          <a:effectLst/>
                          <a:latin typeface="Calibri"/>
                        </a:rPr>
                        <a:t>Detailed Cost History</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effectLst/>
                          <a:latin typeface="Calibri"/>
                        </a:rPr>
                        <a:t>Historical invoice and per-user spend</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Wingdings"/>
                        </a:rPr>
                        <a:t>û</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FFFF"/>
                    </a:solidFill>
                  </a:tcPr>
                </a:tc>
                <a:tc>
                  <a:txBody>
                    <a:bodyPr/>
                    <a:lstStyle/>
                    <a:p>
                      <a:pPr algn="ctr" fontAlgn="ctr"/>
                      <a:r>
                        <a:rPr lang="en-CA" sz="700" b="0" i="0" u="none" strike="noStrike" dirty="0">
                          <a:effectLst/>
                          <a:latin typeface="Calibri"/>
                        </a:rPr>
                        <a:t>Partial</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7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solidFill>
                            <a:srgbClr val="00B050"/>
                          </a:solidFill>
                          <a:effectLst/>
                          <a:latin typeface="Wingdings"/>
                        </a:rPr>
                        <a:t>ü</a:t>
                      </a:r>
                    </a:p>
                  </a:txBody>
                  <a:tcPr marL="3333" marR="3333" marT="33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14" name="TextBox 13"/>
          <p:cNvSpPr txBox="1"/>
          <p:nvPr/>
        </p:nvSpPr>
        <p:spPr>
          <a:xfrm>
            <a:off x="465719" y="6453336"/>
            <a:ext cx="3674233" cy="200055"/>
          </a:xfrm>
          <a:prstGeom prst="rect">
            <a:avLst/>
          </a:prstGeom>
          <a:noFill/>
        </p:spPr>
        <p:txBody>
          <a:bodyPr wrap="square" rtlCol="0">
            <a:spAutoFit/>
          </a:bodyPr>
          <a:lstStyle/>
          <a:p>
            <a:r>
              <a:rPr lang="en-CA" sz="700" dirty="0" smtClean="0"/>
              <a:t>NOTES:  AD </a:t>
            </a:r>
            <a:r>
              <a:rPr lang="en-CA" sz="700" dirty="0"/>
              <a:t>= Ariba </a:t>
            </a:r>
            <a:r>
              <a:rPr lang="en-CA" sz="700" dirty="0" smtClean="0"/>
              <a:t>Dependency ; Add-on </a:t>
            </a:r>
            <a:r>
              <a:rPr lang="en-CA" sz="700" dirty="0"/>
              <a:t>= supplementary feature/function</a:t>
            </a:r>
          </a:p>
        </p:txBody>
      </p:sp>
      <p:sp>
        <p:nvSpPr>
          <p:cNvPr id="11" name="Date Placeholder 11"/>
          <p:cNvSpPr txBox="1">
            <a:spLocks/>
          </p:cNvSpPr>
          <p:nvPr/>
        </p:nvSpPr>
        <p:spPr>
          <a:xfrm>
            <a:off x="3347864" y="6650850"/>
            <a:ext cx="2681288" cy="185700"/>
          </a:xfrm>
          <a:prstGeom prst="rect">
            <a:avLst/>
          </a:prstGeom>
        </p:spPr>
        <p:txBody>
          <a:bodyPr vert="horz" lIns="91440" tIns="45720" rIns="91440" bIns="45720" rtlCol="0" anchor="ctr"/>
          <a:lstStyle/>
          <a:p>
            <a:pPr>
              <a:defRPr/>
            </a:pPr>
            <a:r>
              <a:rPr lang="en-US" sz="1200" dirty="0" smtClean="0">
                <a:solidFill>
                  <a:prstClr val="white">
                    <a:lumMod val="50000"/>
                  </a:prstClr>
                </a:solidFill>
              </a:rPr>
              <a:t>MDC @ Market Data Company</a:t>
            </a:r>
          </a:p>
        </p:txBody>
      </p:sp>
      <p:sp>
        <p:nvSpPr>
          <p:cNvPr id="12" name="Slide Number Placeholder 3"/>
          <p:cNvSpPr txBox="1">
            <a:spLocks/>
          </p:cNvSpPr>
          <p:nvPr>
            <p:custDataLst>
              <p:tags r:id="rId1"/>
            </p:custDataLst>
          </p:nvPr>
        </p:nvSpPr>
        <p:spPr>
          <a:xfrm>
            <a:off x="8565856" y="6629400"/>
            <a:ext cx="500062" cy="228600"/>
          </a:xfrm>
          <a:prstGeom prst="rect">
            <a:avLst/>
          </a:prstGeom>
        </p:spPr>
        <p:txBody>
          <a:bodyPr/>
          <a:lstStyle/>
          <a:p>
            <a:pPr algn="r">
              <a:defRPr/>
            </a:pPr>
            <a:fld id="{7DD3A008-D169-48E7-AED4-58438EF76B69}" type="slidenum">
              <a:rPr lang="en-US" sz="1200" smtClean="0">
                <a:solidFill>
                  <a:prstClr val="white">
                    <a:lumMod val="50000"/>
                  </a:prstClr>
                </a:solidFill>
              </a:rPr>
              <a:pPr algn="r">
                <a:defRPr/>
              </a:pPr>
              <a:t>46</a:t>
            </a:fld>
            <a:endParaRPr lang="en-US" sz="1200" dirty="0">
              <a:solidFill>
                <a:prstClr val="white">
                  <a:lumMod val="50000"/>
                </a:prstClr>
              </a:solidFill>
            </a:endParaRPr>
          </a:p>
        </p:txBody>
      </p:sp>
      <p:pic>
        <p:nvPicPr>
          <p:cNvPr id="10" name="Picture 9"/>
          <p:cNvPicPr>
            <a:picLocks noChangeAspect="1"/>
          </p:cNvPicPr>
          <p:nvPr/>
        </p:nvPicPr>
        <p:blipFill>
          <a:blip r:embed="rId3" cstate="print"/>
          <a:stretch>
            <a:fillRect/>
          </a:stretch>
        </p:blipFill>
        <p:spPr>
          <a:xfrm>
            <a:off x="7543800" y="179401"/>
            <a:ext cx="1278860" cy="765161"/>
          </a:xfrm>
          <a:prstGeom prst="rect">
            <a:avLst/>
          </a:prstGeom>
        </p:spPr>
      </p:pic>
      <p:sp>
        <p:nvSpPr>
          <p:cNvPr id="15" name="Rectangle 14">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6" name="Rectangle 15">
            <a:extLst>
              <a:ext uri="{FF2B5EF4-FFF2-40B4-BE49-F238E27FC236}">
                <a16:creationId xmlns="" xmlns:a16="http://schemas.microsoft.com/office/drawing/2014/main" id="{36956996-D821-489B-AEBB-3609872CDCDC}"/>
              </a:ext>
            </a:extLst>
          </p:cNvPr>
          <p:cNvSpPr/>
          <p:nvPr/>
        </p:nvSpPr>
        <p:spPr>
          <a:xfrm>
            <a:off x="182425" y="6535579"/>
            <a:ext cx="50687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Scotia</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25640237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xmlns="" val="1078189827"/>
              </p:ext>
            </p:extLst>
          </p:nvPr>
        </p:nvGraphicFramePr>
        <p:xfrm>
          <a:off x="304478" y="1494771"/>
          <a:ext cx="8568952" cy="1823327"/>
        </p:xfrm>
        <a:graphic>
          <a:graphicData uri="http://schemas.openxmlformats.org/drawingml/2006/table">
            <a:tbl>
              <a:tblPr/>
              <a:tblGrid>
                <a:gridCol w="1615534"/>
                <a:gridCol w="991996"/>
                <a:gridCol w="2649054"/>
                <a:gridCol w="432048"/>
                <a:gridCol w="504056"/>
                <a:gridCol w="504056"/>
                <a:gridCol w="432048"/>
                <a:gridCol w="504056"/>
                <a:gridCol w="482620"/>
                <a:gridCol w="453484"/>
              </a:tblGrid>
              <a:tr h="513901">
                <a:tc>
                  <a:txBody>
                    <a:bodyPr/>
                    <a:lstStyle/>
                    <a:p>
                      <a:pPr algn="l" fontAlgn="ctr"/>
                      <a:r>
                        <a:rPr lang="en-CA" sz="900" b="1" i="0" u="none" strike="noStrike" dirty="0">
                          <a:solidFill>
                            <a:srgbClr val="403151"/>
                          </a:solidFill>
                          <a:effectLst/>
                          <a:latin typeface="Calibri"/>
                        </a:rPr>
                        <a:t> </a:t>
                      </a:r>
                    </a:p>
                  </a:txBody>
                  <a:tcPr marL="6805" marR="6805" marT="680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1" i="0" u="none" strike="noStrike" dirty="0">
                          <a:effectLst/>
                          <a:latin typeface="Calibri"/>
                        </a:rPr>
                        <a:t>Feature/Function Category</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800" b="1" i="0" u="none" strike="noStrike" dirty="0">
                          <a:effectLst/>
                          <a:latin typeface="Calibri"/>
                        </a:rPr>
                        <a:t>Feature/Function Description</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800" b="0" i="0" u="none" strike="noStrike" dirty="0">
                          <a:solidFill>
                            <a:srgbClr val="FFFFFF"/>
                          </a:solidFill>
                          <a:effectLst/>
                          <a:latin typeface="Calibri"/>
                        </a:rPr>
                        <a:t>ARIBA</a:t>
                      </a:r>
                    </a:p>
                  </a:txBody>
                  <a:tcPr marL="6805" marR="6805" marT="6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CA" sz="800" b="0" i="0" u="none" strike="noStrike" dirty="0">
                          <a:solidFill>
                            <a:srgbClr val="FFFFFF"/>
                          </a:solidFill>
                          <a:effectLst/>
                          <a:latin typeface="Calibri"/>
                        </a:rPr>
                        <a:t>Scotiabank GCM Tracking &amp; 3PTS</a:t>
                      </a:r>
                    </a:p>
                  </a:txBody>
                  <a:tcPr marL="6805" marR="6805" marT="6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FF0000"/>
                      </a:solidFill>
                      <a:prstDash val="solid"/>
                      <a:round/>
                      <a:headEnd type="none" w="med" len="med"/>
                      <a:tailEnd type="none" w="med" len="med"/>
                    </a:lnB>
                    <a:solidFill>
                      <a:srgbClr val="FF0000"/>
                    </a:solidFill>
                  </a:tcPr>
                </a:tc>
                <a:tc>
                  <a:txBody>
                    <a:bodyPr/>
                    <a:lstStyle/>
                    <a:p>
                      <a:pPr algn="ctr" fontAlgn="b"/>
                      <a:r>
                        <a:rPr lang="en-CA" sz="800" b="0" i="0" u="none" strike="noStrike" dirty="0">
                          <a:solidFill>
                            <a:srgbClr val="FFFFFF"/>
                          </a:solidFill>
                          <a:effectLst/>
                          <a:latin typeface="Calibri"/>
                        </a:rPr>
                        <a:t>IMS (Invoice </a:t>
                      </a:r>
                      <a:r>
                        <a:rPr lang="en-CA" sz="800" b="0" i="0" u="none" strike="noStrike" dirty="0" smtClean="0">
                          <a:solidFill>
                            <a:srgbClr val="FFFFFF"/>
                          </a:solidFill>
                          <a:effectLst/>
                          <a:latin typeface="Calibri"/>
                        </a:rPr>
                        <a:t>Mgmt. </a:t>
                      </a:r>
                      <a:r>
                        <a:rPr lang="en-CA" sz="800" b="0" i="0" u="none" strike="noStrike" dirty="0">
                          <a:solidFill>
                            <a:srgbClr val="FFFFFF"/>
                          </a:solidFill>
                          <a:effectLst/>
                          <a:latin typeface="Calibri"/>
                        </a:rPr>
                        <a:t>System)</a:t>
                      </a:r>
                    </a:p>
                  </a:txBody>
                  <a:tcPr marL="6805" marR="6805" marT="6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FF0000"/>
                      </a:solidFill>
                      <a:prstDash val="solid"/>
                      <a:round/>
                      <a:headEnd type="none" w="med" len="med"/>
                      <a:tailEnd type="none" w="med" len="med"/>
                    </a:lnB>
                    <a:solidFill>
                      <a:srgbClr val="FF0000"/>
                    </a:solidFill>
                  </a:tcPr>
                </a:tc>
                <a:tc>
                  <a:txBody>
                    <a:bodyPr/>
                    <a:lstStyle/>
                    <a:p>
                      <a:pPr algn="ctr" fontAlgn="b"/>
                      <a:r>
                        <a:rPr lang="en-CA" sz="800" b="0" i="0" u="none" strike="noStrike" dirty="0">
                          <a:effectLst/>
                          <a:latin typeface="Calibri"/>
                        </a:rPr>
                        <a:t>MDSL - MDM</a:t>
                      </a:r>
                    </a:p>
                  </a:txBody>
                  <a:tcPr marL="6805" marR="6805" marT="6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CA" sz="800" b="0" i="0" u="none" strike="noStrike" dirty="0">
                          <a:effectLst/>
                          <a:latin typeface="Calibri"/>
                        </a:rPr>
                        <a:t>Screen / INFOMatch</a:t>
                      </a:r>
                    </a:p>
                  </a:txBody>
                  <a:tcPr marL="6805" marR="6805" marT="6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CA" sz="800" b="0" i="0" u="none" strike="noStrike" dirty="0">
                          <a:effectLst/>
                          <a:latin typeface="Calibri"/>
                        </a:rPr>
                        <a:t>3DI - Abacus</a:t>
                      </a:r>
                    </a:p>
                  </a:txBody>
                  <a:tcPr marL="6805" marR="6805" marT="6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CA" sz="800" b="0" i="0" u="none" strike="noStrike" dirty="0">
                          <a:effectLst/>
                          <a:latin typeface="Calibri"/>
                        </a:rPr>
                        <a:t>Roberts Group - FITS</a:t>
                      </a:r>
                    </a:p>
                  </a:txBody>
                  <a:tcPr marL="6805" marR="6805" marT="68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8CCE4"/>
                    </a:solidFill>
                  </a:tcPr>
                </a:tc>
              </a:tr>
              <a:tr h="298756">
                <a:tc>
                  <a:txBody>
                    <a:bodyPr/>
                    <a:lstStyle/>
                    <a:p>
                      <a:pPr algn="l" fontAlgn="ctr"/>
                      <a:r>
                        <a:rPr lang="en-US" sz="900" b="1" i="0" u="none" strike="noStrike" dirty="0">
                          <a:solidFill>
                            <a:srgbClr val="403151"/>
                          </a:solidFill>
                          <a:effectLst/>
                          <a:latin typeface="Calibri"/>
                        </a:rPr>
                        <a:t>H.</a:t>
                      </a:r>
                      <a:r>
                        <a:rPr lang="en-US" sz="800" b="1" i="0" u="none" strike="noStrike" dirty="0">
                          <a:effectLst/>
                          <a:latin typeface="Calibri"/>
                        </a:rPr>
                        <a:t> </a:t>
                      </a:r>
                      <a:r>
                        <a:rPr lang="en-US" sz="800" b="0" i="0" u="none" strike="noStrike" dirty="0">
                          <a:effectLst/>
                          <a:latin typeface="Calibri"/>
                        </a:rPr>
                        <a:t>Systematically engage users to re-validate requirements, approve spend, and execute change</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CA" sz="800" b="0" i="0" u="none" strike="noStrike" dirty="0">
                          <a:effectLst/>
                          <a:latin typeface="Calibri"/>
                        </a:rPr>
                        <a:t>User/Self-certification</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effectLst/>
                          <a:latin typeface="Calibri"/>
                        </a:rPr>
                        <a:t>Systematically allows consumer to validate service requirements (service renewal workflows)</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1000" b="0" i="0" u="none" strike="noStrike" dirty="0">
                          <a:solidFill>
                            <a:srgbClr val="00B050"/>
                          </a:solidFill>
                          <a:effectLst/>
                          <a:latin typeface="Wingdings"/>
                        </a:rPr>
                        <a:t>ü</a:t>
                      </a:r>
                    </a:p>
                  </a:txBody>
                  <a:tcPr marL="6805" marR="6805" marT="6805"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1000" b="0" i="0" u="none" strike="noStrike" dirty="0">
                          <a:solidFill>
                            <a:srgbClr val="00B050"/>
                          </a:solidFill>
                          <a:effectLst/>
                          <a:latin typeface="Wingdings"/>
                        </a:rPr>
                        <a:t>ü</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1000" b="0" i="0" u="none" strike="noStrike" dirty="0">
                          <a:solidFill>
                            <a:srgbClr val="00B050"/>
                          </a:solidFill>
                          <a:effectLst/>
                          <a:latin typeface="Wingdings"/>
                        </a:rPr>
                        <a:t>ü</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98756">
                <a:tc>
                  <a:txBody>
                    <a:bodyPr/>
                    <a:lstStyle/>
                    <a:p>
                      <a:pPr algn="l" fontAlgn="ctr"/>
                      <a:r>
                        <a:rPr lang="en-US" sz="900" b="1" i="0" u="none" strike="noStrike" dirty="0">
                          <a:solidFill>
                            <a:srgbClr val="403151"/>
                          </a:solidFill>
                          <a:effectLst/>
                          <a:latin typeface="Calibri"/>
                        </a:rPr>
                        <a:t>I.</a:t>
                      </a:r>
                      <a:r>
                        <a:rPr lang="en-US" sz="800" b="0" i="0" u="none" strike="noStrike" dirty="0">
                          <a:effectLst/>
                          <a:latin typeface="Calibri"/>
                        </a:rPr>
                        <a:t> Access Vendor/Product Research and comparative analysis for decision-support activities</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CA" sz="800" b="0" i="0" u="none" strike="noStrike" dirty="0">
                          <a:effectLst/>
                          <a:latin typeface="Calibri"/>
                        </a:rPr>
                        <a:t>Product/Service Intelligence</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800" b="0" i="0" u="none" strike="noStrike" dirty="0">
                          <a:effectLst/>
                          <a:latin typeface="Calibri"/>
                        </a:rPr>
                        <a:t>Vendor and Product Research</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800" b="0" i="0" u="none" strike="noStrike" dirty="0">
                          <a:effectLst/>
                          <a:latin typeface="Calibri"/>
                        </a:rPr>
                        <a:t>Add-on</a:t>
                      </a:r>
                    </a:p>
                  </a:txBody>
                  <a:tcPr marL="6805" marR="6805" marT="6805"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1000" b="0" i="0" u="none" strike="noStrike" dirty="0">
                          <a:solidFill>
                            <a:srgbClr val="00B050"/>
                          </a:solidFill>
                          <a:effectLst/>
                          <a:latin typeface="Wingdings"/>
                        </a:rPr>
                        <a:t>ü</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7931">
                <a:tc>
                  <a:txBody>
                    <a:bodyPr/>
                    <a:lstStyle/>
                    <a:p>
                      <a:pPr algn="l" fontAlgn="ctr"/>
                      <a:r>
                        <a:rPr lang="en-US" sz="900" b="1" i="0" u="none" strike="noStrike" dirty="0">
                          <a:solidFill>
                            <a:srgbClr val="403151"/>
                          </a:solidFill>
                          <a:effectLst/>
                          <a:latin typeface="Calibri"/>
                        </a:rPr>
                        <a:t>J.</a:t>
                      </a:r>
                      <a:r>
                        <a:rPr lang="en-US" sz="800" b="0" i="0" u="none" strike="noStrike" dirty="0">
                          <a:effectLst/>
                          <a:latin typeface="Calibri"/>
                        </a:rPr>
                        <a:t> Systematic ability to integrate  contract approval process (workflows)</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CA" sz="800" b="0" i="0" u="none" strike="noStrike" dirty="0">
                          <a:effectLst/>
                          <a:latin typeface="Calibri"/>
                        </a:rPr>
                        <a:t>Workflow Management</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effectLst/>
                          <a:latin typeface="Calibri"/>
                        </a:rPr>
                        <a:t>Workflow management - Order process: Request, Approvals, Inventory update</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effectLst/>
                          <a:latin typeface="Calibri"/>
                        </a:rPr>
                        <a:t>Add-on</a:t>
                      </a:r>
                    </a:p>
                  </a:txBody>
                  <a:tcPr marL="6805" marR="6805" marT="6805"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effectLst/>
                          <a:latin typeface="Calibri"/>
                        </a:rPr>
                        <a:t>Add-on</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en-CA" sz="800" b="0" i="0" u="none" strike="noStrike" dirty="0">
                          <a:effectLst/>
                          <a:latin typeface="Calibri"/>
                        </a:rPr>
                        <a:t>Add-on</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4832">
                <a:tc>
                  <a:txBody>
                    <a:bodyPr/>
                    <a:lstStyle/>
                    <a:p>
                      <a:pPr algn="l" fontAlgn="ctr"/>
                      <a:r>
                        <a:rPr lang="en-US" sz="900" b="1" i="0" u="none" strike="noStrike" dirty="0">
                          <a:solidFill>
                            <a:srgbClr val="403151"/>
                          </a:solidFill>
                          <a:effectLst/>
                          <a:latin typeface="Calibri"/>
                        </a:rPr>
                        <a:t>K. </a:t>
                      </a:r>
                      <a:r>
                        <a:rPr lang="en-US" sz="800" b="0" i="0" u="none" strike="noStrike" dirty="0">
                          <a:effectLst/>
                          <a:latin typeface="Calibri"/>
                        </a:rPr>
                        <a:t>Provide for specia</a:t>
                      </a:r>
                      <a:r>
                        <a:rPr lang="en-US" sz="900" b="0" i="0" u="none" strike="noStrike" dirty="0">
                          <a:effectLst/>
                          <a:latin typeface="Calibri"/>
                        </a:rPr>
                        <a:t>lized </a:t>
                      </a:r>
                      <a:r>
                        <a:rPr lang="en-US" sz="800" b="0" i="0" u="none" strike="noStrike" dirty="0">
                          <a:effectLst/>
                          <a:latin typeface="Calibri"/>
                        </a:rPr>
                        <a:t>Index information attributes</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CA" sz="800" b="0" i="0" u="none" strike="noStrike" dirty="0">
                          <a:effectLst/>
                          <a:latin typeface="Calibri"/>
                        </a:rPr>
                        <a:t>Index Lists Maintenance</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effectLst/>
                          <a:latin typeface="Calibri"/>
                        </a:rPr>
                        <a:t>Specialized index management module for portfolio managers</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ctr"/>
                      <a:r>
                        <a:rPr lang="en-CA" sz="1000" b="0" i="0" u="none" strike="noStrike" dirty="0">
                          <a:solidFill>
                            <a:srgbClr val="00B050"/>
                          </a:solidFill>
                          <a:effectLst/>
                          <a:latin typeface="Wingdings"/>
                        </a:rPr>
                        <a:t>ü</a:t>
                      </a:r>
                    </a:p>
                  </a:txBody>
                  <a:tcPr marL="6805" marR="6805" marT="6805" marB="0" anchor="ctr">
                    <a:lnL w="635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00" b="0" i="0" u="none" strike="noStrike" dirty="0">
                          <a:solidFill>
                            <a:srgbClr val="00B050"/>
                          </a:solidFill>
                          <a:effectLst/>
                          <a:latin typeface="Wingdings"/>
                        </a:rPr>
                        <a:t>ü</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dirty="0">
                          <a:effectLst/>
                          <a:latin typeface="Wingdings"/>
                        </a:rPr>
                        <a:t>û</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00" b="0" i="0" u="none" strike="noStrike" dirty="0">
                          <a:solidFill>
                            <a:srgbClr val="00B050"/>
                          </a:solidFill>
                          <a:effectLst/>
                          <a:latin typeface="Wingdings"/>
                        </a:rPr>
                        <a:t>ü</a:t>
                      </a:r>
                    </a:p>
                  </a:txBody>
                  <a:tcPr marL="6805" marR="6805" marT="68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Title 1"/>
          <p:cNvSpPr txBox="1">
            <a:spLocks/>
          </p:cNvSpPr>
          <p:nvPr/>
        </p:nvSpPr>
        <p:spPr>
          <a:xfrm>
            <a:off x="391887" y="188640"/>
            <a:ext cx="8356826" cy="720080"/>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t>Information Management System</a:t>
            </a:r>
            <a:r>
              <a:rPr lang="en-US" sz="2500" b="1" dirty="0" smtClean="0"/>
              <a:t/>
            </a:r>
            <a:br>
              <a:rPr lang="en-US" sz="2500" b="1" dirty="0" smtClean="0"/>
            </a:br>
            <a:r>
              <a:rPr lang="en-US" sz="2000" b="1" dirty="0" smtClean="0">
                <a:solidFill>
                  <a:srgbClr val="7030A0"/>
                </a:solidFill>
              </a:rPr>
              <a:t>Market Data Management System </a:t>
            </a:r>
            <a:r>
              <a:rPr lang="en-US" sz="2000" b="1" dirty="0">
                <a:solidFill>
                  <a:srgbClr val="7030A0"/>
                </a:solidFill>
              </a:rPr>
              <a:t>requirements, and feature/function comparison</a:t>
            </a:r>
            <a:endParaRPr lang="en-CA" sz="2700" b="1" dirty="0"/>
          </a:p>
          <a:p>
            <a:pPr algn="l"/>
            <a:endParaRPr lang="en-CA" sz="2700" b="1" dirty="0"/>
          </a:p>
        </p:txBody>
      </p:sp>
      <p:graphicFrame>
        <p:nvGraphicFramePr>
          <p:cNvPr id="8" name="Table 7"/>
          <p:cNvGraphicFramePr>
            <a:graphicFrameLocks noGrp="1"/>
          </p:cNvGraphicFramePr>
          <p:nvPr>
            <p:extLst>
              <p:ext uri="{D42A27DB-BD31-4B8C-83A1-F6EECF244321}">
                <p14:modId xmlns:p14="http://schemas.microsoft.com/office/powerpoint/2010/main" xmlns="" val="1320645184"/>
              </p:ext>
            </p:extLst>
          </p:nvPr>
        </p:nvGraphicFramePr>
        <p:xfrm>
          <a:off x="285824" y="1052736"/>
          <a:ext cx="8568952" cy="360040"/>
        </p:xfrm>
        <a:graphic>
          <a:graphicData uri="http://schemas.openxmlformats.org/drawingml/2006/table">
            <a:tbl>
              <a:tblPr>
                <a:tableStyleId>{5C22544A-7EE6-4342-B048-85BDC9FD1C3A}</a:tableStyleId>
              </a:tblPr>
              <a:tblGrid>
                <a:gridCol w="8568952"/>
              </a:tblGrid>
              <a:tr h="3600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b="1" i="0" u="none" strike="noStrike" dirty="0" smtClean="0">
                          <a:solidFill>
                            <a:srgbClr val="403151"/>
                          </a:solidFill>
                          <a:effectLst/>
                          <a:latin typeface="+mn-lt"/>
                        </a:rPr>
                        <a:t> </a:t>
                      </a:r>
                      <a:r>
                        <a:rPr lang="en-US" sz="1200" b="1" i="0" u="sng" strike="noStrike" dirty="0" smtClean="0">
                          <a:solidFill>
                            <a:srgbClr val="403151"/>
                          </a:solidFill>
                          <a:effectLst/>
                          <a:latin typeface="+mn-lt"/>
                        </a:rPr>
                        <a:t>Requirement</a:t>
                      </a:r>
                      <a:r>
                        <a:rPr lang="en-US" sz="1200" b="1" i="0" u="none" strike="noStrike" dirty="0" smtClean="0">
                          <a:solidFill>
                            <a:srgbClr val="403151"/>
                          </a:solidFill>
                          <a:effectLst/>
                          <a:latin typeface="+mn-lt"/>
                        </a:rPr>
                        <a:t>:  Implement a center-led model built upon the processes and workflows driven by a core information platform that…</a:t>
                      </a:r>
                      <a:endParaRPr lang="en-US" sz="1200" b="1" i="1" u="none" strike="noStrike" dirty="0">
                        <a:effectLst/>
                        <a:latin typeface="Arial"/>
                      </a:endParaRPr>
                    </a:p>
                  </a:txBody>
                  <a:tcPr marL="6630" marR="6630" marT="6630" marB="0" anchor="ctr">
                    <a:solidFill>
                      <a:schemeClr val="accent4">
                        <a:lumMod val="20000"/>
                        <a:lumOff val="80000"/>
                      </a:schemeClr>
                    </a:solidFill>
                  </a:tcPr>
                </a:tc>
              </a:tr>
            </a:tbl>
          </a:graphicData>
        </a:graphic>
      </p:graphicFrame>
      <p:sp>
        <p:nvSpPr>
          <p:cNvPr id="9" name="Down Arrow 8"/>
          <p:cNvSpPr/>
          <p:nvPr/>
        </p:nvSpPr>
        <p:spPr>
          <a:xfrm>
            <a:off x="391344" y="1373882"/>
            <a:ext cx="1224136" cy="595114"/>
          </a:xfrm>
          <a:prstGeom prst="downArrow">
            <a:avLst>
              <a:gd name="adj1" fmla="val 40663"/>
              <a:gd name="adj2" fmla="val 5810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dirty="0" smtClean="0">
                <a:solidFill>
                  <a:schemeClr val="accent4">
                    <a:lumMod val="50000"/>
                  </a:schemeClr>
                </a:solidFill>
              </a:rPr>
              <a:t>“Nice to have”</a:t>
            </a:r>
            <a:endParaRPr lang="en-CA" sz="1050" dirty="0">
              <a:solidFill>
                <a:schemeClr val="accent4">
                  <a:lumMod val="50000"/>
                </a:schemeClr>
              </a:solidFill>
            </a:endParaRPr>
          </a:p>
        </p:txBody>
      </p:sp>
      <p:sp>
        <p:nvSpPr>
          <p:cNvPr id="12" name="TextBox 11"/>
          <p:cNvSpPr txBox="1"/>
          <p:nvPr/>
        </p:nvSpPr>
        <p:spPr>
          <a:xfrm>
            <a:off x="323528" y="3327623"/>
            <a:ext cx="3674233" cy="200055"/>
          </a:xfrm>
          <a:prstGeom prst="rect">
            <a:avLst/>
          </a:prstGeom>
          <a:noFill/>
        </p:spPr>
        <p:txBody>
          <a:bodyPr wrap="square" rtlCol="0">
            <a:spAutoFit/>
          </a:bodyPr>
          <a:lstStyle/>
          <a:p>
            <a:r>
              <a:rPr lang="en-CA" sz="700" dirty="0" smtClean="0"/>
              <a:t>NOTES:  AD </a:t>
            </a:r>
            <a:r>
              <a:rPr lang="en-CA" sz="700" dirty="0"/>
              <a:t>= Ariba </a:t>
            </a:r>
            <a:r>
              <a:rPr lang="en-CA" sz="700" dirty="0" smtClean="0"/>
              <a:t>Dependency ; Add-on </a:t>
            </a:r>
            <a:r>
              <a:rPr lang="en-CA" sz="700" dirty="0"/>
              <a:t>= supplementary feature/function</a:t>
            </a:r>
          </a:p>
        </p:txBody>
      </p:sp>
      <p:sp>
        <p:nvSpPr>
          <p:cNvPr id="14" name="TextBox 13"/>
          <p:cNvSpPr txBox="1"/>
          <p:nvPr/>
        </p:nvSpPr>
        <p:spPr>
          <a:xfrm>
            <a:off x="391344" y="3573016"/>
            <a:ext cx="8357369"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By combining ARIBA, Scotiabank’s GCM Tracking and Third Party Tracking System (3PTS), and Scotiabank’s Invoice Management System (IMS),  they together form </a:t>
            </a:r>
            <a:r>
              <a:rPr lang="en-US" sz="1400" b="1" dirty="0" smtClean="0"/>
              <a:t>Information Management System</a:t>
            </a:r>
            <a:r>
              <a:rPr lang="en-US" sz="1400" dirty="0" smtClean="0"/>
              <a:t> employed for market data management</a:t>
            </a:r>
          </a:p>
          <a:p>
            <a:pPr marL="285750" indent="-285750">
              <a:buFont typeface="Arial" panose="020B0604020202020204" pitchFamily="34" charset="0"/>
              <a:buChar char="•"/>
            </a:pPr>
            <a:r>
              <a:rPr lang="en-US" sz="1400" dirty="0" smtClean="0"/>
              <a:t>Key differentiator between Scotiabank’s existing network of systems and 3 out of 4 market available systems – Invoice Management features and functions.  Closely related to that gap are the processes and integration that can drive efficiencies with fewer FTE.</a:t>
            </a:r>
          </a:p>
          <a:p>
            <a:pPr marL="285750" indent="-285750">
              <a:buFont typeface="Arial" panose="020B0604020202020204" pitchFamily="34" charset="0"/>
              <a:buChar char="•"/>
            </a:pPr>
            <a:r>
              <a:rPr lang="en-US" sz="1400" dirty="0" smtClean="0"/>
              <a:t>The comparison is based on market </a:t>
            </a:r>
            <a:r>
              <a:rPr lang="en-US" sz="1400" dirty="0"/>
              <a:t>data management.  </a:t>
            </a:r>
            <a:r>
              <a:rPr lang="en-US" sz="1400" dirty="0" smtClean="0"/>
              <a:t>A consideration that is not directly addressed in the above is “how these systems provide for OSFI Compliance (B-10).”  The practice amongst Canadian Banks has been to use Ariba, for top 10 Vendors.  This is largely driven by it’s higher standard for “classic” contract management practices, and a key feature/function not available by the other systems.  </a:t>
            </a:r>
            <a:r>
              <a:rPr lang="en-US" sz="1400" b="1" dirty="0" smtClean="0"/>
              <a:t>Ariba provides </a:t>
            </a:r>
            <a:r>
              <a:rPr lang="en-US" sz="1400" dirty="0" smtClean="0"/>
              <a:t>"</a:t>
            </a:r>
            <a:r>
              <a:rPr lang="en-US" sz="1400" dirty="0"/>
              <a:t>Supplier enrichment attributes providing additional details on supplier linkages, financials/risk, delivery status".  </a:t>
            </a:r>
            <a:endParaRPr lang="en-US" sz="1400" dirty="0" smtClean="0"/>
          </a:p>
          <a:p>
            <a:pPr marL="285750" indent="-285750">
              <a:buFont typeface="Arial" panose="020B0604020202020204" pitchFamily="34" charset="0"/>
              <a:buChar char="•"/>
            </a:pPr>
            <a:r>
              <a:rPr lang="en-US" sz="1400" dirty="0" smtClean="0"/>
              <a:t>In general, “contract management” for the purpose of effective market data management is focused on contract terms and services information (not as a contract repository)</a:t>
            </a:r>
            <a:endParaRPr lang="en-CA" sz="1400" dirty="0"/>
          </a:p>
        </p:txBody>
      </p:sp>
      <p:sp>
        <p:nvSpPr>
          <p:cNvPr id="15" name="Date Placeholder 11"/>
          <p:cNvSpPr txBox="1">
            <a:spLocks/>
          </p:cNvSpPr>
          <p:nvPr/>
        </p:nvSpPr>
        <p:spPr>
          <a:xfrm>
            <a:off x="3347864" y="6650850"/>
            <a:ext cx="2681288" cy="185700"/>
          </a:xfrm>
          <a:prstGeom prst="rect">
            <a:avLst/>
          </a:prstGeom>
        </p:spPr>
        <p:txBody>
          <a:bodyPr vert="horz" lIns="91440" tIns="45720" rIns="91440" bIns="45720" rtlCol="0" anchor="ctr"/>
          <a:lstStyle/>
          <a:p>
            <a:pPr>
              <a:defRPr/>
            </a:pPr>
            <a:r>
              <a:rPr lang="en-US" sz="1200" dirty="0" smtClean="0">
                <a:solidFill>
                  <a:prstClr val="white">
                    <a:lumMod val="50000"/>
                  </a:prstClr>
                </a:solidFill>
              </a:rPr>
              <a:t>MDC @ Market Data Company</a:t>
            </a:r>
          </a:p>
        </p:txBody>
      </p:sp>
      <p:sp>
        <p:nvSpPr>
          <p:cNvPr id="16" name="Slide Number Placeholder 3"/>
          <p:cNvSpPr txBox="1">
            <a:spLocks/>
          </p:cNvSpPr>
          <p:nvPr>
            <p:custDataLst>
              <p:tags r:id="rId1"/>
            </p:custDataLst>
          </p:nvPr>
        </p:nvSpPr>
        <p:spPr>
          <a:xfrm>
            <a:off x="8565856" y="6629400"/>
            <a:ext cx="500062" cy="228600"/>
          </a:xfrm>
          <a:prstGeom prst="rect">
            <a:avLst/>
          </a:prstGeom>
        </p:spPr>
        <p:txBody>
          <a:bodyPr/>
          <a:lstStyle/>
          <a:p>
            <a:pPr algn="r">
              <a:defRPr/>
            </a:pPr>
            <a:fld id="{7DD3A008-D169-48E7-AED4-58438EF76B69}" type="slidenum">
              <a:rPr lang="en-US" sz="1200" smtClean="0">
                <a:solidFill>
                  <a:prstClr val="white">
                    <a:lumMod val="50000"/>
                  </a:prstClr>
                </a:solidFill>
              </a:rPr>
              <a:pPr algn="r">
                <a:defRPr/>
              </a:pPr>
              <a:t>47</a:t>
            </a:fld>
            <a:endParaRPr lang="en-US" sz="1200" dirty="0">
              <a:solidFill>
                <a:prstClr val="white">
                  <a:lumMod val="50000"/>
                </a:prstClr>
              </a:solidFill>
            </a:endParaRPr>
          </a:p>
        </p:txBody>
      </p:sp>
      <p:pic>
        <p:nvPicPr>
          <p:cNvPr id="13" name="Picture 12"/>
          <p:cNvPicPr>
            <a:picLocks noChangeAspect="1"/>
          </p:cNvPicPr>
          <p:nvPr/>
        </p:nvPicPr>
        <p:blipFill>
          <a:blip r:embed="rId3" cstate="print"/>
          <a:stretch>
            <a:fillRect/>
          </a:stretch>
        </p:blipFill>
        <p:spPr>
          <a:xfrm>
            <a:off x="7543800" y="179401"/>
            <a:ext cx="1278860" cy="765161"/>
          </a:xfrm>
          <a:prstGeom prst="rect">
            <a:avLst/>
          </a:prstGeom>
        </p:spPr>
      </p:pic>
      <p:sp>
        <p:nvSpPr>
          <p:cNvPr id="17" name="Rectangle 16">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8" name="Rectangle 17">
            <a:extLst>
              <a:ext uri="{FF2B5EF4-FFF2-40B4-BE49-F238E27FC236}">
                <a16:creationId xmlns="" xmlns:a16="http://schemas.microsoft.com/office/drawing/2014/main" id="{36956996-D821-489B-AEBB-3609872CDCDC}"/>
              </a:ext>
            </a:extLst>
          </p:cNvPr>
          <p:cNvSpPr/>
          <p:nvPr/>
        </p:nvSpPr>
        <p:spPr>
          <a:xfrm>
            <a:off x="182425" y="6535579"/>
            <a:ext cx="50687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Scotia</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7888691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214810" y="3643314"/>
            <a:ext cx="4143404" cy="24288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12" name="Chart 11"/>
          <p:cNvGraphicFramePr>
            <a:graphicFrameLocks/>
          </p:cNvGraphicFramePr>
          <p:nvPr>
            <p:extLst>
              <p:ext uri="{D42A27DB-BD31-4B8C-83A1-F6EECF244321}">
                <p14:modId xmlns:p14="http://schemas.microsoft.com/office/powerpoint/2010/main" xmlns="" val="1593238512"/>
              </p:ext>
            </p:extLst>
          </p:nvPr>
        </p:nvGraphicFramePr>
        <p:xfrm>
          <a:off x="571472" y="3857628"/>
          <a:ext cx="7901014" cy="2714645"/>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4286248" y="3643314"/>
            <a:ext cx="4092787" cy="261610"/>
          </a:xfrm>
          <a:prstGeom prst="rect">
            <a:avLst/>
          </a:prstGeom>
        </p:spPr>
        <p:txBody>
          <a:bodyPr wrap="none">
            <a:spAutoFit/>
          </a:bodyPr>
          <a:lstStyle/>
          <a:p>
            <a:r>
              <a:rPr lang="en-CA" sz="1100" b="1" dirty="0" smtClean="0"/>
              <a:t>Region’s with the highest number of inactive Bloomberg Terminals</a:t>
            </a:r>
            <a:endParaRPr lang="en-CA" sz="1100" b="1" dirty="0"/>
          </a:p>
        </p:txBody>
      </p:sp>
      <p:sp>
        <p:nvSpPr>
          <p:cNvPr id="4" name="Title 1"/>
          <p:cNvSpPr txBox="1">
            <a:spLocks/>
          </p:cNvSpPr>
          <p:nvPr/>
        </p:nvSpPr>
        <p:spPr>
          <a:xfrm>
            <a:off x="391887" y="322264"/>
            <a:ext cx="8356826" cy="62071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b="1" dirty="0" smtClean="0"/>
              <a:t>Bloomberg Terminal Analysis</a:t>
            </a:r>
            <a:br>
              <a:rPr lang="en-US" sz="2500" b="1" dirty="0" smtClean="0"/>
            </a:br>
            <a:r>
              <a:rPr lang="en-US" sz="1800" b="1" dirty="0" smtClean="0">
                <a:solidFill>
                  <a:srgbClr val="7030A0"/>
                </a:solidFill>
              </a:rPr>
              <a:t>Unknown Users by Location</a:t>
            </a:r>
            <a:endParaRPr lang="en-CA" sz="2500" b="1" dirty="0"/>
          </a:p>
        </p:txBody>
      </p:sp>
      <p:graphicFrame>
        <p:nvGraphicFramePr>
          <p:cNvPr id="9" name="Table 8"/>
          <p:cNvGraphicFramePr>
            <a:graphicFrameLocks noGrp="1"/>
          </p:cNvGraphicFramePr>
          <p:nvPr>
            <p:extLst>
              <p:ext uri="{D42A27DB-BD31-4B8C-83A1-F6EECF244321}">
                <p14:modId xmlns:p14="http://schemas.microsoft.com/office/powerpoint/2010/main" xmlns="" val="3166648740"/>
              </p:ext>
            </p:extLst>
          </p:nvPr>
        </p:nvGraphicFramePr>
        <p:xfrm>
          <a:off x="571471" y="1264602"/>
          <a:ext cx="6215106" cy="2092960"/>
        </p:xfrm>
        <a:graphic>
          <a:graphicData uri="http://schemas.openxmlformats.org/drawingml/2006/table">
            <a:tbl>
              <a:tblPr firstRow="1" bandRow="1">
                <a:tableStyleId>{9D7B26C5-4107-4FEC-AEDC-1716B250A1EF}</a:tableStyleId>
              </a:tblPr>
              <a:tblGrid>
                <a:gridCol w="545789"/>
                <a:gridCol w="409341"/>
                <a:gridCol w="2827979"/>
                <a:gridCol w="781109"/>
                <a:gridCol w="825444"/>
                <a:gridCol w="825444"/>
              </a:tblGrid>
              <a:tr h="381000">
                <a:tc gridSpan="2">
                  <a:txBody>
                    <a:bodyPr/>
                    <a:lstStyle/>
                    <a:p>
                      <a:endParaRPr lang="en-CA" sz="1050" dirty="0"/>
                    </a:p>
                  </a:txBody>
                  <a:tcPr/>
                </a:tc>
                <a:tc hMerge="1">
                  <a:txBody>
                    <a:bodyPr/>
                    <a:lstStyle/>
                    <a:p>
                      <a:endParaRPr lang="en-CA"/>
                    </a:p>
                  </a:txBody>
                  <a:tcPr/>
                </a:tc>
                <a:tc>
                  <a:txBody>
                    <a:bodyPr/>
                    <a:lstStyle/>
                    <a:p>
                      <a:endParaRPr lang="en-CA" sz="1050" dirty="0"/>
                    </a:p>
                  </a:txBody>
                  <a:tcPr/>
                </a:tc>
                <a:tc>
                  <a:txBody>
                    <a:bodyPr/>
                    <a:lstStyle/>
                    <a:p>
                      <a:pPr algn="ctr"/>
                      <a:r>
                        <a:rPr lang="en-US" sz="1050" dirty="0" smtClean="0"/>
                        <a:t>Number of</a:t>
                      </a:r>
                      <a:r>
                        <a:rPr lang="en-US" sz="1050" baseline="0" dirty="0" smtClean="0"/>
                        <a:t> Terminals</a:t>
                      </a:r>
                      <a:endParaRPr lang="en-CA" sz="1050" dirty="0"/>
                    </a:p>
                  </a:txBody>
                  <a:tcPr anchor="ctr"/>
                </a:tc>
                <a:tc>
                  <a:txBody>
                    <a:bodyPr/>
                    <a:lstStyle/>
                    <a:p>
                      <a:pPr algn="ctr"/>
                      <a:r>
                        <a:rPr lang="en-US" sz="1050" dirty="0" smtClean="0"/>
                        <a:t>Monthly Cost (USD)</a:t>
                      </a:r>
                      <a:endParaRPr lang="en-CA" sz="1050" dirty="0"/>
                    </a:p>
                  </a:txBody>
                  <a:tcPr anchor="ctr"/>
                </a:tc>
                <a:tc>
                  <a:txBody>
                    <a:bodyPr/>
                    <a:lstStyle/>
                    <a:p>
                      <a:pPr algn="ctr"/>
                      <a:r>
                        <a:rPr lang="en-US" sz="1050" dirty="0" smtClean="0"/>
                        <a:t>Annual</a:t>
                      </a:r>
                      <a:r>
                        <a:rPr lang="en-US" sz="1050" baseline="0" dirty="0" smtClean="0"/>
                        <a:t> Cost (USD)</a:t>
                      </a:r>
                      <a:endParaRPr lang="en-CA" sz="1050" dirty="0"/>
                    </a:p>
                  </a:txBody>
                  <a:tcPr anchor="ctr"/>
                </a:tc>
              </a:tr>
              <a:tr h="26416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Unknown Users</a:t>
                      </a:r>
                      <a:endParaRPr lang="en-CA" sz="1050" dirty="0" smtClean="0"/>
                    </a:p>
                  </a:txBody>
                  <a:tcPr anchor="ctr"/>
                </a:tc>
                <a:tc hMerge="1">
                  <a:txBody>
                    <a:bodyPr/>
                    <a:lstStyle/>
                    <a:p>
                      <a:endParaRPr lang="en-CA"/>
                    </a:p>
                  </a:txBody>
                  <a:tcPr/>
                </a:tc>
                <a:tc hMerge="1">
                  <a:txBody>
                    <a:bodyPr/>
                    <a:lstStyle/>
                    <a:p>
                      <a:endParaRPr lang="en-CA" sz="1050" dirty="0"/>
                    </a:p>
                  </a:txBody>
                  <a:tcPr anchor="ctr"/>
                </a:tc>
                <a:tc>
                  <a:txBody>
                    <a:bodyPr/>
                    <a:lstStyle/>
                    <a:p>
                      <a:pPr algn="ctr"/>
                      <a:r>
                        <a:rPr lang="en-US" sz="1100" b="1" dirty="0" smtClean="0"/>
                        <a:t>71</a:t>
                      </a:r>
                      <a:endParaRPr lang="en-CA" sz="1100" b="1" dirty="0"/>
                    </a:p>
                  </a:txBody>
                  <a:tcPr anchor="ctr"/>
                </a:tc>
                <a:tc>
                  <a:txBody>
                    <a:bodyPr/>
                    <a:lstStyle/>
                    <a:p>
                      <a:pPr algn="ctr" fontAlgn="b"/>
                      <a:endParaRPr lang="en-CA" sz="1000" b="0" i="0" u="none" strike="noStrike" dirty="0">
                        <a:solidFill>
                          <a:srgbClr val="000000"/>
                        </a:solidFill>
                        <a:effectLst/>
                        <a:latin typeface="Calibri"/>
                      </a:endParaRPr>
                    </a:p>
                  </a:txBody>
                  <a:tcPr marL="9525" marR="9525" marT="9525" marB="0" anchor="ctr"/>
                </a:tc>
                <a:tc>
                  <a:txBody>
                    <a:bodyPr/>
                    <a:lstStyle/>
                    <a:p>
                      <a:pPr algn="ctr" fontAlgn="b"/>
                      <a:endParaRPr lang="en-CA" sz="1400" b="1" i="0" u="none" strike="noStrike" dirty="0">
                        <a:solidFill>
                          <a:srgbClr val="000000"/>
                        </a:solidFill>
                        <a:effectLst/>
                        <a:latin typeface="Calibri"/>
                      </a:endParaRPr>
                    </a:p>
                  </a:txBody>
                  <a:tcPr marL="9525" marR="9525" marT="9525" marB="0" anchor="ctr"/>
                </a:tc>
              </a:tr>
              <a:tr h="304800">
                <a:tc>
                  <a:txBody>
                    <a:bodyPr/>
                    <a:lstStyle/>
                    <a:p>
                      <a:endParaRPr lang="en-CA" sz="1050" dirty="0"/>
                    </a:p>
                  </a:txBody>
                  <a:tcPr anchor="ctr"/>
                </a:tc>
                <a:tc gridSpan="2">
                  <a:txBody>
                    <a:bodyPr/>
                    <a:lstStyle/>
                    <a:p>
                      <a:r>
                        <a:rPr lang="en-US" sz="1050" dirty="0" smtClean="0"/>
                        <a:t>Unknown</a:t>
                      </a:r>
                      <a:r>
                        <a:rPr lang="en-US" sz="1050" baseline="0" dirty="0" smtClean="0"/>
                        <a:t> users with recent activity</a:t>
                      </a:r>
                      <a:endParaRPr lang="en-CA" sz="1050" dirty="0"/>
                    </a:p>
                  </a:txBody>
                  <a:tcPr anchor="ctr"/>
                </a:tc>
                <a:tc hMerge="1">
                  <a:txBody>
                    <a:bodyPr/>
                    <a:lstStyle/>
                    <a:p>
                      <a:endParaRPr lang="en-CA" sz="1050" dirty="0"/>
                    </a:p>
                  </a:txBody>
                  <a:tcPr anchor="ctr"/>
                </a:tc>
                <a:tc>
                  <a:txBody>
                    <a:bodyPr/>
                    <a:lstStyle/>
                    <a:p>
                      <a:pPr algn="ctr"/>
                      <a:r>
                        <a:rPr lang="en-US" sz="1100" b="1" dirty="0" smtClean="0"/>
                        <a:t>60</a:t>
                      </a:r>
                      <a:endParaRPr lang="en-CA" sz="1100" b="1" dirty="0"/>
                    </a:p>
                  </a:txBody>
                  <a:tcPr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CA" sz="1000" u="none" strike="noStrike" dirty="0" smtClean="0">
                          <a:effectLst/>
                        </a:rPr>
                        <a:t>$ 96,125</a:t>
                      </a:r>
                      <a:endParaRPr lang="en-CA" sz="1000" b="0" i="0" u="none" strike="noStrike" dirty="0" smtClean="0">
                        <a:solidFill>
                          <a:srgbClr val="000000"/>
                        </a:solidFill>
                        <a:effectLst/>
                        <a:latin typeface="+mn-lt"/>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CA" sz="1400" b="1" u="none" strike="noStrike" dirty="0" smtClean="0">
                          <a:effectLst/>
                        </a:rPr>
                        <a:t>$1.2M</a:t>
                      </a:r>
                      <a:endParaRPr lang="en-CA" sz="1400" b="1" i="0" u="none" strike="noStrike" dirty="0" smtClean="0">
                        <a:solidFill>
                          <a:srgbClr val="000000"/>
                        </a:solidFill>
                        <a:effectLst/>
                        <a:latin typeface="+mn-lt"/>
                      </a:endParaRPr>
                    </a:p>
                  </a:txBody>
                  <a:tcPr marL="9525" marR="9525" marT="9525" marB="0" anchor="ctr"/>
                </a:tc>
              </a:tr>
              <a:tr h="370840">
                <a:tc>
                  <a:txBody>
                    <a:bodyPr/>
                    <a:lstStyle/>
                    <a:p>
                      <a:endParaRPr lang="en-CA" sz="1050" dirty="0"/>
                    </a:p>
                  </a:txBody>
                  <a:tcPr anchor="ct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Unknown</a:t>
                      </a:r>
                      <a:r>
                        <a:rPr lang="en-US" sz="1050" baseline="0" dirty="0" smtClean="0"/>
                        <a:t> users with no activity for 90 days</a:t>
                      </a:r>
                      <a:endParaRPr lang="en-CA" sz="1050" dirty="0" smtClean="0"/>
                    </a:p>
                  </a:txBody>
                  <a:tcPr anchor="ct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050" dirty="0" smtClean="0"/>
                    </a:p>
                  </a:txBody>
                  <a:tcPr anchor="ctr"/>
                </a:tc>
                <a:tc>
                  <a:txBody>
                    <a:bodyPr/>
                    <a:lstStyle/>
                    <a:p>
                      <a:pPr algn="ctr"/>
                      <a:r>
                        <a:rPr lang="en-US" sz="1100" b="1" dirty="0" smtClean="0"/>
                        <a:t>11</a:t>
                      </a:r>
                      <a:endParaRPr lang="en-CA" sz="1100" b="1" dirty="0"/>
                    </a:p>
                  </a:txBody>
                  <a:tcPr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CA" sz="1000" u="none" strike="noStrike" dirty="0" smtClean="0">
                          <a:effectLst/>
                        </a:rPr>
                        <a:t>$9,680</a:t>
                      </a:r>
                      <a:endParaRPr lang="en-CA" sz="1000" b="0" i="0" u="none" strike="noStrike" dirty="0" smtClean="0">
                        <a:solidFill>
                          <a:srgbClr val="000000"/>
                        </a:solidFill>
                        <a:effectLst/>
                        <a:latin typeface="+mn-lt"/>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CA" sz="1400" b="1" u="none" strike="noStrike" dirty="0" smtClean="0">
                          <a:effectLst/>
                        </a:rPr>
                        <a:t>$116K</a:t>
                      </a:r>
                      <a:endParaRPr lang="en-CA" sz="1400" b="1" i="0" u="none" strike="noStrike" dirty="0" smtClean="0">
                        <a:solidFill>
                          <a:srgbClr val="000000"/>
                        </a:solidFill>
                        <a:effectLst/>
                        <a:latin typeface="+mn-lt"/>
                      </a:endParaRPr>
                    </a:p>
                  </a:txBody>
                  <a:tcPr marL="9525" marR="9525" marT="9525" marB="0" anchor="ctr"/>
                </a:tc>
              </a:tr>
              <a:tr h="370840">
                <a:tc>
                  <a:txBody>
                    <a:bodyPr/>
                    <a:lstStyle/>
                    <a:p>
                      <a:r>
                        <a:rPr lang="en-US" sz="1050" dirty="0" smtClean="0"/>
                        <a:t>Other</a:t>
                      </a:r>
                      <a:endParaRPr lang="en-CA" sz="1050" dirty="0"/>
                    </a:p>
                  </a:txBody>
                  <a:tcPr anchor="ctr"/>
                </a:tc>
                <a:tc gridSpan="2">
                  <a:txBody>
                    <a:bodyPr/>
                    <a:lstStyle/>
                    <a:p>
                      <a:r>
                        <a:rPr lang="en-US" sz="1050" dirty="0" smtClean="0"/>
                        <a:t>Known Users</a:t>
                      </a:r>
                      <a:r>
                        <a:rPr lang="en-US" sz="1050" baseline="0" dirty="0" smtClean="0"/>
                        <a:t> </a:t>
                      </a:r>
                      <a:r>
                        <a:rPr lang="en-US" sz="1050" dirty="0" smtClean="0"/>
                        <a:t>with no activity for</a:t>
                      </a:r>
                      <a:r>
                        <a:rPr lang="en-US" sz="1050" baseline="0" dirty="0" smtClean="0"/>
                        <a:t> 90 days</a:t>
                      </a:r>
                      <a:endParaRPr lang="en-CA" sz="1050" dirty="0"/>
                    </a:p>
                  </a:txBody>
                  <a:tcPr anchor="ctr"/>
                </a:tc>
                <a:tc hMerge="1">
                  <a:txBody>
                    <a:bodyPr/>
                    <a:lstStyle/>
                    <a:p>
                      <a:endParaRPr lang="en-CA" sz="1050" dirty="0"/>
                    </a:p>
                  </a:txBody>
                  <a:tcPr anchor="ctr"/>
                </a:tc>
                <a:tc>
                  <a:txBody>
                    <a:bodyPr/>
                    <a:lstStyle/>
                    <a:p>
                      <a:pPr algn="ctr"/>
                      <a:r>
                        <a:rPr lang="en-US" sz="1100" b="1" dirty="0" smtClean="0"/>
                        <a:t>13</a:t>
                      </a:r>
                      <a:endParaRPr lang="en-CA" sz="1100" b="1" dirty="0"/>
                    </a:p>
                  </a:txBody>
                  <a:tcPr anchor="ctr"/>
                </a:tc>
                <a:tc>
                  <a:txBody>
                    <a:bodyPr/>
                    <a:lstStyle/>
                    <a:p>
                      <a:pPr algn="ctr" fontAlgn="b"/>
                      <a:r>
                        <a:rPr lang="en-CA" sz="1000" u="none" strike="noStrike" dirty="0" smtClean="0">
                          <a:effectLst/>
                        </a:rPr>
                        <a:t>$6,770</a:t>
                      </a:r>
                      <a:endParaRPr lang="en-CA" sz="1000" b="0" i="0" u="none" strike="noStrike" dirty="0">
                        <a:solidFill>
                          <a:srgbClr val="000000"/>
                        </a:solidFill>
                        <a:effectLst/>
                        <a:latin typeface="Calibri"/>
                      </a:endParaRPr>
                    </a:p>
                  </a:txBody>
                  <a:tcPr marL="9525" marR="9525" marT="9525" marB="0" anchor="ctr"/>
                </a:tc>
                <a:tc>
                  <a:txBody>
                    <a:bodyPr/>
                    <a:lstStyle/>
                    <a:p>
                      <a:pPr algn="ctr" fontAlgn="b"/>
                      <a:r>
                        <a:rPr lang="en-CA" sz="1400" b="1" u="none" strike="noStrike" dirty="0" smtClean="0">
                          <a:effectLst/>
                        </a:rPr>
                        <a:t>$81K</a:t>
                      </a:r>
                      <a:endParaRPr lang="en-CA" sz="1400" b="1" i="0" u="none" strike="noStrike" dirty="0" smtClean="0">
                        <a:solidFill>
                          <a:srgbClr val="000000"/>
                        </a:solidFill>
                        <a:effectLst/>
                        <a:latin typeface="+mn-lt"/>
                      </a:endParaRPr>
                    </a:p>
                  </a:txBody>
                  <a:tcPr marL="9525" marR="9525" marT="9525" marB="0"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050" dirty="0" smtClean="0"/>
                    </a:p>
                  </a:txBody>
                  <a:tcPr anchor="ct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Terminals</a:t>
                      </a:r>
                      <a:r>
                        <a:rPr lang="en-US" sz="1050" baseline="0" dirty="0" smtClean="0"/>
                        <a:t> currently on spare pool</a:t>
                      </a:r>
                      <a:endParaRPr lang="en-CA" sz="1050" dirty="0" smtClean="0"/>
                    </a:p>
                  </a:txBody>
                  <a:tcPr anchor="ct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050" dirty="0" smtClean="0"/>
                    </a:p>
                  </a:txBody>
                  <a:tcPr anchor="ctr"/>
                </a:tc>
                <a:tc>
                  <a:txBody>
                    <a:bodyPr/>
                    <a:lstStyle/>
                    <a:p>
                      <a:pPr algn="ctr"/>
                      <a:r>
                        <a:rPr lang="en-US" sz="1100" b="1" dirty="0" smtClean="0"/>
                        <a:t>1</a:t>
                      </a:r>
                      <a:endParaRPr lang="en-CA" sz="1100" b="1" dirty="0"/>
                    </a:p>
                  </a:txBody>
                  <a:tcPr anchor="ctr"/>
                </a:tc>
                <a:tc>
                  <a:txBody>
                    <a:bodyPr/>
                    <a:lstStyle/>
                    <a:p>
                      <a:pPr algn="ctr" fontAlgn="b"/>
                      <a:endParaRPr lang="en-CA" sz="1000" b="0" i="0" u="none" strike="noStrike" dirty="0">
                        <a:solidFill>
                          <a:srgbClr val="000000"/>
                        </a:solidFill>
                        <a:effectLst/>
                        <a:latin typeface="Calibri"/>
                      </a:endParaRPr>
                    </a:p>
                  </a:txBody>
                  <a:tcPr marL="9525" marR="9525" marT="9525" marB="0" anchor="ctr"/>
                </a:tc>
                <a:tc>
                  <a:txBody>
                    <a:bodyPr/>
                    <a:lstStyle/>
                    <a:p>
                      <a:pPr algn="ctr" fontAlgn="b"/>
                      <a:endParaRPr lang="en-CA" sz="1400" b="1" i="0" u="none" strike="noStrike" dirty="0">
                        <a:solidFill>
                          <a:srgbClr val="000000"/>
                        </a:solidFill>
                        <a:effectLst/>
                        <a:latin typeface="Calibri"/>
                      </a:endParaRPr>
                    </a:p>
                  </a:txBody>
                  <a:tcPr marL="9525" marR="9525" marT="9525" marB="0" anchor="ctr"/>
                </a:tc>
              </a:tr>
            </a:tbl>
          </a:graphicData>
        </a:graphic>
      </p:graphicFrame>
      <p:sp>
        <p:nvSpPr>
          <p:cNvPr id="6" name="Rectangle 5"/>
          <p:cNvSpPr/>
          <p:nvPr/>
        </p:nvSpPr>
        <p:spPr>
          <a:xfrm>
            <a:off x="571472" y="3429000"/>
            <a:ext cx="7858180" cy="2928958"/>
          </a:xfrm>
          <a:prstGeom prst="rect">
            <a:avLst/>
          </a:prstGeom>
          <a:no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4357686" y="1928803"/>
            <a:ext cx="714380" cy="285752"/>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7154184" y="1928802"/>
            <a:ext cx="1489782" cy="285752"/>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Investigate  </a:t>
            </a:r>
            <a:endParaRPr lang="en-CA" sz="1400" b="1" dirty="0">
              <a:solidFill>
                <a:schemeClr val="bg1"/>
              </a:solidFill>
            </a:endParaRPr>
          </a:p>
        </p:txBody>
      </p:sp>
      <p:cxnSp>
        <p:nvCxnSpPr>
          <p:cNvPr id="18" name="Straight Arrow Connector 17"/>
          <p:cNvCxnSpPr/>
          <p:nvPr/>
        </p:nvCxnSpPr>
        <p:spPr>
          <a:xfrm flipH="1">
            <a:off x="6704725" y="2428868"/>
            <a:ext cx="439043"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54184" y="2285992"/>
            <a:ext cx="1489782" cy="35719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Remove Service</a:t>
            </a:r>
          </a:p>
          <a:p>
            <a:pPr algn="ctr"/>
            <a:r>
              <a:rPr lang="en-US" sz="1200" b="1" dirty="0" smtClean="0">
                <a:solidFill>
                  <a:schemeClr val="tx1"/>
                </a:solidFill>
              </a:rPr>
              <a:t>Quick Win </a:t>
            </a:r>
          </a:p>
        </p:txBody>
      </p:sp>
      <p:cxnSp>
        <p:nvCxnSpPr>
          <p:cNvPr id="20" name="Straight Arrow Connector 19"/>
          <p:cNvCxnSpPr/>
          <p:nvPr/>
        </p:nvCxnSpPr>
        <p:spPr>
          <a:xfrm rot="10800000">
            <a:off x="6643702" y="2071678"/>
            <a:ext cx="500066" cy="1588"/>
          </a:xfrm>
          <a:prstGeom prst="straightConnector1">
            <a:avLst/>
          </a:prstGeom>
          <a:ln w="38100">
            <a:solidFill>
              <a:schemeClr val="accent4">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154184" y="2714620"/>
            <a:ext cx="1489782" cy="285752"/>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Investigate  </a:t>
            </a:r>
            <a:endParaRPr lang="en-CA" sz="1400" b="1" dirty="0">
              <a:solidFill>
                <a:schemeClr val="bg1"/>
              </a:solidFill>
            </a:endParaRPr>
          </a:p>
        </p:txBody>
      </p:sp>
      <p:cxnSp>
        <p:nvCxnSpPr>
          <p:cNvPr id="23" name="Straight Arrow Connector 22"/>
          <p:cNvCxnSpPr/>
          <p:nvPr/>
        </p:nvCxnSpPr>
        <p:spPr>
          <a:xfrm rot="10800000">
            <a:off x="6643702" y="2857496"/>
            <a:ext cx="500066" cy="1588"/>
          </a:xfrm>
          <a:prstGeom prst="straightConnector1">
            <a:avLst/>
          </a:prstGeom>
          <a:ln w="38100">
            <a:solidFill>
              <a:schemeClr val="accent4">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357686" y="2285992"/>
            <a:ext cx="714380"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4357686" y="2643182"/>
            <a:ext cx="714380" cy="285752"/>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Date Placeholder 11"/>
          <p:cNvSpPr txBox="1">
            <a:spLocks/>
          </p:cNvSpPr>
          <p:nvPr/>
        </p:nvSpPr>
        <p:spPr>
          <a:xfrm>
            <a:off x="3347864" y="6650850"/>
            <a:ext cx="2681288" cy="185700"/>
          </a:xfrm>
          <a:prstGeom prst="rect">
            <a:avLst/>
          </a:prstGeom>
        </p:spPr>
        <p:txBody>
          <a:bodyPr vert="horz" lIns="91440" tIns="45720" rIns="91440" bIns="45720" rtlCol="0" anchor="ctr"/>
          <a:lstStyle/>
          <a:p>
            <a:pPr>
              <a:defRPr/>
            </a:pPr>
            <a:r>
              <a:rPr lang="en-US" sz="1200" dirty="0" smtClean="0">
                <a:solidFill>
                  <a:prstClr val="white">
                    <a:lumMod val="50000"/>
                  </a:prstClr>
                </a:solidFill>
              </a:rPr>
              <a:t>MDC @ Market Data Company</a:t>
            </a:r>
          </a:p>
        </p:txBody>
      </p:sp>
      <p:sp>
        <p:nvSpPr>
          <p:cNvPr id="27" name="Slide Number Placeholder 3"/>
          <p:cNvSpPr txBox="1">
            <a:spLocks/>
          </p:cNvSpPr>
          <p:nvPr>
            <p:custDataLst>
              <p:tags r:id="rId1"/>
            </p:custDataLst>
          </p:nvPr>
        </p:nvSpPr>
        <p:spPr>
          <a:xfrm>
            <a:off x="8565856" y="6629400"/>
            <a:ext cx="500062" cy="228600"/>
          </a:xfrm>
          <a:prstGeom prst="rect">
            <a:avLst/>
          </a:prstGeom>
        </p:spPr>
        <p:txBody>
          <a:bodyPr/>
          <a:lstStyle/>
          <a:p>
            <a:pPr algn="r">
              <a:defRPr/>
            </a:pPr>
            <a:fld id="{7DD3A008-D169-48E7-AED4-58438EF76B69}" type="slidenum">
              <a:rPr lang="en-US" sz="1200" smtClean="0">
                <a:solidFill>
                  <a:prstClr val="white">
                    <a:lumMod val="50000"/>
                  </a:prstClr>
                </a:solidFill>
              </a:rPr>
              <a:pPr algn="r">
                <a:defRPr/>
              </a:pPr>
              <a:t>48</a:t>
            </a:fld>
            <a:endParaRPr lang="en-US" sz="1200" dirty="0">
              <a:solidFill>
                <a:prstClr val="white">
                  <a:lumMod val="50000"/>
                </a:prstClr>
              </a:solidFill>
            </a:endParaRPr>
          </a:p>
        </p:txBody>
      </p:sp>
      <p:pic>
        <p:nvPicPr>
          <p:cNvPr id="21" name="Picture 20"/>
          <p:cNvPicPr>
            <a:picLocks noChangeAspect="1"/>
          </p:cNvPicPr>
          <p:nvPr/>
        </p:nvPicPr>
        <p:blipFill>
          <a:blip r:embed="rId4" cstate="print"/>
          <a:stretch>
            <a:fillRect/>
          </a:stretch>
        </p:blipFill>
        <p:spPr>
          <a:xfrm>
            <a:off x="7543800" y="179401"/>
            <a:ext cx="1278860" cy="765161"/>
          </a:xfrm>
          <a:prstGeom prst="rect">
            <a:avLst/>
          </a:prstGeom>
        </p:spPr>
      </p:pic>
      <p:sp>
        <p:nvSpPr>
          <p:cNvPr id="28" name="Rectangle 27">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9" name="Rectangle 28">
            <a:extLst>
              <a:ext uri="{FF2B5EF4-FFF2-40B4-BE49-F238E27FC236}">
                <a16:creationId xmlns="" xmlns:a16="http://schemas.microsoft.com/office/drawing/2014/main" id="{36956996-D821-489B-AEBB-3609872CDCDC}"/>
              </a:ext>
            </a:extLst>
          </p:cNvPr>
          <p:cNvSpPr/>
          <p:nvPr/>
        </p:nvSpPr>
        <p:spPr>
          <a:xfrm>
            <a:off x="182425" y="6535579"/>
            <a:ext cx="50687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Scotia</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21174224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91887" y="322264"/>
            <a:ext cx="8356826" cy="62071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b="1" dirty="0" smtClean="0"/>
              <a:t>Bloomberg Terminal Analysis</a:t>
            </a:r>
            <a:br>
              <a:rPr lang="en-US" sz="2500" b="1" dirty="0" smtClean="0"/>
            </a:br>
            <a:r>
              <a:rPr lang="en-US" sz="1800" b="1" dirty="0" smtClean="0">
                <a:solidFill>
                  <a:srgbClr val="7030A0"/>
                </a:solidFill>
              </a:rPr>
              <a:t>Unknown Users by Location</a:t>
            </a:r>
            <a:endParaRPr lang="en-CA" sz="2500" b="1" dirty="0"/>
          </a:p>
        </p:txBody>
      </p:sp>
      <p:graphicFrame>
        <p:nvGraphicFramePr>
          <p:cNvPr id="5" name="Table 4"/>
          <p:cNvGraphicFramePr>
            <a:graphicFrameLocks noGrp="1"/>
          </p:cNvGraphicFramePr>
          <p:nvPr>
            <p:extLst>
              <p:ext uri="{D42A27DB-BD31-4B8C-83A1-F6EECF244321}">
                <p14:modId xmlns:p14="http://schemas.microsoft.com/office/powerpoint/2010/main" xmlns="" val="1018262296"/>
              </p:ext>
            </p:extLst>
          </p:nvPr>
        </p:nvGraphicFramePr>
        <p:xfrm>
          <a:off x="504797" y="1066800"/>
          <a:ext cx="4767265" cy="5519526"/>
        </p:xfrm>
        <a:graphic>
          <a:graphicData uri="http://schemas.openxmlformats.org/drawingml/2006/table">
            <a:tbl>
              <a:tblPr/>
              <a:tblGrid>
                <a:gridCol w="1332275"/>
                <a:gridCol w="451256"/>
                <a:gridCol w="1197784"/>
                <a:gridCol w="785818"/>
                <a:gridCol w="1000132"/>
              </a:tblGrid>
              <a:tr h="102863">
                <a:tc>
                  <a:txBody>
                    <a:bodyPr/>
                    <a:lstStyle/>
                    <a:p>
                      <a:pPr algn="l" fontAlgn="b"/>
                      <a:r>
                        <a:rPr lang="en-CA" sz="1400" b="1" i="0" u="none" strike="noStrike" dirty="0">
                          <a:solidFill>
                            <a:srgbClr val="FFFFFF"/>
                          </a:solidFill>
                          <a:effectLst/>
                          <a:latin typeface="Calibri"/>
                        </a:rPr>
                        <a:t>Region</a:t>
                      </a:r>
                    </a:p>
                  </a:txBody>
                  <a:tcPr marL="5143" marR="5143" marT="5143" marB="0" anchor="b">
                    <a:lnL>
                      <a:noFill/>
                    </a:lnL>
                    <a:lnR>
                      <a:noFill/>
                    </a:lnR>
                    <a:lnT>
                      <a:noFill/>
                    </a:lnT>
                    <a:lnB>
                      <a:noFill/>
                    </a:lnB>
                    <a:solidFill>
                      <a:schemeClr val="accent4">
                        <a:lumMod val="50000"/>
                      </a:schemeClr>
                    </a:solidFill>
                  </a:tcPr>
                </a:tc>
                <a:tc>
                  <a:txBody>
                    <a:bodyPr/>
                    <a:lstStyle/>
                    <a:p>
                      <a:pPr algn="l" fontAlgn="b"/>
                      <a:r>
                        <a:rPr lang="en-CA" sz="1400" b="1" i="0" u="none" strike="noStrike" dirty="0" err="1">
                          <a:solidFill>
                            <a:srgbClr val="FFFFFF"/>
                          </a:solidFill>
                          <a:effectLst/>
                          <a:latin typeface="Calibri"/>
                        </a:rPr>
                        <a:t>Ctry</a:t>
                      </a:r>
                      <a:endParaRPr lang="en-CA" sz="1400" b="1" i="0" u="none" strike="noStrike" dirty="0">
                        <a:solidFill>
                          <a:srgbClr val="FFFFFF"/>
                        </a:solidFill>
                        <a:effectLst/>
                        <a:latin typeface="Calibri"/>
                      </a:endParaRPr>
                    </a:p>
                  </a:txBody>
                  <a:tcPr marL="5143" marR="5143" marT="5143" marB="0" anchor="b">
                    <a:lnL>
                      <a:noFill/>
                    </a:lnL>
                    <a:lnR>
                      <a:noFill/>
                    </a:lnR>
                    <a:lnT>
                      <a:noFill/>
                    </a:lnT>
                    <a:lnB>
                      <a:noFill/>
                    </a:lnB>
                    <a:solidFill>
                      <a:schemeClr val="accent4">
                        <a:lumMod val="50000"/>
                      </a:schemeClr>
                    </a:solidFill>
                  </a:tcPr>
                </a:tc>
                <a:tc>
                  <a:txBody>
                    <a:bodyPr/>
                    <a:lstStyle/>
                    <a:p>
                      <a:pPr algn="l" fontAlgn="b"/>
                      <a:r>
                        <a:rPr lang="en-CA" sz="1400" b="1" i="0" u="none" strike="noStrike" dirty="0">
                          <a:solidFill>
                            <a:srgbClr val="FFFFFF"/>
                          </a:solidFill>
                          <a:effectLst/>
                          <a:latin typeface="Calibri"/>
                        </a:rPr>
                        <a:t>City</a:t>
                      </a:r>
                    </a:p>
                  </a:txBody>
                  <a:tcPr marL="5143" marR="5143" marT="5143" marB="0" anchor="b">
                    <a:lnL>
                      <a:noFill/>
                    </a:lnL>
                    <a:lnR>
                      <a:noFill/>
                    </a:lnR>
                    <a:lnT>
                      <a:noFill/>
                    </a:lnT>
                    <a:lnB>
                      <a:noFill/>
                    </a:lnB>
                    <a:solidFill>
                      <a:schemeClr val="accent4">
                        <a:lumMod val="50000"/>
                      </a:schemeClr>
                    </a:solidFill>
                  </a:tcPr>
                </a:tc>
                <a:tc>
                  <a:txBody>
                    <a:bodyPr/>
                    <a:lstStyle/>
                    <a:p>
                      <a:pPr algn="ctr" fontAlgn="b"/>
                      <a:r>
                        <a:rPr lang="en-CA" sz="800" b="1" i="0" u="none" strike="noStrike" dirty="0" smtClean="0">
                          <a:solidFill>
                            <a:srgbClr val="FFFFFF"/>
                          </a:solidFill>
                          <a:effectLst/>
                          <a:latin typeface="Calibri"/>
                        </a:rPr>
                        <a:t>Inactive for 90 Days</a:t>
                      </a:r>
                      <a:endParaRPr lang="en-CA" sz="800" b="1" i="0" u="none" strike="noStrike" dirty="0">
                        <a:solidFill>
                          <a:srgbClr val="FFFFFF"/>
                        </a:solidFill>
                        <a:effectLst/>
                        <a:latin typeface="Calibri"/>
                      </a:endParaRPr>
                    </a:p>
                  </a:txBody>
                  <a:tcPr marL="5143" marR="5143" marT="5143" marB="0" anchor="b">
                    <a:lnL>
                      <a:noFill/>
                    </a:lnL>
                    <a:lnR>
                      <a:noFill/>
                    </a:lnR>
                    <a:lnT>
                      <a:noFill/>
                    </a:lnT>
                    <a:lnB>
                      <a:noFill/>
                    </a:lnB>
                    <a:solidFill>
                      <a:schemeClr val="accent4">
                        <a:lumMod val="50000"/>
                      </a:schemeClr>
                    </a:solidFill>
                  </a:tcPr>
                </a:tc>
                <a:tc>
                  <a:txBody>
                    <a:bodyPr/>
                    <a:lstStyle/>
                    <a:p>
                      <a:pPr algn="ctr" fontAlgn="b"/>
                      <a:r>
                        <a:rPr lang="en-US" sz="800" b="1" i="0" u="none" strike="noStrike" dirty="0" smtClean="0">
                          <a:solidFill>
                            <a:srgbClr val="FFFFFF"/>
                          </a:solidFill>
                          <a:effectLst/>
                          <a:latin typeface="Calibri"/>
                        </a:rPr>
                        <a:t>Active</a:t>
                      </a:r>
                      <a:r>
                        <a:rPr lang="en-US" sz="800" b="1" i="0" u="none" strike="noStrike" baseline="0" dirty="0" smtClean="0">
                          <a:solidFill>
                            <a:srgbClr val="FFFFFF"/>
                          </a:solidFill>
                          <a:effectLst/>
                          <a:latin typeface="Calibri"/>
                        </a:rPr>
                        <a:t> with Unknown user</a:t>
                      </a:r>
                      <a:endParaRPr lang="en-CA" sz="800" b="1" i="0" u="none" strike="noStrike" dirty="0">
                        <a:solidFill>
                          <a:srgbClr val="FFFFFF"/>
                        </a:solidFill>
                        <a:effectLst/>
                        <a:latin typeface="Calibri"/>
                      </a:endParaRPr>
                    </a:p>
                  </a:txBody>
                  <a:tcPr marL="5143" marR="5143" marT="5143" marB="0" anchor="b">
                    <a:lnL>
                      <a:noFill/>
                    </a:lnL>
                    <a:lnR>
                      <a:noFill/>
                    </a:lnR>
                    <a:lnT>
                      <a:noFill/>
                    </a:lnT>
                    <a:lnB>
                      <a:noFill/>
                    </a:lnB>
                    <a:solidFill>
                      <a:schemeClr val="accent4">
                        <a:lumMod val="50000"/>
                      </a:schemeClr>
                    </a:solidFill>
                  </a:tcPr>
                </a:tc>
              </a:tr>
              <a:tr h="102863">
                <a:tc>
                  <a:txBody>
                    <a:bodyPr/>
                    <a:lstStyle/>
                    <a:p>
                      <a:pPr algn="l" fontAlgn="b"/>
                      <a:r>
                        <a:rPr lang="en-CA" sz="800" b="1" i="0" u="none" strike="noStrike" dirty="0">
                          <a:solidFill>
                            <a:srgbClr val="000000"/>
                          </a:solidFill>
                          <a:effectLst/>
                          <a:latin typeface="Calibri"/>
                        </a:rPr>
                        <a:t>Asia</a:t>
                      </a:r>
                    </a:p>
                  </a:txBody>
                  <a:tcPr marL="5143" marR="5143" marT="5143" marB="0" anchor="b">
                    <a:lnL>
                      <a:noFill/>
                    </a:lnL>
                    <a:lnR>
                      <a:noFill/>
                    </a:lnR>
                    <a:lnT>
                      <a:noFill/>
                    </a:lnT>
                    <a:lnB>
                      <a:noFill/>
                    </a:lnB>
                    <a:solidFill>
                      <a:schemeClr val="bg2">
                        <a:lumMod val="75000"/>
                      </a:schemeClr>
                    </a:solidFill>
                  </a:tcPr>
                </a:tc>
                <a:tc>
                  <a:txBody>
                    <a:bodyPr/>
                    <a:lstStyle/>
                    <a:p>
                      <a:pPr algn="l" fontAlgn="b"/>
                      <a:r>
                        <a:rPr lang="en-CA" sz="800" b="1" i="0" u="none" strike="noStrike" dirty="0">
                          <a:solidFill>
                            <a:srgbClr val="000000"/>
                          </a:solidFill>
                          <a:effectLst/>
                          <a:latin typeface="Calibri"/>
                        </a:rPr>
                        <a:t>KR</a:t>
                      </a:r>
                    </a:p>
                  </a:txBody>
                  <a:tcPr marL="5143" marR="5143" marT="5143" marB="0" anchor="b">
                    <a:lnL>
                      <a:noFill/>
                    </a:lnL>
                    <a:lnR>
                      <a:noFill/>
                    </a:lnR>
                    <a:lnT>
                      <a:noFill/>
                    </a:lnT>
                    <a:lnB>
                      <a:noFill/>
                    </a:lnB>
                  </a:tcPr>
                </a:tc>
                <a:tc>
                  <a:txBody>
                    <a:bodyPr/>
                    <a:lstStyle/>
                    <a:p>
                      <a:pPr algn="l" fontAlgn="b"/>
                      <a:r>
                        <a:rPr lang="en-CA" sz="800" b="0" i="0" u="none" strike="noStrike" dirty="0">
                          <a:solidFill>
                            <a:srgbClr val="000000"/>
                          </a:solidFill>
                          <a:effectLst/>
                          <a:latin typeface="Calibri"/>
                        </a:rPr>
                        <a:t>SEOUL</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dirty="0">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r>
                        <a:rPr lang="en-CA" sz="800" b="1" i="0" u="none" strike="noStrike">
                          <a:solidFill>
                            <a:srgbClr val="000000"/>
                          </a:solidFill>
                          <a:effectLst/>
                          <a:latin typeface="Calibri"/>
                        </a:rPr>
                        <a:t>MY</a:t>
                      </a:r>
                    </a:p>
                  </a:txBody>
                  <a:tcPr marL="5143" marR="5143" marT="5143" marB="0" anchor="b">
                    <a:lnL>
                      <a:noFill/>
                    </a:lnL>
                    <a:lnR>
                      <a:noFill/>
                    </a:lnR>
                    <a:lnT>
                      <a:noFill/>
                    </a:lnT>
                    <a:lnB>
                      <a:noFill/>
                    </a:lnB>
                  </a:tcPr>
                </a:tc>
                <a:tc>
                  <a:txBody>
                    <a:bodyPr/>
                    <a:lstStyle/>
                    <a:p>
                      <a:pPr algn="l" fontAlgn="b"/>
                      <a:r>
                        <a:rPr lang="en-CA" sz="800" b="0" i="0" u="none" strike="noStrike" dirty="0">
                          <a:solidFill>
                            <a:srgbClr val="000000"/>
                          </a:solidFill>
                          <a:effectLst/>
                          <a:latin typeface="Calibri"/>
                        </a:rPr>
                        <a:t>KUALA LUMPUR</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r>
                        <a:rPr lang="en-CA" sz="800" b="1" i="0" u="none" strike="noStrike">
                          <a:solidFill>
                            <a:srgbClr val="000000"/>
                          </a:solidFill>
                          <a:effectLst/>
                          <a:latin typeface="Calibri"/>
                        </a:rPr>
                        <a:t>SG</a:t>
                      </a: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SINGAPORE</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2</a:t>
                      </a:r>
                    </a:p>
                  </a:txBody>
                  <a:tcPr marL="5143" marR="5143" marT="5143" marB="0" anchor="b">
                    <a:lnL>
                      <a:noFill/>
                    </a:lnL>
                    <a:lnR>
                      <a:noFill/>
                    </a:lnR>
                    <a:lnT>
                      <a:noFill/>
                    </a:lnT>
                    <a:lnB>
                      <a:noFill/>
                    </a:lnB>
                  </a:tcPr>
                </a:tc>
              </a:tr>
              <a:tr h="102863">
                <a:tc>
                  <a:txBody>
                    <a:bodyPr/>
                    <a:lstStyle/>
                    <a:p>
                      <a:pPr algn="l" fontAlgn="b"/>
                      <a:r>
                        <a:rPr lang="en-CA" sz="800" b="1" i="0" u="none" strike="noStrike" dirty="0">
                          <a:solidFill>
                            <a:srgbClr val="000000"/>
                          </a:solidFill>
                          <a:effectLst/>
                          <a:latin typeface="Calibri"/>
                        </a:rPr>
                        <a:t>Asia Total</a:t>
                      </a:r>
                    </a:p>
                  </a:txBody>
                  <a:tcPr marL="5143" marR="5143" marT="5143" marB="0" anchor="b">
                    <a:lnL>
                      <a:noFill/>
                    </a:lnL>
                    <a:lnR>
                      <a:noFill/>
                    </a:lnR>
                    <a:lnT>
                      <a:noFill/>
                    </a:lnT>
                    <a:lnB>
                      <a:noFill/>
                    </a:lnB>
                    <a:solidFill>
                      <a:schemeClr val="bg1">
                        <a:lumMod val="85000"/>
                      </a:schemeClr>
                    </a:solidFill>
                  </a:tcPr>
                </a:tc>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1">
                        <a:lumMod val="85000"/>
                      </a:schemeClr>
                    </a:solidFill>
                  </a:tcPr>
                </a:tc>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1">
                        <a:lumMod val="85000"/>
                      </a:schemeClr>
                    </a:solidFill>
                  </a:tcPr>
                </a:tc>
                <a:tc>
                  <a:txBody>
                    <a:bodyPr/>
                    <a:lstStyle/>
                    <a:p>
                      <a:pPr algn="ctr" fontAlgn="b"/>
                      <a:r>
                        <a:rPr lang="en-CA" sz="800" b="1" i="0" u="none" strike="noStrike" dirty="0">
                          <a:solidFill>
                            <a:srgbClr val="000000"/>
                          </a:solidFill>
                          <a:effectLst/>
                          <a:latin typeface="Calibri"/>
                        </a:rPr>
                        <a:t>1</a:t>
                      </a:r>
                    </a:p>
                  </a:txBody>
                  <a:tcPr marL="5143" marR="5143" marT="5143" marB="0" anchor="b">
                    <a:lnL>
                      <a:noFill/>
                    </a:lnL>
                    <a:lnR>
                      <a:noFill/>
                    </a:lnR>
                    <a:lnT>
                      <a:noFill/>
                    </a:lnT>
                    <a:lnB>
                      <a:noFill/>
                    </a:lnB>
                    <a:solidFill>
                      <a:schemeClr val="bg1">
                        <a:lumMod val="85000"/>
                      </a:schemeClr>
                    </a:solidFill>
                  </a:tcPr>
                </a:tc>
                <a:tc>
                  <a:txBody>
                    <a:bodyPr/>
                    <a:lstStyle/>
                    <a:p>
                      <a:pPr algn="ctr" fontAlgn="b"/>
                      <a:r>
                        <a:rPr lang="en-CA" sz="800" b="1" i="0" u="none" strike="noStrike" dirty="0">
                          <a:solidFill>
                            <a:srgbClr val="000000"/>
                          </a:solidFill>
                          <a:effectLst/>
                          <a:latin typeface="Calibri"/>
                        </a:rPr>
                        <a:t>4</a:t>
                      </a:r>
                    </a:p>
                  </a:txBody>
                  <a:tcPr marL="5143" marR="5143" marT="5143" marB="0" anchor="b">
                    <a:lnL>
                      <a:noFill/>
                    </a:lnL>
                    <a:lnR>
                      <a:noFill/>
                    </a:lnR>
                    <a:lnT>
                      <a:noFill/>
                    </a:lnT>
                    <a:lnB>
                      <a:noFill/>
                    </a:lnB>
                    <a:solidFill>
                      <a:schemeClr val="bg1">
                        <a:lumMod val="85000"/>
                      </a:schemeClr>
                    </a:solidFill>
                  </a:tcPr>
                </a:tc>
              </a:tr>
              <a:tr h="102863">
                <a:tc>
                  <a:txBody>
                    <a:bodyPr/>
                    <a:lstStyle/>
                    <a:p>
                      <a:pPr algn="l" fontAlgn="b"/>
                      <a:r>
                        <a:rPr lang="en-CA" sz="800" b="1" i="0" u="none" strike="noStrike" dirty="0">
                          <a:solidFill>
                            <a:srgbClr val="000000"/>
                          </a:solidFill>
                          <a:effectLst/>
                          <a:latin typeface="Calibri"/>
                        </a:rPr>
                        <a:t>Central America</a:t>
                      </a:r>
                    </a:p>
                  </a:txBody>
                  <a:tcPr marL="5143" marR="5143" marT="5143" marB="0" anchor="b">
                    <a:lnL>
                      <a:noFill/>
                    </a:lnL>
                    <a:lnR>
                      <a:noFill/>
                    </a:lnR>
                    <a:lnT>
                      <a:noFill/>
                    </a:lnT>
                    <a:lnB>
                      <a:noFill/>
                    </a:lnB>
                    <a:solidFill>
                      <a:schemeClr val="bg2">
                        <a:lumMod val="75000"/>
                      </a:schemeClr>
                    </a:solidFill>
                  </a:tcPr>
                </a:tc>
                <a:tc>
                  <a:txBody>
                    <a:bodyPr/>
                    <a:lstStyle/>
                    <a:p>
                      <a:pPr algn="l" fontAlgn="b"/>
                      <a:r>
                        <a:rPr lang="en-CA" sz="800" b="1" i="0" u="none" strike="noStrike">
                          <a:solidFill>
                            <a:srgbClr val="000000"/>
                          </a:solidFill>
                          <a:effectLst/>
                          <a:latin typeface="Calibri"/>
                        </a:rPr>
                        <a:t>SV</a:t>
                      </a:r>
                    </a:p>
                  </a:txBody>
                  <a:tcPr marL="5143" marR="5143" marT="5143" marB="0" anchor="b">
                    <a:lnL>
                      <a:noFill/>
                    </a:lnL>
                    <a:lnR>
                      <a:noFill/>
                    </a:lnR>
                    <a:lnT>
                      <a:noFill/>
                    </a:lnT>
                    <a:lnB>
                      <a:noFill/>
                    </a:lnB>
                  </a:tcPr>
                </a:tc>
                <a:tc>
                  <a:txBody>
                    <a:bodyPr/>
                    <a:lstStyle/>
                    <a:p>
                      <a:pPr algn="l" fontAlgn="b"/>
                      <a:r>
                        <a:rPr lang="en-CA" sz="800" b="0" i="0" u="none" strike="noStrike" dirty="0">
                          <a:solidFill>
                            <a:srgbClr val="000000"/>
                          </a:solidFill>
                          <a:effectLst/>
                          <a:latin typeface="Calibri"/>
                        </a:rPr>
                        <a:t>SAN SALVADOR</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dirty="0">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r>
                        <a:rPr lang="en-CA" sz="800" b="1" i="0" u="none" strike="noStrike" dirty="0">
                          <a:solidFill>
                            <a:srgbClr val="000000"/>
                          </a:solidFill>
                          <a:effectLst/>
                          <a:latin typeface="Calibri"/>
                        </a:rPr>
                        <a:t>Central America Total</a:t>
                      </a:r>
                    </a:p>
                  </a:txBody>
                  <a:tcPr marL="5143" marR="5143" marT="5143" marB="0" anchor="b">
                    <a:lnL>
                      <a:noFill/>
                    </a:lnL>
                    <a:lnR>
                      <a:noFill/>
                    </a:lnR>
                    <a:lnT>
                      <a:noFill/>
                    </a:lnT>
                    <a:lnB>
                      <a:noFill/>
                    </a:lnB>
                    <a:solidFill>
                      <a:schemeClr val="bg1">
                        <a:lumMod val="85000"/>
                      </a:schemeClr>
                    </a:solidFill>
                  </a:tcPr>
                </a:tc>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1">
                        <a:lumMod val="85000"/>
                      </a:schemeClr>
                    </a:solidFill>
                  </a:tcPr>
                </a:tc>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1">
                        <a:lumMod val="85000"/>
                      </a:schemeClr>
                    </a:solidFill>
                  </a:tcPr>
                </a:tc>
                <a:tc>
                  <a:txBody>
                    <a:bodyPr/>
                    <a:lstStyle/>
                    <a:p>
                      <a:pPr algn="ctr"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1">
                        <a:lumMod val="85000"/>
                      </a:schemeClr>
                    </a:solidFill>
                  </a:tcPr>
                </a:tc>
                <a:tc>
                  <a:txBody>
                    <a:bodyPr/>
                    <a:lstStyle/>
                    <a:p>
                      <a:pPr algn="ctr" fontAlgn="b"/>
                      <a:r>
                        <a:rPr lang="en-CA" sz="800" b="1" i="0" u="none" strike="noStrike" dirty="0">
                          <a:solidFill>
                            <a:srgbClr val="000000"/>
                          </a:solidFill>
                          <a:effectLst/>
                          <a:latin typeface="Calibri"/>
                        </a:rPr>
                        <a:t>1</a:t>
                      </a:r>
                    </a:p>
                  </a:txBody>
                  <a:tcPr marL="5143" marR="5143" marT="5143" marB="0" anchor="b">
                    <a:lnL>
                      <a:noFill/>
                    </a:lnL>
                    <a:lnR>
                      <a:noFill/>
                    </a:lnR>
                    <a:lnT>
                      <a:noFill/>
                    </a:lnT>
                    <a:lnB>
                      <a:noFill/>
                    </a:lnB>
                    <a:solidFill>
                      <a:schemeClr val="bg1">
                        <a:lumMod val="85000"/>
                      </a:schemeClr>
                    </a:solidFill>
                  </a:tcPr>
                </a:tc>
              </a:tr>
              <a:tr h="102863">
                <a:tc>
                  <a:txBody>
                    <a:bodyPr/>
                    <a:lstStyle/>
                    <a:p>
                      <a:pPr algn="l" fontAlgn="b"/>
                      <a:r>
                        <a:rPr lang="en-CA" sz="800" b="1" i="0" u="none" strike="noStrike" dirty="0">
                          <a:solidFill>
                            <a:srgbClr val="000000"/>
                          </a:solidFill>
                          <a:effectLst/>
                          <a:latin typeface="Calibri"/>
                        </a:rPr>
                        <a:t>Europe</a:t>
                      </a:r>
                    </a:p>
                  </a:txBody>
                  <a:tcPr marL="5143" marR="5143" marT="5143" marB="0" anchor="b">
                    <a:lnL>
                      <a:noFill/>
                    </a:lnL>
                    <a:lnR>
                      <a:noFill/>
                    </a:lnR>
                    <a:lnT>
                      <a:noFill/>
                    </a:lnT>
                    <a:lnB>
                      <a:noFill/>
                    </a:lnB>
                    <a:solidFill>
                      <a:schemeClr val="bg2">
                        <a:lumMod val="75000"/>
                      </a:schemeClr>
                    </a:solidFill>
                  </a:tcPr>
                </a:tc>
                <a:tc>
                  <a:txBody>
                    <a:bodyPr/>
                    <a:lstStyle/>
                    <a:p>
                      <a:pPr algn="l" fontAlgn="b"/>
                      <a:r>
                        <a:rPr lang="en-CA" sz="800" b="1" i="0" u="none" strike="noStrike">
                          <a:solidFill>
                            <a:srgbClr val="000000"/>
                          </a:solidFill>
                          <a:effectLst/>
                          <a:latin typeface="Calibri"/>
                        </a:rPr>
                        <a:t>GB</a:t>
                      </a: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LONDON</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2</a:t>
                      </a:r>
                    </a:p>
                  </a:txBody>
                  <a:tcPr marL="5143" marR="5143" marT="5143" marB="0" anchor="b">
                    <a:lnL>
                      <a:noFill/>
                    </a:lnL>
                    <a:lnR>
                      <a:noFill/>
                    </a:lnR>
                    <a:lnT>
                      <a:noFill/>
                    </a:lnT>
                    <a:lnB>
                      <a:noFill/>
                    </a:lnB>
                  </a:tcPr>
                </a:tc>
              </a:tr>
              <a:tr h="102863">
                <a:tc>
                  <a:txBody>
                    <a:bodyPr/>
                    <a:lstStyle/>
                    <a:p>
                      <a:pPr algn="l" fontAlgn="b"/>
                      <a:r>
                        <a:rPr lang="en-CA" sz="800" b="1" i="0" u="none" strike="noStrike" dirty="0">
                          <a:solidFill>
                            <a:srgbClr val="000000"/>
                          </a:solidFill>
                          <a:effectLst/>
                          <a:latin typeface="Calibri"/>
                        </a:rPr>
                        <a:t>Europe Total</a:t>
                      </a:r>
                    </a:p>
                  </a:txBody>
                  <a:tcPr marL="5143" marR="5143" marT="5143" marB="0" anchor="b">
                    <a:lnL>
                      <a:noFill/>
                    </a:lnL>
                    <a:lnR>
                      <a:noFill/>
                    </a:lnR>
                    <a:lnT>
                      <a:noFill/>
                    </a:lnT>
                    <a:lnB>
                      <a:noFill/>
                    </a:lnB>
                    <a:solidFill>
                      <a:schemeClr val="bg1">
                        <a:lumMod val="85000"/>
                      </a:schemeClr>
                    </a:solidFill>
                  </a:tcPr>
                </a:tc>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1">
                        <a:lumMod val="85000"/>
                      </a:schemeClr>
                    </a:solidFill>
                  </a:tcPr>
                </a:tc>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1">
                        <a:lumMod val="85000"/>
                      </a:schemeClr>
                    </a:solidFill>
                  </a:tcPr>
                </a:tc>
                <a:tc>
                  <a:txBody>
                    <a:bodyPr/>
                    <a:lstStyle/>
                    <a:p>
                      <a:pPr algn="ctr"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1">
                        <a:lumMod val="85000"/>
                      </a:schemeClr>
                    </a:solidFill>
                  </a:tcPr>
                </a:tc>
                <a:tc>
                  <a:txBody>
                    <a:bodyPr/>
                    <a:lstStyle/>
                    <a:p>
                      <a:pPr algn="ctr" fontAlgn="b"/>
                      <a:r>
                        <a:rPr lang="en-CA" sz="800" b="1" i="0" u="none" strike="noStrike" dirty="0">
                          <a:solidFill>
                            <a:srgbClr val="000000"/>
                          </a:solidFill>
                          <a:effectLst/>
                          <a:latin typeface="Calibri"/>
                        </a:rPr>
                        <a:t>2</a:t>
                      </a:r>
                    </a:p>
                  </a:txBody>
                  <a:tcPr marL="5143" marR="5143" marT="5143" marB="0" anchor="b">
                    <a:lnL>
                      <a:noFill/>
                    </a:lnL>
                    <a:lnR>
                      <a:noFill/>
                    </a:lnR>
                    <a:lnT>
                      <a:noFill/>
                    </a:lnT>
                    <a:lnB>
                      <a:noFill/>
                    </a:lnB>
                    <a:solidFill>
                      <a:schemeClr val="bg1">
                        <a:lumMod val="85000"/>
                      </a:schemeClr>
                    </a:solidFill>
                  </a:tcPr>
                </a:tc>
              </a:tr>
              <a:tr h="102863">
                <a:tc>
                  <a:txBody>
                    <a:bodyPr/>
                    <a:lstStyle/>
                    <a:p>
                      <a:pPr algn="l" fontAlgn="b"/>
                      <a:r>
                        <a:rPr lang="en-CA" sz="800" b="1" i="0" u="none" strike="noStrike" dirty="0">
                          <a:solidFill>
                            <a:srgbClr val="000000"/>
                          </a:solidFill>
                          <a:effectLst/>
                          <a:latin typeface="Calibri"/>
                        </a:rPr>
                        <a:t>North America</a:t>
                      </a:r>
                    </a:p>
                  </a:txBody>
                  <a:tcPr marL="5143" marR="5143" marT="5143" marB="0" anchor="b">
                    <a:lnL>
                      <a:noFill/>
                    </a:lnL>
                    <a:lnR>
                      <a:noFill/>
                    </a:lnR>
                    <a:lnT>
                      <a:noFill/>
                    </a:lnT>
                    <a:lnB>
                      <a:noFill/>
                    </a:lnB>
                    <a:solidFill>
                      <a:schemeClr val="bg2">
                        <a:lumMod val="75000"/>
                      </a:schemeClr>
                    </a:solidFill>
                  </a:tcPr>
                </a:tc>
                <a:tc>
                  <a:txBody>
                    <a:bodyPr/>
                    <a:lstStyle/>
                    <a:p>
                      <a:pPr algn="l" fontAlgn="b"/>
                      <a:r>
                        <a:rPr lang="en-CA" sz="800" b="1" i="0" u="none" strike="noStrike">
                          <a:solidFill>
                            <a:srgbClr val="000000"/>
                          </a:solidFill>
                          <a:effectLst/>
                          <a:latin typeface="Calibri"/>
                        </a:rPr>
                        <a:t>CA</a:t>
                      </a: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MONTREAL</a:t>
                      </a:r>
                    </a:p>
                  </a:txBody>
                  <a:tcPr marL="5143" marR="5143" marT="5143" marB="0" anchor="b">
                    <a:lnL>
                      <a:noFill/>
                    </a:lnL>
                    <a:lnR>
                      <a:noFill/>
                    </a:lnR>
                    <a:lnT>
                      <a:noFill/>
                    </a:lnT>
                    <a:lnB>
                      <a:noFill/>
                    </a:lnB>
                  </a:tcPr>
                </a:tc>
                <a:tc>
                  <a:txBody>
                    <a:bodyPr/>
                    <a:lstStyle/>
                    <a:p>
                      <a:pPr algn="ctr" fontAlgn="b"/>
                      <a:endParaRPr lang="en-CA" sz="800" b="0" i="0" u="none" strike="noStrike" dirty="0">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dirty="0">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TORONTO</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4</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3</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VANCOUVER</a:t>
                      </a: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r>
                        <a:rPr lang="en-CA" sz="800" b="1" i="0" u="none" strike="noStrike">
                          <a:solidFill>
                            <a:srgbClr val="000000"/>
                          </a:solidFill>
                          <a:effectLst/>
                          <a:latin typeface="Calibri"/>
                        </a:rPr>
                        <a:t>MX</a:t>
                      </a: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GARZA GARCIA</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MEXICO CITY</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8</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r>
                        <a:rPr lang="en-CA" sz="800" b="1" i="0" u="none" strike="noStrike">
                          <a:solidFill>
                            <a:srgbClr val="000000"/>
                          </a:solidFill>
                          <a:effectLst/>
                          <a:latin typeface="Calibri"/>
                        </a:rPr>
                        <a:t>US</a:t>
                      </a: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HOUSTON</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NEW ORLEANS</a:t>
                      </a: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2</a:t>
                      </a: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NEW YORK</a:t>
                      </a: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NEWARK</a:t>
                      </a: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2</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r>
              <a:tr h="102863">
                <a:tc>
                  <a:txBody>
                    <a:bodyPr/>
                    <a:lstStyle/>
                    <a:p>
                      <a:pPr algn="l" fontAlgn="b"/>
                      <a:r>
                        <a:rPr lang="en-CA" sz="800" b="1" i="0" u="none" strike="noStrike" dirty="0">
                          <a:solidFill>
                            <a:srgbClr val="000000"/>
                          </a:solidFill>
                          <a:effectLst/>
                          <a:latin typeface="Calibri"/>
                        </a:rPr>
                        <a:t>North America Total</a:t>
                      </a:r>
                    </a:p>
                  </a:txBody>
                  <a:tcPr marL="5143" marR="5143" marT="5143" marB="0" anchor="b">
                    <a:lnL>
                      <a:noFill/>
                    </a:lnL>
                    <a:lnR>
                      <a:noFill/>
                    </a:lnR>
                    <a:lnT>
                      <a:noFill/>
                    </a:lnT>
                    <a:lnB>
                      <a:noFill/>
                    </a:lnB>
                    <a:solidFill>
                      <a:schemeClr val="bg1">
                        <a:lumMod val="85000"/>
                      </a:schemeClr>
                    </a:solidFill>
                  </a:tcPr>
                </a:tc>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1">
                        <a:lumMod val="85000"/>
                      </a:schemeClr>
                    </a:solidFill>
                  </a:tcPr>
                </a:tc>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1">
                        <a:lumMod val="85000"/>
                      </a:schemeClr>
                    </a:solidFill>
                  </a:tcPr>
                </a:tc>
                <a:tc>
                  <a:txBody>
                    <a:bodyPr/>
                    <a:lstStyle/>
                    <a:p>
                      <a:pPr algn="ctr" fontAlgn="b"/>
                      <a:r>
                        <a:rPr lang="en-CA" sz="800" b="1" i="0" u="none" strike="noStrike" dirty="0">
                          <a:solidFill>
                            <a:srgbClr val="000000"/>
                          </a:solidFill>
                          <a:effectLst/>
                          <a:latin typeface="Calibri"/>
                        </a:rPr>
                        <a:t>9</a:t>
                      </a:r>
                    </a:p>
                  </a:txBody>
                  <a:tcPr marL="5143" marR="5143" marT="5143" marB="0" anchor="b">
                    <a:lnL>
                      <a:noFill/>
                    </a:lnL>
                    <a:lnR>
                      <a:noFill/>
                    </a:lnR>
                    <a:lnT>
                      <a:noFill/>
                    </a:lnT>
                    <a:lnB>
                      <a:noFill/>
                    </a:lnB>
                    <a:solidFill>
                      <a:schemeClr val="bg1">
                        <a:lumMod val="85000"/>
                      </a:schemeClr>
                    </a:solidFill>
                  </a:tcPr>
                </a:tc>
                <a:tc>
                  <a:txBody>
                    <a:bodyPr/>
                    <a:lstStyle/>
                    <a:p>
                      <a:pPr algn="ctr" fontAlgn="b"/>
                      <a:r>
                        <a:rPr lang="en-CA" sz="800" b="1" i="0" u="none" strike="noStrike" dirty="0">
                          <a:solidFill>
                            <a:srgbClr val="000000"/>
                          </a:solidFill>
                          <a:effectLst/>
                          <a:latin typeface="Calibri"/>
                        </a:rPr>
                        <a:t>24</a:t>
                      </a:r>
                    </a:p>
                  </a:txBody>
                  <a:tcPr marL="5143" marR="5143" marT="5143" marB="0" anchor="b">
                    <a:lnL>
                      <a:noFill/>
                    </a:lnL>
                    <a:lnR>
                      <a:noFill/>
                    </a:lnR>
                    <a:lnT>
                      <a:noFill/>
                    </a:lnT>
                    <a:lnB>
                      <a:noFill/>
                    </a:lnB>
                    <a:solidFill>
                      <a:schemeClr val="bg1">
                        <a:lumMod val="85000"/>
                      </a:schemeClr>
                    </a:solidFill>
                  </a:tcPr>
                </a:tc>
              </a:tr>
              <a:tr h="102863">
                <a:tc>
                  <a:txBody>
                    <a:bodyPr/>
                    <a:lstStyle/>
                    <a:p>
                      <a:pPr algn="l" fontAlgn="b"/>
                      <a:r>
                        <a:rPr lang="en-CA" sz="800" b="1" i="0" u="none" strike="noStrike" dirty="0">
                          <a:solidFill>
                            <a:srgbClr val="000000"/>
                          </a:solidFill>
                          <a:effectLst/>
                          <a:latin typeface="Calibri"/>
                        </a:rPr>
                        <a:t>South America</a:t>
                      </a:r>
                    </a:p>
                  </a:txBody>
                  <a:tcPr marL="5143" marR="5143" marT="5143" marB="0" anchor="b">
                    <a:lnL>
                      <a:noFill/>
                    </a:lnL>
                    <a:lnR>
                      <a:noFill/>
                    </a:lnR>
                    <a:lnT>
                      <a:noFill/>
                    </a:lnT>
                    <a:lnB>
                      <a:noFill/>
                    </a:lnB>
                    <a:solidFill>
                      <a:schemeClr val="bg2">
                        <a:lumMod val="75000"/>
                      </a:schemeClr>
                    </a:solidFill>
                  </a:tcPr>
                </a:tc>
                <a:tc>
                  <a:txBody>
                    <a:bodyPr/>
                    <a:lstStyle/>
                    <a:p>
                      <a:pPr algn="l" fontAlgn="b"/>
                      <a:r>
                        <a:rPr lang="en-CA" sz="800" b="1" i="0" u="none" strike="noStrike">
                          <a:solidFill>
                            <a:srgbClr val="000000"/>
                          </a:solidFill>
                          <a:effectLst/>
                          <a:latin typeface="Calibri"/>
                        </a:rPr>
                        <a:t>CL</a:t>
                      </a:r>
                    </a:p>
                  </a:txBody>
                  <a:tcPr marL="5143" marR="5143" marT="5143" marB="0" anchor="b">
                    <a:lnL>
                      <a:noFill/>
                    </a:lnL>
                    <a:lnR>
                      <a:noFill/>
                    </a:lnR>
                    <a:lnT>
                      <a:noFill/>
                    </a:lnT>
                    <a:lnB>
                      <a:noFill/>
                    </a:lnB>
                  </a:tcPr>
                </a:tc>
                <a:tc>
                  <a:txBody>
                    <a:bodyPr/>
                    <a:lstStyle/>
                    <a:p>
                      <a:pPr algn="l" fontAlgn="b"/>
                      <a:r>
                        <a:rPr lang="en-CA" sz="800" b="0" i="0" u="none" strike="noStrike" dirty="0">
                          <a:solidFill>
                            <a:srgbClr val="000000"/>
                          </a:solidFill>
                          <a:effectLst/>
                          <a:latin typeface="Calibri"/>
                        </a:rPr>
                        <a:t>SANTIAGO</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dirty="0">
                          <a:solidFill>
                            <a:srgbClr val="000000"/>
                          </a:solidFill>
                          <a:effectLst/>
                          <a:latin typeface="Calibri"/>
                        </a:rPr>
                        <a:t>3</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dirty="0">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dirty="0">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dirty="0">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dirty="0">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dirty="0">
                          <a:solidFill>
                            <a:srgbClr val="000000"/>
                          </a:solidFill>
                          <a:effectLst/>
                          <a:latin typeface="Calibri"/>
                        </a:rPr>
                        <a:t>3</a:t>
                      </a:r>
                    </a:p>
                  </a:txBody>
                  <a:tcPr marL="5143" marR="5143" marT="5143" marB="0" anchor="b">
                    <a:lnL>
                      <a:noFill/>
                    </a:lnL>
                    <a:lnR>
                      <a:noFill/>
                    </a:lnR>
                    <a:lnT>
                      <a:noFill/>
                    </a:lnT>
                    <a:lnB>
                      <a:noFill/>
                    </a:lnB>
                  </a:tcPr>
                </a:tc>
              </a:tr>
              <a:tr h="102863">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dirty="0">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dirty="0">
                          <a:solidFill>
                            <a:srgbClr val="000000"/>
                          </a:solidFill>
                          <a:effectLst/>
                          <a:latin typeface="Calibri"/>
                        </a:rPr>
                        <a:t>4</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r>
                        <a:rPr lang="en-CA" sz="800" b="1" i="0" u="none" strike="noStrike">
                          <a:solidFill>
                            <a:srgbClr val="000000"/>
                          </a:solidFill>
                          <a:effectLst/>
                          <a:latin typeface="Calibri"/>
                        </a:rPr>
                        <a:t>CO</a:t>
                      </a: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BOGOTA</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4</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6</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r>
                        <a:rPr lang="en-CA" sz="800" b="1" i="0" u="none" strike="noStrike">
                          <a:solidFill>
                            <a:srgbClr val="000000"/>
                          </a:solidFill>
                          <a:effectLst/>
                          <a:latin typeface="Calibri"/>
                        </a:rPr>
                        <a:t>PE</a:t>
                      </a:r>
                    </a:p>
                  </a:txBody>
                  <a:tcPr marL="5143" marR="5143" marT="5143" marB="0" anchor="b">
                    <a:lnL>
                      <a:noFill/>
                    </a:lnL>
                    <a:lnR>
                      <a:noFill/>
                    </a:lnR>
                    <a:lnT>
                      <a:noFill/>
                    </a:lnT>
                    <a:lnB>
                      <a:noFill/>
                    </a:lnB>
                  </a:tcPr>
                </a:tc>
                <a:tc>
                  <a:txBody>
                    <a:bodyPr/>
                    <a:lstStyle/>
                    <a:p>
                      <a:pPr algn="l" fontAlgn="b"/>
                      <a:r>
                        <a:rPr lang="en-CA" sz="800" b="0" i="0" u="none" strike="noStrike">
                          <a:solidFill>
                            <a:srgbClr val="000000"/>
                          </a:solidFill>
                          <a:effectLst/>
                          <a:latin typeface="Calibri"/>
                        </a:rPr>
                        <a:t>LIMA</a:t>
                      </a: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2</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1</a:t>
                      </a:r>
                    </a:p>
                  </a:txBody>
                  <a:tcPr marL="5143" marR="5143" marT="5143" marB="0" anchor="b">
                    <a:lnL>
                      <a:noFill/>
                    </a:lnL>
                    <a:lnR>
                      <a:noFill/>
                    </a:lnR>
                    <a:lnT>
                      <a:noFill/>
                    </a:lnT>
                    <a:lnB>
                      <a:noFill/>
                    </a:lnB>
                  </a:tcPr>
                </a:tc>
              </a:tr>
              <a:tr h="102863">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a:noFill/>
                    </a:lnB>
                    <a:solidFill>
                      <a:schemeClr val="bg2">
                        <a:lumMod val="75000"/>
                      </a:schemeClr>
                    </a:solidFill>
                  </a:tcPr>
                </a:tc>
                <a:tc>
                  <a:txBody>
                    <a:bodyPr/>
                    <a:lstStyle/>
                    <a:p>
                      <a:pPr algn="l" fontAlgn="b"/>
                      <a:endParaRPr lang="en-CA" sz="800" b="1"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l"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endParaRPr lang="en-CA" sz="800" b="0" i="0" u="none" strike="noStrike">
                        <a:solidFill>
                          <a:srgbClr val="000000"/>
                        </a:solidFill>
                        <a:effectLst/>
                        <a:latin typeface="Calibri"/>
                      </a:endParaRPr>
                    </a:p>
                  </a:txBody>
                  <a:tcPr marL="5143" marR="5143" marT="5143" marB="0" anchor="b">
                    <a:lnL>
                      <a:noFill/>
                    </a:lnL>
                    <a:lnR>
                      <a:noFill/>
                    </a:lnR>
                    <a:lnT>
                      <a:noFill/>
                    </a:lnT>
                    <a:lnB>
                      <a:noFill/>
                    </a:lnB>
                  </a:tcPr>
                </a:tc>
                <a:tc>
                  <a:txBody>
                    <a:bodyPr/>
                    <a:lstStyle/>
                    <a:p>
                      <a:pPr algn="ctr" fontAlgn="b"/>
                      <a:r>
                        <a:rPr lang="en-CA" sz="800" b="0" i="0" u="none" strike="noStrike">
                          <a:solidFill>
                            <a:srgbClr val="000000"/>
                          </a:solidFill>
                          <a:effectLst/>
                          <a:latin typeface="Calibri"/>
                        </a:rPr>
                        <a:t>2</a:t>
                      </a:r>
                    </a:p>
                  </a:txBody>
                  <a:tcPr marL="5143" marR="5143" marT="5143" marB="0" anchor="b">
                    <a:lnL>
                      <a:noFill/>
                    </a:lnL>
                    <a:lnR>
                      <a:noFill/>
                    </a:lnR>
                    <a:lnT>
                      <a:noFill/>
                    </a:lnT>
                    <a:lnB>
                      <a:noFill/>
                    </a:lnB>
                  </a:tcPr>
                </a:tc>
              </a:tr>
              <a:tr h="102863">
                <a:tc>
                  <a:txBody>
                    <a:bodyPr/>
                    <a:lstStyle/>
                    <a:p>
                      <a:pPr algn="l" fontAlgn="b"/>
                      <a:r>
                        <a:rPr lang="en-CA" sz="800" b="1" i="0" u="none" strike="noStrike" dirty="0">
                          <a:solidFill>
                            <a:srgbClr val="000000"/>
                          </a:solidFill>
                          <a:effectLst/>
                          <a:latin typeface="Calibri"/>
                        </a:rPr>
                        <a:t>South America Total</a:t>
                      </a:r>
                    </a:p>
                  </a:txBody>
                  <a:tcPr marL="5143" marR="5143" marT="5143" marB="0" anchor="b">
                    <a:lnL>
                      <a:noFill/>
                    </a:lnL>
                    <a:lnR>
                      <a:noFill/>
                    </a:lnR>
                    <a:lnT>
                      <a:noFill/>
                    </a:lnT>
                    <a:lnB w="6350" cap="flat" cmpd="sng" algn="ctr">
                      <a:solidFill>
                        <a:srgbClr val="366092"/>
                      </a:solidFill>
                      <a:prstDash val="solid"/>
                      <a:round/>
                      <a:headEnd type="none" w="med" len="med"/>
                      <a:tailEnd type="none" w="med" len="med"/>
                    </a:lnB>
                    <a:solidFill>
                      <a:schemeClr val="bg1">
                        <a:lumMod val="75000"/>
                      </a:schemeClr>
                    </a:solidFill>
                  </a:tcPr>
                </a:tc>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w="6350" cap="flat" cmpd="sng" algn="ctr">
                      <a:solidFill>
                        <a:srgbClr val="366092"/>
                      </a:solidFill>
                      <a:prstDash val="solid"/>
                      <a:round/>
                      <a:headEnd type="none" w="med" len="med"/>
                      <a:tailEnd type="none" w="med" len="med"/>
                    </a:lnB>
                    <a:solidFill>
                      <a:schemeClr val="bg1">
                        <a:lumMod val="75000"/>
                      </a:schemeClr>
                    </a:solidFill>
                  </a:tcPr>
                </a:tc>
                <a:tc>
                  <a:txBody>
                    <a:bodyPr/>
                    <a:lstStyle/>
                    <a:p>
                      <a:pPr algn="l" fontAlgn="b"/>
                      <a:endParaRPr lang="en-CA" sz="800" b="1" i="0" u="none" strike="noStrike" dirty="0">
                        <a:solidFill>
                          <a:srgbClr val="000000"/>
                        </a:solidFill>
                        <a:effectLst/>
                        <a:latin typeface="Calibri"/>
                      </a:endParaRPr>
                    </a:p>
                  </a:txBody>
                  <a:tcPr marL="5143" marR="5143" marT="5143" marB="0" anchor="b">
                    <a:lnL>
                      <a:noFill/>
                    </a:lnL>
                    <a:lnR>
                      <a:noFill/>
                    </a:lnR>
                    <a:lnT>
                      <a:noFill/>
                    </a:lnT>
                    <a:lnB w="6350" cap="flat" cmpd="sng" algn="ctr">
                      <a:solidFill>
                        <a:srgbClr val="366092"/>
                      </a:solidFill>
                      <a:prstDash val="solid"/>
                      <a:round/>
                      <a:headEnd type="none" w="med" len="med"/>
                      <a:tailEnd type="none" w="med" len="med"/>
                    </a:lnB>
                    <a:solidFill>
                      <a:schemeClr val="bg1">
                        <a:lumMod val="75000"/>
                      </a:schemeClr>
                    </a:solidFill>
                  </a:tcPr>
                </a:tc>
                <a:tc>
                  <a:txBody>
                    <a:bodyPr/>
                    <a:lstStyle/>
                    <a:p>
                      <a:pPr algn="ctr" fontAlgn="b"/>
                      <a:r>
                        <a:rPr lang="en-CA" sz="800" b="1" i="0" u="none" strike="noStrike" dirty="0">
                          <a:solidFill>
                            <a:srgbClr val="000000"/>
                          </a:solidFill>
                          <a:effectLst/>
                          <a:latin typeface="Calibri"/>
                        </a:rPr>
                        <a:t>1</a:t>
                      </a:r>
                    </a:p>
                  </a:txBody>
                  <a:tcPr marL="5143" marR="5143" marT="5143" marB="0" anchor="b">
                    <a:lnL>
                      <a:noFill/>
                    </a:lnL>
                    <a:lnR>
                      <a:noFill/>
                    </a:lnR>
                    <a:lnT>
                      <a:noFill/>
                    </a:lnT>
                    <a:lnB w="6350" cap="flat" cmpd="sng" algn="ctr">
                      <a:solidFill>
                        <a:srgbClr val="366092"/>
                      </a:solidFill>
                      <a:prstDash val="solid"/>
                      <a:round/>
                      <a:headEnd type="none" w="med" len="med"/>
                      <a:tailEnd type="none" w="med" len="med"/>
                    </a:lnB>
                    <a:solidFill>
                      <a:schemeClr val="bg1">
                        <a:lumMod val="75000"/>
                      </a:schemeClr>
                    </a:solidFill>
                  </a:tcPr>
                </a:tc>
                <a:tc>
                  <a:txBody>
                    <a:bodyPr/>
                    <a:lstStyle/>
                    <a:p>
                      <a:pPr algn="ctr" fontAlgn="b"/>
                      <a:r>
                        <a:rPr lang="en-CA" sz="800" b="1" i="0" u="none" strike="noStrike" dirty="0">
                          <a:solidFill>
                            <a:srgbClr val="000000"/>
                          </a:solidFill>
                          <a:effectLst/>
                          <a:latin typeface="Calibri"/>
                        </a:rPr>
                        <a:t>29</a:t>
                      </a:r>
                    </a:p>
                  </a:txBody>
                  <a:tcPr marL="5143" marR="5143" marT="5143" marB="0" anchor="b">
                    <a:lnL>
                      <a:noFill/>
                    </a:lnL>
                    <a:lnR>
                      <a:noFill/>
                    </a:lnR>
                    <a:lnT>
                      <a:noFill/>
                    </a:lnT>
                    <a:lnB w="6350" cap="flat" cmpd="sng" algn="ctr">
                      <a:solidFill>
                        <a:srgbClr val="366092"/>
                      </a:solidFill>
                      <a:prstDash val="solid"/>
                      <a:round/>
                      <a:headEnd type="none" w="med" len="med"/>
                      <a:tailEnd type="none" w="med" len="med"/>
                    </a:lnB>
                    <a:solidFill>
                      <a:schemeClr val="bg1">
                        <a:lumMod val="75000"/>
                      </a:schemeClr>
                    </a:solidFill>
                  </a:tcPr>
                </a:tc>
              </a:tr>
              <a:tr h="102863">
                <a:tc>
                  <a:txBody>
                    <a:bodyPr/>
                    <a:lstStyle/>
                    <a:p>
                      <a:pPr algn="l" fontAlgn="b"/>
                      <a:r>
                        <a:rPr lang="en-CA" sz="1200" b="1" i="0" u="none" strike="noStrike" dirty="0">
                          <a:solidFill>
                            <a:srgbClr val="000000"/>
                          </a:solidFill>
                          <a:effectLst/>
                          <a:latin typeface="Calibri"/>
                        </a:rPr>
                        <a:t>Grand Total</a:t>
                      </a:r>
                    </a:p>
                  </a:txBody>
                  <a:tcPr marL="5143" marR="5143" marT="5143" marB="0" anchor="b">
                    <a:lnL>
                      <a:noFill/>
                    </a:lnL>
                    <a:lnR>
                      <a:noFill/>
                    </a:lnR>
                    <a:lnT w="6350" cap="flat" cmpd="sng" algn="ctr">
                      <a:solidFill>
                        <a:srgbClr val="366092"/>
                      </a:solidFill>
                      <a:prstDash val="solid"/>
                      <a:round/>
                      <a:headEnd type="none" w="med" len="med"/>
                      <a:tailEnd type="none" w="med" len="med"/>
                    </a:lnT>
                    <a:lnB w="12700" cap="flat" cmpd="sng" algn="ctr">
                      <a:solidFill>
                        <a:srgbClr val="366092"/>
                      </a:solidFill>
                      <a:prstDash val="solid"/>
                      <a:round/>
                      <a:headEnd type="none" w="med" len="med"/>
                      <a:tailEnd type="none" w="med" len="med"/>
                    </a:lnB>
                  </a:tcPr>
                </a:tc>
                <a:tc>
                  <a:txBody>
                    <a:bodyPr/>
                    <a:lstStyle/>
                    <a:p>
                      <a:pPr algn="l" fontAlgn="b"/>
                      <a:endParaRPr lang="en-CA" sz="1200" b="1" i="0" u="none" strike="noStrike" dirty="0">
                        <a:solidFill>
                          <a:srgbClr val="000000"/>
                        </a:solidFill>
                        <a:effectLst/>
                        <a:latin typeface="Calibri"/>
                      </a:endParaRPr>
                    </a:p>
                  </a:txBody>
                  <a:tcPr marL="5143" marR="5143" marT="5143" marB="0" anchor="b">
                    <a:lnL>
                      <a:noFill/>
                    </a:lnL>
                    <a:lnR>
                      <a:noFill/>
                    </a:lnR>
                    <a:lnT w="6350" cap="flat" cmpd="sng" algn="ctr">
                      <a:solidFill>
                        <a:srgbClr val="366092"/>
                      </a:solidFill>
                      <a:prstDash val="solid"/>
                      <a:round/>
                      <a:headEnd type="none" w="med" len="med"/>
                      <a:tailEnd type="none" w="med" len="med"/>
                    </a:lnT>
                    <a:lnB w="12700" cap="flat" cmpd="sng" algn="ctr">
                      <a:solidFill>
                        <a:srgbClr val="366092"/>
                      </a:solidFill>
                      <a:prstDash val="solid"/>
                      <a:round/>
                      <a:headEnd type="none" w="med" len="med"/>
                      <a:tailEnd type="none" w="med" len="med"/>
                    </a:lnB>
                  </a:tcPr>
                </a:tc>
                <a:tc>
                  <a:txBody>
                    <a:bodyPr/>
                    <a:lstStyle/>
                    <a:p>
                      <a:pPr algn="l" fontAlgn="b"/>
                      <a:endParaRPr lang="en-CA" sz="1200" b="1" i="0" u="none" strike="noStrike" dirty="0">
                        <a:solidFill>
                          <a:srgbClr val="000000"/>
                        </a:solidFill>
                        <a:effectLst/>
                        <a:latin typeface="Calibri"/>
                      </a:endParaRPr>
                    </a:p>
                  </a:txBody>
                  <a:tcPr marL="5143" marR="5143" marT="5143" marB="0" anchor="b">
                    <a:lnL>
                      <a:noFill/>
                    </a:lnL>
                    <a:lnR>
                      <a:noFill/>
                    </a:lnR>
                    <a:lnT w="6350" cap="flat" cmpd="sng" algn="ctr">
                      <a:solidFill>
                        <a:srgbClr val="366092"/>
                      </a:solidFill>
                      <a:prstDash val="solid"/>
                      <a:round/>
                      <a:headEnd type="none" w="med" len="med"/>
                      <a:tailEnd type="none" w="med" len="med"/>
                    </a:lnT>
                    <a:lnB w="12700" cap="flat" cmpd="sng" algn="ctr">
                      <a:solidFill>
                        <a:srgbClr val="366092"/>
                      </a:solidFill>
                      <a:prstDash val="solid"/>
                      <a:round/>
                      <a:headEnd type="none" w="med" len="med"/>
                      <a:tailEnd type="none" w="med" len="med"/>
                    </a:lnB>
                  </a:tcPr>
                </a:tc>
                <a:tc>
                  <a:txBody>
                    <a:bodyPr/>
                    <a:lstStyle/>
                    <a:p>
                      <a:pPr algn="ctr" fontAlgn="b"/>
                      <a:r>
                        <a:rPr lang="en-CA" sz="1200" b="1" i="0" u="none" strike="noStrike" dirty="0">
                          <a:solidFill>
                            <a:srgbClr val="000000"/>
                          </a:solidFill>
                          <a:effectLst/>
                          <a:latin typeface="Calibri"/>
                        </a:rPr>
                        <a:t>11</a:t>
                      </a:r>
                    </a:p>
                  </a:txBody>
                  <a:tcPr marL="5143" marR="5143" marT="5143" marB="0" anchor="b">
                    <a:lnL>
                      <a:noFill/>
                    </a:lnL>
                    <a:lnR>
                      <a:noFill/>
                    </a:lnR>
                    <a:lnT w="6350" cap="flat" cmpd="sng" algn="ctr">
                      <a:solidFill>
                        <a:srgbClr val="366092"/>
                      </a:solidFill>
                      <a:prstDash val="solid"/>
                      <a:round/>
                      <a:headEnd type="none" w="med" len="med"/>
                      <a:tailEnd type="none" w="med" len="med"/>
                    </a:lnT>
                    <a:lnB w="12700" cap="flat" cmpd="sng" algn="ctr">
                      <a:solidFill>
                        <a:srgbClr val="366092"/>
                      </a:solidFill>
                      <a:prstDash val="solid"/>
                      <a:round/>
                      <a:headEnd type="none" w="med" len="med"/>
                      <a:tailEnd type="none" w="med" len="med"/>
                    </a:lnB>
                  </a:tcPr>
                </a:tc>
                <a:tc>
                  <a:txBody>
                    <a:bodyPr/>
                    <a:lstStyle/>
                    <a:p>
                      <a:pPr algn="ctr" fontAlgn="b"/>
                      <a:r>
                        <a:rPr lang="en-CA" sz="1200" b="1" i="0" u="none" strike="noStrike" dirty="0">
                          <a:solidFill>
                            <a:srgbClr val="000000"/>
                          </a:solidFill>
                          <a:effectLst/>
                          <a:latin typeface="Calibri"/>
                        </a:rPr>
                        <a:t>60</a:t>
                      </a:r>
                    </a:p>
                  </a:txBody>
                  <a:tcPr marL="5143" marR="5143" marT="5143" marB="0" anchor="b">
                    <a:lnL>
                      <a:noFill/>
                    </a:lnL>
                    <a:lnR>
                      <a:noFill/>
                    </a:lnR>
                    <a:lnT w="6350" cap="flat" cmpd="sng" algn="ctr">
                      <a:solidFill>
                        <a:srgbClr val="366092"/>
                      </a:solidFill>
                      <a:prstDash val="solid"/>
                      <a:round/>
                      <a:headEnd type="none" w="med" len="med"/>
                      <a:tailEnd type="none" w="med" len="med"/>
                    </a:lnT>
                    <a:lnB w="12700" cap="flat" cmpd="sng" algn="ctr">
                      <a:solidFill>
                        <a:srgbClr val="366092"/>
                      </a:solidFill>
                      <a:prstDash val="solid"/>
                      <a:round/>
                      <a:headEnd type="none" w="med" len="med"/>
                      <a:tailEnd type="none" w="med" len="med"/>
                    </a:lnB>
                  </a:tcPr>
                </a:tc>
              </a:tr>
            </a:tbl>
          </a:graphicData>
        </a:graphic>
      </p:graphicFrame>
      <p:sp>
        <p:nvSpPr>
          <p:cNvPr id="6" name="Rectangle 5"/>
          <p:cNvSpPr/>
          <p:nvPr/>
        </p:nvSpPr>
        <p:spPr>
          <a:xfrm>
            <a:off x="3486112" y="1357298"/>
            <a:ext cx="714380" cy="50720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524472" y="1402193"/>
            <a:ext cx="2833742" cy="1169551"/>
          </a:xfrm>
          <a:prstGeom prst="rect">
            <a:avLst/>
          </a:prstGeom>
          <a:noFill/>
          <a:ln w="28575">
            <a:solidFill>
              <a:srgbClr val="FF0000"/>
            </a:solidFill>
          </a:ln>
        </p:spPr>
        <p:txBody>
          <a:bodyPr wrap="square" rtlCol="0">
            <a:spAutoFit/>
          </a:bodyPr>
          <a:lstStyle/>
          <a:p>
            <a:r>
              <a:rPr lang="en-US" sz="1400" b="1" dirty="0" smtClean="0"/>
              <a:t>Finding</a:t>
            </a:r>
            <a:r>
              <a:rPr lang="en-US" sz="1400" dirty="0" smtClean="0"/>
              <a:t> - 11 terminals have not been used for 90 days. Unable to match last users against HRIS information. </a:t>
            </a:r>
          </a:p>
          <a:p>
            <a:r>
              <a:rPr lang="en-US" sz="1400" b="1" dirty="0" smtClean="0"/>
              <a:t>Action</a:t>
            </a:r>
            <a:r>
              <a:rPr lang="en-US" sz="1400" dirty="0" smtClean="0"/>
              <a:t> – </a:t>
            </a:r>
            <a:r>
              <a:rPr lang="en-US" sz="1400" b="1" u="sng" dirty="0" smtClean="0"/>
              <a:t>Cancel terminals </a:t>
            </a:r>
            <a:endParaRPr lang="en-CA" sz="1400" b="1" u="sng" dirty="0"/>
          </a:p>
        </p:txBody>
      </p:sp>
      <p:sp>
        <p:nvSpPr>
          <p:cNvPr id="12" name="TextBox 11"/>
          <p:cNvSpPr txBox="1"/>
          <p:nvPr/>
        </p:nvSpPr>
        <p:spPr>
          <a:xfrm>
            <a:off x="5524472" y="2758385"/>
            <a:ext cx="2833742" cy="1384995"/>
          </a:xfrm>
          <a:prstGeom prst="rect">
            <a:avLst/>
          </a:prstGeom>
          <a:noFill/>
          <a:ln w="28575">
            <a:solidFill>
              <a:schemeClr val="accent4">
                <a:lumMod val="50000"/>
              </a:schemeClr>
            </a:solidFill>
          </a:ln>
        </p:spPr>
        <p:txBody>
          <a:bodyPr wrap="square" rtlCol="0">
            <a:spAutoFit/>
          </a:bodyPr>
          <a:lstStyle/>
          <a:p>
            <a:r>
              <a:rPr lang="en-US" sz="1400" b="1" dirty="0" smtClean="0"/>
              <a:t>Finding</a:t>
            </a:r>
            <a:r>
              <a:rPr lang="en-US" sz="1400" dirty="0" smtClean="0"/>
              <a:t> – 71 terminals with activity in the past 90 days. Unable to match users against HRIS information.</a:t>
            </a:r>
          </a:p>
          <a:p>
            <a:r>
              <a:rPr lang="en-US" sz="1400" b="1" dirty="0" smtClean="0"/>
              <a:t>Action</a:t>
            </a:r>
            <a:r>
              <a:rPr lang="en-US" sz="1400" dirty="0" smtClean="0"/>
              <a:t> – Send notice to Country Manager to identify user’s  within 30 days, otherwise - </a:t>
            </a:r>
            <a:r>
              <a:rPr lang="en-US" sz="1400" b="1" u="sng" dirty="0" smtClean="0"/>
              <a:t>Cancel terminal</a:t>
            </a:r>
          </a:p>
        </p:txBody>
      </p:sp>
      <p:sp>
        <p:nvSpPr>
          <p:cNvPr id="13" name="Rectangle 12"/>
          <p:cNvSpPr/>
          <p:nvPr/>
        </p:nvSpPr>
        <p:spPr>
          <a:xfrm>
            <a:off x="4414806" y="1357298"/>
            <a:ext cx="714380" cy="5072098"/>
          </a:xfrm>
          <a:prstGeom prst="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5524472" y="4286256"/>
            <a:ext cx="2833742" cy="1169551"/>
          </a:xfrm>
          <a:prstGeom prst="rect">
            <a:avLst/>
          </a:prstGeom>
          <a:solidFill>
            <a:schemeClr val="bg1">
              <a:lumMod val="95000"/>
            </a:schemeClr>
          </a:solidFill>
          <a:ln w="28575">
            <a:noFill/>
          </a:ln>
        </p:spPr>
        <p:txBody>
          <a:bodyPr wrap="square" rtlCol="0">
            <a:spAutoFit/>
          </a:bodyPr>
          <a:lstStyle/>
          <a:p>
            <a:r>
              <a:rPr lang="en-US" sz="1400" b="1" dirty="0" smtClean="0"/>
              <a:t>Gaps  - Controls: </a:t>
            </a:r>
            <a:r>
              <a:rPr lang="en-US" sz="1400" dirty="0" smtClean="0"/>
              <a:t>Large number of unknown users and inactive terminals suggests inadequate demand management (polling and follow-up with Region/Desk). </a:t>
            </a:r>
          </a:p>
        </p:txBody>
      </p:sp>
      <p:sp>
        <p:nvSpPr>
          <p:cNvPr id="15" name="TextBox 14"/>
          <p:cNvSpPr txBox="1"/>
          <p:nvPr/>
        </p:nvSpPr>
        <p:spPr>
          <a:xfrm>
            <a:off x="5538790" y="5661248"/>
            <a:ext cx="2833742" cy="523220"/>
          </a:xfrm>
          <a:prstGeom prst="rect">
            <a:avLst/>
          </a:prstGeom>
          <a:solidFill>
            <a:schemeClr val="bg1">
              <a:lumMod val="95000"/>
            </a:schemeClr>
          </a:solidFill>
          <a:ln w="28575">
            <a:noFill/>
          </a:ln>
        </p:spPr>
        <p:txBody>
          <a:bodyPr wrap="square" rtlCol="0">
            <a:spAutoFit/>
          </a:bodyPr>
          <a:lstStyle/>
          <a:p>
            <a:r>
              <a:rPr lang="en-US" sz="1400" b="1" dirty="0" smtClean="0"/>
              <a:t>Gap – Security: </a:t>
            </a:r>
            <a:r>
              <a:rPr lang="en-US" sz="1400" dirty="0" smtClean="0"/>
              <a:t>User ID’s used by other employees.</a:t>
            </a:r>
          </a:p>
        </p:txBody>
      </p:sp>
      <p:cxnSp>
        <p:nvCxnSpPr>
          <p:cNvPr id="17" name="Straight Arrow Connector 16"/>
          <p:cNvCxnSpPr/>
          <p:nvPr/>
        </p:nvCxnSpPr>
        <p:spPr>
          <a:xfrm rot="10800000">
            <a:off x="4214810" y="2071678"/>
            <a:ext cx="1296300" cy="158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5143504" y="3429000"/>
            <a:ext cx="367606" cy="1588"/>
          </a:xfrm>
          <a:prstGeom prst="straightConnector1">
            <a:avLst/>
          </a:prstGeom>
          <a:ln w="38100">
            <a:solidFill>
              <a:schemeClr val="accent4">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Date Placeholder 11"/>
          <p:cNvSpPr txBox="1">
            <a:spLocks/>
          </p:cNvSpPr>
          <p:nvPr/>
        </p:nvSpPr>
        <p:spPr>
          <a:xfrm>
            <a:off x="3347864" y="6650850"/>
            <a:ext cx="2681288" cy="185700"/>
          </a:xfrm>
          <a:prstGeom prst="rect">
            <a:avLst/>
          </a:prstGeom>
        </p:spPr>
        <p:txBody>
          <a:bodyPr vert="horz" lIns="91440" tIns="45720" rIns="91440" bIns="45720" rtlCol="0" anchor="ctr"/>
          <a:lstStyle/>
          <a:p>
            <a:pPr>
              <a:defRPr/>
            </a:pPr>
            <a:r>
              <a:rPr lang="en-US" sz="1200" dirty="0" smtClean="0">
                <a:solidFill>
                  <a:prstClr val="white">
                    <a:lumMod val="50000"/>
                  </a:prstClr>
                </a:solidFill>
              </a:rPr>
              <a:t>MDC @ Market Data Company</a:t>
            </a:r>
          </a:p>
        </p:txBody>
      </p:sp>
      <p:sp>
        <p:nvSpPr>
          <p:cNvPr id="21" name="Slide Number Placeholder 3"/>
          <p:cNvSpPr txBox="1">
            <a:spLocks/>
          </p:cNvSpPr>
          <p:nvPr>
            <p:custDataLst>
              <p:tags r:id="rId1"/>
            </p:custDataLst>
          </p:nvPr>
        </p:nvSpPr>
        <p:spPr>
          <a:xfrm>
            <a:off x="8565856" y="6629400"/>
            <a:ext cx="500062" cy="228600"/>
          </a:xfrm>
          <a:prstGeom prst="rect">
            <a:avLst/>
          </a:prstGeom>
        </p:spPr>
        <p:txBody>
          <a:bodyPr/>
          <a:lstStyle/>
          <a:p>
            <a:pPr algn="r">
              <a:defRPr/>
            </a:pPr>
            <a:fld id="{7DD3A008-D169-48E7-AED4-58438EF76B69}" type="slidenum">
              <a:rPr lang="en-US" sz="1200" smtClean="0">
                <a:solidFill>
                  <a:prstClr val="white">
                    <a:lumMod val="50000"/>
                  </a:prstClr>
                </a:solidFill>
              </a:rPr>
              <a:pPr algn="r">
                <a:defRPr/>
              </a:pPr>
              <a:t>49</a:t>
            </a:fld>
            <a:endParaRPr lang="en-US" sz="1200" dirty="0">
              <a:solidFill>
                <a:prstClr val="white">
                  <a:lumMod val="50000"/>
                </a:prstClr>
              </a:solidFill>
            </a:endParaRPr>
          </a:p>
        </p:txBody>
      </p:sp>
      <p:pic>
        <p:nvPicPr>
          <p:cNvPr id="18" name="Picture 17"/>
          <p:cNvPicPr>
            <a:picLocks noChangeAspect="1"/>
          </p:cNvPicPr>
          <p:nvPr/>
        </p:nvPicPr>
        <p:blipFill>
          <a:blip r:embed="rId3" cstate="print"/>
          <a:stretch>
            <a:fillRect/>
          </a:stretch>
        </p:blipFill>
        <p:spPr>
          <a:xfrm>
            <a:off x="7543800" y="179401"/>
            <a:ext cx="1278860" cy="765161"/>
          </a:xfrm>
          <a:prstGeom prst="rect">
            <a:avLst/>
          </a:prstGeom>
        </p:spPr>
      </p:pic>
      <p:sp>
        <p:nvSpPr>
          <p:cNvPr id="22" name="Rectangle 21">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23" name="Rectangle 22">
            <a:extLst>
              <a:ext uri="{FF2B5EF4-FFF2-40B4-BE49-F238E27FC236}">
                <a16:creationId xmlns="" xmlns:a16="http://schemas.microsoft.com/office/drawing/2014/main" id="{36956996-D821-489B-AEBB-3609872CDCDC}"/>
              </a:ext>
            </a:extLst>
          </p:cNvPr>
          <p:cNvSpPr/>
          <p:nvPr/>
        </p:nvSpPr>
        <p:spPr>
          <a:xfrm>
            <a:off x="182425" y="6535579"/>
            <a:ext cx="50687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Scotia</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3139735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 xmlns:a16="http://schemas.microsoft.com/office/drawing/2014/main" id="{39F9305A-E7A6-4A4F-AEDB-45224E450F10}"/>
              </a:ext>
            </a:extLst>
          </p:cNvPr>
          <p:cNvSpPr txBox="1">
            <a:spLocks/>
          </p:cNvSpPr>
          <p:nvPr/>
        </p:nvSpPr>
        <p:spPr>
          <a:xfrm>
            <a:off x="357158" y="414594"/>
            <a:ext cx="5178750" cy="156886"/>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chemeClr val="accent4">
                    <a:lumMod val="50000"/>
                  </a:schemeClr>
                </a:solidFill>
                <a:ea typeface="Arial"/>
                <a:cs typeface="Arial"/>
                <a:sym typeface="Arial"/>
              </a:rPr>
              <a:t>Evaluation - Service Category analysis</a:t>
            </a:r>
            <a:endPar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endParaRPr>
          </a:p>
        </p:txBody>
      </p:sp>
      <p:sp>
        <p:nvSpPr>
          <p:cNvPr id="10" name="Text Placeholder 2">
            <a:extLst>
              <a:ext uri="{FF2B5EF4-FFF2-40B4-BE49-F238E27FC236}">
                <a16:creationId xmlns="" xmlns:a16="http://schemas.microsoft.com/office/drawing/2014/main" id="{F16324D4-1BBF-4DEB-BFE8-EACF1403C036}"/>
              </a:ext>
            </a:extLst>
          </p:cNvPr>
          <p:cNvSpPr txBox="1">
            <a:spLocks/>
          </p:cNvSpPr>
          <p:nvPr/>
        </p:nvSpPr>
        <p:spPr>
          <a:xfrm>
            <a:off x="492099" y="665541"/>
            <a:ext cx="6744197"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dirty="0">
                <a:solidFill>
                  <a:schemeClr val="accent4">
                    <a:lumMod val="50000"/>
                  </a:schemeClr>
                </a:solidFill>
                <a:latin typeface="Arial Narrow" panose="020B0606020202030204" pitchFamily="34" charset="0"/>
              </a:rPr>
              <a:t>Fiera’s Market Data Services – Industry Comparative</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12" name="Rectangle 11">
            <a:extLst>
              <a:ext uri="{FF2B5EF4-FFF2-40B4-BE49-F238E27FC236}">
                <a16:creationId xmlns="" xmlns:a16="http://schemas.microsoft.com/office/drawing/2014/main" id="{2193D2F6-AA2E-439F-A2A4-BC4B4195AD05}"/>
              </a:ext>
            </a:extLst>
          </p:cNvPr>
          <p:cNvSpPr/>
          <p:nvPr/>
        </p:nvSpPr>
        <p:spPr>
          <a:xfrm flipH="1">
            <a:off x="428596" y="714356"/>
            <a:ext cx="45719"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pic>
        <p:nvPicPr>
          <p:cNvPr id="13" name="Picture 12">
            <a:extLst>
              <a:ext uri="{FF2B5EF4-FFF2-40B4-BE49-F238E27FC236}">
                <a16:creationId xmlns="" xmlns:a16="http://schemas.microsoft.com/office/drawing/2014/main" id="{50DE9D33-DC18-4947-8F12-405BDC08B9DC}"/>
              </a:ext>
            </a:extLst>
          </p:cNvPr>
          <p:cNvPicPr>
            <a:picLocks noChangeAspect="1"/>
          </p:cNvPicPr>
          <p:nvPr/>
        </p:nvPicPr>
        <p:blipFill>
          <a:blip r:embed="rId3" cstate="print"/>
          <a:stretch>
            <a:fillRect/>
          </a:stretch>
        </p:blipFill>
        <p:spPr>
          <a:xfrm>
            <a:off x="7543800" y="149239"/>
            <a:ext cx="1278860" cy="765161"/>
          </a:xfrm>
          <a:prstGeom prst="rect">
            <a:avLst/>
          </a:prstGeom>
        </p:spPr>
      </p:pic>
      <p:graphicFrame>
        <p:nvGraphicFramePr>
          <p:cNvPr id="11" name="Chart 10">
            <a:extLst>
              <a:ext uri="{FF2B5EF4-FFF2-40B4-BE49-F238E27FC236}">
                <a16:creationId xmlns="" xmlns:a16="http://schemas.microsoft.com/office/drawing/2014/main" id="{1B7178A5-0E15-401E-AA98-4DF3F6C4870E}"/>
              </a:ext>
            </a:extLst>
          </p:cNvPr>
          <p:cNvGraphicFramePr>
            <a:graphicFrameLocks/>
          </p:cNvGraphicFramePr>
          <p:nvPr>
            <p:extLst>
              <p:ext uri="{D42A27DB-BD31-4B8C-83A1-F6EECF244321}">
                <p14:modId xmlns="" xmlns:p14="http://schemas.microsoft.com/office/powerpoint/2010/main" val="574085023"/>
              </p:ext>
            </p:extLst>
          </p:nvPr>
        </p:nvGraphicFramePr>
        <p:xfrm>
          <a:off x="4211960" y="1399416"/>
          <a:ext cx="5058816" cy="3541752"/>
        </p:xfrm>
        <a:graphic>
          <a:graphicData uri="http://schemas.openxmlformats.org/drawingml/2006/chart">
            <c:chart xmlns:c="http://schemas.openxmlformats.org/drawingml/2006/chart" xmlns:r="http://schemas.openxmlformats.org/officeDocument/2006/relationships" r:id="rId4"/>
          </a:graphicData>
        </a:graphic>
      </p:graphicFrame>
      <p:cxnSp>
        <p:nvCxnSpPr>
          <p:cNvPr id="5" name="Straight Connector 4">
            <a:extLst>
              <a:ext uri="{FF2B5EF4-FFF2-40B4-BE49-F238E27FC236}">
                <a16:creationId xmlns="" xmlns:a16="http://schemas.microsoft.com/office/drawing/2014/main" id="{AD9CC3E5-5A66-408C-80F0-0203E4BB94DD}"/>
              </a:ext>
            </a:extLst>
          </p:cNvPr>
          <p:cNvCxnSpPr>
            <a:cxnSpLocks/>
          </p:cNvCxnSpPr>
          <p:nvPr/>
        </p:nvCxnSpPr>
        <p:spPr>
          <a:xfrm>
            <a:off x="681380" y="4509120"/>
            <a:ext cx="8052420" cy="1"/>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17" name="Chart 16">
            <a:extLst>
              <a:ext uri="{FF2B5EF4-FFF2-40B4-BE49-F238E27FC236}">
                <a16:creationId xmlns="" xmlns:a16="http://schemas.microsoft.com/office/drawing/2014/main" id="{D497707F-94C3-40F1-89D3-9AE90903E82F}"/>
              </a:ext>
            </a:extLst>
          </p:cNvPr>
          <p:cNvGraphicFramePr>
            <a:graphicFrameLocks/>
          </p:cNvGraphicFramePr>
          <p:nvPr>
            <p:extLst>
              <p:ext uri="{D42A27DB-BD31-4B8C-83A1-F6EECF244321}">
                <p14:modId xmlns="" xmlns:p14="http://schemas.microsoft.com/office/powerpoint/2010/main" val="2582186566"/>
              </p:ext>
            </p:extLst>
          </p:nvPr>
        </p:nvGraphicFramePr>
        <p:xfrm>
          <a:off x="1368152" y="4653140"/>
          <a:ext cx="5760640" cy="2088228"/>
        </p:xfrm>
        <a:graphic>
          <a:graphicData uri="http://schemas.openxmlformats.org/drawingml/2006/chart">
            <c:chart xmlns:c="http://schemas.openxmlformats.org/drawingml/2006/chart" xmlns:r="http://schemas.openxmlformats.org/officeDocument/2006/relationships" r:id="rId5"/>
          </a:graphicData>
        </a:graphic>
      </p:graphicFrame>
      <p:sp>
        <p:nvSpPr>
          <p:cNvPr id="18" name="Rectangle 17">
            <a:extLst>
              <a:ext uri="{FF2B5EF4-FFF2-40B4-BE49-F238E27FC236}">
                <a16:creationId xmlns="" xmlns:a16="http://schemas.microsoft.com/office/drawing/2014/main" id="{B679EEC9-7878-4DCF-AE76-E92BFE91278A}"/>
              </a:ext>
            </a:extLst>
          </p:cNvPr>
          <p:cNvSpPr/>
          <p:nvPr/>
        </p:nvSpPr>
        <p:spPr>
          <a:xfrm>
            <a:off x="539552" y="1628800"/>
            <a:ext cx="3386880" cy="2816156"/>
          </a:xfrm>
          <a:prstGeom prst="rect">
            <a:avLst/>
          </a:prstGeom>
        </p:spPr>
        <p:txBody>
          <a:bodyPr wrap="square">
            <a:spAutoFit/>
          </a:bodyPr>
          <a:lstStyle/>
          <a:p>
            <a:pPr lvl="0">
              <a:defRPr/>
            </a:pPr>
            <a:r>
              <a:rPr lang="en-US" sz="1200" b="1" dirty="0">
                <a:solidFill>
                  <a:prstClr val="black"/>
                </a:solidFill>
                <a:cs typeface="Arial" pitchFamily="34" charset="0"/>
              </a:rPr>
              <a:t>Observations</a:t>
            </a:r>
            <a:r>
              <a:rPr lang="en-US" sz="1200" dirty="0">
                <a:solidFill>
                  <a:prstClr val="black"/>
                </a:solidFill>
                <a:cs typeface="Arial" pitchFamily="34" charset="0"/>
              </a:rPr>
              <a:t>:</a:t>
            </a:r>
          </a:p>
          <a:p>
            <a:pPr marL="628650" lvl="1" indent="-171450">
              <a:buFont typeface="Arial" panose="020B0604020202020204" pitchFamily="34" charset="0"/>
              <a:buChar char="•"/>
              <a:defRPr/>
            </a:pPr>
            <a:r>
              <a:rPr lang="en-US" sz="1050" dirty="0">
                <a:solidFill>
                  <a:prstClr val="black"/>
                </a:solidFill>
                <a:cs typeface="Arial" pitchFamily="34" charset="0"/>
              </a:rPr>
              <a:t>Multiple Static/Reference Data Vendors used by Canada and the U.S.</a:t>
            </a:r>
          </a:p>
          <a:p>
            <a:pPr marL="628650" lvl="1" indent="-171450">
              <a:buFont typeface="Arial" panose="020B0604020202020204" pitchFamily="34" charset="0"/>
              <a:buChar char="•"/>
              <a:defRPr/>
            </a:pPr>
            <a:r>
              <a:rPr lang="en-US" sz="1050" dirty="0">
                <a:solidFill>
                  <a:prstClr val="black"/>
                </a:solidFill>
                <a:cs typeface="Arial" pitchFamily="34" charset="0"/>
              </a:rPr>
              <a:t>20% of  spend attributed to “Other” as the information was insufficient to categorize</a:t>
            </a:r>
          </a:p>
          <a:p>
            <a:pPr marL="628650" lvl="1" indent="-171450">
              <a:buFont typeface="Arial" panose="020B0604020202020204" pitchFamily="34" charset="0"/>
              <a:buChar char="•"/>
              <a:defRPr/>
            </a:pPr>
            <a:r>
              <a:rPr lang="en-US" sz="1050" dirty="0">
                <a:solidFill>
                  <a:prstClr val="black"/>
                </a:solidFill>
                <a:cs typeface="Arial" pitchFamily="34" charset="0"/>
              </a:rPr>
              <a:t>Analytic tools and Specialty 3</a:t>
            </a:r>
            <a:r>
              <a:rPr lang="en-US" sz="1050" baseline="30000" dirty="0">
                <a:solidFill>
                  <a:prstClr val="black"/>
                </a:solidFill>
                <a:cs typeface="Arial" pitchFamily="34" charset="0"/>
              </a:rPr>
              <a:t>rd</a:t>
            </a:r>
            <a:r>
              <a:rPr lang="en-US" sz="1050" dirty="0">
                <a:solidFill>
                  <a:prstClr val="black"/>
                </a:solidFill>
                <a:cs typeface="Arial" pitchFamily="34" charset="0"/>
              </a:rPr>
              <a:t> Party services believed to be contained in “Other”</a:t>
            </a:r>
          </a:p>
          <a:p>
            <a:pPr marL="628650" lvl="1" indent="-171450">
              <a:buFont typeface="Arial" panose="020B0604020202020204" pitchFamily="34" charset="0"/>
              <a:buChar char="•"/>
              <a:defRPr/>
            </a:pPr>
            <a:r>
              <a:rPr lang="en-US" sz="1050" dirty="0">
                <a:solidFill>
                  <a:prstClr val="black"/>
                </a:solidFill>
                <a:cs typeface="Arial" pitchFamily="34" charset="0"/>
              </a:rPr>
              <a:t>Research Services spend believed to be higher given minimal contract information available. </a:t>
            </a:r>
          </a:p>
          <a:p>
            <a:pPr marL="628650" lvl="1" indent="-171450">
              <a:buFont typeface="Arial" panose="020B0604020202020204" pitchFamily="34" charset="0"/>
              <a:buChar char="•"/>
              <a:defRPr/>
            </a:pPr>
            <a:endParaRPr lang="en-US" sz="600" dirty="0">
              <a:solidFill>
                <a:prstClr val="black"/>
              </a:solidFill>
              <a:cs typeface="Arial" pitchFamily="34" charset="0"/>
            </a:endParaRPr>
          </a:p>
          <a:p>
            <a:pPr>
              <a:defRPr/>
            </a:pPr>
            <a:r>
              <a:rPr lang="en-US" sz="1200" b="1" dirty="0">
                <a:solidFill>
                  <a:prstClr val="black"/>
                </a:solidFill>
                <a:cs typeface="Arial" pitchFamily="34" charset="0"/>
              </a:rPr>
              <a:t>Opportunities</a:t>
            </a:r>
          </a:p>
          <a:p>
            <a:pPr marL="628650" lvl="1" indent="-171450">
              <a:buFont typeface="Arial" panose="020B0604020202020204" pitchFamily="34" charset="0"/>
              <a:buChar char="•"/>
              <a:defRPr/>
            </a:pPr>
            <a:r>
              <a:rPr lang="en-US" sz="1050" dirty="0">
                <a:solidFill>
                  <a:prstClr val="black"/>
                </a:solidFill>
                <a:cs typeface="Arial" pitchFamily="34" charset="0"/>
              </a:rPr>
              <a:t>Consolidate Static/Reference Data sources used by Canada &amp; U.S.  (Enterprise Data Management Strategy)</a:t>
            </a:r>
          </a:p>
          <a:p>
            <a:pPr marL="628650" lvl="1" indent="-171450">
              <a:buFont typeface="Arial" panose="020B0604020202020204" pitchFamily="34" charset="0"/>
              <a:buChar char="•"/>
              <a:defRPr/>
            </a:pPr>
            <a:r>
              <a:rPr lang="en-US" sz="1050" dirty="0">
                <a:solidFill>
                  <a:prstClr val="black"/>
                </a:solidFill>
                <a:cs typeface="Arial" pitchFamily="34" charset="0"/>
              </a:rPr>
              <a:t>Improve transparency, and consolidation opportunities within Research subscriptions</a:t>
            </a:r>
          </a:p>
          <a:p>
            <a:pPr marL="628650" lvl="1" indent="-171450">
              <a:buFont typeface="Arial" panose="020B0604020202020204" pitchFamily="34" charset="0"/>
              <a:buChar char="•"/>
              <a:defRPr/>
            </a:pPr>
            <a:r>
              <a:rPr lang="en-US" sz="1050" dirty="0">
                <a:solidFill>
                  <a:prstClr val="black"/>
                </a:solidFill>
                <a:cs typeface="Arial" pitchFamily="34" charset="0"/>
              </a:rPr>
              <a:t>Indexes inventory and requirement validation</a:t>
            </a:r>
          </a:p>
        </p:txBody>
      </p:sp>
      <p:sp>
        <p:nvSpPr>
          <p:cNvPr id="20" name="Rectangle 19">
            <a:extLst>
              <a:ext uri="{FF2B5EF4-FFF2-40B4-BE49-F238E27FC236}">
                <a16:creationId xmlns="" xmlns:a16="http://schemas.microsoft.com/office/drawing/2014/main" id="{36A5E8FB-1695-481A-B57F-CF1149F93C1B}"/>
              </a:ext>
            </a:extLst>
          </p:cNvPr>
          <p:cNvSpPr/>
          <p:nvPr/>
        </p:nvSpPr>
        <p:spPr>
          <a:xfrm>
            <a:off x="5508104" y="4149080"/>
            <a:ext cx="2754560" cy="261315"/>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 xmlns:a16="http://schemas.microsoft.com/office/drawing/2014/main" id="{AE7298AF-511B-4E8F-B687-0F92110462B1}"/>
              </a:ext>
            </a:extLst>
          </p:cNvPr>
          <p:cNvSpPr/>
          <p:nvPr/>
        </p:nvSpPr>
        <p:spPr>
          <a:xfrm>
            <a:off x="6557354" y="4612708"/>
            <a:ext cx="606934" cy="1624604"/>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 xmlns:a16="http://schemas.microsoft.com/office/drawing/2014/main" id="{83BBA1D2-3F73-423F-BFC7-E6A20733B24E}"/>
              </a:ext>
            </a:extLst>
          </p:cNvPr>
          <p:cNvSpPr/>
          <p:nvPr/>
        </p:nvSpPr>
        <p:spPr>
          <a:xfrm>
            <a:off x="3303592" y="6553200"/>
            <a:ext cx="3249608" cy="246221"/>
          </a:xfrm>
          <a:prstGeom prst="rect">
            <a:avLst/>
          </a:prstGeom>
        </p:spPr>
        <p:txBody>
          <a:bodyPr wrap="none">
            <a:spAutoFit/>
          </a:bodyPr>
          <a:lstStyle/>
          <a:p>
            <a:pPr lvl="0" algn="ctr">
              <a:spcBef>
                <a:spcPts val="600"/>
              </a:spcBef>
            </a:pPr>
            <a:r>
              <a:rPr lang="en-CA" sz="1000" b="1" i="1" dirty="0">
                <a:solidFill>
                  <a:schemeClr val="accent4">
                    <a:lumMod val="60000"/>
                    <a:lumOff val="40000"/>
                  </a:schemeClr>
                </a:solidFill>
                <a:latin typeface="+mn-lt"/>
              </a:rPr>
              <a:t>Market Data Company “Powering the Future of Finance”</a:t>
            </a:r>
            <a:r>
              <a:rPr lang="en-CA" sz="1000" i="1" dirty="0">
                <a:solidFill>
                  <a:schemeClr val="accent4">
                    <a:lumMod val="60000"/>
                    <a:lumOff val="40000"/>
                  </a:schemeClr>
                </a:solidFill>
                <a:latin typeface="+mn-lt"/>
              </a:rPr>
              <a:t>  </a:t>
            </a:r>
          </a:p>
        </p:txBody>
      </p:sp>
      <p:sp>
        <p:nvSpPr>
          <p:cNvPr id="23" name="Rectangle 22">
            <a:extLst>
              <a:ext uri="{FF2B5EF4-FFF2-40B4-BE49-F238E27FC236}">
                <a16:creationId xmlns="" xmlns:a16="http://schemas.microsoft.com/office/drawing/2014/main" id="{75B5ABC8-8289-465D-AD2A-49B56029C4A8}"/>
              </a:ext>
            </a:extLst>
          </p:cNvPr>
          <p:cNvSpPr/>
          <p:nvPr/>
        </p:nvSpPr>
        <p:spPr>
          <a:xfrm>
            <a:off x="182425" y="6535579"/>
            <a:ext cx="1907895" cy="246221"/>
          </a:xfrm>
          <a:prstGeom prst="rect">
            <a:avLst/>
          </a:prstGeom>
        </p:spPr>
        <p:txBody>
          <a:bodyPr wrap="none">
            <a:spAutoFit/>
          </a:bodyPr>
          <a:lstStyle/>
          <a:p>
            <a:pPr lvl="0" algn="ctr">
              <a:spcBef>
                <a:spcPts val="600"/>
              </a:spcBef>
            </a:pPr>
            <a:r>
              <a:rPr lang="en-CA" sz="1000" b="1" dirty="0">
                <a:solidFill>
                  <a:schemeClr val="accent4">
                    <a:lumMod val="60000"/>
                    <a:lumOff val="40000"/>
                  </a:schemeClr>
                </a:solidFill>
                <a:latin typeface="+mn-lt"/>
              </a:rPr>
              <a:t>Fiera Market Data Final Report </a:t>
            </a:r>
            <a:r>
              <a:rPr lang="en-CA" sz="1000" dirty="0">
                <a:solidFill>
                  <a:schemeClr val="accent4">
                    <a:lumMod val="60000"/>
                    <a:lumOff val="40000"/>
                  </a:schemeClr>
                </a:solidFill>
                <a:latin typeface="+mn-lt"/>
              </a:rPr>
              <a:t>  </a:t>
            </a:r>
          </a:p>
        </p:txBody>
      </p:sp>
      <p:sp>
        <p:nvSpPr>
          <p:cNvPr id="26" name="TextBox 25">
            <a:extLst>
              <a:ext uri="{FF2B5EF4-FFF2-40B4-BE49-F238E27FC236}">
                <a16:creationId xmlns="" xmlns:a16="http://schemas.microsoft.com/office/drawing/2014/main" id="{33427624-19F7-4E80-AAC6-91C433B3A6F5}"/>
              </a:ext>
            </a:extLst>
          </p:cNvPr>
          <p:cNvSpPr txBox="1"/>
          <p:nvPr/>
        </p:nvSpPr>
        <p:spPr>
          <a:xfrm>
            <a:off x="7308304" y="4941168"/>
            <a:ext cx="1459764" cy="830997"/>
          </a:xfrm>
          <a:prstGeom prst="rect">
            <a:avLst/>
          </a:prstGeom>
          <a:noFill/>
        </p:spPr>
        <p:txBody>
          <a:bodyPr wrap="square" rtlCol="0">
            <a:spAutoFit/>
          </a:bodyPr>
          <a:lstStyle/>
          <a:p>
            <a:pPr algn="ctr"/>
            <a:r>
              <a:rPr lang="en-CA" sz="1200" dirty="0"/>
              <a:t>“Other” category is heavily skewed by U.S. spend transparency gaps </a:t>
            </a:r>
          </a:p>
        </p:txBody>
      </p:sp>
      <p:sp>
        <p:nvSpPr>
          <p:cNvPr id="3" name="Rectangle: Rounded Corners 2">
            <a:extLst>
              <a:ext uri="{FF2B5EF4-FFF2-40B4-BE49-F238E27FC236}">
                <a16:creationId xmlns="" xmlns:a16="http://schemas.microsoft.com/office/drawing/2014/main" id="{830210E0-6FAF-4D3F-AA6B-E06A932574BA}"/>
              </a:ext>
            </a:extLst>
          </p:cNvPr>
          <p:cNvSpPr/>
          <p:nvPr/>
        </p:nvSpPr>
        <p:spPr>
          <a:xfrm>
            <a:off x="4427984" y="1830016"/>
            <a:ext cx="1080120" cy="469502"/>
          </a:xfrm>
          <a:prstGeom prst="roundRect">
            <a:avLst>
              <a:gd name="adj" fmla="val 8049"/>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 xmlns:a16="http://schemas.microsoft.com/office/drawing/2014/main" id="{C81F6E99-522B-4D28-8E5F-443143BAFE8A}"/>
              </a:ext>
            </a:extLst>
          </p:cNvPr>
          <p:cNvSpPr/>
          <p:nvPr/>
        </p:nvSpPr>
        <p:spPr>
          <a:xfrm>
            <a:off x="4427984" y="4175796"/>
            <a:ext cx="1080120" cy="261315"/>
          </a:xfrm>
          <a:prstGeom prst="roundRect">
            <a:avLst>
              <a:gd name="adj" fmla="val 705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 xmlns:a16="http://schemas.microsoft.com/office/drawing/2014/main" id="{05AD135A-6093-4A83-88DE-C94B3ACA094D}"/>
              </a:ext>
            </a:extLst>
          </p:cNvPr>
          <p:cNvSpPr/>
          <p:nvPr/>
        </p:nvSpPr>
        <p:spPr>
          <a:xfrm>
            <a:off x="7740352" y="3444969"/>
            <a:ext cx="663964" cy="200055"/>
          </a:xfrm>
          <a:prstGeom prst="rect">
            <a:avLst/>
          </a:prstGeom>
        </p:spPr>
        <p:txBody>
          <a:bodyPr wrap="none">
            <a:spAutoFit/>
          </a:bodyPr>
          <a:lstStyle/>
          <a:p>
            <a:r>
              <a:rPr lang="en-CA" sz="700" b="1" dirty="0">
                <a:solidFill>
                  <a:schemeClr val="tx2"/>
                </a:solidFill>
              </a:rPr>
              <a:t>(Peer Group)</a:t>
            </a:r>
          </a:p>
        </p:txBody>
      </p:sp>
      <p:sp>
        <p:nvSpPr>
          <p:cNvPr id="25" name="Rectangle 24">
            <a:extLst>
              <a:ext uri="{FF2B5EF4-FFF2-40B4-BE49-F238E27FC236}">
                <a16:creationId xmlns="" xmlns:a16="http://schemas.microsoft.com/office/drawing/2014/main" id="{443C8AF1-607E-41B5-927E-E8B0197D4BFD}"/>
              </a:ext>
            </a:extLst>
          </p:cNvPr>
          <p:cNvSpPr/>
          <p:nvPr/>
        </p:nvSpPr>
        <p:spPr>
          <a:xfrm>
            <a:off x="3043940" y="4885129"/>
            <a:ext cx="663964" cy="200055"/>
          </a:xfrm>
          <a:prstGeom prst="rect">
            <a:avLst/>
          </a:prstGeom>
        </p:spPr>
        <p:txBody>
          <a:bodyPr wrap="none">
            <a:spAutoFit/>
          </a:bodyPr>
          <a:lstStyle/>
          <a:p>
            <a:r>
              <a:rPr lang="en-CA" sz="700" b="1" dirty="0">
                <a:solidFill>
                  <a:schemeClr val="tx1">
                    <a:lumMod val="50000"/>
                    <a:lumOff val="50000"/>
                  </a:schemeClr>
                </a:solidFill>
              </a:rPr>
              <a:t>(Peer Group)</a:t>
            </a:r>
          </a:p>
        </p:txBody>
      </p:sp>
      <p:sp>
        <p:nvSpPr>
          <p:cNvPr id="27" name="Rectangle 26">
            <a:extLst>
              <a:ext uri="{FF2B5EF4-FFF2-40B4-BE49-F238E27FC236}">
                <a16:creationId xmlns="" xmlns:a16="http://schemas.microsoft.com/office/drawing/2014/main" id="{4000E510-5D38-42EF-A6FC-426A41D375D5}"/>
              </a:ext>
            </a:extLst>
          </p:cNvPr>
          <p:cNvSpPr/>
          <p:nvPr/>
        </p:nvSpPr>
        <p:spPr>
          <a:xfrm>
            <a:off x="5508104" y="1207785"/>
            <a:ext cx="2808312" cy="276999"/>
          </a:xfrm>
          <a:prstGeom prst="rect">
            <a:avLst/>
          </a:prstGeom>
        </p:spPr>
        <p:txBody>
          <a:bodyPr wrap="square">
            <a:spAutoFit/>
          </a:bodyPr>
          <a:lstStyle/>
          <a:p>
            <a:pPr algn="ctr">
              <a:defRPr/>
            </a:pPr>
            <a:r>
              <a:rPr lang="en-CA" sz="1200" b="1" i="1" dirty="0">
                <a:solidFill>
                  <a:prstClr val="black"/>
                </a:solidFill>
                <a:cs typeface="Arial" pitchFamily="34" charset="0"/>
              </a:rPr>
              <a:t>Fiera’s Market Data Service Categories</a:t>
            </a:r>
          </a:p>
        </p:txBody>
      </p:sp>
      <p:sp>
        <p:nvSpPr>
          <p:cNvPr id="28" name="Rectangle 27">
            <a:extLst>
              <a:ext uri="{FF2B5EF4-FFF2-40B4-BE49-F238E27FC236}">
                <a16:creationId xmlns="" xmlns:a16="http://schemas.microsoft.com/office/drawing/2014/main" id="{D23B4ADF-6066-443E-B7A6-B5F9D0719767}"/>
              </a:ext>
            </a:extLst>
          </p:cNvPr>
          <p:cNvSpPr/>
          <p:nvPr/>
        </p:nvSpPr>
        <p:spPr>
          <a:xfrm>
            <a:off x="493714" y="1197913"/>
            <a:ext cx="3646238" cy="430887"/>
          </a:xfrm>
          <a:prstGeom prst="rect">
            <a:avLst/>
          </a:prstGeom>
        </p:spPr>
        <p:txBody>
          <a:bodyPr wrap="square">
            <a:spAutoFit/>
          </a:bodyPr>
          <a:lstStyle/>
          <a:p>
            <a:r>
              <a:rPr lang="en-US" sz="1100" i="1" dirty="0">
                <a:solidFill>
                  <a:prstClr val="black"/>
                </a:solidFill>
                <a:cs typeface="Arial" pitchFamily="34" charset="0"/>
              </a:rPr>
              <a:t>Our analysis compared Fiera’s spend on service categories to a  peer group  average of Buy-side firms, (&lt;$200B </a:t>
            </a:r>
            <a:r>
              <a:rPr lang="en-US" sz="1100" i="1" dirty="0" err="1">
                <a:solidFill>
                  <a:prstClr val="black"/>
                </a:solidFill>
                <a:cs typeface="Arial" pitchFamily="34" charset="0"/>
              </a:rPr>
              <a:t>AuM</a:t>
            </a:r>
            <a:r>
              <a:rPr lang="en-US" sz="1100" i="1" dirty="0">
                <a:solidFill>
                  <a:prstClr val="black"/>
                </a:solidFill>
                <a:cs typeface="Arial" pitchFamily="34" charset="0"/>
              </a:rPr>
              <a:t>).  </a:t>
            </a:r>
            <a:endParaRPr lang="en-CA" sz="1100" dirty="0"/>
          </a:p>
        </p:txBody>
      </p:sp>
      <p:sp>
        <p:nvSpPr>
          <p:cNvPr id="36" name="Rectangle: Rounded Corners 35">
            <a:extLst>
              <a:ext uri="{FF2B5EF4-FFF2-40B4-BE49-F238E27FC236}">
                <a16:creationId xmlns="" xmlns:a16="http://schemas.microsoft.com/office/drawing/2014/main" id="{208199D8-D6B5-4EC4-89E3-662CB8320240}"/>
              </a:ext>
            </a:extLst>
          </p:cNvPr>
          <p:cNvSpPr/>
          <p:nvPr/>
        </p:nvSpPr>
        <p:spPr>
          <a:xfrm>
            <a:off x="4427984" y="2348880"/>
            <a:ext cx="1080120" cy="261315"/>
          </a:xfrm>
          <a:prstGeom prst="roundRect">
            <a:avLst>
              <a:gd name="adj" fmla="val 705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Slide Number Placeholder 3">
            <a:extLst>
              <a:ext uri="{FF2B5EF4-FFF2-40B4-BE49-F238E27FC236}">
                <a16:creationId xmlns="" xmlns:a16="http://schemas.microsoft.com/office/drawing/2014/main" id="{2C5DEBBE-AE8C-4F31-BE6B-F2645A680AFD}"/>
              </a:ext>
            </a:extLst>
          </p:cNvPr>
          <p:cNvSpPr>
            <a:spLocks noGrp="1"/>
          </p:cNvSpPr>
          <p:nvPr>
            <p:ph type="sldNum" sz="quarter" idx="12"/>
            <p:custDataLst>
              <p:tags r:id="rId1"/>
            </p:custDataLst>
          </p:nvPr>
        </p:nvSpPr>
        <p:spPr>
          <a:xfrm>
            <a:off x="8748464" y="6662176"/>
            <a:ext cx="360040" cy="151200"/>
          </a:xfrm>
        </p:spPr>
        <p:txBody>
          <a:bodyPr/>
          <a:lstStyle/>
          <a:p>
            <a:fld id="{7DD3A008-D169-48E7-AED4-58438EF76B69}" type="slidenum">
              <a:rPr lang="en-US" sz="900" smtClean="0">
                <a:solidFill>
                  <a:schemeClr val="accent4">
                    <a:lumMod val="50000"/>
                  </a:schemeClr>
                </a:solidFill>
              </a:rPr>
              <a:pPr/>
              <a:t>5</a:t>
            </a:fld>
            <a:endParaRPr lang="en-US" sz="900" dirty="0">
              <a:solidFill>
                <a:schemeClr val="accent4">
                  <a:lumMod val="50000"/>
                </a:schemeClr>
              </a:solidFill>
            </a:endParaRPr>
          </a:p>
        </p:txBody>
      </p:sp>
      <p:sp>
        <p:nvSpPr>
          <p:cNvPr id="29" name="Rectangle 28">
            <a:extLst>
              <a:ext uri="{FF2B5EF4-FFF2-40B4-BE49-F238E27FC236}">
                <a16:creationId xmlns="" xmlns:a16="http://schemas.microsoft.com/office/drawing/2014/main" id="{EBE7B37A-0153-4B86-9A52-BA35BB9D2243}"/>
              </a:ext>
            </a:extLst>
          </p:cNvPr>
          <p:cNvSpPr/>
          <p:nvPr/>
        </p:nvSpPr>
        <p:spPr>
          <a:xfrm>
            <a:off x="8323093" y="4221088"/>
            <a:ext cx="569387" cy="215444"/>
          </a:xfrm>
          <a:prstGeom prst="rect">
            <a:avLst/>
          </a:prstGeom>
        </p:spPr>
        <p:txBody>
          <a:bodyPr wrap="none">
            <a:spAutoFit/>
          </a:bodyPr>
          <a:lstStyle/>
          <a:p>
            <a:r>
              <a:rPr lang="en-CA" sz="800" i="1" dirty="0">
                <a:solidFill>
                  <a:prstClr val="black"/>
                </a:solidFill>
                <a:cs typeface="Arial" pitchFamily="34" charset="0"/>
              </a:rPr>
              <a:t>Figure: 8 </a:t>
            </a:r>
            <a:endParaRPr lang="en-CA" sz="800" dirty="0"/>
          </a:p>
        </p:txBody>
      </p:sp>
      <p:sp>
        <p:nvSpPr>
          <p:cNvPr id="30" name="Rectangle 29">
            <a:extLst>
              <a:ext uri="{FF2B5EF4-FFF2-40B4-BE49-F238E27FC236}">
                <a16:creationId xmlns="" xmlns:a16="http://schemas.microsoft.com/office/drawing/2014/main" id="{0463F15C-5EAD-4682-8B94-FEF4ADBC4C49}"/>
              </a:ext>
            </a:extLst>
          </p:cNvPr>
          <p:cNvSpPr/>
          <p:nvPr/>
        </p:nvSpPr>
        <p:spPr>
          <a:xfrm>
            <a:off x="683568" y="6042774"/>
            <a:ext cx="782882" cy="338554"/>
          </a:xfrm>
          <a:prstGeom prst="rect">
            <a:avLst/>
          </a:prstGeom>
        </p:spPr>
        <p:txBody>
          <a:bodyPr wrap="square">
            <a:spAutoFit/>
          </a:bodyPr>
          <a:lstStyle/>
          <a:p>
            <a:endParaRPr lang="en-CA" sz="800" i="1" dirty="0">
              <a:solidFill>
                <a:prstClr val="black"/>
              </a:solidFill>
              <a:cs typeface="Arial" pitchFamily="34" charset="0"/>
            </a:endParaRPr>
          </a:p>
          <a:p>
            <a:pPr algn="r"/>
            <a:r>
              <a:rPr lang="en-CA" sz="800" i="1" dirty="0">
                <a:solidFill>
                  <a:prstClr val="black"/>
                </a:solidFill>
                <a:cs typeface="Arial" pitchFamily="34" charset="0"/>
              </a:rPr>
              <a:t>Figure: 8.1 </a:t>
            </a:r>
            <a:endParaRPr lang="en-CA" sz="800" dirty="0"/>
          </a:p>
        </p:txBody>
      </p:sp>
      <p:sp>
        <p:nvSpPr>
          <p:cNvPr id="2" name="Rectangle 1">
            <a:extLst>
              <a:ext uri="{FF2B5EF4-FFF2-40B4-BE49-F238E27FC236}">
                <a16:creationId xmlns="" xmlns:a16="http://schemas.microsoft.com/office/drawing/2014/main" id="{4A16CE72-6A45-4430-AE49-34A8F042F99D}"/>
              </a:ext>
            </a:extLst>
          </p:cNvPr>
          <p:cNvSpPr/>
          <p:nvPr/>
        </p:nvSpPr>
        <p:spPr>
          <a:xfrm>
            <a:off x="539552" y="4520153"/>
            <a:ext cx="947439" cy="276999"/>
          </a:xfrm>
          <a:prstGeom prst="rect">
            <a:avLst/>
          </a:prstGeom>
        </p:spPr>
        <p:txBody>
          <a:bodyPr wrap="none">
            <a:spAutoFit/>
          </a:bodyPr>
          <a:lstStyle/>
          <a:p>
            <a:r>
              <a:rPr lang="en-CA" sz="1200" b="1" i="1" dirty="0">
                <a:solidFill>
                  <a:prstClr val="black"/>
                </a:solidFill>
                <a:cs typeface="Arial" pitchFamily="34" charset="0"/>
              </a:rPr>
              <a:t>By Divisions</a:t>
            </a:r>
          </a:p>
        </p:txBody>
      </p:sp>
      <p:sp>
        <p:nvSpPr>
          <p:cNvPr id="31" name="Rectangle 30">
            <a:extLst>
              <a:ext uri="{FF2B5EF4-FFF2-40B4-BE49-F238E27FC236}">
                <a16:creationId xmlns="" xmlns:a16="http://schemas.microsoft.com/office/drawing/2014/main" id="{F378C4B4-2031-410F-869D-251087731DB3}"/>
              </a:ext>
            </a:extLst>
          </p:cNvPr>
          <p:cNvSpPr/>
          <p:nvPr/>
        </p:nvSpPr>
        <p:spPr>
          <a:xfrm>
            <a:off x="5508104" y="188640"/>
            <a:ext cx="811260" cy="4309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Moe</a:t>
            </a:r>
          </a:p>
        </p:txBody>
      </p:sp>
    </p:spTree>
    <p:extLst>
      <p:ext uri="{BB962C8B-B14F-4D97-AF65-F5344CB8AC3E}">
        <p14:creationId xmlns="" xmlns:p14="http://schemas.microsoft.com/office/powerpoint/2010/main" val="3694887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357298"/>
            <a:ext cx="2745994" cy="5032147"/>
          </a:xfrm>
          <a:prstGeom prst="rect">
            <a:avLst/>
          </a:prstGeom>
          <a:noFill/>
        </p:spPr>
        <p:txBody>
          <a:bodyPr wrap="square" rtlCol="0">
            <a:spAutoFit/>
          </a:bodyPr>
          <a:lstStyle/>
          <a:p>
            <a:r>
              <a:rPr lang="en-US" sz="1200" b="1" dirty="0" smtClean="0"/>
              <a:t>Background</a:t>
            </a:r>
          </a:p>
          <a:p>
            <a:pPr marL="285750" indent="-285750">
              <a:buFont typeface="Arial" panose="020B0604020202020204" pitchFamily="34" charset="0"/>
              <a:buChar char="•"/>
            </a:pPr>
            <a:r>
              <a:rPr lang="en-US" sz="1050" dirty="0" smtClean="0"/>
              <a:t>GRM presented MDC with a pending Moody’s contract renewal effective Nov 15, 2014</a:t>
            </a:r>
          </a:p>
          <a:p>
            <a:pPr marL="285750" indent="-285750">
              <a:buFont typeface="Arial" panose="020B0604020202020204" pitchFamily="34" charset="0"/>
              <a:buChar char="•"/>
            </a:pPr>
            <a:r>
              <a:rPr lang="en-US" sz="1050" dirty="0" smtClean="0"/>
              <a:t>MDC commented and assess for contract savings opportunities</a:t>
            </a:r>
          </a:p>
          <a:p>
            <a:r>
              <a:rPr lang="en-US" sz="1200" b="1" dirty="0" smtClean="0"/>
              <a:t>Issue</a:t>
            </a:r>
          </a:p>
          <a:p>
            <a:pPr marL="285750" indent="-285750">
              <a:buFont typeface="Arial" panose="020B0604020202020204" pitchFamily="34" charset="0"/>
              <a:buChar char="•"/>
            </a:pPr>
            <a:r>
              <a:rPr lang="en-US" sz="1050" dirty="0" smtClean="0"/>
              <a:t>In itself, looking at a contract yields little value. History of the service for users, total view of relationship, and understanding of the vendor’s “normal” behaviour are required</a:t>
            </a:r>
          </a:p>
          <a:p>
            <a:r>
              <a:rPr lang="en-US" sz="1200" b="1" dirty="0" smtClean="0"/>
              <a:t>Effort</a:t>
            </a:r>
          </a:p>
          <a:p>
            <a:pPr marL="285750" indent="-285750">
              <a:buFont typeface="Arial" panose="020B0604020202020204" pitchFamily="34" charset="0"/>
              <a:buChar char="•"/>
            </a:pPr>
            <a:r>
              <a:rPr lang="en-US" sz="1050" dirty="0" smtClean="0"/>
              <a:t>8-10 hours to assemble what proved to be 18 contracts:</a:t>
            </a:r>
          </a:p>
          <a:p>
            <a:pPr marL="742950" lvl="1" indent="-285750">
              <a:buFont typeface="Arial" panose="020B0604020202020204" pitchFamily="34" charset="0"/>
              <a:buChar char="•"/>
            </a:pPr>
            <a:r>
              <a:rPr lang="en-US" sz="1050" dirty="0" smtClean="0"/>
              <a:t>Locating copies of the contracts</a:t>
            </a:r>
          </a:p>
          <a:p>
            <a:pPr marL="742950" lvl="1" indent="-285750">
              <a:buFont typeface="Arial" panose="020B0604020202020204" pitchFamily="34" charset="0"/>
              <a:buChar char="•"/>
            </a:pPr>
            <a:r>
              <a:rPr lang="en-US" sz="1050" dirty="0" smtClean="0"/>
              <a:t>Vendor summary report</a:t>
            </a:r>
          </a:p>
          <a:p>
            <a:pPr marL="742950" lvl="1" indent="-285750">
              <a:buFont typeface="Arial" panose="020B0604020202020204" pitchFamily="34" charset="0"/>
              <a:buChar char="•"/>
            </a:pPr>
            <a:r>
              <a:rPr lang="en-US" sz="1050" dirty="0" smtClean="0"/>
              <a:t>Identifying gaps between internally discovered contracts and those provided by the vendor</a:t>
            </a:r>
          </a:p>
          <a:p>
            <a:pPr marL="742950" lvl="1" indent="-285750">
              <a:buFont typeface="Arial" panose="020B0604020202020204" pitchFamily="34" charset="0"/>
              <a:buChar char="•"/>
            </a:pPr>
            <a:r>
              <a:rPr lang="en-US" sz="1050" dirty="0" smtClean="0"/>
              <a:t>Spend report from Finance</a:t>
            </a:r>
          </a:p>
          <a:p>
            <a:pPr marL="742950" lvl="1" indent="-285750">
              <a:buFont typeface="Arial" panose="020B0604020202020204" pitchFamily="34" charset="0"/>
              <a:buChar char="•"/>
            </a:pPr>
            <a:r>
              <a:rPr lang="en-US" sz="1050" dirty="0" smtClean="0"/>
              <a:t>Analysis</a:t>
            </a:r>
          </a:p>
          <a:p>
            <a:r>
              <a:rPr lang="en-US" sz="1200" b="1" dirty="0" smtClean="0"/>
              <a:t>Key Message</a:t>
            </a:r>
          </a:p>
          <a:p>
            <a:pPr marL="285750" indent="-285750">
              <a:buFont typeface="Arial" panose="020B0604020202020204" pitchFamily="34" charset="0"/>
              <a:buChar char="•"/>
            </a:pPr>
            <a:r>
              <a:rPr lang="en-US" sz="1050" dirty="0" smtClean="0"/>
              <a:t>In </a:t>
            </a:r>
            <a:r>
              <a:rPr lang="en-US" sz="1050" dirty="0"/>
              <a:t>comparison to a centrally organized firm (for market data), the same analysis could be concluded in 1 hour, and the business provided with value-added business intelligence to properly manage the negotiation</a:t>
            </a:r>
            <a:r>
              <a:rPr lang="en-US" sz="1050" dirty="0" smtClean="0"/>
              <a:t>.</a:t>
            </a:r>
            <a:endParaRPr lang="en-US" sz="1200" b="1" dirty="0" smtClean="0"/>
          </a:p>
        </p:txBody>
      </p:sp>
      <p:sp>
        <p:nvSpPr>
          <p:cNvPr id="5" name="Title 1"/>
          <p:cNvSpPr txBox="1">
            <a:spLocks/>
          </p:cNvSpPr>
          <p:nvPr/>
        </p:nvSpPr>
        <p:spPr bwMode="auto">
          <a:xfrm>
            <a:off x="227013" y="360346"/>
            <a:ext cx="8015287" cy="639762"/>
          </a:xfrm>
          <a:prstGeom prst="rect">
            <a:avLst/>
          </a:prstGeom>
          <a:noFill/>
          <a:ln w="9525">
            <a:noFill/>
            <a:miter lim="800000"/>
            <a:headEnd/>
            <a:tailEnd/>
          </a:ln>
        </p:spPr>
        <p:txBody>
          <a:bodyPr lIns="162000" tIns="36000" bIns="36000"/>
          <a:lstStyle/>
          <a:p>
            <a:pPr eaLnBrk="0" hangingPunct="0">
              <a:defRPr/>
            </a:pPr>
            <a:r>
              <a:rPr lang="en-US" sz="2400" b="1" dirty="0"/>
              <a:t>Moody’s Contract Discovery </a:t>
            </a:r>
            <a:r>
              <a:rPr lang="en-US" sz="2400" b="1" dirty="0" smtClean="0"/>
              <a:t>Exercise</a:t>
            </a:r>
            <a:r>
              <a:rPr lang="en-US" sz="2800" b="1" dirty="0" smtClean="0"/>
              <a:t/>
            </a:r>
            <a:br>
              <a:rPr lang="en-US" sz="2800" b="1" dirty="0" smtClean="0"/>
            </a:br>
            <a:r>
              <a:rPr lang="en-US" sz="2000" b="1" kern="0" dirty="0" smtClean="0">
                <a:solidFill>
                  <a:srgbClr val="7030A0"/>
                </a:solidFill>
                <a:ea typeface="+mj-ea"/>
                <a:cs typeface="+mj-cs"/>
              </a:rPr>
              <a:t>Overview</a:t>
            </a:r>
            <a:endParaRPr lang="en-US" sz="2000" b="1" kern="0" dirty="0">
              <a:solidFill>
                <a:srgbClr val="7030A0"/>
              </a:solidFill>
              <a:ea typeface="+mj-ea"/>
              <a:cs typeface="+mj-cs"/>
            </a:endParaRPr>
          </a:p>
        </p:txBody>
      </p:sp>
      <p:pic>
        <p:nvPicPr>
          <p:cNvPr id="9217" name="Picture 1"/>
          <p:cNvPicPr>
            <a:picLocks noChangeAspect="1" noChangeArrowheads="1"/>
          </p:cNvPicPr>
          <p:nvPr/>
        </p:nvPicPr>
        <p:blipFill>
          <a:blip r:embed="rId3"/>
          <a:srcRect/>
          <a:stretch>
            <a:fillRect/>
          </a:stretch>
        </p:blipFill>
        <p:spPr bwMode="auto">
          <a:xfrm>
            <a:off x="3071802" y="1256204"/>
            <a:ext cx="3674689" cy="2580776"/>
          </a:xfrm>
          <a:prstGeom prst="rect">
            <a:avLst/>
          </a:prstGeom>
          <a:noFill/>
          <a:ln w="9525">
            <a:noFill/>
            <a:miter lim="800000"/>
            <a:headEnd/>
            <a:tailEnd/>
          </a:ln>
          <a:effectLst/>
        </p:spPr>
      </p:pic>
      <p:pic>
        <p:nvPicPr>
          <p:cNvPr id="9218" name="Picture 2"/>
          <p:cNvPicPr>
            <a:picLocks noChangeAspect="1" noChangeArrowheads="1"/>
          </p:cNvPicPr>
          <p:nvPr/>
        </p:nvPicPr>
        <p:blipFill>
          <a:blip r:embed="rId4"/>
          <a:srcRect/>
          <a:stretch>
            <a:fillRect/>
          </a:stretch>
        </p:blipFill>
        <p:spPr bwMode="auto">
          <a:xfrm>
            <a:off x="3500430" y="3857628"/>
            <a:ext cx="2825951" cy="2570169"/>
          </a:xfrm>
          <a:prstGeom prst="rect">
            <a:avLst/>
          </a:prstGeom>
          <a:noFill/>
          <a:ln w="9525">
            <a:noFill/>
            <a:miter lim="800000"/>
            <a:headEnd/>
            <a:tailEnd/>
          </a:ln>
          <a:effectLst/>
        </p:spPr>
      </p:pic>
      <p:sp>
        <p:nvSpPr>
          <p:cNvPr id="7" name="TextBox 6"/>
          <p:cNvSpPr txBox="1"/>
          <p:nvPr/>
        </p:nvSpPr>
        <p:spPr>
          <a:xfrm>
            <a:off x="6715140" y="1357298"/>
            <a:ext cx="2143140" cy="4939814"/>
          </a:xfrm>
          <a:prstGeom prst="rect">
            <a:avLst/>
          </a:prstGeom>
          <a:noFill/>
        </p:spPr>
        <p:txBody>
          <a:bodyPr wrap="square" rtlCol="0">
            <a:spAutoFit/>
          </a:bodyPr>
          <a:lstStyle/>
          <a:p>
            <a:r>
              <a:rPr lang="en-US" sz="1200" b="1" dirty="0" smtClean="0"/>
              <a:t>Findings Recommendations :</a:t>
            </a:r>
          </a:p>
          <a:p>
            <a:endParaRPr lang="en-US" sz="1200" b="1" dirty="0" smtClean="0"/>
          </a:p>
          <a:p>
            <a:pPr marL="285750" indent="-285750">
              <a:buFont typeface="Arial" panose="020B0604020202020204" pitchFamily="34" charset="0"/>
              <a:buChar char="•"/>
            </a:pPr>
            <a:r>
              <a:rPr lang="en-US" sz="1050" dirty="0" smtClean="0"/>
              <a:t>To address immediate need of contracts set to renew on Nov 30 (notice date of Oct 30), departments involved should at minimum review usage and notify the vendor of any change in number of licensed users before the notice date.</a:t>
            </a:r>
            <a:br>
              <a:rPr lang="en-US" sz="1050" dirty="0" smtClean="0"/>
            </a:br>
            <a:endParaRPr lang="en-US" sz="1050" dirty="0" smtClean="0"/>
          </a:p>
          <a:p>
            <a:pPr marL="285750" indent="-285750">
              <a:buFont typeface="Arial" panose="020B0604020202020204" pitchFamily="34" charset="0"/>
              <a:buChar char="•"/>
            </a:pPr>
            <a:r>
              <a:rPr lang="en-US" sz="1050" dirty="0" smtClean="0"/>
              <a:t>Moody’s provided two proposals to address existing User ID sharing by Corporate Banking. Due to timing constraints, MDC  advices GBM to send a pre-cautionary cancellation notice for Corporate Banking services before the notice date until a full review of the new proposal and its impact can take place. </a:t>
            </a:r>
          </a:p>
          <a:p>
            <a:endParaRPr lang="en-US" sz="1200" b="1" dirty="0" smtClean="0"/>
          </a:p>
          <a:p>
            <a:pPr algn="ctr"/>
            <a:r>
              <a:rPr lang="en-US" sz="1200" b="1" dirty="0" smtClean="0"/>
              <a:t>A more recent proposal from Moody’s provides an opportunity to reduce licensing by 100k.</a:t>
            </a:r>
          </a:p>
        </p:txBody>
      </p:sp>
      <p:sp>
        <p:nvSpPr>
          <p:cNvPr id="9" name="Date Placeholder 11"/>
          <p:cNvSpPr txBox="1">
            <a:spLocks/>
          </p:cNvSpPr>
          <p:nvPr/>
        </p:nvSpPr>
        <p:spPr>
          <a:xfrm>
            <a:off x="3347864" y="6650850"/>
            <a:ext cx="2681288" cy="185700"/>
          </a:xfrm>
          <a:prstGeom prst="rect">
            <a:avLst/>
          </a:prstGeom>
        </p:spPr>
        <p:txBody>
          <a:bodyPr vert="horz" lIns="91440" tIns="45720" rIns="91440" bIns="45720" rtlCol="0" anchor="ctr"/>
          <a:lstStyle/>
          <a:p>
            <a:pPr>
              <a:defRPr/>
            </a:pPr>
            <a:r>
              <a:rPr lang="en-US" sz="1200" dirty="0" smtClean="0">
                <a:solidFill>
                  <a:prstClr val="white">
                    <a:lumMod val="50000"/>
                  </a:prstClr>
                </a:solidFill>
              </a:rPr>
              <a:t>MDC @ Market Data Company</a:t>
            </a:r>
          </a:p>
        </p:txBody>
      </p:sp>
      <p:sp>
        <p:nvSpPr>
          <p:cNvPr id="10" name="Slide Number Placeholder 3"/>
          <p:cNvSpPr txBox="1">
            <a:spLocks/>
          </p:cNvSpPr>
          <p:nvPr>
            <p:custDataLst>
              <p:tags r:id="rId1"/>
            </p:custDataLst>
          </p:nvPr>
        </p:nvSpPr>
        <p:spPr>
          <a:xfrm>
            <a:off x="8565856" y="6629400"/>
            <a:ext cx="500062" cy="228600"/>
          </a:xfrm>
          <a:prstGeom prst="rect">
            <a:avLst/>
          </a:prstGeom>
        </p:spPr>
        <p:txBody>
          <a:bodyPr/>
          <a:lstStyle/>
          <a:p>
            <a:pPr algn="r">
              <a:defRPr/>
            </a:pPr>
            <a:fld id="{7DD3A008-D169-48E7-AED4-58438EF76B69}" type="slidenum">
              <a:rPr lang="en-US" sz="1200" smtClean="0">
                <a:solidFill>
                  <a:prstClr val="white">
                    <a:lumMod val="50000"/>
                  </a:prstClr>
                </a:solidFill>
              </a:rPr>
              <a:pPr algn="r">
                <a:defRPr/>
              </a:pPr>
              <a:t>50</a:t>
            </a:fld>
            <a:endParaRPr lang="en-US" sz="1200" dirty="0">
              <a:solidFill>
                <a:prstClr val="white">
                  <a:lumMod val="50000"/>
                </a:prstClr>
              </a:solidFill>
            </a:endParaRPr>
          </a:p>
        </p:txBody>
      </p:sp>
      <p:pic>
        <p:nvPicPr>
          <p:cNvPr id="11" name="Picture 10"/>
          <p:cNvPicPr>
            <a:picLocks noChangeAspect="1"/>
          </p:cNvPicPr>
          <p:nvPr/>
        </p:nvPicPr>
        <p:blipFill>
          <a:blip r:embed="rId5" cstate="print"/>
          <a:stretch>
            <a:fillRect/>
          </a:stretch>
        </p:blipFill>
        <p:spPr>
          <a:xfrm>
            <a:off x="7543800" y="179401"/>
            <a:ext cx="1278860" cy="765161"/>
          </a:xfrm>
          <a:prstGeom prst="rect">
            <a:avLst/>
          </a:prstGeom>
        </p:spPr>
      </p:pic>
      <p:sp>
        <p:nvSpPr>
          <p:cNvPr id="12" name="Rectangle 11">
            <a:extLst>
              <a:ext uri="{FF2B5EF4-FFF2-40B4-BE49-F238E27FC236}">
                <a16:creationId xmlns="" xmlns:a16="http://schemas.microsoft.com/office/drawing/2014/main" id="{202C463B-A1AD-4C9E-92FD-8AB3C0931C64}"/>
              </a:ext>
            </a:extLst>
          </p:cNvPr>
          <p:cNvSpPr/>
          <p:nvPr/>
        </p:nvSpPr>
        <p:spPr>
          <a:xfrm>
            <a:off x="8077200" y="0"/>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
        <p:nvSpPr>
          <p:cNvPr id="13" name="Rectangle 12">
            <a:extLst>
              <a:ext uri="{FF2B5EF4-FFF2-40B4-BE49-F238E27FC236}">
                <a16:creationId xmlns="" xmlns:a16="http://schemas.microsoft.com/office/drawing/2014/main" id="{36956996-D821-489B-AEBB-3609872CDCDC}"/>
              </a:ext>
            </a:extLst>
          </p:cNvPr>
          <p:cNvSpPr/>
          <p:nvPr/>
        </p:nvSpPr>
        <p:spPr>
          <a:xfrm>
            <a:off x="182425" y="6535579"/>
            <a:ext cx="506870" cy="246221"/>
          </a:xfrm>
          <a:prstGeom prst="rect">
            <a:avLst/>
          </a:prstGeom>
        </p:spPr>
        <p:txBody>
          <a:bodyPr wrap="none">
            <a:spAutoFit/>
          </a:bodyPr>
          <a:lstStyle/>
          <a:p>
            <a:pPr lvl="0" algn="ctr">
              <a:spcBef>
                <a:spcPts val="600"/>
              </a:spcBef>
            </a:pPr>
            <a:r>
              <a:rPr lang="en-CA" sz="1000" b="1" dirty="0" smtClean="0">
                <a:solidFill>
                  <a:schemeClr val="accent4">
                    <a:lumMod val="60000"/>
                    <a:lumOff val="40000"/>
                  </a:schemeClr>
                </a:solidFill>
                <a:latin typeface="+mn-lt"/>
              </a:rPr>
              <a:t>Scotia</a:t>
            </a:r>
            <a:endParaRPr lang="en-CA" sz="1000" dirty="0">
              <a:solidFill>
                <a:schemeClr val="accent4">
                  <a:lumMod val="60000"/>
                  <a:lumOff val="40000"/>
                </a:schemeClr>
              </a:solidFill>
              <a:latin typeface="+mn-lt"/>
            </a:endParaRPr>
          </a:p>
        </p:txBody>
      </p:sp>
    </p:spTree>
    <p:extLst>
      <p:ext uri="{BB962C8B-B14F-4D97-AF65-F5344CB8AC3E}">
        <p14:creationId xmlns:p14="http://schemas.microsoft.com/office/powerpoint/2010/main" xmlns="" val="1224787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B33DB76F-A013-47EC-A7C3-13FDF844309F}"/>
              </a:ext>
            </a:extLst>
          </p:cNvPr>
          <p:cNvGrpSpPr/>
          <p:nvPr/>
        </p:nvGrpSpPr>
        <p:grpSpPr>
          <a:xfrm>
            <a:off x="1259632" y="3756088"/>
            <a:ext cx="6984776" cy="1398489"/>
            <a:chOff x="1735399" y="3038623"/>
            <a:chExt cx="6797041" cy="1398489"/>
          </a:xfrm>
        </p:grpSpPr>
        <p:sp>
          <p:nvSpPr>
            <p:cNvPr id="5" name="TextBox 4">
              <a:extLst>
                <a:ext uri="{FF2B5EF4-FFF2-40B4-BE49-F238E27FC236}">
                  <a16:creationId xmlns="" xmlns:a16="http://schemas.microsoft.com/office/drawing/2014/main" id="{F61B4D7C-B22F-49E6-AC96-C97A2FB9D85E}"/>
                </a:ext>
              </a:extLst>
            </p:cNvPr>
            <p:cNvSpPr txBox="1"/>
            <p:nvPr/>
          </p:nvSpPr>
          <p:spPr>
            <a:xfrm>
              <a:off x="1735399" y="4002721"/>
              <a:ext cx="1017766" cy="430887"/>
            </a:xfrm>
            <a:prstGeom prst="rect">
              <a:avLst/>
            </a:prstGeom>
            <a:solidFill>
              <a:srgbClr val="00B050"/>
            </a:solidFill>
          </p:spPr>
          <p:txBody>
            <a:bodyPr wrap="square" rtlCol="0">
              <a:spAutoFit/>
            </a:bodyPr>
            <a:lstStyle/>
            <a:p>
              <a:pPr algn="ctr"/>
              <a:r>
                <a:rPr lang="en-CA" sz="1100" dirty="0">
                  <a:solidFill>
                    <a:schemeClr val="bg1"/>
                  </a:solidFill>
                </a:rPr>
                <a:t>Exchange Data</a:t>
              </a:r>
            </a:p>
            <a:p>
              <a:pPr algn="ctr"/>
              <a:r>
                <a:rPr lang="en-CA" sz="1100" b="1" dirty="0">
                  <a:solidFill>
                    <a:schemeClr val="bg1"/>
                  </a:solidFill>
                </a:rPr>
                <a:t>$0.1M</a:t>
              </a:r>
            </a:p>
          </p:txBody>
        </p:sp>
        <p:sp>
          <p:nvSpPr>
            <p:cNvPr id="6" name="TextBox 5">
              <a:extLst>
                <a:ext uri="{FF2B5EF4-FFF2-40B4-BE49-F238E27FC236}">
                  <a16:creationId xmlns="" xmlns:a16="http://schemas.microsoft.com/office/drawing/2014/main" id="{7870DB59-1C7B-4D81-BC10-B4B18AA1E528}"/>
                </a:ext>
              </a:extLst>
            </p:cNvPr>
            <p:cNvSpPr txBox="1"/>
            <p:nvPr/>
          </p:nvSpPr>
          <p:spPr>
            <a:xfrm>
              <a:off x="2826055" y="4002721"/>
              <a:ext cx="1017766" cy="430887"/>
            </a:xfrm>
            <a:prstGeom prst="rect">
              <a:avLst/>
            </a:prstGeom>
            <a:solidFill>
              <a:srgbClr val="00B050"/>
            </a:solidFill>
          </p:spPr>
          <p:txBody>
            <a:bodyPr wrap="square" rtlCol="0">
              <a:spAutoFit/>
            </a:bodyPr>
            <a:lstStyle/>
            <a:p>
              <a:pPr algn="ctr"/>
              <a:r>
                <a:rPr lang="en-CA" sz="1100" dirty="0">
                  <a:solidFill>
                    <a:schemeClr val="bg1"/>
                  </a:solidFill>
                </a:rPr>
                <a:t>MD </a:t>
              </a:r>
              <a:r>
                <a:rPr lang="en-CA" sz="1100" dirty="0" err="1">
                  <a:solidFill>
                    <a:schemeClr val="bg1"/>
                  </a:solidFill>
                </a:rPr>
                <a:t>Workstn</a:t>
              </a:r>
              <a:endParaRPr lang="en-CA" sz="1100" dirty="0">
                <a:solidFill>
                  <a:schemeClr val="bg1"/>
                </a:solidFill>
              </a:endParaRPr>
            </a:p>
            <a:p>
              <a:pPr algn="ctr"/>
              <a:r>
                <a:rPr lang="en-CA" sz="1100" b="1" dirty="0">
                  <a:solidFill>
                    <a:schemeClr val="bg1"/>
                  </a:solidFill>
                </a:rPr>
                <a:t>$3.1M</a:t>
              </a:r>
            </a:p>
          </p:txBody>
        </p:sp>
        <p:sp>
          <p:nvSpPr>
            <p:cNvPr id="7" name="TextBox 6">
              <a:extLst>
                <a:ext uri="{FF2B5EF4-FFF2-40B4-BE49-F238E27FC236}">
                  <a16:creationId xmlns="" xmlns:a16="http://schemas.microsoft.com/office/drawing/2014/main" id="{1418EE30-BBA0-43BC-BC6B-9529C0687236}"/>
                </a:ext>
              </a:extLst>
            </p:cNvPr>
            <p:cNvSpPr txBox="1"/>
            <p:nvPr/>
          </p:nvSpPr>
          <p:spPr>
            <a:xfrm>
              <a:off x="3936062" y="4002721"/>
              <a:ext cx="1017766" cy="430887"/>
            </a:xfrm>
            <a:prstGeom prst="rect">
              <a:avLst/>
            </a:prstGeom>
            <a:solidFill>
              <a:srgbClr val="FFC000"/>
            </a:solidFill>
          </p:spPr>
          <p:txBody>
            <a:bodyPr wrap="square" rtlCol="0">
              <a:spAutoFit/>
            </a:bodyPr>
            <a:lstStyle/>
            <a:p>
              <a:pPr algn="ctr"/>
              <a:r>
                <a:rPr lang="en-CA" sz="1100" dirty="0">
                  <a:solidFill>
                    <a:schemeClr val="bg1"/>
                  </a:solidFill>
                </a:rPr>
                <a:t>Index Data</a:t>
              </a:r>
            </a:p>
            <a:p>
              <a:pPr algn="ctr"/>
              <a:r>
                <a:rPr lang="en-CA" sz="1100" b="1" dirty="0">
                  <a:solidFill>
                    <a:schemeClr val="bg1"/>
                  </a:solidFill>
                </a:rPr>
                <a:t>$1.4M</a:t>
              </a:r>
            </a:p>
          </p:txBody>
        </p:sp>
        <p:sp>
          <p:nvSpPr>
            <p:cNvPr id="8" name="TextBox 7">
              <a:extLst>
                <a:ext uri="{FF2B5EF4-FFF2-40B4-BE49-F238E27FC236}">
                  <a16:creationId xmlns="" xmlns:a16="http://schemas.microsoft.com/office/drawing/2014/main" id="{90993720-86A3-4B28-9B86-81CB3635ABC3}"/>
                </a:ext>
              </a:extLst>
            </p:cNvPr>
            <p:cNvSpPr txBox="1"/>
            <p:nvPr/>
          </p:nvSpPr>
          <p:spPr>
            <a:xfrm>
              <a:off x="5028276" y="4006225"/>
              <a:ext cx="1172606" cy="430887"/>
            </a:xfrm>
            <a:prstGeom prst="rect">
              <a:avLst/>
            </a:prstGeom>
            <a:solidFill>
              <a:srgbClr val="FFC000"/>
            </a:solidFill>
          </p:spPr>
          <p:txBody>
            <a:bodyPr wrap="square" rtlCol="0">
              <a:spAutoFit/>
            </a:bodyPr>
            <a:lstStyle/>
            <a:p>
              <a:pPr algn="ctr"/>
              <a:r>
                <a:rPr lang="en-CA" sz="1100" dirty="0">
                  <a:solidFill>
                    <a:schemeClr val="bg1"/>
                  </a:solidFill>
                </a:rPr>
                <a:t>Static/Reference Data - </a:t>
              </a:r>
              <a:r>
                <a:rPr lang="en-CA" sz="1100" b="1" dirty="0">
                  <a:solidFill>
                    <a:schemeClr val="bg1"/>
                  </a:solidFill>
                </a:rPr>
                <a:t>$2.6M</a:t>
              </a:r>
            </a:p>
          </p:txBody>
        </p:sp>
        <p:sp>
          <p:nvSpPr>
            <p:cNvPr id="9" name="TextBox 8">
              <a:extLst>
                <a:ext uri="{FF2B5EF4-FFF2-40B4-BE49-F238E27FC236}">
                  <a16:creationId xmlns="" xmlns:a16="http://schemas.microsoft.com/office/drawing/2014/main" id="{E29E38B2-6790-4A82-955C-F2F6B92B31A7}"/>
                </a:ext>
              </a:extLst>
            </p:cNvPr>
            <p:cNvSpPr txBox="1"/>
            <p:nvPr/>
          </p:nvSpPr>
          <p:spPr>
            <a:xfrm>
              <a:off x="6307134" y="4005751"/>
              <a:ext cx="1017766" cy="430887"/>
            </a:xfrm>
            <a:prstGeom prst="rect">
              <a:avLst/>
            </a:prstGeom>
            <a:solidFill>
              <a:srgbClr val="FF0000"/>
            </a:solidFill>
          </p:spPr>
          <p:txBody>
            <a:bodyPr wrap="square" rtlCol="0">
              <a:spAutoFit/>
            </a:bodyPr>
            <a:lstStyle/>
            <a:p>
              <a:pPr algn="ctr"/>
              <a:r>
                <a:rPr lang="en-CA" sz="1100" dirty="0">
                  <a:solidFill>
                    <a:schemeClr val="bg1"/>
                  </a:solidFill>
                </a:rPr>
                <a:t>Research</a:t>
              </a:r>
            </a:p>
            <a:p>
              <a:pPr algn="ctr"/>
              <a:r>
                <a:rPr lang="en-CA" sz="1100" dirty="0">
                  <a:solidFill>
                    <a:schemeClr val="bg1"/>
                  </a:solidFill>
                </a:rPr>
                <a:t>  </a:t>
              </a:r>
              <a:r>
                <a:rPr lang="en-CA" sz="1100" b="1" dirty="0">
                  <a:solidFill>
                    <a:schemeClr val="bg1"/>
                  </a:solidFill>
                </a:rPr>
                <a:t>$1.2M</a:t>
              </a:r>
            </a:p>
          </p:txBody>
        </p:sp>
        <p:sp>
          <p:nvSpPr>
            <p:cNvPr id="10" name="TextBox 9">
              <a:extLst>
                <a:ext uri="{FF2B5EF4-FFF2-40B4-BE49-F238E27FC236}">
                  <a16:creationId xmlns="" xmlns:a16="http://schemas.microsoft.com/office/drawing/2014/main" id="{650D788E-DD64-4D9C-B0DD-CD1E5CAB8947}"/>
                </a:ext>
              </a:extLst>
            </p:cNvPr>
            <p:cNvSpPr txBox="1"/>
            <p:nvPr/>
          </p:nvSpPr>
          <p:spPr>
            <a:xfrm>
              <a:off x="7429593" y="4005751"/>
              <a:ext cx="1102847" cy="430887"/>
            </a:xfrm>
            <a:prstGeom prst="rect">
              <a:avLst/>
            </a:prstGeom>
            <a:solidFill>
              <a:srgbClr val="FF0000"/>
            </a:solidFill>
          </p:spPr>
          <p:txBody>
            <a:bodyPr wrap="square" rtlCol="0">
              <a:spAutoFit/>
            </a:bodyPr>
            <a:lstStyle/>
            <a:p>
              <a:pPr algn="ctr"/>
              <a:r>
                <a:rPr lang="en-CA" sz="1100" dirty="0">
                  <a:solidFill>
                    <a:schemeClr val="bg1"/>
                  </a:solidFill>
                </a:rPr>
                <a:t>All Other </a:t>
              </a:r>
              <a:r>
                <a:rPr lang="en-CA" sz="1100" dirty="0" err="1">
                  <a:solidFill>
                    <a:schemeClr val="bg1"/>
                  </a:solidFill>
                </a:rPr>
                <a:t>Svcs</a:t>
              </a:r>
              <a:endParaRPr lang="en-CA" sz="1100" dirty="0">
                <a:solidFill>
                  <a:schemeClr val="bg1"/>
                </a:solidFill>
              </a:endParaRPr>
            </a:p>
            <a:p>
              <a:pPr algn="ctr"/>
              <a:r>
                <a:rPr lang="en-CA" sz="1100" b="1" dirty="0">
                  <a:solidFill>
                    <a:schemeClr val="bg1"/>
                  </a:solidFill>
                </a:rPr>
                <a:t>$2.5M</a:t>
              </a:r>
            </a:p>
          </p:txBody>
        </p:sp>
        <p:cxnSp>
          <p:nvCxnSpPr>
            <p:cNvPr id="14" name="Connector: Elbow 13">
              <a:extLst>
                <a:ext uri="{FF2B5EF4-FFF2-40B4-BE49-F238E27FC236}">
                  <a16:creationId xmlns="" xmlns:a16="http://schemas.microsoft.com/office/drawing/2014/main" id="{00A85D37-03E3-44B8-BC73-9EC981DDEF73}"/>
                </a:ext>
              </a:extLst>
            </p:cNvPr>
            <p:cNvCxnSpPr>
              <a:cxnSpLocks/>
              <a:stCxn id="5" idx="0"/>
              <a:endCxn id="15" idx="2"/>
            </p:cNvCxnSpPr>
            <p:nvPr/>
          </p:nvCxnSpPr>
          <p:spPr>
            <a:xfrm rot="5400000" flipH="1" flipV="1">
              <a:off x="2336380" y="3377413"/>
              <a:ext cx="533210" cy="717406"/>
            </a:xfrm>
            <a:prstGeom prst="bentConnector3">
              <a:avLst>
                <a:gd name="adj1" fmla="val 500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846C1FE6-011A-4130-8774-8D146EAD54B9}"/>
                </a:ext>
              </a:extLst>
            </p:cNvPr>
            <p:cNvSpPr/>
            <p:nvPr/>
          </p:nvSpPr>
          <p:spPr>
            <a:xfrm>
              <a:off x="2059214" y="3038624"/>
              <a:ext cx="1804947" cy="4308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t>29%</a:t>
              </a:r>
            </a:p>
          </p:txBody>
        </p:sp>
        <p:sp>
          <p:nvSpPr>
            <p:cNvPr id="16" name="Rectangle 15">
              <a:extLst>
                <a:ext uri="{FF2B5EF4-FFF2-40B4-BE49-F238E27FC236}">
                  <a16:creationId xmlns="" xmlns:a16="http://schemas.microsoft.com/office/drawing/2014/main" id="{2342D755-A90B-4B09-ADC5-D5C00D3D0FC0}"/>
                </a:ext>
              </a:extLst>
            </p:cNvPr>
            <p:cNvSpPr/>
            <p:nvPr/>
          </p:nvSpPr>
          <p:spPr>
            <a:xfrm>
              <a:off x="3903917" y="3038623"/>
              <a:ext cx="2210463" cy="43088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t>37%</a:t>
              </a:r>
            </a:p>
          </p:txBody>
        </p:sp>
        <p:sp>
          <p:nvSpPr>
            <p:cNvPr id="17" name="Rectangle 16">
              <a:extLst>
                <a:ext uri="{FF2B5EF4-FFF2-40B4-BE49-F238E27FC236}">
                  <a16:creationId xmlns="" xmlns:a16="http://schemas.microsoft.com/office/drawing/2014/main" id="{67E93053-9814-4EAA-85EB-704202008D1C}"/>
                </a:ext>
              </a:extLst>
            </p:cNvPr>
            <p:cNvSpPr/>
            <p:nvPr/>
          </p:nvSpPr>
          <p:spPr>
            <a:xfrm>
              <a:off x="6154136" y="3038623"/>
              <a:ext cx="2067340" cy="4308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t>34%</a:t>
              </a:r>
            </a:p>
          </p:txBody>
        </p:sp>
        <p:cxnSp>
          <p:nvCxnSpPr>
            <p:cNvPr id="19" name="Connector: Elbow 18">
              <a:extLst>
                <a:ext uri="{FF2B5EF4-FFF2-40B4-BE49-F238E27FC236}">
                  <a16:creationId xmlns="" xmlns:a16="http://schemas.microsoft.com/office/drawing/2014/main" id="{F45CAED2-148F-4302-B09F-E2900A34370E}"/>
                </a:ext>
              </a:extLst>
            </p:cNvPr>
            <p:cNvCxnSpPr>
              <a:cxnSpLocks/>
              <a:stCxn id="6" idx="0"/>
              <a:endCxn id="15" idx="2"/>
            </p:cNvCxnSpPr>
            <p:nvPr/>
          </p:nvCxnSpPr>
          <p:spPr>
            <a:xfrm rot="16200000" flipV="1">
              <a:off x="2881708" y="3549491"/>
              <a:ext cx="533210" cy="373250"/>
            </a:xfrm>
            <a:prstGeom prst="bentConnector3">
              <a:avLst>
                <a:gd name="adj1" fmla="val 500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 xmlns:a16="http://schemas.microsoft.com/office/drawing/2014/main" id="{37FCE644-47D8-4067-A97E-E5E5D5DF2AC6}"/>
                </a:ext>
              </a:extLst>
            </p:cNvPr>
            <p:cNvCxnSpPr>
              <a:cxnSpLocks/>
              <a:stCxn id="7" idx="0"/>
              <a:endCxn id="16" idx="2"/>
            </p:cNvCxnSpPr>
            <p:nvPr/>
          </p:nvCxnSpPr>
          <p:spPr>
            <a:xfrm rot="5400000" flipH="1" flipV="1">
              <a:off x="4460442" y="3454014"/>
              <a:ext cx="533211" cy="564204"/>
            </a:xfrm>
            <a:prstGeom prst="bentConnector3">
              <a:avLst>
                <a:gd name="adj1" fmla="val 50000"/>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 xmlns:a16="http://schemas.microsoft.com/office/drawing/2014/main" id="{5B67D916-5082-4678-846E-2540FE990F38}"/>
                </a:ext>
              </a:extLst>
            </p:cNvPr>
            <p:cNvCxnSpPr>
              <a:cxnSpLocks/>
              <a:stCxn id="8" idx="0"/>
              <a:endCxn id="16" idx="2"/>
            </p:cNvCxnSpPr>
            <p:nvPr/>
          </p:nvCxnSpPr>
          <p:spPr>
            <a:xfrm rot="16200000" flipV="1">
              <a:off x="5043507" y="3435153"/>
              <a:ext cx="536715" cy="605430"/>
            </a:xfrm>
            <a:prstGeom prst="bentConnector3">
              <a:avLst>
                <a:gd name="adj1" fmla="val 50000"/>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 xmlns:a16="http://schemas.microsoft.com/office/drawing/2014/main" id="{F02F2856-1881-47F9-82C1-D8B654DC7A81}"/>
                </a:ext>
              </a:extLst>
            </p:cNvPr>
            <p:cNvCxnSpPr>
              <a:cxnSpLocks/>
              <a:stCxn id="9" idx="0"/>
              <a:endCxn id="17" idx="2"/>
            </p:cNvCxnSpPr>
            <p:nvPr/>
          </p:nvCxnSpPr>
          <p:spPr>
            <a:xfrm rot="5400000" flipH="1" flipV="1">
              <a:off x="6733791" y="3551737"/>
              <a:ext cx="536241" cy="37178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 xmlns:a16="http://schemas.microsoft.com/office/drawing/2014/main" id="{BE10025E-7B32-4AB4-813F-EE9FC0A13E09}"/>
                </a:ext>
              </a:extLst>
            </p:cNvPr>
            <p:cNvCxnSpPr>
              <a:cxnSpLocks/>
              <a:stCxn id="10" idx="0"/>
              <a:endCxn id="17" idx="2"/>
            </p:cNvCxnSpPr>
            <p:nvPr/>
          </p:nvCxnSpPr>
          <p:spPr>
            <a:xfrm rot="16200000" flipV="1">
              <a:off x="7316292" y="3341025"/>
              <a:ext cx="536241" cy="79321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49" name="Table 48">
            <a:extLst>
              <a:ext uri="{FF2B5EF4-FFF2-40B4-BE49-F238E27FC236}">
                <a16:creationId xmlns="" xmlns:a16="http://schemas.microsoft.com/office/drawing/2014/main" id="{8935E7DC-2E7E-4BF4-B3A8-4609D8DBBD90}"/>
              </a:ext>
            </a:extLst>
          </p:cNvPr>
          <p:cNvGraphicFramePr>
            <a:graphicFrameLocks noGrp="1"/>
          </p:cNvGraphicFramePr>
          <p:nvPr>
            <p:extLst>
              <p:ext uri="{D42A27DB-BD31-4B8C-83A1-F6EECF244321}">
                <p14:modId xmlns="" xmlns:p14="http://schemas.microsoft.com/office/powerpoint/2010/main" val="2614992329"/>
              </p:ext>
            </p:extLst>
          </p:nvPr>
        </p:nvGraphicFramePr>
        <p:xfrm>
          <a:off x="114124" y="2545129"/>
          <a:ext cx="7842252" cy="1158240"/>
        </p:xfrm>
        <a:graphic>
          <a:graphicData uri="http://schemas.openxmlformats.org/drawingml/2006/table">
            <a:tbl>
              <a:tblPr firstRow="1" bandRow="1">
                <a:tableStyleId>{5C22544A-7EE6-4342-B048-85BDC9FD1C3A}</a:tableStyleId>
              </a:tblPr>
              <a:tblGrid>
                <a:gridCol w="1447800">
                  <a:extLst>
                    <a:ext uri="{9D8B030D-6E8A-4147-A177-3AD203B41FA5}">
                      <a16:colId xmlns="" xmlns:a16="http://schemas.microsoft.com/office/drawing/2014/main" val="20000"/>
                    </a:ext>
                  </a:extLst>
                </a:gridCol>
                <a:gridCol w="2131484">
                  <a:extLst>
                    <a:ext uri="{9D8B030D-6E8A-4147-A177-3AD203B41FA5}">
                      <a16:colId xmlns="" xmlns:a16="http://schemas.microsoft.com/office/drawing/2014/main" val="20001"/>
                    </a:ext>
                  </a:extLst>
                </a:gridCol>
                <a:gridCol w="2131484">
                  <a:extLst>
                    <a:ext uri="{9D8B030D-6E8A-4147-A177-3AD203B41FA5}">
                      <a16:colId xmlns="" xmlns:a16="http://schemas.microsoft.com/office/drawing/2014/main" val="20002"/>
                    </a:ext>
                  </a:extLst>
                </a:gridCol>
                <a:gridCol w="2131484">
                  <a:extLst>
                    <a:ext uri="{9D8B030D-6E8A-4147-A177-3AD203B41FA5}">
                      <a16:colId xmlns="" xmlns:a16="http://schemas.microsoft.com/office/drawing/2014/main" val="20003"/>
                    </a:ext>
                  </a:extLst>
                </a:gridCol>
              </a:tblGrid>
              <a:tr h="161729">
                <a:tc>
                  <a:txBody>
                    <a:bodyPr/>
                    <a:lstStyle/>
                    <a:p>
                      <a:pPr algn="ctr"/>
                      <a:r>
                        <a:rPr lang="en-CA" sz="1200" b="1" dirty="0">
                          <a:solidFill>
                            <a:schemeClr val="tx1"/>
                          </a:solidFill>
                        </a:rPr>
                        <a:t>Criteria</a:t>
                      </a:r>
                    </a:p>
                  </a:txBody>
                  <a:tcPr anchor="ctr">
                    <a:solidFill>
                      <a:schemeClr val="bg1"/>
                    </a:solidFill>
                  </a:tcPr>
                </a:tc>
                <a:tc>
                  <a:txBody>
                    <a:bodyPr/>
                    <a:lstStyle/>
                    <a:p>
                      <a:pPr algn="ctr"/>
                      <a:r>
                        <a:rPr lang="en-US" sz="1200" b="1" dirty="0"/>
                        <a:t>Low Priority</a:t>
                      </a:r>
                      <a:endParaRPr lang="en-CA" sz="1200" b="1" dirty="0"/>
                    </a:p>
                  </a:txBody>
                  <a:tcPr anchor="ctr">
                    <a:solidFill>
                      <a:srgbClr val="00B050"/>
                    </a:solidFill>
                  </a:tcPr>
                </a:tc>
                <a:tc>
                  <a:txBody>
                    <a:bodyPr/>
                    <a:lstStyle/>
                    <a:p>
                      <a:pPr algn="ctr"/>
                      <a:r>
                        <a:rPr lang="en-US" sz="1200" b="1" dirty="0"/>
                        <a:t>Medium Priority</a:t>
                      </a:r>
                      <a:endParaRPr lang="en-CA" sz="1200" b="1" dirty="0"/>
                    </a:p>
                  </a:txBody>
                  <a:tcPr anchor="ctr">
                    <a:solidFill>
                      <a:srgbClr val="FFC000"/>
                    </a:solidFill>
                  </a:tcPr>
                </a:tc>
                <a:tc>
                  <a:txBody>
                    <a:bodyPr/>
                    <a:lstStyle/>
                    <a:p>
                      <a:pPr algn="ctr"/>
                      <a:r>
                        <a:rPr lang="en-US" sz="1200" b="1" dirty="0"/>
                        <a:t>High  Priority</a:t>
                      </a:r>
                      <a:endParaRPr lang="en-CA" sz="1200" b="1" dirty="0"/>
                    </a:p>
                  </a:txBody>
                  <a:tcPr anchor="ctr">
                    <a:solidFill>
                      <a:srgbClr val="FF0000"/>
                    </a:solidFill>
                  </a:tcPr>
                </a:tc>
                <a:extLst>
                  <a:ext uri="{0D108BD9-81ED-4DB2-BD59-A6C34878D82A}">
                    <a16:rowId xmlns="" xmlns:a16="http://schemas.microsoft.com/office/drawing/2014/main" val="10000"/>
                  </a:ext>
                </a:extLst>
              </a:tr>
              <a:tr h="25414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CA" sz="800" b="1" i="1" dirty="0"/>
                        <a:t>Roles and Responsibilities</a:t>
                      </a:r>
                    </a:p>
                  </a:txBody>
                  <a:tcPr>
                    <a:solidFill>
                      <a:schemeClr val="bg1"/>
                    </a:solidFill>
                  </a:tcPr>
                </a:tc>
                <a:tc>
                  <a:txBody>
                    <a:bodyPr/>
                    <a:lstStyle/>
                    <a:p>
                      <a:r>
                        <a:rPr lang="en-CA" sz="800" b="0" dirty="0"/>
                        <a:t>Clear contract and vendor management accountability</a:t>
                      </a:r>
                    </a:p>
                  </a:txBody>
                  <a:tcPr>
                    <a:solidFill>
                      <a:schemeClr val="bg1">
                        <a:lumMod val="85000"/>
                      </a:schemeClr>
                    </a:solidFill>
                  </a:tcPr>
                </a:tc>
                <a:tc>
                  <a:txBody>
                    <a:bodyPr/>
                    <a:lstStyle/>
                    <a:p>
                      <a:r>
                        <a:rPr lang="en-CA" sz="800" b="0" dirty="0"/>
                        <a:t>Accountable staff but limited visibility in the organization</a:t>
                      </a:r>
                    </a:p>
                  </a:txBody>
                  <a:tcPr>
                    <a:solidFill>
                      <a:schemeClr val="bg1">
                        <a:lumMod val="85000"/>
                      </a:schemeClr>
                    </a:solidFill>
                  </a:tcPr>
                </a:tc>
                <a:tc>
                  <a:txBody>
                    <a:bodyPr/>
                    <a:lstStyle/>
                    <a:p>
                      <a:r>
                        <a:rPr lang="en-CA" sz="800" b="0" dirty="0"/>
                        <a:t>Vendor and contract management responsibilities unclear to User</a:t>
                      </a:r>
                    </a:p>
                  </a:txBody>
                  <a:tcPr>
                    <a:solidFill>
                      <a:schemeClr val="bg1">
                        <a:lumMod val="85000"/>
                      </a:schemeClr>
                    </a:solidFill>
                  </a:tcPr>
                </a:tc>
                <a:extLst>
                  <a:ext uri="{0D108BD9-81ED-4DB2-BD59-A6C34878D82A}">
                    <a16:rowId xmlns="" xmlns:a16="http://schemas.microsoft.com/office/drawing/2014/main" val="1765544970"/>
                  </a:ext>
                </a:extLst>
              </a:tr>
              <a:tr h="1617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b="1" i="1" dirty="0"/>
                        <a:t>Process and Documentation</a:t>
                      </a:r>
                      <a:endParaRPr lang="en-CA" sz="800" b="1" i="1" dirty="0"/>
                    </a:p>
                  </a:txBody>
                  <a:tcPr>
                    <a:solidFill>
                      <a:schemeClr val="bg1"/>
                    </a:solidFill>
                  </a:tcPr>
                </a:tc>
                <a:tc>
                  <a:txBody>
                    <a:bodyPr/>
                    <a:lstStyle/>
                    <a:p>
                      <a:r>
                        <a:rPr lang="en-US" sz="800" b="0" dirty="0"/>
                        <a:t>Defined</a:t>
                      </a:r>
                      <a:r>
                        <a:rPr lang="en-US" sz="800" b="0" baseline="0" dirty="0"/>
                        <a:t>, understood, and practiced</a:t>
                      </a:r>
                      <a:endParaRPr lang="en-CA" sz="800" b="0" dirty="0"/>
                    </a:p>
                  </a:txBody>
                  <a:tcPr>
                    <a:solidFill>
                      <a:schemeClr val="bg1">
                        <a:lumMod val="85000"/>
                      </a:schemeClr>
                    </a:solidFill>
                  </a:tcPr>
                </a:tc>
                <a:tc>
                  <a:txBody>
                    <a:bodyPr/>
                    <a:lstStyle/>
                    <a:p>
                      <a:r>
                        <a:rPr lang="en-US" sz="800" b="0" dirty="0"/>
                        <a:t>Understood and Partially defined</a:t>
                      </a:r>
                      <a:endParaRPr lang="en-CA" sz="800" b="0" dirty="0"/>
                    </a:p>
                  </a:txBody>
                  <a:tcPr>
                    <a:solidFill>
                      <a:schemeClr val="bg1">
                        <a:lumMod val="85000"/>
                      </a:schemeClr>
                    </a:solidFill>
                  </a:tcPr>
                </a:tc>
                <a:tc>
                  <a:txBody>
                    <a:bodyPr/>
                    <a:lstStyle/>
                    <a:p>
                      <a:r>
                        <a:rPr lang="en-US" sz="800" b="0" dirty="0"/>
                        <a:t>Undefined or missing</a:t>
                      </a:r>
                      <a:endParaRPr lang="en-CA" sz="800" b="0" dirty="0"/>
                    </a:p>
                  </a:txBody>
                  <a:tcPr>
                    <a:solidFill>
                      <a:schemeClr val="bg1">
                        <a:lumMod val="85000"/>
                      </a:schemeClr>
                    </a:solidFill>
                  </a:tcPr>
                </a:tc>
                <a:extLst>
                  <a:ext uri="{0D108BD9-81ED-4DB2-BD59-A6C34878D82A}">
                    <a16:rowId xmlns="" xmlns:a16="http://schemas.microsoft.com/office/drawing/2014/main" val="10001"/>
                  </a:ext>
                </a:extLst>
              </a:tr>
              <a:tr h="25414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800" b="1" i="1" dirty="0"/>
                    </a:p>
                    <a:p>
                      <a:pPr marL="0" marR="0" indent="0" algn="r" defTabSz="914400" rtl="0" eaLnBrk="1" fontAlgn="auto" latinLnBrk="0" hangingPunct="1">
                        <a:lnSpc>
                          <a:spcPct val="100000"/>
                        </a:lnSpc>
                        <a:spcBef>
                          <a:spcPts val="0"/>
                        </a:spcBef>
                        <a:spcAft>
                          <a:spcPts val="0"/>
                        </a:spcAft>
                        <a:buClrTx/>
                        <a:buSzTx/>
                        <a:buFontTx/>
                        <a:buNone/>
                        <a:tabLst/>
                        <a:defRPr/>
                      </a:pPr>
                      <a:r>
                        <a:rPr lang="en-US" sz="800" b="1" i="1" dirty="0"/>
                        <a:t>Information Management</a:t>
                      </a:r>
                    </a:p>
                  </a:txBody>
                  <a:tcPr>
                    <a:solidFill>
                      <a:schemeClr val="bg1"/>
                    </a:solidFill>
                  </a:tcPr>
                </a:tc>
                <a:tc>
                  <a:txBody>
                    <a:bodyPr/>
                    <a:lstStyle/>
                    <a:p>
                      <a:r>
                        <a:rPr lang="en-US" sz="800" b="0" dirty="0"/>
                        <a:t>Capture and maintain detailed contract/vendor/service details</a:t>
                      </a:r>
                      <a:endParaRPr lang="en-CA" sz="800" b="0" dirty="0"/>
                    </a:p>
                  </a:txBody>
                  <a:tcPr>
                    <a:solidFill>
                      <a:schemeClr val="bg1">
                        <a:lumMod val="85000"/>
                      </a:schemeClr>
                    </a:solidFill>
                  </a:tcPr>
                </a:tc>
                <a:tc>
                  <a:txBody>
                    <a:bodyPr/>
                    <a:lstStyle/>
                    <a:p>
                      <a:r>
                        <a:rPr lang="en-US" sz="800" b="0" kern="1200" dirty="0">
                          <a:solidFill>
                            <a:schemeClr val="dk1"/>
                          </a:solidFill>
                          <a:effectLst/>
                          <a:latin typeface="+mn-lt"/>
                          <a:ea typeface="+mn-ea"/>
                          <a:cs typeface="+mn-cs"/>
                        </a:rPr>
                        <a:t>Non-standardized capture, maintenance, and suspect quality of data</a:t>
                      </a:r>
                      <a:endParaRPr lang="en-CA" sz="800" b="0" dirty="0"/>
                    </a:p>
                  </a:txBody>
                  <a:tcPr>
                    <a:solidFill>
                      <a:schemeClr val="bg1">
                        <a:lumMod val="85000"/>
                      </a:schemeClr>
                    </a:solidFill>
                  </a:tcPr>
                </a:tc>
                <a:tc>
                  <a:txBody>
                    <a:bodyPr/>
                    <a:lstStyle/>
                    <a:p>
                      <a:r>
                        <a:rPr lang="en-US" sz="800" b="0" kern="1200" dirty="0">
                          <a:solidFill>
                            <a:schemeClr val="dk1"/>
                          </a:solidFill>
                          <a:effectLst/>
                          <a:latin typeface="+mn-lt"/>
                          <a:ea typeface="+mn-ea"/>
                          <a:cs typeface="+mn-cs"/>
                        </a:rPr>
                        <a:t>Unreliable capture, maintenance, and  poor quality of data</a:t>
                      </a:r>
                      <a:endParaRPr lang="en-CA" sz="800" b="0" dirty="0"/>
                    </a:p>
                  </a:txBody>
                  <a:tcPr>
                    <a:solidFill>
                      <a:schemeClr val="bg1">
                        <a:lumMod val="85000"/>
                      </a:schemeClr>
                    </a:solidFill>
                  </a:tcPr>
                </a:tc>
                <a:extLst>
                  <a:ext uri="{0D108BD9-81ED-4DB2-BD59-A6C34878D82A}">
                    <a16:rowId xmlns="" xmlns:a16="http://schemas.microsoft.com/office/drawing/2014/main" val="10002"/>
                  </a:ext>
                </a:extLst>
              </a:tr>
            </a:tbl>
          </a:graphicData>
        </a:graphic>
      </p:graphicFrame>
      <p:sp>
        <p:nvSpPr>
          <p:cNvPr id="54" name="Text Placeholder 1">
            <a:extLst>
              <a:ext uri="{FF2B5EF4-FFF2-40B4-BE49-F238E27FC236}">
                <a16:creationId xmlns="" xmlns:a16="http://schemas.microsoft.com/office/drawing/2014/main" id="{B684BDF8-26DD-4332-800B-9D65B42BA6B6}"/>
              </a:ext>
            </a:extLst>
          </p:cNvPr>
          <p:cNvSpPr txBox="1">
            <a:spLocks/>
          </p:cNvSpPr>
          <p:nvPr/>
        </p:nvSpPr>
        <p:spPr>
          <a:xfrm>
            <a:off x="357158" y="414594"/>
            <a:ext cx="5178750" cy="156886"/>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chemeClr val="accent4">
                    <a:lumMod val="50000"/>
                  </a:schemeClr>
                </a:solidFill>
                <a:ea typeface="Arial"/>
                <a:cs typeface="Arial"/>
                <a:sym typeface="Arial"/>
              </a:rPr>
              <a:t>Assessment of Process &amp; Business Controls </a:t>
            </a:r>
            <a:endPar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endParaRPr>
          </a:p>
        </p:txBody>
      </p:sp>
      <p:sp>
        <p:nvSpPr>
          <p:cNvPr id="55" name="Text Placeholder 2">
            <a:extLst>
              <a:ext uri="{FF2B5EF4-FFF2-40B4-BE49-F238E27FC236}">
                <a16:creationId xmlns="" xmlns:a16="http://schemas.microsoft.com/office/drawing/2014/main" id="{4552F745-8D91-40AE-BA6A-A739A9104357}"/>
              </a:ext>
            </a:extLst>
          </p:cNvPr>
          <p:cNvSpPr txBox="1">
            <a:spLocks/>
          </p:cNvSpPr>
          <p:nvPr/>
        </p:nvSpPr>
        <p:spPr>
          <a:xfrm>
            <a:off x="422547" y="691033"/>
            <a:ext cx="6744197"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dirty="0">
                <a:solidFill>
                  <a:schemeClr val="accent4">
                    <a:lumMod val="50000"/>
                  </a:schemeClr>
                </a:solidFill>
                <a:latin typeface="Arial Narrow" panose="020B0606020202030204" pitchFamily="34" charset="0"/>
              </a:rPr>
              <a:t>Processes and Controls Review</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56" name="Rectangle 55">
            <a:extLst>
              <a:ext uri="{FF2B5EF4-FFF2-40B4-BE49-F238E27FC236}">
                <a16:creationId xmlns="" xmlns:a16="http://schemas.microsoft.com/office/drawing/2014/main" id="{1A00516F-5C98-48D4-827C-182E34FA61B0}"/>
              </a:ext>
            </a:extLst>
          </p:cNvPr>
          <p:cNvSpPr/>
          <p:nvPr/>
        </p:nvSpPr>
        <p:spPr>
          <a:xfrm flipH="1">
            <a:off x="428596" y="714356"/>
            <a:ext cx="45719"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pic>
        <p:nvPicPr>
          <p:cNvPr id="57" name="Picture 56">
            <a:extLst>
              <a:ext uri="{FF2B5EF4-FFF2-40B4-BE49-F238E27FC236}">
                <a16:creationId xmlns="" xmlns:a16="http://schemas.microsoft.com/office/drawing/2014/main" id="{F4F686A5-38F1-4733-AF4C-A3EBBB8B691E}"/>
              </a:ext>
            </a:extLst>
          </p:cNvPr>
          <p:cNvPicPr>
            <a:picLocks noChangeAspect="1"/>
          </p:cNvPicPr>
          <p:nvPr/>
        </p:nvPicPr>
        <p:blipFill>
          <a:blip r:embed="rId4" cstate="print"/>
          <a:stretch>
            <a:fillRect/>
          </a:stretch>
        </p:blipFill>
        <p:spPr>
          <a:xfrm>
            <a:off x="7543800" y="149239"/>
            <a:ext cx="1278860" cy="765161"/>
          </a:xfrm>
          <a:prstGeom prst="rect">
            <a:avLst/>
          </a:prstGeom>
        </p:spPr>
      </p:pic>
      <p:sp>
        <p:nvSpPr>
          <p:cNvPr id="35" name="Rectangle 34">
            <a:extLst>
              <a:ext uri="{FF2B5EF4-FFF2-40B4-BE49-F238E27FC236}">
                <a16:creationId xmlns="" xmlns:a16="http://schemas.microsoft.com/office/drawing/2014/main" id="{179DC910-FE4F-4404-802C-16F6DEF910C7}"/>
              </a:ext>
            </a:extLst>
          </p:cNvPr>
          <p:cNvSpPr/>
          <p:nvPr/>
        </p:nvSpPr>
        <p:spPr>
          <a:xfrm>
            <a:off x="3303592" y="6553200"/>
            <a:ext cx="3249608" cy="246221"/>
          </a:xfrm>
          <a:prstGeom prst="rect">
            <a:avLst/>
          </a:prstGeom>
        </p:spPr>
        <p:txBody>
          <a:bodyPr wrap="none">
            <a:spAutoFit/>
          </a:bodyPr>
          <a:lstStyle/>
          <a:p>
            <a:pPr lvl="0" algn="ctr">
              <a:spcBef>
                <a:spcPts val="600"/>
              </a:spcBef>
            </a:pPr>
            <a:r>
              <a:rPr lang="en-CA" sz="1000" b="1" i="1" dirty="0">
                <a:solidFill>
                  <a:schemeClr val="accent4">
                    <a:lumMod val="60000"/>
                    <a:lumOff val="40000"/>
                  </a:schemeClr>
                </a:solidFill>
                <a:latin typeface="+mn-lt"/>
              </a:rPr>
              <a:t>Market Data Company “Powering the Future of Finance”</a:t>
            </a:r>
            <a:r>
              <a:rPr lang="en-CA" sz="1000" i="1" dirty="0">
                <a:solidFill>
                  <a:schemeClr val="accent4">
                    <a:lumMod val="60000"/>
                    <a:lumOff val="40000"/>
                  </a:schemeClr>
                </a:solidFill>
                <a:latin typeface="+mn-lt"/>
              </a:rPr>
              <a:t>  </a:t>
            </a:r>
          </a:p>
        </p:txBody>
      </p:sp>
      <p:sp>
        <p:nvSpPr>
          <p:cNvPr id="36" name="Slide Number Placeholder 3">
            <a:extLst>
              <a:ext uri="{FF2B5EF4-FFF2-40B4-BE49-F238E27FC236}">
                <a16:creationId xmlns="" xmlns:a16="http://schemas.microsoft.com/office/drawing/2014/main" id="{346A6701-C5AD-45C5-8EE3-BA14A324B2D0}"/>
              </a:ext>
            </a:extLst>
          </p:cNvPr>
          <p:cNvSpPr>
            <a:spLocks noGrp="1"/>
          </p:cNvSpPr>
          <p:nvPr>
            <p:ph type="sldNum" sz="quarter" idx="12"/>
            <p:custDataLst>
              <p:tags r:id="rId1"/>
            </p:custDataLst>
          </p:nvPr>
        </p:nvSpPr>
        <p:spPr>
          <a:xfrm>
            <a:off x="8748464" y="6662176"/>
            <a:ext cx="360040" cy="151200"/>
          </a:xfrm>
        </p:spPr>
        <p:txBody>
          <a:bodyPr/>
          <a:lstStyle/>
          <a:p>
            <a:fld id="{7DD3A008-D169-48E7-AED4-58438EF76B69}" type="slidenum">
              <a:rPr lang="en-US" sz="900" smtClean="0">
                <a:solidFill>
                  <a:schemeClr val="accent4">
                    <a:lumMod val="50000"/>
                  </a:schemeClr>
                </a:solidFill>
              </a:rPr>
              <a:pPr/>
              <a:t>6</a:t>
            </a:fld>
            <a:endParaRPr lang="en-US" sz="900" dirty="0">
              <a:solidFill>
                <a:schemeClr val="accent4">
                  <a:lumMod val="50000"/>
                </a:schemeClr>
              </a:solidFill>
            </a:endParaRPr>
          </a:p>
        </p:txBody>
      </p:sp>
      <p:sp>
        <p:nvSpPr>
          <p:cNvPr id="38" name="Rectangle 37">
            <a:extLst>
              <a:ext uri="{FF2B5EF4-FFF2-40B4-BE49-F238E27FC236}">
                <a16:creationId xmlns="" xmlns:a16="http://schemas.microsoft.com/office/drawing/2014/main" id="{54704953-6D5C-456D-9113-8E5582C25F7B}"/>
              </a:ext>
            </a:extLst>
          </p:cNvPr>
          <p:cNvSpPr/>
          <p:nvPr/>
        </p:nvSpPr>
        <p:spPr>
          <a:xfrm>
            <a:off x="182425" y="6535579"/>
            <a:ext cx="1907895" cy="246221"/>
          </a:xfrm>
          <a:prstGeom prst="rect">
            <a:avLst/>
          </a:prstGeom>
        </p:spPr>
        <p:txBody>
          <a:bodyPr wrap="none">
            <a:spAutoFit/>
          </a:bodyPr>
          <a:lstStyle/>
          <a:p>
            <a:pPr lvl="0" algn="ctr">
              <a:spcBef>
                <a:spcPts val="600"/>
              </a:spcBef>
            </a:pPr>
            <a:r>
              <a:rPr lang="en-CA" sz="1000" b="1" dirty="0">
                <a:solidFill>
                  <a:schemeClr val="accent4">
                    <a:lumMod val="60000"/>
                    <a:lumOff val="40000"/>
                  </a:schemeClr>
                </a:solidFill>
                <a:latin typeface="+mn-lt"/>
              </a:rPr>
              <a:t>Fiera Market Data Final Report </a:t>
            </a:r>
            <a:r>
              <a:rPr lang="en-CA" sz="1000" dirty="0">
                <a:solidFill>
                  <a:schemeClr val="accent4">
                    <a:lumMod val="60000"/>
                    <a:lumOff val="40000"/>
                  </a:schemeClr>
                </a:solidFill>
                <a:latin typeface="+mn-lt"/>
              </a:rPr>
              <a:t>  </a:t>
            </a:r>
          </a:p>
        </p:txBody>
      </p:sp>
      <p:sp>
        <p:nvSpPr>
          <p:cNvPr id="31" name="Rectangle 30">
            <a:extLst>
              <a:ext uri="{FF2B5EF4-FFF2-40B4-BE49-F238E27FC236}">
                <a16:creationId xmlns="" xmlns:a16="http://schemas.microsoft.com/office/drawing/2014/main" id="{737630A9-EBA6-49A1-937B-135B67AB8CB0}"/>
              </a:ext>
            </a:extLst>
          </p:cNvPr>
          <p:cNvSpPr/>
          <p:nvPr/>
        </p:nvSpPr>
        <p:spPr>
          <a:xfrm>
            <a:off x="971600" y="1367694"/>
            <a:ext cx="7450505" cy="765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i="1" dirty="0">
                <a:solidFill>
                  <a:prstClr val="black"/>
                </a:solidFill>
                <a:cs typeface="Arial" pitchFamily="34" charset="0"/>
              </a:rPr>
              <a:t>MDC studied Fiera’s Market data processes, controls and quality of contract details. The assessment considered  procurement of services, invoice  reconciliations and contract renewals process. The Service categories helped guide us to departments and divisions where the biggest attention is needed.  In addition, our early findings confirmed that  Fiera has grown in size (total spend) where a centralized capability will streamline administration, optimize services and change divisional spend behavior.  </a:t>
            </a:r>
          </a:p>
        </p:txBody>
      </p:sp>
      <p:sp>
        <p:nvSpPr>
          <p:cNvPr id="4" name="Rectangle 3">
            <a:extLst>
              <a:ext uri="{FF2B5EF4-FFF2-40B4-BE49-F238E27FC236}">
                <a16:creationId xmlns="" xmlns:a16="http://schemas.microsoft.com/office/drawing/2014/main" id="{645E2D0A-E311-4E35-AD55-DA56988C70D3}"/>
              </a:ext>
            </a:extLst>
          </p:cNvPr>
          <p:cNvSpPr/>
          <p:nvPr/>
        </p:nvSpPr>
        <p:spPr>
          <a:xfrm>
            <a:off x="1043608" y="5301208"/>
            <a:ext cx="7450505" cy="846386"/>
          </a:xfrm>
          <a:prstGeom prst="rect">
            <a:avLst/>
          </a:prstGeom>
        </p:spPr>
        <p:txBody>
          <a:bodyPr wrap="square">
            <a:spAutoFit/>
          </a:bodyPr>
          <a:lstStyle/>
          <a:p>
            <a:r>
              <a:rPr lang="en-US" sz="1100" i="1" dirty="0">
                <a:solidFill>
                  <a:prstClr val="black"/>
                </a:solidFill>
                <a:cs typeface="Arial" pitchFamily="34" charset="0"/>
              </a:rPr>
              <a:t>Most of the opportunities and benefits exists in approximately  </a:t>
            </a:r>
            <a:r>
              <a:rPr lang="en-US" sz="1600" b="1" i="1" dirty="0">
                <a:solidFill>
                  <a:prstClr val="black"/>
                </a:solidFill>
                <a:cs typeface="Arial" pitchFamily="34" charset="0"/>
              </a:rPr>
              <a:t>70% </a:t>
            </a:r>
            <a:r>
              <a:rPr lang="en-US" sz="1100" i="1" dirty="0">
                <a:solidFill>
                  <a:prstClr val="black"/>
                </a:solidFill>
                <a:cs typeface="Arial" pitchFamily="34" charset="0"/>
              </a:rPr>
              <a:t>of  Fiera’s spend (Index, Reference, Research data and Other) where duplication &amp; replication exists. Strengthening Information management, enhancing process (reconciliations) and establishing centralized Roles and Responsibilities will reduce service replication and greatly improve procurement coordination amongst the division. The results will yield quicker and accurate purchasing decisions throughout the services life cycle. </a:t>
            </a:r>
            <a:endParaRPr lang="en-CA" sz="1100" dirty="0"/>
          </a:p>
        </p:txBody>
      </p:sp>
      <p:sp>
        <p:nvSpPr>
          <p:cNvPr id="12" name="Rectangle 11">
            <a:extLst>
              <a:ext uri="{FF2B5EF4-FFF2-40B4-BE49-F238E27FC236}">
                <a16:creationId xmlns="" xmlns:a16="http://schemas.microsoft.com/office/drawing/2014/main" id="{B574CCA7-14AA-4B3D-B81B-EC5E2DA04382}"/>
              </a:ext>
            </a:extLst>
          </p:cNvPr>
          <p:cNvSpPr/>
          <p:nvPr/>
        </p:nvSpPr>
        <p:spPr>
          <a:xfrm>
            <a:off x="2652664" y="2204864"/>
            <a:ext cx="4295600" cy="369332"/>
          </a:xfrm>
          <a:prstGeom prst="rect">
            <a:avLst/>
          </a:prstGeom>
        </p:spPr>
        <p:txBody>
          <a:bodyPr wrap="none">
            <a:spAutoFit/>
          </a:bodyPr>
          <a:lstStyle/>
          <a:p>
            <a:r>
              <a:rPr lang="en-CA" b="1" dirty="0"/>
              <a:t>Processes and Controls Assessment Matrix </a:t>
            </a:r>
            <a:endParaRPr lang="en-CA" dirty="0"/>
          </a:p>
        </p:txBody>
      </p:sp>
      <p:sp>
        <p:nvSpPr>
          <p:cNvPr id="40" name="Rectangle 39">
            <a:extLst>
              <a:ext uri="{FF2B5EF4-FFF2-40B4-BE49-F238E27FC236}">
                <a16:creationId xmlns="" xmlns:a16="http://schemas.microsoft.com/office/drawing/2014/main" id="{6090F7D0-C675-4E61-8F5E-7A0C5B73D604}"/>
              </a:ext>
            </a:extLst>
          </p:cNvPr>
          <p:cNvSpPr/>
          <p:nvPr/>
        </p:nvSpPr>
        <p:spPr>
          <a:xfrm>
            <a:off x="476493" y="957535"/>
            <a:ext cx="846770" cy="400110"/>
          </a:xfrm>
          <a:prstGeom prst="rect">
            <a:avLst/>
          </a:prstGeom>
          <a:noFill/>
        </p:spPr>
        <p:txBody>
          <a:bodyPr wrap="none">
            <a:spAutoFit/>
          </a:bodyPr>
          <a:lstStyle/>
          <a:p>
            <a:r>
              <a:rPr lang="en-US" sz="2000" b="1" dirty="0">
                <a:ea typeface="Times" pitchFamily="18" charset="0"/>
                <a:cs typeface="Arial" pitchFamily="34" charset="0"/>
              </a:rPr>
              <a:t>Step 3</a:t>
            </a:r>
            <a:endParaRPr lang="en-CA" sz="2000" dirty="0"/>
          </a:p>
        </p:txBody>
      </p:sp>
      <p:sp>
        <p:nvSpPr>
          <p:cNvPr id="11" name="Rectangle: Rounded Corners 10">
            <a:extLst>
              <a:ext uri="{FF2B5EF4-FFF2-40B4-BE49-F238E27FC236}">
                <a16:creationId xmlns="" xmlns:a16="http://schemas.microsoft.com/office/drawing/2014/main" id="{1E285D29-52A1-4B1A-802A-680A4D5C7FBA}"/>
              </a:ext>
            </a:extLst>
          </p:cNvPr>
          <p:cNvSpPr/>
          <p:nvPr/>
        </p:nvSpPr>
        <p:spPr>
          <a:xfrm>
            <a:off x="4643459" y="5373216"/>
            <a:ext cx="432597" cy="186967"/>
          </a:xfrm>
          <a:prstGeom prst="roundRect">
            <a:avLst>
              <a:gd name="adj" fmla="val 1107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 xmlns:a16="http://schemas.microsoft.com/office/drawing/2014/main" id="{9DE7181D-3BFE-4DF9-AA45-3D935E155CFD}"/>
              </a:ext>
            </a:extLst>
          </p:cNvPr>
          <p:cNvSpPr/>
          <p:nvPr/>
        </p:nvSpPr>
        <p:spPr>
          <a:xfrm>
            <a:off x="1482333" y="4221668"/>
            <a:ext cx="569387" cy="215444"/>
          </a:xfrm>
          <a:prstGeom prst="rect">
            <a:avLst/>
          </a:prstGeom>
        </p:spPr>
        <p:txBody>
          <a:bodyPr wrap="none">
            <a:spAutoFit/>
          </a:bodyPr>
          <a:lstStyle/>
          <a:p>
            <a:r>
              <a:rPr lang="en-CA" sz="800" i="1" dirty="0">
                <a:solidFill>
                  <a:prstClr val="black"/>
                </a:solidFill>
                <a:cs typeface="Arial" pitchFamily="34" charset="0"/>
              </a:rPr>
              <a:t>Figure: 9 </a:t>
            </a:r>
            <a:endParaRPr lang="en-CA" sz="800" dirty="0"/>
          </a:p>
        </p:txBody>
      </p:sp>
      <p:sp>
        <p:nvSpPr>
          <p:cNvPr id="32" name="Rectangle 31">
            <a:extLst>
              <a:ext uri="{FF2B5EF4-FFF2-40B4-BE49-F238E27FC236}">
                <a16:creationId xmlns="" xmlns:a16="http://schemas.microsoft.com/office/drawing/2014/main" id="{9E50AAEF-3397-449D-9B60-C05EE1B5B649}"/>
              </a:ext>
            </a:extLst>
          </p:cNvPr>
          <p:cNvSpPr/>
          <p:nvPr/>
        </p:nvSpPr>
        <p:spPr>
          <a:xfrm>
            <a:off x="5508104" y="188640"/>
            <a:ext cx="811260" cy="4309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Moe</a:t>
            </a:r>
          </a:p>
        </p:txBody>
      </p:sp>
    </p:spTree>
    <p:extLst>
      <p:ext uri="{BB962C8B-B14F-4D97-AF65-F5344CB8AC3E}">
        <p14:creationId xmlns="" xmlns:p14="http://schemas.microsoft.com/office/powerpoint/2010/main" val="97141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42B2A16-A5B0-46BC-8933-71833136CE63}"/>
              </a:ext>
            </a:extLst>
          </p:cNvPr>
          <p:cNvSpPr>
            <a:spLocks noGrp="1"/>
          </p:cNvSpPr>
          <p:nvPr>
            <p:ph type="title"/>
          </p:nvPr>
        </p:nvSpPr>
        <p:spPr/>
        <p:txBody>
          <a:bodyPr/>
          <a:lstStyle/>
          <a:p>
            <a:r>
              <a:rPr lang="en-CA" dirty="0"/>
              <a:t>Case Studies</a:t>
            </a:r>
          </a:p>
        </p:txBody>
      </p:sp>
    </p:spTree>
    <p:extLst>
      <p:ext uri="{BB962C8B-B14F-4D97-AF65-F5344CB8AC3E}">
        <p14:creationId xmlns="" xmlns:p14="http://schemas.microsoft.com/office/powerpoint/2010/main" val="61612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a:extLst>
              <a:ext uri="{FF2B5EF4-FFF2-40B4-BE49-F238E27FC236}">
                <a16:creationId xmlns="" xmlns:a16="http://schemas.microsoft.com/office/drawing/2014/main" id="{81D2F08F-5600-481D-BA48-9176D92AE20E}"/>
              </a:ext>
            </a:extLst>
          </p:cNvPr>
          <p:cNvGraphicFramePr>
            <a:graphicFrameLocks/>
          </p:cNvGraphicFramePr>
          <p:nvPr>
            <p:extLst>
              <p:ext uri="{D42A27DB-BD31-4B8C-83A1-F6EECF244321}">
                <p14:modId xmlns="" xmlns:p14="http://schemas.microsoft.com/office/powerpoint/2010/main" val="3766245569"/>
              </p:ext>
            </p:extLst>
          </p:nvPr>
        </p:nvGraphicFramePr>
        <p:xfrm>
          <a:off x="500034" y="1386757"/>
          <a:ext cx="7730588" cy="3194371"/>
        </p:xfrm>
        <a:graphic>
          <a:graphicData uri="http://schemas.openxmlformats.org/drawingml/2006/chart">
            <c:chart xmlns:c="http://schemas.openxmlformats.org/drawingml/2006/chart" xmlns:r="http://schemas.openxmlformats.org/officeDocument/2006/relationships" r:id="rId3"/>
          </a:graphicData>
        </a:graphic>
      </p:graphicFrame>
      <p:sp>
        <p:nvSpPr>
          <p:cNvPr id="6" name="Oval 5">
            <a:extLst>
              <a:ext uri="{FF2B5EF4-FFF2-40B4-BE49-F238E27FC236}">
                <a16:creationId xmlns="" xmlns:a16="http://schemas.microsoft.com/office/drawing/2014/main" id="{F8BDC9C3-4285-4560-BDA4-6E4762ADCDB9}"/>
              </a:ext>
            </a:extLst>
          </p:cNvPr>
          <p:cNvSpPr/>
          <p:nvPr/>
        </p:nvSpPr>
        <p:spPr>
          <a:xfrm>
            <a:off x="5417187" y="2304621"/>
            <a:ext cx="720080" cy="646331"/>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11" name="Oval 10">
            <a:extLst>
              <a:ext uri="{FF2B5EF4-FFF2-40B4-BE49-F238E27FC236}">
                <a16:creationId xmlns="" xmlns:a16="http://schemas.microsoft.com/office/drawing/2014/main" id="{9BA295AF-4E55-463E-8116-89F6783E0DEC}"/>
              </a:ext>
            </a:extLst>
          </p:cNvPr>
          <p:cNvSpPr/>
          <p:nvPr/>
        </p:nvSpPr>
        <p:spPr>
          <a:xfrm>
            <a:off x="1240723" y="1584541"/>
            <a:ext cx="720080" cy="646331"/>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12" name="Oval 11">
            <a:extLst>
              <a:ext uri="{FF2B5EF4-FFF2-40B4-BE49-F238E27FC236}">
                <a16:creationId xmlns="" xmlns:a16="http://schemas.microsoft.com/office/drawing/2014/main" id="{0FAB87A9-3E80-43DD-BDB3-0212A9FD48DD}"/>
              </a:ext>
            </a:extLst>
          </p:cNvPr>
          <p:cNvSpPr/>
          <p:nvPr/>
        </p:nvSpPr>
        <p:spPr>
          <a:xfrm>
            <a:off x="6785339" y="2448637"/>
            <a:ext cx="720080" cy="646331"/>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13" name="Oval 12">
            <a:extLst>
              <a:ext uri="{FF2B5EF4-FFF2-40B4-BE49-F238E27FC236}">
                <a16:creationId xmlns="" xmlns:a16="http://schemas.microsoft.com/office/drawing/2014/main" id="{5C982139-557A-44F0-8D06-609BA704F030}"/>
              </a:ext>
            </a:extLst>
          </p:cNvPr>
          <p:cNvSpPr/>
          <p:nvPr/>
        </p:nvSpPr>
        <p:spPr>
          <a:xfrm>
            <a:off x="3328955" y="2304621"/>
            <a:ext cx="720080" cy="646331"/>
          </a:xfrm>
          <a:prstGeom prst="ellipse">
            <a:avLst/>
          </a:prstGeom>
          <a:no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pic>
        <p:nvPicPr>
          <p:cNvPr id="14" name="Picture 13">
            <a:extLst>
              <a:ext uri="{FF2B5EF4-FFF2-40B4-BE49-F238E27FC236}">
                <a16:creationId xmlns="" xmlns:a16="http://schemas.microsoft.com/office/drawing/2014/main" id="{0A914366-6E40-4172-8DA5-D4D0AB1EBB63}"/>
              </a:ext>
            </a:extLst>
          </p:cNvPr>
          <p:cNvPicPr>
            <a:picLocks noChangeAspect="1"/>
          </p:cNvPicPr>
          <p:nvPr/>
        </p:nvPicPr>
        <p:blipFill>
          <a:blip r:embed="rId4" cstate="print"/>
          <a:stretch>
            <a:fillRect/>
          </a:stretch>
        </p:blipFill>
        <p:spPr>
          <a:xfrm>
            <a:off x="7543800" y="179401"/>
            <a:ext cx="1278860" cy="765161"/>
          </a:xfrm>
          <a:prstGeom prst="rect">
            <a:avLst/>
          </a:prstGeom>
        </p:spPr>
      </p:pic>
      <p:sp>
        <p:nvSpPr>
          <p:cNvPr id="15" name="Text Placeholder 1">
            <a:extLst>
              <a:ext uri="{FF2B5EF4-FFF2-40B4-BE49-F238E27FC236}">
                <a16:creationId xmlns="" xmlns:a16="http://schemas.microsoft.com/office/drawing/2014/main" id="{C71CF4C1-9F64-43F0-A5B0-D51C721596E3}"/>
              </a:ext>
            </a:extLst>
          </p:cNvPr>
          <p:cNvSpPr txBox="1">
            <a:spLocks/>
          </p:cNvSpPr>
          <p:nvPr/>
        </p:nvSpPr>
        <p:spPr>
          <a:xfrm>
            <a:off x="357157" y="414593"/>
            <a:ext cx="6106237" cy="299761"/>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ea typeface="Arial"/>
                <a:cs typeface="Arial"/>
                <a:sym typeface="Arial"/>
              </a:rPr>
              <a:t>IGM’s Market Data Spend through Service Categories </a:t>
            </a:r>
            <a:endParaRPr kumimoji="0" lang="en-US" sz="1800" i="0" u="none" strike="noStrike" kern="0" cap="none" spc="0" normalizeH="0" baseline="0" noProof="0" dirty="0">
              <a:ln>
                <a:noFill/>
              </a:ln>
              <a:effectLst/>
              <a:uLnTx/>
              <a:uFillTx/>
              <a:latin typeface="+mn-lt"/>
              <a:ea typeface="Arial"/>
              <a:cs typeface="Arial"/>
              <a:sym typeface="Arial"/>
            </a:endParaRPr>
          </a:p>
        </p:txBody>
      </p:sp>
      <p:sp>
        <p:nvSpPr>
          <p:cNvPr id="16" name="Text Placeholder 2">
            <a:extLst>
              <a:ext uri="{FF2B5EF4-FFF2-40B4-BE49-F238E27FC236}">
                <a16:creationId xmlns="" xmlns:a16="http://schemas.microsoft.com/office/drawing/2014/main" id="{66F5C60E-5FBF-4F9F-A74E-7D2D3FEE2F3D}"/>
              </a:ext>
            </a:extLst>
          </p:cNvPr>
          <p:cNvSpPr txBox="1">
            <a:spLocks/>
          </p:cNvSpPr>
          <p:nvPr/>
        </p:nvSpPr>
        <p:spPr>
          <a:xfrm>
            <a:off x="439965" y="691033"/>
            <a:ext cx="6744197"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kern="0" dirty="0">
                <a:latin typeface="Arial Narrow" panose="020B0606020202030204" pitchFamily="34" charset="0"/>
                <a:ea typeface="Arial"/>
                <a:cs typeface="Arial"/>
                <a:sym typeface="Arial"/>
              </a:rPr>
              <a:t> Comparative Peer Group Industry Spend  </a:t>
            </a:r>
            <a:endParaRPr kumimoji="0" lang="en-US" sz="1800" b="1" i="0" u="none" strike="noStrike" kern="0" cap="none" spc="0" normalizeH="0" baseline="0" noProof="0" dirty="0">
              <a:ln>
                <a:noFill/>
              </a:ln>
              <a:effectLst/>
              <a:uLnTx/>
              <a:uFillTx/>
              <a:latin typeface="Arial Narrow" panose="020B0606020202030204" pitchFamily="34" charset="0"/>
              <a:ea typeface="Arial"/>
              <a:cs typeface="Arial"/>
              <a:sym typeface="Arial"/>
            </a:endParaRPr>
          </a:p>
        </p:txBody>
      </p:sp>
      <p:sp>
        <p:nvSpPr>
          <p:cNvPr id="22" name="Rectangle 21">
            <a:extLst>
              <a:ext uri="{FF2B5EF4-FFF2-40B4-BE49-F238E27FC236}">
                <a16:creationId xmlns="" xmlns:a16="http://schemas.microsoft.com/office/drawing/2014/main" id="{21D65B7A-A8AF-4996-ABEB-C5C444370954}"/>
              </a:ext>
            </a:extLst>
          </p:cNvPr>
          <p:cNvSpPr/>
          <p:nvPr/>
        </p:nvSpPr>
        <p:spPr>
          <a:xfrm flipH="1">
            <a:off x="428596" y="714356"/>
            <a:ext cx="45719" cy="14287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solidFill>
                <a:schemeClr val="tx1"/>
              </a:solidFill>
            </a:endParaRPr>
          </a:p>
        </p:txBody>
      </p:sp>
      <p:sp>
        <p:nvSpPr>
          <p:cNvPr id="23" name="Rectangle 22">
            <a:extLst>
              <a:ext uri="{FF2B5EF4-FFF2-40B4-BE49-F238E27FC236}">
                <a16:creationId xmlns="" xmlns:a16="http://schemas.microsoft.com/office/drawing/2014/main" id="{2A4D1081-797D-4DFD-ABD3-7DC35C4E14DF}"/>
              </a:ext>
            </a:extLst>
          </p:cNvPr>
          <p:cNvSpPr/>
          <p:nvPr/>
        </p:nvSpPr>
        <p:spPr>
          <a:xfrm>
            <a:off x="571472" y="6072206"/>
            <a:ext cx="8215370" cy="461665"/>
          </a:xfrm>
          <a:prstGeom prst="rect">
            <a:avLst/>
          </a:prstGeom>
        </p:spPr>
        <p:txBody>
          <a:bodyPr wrap="square">
            <a:spAutoFit/>
          </a:bodyPr>
          <a:lstStyle/>
          <a:p>
            <a:r>
              <a:rPr lang="en-CA" sz="800" dirty="0"/>
              <a:t>Categorizing </a:t>
            </a:r>
            <a:r>
              <a:rPr lang="en-US" sz="800" dirty="0">
                <a:cs typeface="Arial" pitchFamily="34" charset="0"/>
              </a:rPr>
              <a:t>140 Vendor products ($16.5MM in Market Data Spend) into 10 Service Categories provides insight into product concentration and potential inefficiencies within IGM.  This view allows IGM to compare business requirements relative to their Peers, and isolate potential problem spots where material variances are observed. </a:t>
            </a:r>
            <a:r>
              <a:rPr lang="en-CA" sz="800" dirty="0"/>
              <a:t>The “Buy-side” comparable includes Pension Plans and Asset Managers which do not have similar Distribution or Marketing requirements to IGM (MDC takes this into consideration when assessing service category variances)</a:t>
            </a:r>
            <a:endParaRPr lang="en-US" sz="800" dirty="0">
              <a:cs typeface="Arial" pitchFamily="34" charset="0"/>
            </a:endParaRPr>
          </a:p>
        </p:txBody>
      </p:sp>
      <p:sp>
        <p:nvSpPr>
          <p:cNvPr id="33" name="Slide Number Placeholder 3">
            <a:extLst>
              <a:ext uri="{FF2B5EF4-FFF2-40B4-BE49-F238E27FC236}">
                <a16:creationId xmlns="" xmlns:a16="http://schemas.microsoft.com/office/drawing/2014/main" id="{B229A798-E461-4D5B-BED9-E9CB9BFDCD81}"/>
              </a:ext>
            </a:extLst>
          </p:cNvPr>
          <p:cNvSpPr txBox="1">
            <a:spLocks/>
          </p:cNvSpPr>
          <p:nvPr>
            <p:custDataLst>
              <p:tags r:id="rId1"/>
            </p:custDataLst>
          </p:nvPr>
        </p:nvSpPr>
        <p:spPr>
          <a:xfrm>
            <a:off x="8643938" y="6629400"/>
            <a:ext cx="500062"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35" name="Date Placeholder 11">
            <a:extLst>
              <a:ext uri="{FF2B5EF4-FFF2-40B4-BE49-F238E27FC236}">
                <a16:creationId xmlns="" xmlns:a16="http://schemas.microsoft.com/office/drawing/2014/main" id="{52D31A93-F700-4B10-AE68-5B7F986F2073}"/>
              </a:ext>
            </a:extLst>
          </p:cNvPr>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rPr>
              <a:t>MDC @ Market Data Company</a:t>
            </a:r>
          </a:p>
        </p:txBody>
      </p:sp>
      <p:sp>
        <p:nvSpPr>
          <p:cNvPr id="36" name="Footer Placeholder 7">
            <a:extLst>
              <a:ext uri="{FF2B5EF4-FFF2-40B4-BE49-F238E27FC236}">
                <a16:creationId xmlns="" xmlns:a16="http://schemas.microsoft.com/office/drawing/2014/main" id="{45574FE1-FA75-4F9D-BFF0-1C476E4B4829}"/>
              </a:ext>
            </a:extLst>
          </p:cNvPr>
          <p:cNvSpPr txBox="1">
            <a:spLocks/>
          </p:cNvSpPr>
          <p:nvPr/>
        </p:nvSpPr>
        <p:spPr>
          <a:xfrm>
            <a:off x="152939" y="6629424"/>
            <a:ext cx="2490805" cy="150132"/>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200" i="1" dirty="0">
                <a:solidFill>
                  <a:schemeClr val="tx1">
                    <a:tint val="75000"/>
                  </a:schemeClr>
                </a:solidFill>
              </a:rPr>
              <a:t>Market Data Optimization  for IGM</a:t>
            </a:r>
            <a:endParaRPr kumimoji="0" lang="nl-BE" sz="1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7" name="Picture 36">
            <a:extLst>
              <a:ext uri="{FF2B5EF4-FFF2-40B4-BE49-F238E27FC236}">
                <a16:creationId xmlns="" xmlns:a16="http://schemas.microsoft.com/office/drawing/2014/main" id="{E65BC9BE-331E-4232-BE84-FF2F506F82D9}"/>
              </a:ext>
            </a:extLst>
          </p:cNvPr>
          <p:cNvPicPr>
            <a:picLocks noChangeAspect="1"/>
          </p:cNvPicPr>
          <p:nvPr/>
        </p:nvPicPr>
        <p:blipFill>
          <a:blip r:embed="rId5" cstate="print"/>
          <a:stretch>
            <a:fillRect/>
          </a:stretch>
        </p:blipFill>
        <p:spPr>
          <a:xfrm>
            <a:off x="8127183" y="6457968"/>
            <a:ext cx="624931" cy="373906"/>
          </a:xfrm>
          <a:prstGeom prst="rect">
            <a:avLst/>
          </a:prstGeom>
        </p:spPr>
      </p:pic>
      <p:graphicFrame>
        <p:nvGraphicFramePr>
          <p:cNvPr id="4" name="Table 3">
            <a:extLst>
              <a:ext uri="{FF2B5EF4-FFF2-40B4-BE49-F238E27FC236}">
                <a16:creationId xmlns="" xmlns:a16="http://schemas.microsoft.com/office/drawing/2014/main" id="{8217109C-0895-48FE-B684-177C38CF3870}"/>
              </a:ext>
            </a:extLst>
          </p:cNvPr>
          <p:cNvGraphicFramePr>
            <a:graphicFrameLocks noGrp="1"/>
          </p:cNvGraphicFramePr>
          <p:nvPr>
            <p:extLst>
              <p:ext uri="{D42A27DB-BD31-4B8C-83A1-F6EECF244321}">
                <p14:modId xmlns="" xmlns:p14="http://schemas.microsoft.com/office/powerpoint/2010/main" val="16566964"/>
              </p:ext>
            </p:extLst>
          </p:nvPr>
        </p:nvGraphicFramePr>
        <p:xfrm>
          <a:off x="508397" y="3950808"/>
          <a:ext cx="7941490" cy="1998472"/>
        </p:xfrm>
        <a:graphic>
          <a:graphicData uri="http://schemas.openxmlformats.org/drawingml/2006/table">
            <a:tbl>
              <a:tblPr firstRow="1" bandRow="1">
                <a:tableStyleId>{2D5ABB26-0587-4C30-8999-92F81FD0307C}</a:tableStyleId>
              </a:tblPr>
              <a:tblGrid>
                <a:gridCol w="3970745">
                  <a:extLst>
                    <a:ext uri="{9D8B030D-6E8A-4147-A177-3AD203B41FA5}">
                      <a16:colId xmlns="" xmlns:a16="http://schemas.microsoft.com/office/drawing/2014/main" val="3258861814"/>
                    </a:ext>
                  </a:extLst>
                </a:gridCol>
                <a:gridCol w="3970745">
                  <a:extLst>
                    <a:ext uri="{9D8B030D-6E8A-4147-A177-3AD203B41FA5}">
                      <a16:colId xmlns="" xmlns:a16="http://schemas.microsoft.com/office/drawing/2014/main" val="4237134577"/>
                    </a:ext>
                  </a:extLst>
                </a:gridCol>
              </a:tblGrid>
              <a:tr h="370840">
                <a:tc>
                  <a:txBody>
                    <a:bodyPr/>
                    <a:lstStyle/>
                    <a:p>
                      <a:pPr algn="ctr"/>
                      <a:r>
                        <a:rPr lang="en-CA" dirty="0">
                          <a:solidFill>
                            <a:schemeClr val="accent6">
                              <a:lumMod val="75000"/>
                            </a:schemeClr>
                          </a:solidFill>
                        </a:rPr>
                        <a:t>IGM Higher vs. Peers</a:t>
                      </a:r>
                    </a:p>
                  </a:txBody>
                  <a:tcPr/>
                </a:tc>
                <a:tc>
                  <a:txBody>
                    <a:bodyPr/>
                    <a:lstStyle/>
                    <a:p>
                      <a:pPr algn="ctr"/>
                      <a:r>
                        <a:rPr lang="en-CA" dirty="0">
                          <a:solidFill>
                            <a:schemeClr val="tx2">
                              <a:lumMod val="75000"/>
                            </a:schemeClr>
                          </a:solidFill>
                        </a:rPr>
                        <a:t>IGM Lower vs. Peers</a:t>
                      </a:r>
                    </a:p>
                  </a:txBody>
                  <a:tcPr/>
                </a:tc>
                <a:extLst>
                  <a:ext uri="{0D108BD9-81ED-4DB2-BD59-A6C34878D82A}">
                    <a16:rowId xmlns="" xmlns:a16="http://schemas.microsoft.com/office/drawing/2014/main" val="3804489531"/>
                  </a:ext>
                </a:extLst>
              </a:tr>
              <a:tr h="370840">
                <a:tc>
                  <a:txBody>
                    <a:bodyPr/>
                    <a:lstStyle/>
                    <a:p>
                      <a:pPr marL="171450" indent="-171450">
                        <a:buFont typeface="Arial" panose="020B0604020202020204" pitchFamily="34" charset="0"/>
                        <a:buChar char="•"/>
                      </a:pPr>
                      <a:r>
                        <a:rPr lang="en-US" sz="1050" b="1" dirty="0"/>
                        <a:t>MD Workstation </a:t>
                      </a:r>
                      <a:r>
                        <a:rPr lang="en-US" sz="1050" dirty="0"/>
                        <a:t>– Higher spend expected given IGM Advisor Network.  </a:t>
                      </a:r>
                      <a:r>
                        <a:rPr lang="en-US" sz="1050" i="1" dirty="0"/>
                        <a:t>Investigate multi-workstation users and non-traditional  Bloomberg</a:t>
                      </a:r>
                      <a:r>
                        <a:rPr lang="en-US" sz="1050" i="1" baseline="0" dirty="0"/>
                        <a:t> &amp; FactSet </a:t>
                      </a:r>
                      <a:r>
                        <a:rPr lang="en-US" sz="1050" i="1" dirty="0"/>
                        <a:t>users </a:t>
                      </a:r>
                    </a:p>
                    <a:p>
                      <a:pPr marL="171450" indent="-171450">
                        <a:buFont typeface="Arial" panose="020B0604020202020204" pitchFamily="34" charset="0"/>
                        <a:buChar char="•"/>
                      </a:pPr>
                      <a:r>
                        <a:rPr lang="en-US" sz="1050" b="1" dirty="0"/>
                        <a:t>Mutual Fund / ETF data  </a:t>
                      </a:r>
                      <a:r>
                        <a:rPr lang="en-US" sz="1050" dirty="0"/>
                        <a:t>- attributed to IGM Advisor network and Marketing (i.e. website content).  </a:t>
                      </a:r>
                      <a:r>
                        <a:rPr lang="en-US" sz="1050" i="1" dirty="0"/>
                        <a:t>Validate business requirements</a:t>
                      </a:r>
                      <a:endParaRPr lang="en-US" sz="1050" dirty="0"/>
                    </a:p>
                    <a:p>
                      <a:pPr marL="171450" indent="-171450">
                        <a:buFont typeface="Arial" panose="020B0604020202020204" pitchFamily="34" charset="0"/>
                        <a:buChar char="•"/>
                      </a:pPr>
                      <a:r>
                        <a:rPr lang="en-US" sz="1050" b="1" dirty="0"/>
                        <a:t>Index Data </a:t>
                      </a:r>
                      <a:r>
                        <a:rPr lang="en-US" sz="1050" dirty="0"/>
                        <a:t>– Higher due to multiple legal entity and site-licensing practices.  </a:t>
                      </a:r>
                      <a:r>
                        <a:rPr lang="en-US" sz="1050" i="1" dirty="0"/>
                        <a:t>Investigate consolidation opportunities</a:t>
                      </a:r>
                      <a:r>
                        <a:rPr lang="en-US" sz="1050" dirty="0"/>
                        <a:t> </a:t>
                      </a:r>
                    </a:p>
                    <a:p>
                      <a:pPr marL="171450" indent="-171450">
                        <a:buFont typeface="Arial" panose="020B0604020202020204" pitchFamily="34" charset="0"/>
                        <a:buChar char="•"/>
                      </a:pPr>
                      <a:r>
                        <a:rPr lang="en-US" sz="1050" b="1" dirty="0"/>
                        <a:t>Analytical Tools</a:t>
                      </a:r>
                      <a:r>
                        <a:rPr lang="en-US" sz="1050" b="0" dirty="0"/>
                        <a:t> – Higher due to vendor dependence for processing services.  </a:t>
                      </a:r>
                      <a:r>
                        <a:rPr lang="en-US" sz="1050" b="0" i="1" dirty="0"/>
                        <a:t>No immediate action</a:t>
                      </a:r>
                      <a:endParaRPr lang="en-US" sz="1050" b="1" dirty="0">
                        <a:solidFill>
                          <a:srgbClr val="FF0000"/>
                        </a:solidFill>
                        <a:cs typeface="Arial" pitchFamily="34" charset="0"/>
                      </a:endParaRPr>
                    </a:p>
                  </a:txBody>
                  <a:tcPr/>
                </a:tc>
                <a:tc>
                  <a:txBody>
                    <a:bodyPr/>
                    <a:lstStyle/>
                    <a:p>
                      <a:pPr marL="171450" indent="-171450">
                        <a:spcBef>
                          <a:spcPct val="20000"/>
                        </a:spcBef>
                        <a:buFont typeface="Arial" panose="020B0604020202020204" pitchFamily="34" charset="0"/>
                        <a:buChar char="•"/>
                        <a:defRPr/>
                      </a:pPr>
                      <a:r>
                        <a:rPr lang="en-US" sz="1050" b="1" dirty="0"/>
                        <a:t>Reference &amp; Pricing Data - </a:t>
                      </a:r>
                      <a:r>
                        <a:rPr lang="en-US" sz="1050" dirty="0"/>
                        <a:t>lower due to vendor dependence for processing services (e.g. Security Master).  </a:t>
                      </a:r>
                      <a:r>
                        <a:rPr lang="en-US" sz="1050" i="1" dirty="0"/>
                        <a:t>Discuss IGM appetite for building out Data Management team</a:t>
                      </a:r>
                      <a:r>
                        <a:rPr lang="en-US" sz="1050" dirty="0"/>
                        <a:t> </a:t>
                      </a:r>
                    </a:p>
                    <a:p>
                      <a:pPr marL="171450" indent="-171450">
                        <a:spcBef>
                          <a:spcPct val="20000"/>
                        </a:spcBef>
                        <a:buFont typeface="Arial" panose="020B0604020202020204" pitchFamily="34" charset="0"/>
                        <a:buChar char="•"/>
                        <a:defRPr/>
                      </a:pPr>
                      <a:r>
                        <a:rPr lang="en-US" sz="1050" b="1" dirty="0"/>
                        <a:t>Exchange Fees – </a:t>
                      </a:r>
                      <a:r>
                        <a:rPr lang="en-US" sz="1050" b="0" dirty="0"/>
                        <a:t>lower due to </a:t>
                      </a:r>
                      <a:r>
                        <a:rPr lang="en-US" sz="1050" dirty="0"/>
                        <a:t>MDC’s lack of visibility into Advisor workstation spend.  </a:t>
                      </a:r>
                      <a:r>
                        <a:rPr lang="en-US" sz="1050" i="1" dirty="0"/>
                        <a:t>Research and investigate</a:t>
                      </a:r>
                      <a:endParaRPr lang="en-US" sz="1050" dirty="0"/>
                    </a:p>
                    <a:p>
                      <a:pPr marL="171450" indent="-171450">
                        <a:spcBef>
                          <a:spcPct val="20000"/>
                        </a:spcBef>
                        <a:buFont typeface="Arial" panose="020B0604020202020204" pitchFamily="34" charset="0"/>
                        <a:buChar char="•"/>
                        <a:defRPr/>
                      </a:pPr>
                      <a:r>
                        <a:rPr lang="en-US" sz="1050" b="1" dirty="0"/>
                        <a:t>Real-time data - </a:t>
                      </a:r>
                      <a:r>
                        <a:rPr lang="en-US" sz="1050" dirty="0"/>
                        <a:t>lower due to IGM’s usage of MD Workstations (no Market Data Platform requiring real-time feeds).  </a:t>
                      </a:r>
                      <a:r>
                        <a:rPr lang="en-US" sz="1050" i="1" dirty="0"/>
                        <a:t>No action</a:t>
                      </a:r>
                      <a:endParaRPr lang="en-US" sz="1050" dirty="0"/>
                    </a:p>
                    <a:p>
                      <a:pPr marL="171450" indent="-171450">
                        <a:spcBef>
                          <a:spcPct val="20000"/>
                        </a:spcBef>
                        <a:buFont typeface="Arial" panose="020B0604020202020204" pitchFamily="34" charset="0"/>
                        <a:buChar char="•"/>
                        <a:defRPr/>
                      </a:pPr>
                      <a:r>
                        <a:rPr lang="en-US" sz="1050" b="1" dirty="0"/>
                        <a:t>Specialty 3</a:t>
                      </a:r>
                      <a:r>
                        <a:rPr lang="en-US" sz="1050" b="1" baseline="30000" dirty="0"/>
                        <a:t>rd</a:t>
                      </a:r>
                      <a:r>
                        <a:rPr lang="en-US" sz="1050" b="1" dirty="0"/>
                        <a:t> Party Content – </a:t>
                      </a:r>
                      <a:r>
                        <a:rPr lang="en-US" sz="1050" b="0" dirty="0"/>
                        <a:t>not enough information for comment, although believed to be similar to Reference &amp; Pricing</a:t>
                      </a:r>
                      <a:endParaRPr lang="en-US" sz="1050" dirty="0"/>
                    </a:p>
                  </a:txBody>
                  <a:tcPr/>
                </a:tc>
                <a:extLst>
                  <a:ext uri="{0D108BD9-81ED-4DB2-BD59-A6C34878D82A}">
                    <a16:rowId xmlns="" xmlns:a16="http://schemas.microsoft.com/office/drawing/2014/main" val="2388568602"/>
                  </a:ext>
                </a:extLst>
              </a:tr>
            </a:tbl>
          </a:graphicData>
        </a:graphic>
      </p:graphicFrame>
      <p:sp>
        <p:nvSpPr>
          <p:cNvPr id="19" name="Rectangle 18">
            <a:extLst>
              <a:ext uri="{FF2B5EF4-FFF2-40B4-BE49-F238E27FC236}">
                <a16:creationId xmlns="" xmlns:a16="http://schemas.microsoft.com/office/drawing/2014/main" id="{3C72C811-E2A9-43E2-8603-A428AB129260}"/>
              </a:ext>
            </a:extLst>
          </p:cNvPr>
          <p:cNvSpPr/>
          <p:nvPr/>
        </p:nvSpPr>
        <p:spPr>
          <a:xfrm>
            <a:off x="1043608" y="3686835"/>
            <a:ext cx="777777" cy="246221"/>
          </a:xfrm>
          <a:prstGeom prst="rect">
            <a:avLst/>
          </a:prstGeom>
        </p:spPr>
        <p:txBody>
          <a:bodyPr wrap="none">
            <a:spAutoFit/>
          </a:bodyPr>
          <a:lstStyle/>
          <a:p>
            <a:r>
              <a:rPr lang="en-US" sz="1000" b="1" i="1" dirty="0">
                <a:solidFill>
                  <a:schemeClr val="tx1">
                    <a:lumMod val="65000"/>
                    <a:lumOff val="35000"/>
                  </a:schemeClr>
                </a:solidFill>
              </a:rPr>
              <a:t>Figure 10.0</a:t>
            </a:r>
            <a:endParaRPr lang="en-CA" sz="1000" b="1" i="1" dirty="0">
              <a:solidFill>
                <a:schemeClr val="tx1">
                  <a:lumMod val="65000"/>
                  <a:lumOff val="35000"/>
                </a:schemeClr>
              </a:solidFill>
            </a:endParaRPr>
          </a:p>
        </p:txBody>
      </p:sp>
      <p:sp>
        <p:nvSpPr>
          <p:cNvPr id="20" name="Rectangle 19"/>
          <p:cNvSpPr/>
          <p:nvPr/>
        </p:nvSpPr>
        <p:spPr>
          <a:xfrm>
            <a:off x="8077200" y="-27384"/>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spTree>
    <p:extLst>
      <p:ext uri="{BB962C8B-B14F-4D97-AF65-F5344CB8AC3E}">
        <p14:creationId xmlns="" xmlns:p14="http://schemas.microsoft.com/office/powerpoint/2010/main" val="68955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14282" y="1000108"/>
            <a:ext cx="4597840" cy="5170646"/>
          </a:xfrm>
          <a:prstGeom prst="rect">
            <a:avLst/>
          </a:prstGeom>
        </p:spPr>
        <p:txBody>
          <a:bodyPr wrap="square">
            <a:spAutoFit/>
          </a:bodyPr>
          <a:lstStyle/>
          <a:p>
            <a:r>
              <a:rPr lang="en-CA" sz="1100" dirty="0"/>
              <a:t>Exchange Fees are rarely scrutinized as most Firms tend to view them as relatively small on an individual basis, and considered a cost of doing business.  Over time, and when viewed in aggregate, redundant or unused accesses accumulate.  Revisiting Exchange Fees (access) in 3 rationalization strategies often result in more relevant savings strategies to re-align accesses to users business requirements.</a:t>
            </a:r>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pPr marL="228600" lvl="0" indent="-228600">
              <a:buFont typeface="+mj-lt"/>
              <a:buAutoNum type="arabicPeriod"/>
            </a:pPr>
            <a:r>
              <a:rPr lang="en-CA" sz="1050" b="1" dirty="0"/>
              <a:t>Asset Coverage / BestEx</a:t>
            </a:r>
            <a:r>
              <a:rPr lang="en-CA" sz="1050" dirty="0"/>
              <a:t> – Exchange access not relevant to the consumers functional role</a:t>
            </a:r>
          </a:p>
          <a:p>
            <a:pPr marL="228600" lvl="0" indent="-228600">
              <a:buFont typeface="+mj-lt"/>
              <a:buAutoNum type="arabicPeriod"/>
            </a:pPr>
            <a:r>
              <a:rPr lang="en-CA" sz="1050" b="1" dirty="0"/>
              <a:t>Timezone</a:t>
            </a:r>
            <a:r>
              <a:rPr lang="en-CA" sz="1050" dirty="0"/>
              <a:t> – Real-time Exchange access for “closed” markets</a:t>
            </a:r>
          </a:p>
          <a:p>
            <a:pPr marL="228600" lvl="0" indent="-228600">
              <a:buFont typeface="+mj-lt"/>
              <a:buAutoNum type="arabicPeriod"/>
            </a:pPr>
            <a:r>
              <a:rPr lang="en-CA" sz="1050" b="1" dirty="0"/>
              <a:t>Trader-specific or Role-based Exchange access</a:t>
            </a:r>
            <a:r>
              <a:rPr lang="en-CA" sz="1050" dirty="0"/>
              <a:t> – Real-time Exchange access for markets commonly required by Traders only</a:t>
            </a:r>
          </a:p>
          <a:p>
            <a:pPr marL="228600" lvl="0" indent="-228600">
              <a:buFont typeface="+mj-lt"/>
              <a:buAutoNum type="arabicPeriod"/>
            </a:pPr>
            <a:r>
              <a:rPr lang="en-CA" sz="1050" b="1" dirty="0"/>
              <a:t>Unused Exchange access</a:t>
            </a:r>
            <a:r>
              <a:rPr lang="en-CA" sz="1050" dirty="0"/>
              <a:t>–Permissioned Exchange access not used</a:t>
            </a:r>
          </a:p>
          <a:p>
            <a:pPr marL="685800" lvl="1" indent="-228600">
              <a:buFont typeface="Arial" pitchFamily="34" charset="0"/>
              <a:buChar char="•"/>
            </a:pPr>
            <a:r>
              <a:rPr lang="en-CA" sz="1050" dirty="0"/>
              <a:t>E.g. “Exchange Sweep” report (Bloomberg)</a:t>
            </a:r>
          </a:p>
          <a:p>
            <a:pPr marL="685800" lvl="1" indent="-228600">
              <a:buFont typeface="Arial" pitchFamily="34" charset="0"/>
              <a:buChar char="•"/>
            </a:pPr>
            <a:r>
              <a:rPr lang="en-CA" sz="1050" dirty="0"/>
              <a:t>Note: this study was not performed by MDC </a:t>
            </a:r>
            <a:endParaRPr lang="en-GB" sz="1050" dirty="0"/>
          </a:p>
        </p:txBody>
      </p:sp>
      <p:sp>
        <p:nvSpPr>
          <p:cNvPr id="9" name="Date Placeholder 11"/>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MDC @ Market Data Company</a:t>
            </a:r>
          </a:p>
        </p:txBody>
      </p:sp>
      <p:sp>
        <p:nvSpPr>
          <p:cNvPr id="10" name="Slide Number Placeholder 3"/>
          <p:cNvSpPr txBox="1">
            <a:spLocks/>
          </p:cNvSpPr>
          <p:nvPr>
            <p:custDataLst>
              <p:tags r:id="rId1"/>
            </p:custDataLst>
          </p:nvPr>
        </p:nvSpPr>
        <p:spPr>
          <a:xfrm>
            <a:off x="8763000" y="6629400"/>
            <a:ext cx="195262" cy="1512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lide Number Placeholder 3">
            <a:extLst>
              <a:ext uri="{FF2B5EF4-FFF2-40B4-BE49-F238E27FC236}">
                <a16:creationId xmlns="" xmlns:a16="http://schemas.microsoft.com/office/drawing/2014/main" id="{F092E263-C48B-48A7-BC14-1CF09C81A74E}"/>
              </a:ext>
            </a:extLst>
          </p:cNvPr>
          <p:cNvSpPr txBox="1">
            <a:spLocks/>
          </p:cNvSpPr>
          <p:nvPr>
            <p:custDataLst>
              <p:tags r:id="rId2"/>
            </p:custDataLst>
          </p:nvPr>
        </p:nvSpPr>
        <p:spPr>
          <a:xfrm>
            <a:off x="8643938" y="6629400"/>
            <a:ext cx="500062"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3A008-D169-48E7-AED4-58438EF76B69}" type="slidenum">
              <a:rPr kumimoji="0" lang="en-US" sz="120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2" name="Date Placeholder 11">
            <a:extLst>
              <a:ext uri="{FF2B5EF4-FFF2-40B4-BE49-F238E27FC236}">
                <a16:creationId xmlns="" xmlns:a16="http://schemas.microsoft.com/office/drawing/2014/main" id="{4BBB5953-32AC-4F3C-AA26-09774D3E7C47}"/>
              </a:ext>
            </a:extLst>
          </p:cNvPr>
          <p:cNvSpPr txBox="1">
            <a:spLocks/>
          </p:cNvSpPr>
          <p:nvPr/>
        </p:nvSpPr>
        <p:spPr>
          <a:xfrm>
            <a:off x="3886200" y="6672300"/>
            <a:ext cx="2681288" cy="1857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rPr>
              <a:t>MDC @ Market Data Company</a:t>
            </a:r>
          </a:p>
        </p:txBody>
      </p:sp>
      <p:sp>
        <p:nvSpPr>
          <p:cNvPr id="13" name="Footer Placeholder 7">
            <a:extLst>
              <a:ext uri="{FF2B5EF4-FFF2-40B4-BE49-F238E27FC236}">
                <a16:creationId xmlns="" xmlns:a16="http://schemas.microsoft.com/office/drawing/2014/main" id="{539467ED-287C-4A85-8C87-97F661B17BD4}"/>
              </a:ext>
            </a:extLst>
          </p:cNvPr>
          <p:cNvSpPr txBox="1">
            <a:spLocks/>
          </p:cNvSpPr>
          <p:nvPr/>
        </p:nvSpPr>
        <p:spPr>
          <a:xfrm>
            <a:off x="80931" y="6629424"/>
            <a:ext cx="2490805" cy="150132"/>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200" i="1" dirty="0">
                <a:solidFill>
                  <a:schemeClr val="tx1">
                    <a:tint val="75000"/>
                  </a:schemeClr>
                </a:solidFill>
              </a:rPr>
              <a:t>Market Data Optimization  for IGM</a:t>
            </a:r>
            <a:endParaRPr kumimoji="0" lang="nl-BE" sz="1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4" name="Picture 13">
            <a:extLst>
              <a:ext uri="{FF2B5EF4-FFF2-40B4-BE49-F238E27FC236}">
                <a16:creationId xmlns="" xmlns:a16="http://schemas.microsoft.com/office/drawing/2014/main" id="{870639BA-BAE9-47ED-8B79-C493D19BA6F7}"/>
              </a:ext>
            </a:extLst>
          </p:cNvPr>
          <p:cNvPicPr>
            <a:picLocks noChangeAspect="1"/>
          </p:cNvPicPr>
          <p:nvPr/>
        </p:nvPicPr>
        <p:blipFill>
          <a:blip r:embed="rId4" cstate="print"/>
          <a:stretch>
            <a:fillRect/>
          </a:stretch>
        </p:blipFill>
        <p:spPr>
          <a:xfrm>
            <a:off x="8127183" y="6457968"/>
            <a:ext cx="624931" cy="373906"/>
          </a:xfrm>
          <a:prstGeom prst="rect">
            <a:avLst/>
          </a:prstGeom>
        </p:spPr>
      </p:pic>
      <p:sp>
        <p:nvSpPr>
          <p:cNvPr id="17" name="Text Placeholder 1">
            <a:extLst>
              <a:ext uri="{FF2B5EF4-FFF2-40B4-BE49-F238E27FC236}">
                <a16:creationId xmlns="" xmlns:a16="http://schemas.microsoft.com/office/drawing/2014/main" id="{A424AAFA-01B9-4A5C-B09B-520F26600EEA}"/>
              </a:ext>
            </a:extLst>
          </p:cNvPr>
          <p:cNvSpPr txBox="1">
            <a:spLocks/>
          </p:cNvSpPr>
          <p:nvPr/>
        </p:nvSpPr>
        <p:spPr>
          <a:xfrm>
            <a:off x="357157" y="414593"/>
            <a:ext cx="6106237" cy="299761"/>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4">
                    <a:lumMod val="50000"/>
                  </a:schemeClr>
                </a:solidFill>
                <a:effectLst/>
                <a:uLnTx/>
                <a:uFillTx/>
                <a:latin typeface="+mn-lt"/>
                <a:ea typeface="Arial"/>
                <a:cs typeface="Arial"/>
                <a:sym typeface="Arial"/>
              </a:rPr>
              <a:t>Exchange Rationalization</a:t>
            </a:r>
          </a:p>
        </p:txBody>
      </p:sp>
      <p:sp>
        <p:nvSpPr>
          <p:cNvPr id="20" name="Text Placeholder 2">
            <a:extLst>
              <a:ext uri="{FF2B5EF4-FFF2-40B4-BE49-F238E27FC236}">
                <a16:creationId xmlns="" xmlns:a16="http://schemas.microsoft.com/office/drawing/2014/main" id="{57F92855-850E-42AE-9518-DD5B42EE5511}"/>
              </a:ext>
            </a:extLst>
          </p:cNvPr>
          <p:cNvSpPr txBox="1">
            <a:spLocks/>
          </p:cNvSpPr>
          <p:nvPr/>
        </p:nvSpPr>
        <p:spPr>
          <a:xfrm>
            <a:off x="439965" y="691033"/>
            <a:ext cx="6744197" cy="243179"/>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b="1" kern="0" dirty="0">
                <a:solidFill>
                  <a:schemeClr val="accent4">
                    <a:lumMod val="50000"/>
                  </a:schemeClr>
                </a:solidFill>
                <a:latin typeface="Arial Narrow" panose="020B0606020202030204" pitchFamily="34" charset="0"/>
                <a:ea typeface="Arial"/>
                <a:cs typeface="Arial"/>
                <a:sym typeface="Arial"/>
              </a:rPr>
              <a:t>Data Management Strategy (CAD)  </a:t>
            </a:r>
            <a:endParaRPr kumimoji="0" lang="en-US" sz="1800" b="1" i="0" u="none" strike="noStrike" kern="0" cap="none" spc="0" normalizeH="0" baseline="0" noProof="0" dirty="0">
              <a:ln>
                <a:noFill/>
              </a:ln>
              <a:solidFill>
                <a:schemeClr val="accent4">
                  <a:lumMod val="50000"/>
                </a:schemeClr>
              </a:solidFill>
              <a:effectLst/>
              <a:uLnTx/>
              <a:uFillTx/>
              <a:latin typeface="Arial Narrow" panose="020B0606020202030204" pitchFamily="34" charset="0"/>
              <a:ea typeface="Arial"/>
              <a:cs typeface="Arial"/>
              <a:sym typeface="Arial"/>
            </a:endParaRPr>
          </a:p>
        </p:txBody>
      </p:sp>
      <p:sp>
        <p:nvSpPr>
          <p:cNvPr id="24" name="Rectangle 23">
            <a:extLst>
              <a:ext uri="{FF2B5EF4-FFF2-40B4-BE49-F238E27FC236}">
                <a16:creationId xmlns="" xmlns:a16="http://schemas.microsoft.com/office/drawing/2014/main" id="{21E64126-CEF1-4F9C-B0D0-72640D9AFCC2}"/>
              </a:ext>
            </a:extLst>
          </p:cNvPr>
          <p:cNvSpPr/>
          <p:nvPr/>
        </p:nvSpPr>
        <p:spPr>
          <a:xfrm flipH="1">
            <a:off x="428596" y="764704"/>
            <a:ext cx="45719" cy="14287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aphicFrame>
        <p:nvGraphicFramePr>
          <p:cNvPr id="22" name="Table 21"/>
          <p:cNvGraphicFramePr>
            <a:graphicFrameLocks noGrp="1"/>
          </p:cNvGraphicFramePr>
          <p:nvPr>
            <p:extLst>
              <p:ext uri="{D42A27DB-BD31-4B8C-83A1-F6EECF244321}">
                <p14:modId xmlns="" xmlns:p14="http://schemas.microsoft.com/office/powerpoint/2010/main" val="2208782063"/>
              </p:ext>
            </p:extLst>
          </p:nvPr>
        </p:nvGraphicFramePr>
        <p:xfrm>
          <a:off x="4974966" y="980316"/>
          <a:ext cx="3954752" cy="5274713"/>
        </p:xfrm>
        <a:graphic>
          <a:graphicData uri="http://schemas.openxmlformats.org/drawingml/2006/table">
            <a:tbl>
              <a:tblPr>
                <a:tableStyleId>{D27102A9-8310-4765-A935-A1911B00CA55}</a:tableStyleId>
              </a:tblPr>
              <a:tblGrid>
                <a:gridCol w="2644687">
                  <a:extLst>
                    <a:ext uri="{9D8B030D-6E8A-4147-A177-3AD203B41FA5}">
                      <a16:colId xmlns="" xmlns:a16="http://schemas.microsoft.com/office/drawing/2014/main" val="20000"/>
                    </a:ext>
                  </a:extLst>
                </a:gridCol>
                <a:gridCol w="588875">
                  <a:extLst>
                    <a:ext uri="{9D8B030D-6E8A-4147-A177-3AD203B41FA5}">
                      <a16:colId xmlns="" xmlns:a16="http://schemas.microsoft.com/office/drawing/2014/main" val="20001"/>
                    </a:ext>
                  </a:extLst>
                </a:gridCol>
                <a:gridCol w="721190">
                  <a:extLst>
                    <a:ext uri="{9D8B030D-6E8A-4147-A177-3AD203B41FA5}">
                      <a16:colId xmlns="" xmlns:a16="http://schemas.microsoft.com/office/drawing/2014/main" val="20002"/>
                    </a:ext>
                  </a:extLst>
                </a:gridCol>
              </a:tblGrid>
              <a:tr h="107514">
                <a:tc>
                  <a:txBody>
                    <a:bodyPr/>
                    <a:lstStyle/>
                    <a:p>
                      <a:pPr>
                        <a:lnSpc>
                          <a:spcPct val="107000"/>
                        </a:lnSpc>
                        <a:spcAft>
                          <a:spcPts val="0"/>
                        </a:spcAft>
                      </a:pPr>
                      <a:r>
                        <a:rPr lang="en-CA" sz="750" dirty="0"/>
                        <a:t>Strategy (Exchanges)</a:t>
                      </a:r>
                      <a:endParaRPr lang="en-CA" sz="750" dirty="0">
                        <a:solidFill>
                          <a:schemeClr val="tx1">
                            <a:lumMod val="65000"/>
                            <a:lumOff val="35000"/>
                          </a:schemeClr>
                        </a:solidFill>
                        <a:latin typeface="Calibri"/>
                        <a:ea typeface="Calibri"/>
                        <a:cs typeface="Times New Roman"/>
                      </a:endParaRPr>
                    </a:p>
                  </a:txBody>
                  <a:tcPr marL="34881" marR="34881" marT="0" marB="0" anchor="b"/>
                </a:tc>
                <a:tc>
                  <a:txBody>
                    <a:bodyPr/>
                    <a:lstStyle/>
                    <a:p>
                      <a:pPr>
                        <a:lnSpc>
                          <a:spcPct val="107000"/>
                        </a:lnSpc>
                        <a:spcAft>
                          <a:spcPts val="0"/>
                        </a:spcAft>
                      </a:pPr>
                      <a:r>
                        <a:rPr lang="en-CA" sz="750" dirty="0"/>
                        <a:t>User count</a:t>
                      </a:r>
                      <a:endParaRPr lang="en-CA" sz="750" dirty="0">
                        <a:solidFill>
                          <a:schemeClr val="tx1">
                            <a:lumMod val="65000"/>
                            <a:lumOff val="35000"/>
                          </a:schemeClr>
                        </a:solidFill>
                        <a:latin typeface="Calibri"/>
                        <a:ea typeface="Calibri"/>
                        <a:cs typeface="Times New Roman"/>
                      </a:endParaRPr>
                    </a:p>
                  </a:txBody>
                  <a:tcPr marL="34881" marR="34881" marT="0" marB="0" anchor="b"/>
                </a:tc>
                <a:tc>
                  <a:txBody>
                    <a:bodyPr/>
                    <a:lstStyle/>
                    <a:p>
                      <a:pPr>
                        <a:lnSpc>
                          <a:spcPct val="107000"/>
                        </a:lnSpc>
                        <a:spcAft>
                          <a:spcPts val="0"/>
                        </a:spcAft>
                      </a:pPr>
                      <a:r>
                        <a:rPr lang="en-CA" sz="750" dirty="0"/>
                        <a:t>Savings </a:t>
                      </a:r>
                      <a:r>
                        <a:rPr lang="en-CA" sz="600" dirty="0"/>
                        <a:t>(mthly)</a:t>
                      </a:r>
                      <a:endParaRPr lang="en-CA" sz="750" b="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00"/>
                  </a:ext>
                </a:extLst>
              </a:tr>
              <a:tr h="107514">
                <a:tc>
                  <a:txBody>
                    <a:bodyPr/>
                    <a:lstStyle/>
                    <a:p>
                      <a:pPr>
                        <a:lnSpc>
                          <a:spcPct val="107000"/>
                        </a:lnSpc>
                        <a:spcAft>
                          <a:spcPts val="0"/>
                        </a:spcAft>
                      </a:pPr>
                      <a:r>
                        <a:rPr lang="en-CA" sz="750" dirty="0"/>
                        <a:t>Asset Coverage / BestEx</a:t>
                      </a:r>
                      <a:endParaRPr lang="en-CA" sz="7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750" dirty="0"/>
                        <a:t>106</a:t>
                      </a:r>
                      <a:endParaRPr lang="en-CA" sz="7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750" dirty="0"/>
                        <a:t>$1,216.75</a:t>
                      </a:r>
                      <a:endParaRPr lang="en-CA" sz="7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01"/>
                  </a:ext>
                </a:extLst>
              </a:tr>
              <a:tr h="93147">
                <a:tc>
                  <a:txBody>
                    <a:bodyPr/>
                    <a:lstStyle/>
                    <a:p>
                      <a:pPr indent="127000">
                        <a:lnSpc>
                          <a:spcPct val="107000"/>
                        </a:lnSpc>
                        <a:spcAft>
                          <a:spcPts val="0"/>
                        </a:spcAft>
                      </a:pPr>
                      <a:r>
                        <a:rPr lang="en-CA" sz="650" dirty="0"/>
                        <a:t>ATTB Alpha Toronto Level 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15</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225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02"/>
                  </a:ext>
                </a:extLst>
              </a:tr>
              <a:tr h="93147">
                <a:tc>
                  <a:txBody>
                    <a:bodyPr/>
                    <a:lstStyle/>
                    <a:p>
                      <a:pPr indent="127000">
                        <a:lnSpc>
                          <a:spcPct val="107000"/>
                        </a:lnSpc>
                        <a:spcAft>
                          <a:spcPts val="0"/>
                        </a:spcAft>
                      </a:pPr>
                      <a:r>
                        <a:rPr lang="en-CA" sz="650" dirty="0"/>
                        <a:t>CCHI Nasdaq CX Toronto Level 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15</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191.25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03"/>
                  </a:ext>
                </a:extLst>
              </a:tr>
              <a:tr h="93147">
                <a:tc>
                  <a:txBody>
                    <a:bodyPr/>
                    <a:lstStyle/>
                    <a:p>
                      <a:pPr indent="127000">
                        <a:lnSpc>
                          <a:spcPct val="107000"/>
                        </a:lnSpc>
                        <a:spcAft>
                          <a:spcPts val="0"/>
                        </a:spcAft>
                      </a:pPr>
                      <a:r>
                        <a:rPr lang="en-CA" sz="650" dirty="0"/>
                        <a:t>CCV1 Nasdaq CX Venture 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9</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27</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04"/>
                  </a:ext>
                </a:extLst>
              </a:tr>
              <a:tr h="93147">
                <a:tc>
                  <a:txBody>
                    <a:bodyPr/>
                    <a:lstStyle/>
                    <a:p>
                      <a:pPr indent="127000">
                        <a:lnSpc>
                          <a:spcPct val="107000"/>
                        </a:lnSpc>
                        <a:spcAft>
                          <a:spcPts val="0"/>
                        </a:spcAft>
                      </a:pPr>
                      <a:r>
                        <a:rPr lang="en-CA" sz="650" dirty="0"/>
                        <a:t>CNQ Canadian Securities Exchange</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35</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586.25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05"/>
                  </a:ext>
                </a:extLst>
              </a:tr>
              <a:tr h="93147">
                <a:tc>
                  <a:txBody>
                    <a:bodyPr/>
                    <a:lstStyle/>
                    <a:p>
                      <a:pPr indent="127000">
                        <a:lnSpc>
                          <a:spcPct val="107000"/>
                        </a:lnSpc>
                        <a:spcAft>
                          <a:spcPts val="0"/>
                        </a:spcAft>
                      </a:pPr>
                      <a:r>
                        <a:rPr lang="en-CA" sz="650" dirty="0"/>
                        <a:t>OMEG Omega Canada</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15</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42.75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06"/>
                  </a:ext>
                </a:extLst>
              </a:tr>
              <a:tr h="93147">
                <a:tc>
                  <a:txBody>
                    <a:bodyPr/>
                    <a:lstStyle/>
                    <a:p>
                      <a:pPr indent="127000">
                        <a:lnSpc>
                          <a:spcPct val="107000"/>
                        </a:lnSpc>
                        <a:spcAft>
                          <a:spcPts val="0"/>
                        </a:spcAft>
                      </a:pPr>
                      <a:r>
                        <a:rPr lang="en-CA" sz="650" dirty="0"/>
                        <a:t>PUR1 Pure Trading Level 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17</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144.5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07"/>
                  </a:ext>
                </a:extLst>
              </a:tr>
              <a:tr h="107514">
                <a:tc>
                  <a:txBody>
                    <a:bodyPr/>
                    <a:lstStyle/>
                    <a:p>
                      <a:pPr>
                        <a:lnSpc>
                          <a:spcPct val="107000"/>
                        </a:lnSpc>
                        <a:spcAft>
                          <a:spcPts val="0"/>
                        </a:spcAft>
                      </a:pPr>
                      <a:r>
                        <a:rPr lang="en-CA" sz="750" dirty="0"/>
                        <a:t>Time-zone</a:t>
                      </a:r>
                      <a:endParaRPr lang="en-CA" sz="7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750" dirty="0"/>
                        <a:t>31</a:t>
                      </a:r>
                      <a:endParaRPr lang="en-CA" sz="7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750" dirty="0"/>
                        <a:t>$868.25</a:t>
                      </a:r>
                      <a:endParaRPr lang="en-CA" sz="7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08"/>
                  </a:ext>
                </a:extLst>
              </a:tr>
              <a:tr h="93147">
                <a:tc>
                  <a:txBody>
                    <a:bodyPr/>
                    <a:lstStyle/>
                    <a:p>
                      <a:pPr indent="127000">
                        <a:lnSpc>
                          <a:spcPct val="107000"/>
                        </a:lnSpc>
                        <a:spcAft>
                          <a:spcPts val="0"/>
                        </a:spcAft>
                      </a:pPr>
                      <a:r>
                        <a:rPr lang="en-CA" sz="650" dirty="0"/>
                        <a:t>ASE Australian Securities Exchange Equities</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7</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479.5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09"/>
                  </a:ext>
                </a:extLst>
              </a:tr>
              <a:tr h="93147">
                <a:tc>
                  <a:txBody>
                    <a:bodyPr/>
                    <a:lstStyle/>
                    <a:p>
                      <a:pPr indent="127000">
                        <a:lnSpc>
                          <a:spcPct val="107000"/>
                        </a:lnSpc>
                        <a:spcAft>
                          <a:spcPts val="0"/>
                        </a:spcAft>
                      </a:pPr>
                      <a:r>
                        <a:rPr lang="en-CA" sz="650" dirty="0"/>
                        <a:t>FBMA FTSE Bursa Malaysia</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4.5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10"/>
                  </a:ext>
                </a:extLst>
              </a:tr>
              <a:tr h="93147">
                <a:tc>
                  <a:txBody>
                    <a:bodyPr/>
                    <a:lstStyle/>
                    <a:p>
                      <a:pPr indent="127000">
                        <a:lnSpc>
                          <a:spcPct val="107000"/>
                        </a:lnSpc>
                        <a:spcAft>
                          <a:spcPts val="0"/>
                        </a:spcAft>
                      </a:pPr>
                      <a:r>
                        <a:rPr lang="en-CA" sz="650" dirty="0"/>
                        <a:t>HKSE HKEx OMDC Level 1 and 2 data</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6</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159</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11"/>
                  </a:ext>
                </a:extLst>
              </a:tr>
              <a:tr h="93147">
                <a:tc>
                  <a:txBody>
                    <a:bodyPr/>
                    <a:lstStyle/>
                    <a:p>
                      <a:pPr indent="127000">
                        <a:lnSpc>
                          <a:spcPct val="107000"/>
                        </a:lnSpc>
                        <a:spcAft>
                          <a:spcPts val="0"/>
                        </a:spcAft>
                      </a:pPr>
                      <a:r>
                        <a:rPr lang="en-CA" sz="650" dirty="0"/>
                        <a:t>NAG Nagoya Stock Exchange</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4</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6</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12"/>
                  </a:ext>
                </a:extLst>
              </a:tr>
              <a:tr h="93147">
                <a:tc>
                  <a:txBody>
                    <a:bodyPr/>
                    <a:lstStyle/>
                    <a:p>
                      <a:pPr indent="127000">
                        <a:lnSpc>
                          <a:spcPct val="107000"/>
                        </a:lnSpc>
                        <a:spcAft>
                          <a:spcPts val="0"/>
                        </a:spcAft>
                      </a:pPr>
                      <a:r>
                        <a:rPr lang="en-CA" sz="650" dirty="0"/>
                        <a:t>OSE Osaka Exchange Level 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3</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15.5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13"/>
                  </a:ext>
                </a:extLst>
              </a:tr>
              <a:tr h="93147">
                <a:tc>
                  <a:txBody>
                    <a:bodyPr/>
                    <a:lstStyle/>
                    <a:p>
                      <a:pPr indent="127000">
                        <a:lnSpc>
                          <a:spcPct val="107000"/>
                        </a:lnSpc>
                        <a:spcAft>
                          <a:spcPts val="0"/>
                        </a:spcAft>
                      </a:pPr>
                      <a:r>
                        <a:rPr lang="en-CA" sz="650" dirty="0"/>
                        <a:t>SEOU Korea Exchange Securities A (KOSPI)</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35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14"/>
                  </a:ext>
                </a:extLst>
              </a:tr>
              <a:tr h="93147">
                <a:tc>
                  <a:txBody>
                    <a:bodyPr/>
                    <a:lstStyle/>
                    <a:p>
                      <a:pPr indent="127000">
                        <a:lnSpc>
                          <a:spcPct val="107000"/>
                        </a:lnSpc>
                        <a:spcAft>
                          <a:spcPts val="0"/>
                        </a:spcAft>
                      </a:pPr>
                      <a:r>
                        <a:rPr lang="en-CA" sz="650" dirty="0"/>
                        <a:t>SHNG Shanghai Stock Exchange</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34</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15"/>
                  </a:ext>
                </a:extLst>
              </a:tr>
              <a:tr h="93147">
                <a:tc>
                  <a:txBody>
                    <a:bodyPr/>
                    <a:lstStyle/>
                    <a:p>
                      <a:pPr indent="127000">
                        <a:lnSpc>
                          <a:spcPct val="107000"/>
                        </a:lnSpc>
                        <a:spcAft>
                          <a:spcPts val="0"/>
                        </a:spcAft>
                      </a:pPr>
                      <a:r>
                        <a:rPr lang="en-CA" sz="650" dirty="0"/>
                        <a:t>TAIP Taiwan Stock Exchange Corporation</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10.5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16"/>
                  </a:ext>
                </a:extLst>
              </a:tr>
              <a:tr h="93147">
                <a:tc>
                  <a:txBody>
                    <a:bodyPr/>
                    <a:lstStyle/>
                    <a:p>
                      <a:pPr indent="127000">
                        <a:lnSpc>
                          <a:spcPct val="107000"/>
                        </a:lnSpc>
                        <a:spcAft>
                          <a:spcPts val="0"/>
                        </a:spcAft>
                      </a:pPr>
                      <a:r>
                        <a:rPr lang="en-CA" sz="650" dirty="0"/>
                        <a:t>TSE Tokyo Stock Exchange Level 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7</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124.25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17"/>
                  </a:ext>
                </a:extLst>
              </a:tr>
              <a:tr h="107514">
                <a:tc>
                  <a:txBody>
                    <a:bodyPr/>
                    <a:lstStyle/>
                    <a:p>
                      <a:pPr>
                        <a:lnSpc>
                          <a:spcPct val="107000"/>
                        </a:lnSpc>
                        <a:spcAft>
                          <a:spcPts val="0"/>
                        </a:spcAft>
                      </a:pPr>
                      <a:r>
                        <a:rPr lang="en-CA" sz="750" dirty="0"/>
                        <a:t>Trader-specific</a:t>
                      </a:r>
                      <a:endParaRPr lang="en-CA" sz="7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750" dirty="0"/>
                        <a:t>81</a:t>
                      </a:r>
                      <a:endParaRPr lang="en-CA" sz="7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750" dirty="0"/>
                        <a:t>$4,047.75</a:t>
                      </a:r>
                      <a:endParaRPr lang="en-CA" sz="7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18"/>
                  </a:ext>
                </a:extLst>
              </a:tr>
              <a:tr h="93147">
                <a:tc>
                  <a:txBody>
                    <a:bodyPr/>
                    <a:lstStyle/>
                    <a:p>
                      <a:pPr indent="127000">
                        <a:lnSpc>
                          <a:spcPct val="107000"/>
                        </a:lnSpc>
                        <a:spcAft>
                          <a:spcPts val="0"/>
                        </a:spcAft>
                      </a:pPr>
                      <a:r>
                        <a:rPr lang="en-CA" sz="650" dirty="0"/>
                        <a:t>ARCL NYSE ArcaBook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120</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19"/>
                  </a:ext>
                </a:extLst>
              </a:tr>
              <a:tr h="93147">
                <a:tc>
                  <a:txBody>
                    <a:bodyPr/>
                    <a:lstStyle/>
                    <a:p>
                      <a:pPr indent="127000">
                        <a:lnSpc>
                          <a:spcPct val="107000"/>
                        </a:lnSpc>
                        <a:spcAft>
                          <a:spcPts val="0"/>
                        </a:spcAft>
                      </a:pPr>
                      <a:r>
                        <a:rPr lang="en-CA" sz="650" dirty="0"/>
                        <a:t>ATMO Alpha Toronto Level 3</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36</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20"/>
                  </a:ext>
                </a:extLst>
              </a:tr>
              <a:tr h="93147">
                <a:tc>
                  <a:txBody>
                    <a:bodyPr/>
                    <a:lstStyle/>
                    <a:p>
                      <a:pPr indent="127000">
                        <a:lnSpc>
                          <a:spcPct val="107000"/>
                        </a:lnSpc>
                        <a:spcAft>
                          <a:spcPts val="0"/>
                        </a:spcAft>
                      </a:pPr>
                      <a:r>
                        <a:rPr lang="en-CA" sz="650" dirty="0"/>
                        <a:t>ATMP Alpha Toronto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5</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140</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21"/>
                  </a:ext>
                </a:extLst>
              </a:tr>
              <a:tr h="93147">
                <a:tc>
                  <a:txBody>
                    <a:bodyPr/>
                    <a:lstStyle/>
                    <a:p>
                      <a:pPr indent="127000">
                        <a:lnSpc>
                          <a:spcPct val="107000"/>
                        </a:lnSpc>
                        <a:spcAft>
                          <a:spcPts val="0"/>
                        </a:spcAft>
                      </a:pPr>
                      <a:r>
                        <a:rPr lang="en-CA" sz="650" dirty="0"/>
                        <a:t>AVMO Alpha Venture Level 3</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16</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22"/>
                  </a:ext>
                </a:extLst>
              </a:tr>
              <a:tr h="93147">
                <a:tc>
                  <a:txBody>
                    <a:bodyPr/>
                    <a:lstStyle/>
                    <a:p>
                      <a:pPr indent="127000">
                        <a:lnSpc>
                          <a:spcPct val="107000"/>
                        </a:lnSpc>
                        <a:spcAft>
                          <a:spcPts val="0"/>
                        </a:spcAft>
                      </a:pPr>
                      <a:r>
                        <a:rPr lang="en-CA" sz="650" dirty="0"/>
                        <a:t>AVMP Alpha Venture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4</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58</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23"/>
                  </a:ext>
                </a:extLst>
              </a:tr>
              <a:tr h="93147">
                <a:tc>
                  <a:txBody>
                    <a:bodyPr/>
                    <a:lstStyle/>
                    <a:p>
                      <a:pPr indent="127000">
                        <a:lnSpc>
                          <a:spcPct val="107000"/>
                        </a:lnSpc>
                        <a:spcAft>
                          <a:spcPts val="0"/>
                        </a:spcAft>
                      </a:pPr>
                      <a:r>
                        <a:rPr lang="en-CA" sz="650" dirty="0"/>
                        <a:t>BAT2 Cboe BZX US Market Depth</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42.5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24"/>
                  </a:ext>
                </a:extLst>
              </a:tr>
              <a:tr h="93147">
                <a:tc>
                  <a:txBody>
                    <a:bodyPr/>
                    <a:lstStyle/>
                    <a:p>
                      <a:pPr indent="127000">
                        <a:lnSpc>
                          <a:spcPct val="107000"/>
                        </a:lnSpc>
                        <a:spcAft>
                          <a:spcPts val="0"/>
                        </a:spcAft>
                      </a:pPr>
                      <a:r>
                        <a:rPr lang="en-CA" sz="650" dirty="0"/>
                        <a:t>CANB Toronto Stock Exchange Level 3</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100</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25"/>
                  </a:ext>
                </a:extLst>
              </a:tr>
              <a:tr h="93147">
                <a:tc>
                  <a:txBody>
                    <a:bodyPr/>
                    <a:lstStyle/>
                    <a:p>
                      <a:pPr indent="127000">
                        <a:lnSpc>
                          <a:spcPct val="107000"/>
                        </a:lnSpc>
                        <a:spcAft>
                          <a:spcPts val="0"/>
                        </a:spcAft>
                      </a:pPr>
                      <a:r>
                        <a:rPr lang="en-CA" sz="650" dirty="0"/>
                        <a:t>CCH2 Nasdaq CX Toronto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59.5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26"/>
                  </a:ext>
                </a:extLst>
              </a:tr>
              <a:tr h="93147">
                <a:tc>
                  <a:txBody>
                    <a:bodyPr/>
                    <a:lstStyle/>
                    <a:p>
                      <a:pPr indent="127000">
                        <a:lnSpc>
                          <a:spcPct val="107000"/>
                        </a:lnSpc>
                        <a:spcAft>
                          <a:spcPts val="0"/>
                        </a:spcAft>
                      </a:pPr>
                      <a:r>
                        <a:rPr lang="en-CA" sz="650" dirty="0"/>
                        <a:t>CCV2 Nasdaq CX Venture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6.75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27"/>
                  </a:ext>
                </a:extLst>
              </a:tr>
              <a:tr h="93147">
                <a:tc>
                  <a:txBody>
                    <a:bodyPr/>
                    <a:lstStyle/>
                    <a:p>
                      <a:pPr indent="127000">
                        <a:lnSpc>
                          <a:spcPct val="107000"/>
                        </a:lnSpc>
                        <a:spcAft>
                          <a:spcPts val="0"/>
                        </a:spcAft>
                      </a:pPr>
                      <a:r>
                        <a:rPr lang="en-CA" sz="650" dirty="0"/>
                        <a:t>CXTP Nasdaq CX2 Toronto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24</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28"/>
                  </a:ext>
                </a:extLst>
              </a:tr>
              <a:tr h="93147">
                <a:tc>
                  <a:txBody>
                    <a:bodyPr/>
                    <a:lstStyle/>
                    <a:p>
                      <a:pPr indent="127000">
                        <a:lnSpc>
                          <a:spcPct val="107000"/>
                        </a:lnSpc>
                        <a:spcAft>
                          <a:spcPts val="0"/>
                        </a:spcAft>
                      </a:pPr>
                      <a:r>
                        <a:rPr lang="en-CA" sz="650" dirty="0"/>
                        <a:t>CXVB Nasdaq CX2 Venture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9</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22.5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29"/>
                  </a:ext>
                </a:extLst>
              </a:tr>
              <a:tr h="93147">
                <a:tc>
                  <a:txBody>
                    <a:bodyPr/>
                    <a:lstStyle/>
                    <a:p>
                      <a:pPr indent="127000">
                        <a:lnSpc>
                          <a:spcPct val="107000"/>
                        </a:lnSpc>
                        <a:spcAft>
                          <a:spcPts val="0"/>
                        </a:spcAft>
                      </a:pPr>
                      <a:r>
                        <a:rPr lang="en-CA" sz="650" dirty="0"/>
                        <a:t>CXVP Nasdaq CX2 Venture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30"/>
                  </a:ext>
                </a:extLst>
              </a:tr>
              <a:tr h="93147">
                <a:tc>
                  <a:txBody>
                    <a:bodyPr/>
                    <a:lstStyle/>
                    <a:p>
                      <a:pPr indent="127000">
                        <a:lnSpc>
                          <a:spcPct val="107000"/>
                        </a:lnSpc>
                        <a:spcAft>
                          <a:spcPts val="0"/>
                        </a:spcAft>
                      </a:pPr>
                      <a:r>
                        <a:rPr lang="en-CA" sz="650" dirty="0"/>
                        <a:t>DTS2 London Stock Exchange European Quote Service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33.75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31"/>
                  </a:ext>
                </a:extLst>
              </a:tr>
              <a:tr h="93147">
                <a:tc>
                  <a:txBody>
                    <a:bodyPr/>
                    <a:lstStyle/>
                    <a:p>
                      <a:pPr indent="127000">
                        <a:lnSpc>
                          <a:spcPct val="107000"/>
                        </a:lnSpc>
                        <a:spcAft>
                          <a:spcPts val="0"/>
                        </a:spcAft>
                      </a:pPr>
                      <a:r>
                        <a:rPr lang="en-CA" sz="650" dirty="0"/>
                        <a:t>DXU2 Deutsche BoerseXetra Ultra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107.5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32"/>
                  </a:ext>
                </a:extLst>
              </a:tr>
              <a:tr h="93147">
                <a:tc>
                  <a:txBody>
                    <a:bodyPr/>
                    <a:lstStyle/>
                    <a:p>
                      <a:pPr indent="127000">
                        <a:lnSpc>
                          <a:spcPct val="107000"/>
                        </a:lnSpc>
                        <a:spcAft>
                          <a:spcPts val="0"/>
                        </a:spcAft>
                      </a:pPr>
                      <a:r>
                        <a:rPr lang="en-CA" sz="650" dirty="0"/>
                        <a:t>LIS2 London Stock Exchange International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264.5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33"/>
                  </a:ext>
                </a:extLst>
              </a:tr>
              <a:tr h="93147">
                <a:tc>
                  <a:txBody>
                    <a:bodyPr/>
                    <a:lstStyle/>
                    <a:p>
                      <a:pPr indent="127000">
                        <a:lnSpc>
                          <a:spcPct val="107000"/>
                        </a:lnSpc>
                        <a:spcAft>
                          <a:spcPts val="0"/>
                        </a:spcAft>
                      </a:pPr>
                      <a:r>
                        <a:rPr lang="en-CA" sz="650" dirty="0"/>
                        <a:t>MADR Spanish Stock Exchange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70</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34"/>
                  </a:ext>
                </a:extLst>
              </a:tr>
              <a:tr h="93147">
                <a:tc>
                  <a:txBody>
                    <a:bodyPr/>
                    <a:lstStyle/>
                    <a:p>
                      <a:pPr indent="127000">
                        <a:lnSpc>
                          <a:spcPct val="107000"/>
                        </a:lnSpc>
                        <a:spcAft>
                          <a:spcPts val="0"/>
                        </a:spcAft>
                      </a:pPr>
                      <a:r>
                        <a:rPr lang="en-CA" sz="650" dirty="0"/>
                        <a:t>MBBO BorsoItaliana Full Depth</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60</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35"/>
                  </a:ext>
                </a:extLst>
              </a:tr>
              <a:tr h="93147">
                <a:tc>
                  <a:txBody>
                    <a:bodyPr/>
                    <a:lstStyle/>
                    <a:p>
                      <a:pPr indent="127000">
                        <a:lnSpc>
                          <a:spcPct val="107000"/>
                        </a:lnSpc>
                        <a:spcAft>
                          <a:spcPts val="0"/>
                        </a:spcAft>
                      </a:pPr>
                      <a:r>
                        <a:rPr lang="en-CA" sz="650" dirty="0"/>
                        <a:t>MON2 Montreal Exchange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9</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459</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36"/>
                  </a:ext>
                </a:extLst>
              </a:tr>
              <a:tr h="93147">
                <a:tc>
                  <a:txBody>
                    <a:bodyPr/>
                    <a:lstStyle/>
                    <a:p>
                      <a:pPr indent="127000">
                        <a:lnSpc>
                          <a:spcPct val="107000"/>
                        </a:lnSpc>
                        <a:spcAft>
                          <a:spcPts val="0"/>
                        </a:spcAft>
                      </a:pPr>
                      <a:r>
                        <a:rPr lang="en-CA" sz="650" dirty="0"/>
                        <a:t>NET2 Aequitas NEO Non-NEO listed Securities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19</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37"/>
                  </a:ext>
                </a:extLst>
              </a:tr>
              <a:tr h="93147">
                <a:tc>
                  <a:txBody>
                    <a:bodyPr/>
                    <a:lstStyle/>
                    <a:p>
                      <a:pPr indent="127000">
                        <a:lnSpc>
                          <a:spcPct val="107000"/>
                        </a:lnSpc>
                        <a:spcAft>
                          <a:spcPts val="0"/>
                        </a:spcAft>
                      </a:pPr>
                      <a:r>
                        <a:rPr lang="en-CA" sz="650" dirty="0"/>
                        <a:t>NYE2 Euronext Equities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3</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373.5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38"/>
                  </a:ext>
                </a:extLst>
              </a:tr>
              <a:tr h="93147">
                <a:tc>
                  <a:txBody>
                    <a:bodyPr/>
                    <a:lstStyle/>
                    <a:p>
                      <a:pPr indent="127000">
                        <a:lnSpc>
                          <a:spcPct val="107000"/>
                        </a:lnSpc>
                        <a:spcAft>
                          <a:spcPts val="0"/>
                        </a:spcAft>
                      </a:pPr>
                      <a:r>
                        <a:rPr lang="en-CA" sz="650" dirty="0"/>
                        <a:t>PUR2 Pure Trading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6</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124.5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39"/>
                  </a:ext>
                </a:extLst>
              </a:tr>
              <a:tr h="93147">
                <a:tc>
                  <a:txBody>
                    <a:bodyPr/>
                    <a:lstStyle/>
                    <a:p>
                      <a:pPr indent="127000">
                        <a:lnSpc>
                          <a:spcPct val="107000"/>
                        </a:lnSpc>
                        <a:spcAft>
                          <a:spcPts val="0"/>
                        </a:spcAft>
                      </a:pPr>
                      <a:r>
                        <a:rPr lang="en-CA" sz="650" dirty="0"/>
                        <a:t>RTOB NYSE Openbook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4</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240</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40"/>
                  </a:ext>
                </a:extLst>
              </a:tr>
              <a:tr h="93147">
                <a:tc>
                  <a:txBody>
                    <a:bodyPr/>
                    <a:lstStyle/>
                    <a:p>
                      <a:pPr indent="127000">
                        <a:lnSpc>
                          <a:spcPct val="107000"/>
                        </a:lnSpc>
                        <a:spcAft>
                          <a:spcPts val="0"/>
                        </a:spcAft>
                      </a:pPr>
                      <a:r>
                        <a:rPr lang="en-CA" sz="650" dirty="0"/>
                        <a:t>SAO2 BOVESPA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4</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404</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41"/>
                  </a:ext>
                </a:extLst>
              </a:tr>
              <a:tr h="100575">
                <a:tc>
                  <a:txBody>
                    <a:bodyPr/>
                    <a:lstStyle/>
                    <a:p>
                      <a:pPr indent="127000">
                        <a:lnSpc>
                          <a:spcPct val="107000"/>
                        </a:lnSpc>
                        <a:spcAft>
                          <a:spcPts val="0"/>
                        </a:spcAft>
                      </a:pPr>
                      <a:r>
                        <a:rPr lang="en-CA" sz="650" dirty="0"/>
                        <a:t>SMDP SIX Swiss Exchange Level 2 Plus and Detailed Order Book</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143</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42"/>
                  </a:ext>
                </a:extLst>
              </a:tr>
              <a:tr h="93147">
                <a:tc>
                  <a:txBody>
                    <a:bodyPr/>
                    <a:lstStyle/>
                    <a:p>
                      <a:pPr indent="127000">
                        <a:lnSpc>
                          <a:spcPct val="107000"/>
                        </a:lnSpc>
                        <a:spcAft>
                          <a:spcPts val="0"/>
                        </a:spcAft>
                      </a:pPr>
                      <a:r>
                        <a:rPr lang="en-CA" sz="650" dirty="0"/>
                        <a:t>TMBP Toronto Stock Exchange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7</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210</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43"/>
                  </a:ext>
                </a:extLst>
              </a:tr>
              <a:tr h="93147">
                <a:tc>
                  <a:txBody>
                    <a:bodyPr/>
                    <a:lstStyle/>
                    <a:p>
                      <a:pPr indent="127000">
                        <a:lnSpc>
                          <a:spcPct val="107000"/>
                        </a:lnSpc>
                        <a:spcAft>
                          <a:spcPts val="0"/>
                        </a:spcAft>
                      </a:pPr>
                      <a:r>
                        <a:rPr lang="en-CA" sz="650" dirty="0"/>
                        <a:t>UK2 London Stock Exhange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3</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732.5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44"/>
                  </a:ext>
                </a:extLst>
              </a:tr>
              <a:tr h="93147">
                <a:tc>
                  <a:txBody>
                    <a:bodyPr/>
                    <a:lstStyle/>
                    <a:p>
                      <a:pPr indent="127000">
                        <a:lnSpc>
                          <a:spcPct val="107000"/>
                        </a:lnSpc>
                        <a:spcAft>
                          <a:spcPts val="0"/>
                        </a:spcAft>
                      </a:pPr>
                      <a:r>
                        <a:rPr lang="en-CA" sz="650" dirty="0"/>
                        <a:t>VANB TSX Venture Exchange Level 3</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26</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45"/>
                  </a:ext>
                </a:extLst>
              </a:tr>
              <a:tr h="93147">
                <a:tc>
                  <a:txBody>
                    <a:bodyPr/>
                    <a:lstStyle/>
                    <a:p>
                      <a:pPr indent="127000">
                        <a:lnSpc>
                          <a:spcPct val="107000"/>
                        </a:lnSpc>
                        <a:spcAft>
                          <a:spcPts val="0"/>
                        </a:spcAft>
                      </a:pPr>
                      <a:r>
                        <a:rPr lang="en-CA" sz="650" dirty="0"/>
                        <a:t>VBBO TSX Venture Exchange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3</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48</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46"/>
                  </a:ext>
                </a:extLst>
              </a:tr>
              <a:tr h="93147">
                <a:tc>
                  <a:txBody>
                    <a:bodyPr/>
                    <a:lstStyle/>
                    <a:p>
                      <a:pPr indent="127000">
                        <a:lnSpc>
                          <a:spcPct val="107000"/>
                        </a:lnSpc>
                        <a:spcAft>
                          <a:spcPts val="0"/>
                        </a:spcAft>
                      </a:pPr>
                      <a:r>
                        <a:rPr lang="en-CA" sz="650" dirty="0"/>
                        <a:t>VTBB SIX Swiss Exchange Level 2</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a:t>
                      </a:r>
                      <a:endParaRPr lang="en-CA" sz="6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650" dirty="0"/>
                        <a:t>102.25</a:t>
                      </a:r>
                      <a:endParaRPr lang="en-CA" sz="6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47"/>
                  </a:ext>
                </a:extLst>
              </a:tr>
              <a:tr h="107514">
                <a:tc>
                  <a:txBody>
                    <a:bodyPr/>
                    <a:lstStyle/>
                    <a:p>
                      <a:pPr>
                        <a:lnSpc>
                          <a:spcPct val="107000"/>
                        </a:lnSpc>
                        <a:spcAft>
                          <a:spcPts val="0"/>
                        </a:spcAft>
                      </a:pPr>
                      <a:r>
                        <a:rPr lang="en-CA" sz="750" dirty="0"/>
                        <a:t>Grand Total</a:t>
                      </a:r>
                      <a:endParaRPr lang="en-CA" sz="7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750" dirty="0"/>
                        <a:t>218</a:t>
                      </a:r>
                      <a:endParaRPr lang="en-CA" sz="750" dirty="0">
                        <a:solidFill>
                          <a:schemeClr val="tx1">
                            <a:lumMod val="65000"/>
                            <a:lumOff val="35000"/>
                          </a:schemeClr>
                        </a:solidFill>
                        <a:latin typeface="Calibri"/>
                        <a:ea typeface="Calibri"/>
                        <a:cs typeface="Times New Roman"/>
                      </a:endParaRPr>
                    </a:p>
                  </a:txBody>
                  <a:tcPr marL="34881" marR="34881" marT="0" marB="0" anchor="b"/>
                </a:tc>
                <a:tc>
                  <a:txBody>
                    <a:bodyPr/>
                    <a:lstStyle/>
                    <a:p>
                      <a:pPr algn="ctr">
                        <a:lnSpc>
                          <a:spcPct val="107000"/>
                        </a:lnSpc>
                        <a:spcAft>
                          <a:spcPts val="0"/>
                        </a:spcAft>
                      </a:pPr>
                      <a:r>
                        <a:rPr lang="en-CA" sz="750" dirty="0"/>
                        <a:t>$6,132.75</a:t>
                      </a:r>
                      <a:endParaRPr lang="en-CA" sz="750" dirty="0">
                        <a:solidFill>
                          <a:schemeClr val="tx1">
                            <a:lumMod val="65000"/>
                            <a:lumOff val="35000"/>
                          </a:schemeClr>
                        </a:solidFill>
                        <a:latin typeface="Calibri"/>
                        <a:ea typeface="Calibri"/>
                        <a:cs typeface="Times New Roman"/>
                      </a:endParaRPr>
                    </a:p>
                  </a:txBody>
                  <a:tcPr marL="34881" marR="34881" marT="0" marB="0" anchor="b"/>
                </a:tc>
                <a:extLst>
                  <a:ext uri="{0D108BD9-81ED-4DB2-BD59-A6C34878D82A}">
                    <a16:rowId xmlns="" xmlns:a16="http://schemas.microsoft.com/office/drawing/2014/main" val="10048"/>
                  </a:ext>
                </a:extLst>
              </a:tr>
            </a:tbl>
          </a:graphicData>
        </a:graphic>
      </p:graphicFrame>
      <p:graphicFrame>
        <p:nvGraphicFramePr>
          <p:cNvPr id="28" name="Chart 27"/>
          <p:cNvGraphicFramePr/>
          <p:nvPr>
            <p:extLst>
              <p:ext uri="{D42A27DB-BD31-4B8C-83A1-F6EECF244321}">
                <p14:modId xmlns="" xmlns:p14="http://schemas.microsoft.com/office/powerpoint/2010/main" val="1587384635"/>
              </p:ext>
            </p:extLst>
          </p:nvPr>
        </p:nvGraphicFramePr>
        <p:xfrm>
          <a:off x="214282" y="2143116"/>
          <a:ext cx="4214842" cy="2510020"/>
        </p:xfrm>
        <a:graphic>
          <a:graphicData uri="http://schemas.openxmlformats.org/drawingml/2006/chart">
            <c:chart xmlns:c="http://schemas.openxmlformats.org/drawingml/2006/chart" xmlns:r="http://schemas.openxmlformats.org/officeDocument/2006/relationships" r:id="rId5"/>
          </a:graphicData>
        </a:graphic>
      </p:graphicFrame>
      <p:sp>
        <p:nvSpPr>
          <p:cNvPr id="32" name="Rectangle 31"/>
          <p:cNvSpPr/>
          <p:nvPr/>
        </p:nvSpPr>
        <p:spPr>
          <a:xfrm>
            <a:off x="285720" y="2214554"/>
            <a:ext cx="4214842" cy="2438582"/>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Rectangle 17">
            <a:extLst>
              <a:ext uri="{FF2B5EF4-FFF2-40B4-BE49-F238E27FC236}">
                <a16:creationId xmlns="" xmlns:a16="http://schemas.microsoft.com/office/drawing/2014/main" id="{97DBE3E7-3792-4DAF-8476-355564A5634F}"/>
              </a:ext>
            </a:extLst>
          </p:cNvPr>
          <p:cNvSpPr/>
          <p:nvPr/>
        </p:nvSpPr>
        <p:spPr>
          <a:xfrm>
            <a:off x="2730250" y="6237312"/>
            <a:ext cx="4218014" cy="369332"/>
          </a:xfrm>
          <a:prstGeom prst="rect">
            <a:avLst/>
          </a:prstGeom>
        </p:spPr>
        <p:txBody>
          <a:bodyPr wrap="none">
            <a:spAutoFit/>
          </a:bodyPr>
          <a:lstStyle/>
          <a:p>
            <a:r>
              <a:rPr lang="en-US" b="1" dirty="0">
                <a:ea typeface="Times" pitchFamily="18" charset="0"/>
                <a:cs typeface="Arial" pitchFamily="34" charset="0"/>
              </a:rPr>
              <a:t>MDC estimates $74K of savings available  </a:t>
            </a:r>
            <a:endParaRPr lang="en-GB" dirty="0"/>
          </a:p>
        </p:txBody>
      </p:sp>
      <p:sp>
        <p:nvSpPr>
          <p:cNvPr id="21" name="Rectangle 20"/>
          <p:cNvSpPr/>
          <p:nvPr/>
        </p:nvSpPr>
        <p:spPr>
          <a:xfrm>
            <a:off x="8077200" y="-27384"/>
            <a:ext cx="1066800" cy="2137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rPr>
              <a:t>Case Study</a:t>
            </a:r>
          </a:p>
        </p:txBody>
      </p:sp>
      <p:pic>
        <p:nvPicPr>
          <p:cNvPr id="23" name="Picture 22">
            <a:extLst>
              <a:ext uri="{FF2B5EF4-FFF2-40B4-BE49-F238E27FC236}">
                <a16:creationId xmlns="" xmlns:a16="http://schemas.microsoft.com/office/drawing/2014/main" id="{0A914366-6E40-4172-8DA5-D4D0AB1EBB63}"/>
              </a:ext>
            </a:extLst>
          </p:cNvPr>
          <p:cNvPicPr>
            <a:picLocks noChangeAspect="1"/>
          </p:cNvPicPr>
          <p:nvPr/>
        </p:nvPicPr>
        <p:blipFill>
          <a:blip r:embed="rId6" cstate="print"/>
          <a:stretch>
            <a:fillRect/>
          </a:stretch>
        </p:blipFill>
        <p:spPr>
          <a:xfrm>
            <a:off x="7543800" y="179401"/>
            <a:ext cx="1278860" cy="765161"/>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hei56djnEWOAtGuQOo5f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hei56djnEWOAtGuQOo5f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hei56djnEWOAtGuQOo5f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hei56djnEWOAtGuQOo5f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hei56djnEWOAtGuQOo5f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4FX3od0qdUKQYPQoSi83Z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50970</TotalTime>
  <Words>13645</Words>
  <Application>Microsoft Office PowerPoint</Application>
  <PresentationFormat>On-screen Show (4:3)</PresentationFormat>
  <Paragraphs>3323</Paragraphs>
  <Slides>50</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 Theme</vt:lpstr>
      <vt:lpstr>think-cell Slide</vt:lpstr>
      <vt:lpstr>Slide 1</vt:lpstr>
      <vt:lpstr>Slide 2</vt:lpstr>
      <vt:lpstr>Assessment Risk &amp; Value Matrix Summary of Findings Matrix</vt:lpstr>
      <vt:lpstr>Slide 4</vt:lpstr>
      <vt:lpstr>Slide 5</vt:lpstr>
      <vt:lpstr>Slide 6</vt:lpstr>
      <vt:lpstr>Case Studies</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Managing Business Demand  Evolving Analytical Database Requirements - Alexandria (aka Data Lake)</vt:lpstr>
      <vt:lpstr>Slide 25</vt:lpstr>
      <vt:lpstr>Slide 26</vt:lpstr>
      <vt:lpstr>Slide 27</vt:lpstr>
      <vt:lpstr>Slide 28</vt:lpstr>
      <vt:lpstr>Slide 29</vt:lpstr>
      <vt:lpstr> Bloomberg Back Office License Unutilized Data </vt:lpstr>
      <vt:lpstr>Slide 31</vt:lpstr>
      <vt:lpstr>Slide 32</vt:lpstr>
      <vt:lpstr>Slide 33</vt:lpstr>
      <vt:lpstr>Slide 34</vt:lpstr>
      <vt:lpstr>Slide 35</vt:lpstr>
      <vt:lpstr>Slide 36</vt:lpstr>
      <vt:lpstr>Slide 37</vt:lpstr>
      <vt:lpstr>Slide 38</vt:lpstr>
      <vt:lpstr>RMDS and Related Services – Case Study (continued) Addressable Spend = $400K per annum</vt:lpstr>
      <vt:lpstr>Slide 40</vt:lpstr>
      <vt:lpstr>Slide 41</vt:lpstr>
      <vt:lpstr>Exchange and Compliance Issue Summary Example - CME Group exchange policy change</vt:lpstr>
      <vt:lpstr>CME Analysis Observed Gaps and  Netting Benefits</vt:lpstr>
      <vt:lpstr>Information Management System – Market Data   Managing from Procure-to-Pay, and from Renew-to-Pay Cycles</vt:lpstr>
      <vt:lpstr>Information Management System - Market Data Current state observations and challenges</vt:lpstr>
      <vt:lpstr>Slide 46</vt:lpstr>
      <vt:lpstr>Slide 47</vt:lpstr>
      <vt:lpstr>Slide 48</vt:lpstr>
      <vt:lpstr>Slide 49</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Data Company  Executive Profiles</dc:title>
  <dc:creator>Market Data Company</dc:creator>
  <cp:lastModifiedBy>hp</cp:lastModifiedBy>
  <cp:revision>961</cp:revision>
  <cp:lastPrinted>2018-04-27T20:42:24Z</cp:lastPrinted>
  <dcterms:created xsi:type="dcterms:W3CDTF">2012-10-26T20:33:32Z</dcterms:created>
  <dcterms:modified xsi:type="dcterms:W3CDTF">2018-12-03T19:47:04Z</dcterms:modified>
</cp:coreProperties>
</file>