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197EFB-CDB5-476E-B1E6-E40727C8615E}">
          <p14:sldIdLst>
            <p14:sldId id="256"/>
            <p14:sldId id="257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0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73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EE2AB-C32A-47DF-94A6-F2E3883EC7A0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B91EC-19FF-4328-B707-F7261AB3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01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9F6A6-3722-88D6-A790-24EDBC2F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13DF40-A841-46B1-D9A3-8AED1A729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0429A-C49F-F7EA-685A-FD523CDB2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B3062-6CA2-DC77-1D12-47462E29C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9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CD011-1B62-00CF-81C1-6B4F3BAF0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A18A3-A7C6-144D-14BE-E6BC7B545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B1857-53B2-1E89-DD2C-C27FDF293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3D0D5-2784-84F1-0E2D-556D5CFF5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34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FFF1-3E3D-C7B4-A37A-5768D2E1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0ACA2-5180-432C-5CF4-568951770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48290-98BC-D679-8714-7A4B1736B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C4786-AC0C-DA33-53EE-2DDBC3A88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7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30A1E-D01D-C42B-2BD8-0A3C5A63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A51A8-519B-96C7-4DA4-A69F17E99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DA966-A5DF-60D8-A398-EB6E426AF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B896-B721-4D0E-6759-F7E9B1DB1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69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919CB-0FA4-503A-792D-C907AB203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61F4DA-CC4E-3761-C769-B0FA87A661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3C3751-F778-87F2-59A3-E04DFAFE4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B04AF-EAD4-4B2E-1B38-2AB9ED4A95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88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92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4B43-53E3-B15F-DFFA-74FF7595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F2DB8-6C6B-F36F-E79E-FD693C2F9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10F30-F6B1-E864-FDCF-C631DD347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6F26F-4184-B270-1574-719553DD0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658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B5E23-B750-561C-2259-B5C8D3F9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45C24A-5A91-7642-E682-25CE4D398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7C0FB-3BA4-BBE6-A798-81812C0E7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D81FC-5A11-0DC2-0657-018F73FD8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39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3D7B-089D-468D-6E79-BF588628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BF7C3-A21A-1FCE-EEC4-B912F7388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AF7A6-442C-9791-7D3D-1339C3695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3684F-6CFF-DEE8-A460-082FF1FE8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3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6A7CA-3B54-0CF6-2809-A96E6E158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E93193-8393-A71D-ADFC-A67BE5810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0364B-AD96-9397-596D-3CD7A760F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EA2-9620-0846-100C-699DCEE10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24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9B3A8-41B4-D98B-2A7F-CD226D79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A5317-E4AF-3EB4-8776-293DA3C82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C639D-FD94-5361-3505-38B2F1EE9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F2E4B-EB59-E7F1-525B-AC6CE67EB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0FF94-00FD-4F50-F871-E3FB498DD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10287-ED10-1184-5696-07E00C1D5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330454-D689-783A-028C-1899A9969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2742B-764F-FE4B-A4DB-F845EB3FD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74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8887F-F2E2-977B-F38E-23CCC8C4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11E648-F9E9-C9CD-00A8-3F7440125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5F5D06-30EF-0022-6A61-CA9A250D6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2D685-3109-EA87-1415-0E1EEBA0B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B91EC-19FF-4328-B707-F7261AB3220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50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1800-BE45-4D2C-829B-C869F3E7827B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2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08724-2E12-4E42-AF0A-B4904CE5420C}" type="datetime1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2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29024-4BA1-4EC0-86B2-F4D044312FA7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6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816E2-2DBC-41FE-B1F8-AEA625386295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431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A6035-917F-445C-8CEF-DC8051127FB0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107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3FF7-3533-4EA0-9861-681FACDCD697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396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E326D-BBCF-4BDA-BFD5-6EB4BBAB9265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42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CDC88-FD71-4E8F-8C2C-16C7C16EBD5C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057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196F-9681-4CFB-89AF-9BB32779FB9E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9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43360-A2E1-44C9-A550-A414CB17B7FB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22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BD25F-7E88-4BB4-A1DA-2AA130337C73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0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FA9D-2A2B-4DE4-BBE1-CF1A166C5EB7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DBAE0-639E-4717-AC2D-92701BEEEAC7}" type="datetime1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7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5106-B0EE-4E00-8BC6-37D8B87A9EFE}" type="datetime1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0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2F55-9CAB-43C1-9C7D-61EC9D415805}" type="datetime1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9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5C0B-C659-4F88-B8DE-4FA95FB112CB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29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92CD-8B69-4988-9A47-B217E440C54C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System Identification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02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0493AED-93C3-41CD-A482-54E06D02CB8B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IN"/>
              <a:t>System Identification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DB7FC7-5CE1-472A-90B0-5BC25F1492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80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7E4E4-0D82-C32B-C72C-F61E93684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4918" y="1874681"/>
            <a:ext cx="9678988" cy="121373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System Identification</a:t>
            </a:r>
            <a:endParaRPr lang="en-IN" sz="6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DFDC0-7757-5DCC-59BA-E59EBA45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891" y="4648197"/>
            <a:ext cx="7099517" cy="147747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Presentation by: VINAY NAGULA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Registration No. 1761724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Guide: Prof. Oliver Nelles</a:t>
            </a:r>
          </a:p>
          <a:p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Date</a:t>
            </a:r>
            <a:r>
              <a:rPr lang="en-US">
                <a:solidFill>
                  <a:schemeClr val="tx1">
                    <a:alpha val="80000"/>
                  </a:schemeClr>
                </a:solidFill>
              </a:rPr>
              <a:t>: 11/09/2024</a:t>
            </a:r>
            <a:endParaRPr lang="en-IN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" name="Picture 6" descr="Universität Siegen – Wikipedia">
            <a:extLst>
              <a:ext uri="{FF2B5EF4-FFF2-40B4-BE49-F238E27FC236}">
                <a16:creationId xmlns:a16="http://schemas.microsoft.com/office/drawing/2014/main" id="{6ED9D9BC-4CCF-43C5-4178-68537B7CC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1193" y="0"/>
            <a:ext cx="1850807" cy="73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220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FE120-7E0F-FF52-7B77-971F169A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E34BC5-533D-45DE-B635-92805CE7B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43" y="2230310"/>
            <a:ext cx="3704878" cy="323990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DBDD8-EB0D-4A64-1372-38B9F7F6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10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978605-EEFC-2E5F-AF87-678836A01B9D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A389CD-DDD0-5027-1418-3A4CECA63145}"/>
              </a:ext>
            </a:extLst>
          </p:cNvPr>
          <p:cNvSpPr txBox="1"/>
          <p:nvPr/>
        </p:nvSpPr>
        <p:spPr>
          <a:xfrm>
            <a:off x="213360" y="233680"/>
            <a:ext cx="1174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5.) Estimation of suitable model order for FIR model</a:t>
            </a:r>
          </a:p>
          <a:p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A8047-BE12-666A-BCAE-4CC46432342D}"/>
              </a:ext>
            </a:extLst>
          </p:cNvPr>
          <p:cNvSpPr txBox="1"/>
          <p:nvPr/>
        </p:nvSpPr>
        <p:spPr>
          <a:xfrm>
            <a:off x="233680" y="1295509"/>
            <a:ext cx="33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1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30F72D-63F5-8111-F8A7-40648ACEF4D2}"/>
                  </a:ext>
                </a:extLst>
              </p:cNvPr>
              <p:cNvSpPr txBox="1"/>
              <p:nvPr/>
            </p:nvSpPr>
            <p:spPr>
              <a:xfrm>
                <a:off x="671638" y="587623"/>
                <a:ext cx="1885445" cy="61555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= 1000 ;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0.01</a:t>
                </a:r>
                <a:endParaRPr lang="en-I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30F72D-63F5-8111-F8A7-40648ACE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8" y="587623"/>
                <a:ext cx="1885445" cy="615553"/>
              </a:xfrm>
              <a:prstGeom prst="rect">
                <a:avLst/>
              </a:prstGeom>
              <a:blipFill>
                <a:blip r:embed="rId4"/>
                <a:stretch>
                  <a:fillRect l="-1286" t="-1942"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C668C7F-DA18-F0E4-3D21-8F812F78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909" y="2238906"/>
            <a:ext cx="3704878" cy="3231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93BE44-F81E-3DA9-1D85-F7A049EF36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1479" y="2239542"/>
            <a:ext cx="3701069" cy="32306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ACAF71-C316-B07B-682D-ED3468073783}"/>
              </a:ext>
            </a:extLst>
          </p:cNvPr>
          <p:cNvSpPr txBox="1"/>
          <p:nvPr/>
        </p:nvSpPr>
        <p:spPr>
          <a:xfrm>
            <a:off x="335243" y="1863434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0.09307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6DCF1-3F73-A93E-5BCB-51C318FEE9A0}"/>
              </a:ext>
            </a:extLst>
          </p:cNvPr>
          <p:cNvSpPr txBox="1"/>
          <p:nvPr/>
        </p:nvSpPr>
        <p:spPr>
          <a:xfrm>
            <a:off x="4239909" y="1860195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0.09793 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40)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1B466-D481-B879-638D-B26DD6D6420F}"/>
              </a:ext>
            </a:extLst>
          </p:cNvPr>
          <p:cNvSpPr txBox="1"/>
          <p:nvPr/>
        </p:nvSpPr>
        <p:spPr>
          <a:xfrm>
            <a:off x="8141479" y="1889021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0.01184 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150)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C88A37-7809-F76E-B81C-31D2F1FF15C4}"/>
              </a:ext>
            </a:extLst>
          </p:cNvPr>
          <p:cNvSpPr txBox="1"/>
          <p:nvPr/>
        </p:nvSpPr>
        <p:spPr>
          <a:xfrm>
            <a:off x="3042546" y="666918"/>
            <a:ext cx="2298198" cy="338554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Order of the system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0AEFD4-D1B3-4AE2-60E1-DFA7B28B2ED8}"/>
              </a:ext>
            </a:extLst>
          </p:cNvPr>
          <p:cNvSpPr txBox="1"/>
          <p:nvPr/>
        </p:nvSpPr>
        <p:spPr>
          <a:xfrm>
            <a:off x="162818" y="5643026"/>
            <a:ext cx="117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FIR model of system 1, to get an almost similar model response of ARX model, the order of the FIR model system should be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40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0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1A30E6-C80B-5F3E-ED3F-05C0EEBD2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15A53-9942-CB40-8ADE-61903E2E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11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C36AA-13D5-8F21-35C2-DFC9315F4E03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22352-744E-B131-EBF2-E3D27E311565}"/>
              </a:ext>
            </a:extLst>
          </p:cNvPr>
          <p:cNvSpPr txBox="1"/>
          <p:nvPr/>
        </p:nvSpPr>
        <p:spPr>
          <a:xfrm>
            <a:off x="213360" y="233680"/>
            <a:ext cx="11744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5.) Estimation of suitable model order for FIR model</a:t>
            </a:r>
          </a:p>
          <a:p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707D9-1E2D-CCE0-9E13-9F0B56DA25C6}"/>
              </a:ext>
            </a:extLst>
          </p:cNvPr>
          <p:cNvSpPr txBox="1"/>
          <p:nvPr/>
        </p:nvSpPr>
        <p:spPr>
          <a:xfrm>
            <a:off x="233680" y="1295509"/>
            <a:ext cx="334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2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65FC9A-9104-3A1B-9F4F-2E911655DC75}"/>
                  </a:ext>
                </a:extLst>
              </p:cNvPr>
              <p:cNvSpPr txBox="1"/>
              <p:nvPr/>
            </p:nvSpPr>
            <p:spPr>
              <a:xfrm>
                <a:off x="671638" y="587623"/>
                <a:ext cx="1885445" cy="615553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= 1000 ;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0.01</a:t>
                </a:r>
                <a:endParaRPr lang="en-IN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65FC9A-9104-3A1B-9F4F-2E911655D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8" y="587623"/>
                <a:ext cx="1885445" cy="615553"/>
              </a:xfrm>
              <a:prstGeom prst="rect">
                <a:avLst/>
              </a:prstGeom>
              <a:blipFill>
                <a:blip r:embed="rId3"/>
                <a:stretch>
                  <a:fillRect l="-1286" t="-1942"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F2132B-0583-515D-1D76-86581D8F0D13}"/>
              </a:ext>
            </a:extLst>
          </p:cNvPr>
          <p:cNvSpPr txBox="1"/>
          <p:nvPr/>
        </p:nvSpPr>
        <p:spPr>
          <a:xfrm>
            <a:off x="335243" y="1863434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0.02966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2FA87-76C3-079A-55EE-C1EAA378AC72}"/>
              </a:ext>
            </a:extLst>
          </p:cNvPr>
          <p:cNvSpPr txBox="1"/>
          <p:nvPr/>
        </p:nvSpPr>
        <p:spPr>
          <a:xfrm>
            <a:off x="4239909" y="1860195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0.02524 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60)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05D22D-C4E0-5656-5EB6-8AFDFAFDFDCA}"/>
              </a:ext>
            </a:extLst>
          </p:cNvPr>
          <p:cNvSpPr txBox="1"/>
          <p:nvPr/>
        </p:nvSpPr>
        <p:spPr>
          <a:xfrm>
            <a:off x="8141479" y="1889021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0.01169 (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150)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091F3B-764B-F751-4525-F2EBCB88A7C9}"/>
              </a:ext>
            </a:extLst>
          </p:cNvPr>
          <p:cNvSpPr txBox="1"/>
          <p:nvPr/>
        </p:nvSpPr>
        <p:spPr>
          <a:xfrm>
            <a:off x="3042546" y="666918"/>
            <a:ext cx="2298198" cy="338554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Order of the system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993920-3952-197D-F22A-21A80E5E72B4}"/>
              </a:ext>
            </a:extLst>
          </p:cNvPr>
          <p:cNvSpPr txBox="1"/>
          <p:nvPr/>
        </p:nvSpPr>
        <p:spPr>
          <a:xfrm>
            <a:off x="162818" y="5643026"/>
            <a:ext cx="11795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FIR model of system 2, get an almost similar model response of ARX model, the order of the FIR model system should be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60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240D482-D1D3-AB06-0A1C-21F3F3497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" y="2238905"/>
            <a:ext cx="3701068" cy="322770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A8C0BC-5B7B-5DF0-2A71-675CCC305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309" y="2225749"/>
            <a:ext cx="3701069" cy="32076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772D779-AF4E-3B89-7CCC-0AFC480C58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469" y="2238904"/>
            <a:ext cx="3813773" cy="31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84726D-4B54-55AF-CF92-3F5B4D88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DFF07-2332-E110-C9D7-9A4FB2CD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12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0F7929-2721-6C9A-B71E-2FCA4C1B620D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95AE8A-F335-4898-77FE-31002AE3BA1B}"/>
              </a:ext>
            </a:extLst>
          </p:cNvPr>
          <p:cNvSpPr txBox="1"/>
          <p:nvPr/>
        </p:nvSpPr>
        <p:spPr>
          <a:xfrm>
            <a:off x="213360" y="233680"/>
            <a:ext cx="1174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6.) Effect of noise on FIR model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step signal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2FD5A-E34D-2B25-1907-3E0C710E7451}"/>
              </a:ext>
            </a:extLst>
          </p:cNvPr>
          <p:cNvSpPr txBox="1"/>
          <p:nvPr/>
        </p:nvSpPr>
        <p:spPr>
          <a:xfrm>
            <a:off x="671638" y="587623"/>
            <a:ext cx="1885445" cy="615553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= 1000 ; 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30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CD0B9-C3D8-CF7A-5892-66E4CB29FCCF}"/>
                  </a:ext>
                </a:extLst>
              </p:cNvPr>
              <p:cNvSpPr txBox="1"/>
              <p:nvPr/>
            </p:nvSpPr>
            <p:spPr>
              <a:xfrm>
                <a:off x="297581" y="1646532"/>
                <a:ext cx="304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 (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= 0.01329)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7CD0B9-C3D8-CF7A-5892-66E4CB29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1" y="1646532"/>
                <a:ext cx="3049803" cy="338554"/>
              </a:xfrm>
              <a:prstGeom prst="rect">
                <a:avLst/>
              </a:prstGeom>
              <a:blipFill>
                <a:blip r:embed="rId3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C2EC86D-0840-27E7-0B0A-C2C208C82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81" y="1990641"/>
            <a:ext cx="3789968" cy="32691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95D97D-7F62-887B-D1FC-6239E348B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113" y="1990641"/>
            <a:ext cx="3732836" cy="32691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76413A-F498-98AB-A99F-4BAAFC59F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3629" y="1990641"/>
            <a:ext cx="3732370" cy="32691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D2BDEF-01C1-98CD-0485-9F08C12000D7}"/>
                  </a:ext>
                </a:extLst>
              </p:cNvPr>
              <p:cNvSpPr txBox="1"/>
              <p:nvPr/>
            </p:nvSpPr>
            <p:spPr>
              <a:xfrm>
                <a:off x="4227113" y="1625646"/>
                <a:ext cx="304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0.01 (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= 0.01334)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D2BDEF-01C1-98CD-0485-9F08C1200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113" y="1625646"/>
                <a:ext cx="3049803" cy="338554"/>
              </a:xfrm>
              <a:prstGeom prst="rect">
                <a:avLst/>
              </a:prstGeom>
              <a:blipFill>
                <a:blip r:embed="rId7"/>
                <a:stretch>
                  <a:fillRect t="-7273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1F8EC5-8F3E-4556-63A2-A13A3C8352D1}"/>
                  </a:ext>
                </a:extLst>
              </p:cNvPr>
              <p:cNvSpPr txBox="1"/>
              <p:nvPr/>
            </p:nvSpPr>
            <p:spPr>
              <a:xfrm>
                <a:off x="8156645" y="1646532"/>
                <a:ext cx="30498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0.05 (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RMSE = 0.01399)</a:t>
                </a:r>
                <a:endParaRPr lang="en-IN" sz="16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1F8EC5-8F3E-4556-63A2-A13A3C83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6645" y="1646532"/>
                <a:ext cx="3049803" cy="338554"/>
              </a:xfrm>
              <a:prstGeom prst="rect">
                <a:avLst/>
              </a:prstGeom>
              <a:blipFill>
                <a:blip r:embed="rId8"/>
                <a:stretch>
                  <a:fillRect t="-7143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B2FDA03-1BE9-E795-6442-BB493BB8D4AB}"/>
              </a:ext>
            </a:extLst>
          </p:cNvPr>
          <p:cNvSpPr txBox="1"/>
          <p:nvPr/>
        </p:nvSpPr>
        <p:spPr>
          <a:xfrm>
            <a:off x="188089" y="5618906"/>
            <a:ext cx="1179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ARX Least Square model, FIR model handles the noise effectively. 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41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56A25-DC91-8942-7B66-12551F2E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C06F-F029-BCC6-969A-13FE891C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13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0F3771-7B1D-4B86-1AA7-AFFC437E54A8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01777-A671-4066-E45C-88B910929E64}"/>
              </a:ext>
            </a:extLst>
          </p:cNvPr>
          <p:cNvSpPr txBox="1"/>
          <p:nvPr/>
        </p:nvSpPr>
        <p:spPr>
          <a:xfrm>
            <a:off x="233680" y="291313"/>
            <a:ext cx="117246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models have their inherent characteristics, selecting a suitable model highly depends on the requirements and expectation from the system.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general, it is better to start with a simple model like an ARX model if there is a limited dataset or FIR model if there are plenty of data’s (parameters) which can be used.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comparing the model error produced by this simpler models, advanced optimization techniques can be considered to improve it (if needed).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accuracy of the model is of crucial importance and there is a source for high computation, it is a good choice to go with non linear optimization techniques like OE model.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and processing of the systems structure  is of equal importance to that of model selection to get an proper 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4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3D948-6CC9-1EFC-2DE0-8FF2C11B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2EBC5-D8C0-24BF-8669-4D7589FD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14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FA2CE4-E929-795E-9DAE-4827A78B6F19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12594B-A984-8D17-CED4-A13ECB32B5F8}"/>
              </a:ext>
            </a:extLst>
          </p:cNvPr>
          <p:cNvSpPr txBox="1"/>
          <p:nvPr/>
        </p:nvSpPr>
        <p:spPr>
          <a:xfrm>
            <a:off x="223520" y="2397948"/>
            <a:ext cx="117246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6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EFF7F-C167-F6C1-471B-EBD03288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233680"/>
            <a:ext cx="11744960" cy="63906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371C8-DDAF-45FB-7119-45FD5E30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2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BE5367-FCA8-E70F-5292-A45A57104D74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AE878-31AD-42BC-CBC9-6A1F088E84C5}"/>
              </a:ext>
            </a:extLst>
          </p:cNvPr>
          <p:cNvSpPr txBox="1"/>
          <p:nvPr/>
        </p:nvSpPr>
        <p:spPr>
          <a:xfrm>
            <a:off x="233680" y="233680"/>
            <a:ext cx="1172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evaluate the models of two systems in different methods and compare their result.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476F57-15AE-A56D-644E-482737F0CA21}"/>
                  </a:ext>
                </a:extLst>
              </p:cNvPr>
              <p:cNvSpPr txBox="1"/>
              <p:nvPr/>
            </p:nvSpPr>
            <p:spPr>
              <a:xfrm>
                <a:off x="213360" y="1382285"/>
                <a:ext cx="11724639" cy="1993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Systems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System 1: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    G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10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+5.8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+8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+20</m:t>
                        </m:r>
                      </m:den>
                    </m:f>
                  </m:oMath>
                </a14:m>
                <a:endPara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2. System 2: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		G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0.25</m:t>
                        </m:r>
                      </m:num>
                      <m:den>
                        <m:sSup>
                          <m:sSupPr>
                            <m:ctrlPr>
                              <a:rPr lang="en-US" sz="20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+1.5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+0.5</m:t>
                        </m:r>
                      </m:den>
                    </m:f>
                  </m:oMath>
                </a14:m>
                <a:r>
                  <a:rPr lang="en-IN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IN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476F57-15AE-A56D-644E-482737F0C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" y="1382285"/>
                <a:ext cx="11724639" cy="1993559"/>
              </a:xfrm>
              <a:prstGeom prst="rect">
                <a:avLst/>
              </a:prstGeom>
              <a:blipFill>
                <a:blip r:embed="rId3"/>
                <a:stretch>
                  <a:fillRect l="-780" t="-24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5719CB0-C6B6-AD00-5A44-2F0F0E619FE9}"/>
              </a:ext>
            </a:extLst>
          </p:cNvPr>
          <p:cNvSpPr txBox="1"/>
          <p:nvPr/>
        </p:nvSpPr>
        <p:spPr>
          <a:xfrm>
            <a:off x="3991898" y="2116386"/>
            <a:ext cx="3411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(System 3. order, PT3)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15774-C54C-0F1A-13B9-3BD596776CF6}"/>
              </a:ext>
            </a:extLst>
          </p:cNvPr>
          <p:cNvSpPr txBox="1"/>
          <p:nvPr/>
        </p:nvSpPr>
        <p:spPr>
          <a:xfrm>
            <a:off x="3991898" y="2833127"/>
            <a:ext cx="471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(System 2. order with dead time, PT2-Tt)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C6AFDD-6100-0431-7475-1E96B438E87B}"/>
                  </a:ext>
                </a:extLst>
              </p:cNvPr>
              <p:cNvSpPr txBox="1"/>
              <p:nvPr/>
            </p:nvSpPr>
            <p:spPr>
              <a:xfrm>
                <a:off x="284482" y="3375844"/>
                <a:ext cx="11683998" cy="2490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Methods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1.) ARX: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A(q)y(k) = B(q)u(k) + v(k)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2.) FIR: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y(k) = B(q)u(k) + v(k)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3.) OE: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000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y(k)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𝐹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u(k) + v(k)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C6AFDD-6100-0431-7475-1E96B438E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2" y="3375844"/>
                <a:ext cx="11683998" cy="2490875"/>
              </a:xfrm>
              <a:prstGeom prst="rect">
                <a:avLst/>
              </a:prstGeom>
              <a:blipFill>
                <a:blip r:embed="rId4"/>
                <a:stretch>
                  <a:fillRect l="-835" t="-1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5C3DAE1-295D-814C-304E-177F2C20018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711384" y="4770692"/>
            <a:ext cx="2174929" cy="10960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B38D6A-4636-A5C7-D63F-8194D04957B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95032" y="4934747"/>
            <a:ext cx="2605525" cy="1096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D2D293-2E9D-7B74-D754-6EC52037A40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96714" y="3803192"/>
            <a:ext cx="3628225" cy="10960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E8C7A4-182A-1A3F-2D4E-073677E960E6}"/>
              </a:ext>
            </a:extLst>
          </p:cNvPr>
          <p:cNvSpPr txBox="1"/>
          <p:nvPr/>
        </p:nvSpPr>
        <p:spPr>
          <a:xfrm>
            <a:off x="7584505" y="4731785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Fig. 1. ARX model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28B2E7-AF3F-E4C7-A23B-F99A1B78D761}"/>
              </a:ext>
            </a:extLst>
          </p:cNvPr>
          <p:cNvSpPr txBox="1"/>
          <p:nvPr/>
        </p:nvSpPr>
        <p:spPr>
          <a:xfrm>
            <a:off x="8987463" y="583668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Fig. 3. OE model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A86EA-340F-23DA-E0F7-965C2BA6E65C}"/>
              </a:ext>
            </a:extLst>
          </p:cNvPr>
          <p:cNvSpPr txBox="1"/>
          <p:nvPr/>
        </p:nvSpPr>
        <p:spPr>
          <a:xfrm>
            <a:off x="4798557" y="5872329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Fig. 2. FIR model</a:t>
            </a: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80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5C7C2-740C-8754-5FE9-E6BD236D7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3F73690-7FA4-9792-6F70-18D774EAE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36643" y="1017150"/>
            <a:ext cx="4332774" cy="321089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5FB9D-FE1E-84D2-721E-488ECF4B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3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6B12F-59B3-3BED-4B93-4AF6D7326834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D8019-8A7F-E3D7-0D55-7265307B04A3}"/>
              </a:ext>
            </a:extLst>
          </p:cNvPr>
          <p:cNvSpPr txBox="1"/>
          <p:nvPr/>
        </p:nvSpPr>
        <p:spPr>
          <a:xfrm>
            <a:off x="5062193" y="233680"/>
            <a:ext cx="4939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Response</a:t>
            </a:r>
            <a:endParaRPr lang="en-IN" sz="2800" b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F52F29-BA51-FEDF-36C8-E1AD8764C63F}"/>
              </a:ext>
            </a:extLst>
          </p:cNvPr>
          <p:cNvSpPr txBox="1"/>
          <p:nvPr/>
        </p:nvSpPr>
        <p:spPr>
          <a:xfrm>
            <a:off x="233680" y="756900"/>
            <a:ext cx="5701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1: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00E7B-3E03-6929-B560-5904C0A257F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02557" y="998111"/>
            <a:ext cx="4332774" cy="3210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E865F8-9C33-42D7-7482-00349C768B65}"/>
              </a:ext>
            </a:extLst>
          </p:cNvPr>
          <p:cNvSpPr txBox="1"/>
          <p:nvPr/>
        </p:nvSpPr>
        <p:spPr>
          <a:xfrm>
            <a:off x="5955651" y="843312"/>
            <a:ext cx="5701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2: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3333E0-1096-CB3D-9573-0D769DD4E36B}"/>
              </a:ext>
            </a:extLst>
          </p:cNvPr>
          <p:cNvSpPr txBox="1"/>
          <p:nvPr/>
        </p:nvSpPr>
        <p:spPr>
          <a:xfrm>
            <a:off x="5062192" y="3991038"/>
            <a:ext cx="4939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Signals</a:t>
            </a:r>
            <a:endParaRPr lang="en-IN" sz="2800" b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8564F1-2E01-4E3A-8D45-5024BE251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942" y="4918640"/>
            <a:ext cx="3657600" cy="15644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65125F-EE74-447E-AE41-25A394DA2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164" y="4918640"/>
            <a:ext cx="3502974" cy="1564439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84568CF9-5FE0-457E-BFB1-C24A15D93B93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1701" y="4918640"/>
            <a:ext cx="3902055" cy="15500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E9DF68-4905-C2A0-0E74-E094F82B0CAD}"/>
              </a:ext>
            </a:extLst>
          </p:cNvPr>
          <p:cNvSpPr txBox="1"/>
          <p:nvPr/>
        </p:nvSpPr>
        <p:spPr>
          <a:xfrm>
            <a:off x="1576014" y="454930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Input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8A71EB-DE7A-6F88-E8EB-EB38A181F4ED}"/>
              </a:ext>
            </a:extLst>
          </p:cNvPr>
          <p:cNvSpPr txBox="1"/>
          <p:nvPr/>
        </p:nvSpPr>
        <p:spPr>
          <a:xfrm>
            <a:off x="9306947" y="454930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PRBS Input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2712C8-BDB7-3701-A639-6CDA4115F730}"/>
              </a:ext>
            </a:extLst>
          </p:cNvPr>
          <p:cNvSpPr txBox="1"/>
          <p:nvPr/>
        </p:nvSpPr>
        <p:spPr>
          <a:xfrm>
            <a:off x="5381669" y="454930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Impulse Input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F60C7-C4C6-2A68-6DC2-6276F564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E3E75-0DFA-27E1-66C8-4591866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4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1782F-DAF7-84DC-2064-647DE259CC21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8228FD-C363-2215-F704-D7B16188BC8E}"/>
              </a:ext>
            </a:extLst>
          </p:cNvPr>
          <p:cNvSpPr txBox="1"/>
          <p:nvPr/>
        </p:nvSpPr>
        <p:spPr>
          <a:xfrm>
            <a:off x="5373278" y="233680"/>
            <a:ext cx="2950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 Model</a:t>
            </a:r>
            <a:endParaRPr lang="en-IN" sz="2400" b="1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93CEC5-258B-5CCE-3A05-49BFC0E87B00}"/>
                  </a:ext>
                </a:extLst>
              </p:cNvPr>
              <p:cNvSpPr txBox="1"/>
              <p:nvPr/>
            </p:nvSpPr>
            <p:spPr>
              <a:xfrm>
                <a:off x="254000" y="917190"/>
                <a:ext cx="4692904" cy="1644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Least Square: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0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0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linear model of optimization.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93CEC5-258B-5CCE-3A05-49BFC0E87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917190"/>
                <a:ext cx="4692904" cy="1644296"/>
              </a:xfrm>
              <a:prstGeom prst="rect">
                <a:avLst/>
              </a:prstGeom>
              <a:blipFill>
                <a:blip r:embed="rId3"/>
                <a:stretch>
                  <a:fillRect l="-1429" t="-18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AC1AA-46AA-6613-5163-A984C4AB852C}"/>
                  </a:ext>
                </a:extLst>
              </p:cNvPr>
              <p:cNvSpPr txBox="1"/>
              <p:nvPr/>
            </p:nvSpPr>
            <p:spPr>
              <a:xfrm>
                <a:off x="202184" y="2801306"/>
                <a:ext cx="11164824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Instrumental Variable: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 = instrumental variable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00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sz="2000" i="0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num>
                      <m:den>
                        <m:acc>
                          <m:accPr>
                            <m:chr m:val="̂"/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d>
                          <m:d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Z is uncorrelated with noise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u="sng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BAC1AA-46AA-6613-5163-A984C4AB8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84" y="2801306"/>
                <a:ext cx="11164824" cy="1800493"/>
              </a:xfrm>
              <a:prstGeom prst="rect">
                <a:avLst/>
              </a:prstGeom>
              <a:blipFill>
                <a:blip r:embed="rId4"/>
                <a:stretch>
                  <a:fillRect l="-546" t="-2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0A05-F21A-7C52-C2D3-823F67CFBC43}"/>
                  </a:ext>
                </a:extLst>
              </p:cNvPr>
              <p:cNvSpPr txBox="1"/>
              <p:nvPr/>
            </p:nvSpPr>
            <p:spPr>
              <a:xfrm>
                <a:off x="193040" y="4518360"/>
                <a:ext cx="11744960" cy="1382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 Filtering: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Filter the data through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Noise is assumed to disturb only the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Reduces the bias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D0A05-F21A-7C52-C2D3-823F67CFB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0" y="4518360"/>
                <a:ext cx="11744960" cy="1382430"/>
              </a:xfrm>
              <a:prstGeom prst="rect">
                <a:avLst/>
              </a:prstGeom>
              <a:blipFill>
                <a:blip r:embed="rId5"/>
                <a:stretch>
                  <a:fillRect l="-571" t="-2203" b="-6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9B6C2F41-552F-C3F5-E3E4-75A4FA3A8E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368" y="680475"/>
            <a:ext cx="2523820" cy="1886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A38D057-8226-BAF7-8C3A-EEA833BB3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368" y="4636297"/>
            <a:ext cx="2523820" cy="188448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191212D-9E3C-840B-B87D-1B84B1CBE8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6368" y="2673982"/>
            <a:ext cx="2523820" cy="18681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F02EABE-82E0-3C92-2A65-12DCE07CD8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0419" y="655003"/>
            <a:ext cx="2523820" cy="19064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7BD66DF-1790-5439-7226-598CA9492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97961" y="2664908"/>
            <a:ext cx="2504971" cy="18709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B36E8FD-D71D-D8B7-D9C1-4731AA7896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97960" y="4643162"/>
            <a:ext cx="2504971" cy="18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63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1630F-1A71-7DE8-9E7D-0933FD810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3D0A4066-F1FE-A013-4420-65E8DAC231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29966" y="4167662"/>
            <a:ext cx="3151890" cy="2359705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61EC5-8F79-7FBD-9543-7D86A853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607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5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37AF19-49F2-274B-1891-0D3659436221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DF771-58D1-18E0-8626-F70F521469AF}"/>
              </a:ext>
            </a:extLst>
          </p:cNvPr>
          <p:cNvSpPr txBox="1"/>
          <p:nvPr/>
        </p:nvSpPr>
        <p:spPr>
          <a:xfrm>
            <a:off x="2381195" y="233680"/>
            <a:ext cx="144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 Model</a:t>
            </a:r>
            <a:endParaRPr lang="en-IN" sz="2400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C12CD-0CED-D562-E8B6-FAC4088D66F7}"/>
              </a:ext>
            </a:extLst>
          </p:cNvPr>
          <p:cNvSpPr txBox="1"/>
          <p:nvPr/>
        </p:nvSpPr>
        <p:spPr>
          <a:xfrm>
            <a:off x="213360" y="695344"/>
            <a:ext cx="578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Moving Average filter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Noise is correlated only in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Approximation error depends on model order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3A4182E-08C8-AC97-4768-B2938B743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966" y="1711007"/>
            <a:ext cx="3151891" cy="23639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BB5A3D3-88C5-6303-8568-61153DA754CB}"/>
              </a:ext>
            </a:extLst>
          </p:cNvPr>
          <p:cNvCxnSpPr>
            <a:stCxn id="8" idx="0"/>
            <a:endCxn id="8" idx="2"/>
          </p:cNvCxnSpPr>
          <p:nvPr/>
        </p:nvCxnSpPr>
        <p:spPr>
          <a:xfrm>
            <a:off x="6085840" y="233680"/>
            <a:ext cx="0" cy="6390640"/>
          </a:xfrm>
          <a:prstGeom prst="line">
            <a:avLst/>
          </a:prstGeom>
          <a:ln w="28575">
            <a:solidFill>
              <a:schemeClr val="bg1">
                <a:alpha val="6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29EDEA-291E-9611-5946-B91737895309}"/>
              </a:ext>
            </a:extLst>
          </p:cNvPr>
          <p:cNvSpPr txBox="1"/>
          <p:nvPr/>
        </p:nvSpPr>
        <p:spPr>
          <a:xfrm>
            <a:off x="8361369" y="233680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OE Model</a:t>
            </a:r>
            <a:endParaRPr lang="en-IN" sz="2400" u="sng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33B3D9-42F8-B247-E135-894289A48850}"/>
              </a:ext>
            </a:extLst>
          </p:cNvPr>
          <p:cNvSpPr txBox="1"/>
          <p:nvPr/>
        </p:nvSpPr>
        <p:spPr>
          <a:xfrm>
            <a:off x="6129527" y="695343"/>
            <a:ext cx="578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 Optimization method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Noise is correlated only in output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used only for modelling of stable system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4BE98D6-5D49-26A3-4283-C47036046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1172" y="1711007"/>
            <a:ext cx="3151890" cy="236391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709A57-4812-A0EB-0E0B-70752D565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172" y="4167662"/>
            <a:ext cx="3146264" cy="236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5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034DF-E570-E6D5-1153-831E56701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BED7B5-263C-E6E2-BA84-D04006793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51705" y="2350116"/>
            <a:ext cx="3468269" cy="275986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FBB66-583F-EB67-9288-BA11B8C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6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89324-5626-D3B1-26AB-1E5A01E4D664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34AF2-DEFF-7BBB-21D1-44C5C400C641}"/>
              </a:ext>
            </a:extLst>
          </p:cNvPr>
          <p:cNvSpPr txBox="1"/>
          <p:nvPr/>
        </p:nvSpPr>
        <p:spPr>
          <a:xfrm>
            <a:off x="5136381" y="233680"/>
            <a:ext cx="195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Investigations</a:t>
            </a:r>
            <a:endParaRPr lang="en-I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39DCA-B54E-B252-5902-FB80562DB649}"/>
              </a:ext>
            </a:extLst>
          </p:cNvPr>
          <p:cNvSpPr txBox="1"/>
          <p:nvPr/>
        </p:nvSpPr>
        <p:spPr>
          <a:xfrm>
            <a:off x="233680" y="695345"/>
            <a:ext cx="11765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1.) Effect on ARX estimation if the dead time is not considered accurately</a:t>
            </a:r>
            <a:endParaRPr lang="en-IN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CEFB0-BD6F-4D3E-9521-4D4F9131EF97}"/>
                  </a:ext>
                </a:extLst>
              </p:cNvPr>
              <p:cNvSpPr txBox="1"/>
              <p:nvPr/>
            </p:nvSpPr>
            <p:spPr>
              <a:xfrm>
                <a:off x="543571" y="1081816"/>
                <a:ext cx="6510528" cy="76194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Dead time; </a:t>
                </a:r>
                <a:r>
                  <a:rPr lang="en-US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nk</a:t>
                </a:r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𝑇𝑜</m:t>
                        </m:r>
                      </m:den>
                    </m:f>
                  </m:oMath>
                </a14:m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; where To is sampling time and equals to 0.1</a:t>
                </a:r>
              </a:p>
              <a:p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dirty="0" err="1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nk</a:t>
                </a:r>
                <a:r>
                  <a:rPr lang="en-IN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10 steps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CEFB0-BD6F-4D3E-9521-4D4F9131E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1" y="1081816"/>
                <a:ext cx="6510528" cy="761940"/>
              </a:xfrm>
              <a:prstGeom prst="rect">
                <a:avLst/>
              </a:prstGeom>
              <a:blipFill>
                <a:blip r:embed="rId4"/>
                <a:stretch>
                  <a:fillRect l="-654" b="-11024"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F6CD405-057C-1718-E151-B1D18542D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86" y="2350117"/>
            <a:ext cx="3684219" cy="2759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F4928F-2984-91C9-D3C4-5A2D522B3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3096" y="2350117"/>
            <a:ext cx="3673246" cy="2759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86E70C-9709-B681-73D3-D7C3DD53D786}"/>
              </a:ext>
            </a:extLst>
          </p:cNvPr>
          <p:cNvSpPr txBox="1"/>
          <p:nvPr/>
        </p:nvSpPr>
        <p:spPr>
          <a:xfrm>
            <a:off x="344046" y="2042339"/>
            <a:ext cx="367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1.)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0 (RMSE : 0.18716) [Early response]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16AB6-82A3-CF24-D223-77AD137A810D}"/>
              </a:ext>
            </a:extLst>
          </p:cNvPr>
          <p:cNvSpPr txBox="1"/>
          <p:nvPr/>
        </p:nvSpPr>
        <p:spPr>
          <a:xfrm>
            <a:off x="4233571" y="2042339"/>
            <a:ext cx="367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2.)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10 (RMSE : 0.02987) [Proper response]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3C915E-4427-4518-5E75-881857CF2BAC}"/>
              </a:ext>
            </a:extLst>
          </p:cNvPr>
          <p:cNvSpPr txBox="1"/>
          <p:nvPr/>
        </p:nvSpPr>
        <p:spPr>
          <a:xfrm>
            <a:off x="8123096" y="2031558"/>
            <a:ext cx="3673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1.)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nk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= 15 (RMSE : 0.19198) [Late response]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4E95A8-34B3-0C75-C8B3-C1820C1495B8}"/>
              </a:ext>
            </a:extLst>
          </p:cNvPr>
          <p:cNvSpPr txBox="1"/>
          <p:nvPr/>
        </p:nvSpPr>
        <p:spPr>
          <a:xfrm>
            <a:off x="213360" y="5404104"/>
            <a:ext cx="117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above comparisons of the graph, it implies that for a system with dead time, the delay time has to be properly considered to get an equivalent model response w.r.t the actual output.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3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93B8B2-71A5-46D6-4189-F16D70A9E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F6135-05BA-5C24-36FF-A213A993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7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86813-4D3C-EEF6-40B9-7A9E124E2570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8FE49-B9AC-B5CB-AE58-762CE80C9A82}"/>
              </a:ext>
            </a:extLst>
          </p:cNvPr>
          <p:cNvSpPr txBox="1"/>
          <p:nvPr/>
        </p:nvSpPr>
        <p:spPr>
          <a:xfrm>
            <a:off x="213360" y="384048"/>
            <a:ext cx="1172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2.) Effect of different levels of measurement noise on ARX estimation for step signal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0D8DB5-8720-2F35-FBB8-D1BA2481B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6" y="1641732"/>
            <a:ext cx="3640312" cy="30111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BCD08D7-1B53-6A63-C54F-248113CD7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07" y="1629354"/>
            <a:ext cx="3639268" cy="30235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4ECF58-F686-EBE8-E44E-BFF0114EA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551" y="1629354"/>
            <a:ext cx="3706807" cy="3023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6FA21D-594A-AA23-3F0A-BC8BDE156577}"/>
                  </a:ext>
                </a:extLst>
              </p:cNvPr>
              <p:cNvSpPr txBox="1"/>
              <p:nvPr/>
            </p:nvSpPr>
            <p:spPr>
              <a:xfrm>
                <a:off x="384642" y="1260022"/>
                <a:ext cx="2965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 </m:t>
                    </m:r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(RMSE = 0.01341)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6FA21D-594A-AA23-3F0A-BC8BDE156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42" y="1260022"/>
                <a:ext cx="2965461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3F7A1E-6DE0-167A-7309-87E30D0FD8C8}"/>
                  </a:ext>
                </a:extLst>
              </p:cNvPr>
              <p:cNvSpPr txBox="1"/>
              <p:nvPr/>
            </p:nvSpPr>
            <p:spPr>
              <a:xfrm>
                <a:off x="4089445" y="1260022"/>
                <a:ext cx="28535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 </m:t>
                    </m:r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 (RMSE = 0.01352)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3F7A1E-6DE0-167A-7309-87E30D0F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45" y="1260022"/>
                <a:ext cx="2853521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4D7B0-FC28-663B-3EDF-FD391B4BE0D5}"/>
                  </a:ext>
                </a:extLst>
              </p:cNvPr>
              <p:cNvSpPr txBox="1"/>
              <p:nvPr/>
            </p:nvSpPr>
            <p:spPr>
              <a:xfrm>
                <a:off x="8100551" y="1260022"/>
                <a:ext cx="29241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 </m:t>
                    </m:r>
                    <m:r>
                      <a:rPr lang="en-IN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0.05(RMSE = 0.01846)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44D7B0-FC28-663B-3EDF-FD391B4B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51" y="1260022"/>
                <a:ext cx="2924110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6878F68-BCB0-A33E-6A33-B9DCEE258657}"/>
              </a:ext>
            </a:extLst>
          </p:cNvPr>
          <p:cNvSpPr txBox="1"/>
          <p:nvPr/>
        </p:nvSpPr>
        <p:spPr>
          <a:xfrm>
            <a:off x="306076" y="5179091"/>
            <a:ext cx="1174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introducing noise, the disturbance in the system increases which is resultant from the above graph and their corresponding RMSE value.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61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69EED-848D-0DCC-BB8C-E8B6E6AA1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CEB71-09A3-9CE6-102E-00F2FBC6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8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AC0885-7073-819A-4923-9114AD8550D4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66626-D7B5-7BCB-2E01-831EC7066860}"/>
              </a:ext>
            </a:extLst>
          </p:cNvPr>
          <p:cNvSpPr txBox="1"/>
          <p:nvPr/>
        </p:nvSpPr>
        <p:spPr>
          <a:xfrm>
            <a:off x="356050" y="347957"/>
            <a:ext cx="11167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3.) Effect of noise level for different sample size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7DB4821-2BFB-0812-7248-015B36ED2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050" y="1942089"/>
            <a:ext cx="3532716" cy="293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131D93-49C0-EBFE-F0FF-AA2158158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547" y="1942087"/>
            <a:ext cx="3634928" cy="2935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898F5C-FC69-E1D8-BB22-DD78250BC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256" y="1942087"/>
            <a:ext cx="3636694" cy="2935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36AF82-E749-31E1-238D-066153E190E6}"/>
                  </a:ext>
                </a:extLst>
              </p:cNvPr>
              <p:cNvSpPr txBox="1"/>
              <p:nvPr/>
            </p:nvSpPr>
            <p:spPr>
              <a:xfrm flipH="1">
                <a:off x="668942" y="780435"/>
                <a:ext cx="1310910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8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0.01</a:t>
                </a:r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36AF82-E749-31E1-238D-066153E19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942" y="780435"/>
                <a:ext cx="1310910" cy="369332"/>
              </a:xfrm>
              <a:prstGeom prst="rect">
                <a:avLst/>
              </a:prstGeom>
              <a:blipFill>
                <a:blip r:embed="rId6"/>
                <a:stretch>
                  <a:fillRect t="-6349" b="-22222"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F902E6-7037-9E9E-B4D9-7831F6ACA045}"/>
                  </a:ext>
                </a:extLst>
              </p:cNvPr>
              <p:cNvSpPr txBox="1"/>
              <p:nvPr/>
            </p:nvSpPr>
            <p:spPr>
              <a:xfrm>
                <a:off x="335731" y="1512535"/>
                <a:ext cx="355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 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(RMSE = 0.01353)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F902E6-7037-9E9E-B4D9-7831F6AC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1" y="1512535"/>
                <a:ext cx="3553036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ED776E-8DA6-65A6-04B1-EA873F64B64F}"/>
                  </a:ext>
                </a:extLst>
              </p:cNvPr>
              <p:cNvSpPr txBox="1"/>
              <p:nvPr/>
            </p:nvSpPr>
            <p:spPr>
              <a:xfrm>
                <a:off x="4226547" y="1504443"/>
                <a:ext cx="35530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 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=2500 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(RMSE = 0.00811)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ED776E-8DA6-65A6-04B1-EA873F64B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47" y="1504443"/>
                <a:ext cx="3553036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88E8FA-8051-98BE-AB82-E820DE96C4AC}"/>
                  </a:ext>
                </a:extLst>
              </p:cNvPr>
              <p:cNvSpPr txBox="1"/>
              <p:nvPr/>
            </p:nvSpPr>
            <p:spPr>
              <a:xfrm>
                <a:off x="8239734" y="1480167"/>
                <a:ext cx="32833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.) 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=5000</m:t>
                    </m:r>
                  </m:oMath>
                </a14:m>
                <a:r>
                  <a:rPr lang="en-IN" sz="16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(RMSE = 0.00310)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88E8FA-8051-98BE-AB82-E820DE96C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734" y="1480167"/>
                <a:ext cx="3283324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61C2D9D-A961-CED2-3012-472337AA0CA9}"/>
              </a:ext>
            </a:extLst>
          </p:cNvPr>
          <p:cNvSpPr txBox="1"/>
          <p:nvPr/>
        </p:nvSpPr>
        <p:spPr>
          <a:xfrm>
            <a:off x="306076" y="5179091"/>
            <a:ext cx="11652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increasing the number of samples, the random noise will approach to Zero mean, and the effects of noise will become negligible in the system.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31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5B88F-8842-2764-396B-A35D94B5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3109-77D5-A3CD-4D99-541DA79B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6395" y="5954395"/>
            <a:ext cx="1142245" cy="669925"/>
          </a:xfrm>
        </p:spPr>
        <p:txBody>
          <a:bodyPr/>
          <a:lstStyle/>
          <a:p>
            <a:fld id="{F9DB7FC7-5CE1-472A-90B0-5BC25F1492CB}" type="slidenum">
              <a:rPr lang="en-IN" sz="1600" smtClean="0"/>
              <a:t>9</a:t>
            </a:fld>
            <a:endParaRPr lang="en-IN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C50863-BC62-1564-01B0-EC07A92BCE6C}"/>
              </a:ext>
            </a:extLst>
          </p:cNvPr>
          <p:cNvSpPr/>
          <p:nvPr/>
        </p:nvSpPr>
        <p:spPr>
          <a:xfrm>
            <a:off x="213360" y="233680"/>
            <a:ext cx="11744960" cy="6390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71D7-CB1C-1C2C-2FDC-289C37323573}"/>
              </a:ext>
            </a:extLst>
          </p:cNvPr>
          <p:cNvSpPr txBox="1"/>
          <p:nvPr/>
        </p:nvSpPr>
        <p:spPr>
          <a:xfrm>
            <a:off x="223520" y="249864"/>
            <a:ext cx="11744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4.) Effect of different ARX models to noisy step response</a:t>
            </a:r>
            <a:endParaRPr lang="en-IN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967EB-AD6F-76FD-3857-5803EC5B045B}"/>
                  </a:ext>
                </a:extLst>
              </p:cNvPr>
              <p:cNvSpPr txBox="1"/>
              <p:nvPr/>
            </p:nvSpPr>
            <p:spPr>
              <a:xfrm>
                <a:off x="744466" y="679730"/>
                <a:ext cx="2079655" cy="646331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 = 1000 ;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N" sz="1800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0.01</a:t>
                </a:r>
                <a:endParaRPr lang="en-I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5967EB-AD6F-76FD-3857-5803EC5B0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66" y="679730"/>
                <a:ext cx="2079655" cy="646331"/>
              </a:xfrm>
              <a:prstGeom prst="rect">
                <a:avLst/>
              </a:prstGeom>
              <a:blipFill>
                <a:blip r:embed="rId3"/>
                <a:stretch>
                  <a:fillRect l="-2041" t="-4630"/>
                </a:stretch>
              </a:blip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8D27D46-C0D3-69B5-D9FC-928251002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236" y="1778938"/>
            <a:ext cx="3258209" cy="28146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661BD3-9C95-C3DD-57F0-4B708865F4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36" y="1778938"/>
            <a:ext cx="3311930" cy="28146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3ABD4B-4186-9CC1-1042-7A5A61844F30}"/>
              </a:ext>
            </a:extLst>
          </p:cNvPr>
          <p:cNvSpPr txBox="1"/>
          <p:nvPr/>
        </p:nvSpPr>
        <p:spPr>
          <a:xfrm>
            <a:off x="364141" y="1440384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0.0035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E1C6C-9316-15CB-7140-FAB2164F9E57}"/>
              </a:ext>
            </a:extLst>
          </p:cNvPr>
          <p:cNvSpPr txBox="1"/>
          <p:nvPr/>
        </p:nvSpPr>
        <p:spPr>
          <a:xfrm>
            <a:off x="4518236" y="1429159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0.00865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BC56AC-64A2-2BED-BC7E-179135220A69}"/>
              </a:ext>
            </a:extLst>
          </p:cNvPr>
          <p:cNvSpPr txBox="1"/>
          <p:nvPr/>
        </p:nvSpPr>
        <p:spPr>
          <a:xfrm>
            <a:off x="8273834" y="1440384"/>
            <a:ext cx="3049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RMSE = 0.00461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5A3ABC-5CE9-A8A8-36DA-A88A5D88B93D}"/>
              </a:ext>
            </a:extLst>
          </p:cNvPr>
          <p:cNvSpPr txBox="1"/>
          <p:nvPr/>
        </p:nvSpPr>
        <p:spPr>
          <a:xfrm>
            <a:off x="3002149" y="768743"/>
            <a:ext cx="2848397" cy="369332"/>
          </a:xfrm>
          <a:prstGeom prst="rect">
            <a:avLst/>
          </a:prstGeom>
          <a:noFill/>
          <a:ln>
            <a:solidFill>
              <a:schemeClr val="bg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 (L.S) = 0.01353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06B961-C42C-1B91-ACB0-0E1B19A9897F}"/>
              </a:ext>
            </a:extLst>
          </p:cNvPr>
          <p:cNvSpPr txBox="1"/>
          <p:nvPr/>
        </p:nvSpPr>
        <p:spPr>
          <a:xfrm>
            <a:off x="288750" y="4836968"/>
            <a:ext cx="11679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above described, method has a better system response for same noise level compared with Least Square ARX model.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B268B5-9584-84CE-A792-553C208ADE66}"/>
              </a:ext>
            </a:extLst>
          </p:cNvPr>
          <p:cNvSpPr txBox="1"/>
          <p:nvPr/>
        </p:nvSpPr>
        <p:spPr>
          <a:xfrm>
            <a:off x="364140" y="5531753"/>
            <a:ext cx="11594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 matrix of IV model may have high variance error than X matrix.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1/A filter should be stable to get a stable model response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6B7AEA7-AC6E-E656-F006-932CA396F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846" y="1780943"/>
            <a:ext cx="3723408" cy="27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724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4481</TotalTime>
  <Words>1015</Words>
  <Application>Microsoft Office PowerPoint</Application>
  <PresentationFormat>Widescreen</PresentationFormat>
  <Paragraphs>141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Slice</vt:lpstr>
      <vt:lpstr>System Identification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Venkat, Kaushik Mitra</dc:creator>
  <cp:lastModifiedBy>Nagula, Vinay</cp:lastModifiedBy>
  <cp:revision>6</cp:revision>
  <dcterms:created xsi:type="dcterms:W3CDTF">2025-03-30T10:18:04Z</dcterms:created>
  <dcterms:modified xsi:type="dcterms:W3CDTF">2025-06-05T16:40:53Z</dcterms:modified>
</cp:coreProperties>
</file>