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2" r:id="rId3"/>
    <p:sldId id="338" r:id="rId4"/>
    <p:sldId id="334" r:id="rId5"/>
    <p:sldId id="339" r:id="rId6"/>
    <p:sldId id="340" r:id="rId7"/>
    <p:sldId id="34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>
            <a:fillRect/>
          </a:stretch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>
            <a:fillRect/>
          </a:stretch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5;p16"/>
          <p:cNvSpPr txBox="1"/>
          <p:nvPr/>
        </p:nvSpPr>
        <p:spPr>
          <a:xfrm>
            <a:off x="3663678" y="310366"/>
            <a:ext cx="5448301" cy="36929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 cap="all" dirty="0">
                <a:solidFill>
                  <a:srgbClr val="C00000"/>
                </a:solidFill>
                <a:cs typeface="Poppins" panose="00000500000000000000" pitchFamily="2" charset="0"/>
              </a:rPr>
              <a:t>DEPARTMENT OF CSE , CSIT &amp; AI&amp;Ds</a:t>
            </a:r>
            <a:endParaRPr lang="en-US" b="1" cap="all" dirty="0"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5" name="Google Shape;476;p16"/>
          <p:cNvSpPr txBox="1"/>
          <p:nvPr/>
        </p:nvSpPr>
        <p:spPr>
          <a:xfrm>
            <a:off x="2091448" y="1193798"/>
            <a:ext cx="8433880" cy="227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– ADAPTIVE Software Engineering</a:t>
            </a:r>
            <a:endParaRPr lang="en-US" sz="30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– 23CI2001</a:t>
            </a:r>
            <a:endParaRPr lang="en-US" sz="30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3550" y="3815681"/>
            <a:ext cx="86478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all" dirty="0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</a:t>
            </a:r>
            <a:r>
              <a:rPr lang="en-US" sz="3200" b="1" cap="all"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: INTRODUCTION TO </a:t>
            </a:r>
            <a:r>
              <a:rPr lang="en-US" sz="3200" b="1" cap="all"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SCRUM, kanban</a:t>
            </a:r>
            <a:endParaRPr lang="en-IN" sz="3200" dirty="0"/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Scrum Origins:</a:t>
            </a:r>
            <a:br>
              <a:rPr lang="en-US" sz="3200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sz="2400" dirty="0"/>
              <a:t>Jeff Sutherland</a:t>
            </a:r>
            <a:endParaRPr lang="en-US" sz="2400" dirty="0"/>
          </a:p>
          <a:p>
            <a:pPr lvl="1" eaLnBrk="1" hangingPunct="1"/>
            <a:r>
              <a:rPr lang="en-US" sz="2400" dirty="0"/>
              <a:t>Initial scrums at Easel Corp in 1993</a:t>
            </a:r>
            <a:endParaRPr lang="en-US" sz="2400" dirty="0"/>
          </a:p>
          <a:p>
            <a:pPr lvl="1" eaLnBrk="1" hangingPunct="1"/>
            <a:r>
              <a:rPr lang="en-US" sz="2400" dirty="0"/>
              <a:t>IDX and 500+ people doing Scrum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sz="2400" dirty="0"/>
              <a:t>Ken </a:t>
            </a:r>
            <a:r>
              <a:rPr lang="en-US" sz="2400" dirty="0" err="1"/>
              <a:t>Schwaber</a:t>
            </a:r>
            <a:endParaRPr lang="en-US" sz="2400" dirty="0"/>
          </a:p>
          <a:p>
            <a:pPr lvl="1" eaLnBrk="1" hangingPunct="1"/>
            <a:r>
              <a:rPr lang="en-US" sz="2400" dirty="0"/>
              <a:t>ADM</a:t>
            </a:r>
            <a:endParaRPr lang="en-US" sz="2400" dirty="0"/>
          </a:p>
          <a:p>
            <a:pPr lvl="1" eaLnBrk="1" hangingPunct="1"/>
            <a:r>
              <a:rPr lang="en-US" sz="2400" dirty="0"/>
              <a:t>Scrum presented at OOPSLA 96 with Sutherland</a:t>
            </a:r>
            <a:endParaRPr lang="en-US" sz="2400" dirty="0"/>
          </a:p>
          <a:p>
            <a:pPr lvl="1" eaLnBrk="1" hangingPunct="1"/>
            <a:r>
              <a:rPr lang="en-US" sz="2400" dirty="0"/>
              <a:t>Author of three books on Scrum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sz="2400" dirty="0"/>
              <a:t>Mike Beedle</a:t>
            </a:r>
            <a:endParaRPr lang="en-US" sz="2400" dirty="0"/>
          </a:p>
          <a:p>
            <a:pPr lvl="1" eaLnBrk="1" hangingPunct="1"/>
            <a:r>
              <a:rPr lang="en-US" sz="2400" dirty="0"/>
              <a:t>Scrum patterns in PLOPD4</a:t>
            </a:r>
            <a:endParaRPr lang="en-US" sz="2400" dirty="0"/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sz="2400" dirty="0"/>
              <a:t>Ken </a:t>
            </a:r>
            <a:r>
              <a:rPr lang="en-US" sz="2400" dirty="0" err="1"/>
              <a:t>Schwaber</a:t>
            </a:r>
            <a:r>
              <a:rPr lang="en-US" sz="2400" dirty="0"/>
              <a:t> and Mike Cohn</a:t>
            </a:r>
            <a:endParaRPr lang="en-US" sz="2400" dirty="0"/>
          </a:p>
          <a:p>
            <a:pPr lvl="1" eaLnBrk="1" hangingPunct="1"/>
            <a:r>
              <a:rPr lang="en-US" sz="2400" dirty="0"/>
              <a:t>Co-founded Scrum Alliance in 2002, initially within Agile Alliance</a:t>
            </a:r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b="1" dirty="0"/>
              <a:t>Scrum at a Glance:</a:t>
            </a:r>
            <a:br>
              <a:rPr lang="en-GB" sz="3200" b="1" dirty="0"/>
            </a:br>
            <a:br>
              <a:rPr lang="en-US" sz="3200" b="1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3642" y="2132362"/>
            <a:ext cx="5406703" cy="3449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Sequential vs. Overlap:</a:t>
            </a:r>
            <a:br>
              <a:rPr lang="en-US" sz="3200" b="1" dirty="0"/>
            </a:br>
            <a:br>
              <a:rPr lang="en-US" sz="3200" b="1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1775" y="2016125"/>
            <a:ext cx="6302775" cy="3449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grpSp>
        <p:nvGrpSpPr>
          <p:cNvPr id="6" name="Group 2"/>
          <p:cNvGrpSpPr/>
          <p:nvPr/>
        </p:nvGrpSpPr>
        <p:grpSpPr bwMode="auto">
          <a:xfrm>
            <a:off x="761407" y="1680361"/>
            <a:ext cx="3727450" cy="1839912"/>
            <a:chOff x="0" y="0"/>
            <a:chExt cx="2608" cy="1288"/>
          </a:xfrm>
        </p:grpSpPr>
        <p:sp>
          <p:nvSpPr>
            <p:cNvPr id="7" name="AutoShape 3"/>
            <p:cNvSpPr/>
            <p:nvPr/>
          </p:nvSpPr>
          <p:spPr bwMode="auto">
            <a:xfrm>
              <a:off x="8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82296" tIns="41148" rIns="82296" bIns="41148"/>
            <a:lstStyle/>
            <a:p>
              <a:pPr algn="ctr" defTabSz="822325">
                <a:defRPr/>
              </a:pPr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8" name="Rectangle 4"/>
            <p:cNvSpPr/>
            <p:nvPr/>
          </p:nvSpPr>
          <p:spPr bwMode="auto">
            <a:xfrm>
              <a:off x="96" y="392"/>
              <a:ext cx="1768" cy="8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45720" rIns="45720"/>
            <a:lstStyle/>
            <a:p>
              <a:pPr algn="l" defTabSz="822325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960120" algn="l"/>
                </a:tabLst>
              </a:pPr>
              <a:r>
                <a:rPr lang="en-US" sz="25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Product owner</a:t>
              </a:r>
              <a:endParaRPr lang="en-US" sz="250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  <a:p>
              <a:pPr algn="l" defTabSz="822325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960120" algn="l"/>
                </a:tabLst>
              </a:pPr>
              <a:r>
                <a:rPr lang="en-US" sz="25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Scrum Master</a:t>
              </a:r>
              <a:endParaRPr lang="en-US" sz="250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  <a:p>
              <a:pPr algn="l" defTabSz="822325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960120" algn="l"/>
                </a:tabLst>
              </a:pPr>
              <a:r>
                <a:rPr lang="en-US" sz="25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Team</a:t>
              </a:r>
              <a:endParaRPr lang="en-US" sz="250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9" name="Rectangle 5"/>
            <p:cNvSpPr/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 w="25400">
              <a:noFill/>
              <a:miter lim="800000"/>
            </a:ln>
          </p:spPr>
          <p:txBody>
            <a:bodyPr lIns="82296" tIns="41148" rIns="82296" bIns="41148"/>
            <a:lstStyle/>
            <a:p>
              <a:pPr algn="ctr" defTabSz="822325"/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10" name="AutoShape 6"/>
            <p:cNvSpPr/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 w="25400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7"/>
            <p:cNvSpPr/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 w="25400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8"/>
            <p:cNvSpPr/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 w="25400">
              <a:noFill/>
              <a:miter lim="800000"/>
            </a:ln>
          </p:spPr>
          <p:txBody>
            <a:bodyPr lIns="82296" tIns="41148" rIns="82296" bIns="41148"/>
            <a:lstStyle/>
            <a:p>
              <a:pPr algn="ctr" defTabSz="822325"/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13" name="Rectangle 9"/>
            <p:cNvSpPr/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 w="25400">
              <a:noFill/>
              <a:miter lim="800000"/>
            </a:ln>
          </p:spPr>
          <p:txBody>
            <a:bodyPr lIns="82296" tIns="41148" rIns="82296" bIns="41148"/>
            <a:lstStyle/>
            <a:p>
              <a:pPr algn="ctr" defTabSz="822325"/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14" name="Rectangle 10"/>
            <p:cNvSpPr/>
            <p:nvPr/>
          </p:nvSpPr>
          <p:spPr bwMode="auto">
            <a:xfrm>
              <a:off x="104" y="8"/>
              <a:ext cx="1336" cy="3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45720" rIns="45720"/>
            <a:lstStyle/>
            <a:p>
              <a:pPr algn="l" defTabSz="822325">
                <a:tabLst>
                  <a:tab pos="960120" algn="l"/>
                </a:tabLst>
              </a:pPr>
              <a:r>
                <a:rPr lang="en-US" sz="290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Roles</a:t>
              </a:r>
              <a:endParaRPr lang="en-US" sz="290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</p:grpSp>
      <p:grpSp>
        <p:nvGrpSpPr>
          <p:cNvPr id="26" name="Group 2"/>
          <p:cNvGrpSpPr/>
          <p:nvPr/>
        </p:nvGrpSpPr>
        <p:grpSpPr bwMode="auto">
          <a:xfrm>
            <a:off x="3307182" y="2521960"/>
            <a:ext cx="3723162" cy="2042337"/>
            <a:chOff x="0" y="0"/>
            <a:chExt cx="2605" cy="1288"/>
          </a:xfrm>
        </p:grpSpPr>
        <p:sp>
          <p:nvSpPr>
            <p:cNvPr id="27" name="AutoShape 3"/>
            <p:cNvSpPr/>
            <p:nvPr/>
          </p:nvSpPr>
          <p:spPr bwMode="auto">
            <a:xfrm>
              <a:off x="5" y="0"/>
              <a:ext cx="2600" cy="1288"/>
            </a:xfrm>
            <a:prstGeom prst="roundRect">
              <a:avLst>
                <a:gd name="adj" fmla="val 14903"/>
              </a:avLst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25400">
              <a:solidFill>
                <a:srgbClr val="003C83"/>
              </a:solidFill>
              <a:round/>
            </a:ln>
            <a:effectLst>
              <a:outerShdw dist="63500" dir="2700000" algn="ctr" rotWithShape="0">
                <a:schemeClr val="bg2">
                  <a:alpha val="29999"/>
                </a:schemeClr>
              </a:outerShdw>
            </a:effectLst>
          </p:spPr>
          <p:txBody>
            <a:bodyPr lIns="82296" tIns="41148" rIns="82296" bIns="41148"/>
            <a:lstStyle/>
            <a:p>
              <a:pPr algn="ctr" defTabSz="822325">
                <a:defRPr/>
              </a:pPr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28" name="Rectangle 4"/>
            <p:cNvSpPr/>
            <p:nvPr/>
          </p:nvSpPr>
          <p:spPr bwMode="auto">
            <a:xfrm>
              <a:off x="96" y="324"/>
              <a:ext cx="2070" cy="9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45720" rIns="45720"/>
            <a:lstStyle/>
            <a:p>
              <a:pPr algn="l" defTabSz="822325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960120" algn="l"/>
                </a:tabLst>
              </a:pPr>
              <a:r>
                <a:rPr lang="en-US" sz="2500" dirty="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Sprint Planning</a:t>
              </a:r>
              <a:endParaRPr lang="en-US" sz="2500" dirty="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  <a:p>
              <a:pPr algn="l" defTabSz="822325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960120" algn="l"/>
                </a:tabLst>
              </a:pPr>
              <a:r>
                <a:rPr lang="en-US" sz="2500" dirty="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Sprint Review</a:t>
              </a:r>
              <a:endParaRPr lang="en-US" sz="2500" dirty="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  <a:p>
              <a:pPr algn="l" defTabSz="822325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960120" algn="l"/>
                </a:tabLst>
              </a:pPr>
              <a:r>
                <a:rPr lang="en-US" sz="2500" dirty="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Sprint Retrospective</a:t>
              </a:r>
              <a:endParaRPr lang="en-US" sz="2500" dirty="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  <a:p>
              <a:pPr algn="l" defTabSz="822325">
                <a:buClr>
                  <a:srgbClr val="FFFFFF"/>
                </a:buClr>
                <a:buSzPct val="125000"/>
                <a:buFont typeface="Gill Sans" charset="0"/>
                <a:buChar char="•"/>
                <a:tabLst>
                  <a:tab pos="960120" algn="l"/>
                </a:tabLst>
              </a:pPr>
              <a:r>
                <a:rPr lang="en-US" sz="2500" dirty="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Daily Scrum meeting</a:t>
              </a:r>
              <a:endParaRPr lang="en-US" sz="2500" dirty="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29" name="Rectangle 5"/>
            <p:cNvSpPr/>
            <p:nvPr/>
          </p:nvSpPr>
          <p:spPr bwMode="auto">
            <a:xfrm>
              <a:off x="304" y="0"/>
              <a:ext cx="1200" cy="376"/>
            </a:xfrm>
            <a:prstGeom prst="rect">
              <a:avLst/>
            </a:prstGeom>
            <a:solidFill>
              <a:srgbClr val="003C83"/>
            </a:solidFill>
            <a:ln w="25400">
              <a:noFill/>
              <a:miter lim="800000"/>
            </a:ln>
          </p:spPr>
          <p:txBody>
            <a:bodyPr lIns="82296" tIns="41148" rIns="82296" bIns="41148"/>
            <a:lstStyle/>
            <a:p>
              <a:pPr algn="ctr" defTabSz="822325"/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30" name="AutoShape 6"/>
            <p:cNvSpPr/>
            <p:nvPr/>
          </p:nvSpPr>
          <p:spPr bwMode="auto">
            <a:xfrm rot="10800000">
              <a:off x="1432" y="88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 w="25400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7"/>
            <p:cNvSpPr/>
            <p:nvPr/>
          </p:nvSpPr>
          <p:spPr bwMode="auto">
            <a:xfrm>
              <a:off x="0" y="0"/>
              <a:ext cx="312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3734" y="65"/>
                  </a:moveTo>
                  <a:cubicBezTo>
                    <a:pt x="4547" y="550"/>
                    <a:pt x="111" y="6203"/>
                    <a:pt x="14" y="14130"/>
                  </a:cubicBezTo>
                  <a:cubicBezTo>
                    <a:pt x="9" y="16620"/>
                    <a:pt x="5" y="19110"/>
                    <a:pt x="0" y="21600"/>
                  </a:cubicBezTo>
                  <a:cubicBezTo>
                    <a:pt x="7200" y="21600"/>
                    <a:pt x="14400" y="21600"/>
                    <a:pt x="21600" y="21600"/>
                  </a:cubicBezTo>
                  <a:cubicBezTo>
                    <a:pt x="21600" y="14400"/>
                    <a:pt x="21600" y="7200"/>
                    <a:pt x="21600" y="0"/>
                  </a:cubicBezTo>
                  <a:cubicBezTo>
                    <a:pt x="18978" y="22"/>
                    <a:pt x="16356" y="43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  <a:cubicBezTo>
                    <a:pt x="13734" y="65"/>
                    <a:pt x="13734" y="65"/>
                    <a:pt x="13734" y="65"/>
                  </a:cubicBezTo>
                </a:path>
              </a:pathLst>
            </a:custGeom>
            <a:solidFill>
              <a:srgbClr val="003C83"/>
            </a:solidFill>
            <a:ln w="25400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8"/>
            <p:cNvSpPr/>
            <p:nvPr/>
          </p:nvSpPr>
          <p:spPr bwMode="auto">
            <a:xfrm>
              <a:off x="0" y="216"/>
              <a:ext cx="392" cy="160"/>
            </a:xfrm>
            <a:prstGeom prst="rect">
              <a:avLst/>
            </a:prstGeom>
            <a:solidFill>
              <a:srgbClr val="003C83"/>
            </a:solidFill>
            <a:ln w="25400">
              <a:noFill/>
              <a:miter lim="800000"/>
            </a:ln>
          </p:spPr>
          <p:txBody>
            <a:bodyPr lIns="82296" tIns="41148" rIns="82296" bIns="41148"/>
            <a:lstStyle/>
            <a:p>
              <a:pPr algn="ctr" defTabSz="822325"/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33" name="Rectangle 9"/>
            <p:cNvSpPr/>
            <p:nvPr/>
          </p:nvSpPr>
          <p:spPr bwMode="auto">
            <a:xfrm>
              <a:off x="1352" y="0"/>
              <a:ext cx="392" cy="160"/>
            </a:xfrm>
            <a:prstGeom prst="rect">
              <a:avLst/>
            </a:prstGeom>
            <a:solidFill>
              <a:srgbClr val="003C83"/>
            </a:solidFill>
            <a:ln w="25400">
              <a:noFill/>
              <a:miter lim="800000"/>
            </a:ln>
          </p:spPr>
          <p:txBody>
            <a:bodyPr lIns="82296" tIns="41148" rIns="82296" bIns="41148"/>
            <a:lstStyle/>
            <a:p>
              <a:pPr algn="ctr" defTabSz="822325"/>
              <a:endParaRPr lang="en-US" sz="2900">
                <a:solidFill>
                  <a:srgbClr val="000000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  <p:sp>
          <p:nvSpPr>
            <p:cNvPr id="34" name="Rectangle 10"/>
            <p:cNvSpPr/>
            <p:nvPr/>
          </p:nvSpPr>
          <p:spPr bwMode="auto">
            <a:xfrm>
              <a:off x="104" y="8"/>
              <a:ext cx="1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45720" rIns="45720"/>
            <a:lstStyle/>
            <a:p>
              <a:pPr algn="l" defTabSz="822325">
                <a:tabLst>
                  <a:tab pos="960120" algn="l"/>
                </a:tabLst>
              </a:pPr>
              <a:r>
                <a:rPr lang="en-US" sz="2900" dirty="0">
                  <a:solidFill>
                    <a:srgbClr val="FFFFFF"/>
                  </a:solidFill>
                  <a:latin typeface="Gill Sans" charset="0"/>
                  <a:ea typeface="ヒラギノ角ゴ Pro W3" charset="-128"/>
                  <a:sym typeface="Gill Sans" charset="0"/>
                </a:rPr>
                <a:t>Ceremonies</a:t>
              </a:r>
              <a:endParaRPr lang="en-US" sz="2900" dirty="0">
                <a:solidFill>
                  <a:srgbClr val="FFFFFF"/>
                </a:solidFill>
                <a:latin typeface="Gill Sans" charset="0"/>
                <a:ea typeface="ヒラギノ角ゴ Pro W3" charset="-128"/>
                <a:sym typeface="Gill Sans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96" y="3824754"/>
            <a:ext cx="3475021" cy="20423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Scrum Roles: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defTabSz="1028700" eaLnBrk="1" hangingPunct="1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2171700" algn="l"/>
              </a:tabLst>
            </a:pPr>
            <a:r>
              <a:rPr lang="en-GB" dirty="0"/>
              <a:t>Product Owner</a:t>
            </a:r>
            <a:endParaRPr lang="en-GB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Possibly a Product Manager or Project Sponsor                                                           </a:t>
            </a:r>
            <a:endParaRPr lang="en-US" sz="18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GB" sz="1800" dirty="0"/>
              <a:t>Decides features, release date, prioritization</a:t>
            </a:r>
            <a:endParaRPr lang="en-GB" sz="18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endParaRPr lang="en-GB" sz="12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endParaRPr lang="en-GB" sz="1200" dirty="0"/>
          </a:p>
          <a:p>
            <a:pPr lvl="1" defTabSz="1028700" eaLnBrk="1" hangingPunct="1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2171700" algn="l"/>
              </a:tabLst>
            </a:pPr>
            <a:r>
              <a:rPr lang="en-GB" dirty="0"/>
              <a:t>Scrum Master</a:t>
            </a:r>
            <a:endParaRPr lang="en-GB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Typically a Project Manager or Team Leader                                          </a:t>
            </a:r>
            <a:endParaRPr lang="en-US" sz="18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Responsible for enacting Scrum values and practices</a:t>
            </a:r>
            <a:endParaRPr lang="en-US" sz="18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Remove impediments / politics, keeps everyone productive</a:t>
            </a:r>
            <a:endParaRPr lang="en-US" sz="18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endParaRPr lang="en-US" sz="12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endParaRPr lang="en-US" sz="1200" dirty="0"/>
          </a:p>
          <a:p>
            <a:pPr lvl="1" defTabSz="1028700" eaLnBrk="1" hangingPunct="1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2171700" algn="l"/>
              </a:tabLst>
            </a:pPr>
            <a:r>
              <a:rPr lang="en-GB" dirty="0"/>
              <a:t>Project Team</a:t>
            </a:r>
            <a:endParaRPr lang="en-GB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GB" sz="1800" dirty="0"/>
              <a:t>5-10 members;  </a:t>
            </a:r>
            <a:r>
              <a:rPr lang="en-US" sz="1800" dirty="0"/>
              <a:t>Teams are self-organizing</a:t>
            </a:r>
            <a:endParaRPr lang="en-GB" sz="18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Cross-functional: QA, Programmers, UI Designers, etc.                                </a:t>
            </a:r>
            <a:endParaRPr lang="en-US" sz="1800" dirty="0"/>
          </a:p>
          <a:p>
            <a:pPr lvl="2" defTabSz="1028700" eaLnBrk="1" hangingPunct="1">
              <a:lnSpc>
                <a:spcPct val="90000"/>
              </a:lnSpc>
              <a:tabLst>
                <a:tab pos="2171700" algn="l"/>
              </a:tabLst>
            </a:pPr>
            <a:r>
              <a:rPr lang="en-US" sz="1800" dirty="0"/>
              <a:t>Membership should change only between sprints</a:t>
            </a:r>
            <a:endParaRPr lang="en-US" sz="1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8165" y="2015732"/>
            <a:ext cx="89852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8490" y="3305071"/>
            <a:ext cx="838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"/>
          <p:cNvGrpSpPr/>
          <p:nvPr/>
        </p:nvGrpSpPr>
        <p:grpSpPr bwMode="auto">
          <a:xfrm>
            <a:off x="8394561" y="4728587"/>
            <a:ext cx="1295400" cy="1066800"/>
            <a:chOff x="0" y="0"/>
            <a:chExt cx="1704" cy="134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8" y="453"/>
              <a:ext cx="507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5"/>
            <p:cNvGrpSpPr/>
            <p:nvPr/>
          </p:nvGrpSpPr>
          <p:grpSpPr bwMode="auto">
            <a:xfrm>
              <a:off x="0" y="0"/>
              <a:ext cx="1704" cy="1346"/>
              <a:chOff x="0" y="0"/>
              <a:chExt cx="1704" cy="1346"/>
            </a:xfrm>
          </p:grpSpPr>
          <p:grpSp>
            <p:nvGrpSpPr>
              <p:cNvPr id="10" name="Group 6"/>
              <p:cNvGrpSpPr/>
              <p:nvPr/>
            </p:nvGrpSpPr>
            <p:grpSpPr bwMode="auto">
              <a:xfrm>
                <a:off x="0" y="0"/>
                <a:ext cx="1704" cy="440"/>
                <a:chOff x="0" y="0"/>
                <a:chExt cx="1704" cy="440"/>
              </a:xfrm>
            </p:grpSpPr>
            <p:pic>
              <p:nvPicPr>
                <p:cNvPr id="16" name="Picture 7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7" name="Picture 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8" name="Picture 9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40" y="469"/>
                <a:ext cx="507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" name="Group 11"/>
              <p:cNvGrpSpPr/>
              <p:nvPr/>
            </p:nvGrpSpPr>
            <p:grpSpPr bwMode="auto">
              <a:xfrm>
                <a:off x="0" y="906"/>
                <a:ext cx="1704" cy="440"/>
                <a:chOff x="0" y="0"/>
                <a:chExt cx="1704" cy="440"/>
              </a:xfrm>
            </p:grpSpPr>
            <p:pic>
              <p:nvPicPr>
                <p:cNvPr id="13" name="Picture 12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0" y="16"/>
                  <a:ext cx="507" cy="4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" name="Picture 13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96" y="0"/>
                  <a:ext cx="508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" name="Picture 1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98" y="0"/>
                  <a:ext cx="507" cy="4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11575"/>
          </a:xfrm>
        </p:spPr>
        <p:txBody>
          <a:bodyPr/>
          <a:lstStyle/>
          <a:p>
            <a:r>
              <a:rPr lang="en-US" sz="3200" b="1" dirty="0"/>
              <a:t>Sprint Planning Meeting: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0502" y="1853753"/>
            <a:ext cx="7020731" cy="419972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Daily Scrum Meeting: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98500" indent="-444500" eaLnBrk="1" hangingPunct="1"/>
            <a:r>
              <a:rPr lang="en-US" dirty="0"/>
              <a:t>Parameters</a:t>
            </a:r>
            <a:endParaRPr lang="en-US" dirty="0"/>
          </a:p>
          <a:p>
            <a:pPr marL="1041400" lvl="1" indent="-444500" eaLnBrk="1" hangingPunct="1"/>
            <a:r>
              <a:rPr lang="en-US" dirty="0"/>
              <a:t>Daily, 15 minutes, Stand-up                               </a:t>
            </a:r>
            <a:endParaRPr lang="en-US" dirty="0"/>
          </a:p>
          <a:p>
            <a:pPr marL="1041400" lvl="1" indent="-444500" eaLnBrk="1" hangingPunct="1"/>
            <a:r>
              <a:rPr lang="en-US" dirty="0"/>
              <a:t>Anyone late pays a $1 fee</a:t>
            </a:r>
            <a:endParaRPr lang="en-US" dirty="0"/>
          </a:p>
          <a:p>
            <a:pPr marL="1041400" lvl="1" indent="-444500" eaLnBrk="1" hangingPunct="1"/>
            <a:endParaRPr lang="en-US" sz="1200" dirty="0"/>
          </a:p>
          <a:p>
            <a:pPr marL="698500" indent="-444500" eaLnBrk="1" hangingPunct="1"/>
            <a:r>
              <a:rPr lang="en-US" dirty="0"/>
              <a:t>Not for problem solving</a:t>
            </a:r>
            <a:endParaRPr lang="en-US" dirty="0"/>
          </a:p>
          <a:p>
            <a:pPr marL="1041400" lvl="1" indent="-444500" eaLnBrk="1" hangingPunct="1"/>
            <a:r>
              <a:rPr lang="en-US" dirty="0"/>
              <a:t>Whole world is invited</a:t>
            </a:r>
            <a:endParaRPr lang="en-US" dirty="0"/>
          </a:p>
          <a:p>
            <a:pPr marL="1041400" lvl="1" indent="-444500" eaLnBrk="1" hangingPunct="1"/>
            <a:r>
              <a:rPr lang="en-US" dirty="0"/>
              <a:t>Only team members, Scrum Master, product owner, can talk</a:t>
            </a:r>
            <a:endParaRPr lang="en-US" sz="1200" dirty="0"/>
          </a:p>
          <a:p>
            <a:pPr marL="1041400" lvl="1" indent="-444500" eaLnBrk="1" hangingPunct="1"/>
            <a:r>
              <a:rPr lang="en-US" dirty="0"/>
              <a:t>Helps avoid other unnecessary meetings</a:t>
            </a:r>
            <a:endParaRPr lang="en-US" dirty="0"/>
          </a:p>
          <a:p>
            <a:pPr marL="1041400" lvl="1" indent="-444500" eaLnBrk="1" hangingPunct="1"/>
            <a:endParaRPr lang="en-US" sz="1200" dirty="0"/>
          </a:p>
          <a:p>
            <a:pPr marL="698500" indent="-444500" eaLnBrk="1" hangingPunct="1"/>
            <a:r>
              <a:rPr lang="en-US" dirty="0"/>
              <a:t>Three questions answered by each team member:</a:t>
            </a:r>
            <a:endParaRPr lang="en-US" dirty="0"/>
          </a:p>
          <a:p>
            <a:pPr marL="1041400" lvl="1" indent="-444500" eaLnBrk="1" hangingPunct="1">
              <a:buFont typeface="Wingdings" panose="05000000000000000000" pitchFamily="2" charset="2"/>
              <a:buAutoNum type="arabicPeriod"/>
            </a:pPr>
            <a:r>
              <a:rPr lang="en-US" dirty="0"/>
              <a:t>What did you do yesterday?</a:t>
            </a:r>
            <a:endParaRPr lang="en-US" dirty="0"/>
          </a:p>
          <a:p>
            <a:pPr marL="1041400" lvl="1" indent="-444500" eaLnBrk="1" hangingPunct="1">
              <a:buFont typeface="Wingdings" panose="05000000000000000000" pitchFamily="2" charset="2"/>
              <a:buAutoNum type="arabicPeriod"/>
            </a:pPr>
            <a:r>
              <a:rPr lang="en-US" dirty="0"/>
              <a:t>What will you do today?</a:t>
            </a:r>
            <a:endParaRPr lang="en-US" dirty="0"/>
          </a:p>
          <a:p>
            <a:pPr marL="1041400" lvl="1" indent="-444500" eaLnBrk="1" hangingPunct="1">
              <a:buFont typeface="Wingdings" panose="05000000000000000000" pitchFamily="2" charset="2"/>
              <a:buAutoNum type="arabicPeriod"/>
            </a:pPr>
            <a:r>
              <a:rPr lang="en-US" dirty="0"/>
              <a:t>What obstacles are in your way?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63775" y="2638546"/>
            <a:ext cx="25146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Scrum's Artifacts: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GB" dirty="0"/>
              <a:t>Scrum has remarkably few artifacts</a:t>
            </a:r>
            <a:endParaRPr lang="en-GB" dirty="0"/>
          </a:p>
          <a:p>
            <a:pPr lvl="1" eaLnBrk="1" hangingPunct="1"/>
            <a:r>
              <a:rPr lang="en-GB" dirty="0"/>
              <a:t>Product Backlog</a:t>
            </a:r>
            <a:endParaRPr lang="en-GB" dirty="0"/>
          </a:p>
          <a:p>
            <a:pPr lvl="1" eaLnBrk="1" hangingPunct="1"/>
            <a:r>
              <a:rPr lang="en-GB" dirty="0"/>
              <a:t>Sprint Backlog</a:t>
            </a:r>
            <a:endParaRPr lang="en-GB" dirty="0"/>
          </a:p>
          <a:p>
            <a:pPr lvl="1" eaLnBrk="1" hangingPunct="1"/>
            <a:r>
              <a:rPr lang="en-GB" dirty="0"/>
              <a:t>Burndown Charts</a:t>
            </a:r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Can be managed using just an Excel spreadsheet</a:t>
            </a:r>
            <a:endParaRPr lang="en-GB" dirty="0"/>
          </a:p>
          <a:p>
            <a:pPr lvl="1" eaLnBrk="1" hangingPunct="1"/>
            <a:r>
              <a:rPr lang="en-GB" dirty="0"/>
              <a:t>More advanced / complicated tools exist:</a:t>
            </a:r>
            <a:endParaRPr lang="en-GB" dirty="0"/>
          </a:p>
          <a:p>
            <a:pPr lvl="2" eaLnBrk="1" hangingPunct="1"/>
            <a:r>
              <a:rPr lang="en-GB" sz="2400" dirty="0"/>
              <a:t>Expensive</a:t>
            </a:r>
            <a:endParaRPr lang="en-GB" sz="2400" dirty="0"/>
          </a:p>
          <a:p>
            <a:pPr lvl="2" eaLnBrk="1" hangingPunct="1"/>
            <a:r>
              <a:rPr lang="en-GB" sz="2400" dirty="0"/>
              <a:t>Web-based – no good for Scrum Master/project manager who travels</a:t>
            </a:r>
            <a:endParaRPr lang="en-GB" sz="2400" dirty="0"/>
          </a:p>
          <a:p>
            <a:pPr lvl="2" eaLnBrk="1" hangingPunct="1"/>
            <a:r>
              <a:rPr lang="en-GB" sz="2400" dirty="0"/>
              <a:t>Still under development</a:t>
            </a:r>
            <a:endParaRPr lang="en-GB" sz="2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Product Backlog: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100000"/>
              </a:spcBef>
            </a:pPr>
            <a:r>
              <a:rPr lang="en-US" sz="2000" dirty="0"/>
              <a:t>The requirements</a:t>
            </a:r>
            <a:endParaRPr lang="en-US" sz="2000" dirty="0"/>
          </a:p>
          <a:p>
            <a:pPr eaLnBrk="1" hangingPunct="1">
              <a:spcBef>
                <a:spcPct val="100000"/>
              </a:spcBef>
            </a:pPr>
            <a:r>
              <a:rPr lang="en-US" sz="2000" dirty="0"/>
              <a:t>A list of all desired work on project               </a:t>
            </a:r>
            <a:endParaRPr lang="en-US" sz="2000" dirty="0"/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Ideally expressed as a list of user stories along with</a:t>
            </a:r>
            <a:endParaRPr lang="en-US" sz="2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sz="2000" dirty="0"/>
              <a:t> "story points", such that each item has value to</a:t>
            </a:r>
            <a:endParaRPr lang="en-US" sz="200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sz="2000" dirty="0"/>
              <a:t>    users or customers of the product </a:t>
            </a:r>
            <a:endParaRPr lang="en-US" sz="2000" dirty="0"/>
          </a:p>
          <a:p>
            <a:pPr eaLnBrk="1" hangingPunct="1">
              <a:spcBef>
                <a:spcPct val="100000"/>
              </a:spcBef>
            </a:pPr>
            <a:r>
              <a:rPr lang="en-US" sz="2000" dirty="0"/>
              <a:t>Prioritized by the product owner</a:t>
            </a:r>
            <a:endParaRPr lang="en-US" sz="2000" dirty="0"/>
          </a:p>
          <a:p>
            <a:pPr eaLnBrk="1" hangingPunct="1">
              <a:spcBef>
                <a:spcPct val="100000"/>
              </a:spcBef>
            </a:pPr>
            <a:r>
              <a:rPr lang="en-US" sz="2000" dirty="0"/>
              <a:t>Reprioritized at start of each sprint</a:t>
            </a:r>
            <a:endParaRPr lang="en-US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199" y="2262630"/>
            <a:ext cx="3284505" cy="29568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User Stories: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Instead of Use Cases, Agile project owners do "user stories"</a:t>
            </a:r>
            <a:endParaRPr lang="en-US" dirty="0"/>
          </a:p>
          <a:p>
            <a:pPr lvl="1" eaLnBrk="1" hangingPunct="1"/>
            <a:r>
              <a:rPr lang="en-US" sz="3200" b="1" dirty="0"/>
              <a:t>Who </a:t>
            </a:r>
            <a:r>
              <a:rPr lang="en-US" sz="3200" dirty="0"/>
              <a:t>(user role) – Is this a customer, employee, admin, etc.?</a:t>
            </a:r>
            <a:endParaRPr lang="en-US" sz="3200" dirty="0"/>
          </a:p>
          <a:p>
            <a:pPr lvl="1" eaLnBrk="1" hangingPunct="1"/>
            <a:r>
              <a:rPr lang="en-US" sz="3200" b="1" dirty="0"/>
              <a:t>What</a:t>
            </a:r>
            <a:r>
              <a:rPr lang="en-US" sz="3200" dirty="0"/>
              <a:t> (goal) – What functionality must be achieved/developed? </a:t>
            </a:r>
            <a:endParaRPr lang="en-US" sz="3200" dirty="0"/>
          </a:p>
          <a:p>
            <a:pPr lvl="1" eaLnBrk="1" hangingPunct="1"/>
            <a:r>
              <a:rPr lang="en-US" sz="3200" b="1" dirty="0"/>
              <a:t>Why</a:t>
            </a:r>
            <a:r>
              <a:rPr lang="en-US" sz="3200" dirty="0"/>
              <a:t> (reason) – Why does user want to accomplish this goal?</a:t>
            </a:r>
            <a:endParaRPr lang="en-US" sz="3200" dirty="0"/>
          </a:p>
          <a:p>
            <a:pPr eaLnBrk="1" hangingPunct="1">
              <a:buFontTx/>
              <a:buNone/>
            </a:pPr>
            <a:endParaRPr lang="en-US" sz="3200" dirty="0"/>
          </a:p>
          <a:p>
            <a:pPr algn="ctr" eaLnBrk="1" hangingPunct="1">
              <a:buFontTx/>
              <a:buNone/>
            </a:pPr>
            <a:r>
              <a:rPr lang="en-US" sz="3200" dirty="0"/>
              <a:t>As a </a:t>
            </a:r>
            <a:r>
              <a:rPr lang="en-US" sz="3200" dirty="0">
                <a:solidFill>
                  <a:srgbClr val="800000"/>
                </a:solidFill>
              </a:rPr>
              <a:t>[user role]</a:t>
            </a:r>
            <a:r>
              <a:rPr lang="en-US" sz="3200" dirty="0"/>
              <a:t>, I want to </a:t>
            </a:r>
            <a:r>
              <a:rPr lang="en-US" sz="3200" dirty="0">
                <a:solidFill>
                  <a:srgbClr val="800000"/>
                </a:solidFill>
              </a:rPr>
              <a:t>[goal]</a:t>
            </a:r>
            <a:r>
              <a:rPr lang="en-US" sz="3200" dirty="0"/>
              <a:t>, so I can </a:t>
            </a:r>
            <a:r>
              <a:rPr lang="en-US" sz="3200" dirty="0">
                <a:solidFill>
                  <a:srgbClr val="800000"/>
                </a:solidFill>
              </a:rPr>
              <a:t>[reason]</a:t>
            </a:r>
            <a:r>
              <a:rPr lang="en-US" sz="3200" dirty="0"/>
              <a:t>.</a:t>
            </a:r>
            <a:endParaRPr lang="en-US" sz="3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IRA Waterfall Model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86" y="1331976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1822" y="201753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Simple and easy to understand and use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388" y="264648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Specific deliverable and review process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388" y="318612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Phases do not overlap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822" y="1397425"/>
            <a:ext cx="462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Advantages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8388" y="3812801"/>
            <a:ext cx="462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Disadvantages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8388" y="531228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Time to market is high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8388" y="48578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Unexpected results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8388" y="44022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-bold"/>
                <a:ea typeface="+mn-ea"/>
                <a:cs typeface="+mn-cs"/>
              </a:rPr>
              <a:t>Not suitable for changing requirements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dirty="0"/>
              <a:t>"As a user, I want to log in, so I can access subscriber content."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story points</a:t>
            </a:r>
            <a:r>
              <a:rPr lang="en-US" dirty="0"/>
              <a:t>: Rating of effort needed to implement this story</a:t>
            </a:r>
            <a:endParaRPr lang="en-US" dirty="0"/>
          </a:p>
          <a:p>
            <a:pPr lvl="1"/>
            <a:r>
              <a:rPr lang="en-US" dirty="0"/>
              <a:t>common scales: 1-10, shirt sizes (XS, S, M, L, XL), etc.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and sprint backlog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r="49017" b="29503"/>
          <a:stretch>
            <a:fillRect/>
          </a:stretch>
        </p:blipFill>
        <p:spPr>
          <a:xfrm>
            <a:off x="3474415" y="2016111"/>
            <a:ext cx="3917156" cy="33621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Scrum Meeting: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/>
              <a:t>The Scrum Meeting—or scrum</a:t>
            </a:r>
            <a:r>
              <a:rPr lang="en-US" sz="2000" dirty="0"/>
              <a:t>—is the heartbeat of Scrum and the project. Each workday at the same time and place, hold a meeting with the team members </a:t>
            </a:r>
            <a:r>
              <a:rPr lang="en-US" sz="2000" i="1" dirty="0"/>
              <a:t>standing </a:t>
            </a:r>
            <a:r>
              <a:rPr lang="en-US" sz="2000" dirty="0"/>
              <a:t>in a circle, at which time the same special questions are answered by each member: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1. </a:t>
            </a:r>
            <a:r>
              <a:rPr lang="en-US" sz="2000" dirty="0"/>
              <a:t>What have you done since the last Scrum?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2. </a:t>
            </a:r>
            <a:r>
              <a:rPr lang="en-US" sz="2000" dirty="0"/>
              <a:t>What will you do between now and the next Scrum?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3. </a:t>
            </a:r>
            <a:r>
              <a:rPr lang="en-US" sz="2000" dirty="0"/>
              <a:t>What is getting in the way (blocks) of meeting the iteration goals?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4. </a:t>
            </a:r>
            <a:r>
              <a:rPr lang="en-US" sz="2000" dirty="0"/>
              <a:t>Any tasks to add to the Sprint Backlog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5. </a:t>
            </a:r>
            <a:r>
              <a:rPr lang="en-US" sz="2000" dirty="0"/>
              <a:t>The last question provides an efficient forum for a continuously improving and learning group</a:t>
            </a:r>
            <a:endParaRPr lang="en-US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Work products: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In addition to the work products illustrated , Scrum allows any other work products of value to the project.</a:t>
            </a:r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Product Backlog</a:t>
            </a:r>
            <a:endParaRPr lang="en-US" sz="2000" dirty="0"/>
          </a:p>
          <a:p>
            <a:r>
              <a:rPr lang="en-US" sz="2000" b="1" dirty="0"/>
              <a:t>Sprint Backlog</a:t>
            </a:r>
            <a:endParaRPr lang="en-US" sz="2000" dirty="0"/>
          </a:p>
          <a:p>
            <a:r>
              <a:rPr lang="en-US" sz="2000" b="1" dirty="0"/>
              <a:t>Sprint Backlog Graph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Other Practices and Values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Workers daily update the Sprint Backlog</a:t>
            </a:r>
            <a:endParaRPr lang="en-US" altLang="en-US" sz="2000" b="1" dirty="0">
              <a:latin typeface="+mj-lt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No PERT charts allowed</a:t>
            </a:r>
            <a:endParaRPr lang="en-US" altLang="en-US" sz="2000" b="1" dirty="0">
              <a:latin typeface="+mj-lt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Scrum Master reinforces vision</a:t>
            </a:r>
            <a:endParaRPr lang="en-US" altLang="en-US" sz="2000" b="1" dirty="0">
              <a:latin typeface="+mj-lt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+mj-lt"/>
              </a:rPr>
              <a:t>Replace ineffective Scrum Master</a:t>
            </a:r>
            <a:endParaRPr lang="en-US" altLang="en-US" sz="2000" b="1" dirty="0">
              <a:latin typeface="+mj-lt"/>
            </a:endParaRPr>
          </a:p>
          <a:p>
            <a:pPr marL="228600" lvl="0" indent="-228600" algn="just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VALUES:  </a:t>
            </a:r>
            <a:r>
              <a:rPr lang="en-US" altLang="en-US" sz="2000" b="1" dirty="0">
                <a:latin typeface="+mj-lt"/>
              </a:rPr>
              <a:t>Commitment,  Focus, Openness, Respect, Courage</a:t>
            </a:r>
            <a:endParaRPr lang="en-US" altLang="en-US" sz="2000" b="1" dirty="0">
              <a:latin typeface="+mj-lt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Define SCRUM.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2.     </a:t>
            </a:r>
            <a:r>
              <a:rPr lang="en-US" dirty="0"/>
              <a:t>Describe the m</a:t>
            </a:r>
            <a:r>
              <a:rPr lang="en-US" sz="2000" dirty="0"/>
              <a:t>ethod Overview of scrum.</a:t>
            </a:r>
            <a:endParaRPr lang="en-US" sz="2000" dirty="0"/>
          </a:p>
          <a:p>
            <a:pPr marL="457200" indent="-457200">
              <a:buAutoNum type="arabicPeriod" startAt="3"/>
            </a:pPr>
            <a:r>
              <a:rPr lang="en-US" sz="2000" dirty="0"/>
              <a:t>Sketch and explain Lifecycle of scrum.</a:t>
            </a:r>
            <a:endParaRPr lang="en-US" altLang="en-US" sz="2000" dirty="0"/>
          </a:p>
          <a:p>
            <a:pPr marL="457200" indent="-457200">
              <a:buAutoNum type="arabicPeriod" startAt="3"/>
            </a:pPr>
            <a:r>
              <a:rPr lang="en-US" sz="2000" dirty="0"/>
              <a:t>Explain Work products, Roles, and Practices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marL="457200" indent="-457200">
              <a:buAutoNum type="arabicPeriod" startAt="3"/>
            </a:pPr>
            <a:r>
              <a:rPr lang="en-US" altLang="en-US" sz="2000" dirty="0"/>
              <a:t>List out the advantages of Scrum Meeting.</a:t>
            </a:r>
            <a:endParaRPr lang="en-US" altLang="en-US" sz="2000" dirty="0"/>
          </a:p>
          <a:p>
            <a:pPr marL="457200" indent="-457200">
              <a:buAutoNum type="arabicPeriod" startAt="3"/>
            </a:pPr>
            <a:r>
              <a:rPr lang="en-US" altLang="en-US" sz="2000" dirty="0"/>
              <a:t>List out the values of scrum.</a:t>
            </a:r>
            <a:endParaRPr lang="en-US" altLang="en-US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sp>
        <p:nvSpPr>
          <p:cNvPr id="6" name="Rounded Rectangle 3"/>
          <p:cNvSpPr/>
          <p:nvPr/>
        </p:nvSpPr>
        <p:spPr>
          <a:xfrm>
            <a:off x="2135943" y="1987061"/>
            <a:ext cx="7920111" cy="2883877"/>
          </a:xfrm>
          <a:prstGeom prst="roundRect">
            <a:avLst/>
          </a:prstGeom>
          <a:solidFill>
            <a:srgbClr val="ED7D31"/>
          </a:solidFill>
          <a:ln w="19050" cap="flat" cmpd="sng" algn="ctr">
            <a:noFill/>
            <a:prstDash val="solid"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THANK YOU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Team – ADAPTIVE SOFTWARE ENGINEERING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pic>
        <p:nvPicPr>
          <p:cNvPr id="7" name="Picture 2" descr="KL Deemed to be University 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83724" y="3007793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gi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6" y="1872520"/>
            <a:ext cx="5111176" cy="321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30049" y="1951672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Agile is a philosophy, i.e., a set of values and principles to make a decision for developing software.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Agile is based on the iterative-incremental model. In an incremental model, we create the system in increments, where each increment is developed and tested individually.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GILE VS WATERFALL Model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0" r="9760" b="12655"/>
          <a:stretch>
            <a:fillRect/>
          </a:stretch>
        </p:blipFill>
        <p:spPr bwMode="auto">
          <a:xfrm>
            <a:off x="3137535" y="286684"/>
            <a:ext cx="6108192" cy="37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350" y="4678603"/>
            <a:ext cx="5246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It takes an incremental and continuous iteration approach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63574" y="4227499"/>
            <a:ext cx="985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AGILE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74027" y="4224451"/>
            <a:ext cx="98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SDLC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1462" y="463243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It is sequential in order</a:t>
            </a: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904211" y="1548670"/>
          <a:ext cx="6197600" cy="407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15"/>
                <a:gridCol w="1968777"/>
                <a:gridCol w="2240708"/>
              </a:tblGrid>
              <a:tr h="4290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SDLC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Regid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each sprint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final phase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completion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Managerial need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manager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Small projects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big project</a:t>
                      </a:r>
                      <a:endParaRPr lang="en-IN" dirty="0"/>
                    </a:p>
                  </a:txBody>
                  <a:tcPr/>
                </a:tc>
              </a:tr>
              <a:tr h="429053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today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room for change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1946" y="627681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Parametric comparison of AGILE and SDLC</a:t>
            </a:r>
            <a:endParaRPr lang="en-IN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59" y="1678886"/>
            <a:ext cx="6726910" cy="4104661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712204" y="612184"/>
            <a:ext cx="565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AGILE  TYPES</a:t>
            </a:r>
            <a:endParaRPr lang="en-IN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cap="all" dirty="0"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SCRUM</a:t>
            </a:r>
            <a:br>
              <a:rPr lang="en-US" sz="3200" b="1" dirty="0">
                <a:solidFill>
                  <a:srgbClr val="C00000"/>
                </a:solidFill>
                <a:effectLst/>
                <a:cs typeface="Poppins" panose="00000500000000000000" pitchFamily="2" charset="0"/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sp>
        <p:nvSpPr>
          <p:cNvPr id="7" name="Title 3"/>
          <p:cNvSpPr txBox="1"/>
          <p:nvPr/>
        </p:nvSpPr>
        <p:spPr>
          <a:xfrm>
            <a:off x="1451579" y="2266460"/>
            <a:ext cx="9041969" cy="4120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>
                <a:latin typeface="+mn-lt"/>
              </a:rPr>
              <a:t>SCRUM DEFINITION:</a:t>
            </a:r>
            <a:endParaRPr lang="en-IN" sz="2800" dirty="0">
              <a:latin typeface="+mn-lt"/>
            </a:endParaRPr>
          </a:p>
        </p:txBody>
      </p:sp>
      <p:sp>
        <p:nvSpPr>
          <p:cNvPr id="8" name="Content Placeholder 4"/>
          <p:cNvSpPr txBox="1"/>
          <p:nvPr/>
        </p:nvSpPr>
        <p:spPr>
          <a:xfrm>
            <a:off x="1451579" y="2874816"/>
            <a:ext cx="9041969" cy="32558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en-US" sz="2800" i="1" dirty="0"/>
              <a:t>Scrum is an IID method that emphasizes a set of project management values and practices, rather than those in requirements, implementation, and so on. As such, it is easily combined with or complementary to other methods.</a:t>
            </a:r>
            <a:endParaRPr lang="en-US" altLang="en-US" sz="2800" i="1" dirty="0"/>
          </a:p>
          <a:p>
            <a:pPr algn="just">
              <a:spcBef>
                <a:spcPct val="50000"/>
              </a:spcBef>
            </a:pPr>
            <a:r>
              <a:rPr lang="en-US" altLang="en-US" sz="2800" i="1" dirty="0"/>
              <a:t>A key Scrum theme is its emphasis on empirical rather than defined process.</a:t>
            </a:r>
            <a:endParaRPr lang="en-US" altLang="en-US" sz="2800" i="1" dirty="0"/>
          </a:p>
          <a:p>
            <a:pPr algn="just">
              <a:spcBef>
                <a:spcPct val="50000"/>
              </a:spcBef>
            </a:pPr>
            <a:r>
              <a:rPr lang="en-US" sz="2800" dirty="0"/>
              <a:t>Scrum appears simple yet has practices that deeply influence the work experience and that capture key adaptive and agile qualities. </a:t>
            </a:r>
            <a:r>
              <a:rPr lang="en-US" altLang="en-US" sz="2800" i="1" dirty="0"/>
              <a:t> </a:t>
            </a:r>
            <a:endParaRPr lang="en-US" altLang="en-US" sz="2800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Some key practices include:</a:t>
            </a:r>
            <a:br>
              <a:rPr lang="en-US" sz="3200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451578" y="2274838"/>
            <a:ext cx="96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800" i="1" dirty="0">
                <a:latin typeface="Palatino" pitchFamily="-128" charset="0"/>
              </a:rPr>
              <a:t>self-directed and self-organizing team</a:t>
            </a:r>
            <a:endParaRPr lang="en-US" altLang="en-US" sz="1800" i="1" dirty="0">
              <a:latin typeface="Palatino" pitchFamily="-12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800" i="1" dirty="0">
                <a:latin typeface="Palatino" pitchFamily="-128" charset="0"/>
              </a:rPr>
              <a:t>no external addition of work to an iteration, once chosen</a:t>
            </a:r>
            <a:endParaRPr lang="en-US" altLang="en-US" sz="1800" i="1" dirty="0">
              <a:latin typeface="Palatino" pitchFamily="-12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800" i="1" dirty="0">
                <a:latin typeface="Palatino" pitchFamily="-128" charset="0"/>
              </a:rPr>
              <a:t>daily stand-up meeting with special questions</a:t>
            </a:r>
            <a:endParaRPr lang="en-US" altLang="en-US" sz="1800" i="1" dirty="0">
              <a:latin typeface="Palatino" pitchFamily="-12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800" i="1" dirty="0">
                <a:latin typeface="Palatino" pitchFamily="-128" charset="0"/>
              </a:rPr>
              <a:t>usually 30-calendar day iterations</a:t>
            </a:r>
            <a:endParaRPr lang="en-US" altLang="en-US" sz="1800" i="1" dirty="0">
              <a:latin typeface="Palatino" pitchFamily="-12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800" i="1" dirty="0">
                <a:latin typeface="Palatino" pitchFamily="-128" charset="0"/>
              </a:rPr>
              <a:t>demo to external stakeholders at end of each iteration</a:t>
            </a:r>
            <a:endParaRPr lang="en-US" altLang="en-US" sz="1800" i="1" dirty="0">
              <a:latin typeface="Palatino" pitchFamily="-12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800" i="1" dirty="0">
                <a:latin typeface="Palatino" pitchFamily="-128" charset="0"/>
              </a:rPr>
              <a:t>each iteration, client-driven adaptive planning</a:t>
            </a:r>
            <a:endParaRPr lang="en-US" altLang="en-US" sz="1800" i="1" dirty="0">
              <a:latin typeface="Palatino" pitchFamily="-12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16897" y="931212"/>
            <a:ext cx="610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What is Scrum?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00380" y="2274838"/>
            <a:ext cx="102056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en-GB" sz="1800" dirty="0"/>
              <a:t>Is an agile, </a:t>
            </a:r>
            <a:r>
              <a:rPr lang="en-GB" sz="1800" dirty="0">
                <a:solidFill>
                  <a:schemeClr val="accent2"/>
                </a:solidFill>
              </a:rPr>
              <a:t>lightweight</a:t>
            </a:r>
            <a:r>
              <a:rPr lang="en-GB" sz="1800" dirty="0"/>
              <a:t> process</a:t>
            </a:r>
            <a:endParaRPr lang="en-GB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en-GB" sz="1800" dirty="0"/>
              <a:t>Can </a:t>
            </a:r>
            <a:r>
              <a:rPr lang="en-GB" sz="1800" dirty="0">
                <a:solidFill>
                  <a:schemeClr val="accent2"/>
                </a:solidFill>
              </a:rPr>
              <a:t>manage</a:t>
            </a:r>
            <a:r>
              <a:rPr lang="en-GB" sz="1800" dirty="0"/>
              <a:t> and </a:t>
            </a:r>
            <a:r>
              <a:rPr lang="en-GB" sz="1800" dirty="0">
                <a:solidFill>
                  <a:schemeClr val="accent2"/>
                </a:solidFill>
              </a:rPr>
              <a:t>control</a:t>
            </a:r>
            <a:r>
              <a:rPr lang="en-GB" sz="1800" dirty="0"/>
              <a:t> software and product development</a:t>
            </a:r>
            <a:endParaRPr lang="en-GB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en-GB" sz="1800" dirty="0"/>
              <a:t>Uses iterative, incremental practices</a:t>
            </a:r>
            <a:endParaRPr lang="en-GB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en-GB" sz="1800" dirty="0"/>
              <a:t>Has a </a:t>
            </a:r>
            <a:r>
              <a:rPr lang="en-GB" sz="1800" dirty="0">
                <a:solidFill>
                  <a:schemeClr val="accent2"/>
                </a:solidFill>
              </a:rPr>
              <a:t>simple</a:t>
            </a:r>
            <a:r>
              <a:rPr lang="en-GB" sz="1800" dirty="0"/>
              <a:t> implementation                        </a:t>
            </a:r>
            <a:endParaRPr lang="en-GB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en-GB" sz="1800" dirty="0"/>
              <a:t>Increases productivity                                    </a:t>
            </a:r>
            <a:endParaRPr lang="en-GB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en-GB" sz="1800" dirty="0"/>
              <a:t>Reduces </a:t>
            </a:r>
            <a:r>
              <a:rPr lang="en-GB" sz="1800" dirty="0">
                <a:solidFill>
                  <a:schemeClr val="accent2"/>
                </a:solidFill>
              </a:rPr>
              <a:t>time                                </a:t>
            </a:r>
            <a:endParaRPr lang="en-GB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v"/>
            </a:pPr>
            <a:r>
              <a:rPr lang="en-GB" sz="1800" dirty="0"/>
              <a:t>Embraces the </a:t>
            </a:r>
            <a:r>
              <a:rPr lang="en-GB" sz="1800" dirty="0">
                <a:solidFill>
                  <a:schemeClr val="accent2"/>
                </a:solidFill>
              </a:rPr>
              <a:t>opposite of the waterfall</a:t>
            </a:r>
            <a:r>
              <a:rPr lang="en-GB" sz="1800" dirty="0"/>
              <a:t> approach…</a:t>
            </a:r>
            <a:endParaRPr lang="en-GB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300" y="2386480"/>
            <a:ext cx="2998840" cy="2616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2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3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4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ppt/theme/themeOverride5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5896</Words>
  <Application>WPS Presentation</Application>
  <PresentationFormat>Widescreen</PresentationFormat>
  <Paragraphs>319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SimSun</vt:lpstr>
      <vt:lpstr>Wingdings</vt:lpstr>
      <vt:lpstr>Arial</vt:lpstr>
      <vt:lpstr>Calibri</vt:lpstr>
      <vt:lpstr>Poppins</vt:lpstr>
      <vt:lpstr>Segoe Print</vt:lpstr>
      <vt:lpstr>BioRhyme ExtraBold</vt:lpstr>
      <vt:lpstr>inter-bold</vt:lpstr>
      <vt:lpstr>inter-regular</vt:lpstr>
      <vt:lpstr>Open Sans</vt:lpstr>
      <vt:lpstr>Palatino</vt:lpstr>
      <vt:lpstr>Palatino Linotype</vt:lpstr>
      <vt:lpstr>Gill Sans MT</vt:lpstr>
      <vt:lpstr>Microsoft YaHei</vt:lpstr>
      <vt:lpstr>Arial Unicode MS</vt:lpstr>
      <vt:lpstr>Gill Sans</vt:lpstr>
      <vt:lpstr>ヒラギノ角ゴ Pro W3</vt:lpstr>
      <vt:lpstr>Poppins</vt:lpstr>
      <vt:lpstr>Yu Gothic</vt:lpstr>
      <vt:lpstr>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SCRUM </vt:lpstr>
      <vt:lpstr>Some key practices include: </vt:lpstr>
      <vt:lpstr>PowerPoint 演示文稿</vt:lpstr>
      <vt:lpstr>Scrum Origins: </vt:lpstr>
      <vt:lpstr>Scrum at a Glance:  </vt:lpstr>
      <vt:lpstr>Sequential vs. Overlap:  </vt:lpstr>
      <vt:lpstr>Scrum Framework</vt:lpstr>
      <vt:lpstr>Scrum Roles: </vt:lpstr>
      <vt:lpstr>Sprint Planning Meeting:</vt:lpstr>
      <vt:lpstr>Daily Scrum Meeting:</vt:lpstr>
      <vt:lpstr>Scrum's Artifacts:</vt:lpstr>
      <vt:lpstr>Product Backlog:</vt:lpstr>
      <vt:lpstr>User Stories:</vt:lpstr>
      <vt:lpstr>PowerPoint 演示文稿</vt:lpstr>
      <vt:lpstr>Product and sprint backlog</vt:lpstr>
      <vt:lpstr>The Scrum Meeting: Details</vt:lpstr>
      <vt:lpstr>Work products: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software engineering</dc:title>
  <dc:creator>bindu g</dc:creator>
  <cp:lastModifiedBy>NIROSHA Bandla</cp:lastModifiedBy>
  <cp:revision>12</cp:revision>
  <dcterms:created xsi:type="dcterms:W3CDTF">2023-05-05T05:08:00Z</dcterms:created>
  <dcterms:modified xsi:type="dcterms:W3CDTF">2024-12-29T11:08:12Z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0434D5595DFD4F3192E8FB704197D3D5_13</vt:lpwstr>
  </property>
  <property fmtid="{D5CDD505-2E9C-101B-9397-08002B2CF9AE}" pid="3" name="KSOProductBuildVer">
    <vt:lpwstr>1033-12.2.0.19307</vt:lpwstr>
  </property>
</Properties>
</file>