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1.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1" r:id="rId3"/>
    <p:sldId id="300" r:id="rId5"/>
    <p:sldId id="288" r:id="rId6"/>
    <p:sldId id="329" r:id="rId7"/>
    <p:sldId id="305" r:id="rId8"/>
    <p:sldId id="314" r:id="rId9"/>
    <p:sldId id="315" r:id="rId10"/>
    <p:sldId id="316" r:id="rId11"/>
    <p:sldId id="299" r:id="rId12"/>
    <p:sldId id="317" r:id="rId13"/>
    <p:sldId id="285" r:id="rId14"/>
    <p:sldId id="287" r:id="rId15"/>
    <p:sldId id="330" r:id="rId16"/>
    <p:sldId id="308" r:id="rId17"/>
    <p:sldId id="309" r:id="rId18"/>
    <p:sldId id="310" r:id="rId19"/>
    <p:sldId id="333" r:id="rId20"/>
    <p:sldId id="334" r:id="rId21"/>
    <p:sldId id="335" r:id="rId22"/>
    <p:sldId id="336" r:id="rId23"/>
    <p:sldId id="337" r:id="rId24"/>
    <p:sldId id="339" r:id="rId25"/>
    <p:sldId id="341" r:id="rId26"/>
    <p:sldId id="343" r:id="rId27"/>
    <p:sldId id="344" r:id="rId28"/>
    <p:sldId id="345" r:id="rId29"/>
    <p:sldId id="346" r:id="rId30"/>
    <p:sldId id="347" r:id="rId31"/>
    <p:sldId id="301" r:id="rId32"/>
    <p:sldId id="331" r:id="rId33"/>
    <p:sldId id="332" r:id="rId34"/>
    <p:sldId id="30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2532"/>
    <a:srgbClr val="FF9900"/>
    <a:srgbClr val="E84845"/>
    <a:srgbClr val="FAD2D2"/>
    <a:srgbClr val="F89E4C"/>
    <a:srgbClr val="A81E24"/>
    <a:srgbClr val="FFF2CC"/>
    <a:srgbClr val="CF2F33"/>
    <a:srgbClr val="E3293B"/>
    <a:srgbClr val="FFFC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89"/>
  </p:normalViewPr>
  <p:slideViewPr>
    <p:cSldViewPr snapToGrid="0" showGuides="1">
      <p:cViewPr varScale="1">
        <p:scale>
          <a:sx n="78" d="100"/>
          <a:sy n="78" d="100"/>
        </p:scale>
        <p:origin x="850" y="62"/>
      </p:cViewPr>
      <p:guideLst>
        <p:guide orient="horz" pos="2159"/>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DD66ED-011C-444B-AF08-9B316B070C5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4ADD7-897F-4F47-A317-DE24AB827DD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0"/>
        <p:cNvGrpSpPr/>
        <p:nvPr/>
      </p:nvGrpSpPr>
      <p:grpSpPr>
        <a:xfrm>
          <a:off x="0" y="0"/>
          <a:ext cx="0" cy="0"/>
          <a:chOff x="0" y="0"/>
          <a:chExt cx="0" cy="0"/>
        </a:xfrm>
      </p:grpSpPr>
      <p:sp>
        <p:nvSpPr>
          <p:cNvPr id="461" name="Google Shape;46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62" name="Google Shape;46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solidFill>
                  <a:prstClr val="black">
                    <a:tint val="75000"/>
                  </a:prstClr>
                </a:solidFill>
              </a:rPr>
            </a:fld>
            <a:endParaRPr lang="en-US">
              <a:solidFill>
                <a:prstClr val="black">
                  <a:tint val="75000"/>
                </a:prstClr>
              </a:solidFill>
            </a:endParaRPr>
          </a:p>
        </p:txBody>
      </p:sp>
      <p:sp>
        <p:nvSpPr>
          <p:cNvPr id="6" name="Slide Number Placeholder 5"/>
          <p:cNvSpPr>
            <a:spLocks noGrp="1"/>
          </p:cNvSpPr>
          <p:nvPr>
            <p:ph type="sldNum" sz="quarter" idx="12"/>
          </p:nvPr>
        </p:nvSpPr>
        <p:spPr>
          <a:xfrm>
            <a:off x="1437664" y="798973"/>
            <a:ext cx="811019" cy="503578"/>
          </a:xfrm>
        </p:spPr>
        <p:txBody>
          <a:bodyPr/>
          <a:lstStyle/>
          <a:p>
            <a:fld id="{B3561BA9-CDCF-4958-B8AB-66F3BF063E13}" type="slidenum">
              <a:rPr lang="en-US" smtClean="0">
                <a:solidFill>
                  <a:prstClr val="black">
                    <a:tint val="75000"/>
                  </a:prstClr>
                </a:solidFill>
              </a:rPr>
            </a:fld>
            <a:endParaRPr lang="en-US">
              <a:solidFill>
                <a:prstClr val="black">
                  <a:tint val="75000"/>
                </a:prstClr>
              </a:solidFill>
            </a:endParaRP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solidFill>
                  <a:prstClr val="black">
                    <a:tint val="75000"/>
                  </a:prstClr>
                </a:solidFill>
              </a:rPr>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3561BA9-CDCF-4958-B8AB-66F3BF063E13}" type="slidenum">
              <a:rPr lang="en-US" smtClean="0">
                <a:solidFill>
                  <a:prstClr val="black">
                    <a:tint val="75000"/>
                  </a:prstClr>
                </a:solidFill>
              </a:rPr>
            </a:fld>
            <a:endParaRPr lang="en-US">
              <a:solidFill>
                <a:prstClr val="black">
                  <a:tint val="75000"/>
                </a:prstClr>
              </a:solidFill>
            </a:endParaRP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4" name="Footer Placeholder 3"/>
          <p:cNvSpPr>
            <a:spLocks noGrp="1"/>
          </p:cNvSpPr>
          <p:nvPr>
            <p:ph type="ftr" sz="quarter" idx="11"/>
          </p:nvPr>
        </p:nvSpPr>
        <p:spPr>
          <a:xfrm>
            <a:off x="4038600" y="6356350"/>
            <a:ext cx="4114800" cy="365125"/>
          </a:xfrm>
        </p:spPr>
        <p:txBody>
          <a:bodyPr/>
          <a:lstStyle/>
          <a:p>
            <a:endParaRPr lang="en-US"/>
          </a:p>
        </p:txBody>
      </p:sp>
      <p:sp>
        <p:nvSpPr>
          <p:cNvPr id="5" name="Slide Number Placeholder 4"/>
          <p:cNvSpPr>
            <a:spLocks noGrp="1"/>
          </p:cNvSpPr>
          <p:nvPr>
            <p:ph type="sldNum" sz="quarter" idx="12"/>
          </p:nvPr>
        </p:nvSpPr>
        <p:spPr/>
        <p:txBody>
          <a:bodyPr/>
          <a:lstStyle/>
          <a:p>
            <a:fld id="{CBABCCC1-BF11-4F37-963E-1BCD5B23FD72}" type="slidenum">
              <a:rPr lang="en-IN" smtClean="0"/>
            </a:fld>
            <a:endParaRPr lang="en-I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4" name="Footer Placeholder 3"/>
          <p:cNvSpPr>
            <a:spLocks noGrp="1"/>
          </p:cNvSpPr>
          <p:nvPr>
            <p:ph type="ftr" sz="quarter" idx="11"/>
          </p:nvPr>
        </p:nvSpPr>
        <p:spPr>
          <a:xfrm>
            <a:off x="4038600" y="6356350"/>
            <a:ext cx="4114800" cy="365125"/>
          </a:xfrm>
        </p:spPr>
        <p:txBody>
          <a:bodyPr/>
          <a:lstStyle/>
          <a:p>
            <a:endParaRPr lang="en-US"/>
          </a:p>
        </p:txBody>
      </p:sp>
      <p:sp>
        <p:nvSpPr>
          <p:cNvPr id="5" name="Slide Number Placeholder 4"/>
          <p:cNvSpPr>
            <a:spLocks noGrp="1"/>
          </p:cNvSpPr>
          <p:nvPr>
            <p:ph type="sldNum" sz="quarter" idx="12"/>
          </p:nvPr>
        </p:nvSpPr>
        <p:spPr/>
        <p:txBody>
          <a:bodyPr/>
          <a:lstStyle/>
          <a:p>
            <a:fld id="{CBABCCC1-BF11-4F37-963E-1BCD5B23FD72}" type="slidenum">
              <a:rPr lang="en-IN" smtClean="0"/>
            </a:fld>
            <a:endParaRPr lang="en-I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4" name="Footer Placeholder 3"/>
          <p:cNvSpPr>
            <a:spLocks noGrp="1"/>
          </p:cNvSpPr>
          <p:nvPr>
            <p:ph type="ftr" sz="quarter" idx="11"/>
          </p:nvPr>
        </p:nvSpPr>
        <p:spPr>
          <a:xfrm>
            <a:off x="4038600" y="6356350"/>
            <a:ext cx="4114800" cy="365125"/>
          </a:xfrm>
        </p:spPr>
        <p:txBody>
          <a:bodyPr/>
          <a:lstStyle/>
          <a:p>
            <a:endParaRPr lang="en-US"/>
          </a:p>
        </p:txBody>
      </p:sp>
      <p:sp>
        <p:nvSpPr>
          <p:cNvPr id="5" name="Slide Number Placeholder 4"/>
          <p:cNvSpPr>
            <a:spLocks noGrp="1"/>
          </p:cNvSpPr>
          <p:nvPr>
            <p:ph type="sldNum" sz="quarter" idx="12"/>
          </p:nvPr>
        </p:nvSpPr>
        <p:spPr/>
        <p:txBody>
          <a:bodyPr/>
          <a:lstStyle/>
          <a:p>
            <a:fld id="{CBABCCC1-BF11-4F37-963E-1BCD5B23FD72}" type="slidenum">
              <a:rPr lang="en-IN" smtClean="0"/>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DE934FF-F4E1-47C5-9CA5-30A81DDE2BE4}" type="datetimeFigureOut">
              <a:rPr lang="en-US" smtClean="0">
                <a:solidFill>
                  <a:prstClr val="black">
                    <a:tint val="75000"/>
                  </a:prstClr>
                </a:solidFill>
              </a:rPr>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3561BA9-CDCF-4958-B8AB-66F3BF063E13}" type="slidenum">
              <a:rPr lang="en-US" smtClean="0">
                <a:solidFill>
                  <a:prstClr val="black">
                    <a:tint val="75000"/>
                  </a:prstClr>
                </a:solidFill>
              </a:rPr>
            </a:fld>
            <a:endParaRPr lang="en-US">
              <a:solidFill>
                <a:prstClr val="black">
                  <a:tint val="75000"/>
                </a:prstClr>
              </a:solidFill>
            </a:endParaRP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solidFill>
                  <a:prstClr val="black">
                    <a:tint val="75000"/>
                  </a:prstClr>
                </a:solidFill>
              </a:rPr>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3561BA9-CDCF-4958-B8AB-66F3BF063E13}" type="slidenum">
              <a:rPr lang="en-US" smtClean="0">
                <a:solidFill>
                  <a:prstClr val="black">
                    <a:tint val="75000"/>
                  </a:prstClr>
                </a:solidFill>
              </a:rPr>
            </a:fld>
            <a:endParaRPr lang="en-US">
              <a:solidFill>
                <a:prstClr val="black">
                  <a:tint val="75000"/>
                </a:prstClr>
              </a:solidFill>
            </a:endParaRP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FDE934FF-F4E1-47C5-9CA5-30A81DDE2BE4}" type="datetimeFigureOut">
              <a:rPr lang="en-US" smtClean="0">
                <a:solidFill>
                  <a:prstClr val="black">
                    <a:tint val="75000"/>
                  </a:prstClr>
                </a:solidFill>
              </a:rPr>
            </a:fld>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3561BA9-CDCF-4958-B8AB-66F3BF063E13}" type="slidenum">
              <a:rPr lang="en-US" smtClean="0">
                <a:solidFill>
                  <a:prstClr val="black">
                    <a:tint val="75000"/>
                  </a:prstClr>
                </a:solidFill>
              </a:rPr>
            </a:fld>
            <a:endParaRPr lang="en-US">
              <a:solidFill>
                <a:prstClr val="black">
                  <a:tint val="75000"/>
                </a:prstClr>
              </a:solidFill>
            </a:endParaRP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FDE934FF-F4E1-47C5-9CA5-30A81DDE2BE4}" type="datetimeFigureOut">
              <a:rPr lang="en-US" smtClean="0">
                <a:solidFill>
                  <a:prstClr val="black">
                    <a:tint val="75000"/>
                  </a:prstClr>
                </a:solidFill>
              </a:rPr>
            </a:fld>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3561BA9-CDCF-4958-B8AB-66F3BF063E13}" type="slidenum">
              <a:rPr lang="en-US" smtClean="0">
                <a:solidFill>
                  <a:prstClr val="black">
                    <a:tint val="75000"/>
                  </a:prstClr>
                </a:solidFill>
              </a:rPr>
            </a:fld>
            <a:endParaRPr lang="en-US">
              <a:solidFill>
                <a:prstClr val="black">
                  <a:tint val="75000"/>
                </a:prstClr>
              </a:solidFill>
            </a:endParaRP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E934FF-F4E1-47C5-9CA5-30A81DDE2BE4}" type="datetimeFigureOut">
              <a:rPr lang="en-US" smtClean="0">
                <a:solidFill>
                  <a:prstClr val="black">
                    <a:tint val="75000"/>
                  </a:prstClr>
                </a:solidFill>
              </a:rPr>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3561BA9-CDCF-4958-B8AB-66F3BF063E13}" type="slidenum">
              <a:rPr lang="en-US" smtClean="0">
                <a:solidFill>
                  <a:prstClr val="black">
                    <a:tint val="75000"/>
                  </a:prstClr>
                </a:solidFill>
              </a:rPr>
            </a:fld>
            <a:endParaRPr lang="en-US">
              <a:solidFill>
                <a:prstClr val="black">
                  <a:tint val="75000"/>
                </a:prstClr>
              </a:solidFill>
            </a:endParaRP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solidFill>
                  <a:prstClr val="black">
                    <a:tint val="75000"/>
                  </a:prstClr>
                </a:solidFill>
              </a:rPr>
            </a:fld>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3561BA9-CDCF-4958-B8AB-66F3BF063E13}" type="slidenum">
              <a:rPr lang="en-US" smtClean="0">
                <a:solidFill>
                  <a:prstClr val="black">
                    <a:tint val="75000"/>
                  </a:prstClr>
                </a:solidFill>
              </a:rPr>
            </a:fld>
            <a:endParaRPr lang="en-US">
              <a:solidFill>
                <a:prstClr val="black">
                  <a:tint val="75000"/>
                </a:prstClr>
              </a:solidFill>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DE934FF-F4E1-47C5-9CA5-30A81DDE2BE4}" type="datetimeFigureOut">
              <a:rPr lang="en-US" smtClean="0">
                <a:solidFill>
                  <a:prstClr val="black">
                    <a:tint val="75000"/>
                  </a:prstClr>
                </a:solidFill>
              </a:rPr>
            </a:fld>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3561BA9-CDCF-4958-B8AB-66F3BF063E13}" type="slidenum">
              <a:rPr lang="en-US" smtClean="0">
                <a:solidFill>
                  <a:prstClr val="black">
                    <a:tint val="75000"/>
                  </a:prstClr>
                </a:solidFill>
              </a:rPr>
            </a:fld>
            <a:endParaRPr lang="en-US">
              <a:solidFill>
                <a:prstClr val="black">
                  <a:tint val="75000"/>
                </a:prstClr>
              </a:solidFill>
            </a:endParaRP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5.jpeg"/><Relationship Id="rId18" Type="http://schemas.openxmlformats.org/officeDocument/2006/relationships/image" Target="../media/image4.jpeg"/><Relationship Id="rId17" Type="http://schemas.openxmlformats.org/officeDocument/2006/relationships/image" Target="../media/image3.png"/><Relationship Id="rId16" Type="http://schemas.openxmlformats.org/officeDocument/2006/relationships/image" Target="../media/image2.png"/><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444" y="32699"/>
            <a:ext cx="1218935" cy="500985"/>
          </a:xfrm>
          <a:prstGeom prst="rect">
            <a:avLst/>
          </a:prstGeom>
        </p:spPr>
      </p:pic>
      <p:pic>
        <p:nvPicPr>
          <p:cNvPr id="12" name="Picture 11"/>
          <p:cNvPicPr>
            <a:picLocks noChangeAspect="1"/>
          </p:cNvPicPr>
          <p:nvPr/>
        </p:nvPicPr>
        <p:blipFill rotWithShape="1">
          <a:blip r:embed="rId16" cstate="print">
            <a:extLst>
              <a:ext uri="{28A0092B-C50C-407E-A947-70E740481C1C}">
                <a14:useLocalDpi xmlns:a14="http://schemas.microsoft.com/office/drawing/2010/main" val="0"/>
              </a:ext>
            </a:extLst>
          </a:blip>
          <a:srcRect l="4360" t="18054" b="50110"/>
          <a:stretch>
            <a:fillRect/>
          </a:stretch>
        </p:blipFill>
        <p:spPr>
          <a:xfrm>
            <a:off x="1451579" y="6373097"/>
            <a:ext cx="2912198" cy="351077"/>
          </a:xfrm>
          <a:prstGeom prst="rect">
            <a:avLst/>
          </a:prstGeom>
        </p:spPr>
      </p:pic>
      <p:pic>
        <p:nvPicPr>
          <p:cNvPr id="14" name="Picture 13" descr="Text&#10;&#10;Description automatically generated with medium confidence"/>
          <p:cNvPicPr>
            <a:picLocks noChangeAspect="1"/>
          </p:cNvPicPr>
          <p:nvPr/>
        </p:nvPicPr>
        <p:blipFill rotWithShape="1">
          <a:blip r:embed="rId17" cstate="print">
            <a:extLst>
              <a:ext uri="{28A0092B-C50C-407E-A947-70E740481C1C}">
                <a14:useLocalDpi xmlns:a14="http://schemas.microsoft.com/office/drawing/2010/main" val="0"/>
              </a:ext>
            </a:extLst>
          </a:blip>
          <a:srcRect t="53957" r="20929" b="13232"/>
          <a:stretch>
            <a:fillRect/>
          </a:stretch>
        </p:blipFill>
        <p:spPr>
          <a:xfrm>
            <a:off x="8825503" y="6373097"/>
            <a:ext cx="2229351" cy="335027"/>
          </a:xfrm>
          <a:prstGeom prst="rect">
            <a:avLst/>
          </a:prstGeom>
        </p:spPr>
      </p:pic>
      <p:pic>
        <p:nvPicPr>
          <p:cNvPr id="11" name="Picture 10" descr="Background pattern&#10;&#10;Description automatically generated"/>
          <p:cNvPicPr>
            <a:picLocks noChangeAspect="1"/>
          </p:cNvPicPr>
          <p:nvPr userDrawn="1"/>
        </p:nvPicPr>
        <p:blipFill>
          <a:blip r:embed="rId18">
            <a:alphaModFix amt="50000"/>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0"/>
            <a:ext cx="3003452" cy="3003452"/>
          </a:xfrm>
          <a:prstGeom prst="rect">
            <a:avLst/>
          </a:prstGeom>
        </p:spPr>
      </p:pic>
      <p:sp>
        <p:nvSpPr>
          <p:cNvPr id="5" name="Rectangle 1"/>
          <p:cNvSpPr/>
          <p:nvPr userDrawn="1"/>
        </p:nvSpPr>
        <p:spPr>
          <a:xfrm>
            <a:off x="0" y="6812281"/>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9"/>
          <p:cNvSpPr/>
          <p:nvPr userDrawn="1"/>
        </p:nvSpPr>
        <p:spPr>
          <a:xfrm>
            <a:off x="0" y="0"/>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Background pattern&#10;&#10;Description automatically generated"/>
          <p:cNvPicPr>
            <a:picLocks noChangeAspect="1"/>
          </p:cNvPicPr>
          <p:nvPr userDrawn="1"/>
        </p:nvPicPr>
        <p:blipFill rotWithShape="1">
          <a:blip r:embed="rId19">
            <a:alphaModFix amt="35000"/>
            <a:clrChange>
              <a:clrFrom>
                <a:srgbClr val="F6F6F6"/>
              </a:clrFrom>
              <a:clrTo>
                <a:srgbClr val="F6F6F6">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r="26721" b="8103"/>
          <a:stretch>
            <a:fillRect/>
          </a:stretch>
        </p:blipFill>
        <p:spPr>
          <a:xfrm>
            <a:off x="8376334" y="4104641"/>
            <a:ext cx="3815666" cy="2707640"/>
          </a:xfrm>
          <a:prstGeom prst="rect">
            <a:avLst/>
          </a:prstGeom>
        </p:spPr>
      </p:pic>
      <p:sp>
        <p:nvSpPr>
          <p:cNvPr id="15" name="TextBox 6"/>
          <p:cNvSpPr txBox="1"/>
          <p:nvPr userDrawn="1"/>
        </p:nvSpPr>
        <p:spPr>
          <a:xfrm>
            <a:off x="1" y="6602979"/>
            <a:ext cx="2132068" cy="215444"/>
          </a:xfrm>
          <a:prstGeom prst="rect">
            <a:avLst/>
          </a:prstGeom>
          <a:noFill/>
        </p:spPr>
        <p:txBody>
          <a:bodyPr wrap="square" rtlCol="0">
            <a:spAutoFit/>
          </a:bodyPr>
          <a:lstStyle/>
          <a:p>
            <a:r>
              <a:rPr lang="en-US" sz="800">
                <a:solidFill>
                  <a:schemeClr val="bg1">
                    <a:lumMod val="95000"/>
                  </a:schemeClr>
                </a:solidFill>
              </a:rPr>
              <a:t>CREATED BY K. VICTOR BABU</a:t>
            </a:r>
            <a:endParaRPr lang="en-US" sz="800">
              <a:solidFill>
                <a:schemeClr val="bg1">
                  <a:lumMod val="95000"/>
                </a:scheme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hyperlink" Target="https://www.guru99.com/images/8-2016/090116_0956_WhatisScale5.png" TargetMode="Externa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hyperlink" Target="https://www.guru99.com/images/8-2016/090116_0956_WhatisScale6.png" TargetMode="Externa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11.svg"/><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hyperlink" Target="https://www.guru99.com/images/8-2016/090116_0956_WhatisScale2.png" TargetMode="Externa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hyperlink" Target="https://www.guru99.com/images/8-2016/090116_0956_WhatisScale3.png"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Rectangle 1"/>
          <p:cNvSpPr/>
          <p:nvPr/>
        </p:nvSpPr>
        <p:spPr>
          <a:xfrm>
            <a:off x="-93345" y="0"/>
            <a:ext cx="12285345" cy="6060440"/>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64" name="Google Shape;464;p16"/>
          <p:cNvPicPr preferRelativeResize="0"/>
          <p:nvPr/>
        </p:nvPicPr>
        <p:blipFill>
          <a:blip r:embed="rId1">
            <a:extLst>
              <a:ext uri="{28A0092B-C50C-407E-A947-70E740481C1C}">
                <a14:useLocalDpi xmlns:a14="http://schemas.microsoft.com/office/drawing/2010/main" val="0"/>
              </a:ext>
            </a:extLst>
          </a:blip>
          <a:stretch>
            <a:fillRect/>
          </a:stretch>
        </p:blipFill>
        <p:spPr>
          <a:xfrm>
            <a:off x="0" y="117034"/>
            <a:ext cx="4786313" cy="6623931"/>
          </a:xfrm>
          <a:prstGeom prst="rect">
            <a:avLst/>
          </a:prstGeom>
          <a:noFill/>
          <a:ln>
            <a:noFill/>
          </a:ln>
        </p:spPr>
      </p:pic>
      <p:sp>
        <p:nvSpPr>
          <p:cNvPr id="476" name="Google Shape;476;p16"/>
          <p:cNvSpPr txBox="1"/>
          <p:nvPr/>
        </p:nvSpPr>
        <p:spPr>
          <a:xfrm>
            <a:off x="4879658" y="2534991"/>
            <a:ext cx="7510690" cy="2121535"/>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2000" b="1" cap="all" dirty="0">
                <a:solidFill>
                  <a:srgbClr val="C00000"/>
                </a:solidFill>
                <a:latin typeface="Times New Roman" panose="02020603050405020304" pitchFamily="18" charset="0"/>
                <a:cs typeface="Times New Roman" panose="02020603050405020304" pitchFamily="18" charset="0"/>
                <a:sym typeface="BioRhyme ExtraBold"/>
              </a:rPr>
              <a:t>COURSE NAME – adaptive Software Engineering</a:t>
            </a:r>
            <a:endParaRPr lang="en-US" sz="2000" b="1" cap="all" dirty="0">
              <a:solidFill>
                <a:srgbClr val="C00000"/>
              </a:solidFill>
              <a:latin typeface="Times New Roman" panose="02020603050405020304" pitchFamily="18" charset="0"/>
              <a:cs typeface="Times New Roman" panose="02020603050405020304" pitchFamily="18" charset="0"/>
              <a:sym typeface="BioRhyme ExtraBold"/>
            </a:endParaRPr>
          </a:p>
          <a:p>
            <a:pPr marR="0" lvl="0" indent="0" algn="ctr">
              <a:spcBef>
                <a:spcPts val="0"/>
              </a:spcBef>
              <a:spcAft>
                <a:spcPts val="0"/>
              </a:spcAft>
              <a:buNone/>
            </a:pPr>
            <a:r>
              <a:rPr lang="en-US" sz="2000" b="1" cap="all" dirty="0">
                <a:solidFill>
                  <a:srgbClr val="C00000"/>
                </a:solidFill>
                <a:latin typeface="Times New Roman" panose="02020603050405020304" pitchFamily="18" charset="0"/>
                <a:cs typeface="Times New Roman" panose="02020603050405020304" pitchFamily="18" charset="0"/>
                <a:sym typeface="BioRhyme ExtraBold"/>
              </a:rPr>
              <a:t>COURSE CODE – 23CI2001</a:t>
            </a:r>
            <a:endParaRPr lang="en-US" sz="20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2000" b="1" dirty="0">
                <a:solidFill>
                  <a:schemeClr val="bg1">
                    <a:lumMod val="50000"/>
                  </a:schemeClr>
                </a:solidFill>
                <a:ea typeface="BioRhyme ExtraBold"/>
                <a:cs typeface="Poppins" panose="00000500000000000000" pitchFamily="2" charset="0"/>
                <a:sym typeface="BioRhyme ExtraBold"/>
              </a:rPr>
              <a:t>Topic: </a:t>
            </a:r>
            <a:endParaRPr lang="en-US" sz="2000" b="1" dirty="0">
              <a:solidFill>
                <a:schemeClr val="bg1">
                  <a:lumMod val="50000"/>
                </a:schemeClr>
              </a:solidFill>
              <a:ea typeface="BioRhyme ExtraBold"/>
              <a:cs typeface="Poppins" panose="00000500000000000000" pitchFamily="2" charset="0"/>
              <a:sym typeface="BioRhyme ExtraBold"/>
            </a:endParaRPr>
          </a:p>
          <a:p>
            <a:pPr algn="ctr"/>
            <a:r>
              <a:rPr lang="en-US" sz="2400" b="1" dirty="0">
                <a:solidFill>
                  <a:srgbClr val="C00000"/>
                </a:solidFill>
                <a:latin typeface="Times New Roman" panose="02020603050405020304" pitchFamily="18" charset="0"/>
                <a:cs typeface="Times New Roman" panose="02020603050405020304" pitchFamily="18" charset="0"/>
              </a:rPr>
              <a:t>Introduction to </a:t>
            </a:r>
            <a:r>
              <a:rPr lang="en-US" sz="2400" b="1" dirty="0" err="1">
                <a:solidFill>
                  <a:srgbClr val="C00000"/>
                </a:solidFill>
                <a:latin typeface="Times New Roman" panose="02020603050405020304" pitchFamily="18" charset="0"/>
                <a:cs typeface="Times New Roman" panose="02020603050405020304" pitchFamily="18" charset="0"/>
              </a:rPr>
              <a:t>SAFe</a:t>
            </a:r>
            <a:endParaRPr lang="en-US" sz="2400" b="1" dirty="0">
              <a:solidFill>
                <a:srgbClr val="C00000"/>
              </a:solidFill>
              <a:latin typeface="Times New Roman" panose="02020603050405020304" pitchFamily="18" charset="0"/>
              <a:cs typeface="Times New Roman" panose="02020603050405020304" pitchFamily="18" charset="0"/>
            </a:endParaRPr>
          </a:p>
          <a:p>
            <a:pPr algn="ctr"/>
            <a:r>
              <a:rPr lang="en-US" sz="2400" b="1" dirty="0">
                <a:solidFill>
                  <a:srgbClr val="C00000"/>
                </a:solidFill>
                <a:latin typeface="Times New Roman" panose="02020603050405020304" pitchFamily="18" charset="0"/>
                <a:cs typeface="Times New Roman" panose="02020603050405020304" pitchFamily="18" charset="0"/>
              </a:rPr>
              <a:t>&amp;</a:t>
            </a:r>
            <a:endParaRPr lang="en-US" sz="2400" b="1" dirty="0">
              <a:solidFill>
                <a:srgbClr val="C00000"/>
              </a:solidFill>
              <a:latin typeface="Times New Roman" panose="02020603050405020304" pitchFamily="18" charset="0"/>
              <a:cs typeface="Times New Roman" panose="02020603050405020304" pitchFamily="18" charset="0"/>
            </a:endParaRPr>
          </a:p>
          <a:p>
            <a:pPr algn="ctr"/>
            <a:r>
              <a:rPr lang="en-US" sz="2400" b="1" dirty="0" err="1">
                <a:solidFill>
                  <a:srgbClr val="C00000"/>
                </a:solidFill>
                <a:latin typeface="Times New Roman" panose="02020603050405020304" pitchFamily="18" charset="0"/>
                <a:cs typeface="Times New Roman" panose="02020603050405020304" pitchFamily="18" charset="0"/>
                <a:sym typeface="+mn-ea"/>
              </a:rPr>
              <a:t>SAFe</a:t>
            </a:r>
            <a:r>
              <a:rPr lang="en-US" sz="2400" b="1" dirty="0">
                <a:solidFill>
                  <a:srgbClr val="C00000"/>
                </a:solidFill>
                <a:latin typeface="Times New Roman" panose="02020603050405020304" pitchFamily="18" charset="0"/>
                <a:cs typeface="Times New Roman" panose="02020603050405020304" pitchFamily="18" charset="0"/>
                <a:sym typeface="+mn-ea"/>
              </a:rPr>
              <a:t> Methodology</a:t>
            </a:r>
            <a:endParaRPr lang="en-US" sz="2400" dirty="0">
              <a:solidFill>
                <a:srgbClr val="C00000"/>
              </a:solidFill>
              <a:latin typeface="Times New Roman" panose="02020603050405020304" pitchFamily="18" charset="0"/>
              <a:cs typeface="Times New Roman" panose="02020603050405020304" pitchFamily="18" charset="0"/>
            </a:endParaRPr>
          </a:p>
        </p:txBody>
      </p:sp>
      <p:sp>
        <p:nvSpPr>
          <p:cNvPr id="19" name="Rectangle: Rounded Corners 18"/>
          <p:cNvSpPr/>
          <p:nvPr/>
        </p:nvSpPr>
        <p:spPr>
          <a:xfrm>
            <a:off x="6233250" y="925390"/>
            <a:ext cx="4486331" cy="574765"/>
          </a:xfrm>
          <a:prstGeom prst="roundRect">
            <a:avLst/>
          </a:prstGeom>
          <a:solidFill>
            <a:schemeClr val="bg1">
              <a:alpha val="6000"/>
            </a:schemeClr>
          </a:solidFill>
          <a:ln>
            <a:solidFill>
              <a:srgbClr val="C00000"/>
            </a:solidFill>
          </a:ln>
          <a:effectLst>
            <a:innerShdw blurRad="114300">
              <a:schemeClr val="bg1">
                <a:lumMod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Google Shape;475;p16"/>
          <p:cNvSpPr txBox="1"/>
          <p:nvPr/>
        </p:nvSpPr>
        <p:spPr>
          <a:xfrm>
            <a:off x="5752264" y="951182"/>
            <a:ext cx="5448301" cy="400069"/>
          </a:xfrm>
          <a:prstGeom prst="rect">
            <a:avLst/>
          </a:prstGeom>
          <a:noFill/>
          <a:ln>
            <a:noFill/>
          </a:ln>
          <a:effectLst/>
        </p:spPr>
        <p:txBody>
          <a:bodyPr spcFirstLastPara="1" wrap="square" lIns="91425" tIns="45700" rIns="91425" bIns="45700" anchor="t" anchorCtr="0">
            <a:spAutoFit/>
          </a:bodyPr>
          <a:lstStyle/>
          <a:p>
            <a:pPr algn="ctr"/>
            <a:r>
              <a:rPr lang="en-US" sz="2000" b="1" cap="all" dirty="0">
                <a:solidFill>
                  <a:srgbClr val="C00000"/>
                </a:solidFill>
                <a:cs typeface="Poppins" panose="00000500000000000000" pitchFamily="2" charset="0"/>
              </a:rPr>
              <a:t>DEPARTMENT OF CSE , CSIT &amp; AI&amp;Ds</a:t>
            </a:r>
            <a:endParaRPr lang="en-US" sz="2000" b="1" cap="all" dirty="0">
              <a:solidFill>
                <a:srgbClr val="C00000"/>
              </a:solidFill>
              <a:cs typeface="Poppins" panose="00000500000000000000" pitchFamily="2" charset="0"/>
            </a:endParaRPr>
          </a:p>
        </p:txBody>
      </p:sp>
      <p:sp>
        <p:nvSpPr>
          <p:cNvPr id="8" name="Google Shape;502;p17"/>
          <p:cNvSpPr/>
          <p:nvPr/>
        </p:nvSpPr>
        <p:spPr>
          <a:xfrm>
            <a:off x="7424100" y="5278292"/>
            <a:ext cx="2235116" cy="453054"/>
          </a:xfrm>
          <a:prstGeom prst="roundRect">
            <a:avLst>
              <a:gd name="adj" fmla="val 35613"/>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ea typeface="Calibri" panose="020F0502020204030204"/>
                <a:cs typeface="Poppins" panose="00000500000000000000" pitchFamily="2" charset="0"/>
                <a:sym typeface="Calibri" panose="020F0502020204030204"/>
              </a:rPr>
              <a:t>Session - 15</a:t>
            </a:r>
            <a:endParaRPr sz="2400" dirty="0">
              <a:solidFill>
                <a:schemeClr val="lt1"/>
              </a:solidFill>
              <a:ea typeface="Calibri" panose="020F0502020204030204"/>
              <a:cs typeface="Poppins" panose="00000500000000000000" pitchFamily="2" charset="0"/>
              <a:sym typeface="Calibri" panose="020F0502020204030204"/>
            </a:endParaRPr>
          </a:p>
        </p:txBody>
      </p:sp>
      <p:sp>
        <p:nvSpPr>
          <p:cNvPr id="33" name="Rectangle 32"/>
          <p:cNvSpPr/>
          <p:nvPr/>
        </p:nvSpPr>
        <p:spPr>
          <a:xfrm>
            <a:off x="0" y="6812281"/>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0" y="0"/>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KL Deemed to be University Logo"/>
          <p:cNvPicPr>
            <a:picLocks noChangeAspect="1" noChangeArrowheads="1"/>
          </p:cNvPicPr>
          <p:nvPr/>
        </p:nvPicPr>
        <p:blipFill>
          <a:blip r:embed="rId2"/>
          <a:srcRect/>
          <a:stretch>
            <a:fillRect/>
          </a:stretch>
        </p:blipFill>
        <p:spPr bwMode="auto">
          <a:xfrm>
            <a:off x="222703" y="81945"/>
            <a:ext cx="2509863" cy="1061599"/>
          </a:xfrm>
          <a:prstGeom prst="rect">
            <a:avLst/>
          </a:prstGeom>
          <a:no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t>When to Use Scaled Agile Framework</a:t>
            </a:r>
            <a:endParaRPr lang="en-IN" sz="3200" b="1" dirty="0"/>
          </a:p>
        </p:txBody>
      </p:sp>
      <p:sp>
        <p:nvSpPr>
          <p:cNvPr id="4" name="Content Placeholder 3"/>
          <p:cNvSpPr>
            <a:spLocks noGrp="1"/>
          </p:cNvSpPr>
          <p:nvPr>
            <p:ph idx="1"/>
          </p:nvPr>
        </p:nvSpPr>
        <p:spPr>
          <a:xfrm>
            <a:off x="1451579" y="1297858"/>
            <a:ext cx="9603275" cy="4755623"/>
          </a:xfrm>
        </p:spPr>
        <p:txBody>
          <a:bodyPr>
            <a:normAutofit fontScale="50000" lnSpcReduction="20000"/>
          </a:bodyPr>
          <a:lstStyle/>
          <a:p>
            <a:pPr algn="just">
              <a:lnSpc>
                <a:spcPct val="170000"/>
              </a:lnSpc>
              <a:buFont typeface="Wingdings" panose="05000000000000000000" pitchFamily="2" charset="2"/>
              <a:buChar char="v"/>
            </a:pPr>
            <a:endParaRPr lang="en-US" sz="3200" b="1" dirty="0">
              <a:solidFill>
                <a:schemeClr val="tx1">
                  <a:lumMod val="85000"/>
                  <a:lumOff val="15000"/>
                </a:schemeClr>
              </a:solidFill>
              <a:latin typeface="+mj-lt"/>
            </a:endParaRPr>
          </a:p>
          <a:p>
            <a:pPr algn="just">
              <a:lnSpc>
                <a:spcPct val="170000"/>
              </a:lnSpc>
              <a:buFont typeface="Wingdings" panose="05000000000000000000" pitchFamily="2" charset="2"/>
              <a:buChar char="v"/>
            </a:pPr>
            <a:r>
              <a:rPr lang="en-US" sz="3200" b="1" dirty="0">
                <a:solidFill>
                  <a:schemeClr val="tx1">
                    <a:lumMod val="85000"/>
                    <a:lumOff val="15000"/>
                  </a:schemeClr>
                </a:solidFill>
                <a:latin typeface="+mj-lt"/>
              </a:rPr>
              <a:t>When a team is interested to implement an agile approach consistently across larger, multi-team programs and portfolios.</a:t>
            </a:r>
            <a:endParaRPr lang="en-US" sz="3200" b="1" dirty="0">
              <a:solidFill>
                <a:schemeClr val="tx1">
                  <a:lumMod val="85000"/>
                  <a:lumOff val="15000"/>
                </a:schemeClr>
              </a:solidFill>
              <a:latin typeface="+mj-lt"/>
            </a:endParaRPr>
          </a:p>
          <a:p>
            <a:pPr algn="just">
              <a:buFont typeface="Wingdings" panose="05000000000000000000" pitchFamily="2" charset="2"/>
              <a:buChar char="v"/>
            </a:pPr>
            <a:r>
              <a:rPr lang="en-US" sz="3200" b="1" dirty="0">
                <a:solidFill>
                  <a:schemeClr val="tx1">
                    <a:lumMod val="85000"/>
                    <a:lumOff val="15000"/>
                  </a:schemeClr>
                </a:solidFill>
                <a:latin typeface="+mj-lt"/>
              </a:rPr>
              <a:t>When multiple teams are running their own way of Agile implementation but regularly facing obstacles, delays, and failures.</a:t>
            </a:r>
            <a:endParaRPr lang="en-US" sz="3200" b="1" dirty="0">
              <a:solidFill>
                <a:schemeClr val="tx1">
                  <a:lumMod val="85000"/>
                  <a:lumOff val="15000"/>
                </a:schemeClr>
              </a:solidFill>
              <a:latin typeface="+mj-lt"/>
            </a:endParaRPr>
          </a:p>
          <a:p>
            <a:pPr algn="just">
              <a:buFont typeface="Wingdings" panose="05000000000000000000" pitchFamily="2" charset="2"/>
              <a:buChar char="v"/>
            </a:pPr>
            <a:r>
              <a:rPr lang="en-US" sz="3200" b="1" dirty="0">
                <a:solidFill>
                  <a:schemeClr val="tx1">
                    <a:lumMod val="85000"/>
                    <a:lumOff val="15000"/>
                  </a:schemeClr>
                </a:solidFill>
                <a:latin typeface="+mj-lt"/>
              </a:rPr>
              <a:t>When teams want to work independently.</a:t>
            </a:r>
            <a:endParaRPr lang="en-US" sz="3200" b="1" dirty="0">
              <a:solidFill>
                <a:schemeClr val="tx1">
                  <a:lumMod val="85000"/>
                  <a:lumOff val="15000"/>
                </a:schemeClr>
              </a:solidFill>
              <a:latin typeface="+mj-lt"/>
            </a:endParaRPr>
          </a:p>
          <a:p>
            <a:pPr algn="just">
              <a:buFont typeface="Wingdings" panose="05000000000000000000" pitchFamily="2" charset="2"/>
              <a:buChar char="v"/>
            </a:pPr>
            <a:r>
              <a:rPr lang="en-US" sz="3200" b="1" dirty="0">
                <a:solidFill>
                  <a:schemeClr val="tx1">
                    <a:lumMod val="85000"/>
                    <a:lumOff val="15000"/>
                  </a:schemeClr>
                </a:solidFill>
                <a:latin typeface="+mj-lt"/>
              </a:rPr>
              <a:t>When you want to scale Agile across the organization but not sure what new roles may be needed or what existing roles (i.e., management) need to change and how.</a:t>
            </a:r>
            <a:endParaRPr lang="en-US" sz="3200" b="1" dirty="0">
              <a:solidFill>
                <a:schemeClr val="tx1">
                  <a:lumMod val="85000"/>
                  <a:lumOff val="15000"/>
                </a:schemeClr>
              </a:solidFill>
              <a:latin typeface="+mj-lt"/>
            </a:endParaRPr>
          </a:p>
          <a:p>
            <a:pPr algn="just">
              <a:buFont typeface="Wingdings" panose="05000000000000000000" pitchFamily="2" charset="2"/>
              <a:buChar char="v"/>
            </a:pPr>
            <a:r>
              <a:rPr lang="en-US" sz="3200" b="1" dirty="0">
                <a:solidFill>
                  <a:schemeClr val="tx1">
                    <a:lumMod val="85000"/>
                    <a:lumOff val="15000"/>
                  </a:schemeClr>
                </a:solidFill>
                <a:latin typeface="+mj-lt"/>
              </a:rPr>
              <a:t>When you have attempted to scale the Agile across your organization but struggling in alignment to achieve uniform or consistent strategy across business departments from portfolio to program and team levels.</a:t>
            </a:r>
            <a:endParaRPr lang="en-US" sz="3200" b="1" dirty="0">
              <a:solidFill>
                <a:schemeClr val="tx1">
                  <a:lumMod val="85000"/>
                  <a:lumOff val="15000"/>
                </a:schemeClr>
              </a:solidFill>
              <a:latin typeface="+mj-lt"/>
            </a:endParaRPr>
          </a:p>
          <a:p>
            <a:pPr algn="just">
              <a:buFont typeface="Wingdings" panose="05000000000000000000" pitchFamily="2" charset="2"/>
              <a:buChar char="v"/>
            </a:pPr>
            <a:r>
              <a:rPr lang="en-US" sz="3200" b="1" dirty="0">
                <a:solidFill>
                  <a:schemeClr val="tx1">
                    <a:lumMod val="85000"/>
                    <a:lumOff val="15000"/>
                  </a:schemeClr>
                </a:solidFill>
                <a:latin typeface="+mj-lt"/>
              </a:rPr>
              <a:t>When an organization needs to improve its product development lead time and want to know how other companies have succeeded in scaling Agile with </a:t>
            </a:r>
            <a:r>
              <a:rPr lang="en-US" sz="3200" b="1" dirty="0" err="1">
                <a:solidFill>
                  <a:schemeClr val="tx1">
                    <a:lumMod val="85000"/>
                    <a:lumOff val="15000"/>
                  </a:schemeClr>
                </a:solidFill>
                <a:latin typeface="+mj-lt"/>
              </a:rPr>
              <a:t>SAFe</a:t>
            </a:r>
            <a:r>
              <a:rPr lang="en-US" sz="3200" b="1" dirty="0">
                <a:solidFill>
                  <a:schemeClr val="tx1">
                    <a:lumMod val="85000"/>
                    <a:lumOff val="15000"/>
                  </a:schemeClr>
                </a:solidFill>
                <a:latin typeface="+mj-lt"/>
              </a:rPr>
              <a:t>.</a:t>
            </a:r>
            <a:endParaRPr lang="en-US" sz="3200" dirty="0">
              <a:solidFill>
                <a:schemeClr val="tx1">
                  <a:lumMod val="85000"/>
                  <a:lumOff val="15000"/>
                </a:schemeClr>
              </a:solidFill>
              <a:latin typeface="+mj-lt"/>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Foundations of Scaled Agile Framework</a:t>
            </a:r>
            <a:endParaRPr lang="en-US"/>
          </a:p>
        </p:txBody>
      </p:sp>
      <p:pic>
        <p:nvPicPr>
          <p:cNvPr id="12" name="Picture 2" descr="KL Deemed to be University Logo"/>
          <p:cNvPicPr>
            <a:picLocks noChangeAspect="1" noChangeArrowheads="1"/>
          </p:cNvPicPr>
          <p:nvPr/>
        </p:nvPicPr>
        <p:blipFill>
          <a:blip r:embed="rId1"/>
          <a:srcRect/>
          <a:stretch>
            <a:fillRect/>
          </a:stretch>
        </p:blipFill>
        <p:spPr bwMode="auto">
          <a:xfrm>
            <a:off x="0" y="0"/>
            <a:ext cx="1990725" cy="600076"/>
          </a:xfrm>
          <a:prstGeom prst="rect">
            <a:avLst/>
          </a:prstGeom>
          <a:noFill/>
        </p:spPr>
      </p:pic>
      <p:sp>
        <p:nvSpPr>
          <p:cNvPr id="13" name="TextBox 12"/>
          <p:cNvSpPr txBox="1"/>
          <p:nvPr/>
        </p:nvSpPr>
        <p:spPr>
          <a:xfrm>
            <a:off x="1052732" y="1130681"/>
            <a:ext cx="10086536" cy="4955203"/>
          </a:xfrm>
          <a:prstGeom prst="rect">
            <a:avLst/>
          </a:prstGeom>
          <a:noFill/>
        </p:spPr>
        <p:txBody>
          <a:bodyPr wrap="square" rtlCol="0">
            <a:spAutoFit/>
          </a:bodyPr>
          <a:lstStyle/>
          <a:p>
            <a:endParaRPr lang="en-US" sz="2800"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Rounded Rectangle 17"/>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endParaRPr lang="en-US" sz="2400" dirty="0"/>
          </a:p>
        </p:txBody>
      </p:sp>
      <p:pic>
        <p:nvPicPr>
          <p:cNvPr id="3" name="Content Placeholder 5" descr="What is Scaled Agile Framework(SAFe)?  Learn in 5 Minutes">
            <a:hlinkClick r:id="rId2"/>
          </p:cNvPr>
          <p:cNvPicPr>
            <a:picLocks noGrp="1" noChangeAspect="1"/>
          </p:cNvPicPr>
          <p:nvPr>
            <p:ph idx="1"/>
          </p:nvPr>
        </p:nvPicPr>
        <p:blipFill>
          <a:blip r:embed="rId3" cstate="print"/>
          <a:srcRect/>
          <a:stretch>
            <a:fillRect/>
          </a:stretch>
        </p:blipFill>
        <p:spPr bwMode="auto">
          <a:xfrm>
            <a:off x="3952240" y="2135505"/>
            <a:ext cx="4600575" cy="3209925"/>
          </a:xfrm>
          <a:prstGeom prst="rect">
            <a:avLst/>
          </a:prstGeom>
          <a:noFill/>
          <a:ln w="9525">
            <a:noFill/>
            <a:miter lim="800000"/>
            <a:headEnd/>
            <a:tailEnd/>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3137701" y="75131"/>
            <a:ext cx="6414867" cy="56010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endParaRPr lang="en-US" sz="2400" dirty="0"/>
          </a:p>
        </p:txBody>
      </p:sp>
      <p:pic>
        <p:nvPicPr>
          <p:cNvPr id="17" name="Picture 2" descr="KL Deemed to be University Logo"/>
          <p:cNvPicPr>
            <a:picLocks noChangeAspect="1" noChangeArrowheads="1"/>
          </p:cNvPicPr>
          <p:nvPr/>
        </p:nvPicPr>
        <p:blipFill>
          <a:blip r:embed="rId1"/>
          <a:srcRect/>
          <a:stretch>
            <a:fillRect/>
          </a:stretch>
        </p:blipFill>
        <p:spPr bwMode="auto">
          <a:xfrm>
            <a:off x="0" y="0"/>
            <a:ext cx="1990725" cy="600076"/>
          </a:xfrm>
          <a:prstGeom prst="rect">
            <a:avLst/>
          </a:prstGeom>
          <a:noFill/>
        </p:spPr>
      </p:pic>
      <p:sp>
        <p:nvSpPr>
          <p:cNvPr id="18" name="TextBox 17"/>
          <p:cNvSpPr txBox="1"/>
          <p:nvPr/>
        </p:nvSpPr>
        <p:spPr>
          <a:xfrm>
            <a:off x="108321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Rectangle 2"/>
          <p:cNvSpPr>
            <a:spLocks noGrp="1" noChangeArrowheads="1"/>
          </p:cNvSpPr>
          <p:nvPr>
            <p:ph type="title"/>
          </p:nvPr>
        </p:nvSpPr>
        <p:spPr>
          <a:noFill/>
        </p:spPr>
        <p:txBody>
          <a:bodyPr vert="horz" wrap="none" lIns="47625" tIns="19050" rIns="47625" bIns="19050" rtlCol="0" anchor="t">
            <a:spAutoFit/>
          </a:bodyPr>
          <a:lstStyle/>
          <a:p>
            <a:pPr eaLnBrk="1" hangingPunct="1"/>
            <a:br>
              <a:rPr lang="en-US" altLang="en-US" b="1" dirty="0"/>
            </a:br>
            <a:r>
              <a:rPr lang="en-US" sz="3200" b="1" dirty="0" err="1"/>
              <a:t>SAFe</a:t>
            </a:r>
            <a:r>
              <a:rPr lang="en-US" sz="3200" b="1" dirty="0"/>
              <a:t> Lean-Agile Principles</a:t>
            </a:r>
            <a:endParaRPr lang="en-US" altLang="en-US" sz="3200" b="1" dirty="0"/>
          </a:p>
        </p:txBody>
      </p:sp>
      <p:sp>
        <p:nvSpPr>
          <p:cNvPr id="6" name="Rectangle 3"/>
          <p:cNvSpPr>
            <a:spLocks noGrp="1" noChangeArrowheads="1"/>
          </p:cNvSpPr>
          <p:nvPr>
            <p:ph idx="1"/>
          </p:nvPr>
        </p:nvSpPr>
        <p:spPr>
          <a:xfrm>
            <a:off x="1451610" y="2015490"/>
            <a:ext cx="9603105" cy="3760470"/>
          </a:xfrm>
          <a:noFill/>
        </p:spPr>
        <p:txBody>
          <a:bodyPr vert="horz" lIns="67865" tIns="33338" rIns="67865" bIns="33338" rtlCol="0">
            <a:noAutofit/>
          </a:bodyPr>
          <a:lstStyle/>
          <a:p>
            <a:pPr>
              <a:lnSpc>
                <a:spcPct val="0"/>
              </a:lnSpc>
            </a:pPr>
            <a:endParaRPr lang="en-US" altLang="en-US" sz="2200" b="1" dirty="0">
              <a:latin typeface="Times New Roman" panose="02020603050405020304" pitchFamily="18" charset="0"/>
              <a:cs typeface="Times New Roman" panose="02020603050405020304" pitchFamily="18" charset="0"/>
            </a:endParaRPr>
          </a:p>
          <a:p>
            <a:pPr marL="0" lvl="0" indent="0" algn="just" fontAlgn="base">
              <a:lnSpc>
                <a:spcPct val="0"/>
              </a:lnSpc>
              <a:spcBef>
                <a:spcPts val="1000"/>
              </a:spcBef>
              <a:spcAft>
                <a:spcPct val="0"/>
              </a:spcAft>
              <a:buNone/>
            </a:pPr>
            <a:r>
              <a:rPr lang="en-US" altLang="en-US" sz="2200" b="1" dirty="0">
                <a:latin typeface="+mj-lt"/>
              </a:rPr>
              <a:t>•</a:t>
            </a:r>
            <a:r>
              <a:rPr lang="en-US" altLang="en-US" sz="2200" b="1" i="1" dirty="0">
                <a:latin typeface="+mj-lt"/>
              </a:rPr>
              <a:t>Take an economic view</a:t>
            </a:r>
            <a:endParaRPr lang="en-US" altLang="en-US" sz="2200" b="1" i="1" dirty="0">
              <a:latin typeface="+mj-lt"/>
            </a:endParaRPr>
          </a:p>
          <a:p>
            <a:pPr marL="0" lvl="0" indent="0" algn="just" fontAlgn="base">
              <a:lnSpc>
                <a:spcPct val="90000"/>
              </a:lnSpc>
              <a:spcBef>
                <a:spcPts val="1000"/>
              </a:spcBef>
              <a:spcAft>
                <a:spcPct val="0"/>
              </a:spcAft>
              <a:buNone/>
            </a:pPr>
            <a:r>
              <a:rPr lang="en-US" altLang="en-US" sz="2200" b="1" i="1" dirty="0">
                <a:latin typeface="+mj-lt"/>
              </a:rPr>
              <a:t>• Apply systems thinking</a:t>
            </a:r>
            <a:endParaRPr lang="en-US" altLang="en-US" sz="2200" b="1" i="1" dirty="0">
              <a:latin typeface="+mj-lt"/>
            </a:endParaRPr>
          </a:p>
          <a:p>
            <a:pPr marL="0" lvl="0" indent="0" algn="just" fontAlgn="base">
              <a:lnSpc>
                <a:spcPct val="90000"/>
              </a:lnSpc>
              <a:spcBef>
                <a:spcPts val="1000"/>
              </a:spcBef>
              <a:spcAft>
                <a:spcPct val="0"/>
              </a:spcAft>
              <a:buNone/>
            </a:pPr>
            <a:r>
              <a:rPr lang="en-US" altLang="en-US" sz="2200" b="1" i="1" dirty="0">
                <a:latin typeface="+mj-lt"/>
              </a:rPr>
              <a:t>• Assume variability; preserve options</a:t>
            </a:r>
            <a:endParaRPr lang="en-US" altLang="en-US" sz="2200" b="1" i="1" dirty="0">
              <a:latin typeface="+mj-lt"/>
            </a:endParaRPr>
          </a:p>
          <a:p>
            <a:pPr marL="0" lvl="0" indent="0" algn="just" fontAlgn="base">
              <a:lnSpc>
                <a:spcPct val="90000"/>
              </a:lnSpc>
              <a:spcBef>
                <a:spcPts val="1000"/>
              </a:spcBef>
              <a:spcAft>
                <a:spcPct val="0"/>
              </a:spcAft>
              <a:buNone/>
            </a:pPr>
            <a:r>
              <a:rPr lang="en-US" altLang="en-US" sz="2200" b="1" i="1" dirty="0">
                <a:latin typeface="+mj-lt"/>
              </a:rPr>
              <a:t>• Build incrementally with fast, integrated learning cycles</a:t>
            </a:r>
            <a:endParaRPr lang="en-US" altLang="en-US" sz="2200" b="1" i="1" dirty="0">
              <a:latin typeface="+mj-lt"/>
            </a:endParaRPr>
          </a:p>
          <a:p>
            <a:pPr marL="0" lvl="0" indent="0" algn="just" fontAlgn="base">
              <a:lnSpc>
                <a:spcPct val="90000"/>
              </a:lnSpc>
              <a:spcBef>
                <a:spcPts val="1000"/>
              </a:spcBef>
              <a:spcAft>
                <a:spcPct val="0"/>
              </a:spcAft>
              <a:buNone/>
            </a:pPr>
            <a:r>
              <a:rPr lang="en-US" altLang="en-US" sz="2200" b="1" i="1" dirty="0">
                <a:latin typeface="+mj-lt"/>
              </a:rPr>
              <a:t>• Base milestones on an objective evaluation of working systems</a:t>
            </a:r>
            <a:endParaRPr lang="en-US" altLang="en-US" sz="2200" b="1" i="1" dirty="0">
              <a:latin typeface="+mj-lt"/>
            </a:endParaRPr>
          </a:p>
          <a:p>
            <a:pPr marL="0" lvl="0" indent="0" algn="just" fontAlgn="base">
              <a:lnSpc>
                <a:spcPct val="90000"/>
              </a:lnSpc>
              <a:spcBef>
                <a:spcPts val="1000"/>
              </a:spcBef>
              <a:spcAft>
                <a:spcPct val="0"/>
              </a:spcAft>
              <a:buNone/>
            </a:pPr>
            <a:r>
              <a:rPr lang="en-US" altLang="en-US" sz="2200" b="1" i="1" dirty="0">
                <a:latin typeface="+mj-lt"/>
              </a:rPr>
              <a:t>• Visualize and limit WIP, reduce batch sizes and manage queue lengths</a:t>
            </a:r>
            <a:endParaRPr lang="en-US" altLang="en-US" sz="2200" b="1" i="1" dirty="0">
              <a:latin typeface="+mj-lt"/>
            </a:endParaRPr>
          </a:p>
          <a:p>
            <a:pPr marL="0" lvl="0" indent="0" algn="just" fontAlgn="base">
              <a:lnSpc>
                <a:spcPct val="90000"/>
              </a:lnSpc>
              <a:spcBef>
                <a:spcPts val="1000"/>
              </a:spcBef>
              <a:spcAft>
                <a:spcPct val="0"/>
              </a:spcAft>
              <a:buNone/>
            </a:pPr>
            <a:r>
              <a:rPr lang="en-US" altLang="en-US" sz="2200" b="1" i="1" dirty="0">
                <a:latin typeface="+mj-lt"/>
              </a:rPr>
              <a:t>• Apply cadence ( sequence of events), synchronize with cross-domain planning</a:t>
            </a:r>
            <a:endParaRPr lang="en-US" altLang="en-US" sz="2200" b="1" i="1" dirty="0">
              <a:latin typeface="+mj-lt"/>
            </a:endParaRPr>
          </a:p>
          <a:p>
            <a:pPr marL="0" lvl="0" indent="0" algn="just" fontAlgn="base">
              <a:lnSpc>
                <a:spcPct val="90000"/>
              </a:lnSpc>
              <a:spcBef>
                <a:spcPts val="1000"/>
              </a:spcBef>
              <a:spcAft>
                <a:spcPct val="0"/>
              </a:spcAft>
              <a:buNone/>
            </a:pPr>
            <a:r>
              <a:rPr lang="en-US" altLang="en-US" sz="2200" b="1" i="1" dirty="0">
                <a:latin typeface="+mj-lt"/>
              </a:rPr>
              <a:t>• Unlock the intrinsic (decentralized evolution) motivation of knowledge workers</a:t>
            </a:r>
            <a:endParaRPr lang="en-US" altLang="en-US" sz="2200" b="1" i="1" dirty="0">
              <a:latin typeface="+mj-lt"/>
            </a:endParaRPr>
          </a:p>
          <a:p>
            <a:pPr marL="0" lvl="0" indent="0" algn="just" fontAlgn="base">
              <a:lnSpc>
                <a:spcPct val="90000"/>
              </a:lnSpc>
              <a:spcBef>
                <a:spcPts val="1000"/>
              </a:spcBef>
              <a:spcAft>
                <a:spcPct val="0"/>
              </a:spcAft>
              <a:buNone/>
            </a:pPr>
            <a:r>
              <a:rPr lang="en-US" altLang="en-US" sz="2200" b="1" i="1" dirty="0">
                <a:latin typeface="+mj-lt"/>
              </a:rPr>
              <a:t>• Decentralize decision-making</a:t>
            </a:r>
            <a:endParaRPr lang="en-US" sz="2200" dirty="0"/>
          </a:p>
        </p:txBody>
      </p:sp>
      <p:sp>
        <p:nvSpPr>
          <p:cNvPr id="7" name="Slide Number Placeholder 4"/>
          <p:cNvSpPr>
            <a:spLocks noGrp="1"/>
          </p:cNvSpPr>
          <p:nvPr>
            <p:ph type="sldNum" sz="quarter" idx="12"/>
          </p:nvPr>
        </p:nvSpPr>
        <p:spPr/>
        <p:txBody>
          <a:bodyPr/>
          <a:lstStyle>
            <a:lvl1pPr>
              <a:defRPr sz="1800">
                <a:solidFill>
                  <a:schemeClr val="tx1"/>
                </a:solidFill>
                <a:latin typeface="Arial" panose="020B0604020202020204" pitchFamily="34" charset="0"/>
                <a:ea typeface="MS PGothic" panose="020B0600070205080204" pitchFamily="34" charset="-128"/>
              </a:defRPr>
            </a:lvl1pPr>
            <a:lvl2pPr marL="557530" indent="-214630">
              <a:defRPr sz="1800">
                <a:solidFill>
                  <a:schemeClr val="tx1"/>
                </a:solidFill>
                <a:latin typeface="Arial" panose="020B0604020202020204" pitchFamily="34" charset="0"/>
                <a:ea typeface="MS PGothic" panose="020B0600070205080204" pitchFamily="34" charset="-128"/>
              </a:defRPr>
            </a:lvl2pPr>
            <a:lvl3pPr marL="857250" indent="-171450">
              <a:defRPr sz="1800">
                <a:solidFill>
                  <a:schemeClr val="tx1"/>
                </a:solidFill>
                <a:latin typeface="Arial" panose="020B0604020202020204" pitchFamily="34" charset="0"/>
                <a:ea typeface="MS PGothic" panose="020B0600070205080204" pitchFamily="34" charset="-128"/>
              </a:defRPr>
            </a:lvl3pPr>
            <a:lvl4pPr marL="1200150" indent="-171450">
              <a:defRPr sz="1800">
                <a:solidFill>
                  <a:schemeClr val="tx1"/>
                </a:solidFill>
                <a:latin typeface="Arial" panose="020B0604020202020204" pitchFamily="34" charset="0"/>
                <a:ea typeface="MS PGothic" panose="020B0600070205080204" pitchFamily="34" charset="-128"/>
              </a:defRPr>
            </a:lvl4pPr>
            <a:lvl5pPr marL="1543050" indent="-171450">
              <a:defRPr sz="1800">
                <a:solidFill>
                  <a:schemeClr val="tx1"/>
                </a:solidFill>
                <a:latin typeface="Arial" panose="020B0604020202020204" pitchFamily="34" charset="0"/>
                <a:ea typeface="MS PGothic" panose="020B0600070205080204" pitchFamily="34" charset="-128"/>
              </a:defRPr>
            </a:lvl5pPr>
            <a:lvl6pPr marL="18859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6pPr>
            <a:lvl7pPr marL="22288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7pPr>
            <a:lvl8pPr marL="25717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8pPr>
            <a:lvl9pPr marL="2914650" indent="-171450" eaLnBrk="0" fontAlgn="base" hangingPunct="0">
              <a:spcBef>
                <a:spcPct val="0"/>
              </a:spcBef>
              <a:spcAft>
                <a:spcPct val="0"/>
              </a:spcAft>
              <a:defRPr sz="1800">
                <a:solidFill>
                  <a:schemeClr val="tx1"/>
                </a:solidFill>
                <a:latin typeface="Arial" panose="020B0604020202020204" pitchFamily="34" charset="0"/>
                <a:ea typeface="MS PGothic" panose="020B0600070205080204" pitchFamily="34" charset="-128"/>
              </a:defRPr>
            </a:lvl9pPr>
          </a:lstStyle>
          <a:p>
            <a:pPr defTabSz="685800"/>
            <a:fld id="{F53FDCAE-8D15-4A4F-90D9-3D0ADEE91CA8}" type="slidenum">
              <a:rPr lang="en-US" altLang="en-US" sz="750">
                <a:solidFill>
                  <a:prstClr val="black"/>
                </a:solidFill>
                <a:latin typeface="Helvetica" panose="020B0604020202020204" pitchFamily="34" charset="0"/>
              </a:rPr>
            </a:fld>
            <a:endParaRPr lang="en-US" altLang="en-US" sz="750">
              <a:solidFill>
                <a:prstClr val="black"/>
              </a:solidFill>
              <a:latin typeface="Helvetica"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610" y="2015490"/>
            <a:ext cx="9603105" cy="3881120"/>
          </a:xfrm>
        </p:spPr>
        <p:txBody>
          <a:bodyPr>
            <a:noAutofit/>
          </a:bodyPr>
          <a:lstStyle/>
          <a:p>
            <a:pPr marL="228600" lvl="0" indent="-228600" algn="just" fontAlgn="base">
              <a:lnSpc>
                <a:spcPct val="0"/>
              </a:lnSpc>
              <a:spcBef>
                <a:spcPts val="1000"/>
              </a:spcBef>
              <a:spcAft>
                <a:spcPct val="0"/>
              </a:spcAft>
            </a:pPr>
            <a:r>
              <a:rPr lang="en-US" altLang="en-US" sz="1900" b="1" dirty="0">
                <a:latin typeface="Times New Roman" panose="02020603050405020304" pitchFamily="18" charset="0"/>
                <a:cs typeface="Times New Roman" panose="02020603050405020304" pitchFamily="18" charset="0"/>
                <a:sym typeface="+mn-ea"/>
              </a:rPr>
              <a:t>The </a:t>
            </a:r>
            <a:r>
              <a:rPr lang="en-US" altLang="en-US" sz="1900" b="1" dirty="0" err="1">
                <a:latin typeface="Times New Roman" panose="02020603050405020304" pitchFamily="18" charset="0"/>
                <a:cs typeface="Times New Roman" panose="02020603050405020304" pitchFamily="18" charset="0"/>
                <a:sym typeface="+mn-ea"/>
              </a:rPr>
              <a:t>SAFe</a:t>
            </a:r>
            <a:r>
              <a:rPr lang="en-US" altLang="en-US" sz="1900" b="1" dirty="0">
                <a:latin typeface="Times New Roman" panose="02020603050405020304" pitchFamily="18" charset="0"/>
                <a:cs typeface="Times New Roman" panose="02020603050405020304" pitchFamily="18" charset="0"/>
                <a:sym typeface="+mn-ea"/>
              </a:rPr>
              <a:t> agile is based on these four values. </a:t>
            </a:r>
            <a:endParaRPr lang="en-US" altLang="en-US" sz="1900" b="1" dirty="0">
              <a:latin typeface="Times New Roman" panose="02020603050405020304" pitchFamily="18" charset="0"/>
              <a:cs typeface="Times New Roman" panose="02020603050405020304" pitchFamily="18" charset="0"/>
            </a:endParaRPr>
          </a:p>
          <a:p>
            <a:r>
              <a:rPr lang="en-US" altLang="en-US" sz="1900" b="1" i="1" dirty="0">
                <a:latin typeface="Times New Roman" panose="02020603050405020304" pitchFamily="18" charset="0"/>
                <a:cs typeface="Times New Roman" panose="02020603050405020304" pitchFamily="18" charset="0"/>
                <a:sym typeface="+mn-ea"/>
              </a:rPr>
              <a:t>Alignment:  Starts at  </a:t>
            </a:r>
            <a:r>
              <a:rPr lang="en-US" sz="1900" dirty="0">
                <a:latin typeface="Times New Roman" panose="02020603050405020304" pitchFamily="18" charset="0"/>
                <a:cs typeface="Times New Roman" panose="02020603050405020304" pitchFamily="18" charset="0"/>
                <a:sym typeface="+mn-ea"/>
              </a:rPr>
              <a:t>Strategic Themes in Portfolio Backlog and Moves down to Vision and Roadmap of Program Backlogs and then Moves to the Team Backlogs.</a:t>
            </a:r>
            <a:endParaRPr lang="en-US" sz="1900" dirty="0">
              <a:latin typeface="Times New Roman" panose="02020603050405020304" pitchFamily="18" charset="0"/>
              <a:cs typeface="Times New Roman" panose="02020603050405020304" pitchFamily="18" charset="0"/>
            </a:endParaRPr>
          </a:p>
          <a:p>
            <a:pPr marL="228600" indent="-228600" algn="just" fontAlgn="base">
              <a:lnSpc>
                <a:spcPct val="90000"/>
              </a:lnSpc>
              <a:spcBef>
                <a:spcPts val="1000"/>
              </a:spcBef>
              <a:spcAft>
                <a:spcPct val="0"/>
              </a:spcAft>
              <a:buFont typeface="Arial" panose="020B0604020202020204" pitchFamily="34" charset="0"/>
              <a:buChar char="•"/>
            </a:pPr>
            <a:r>
              <a:rPr lang="en-US" altLang="en-US" sz="1900" b="1" i="1" dirty="0">
                <a:latin typeface="Times New Roman" panose="02020603050405020304" pitchFamily="18" charset="0"/>
                <a:cs typeface="Times New Roman" panose="02020603050405020304" pitchFamily="18" charset="0"/>
                <a:sym typeface="+mn-ea"/>
              </a:rPr>
              <a:t>Built-in Quality : </a:t>
            </a:r>
            <a:r>
              <a:rPr lang="en-US" sz="1900" dirty="0">
                <a:latin typeface="Times New Roman" panose="02020603050405020304" pitchFamily="18" charset="0"/>
                <a:cs typeface="Times New Roman" panose="02020603050405020304" pitchFamily="18" charset="0"/>
                <a:sym typeface="+mn-ea"/>
              </a:rPr>
              <a:t>It ensures that every incremental delivery reflects the quality standards.</a:t>
            </a:r>
            <a:endParaRPr lang="en-US" sz="1900" dirty="0">
              <a:latin typeface="Times New Roman" panose="02020603050405020304" pitchFamily="18" charset="0"/>
              <a:cs typeface="Times New Roman" panose="02020603050405020304" pitchFamily="18" charset="0"/>
            </a:endParaRPr>
          </a:p>
          <a:p>
            <a:pPr marL="228600" indent="-228600" algn="just" fontAlgn="base">
              <a:lnSpc>
                <a:spcPct val="90000"/>
              </a:lnSpc>
              <a:spcBef>
                <a:spcPts val="1000"/>
              </a:spcBef>
              <a:spcAft>
                <a:spcPct val="0"/>
              </a:spcAft>
              <a:buFont typeface="Arial" panose="020B0604020202020204" pitchFamily="34" charset="0"/>
              <a:buChar char="•"/>
            </a:pPr>
            <a:r>
              <a:rPr lang="en-US" altLang="en-US" sz="1900" b="1" i="1" dirty="0">
                <a:latin typeface="Times New Roman" panose="02020603050405020304" pitchFamily="18" charset="0"/>
                <a:cs typeface="Times New Roman" panose="02020603050405020304" pitchFamily="18" charset="0"/>
                <a:sym typeface="+mn-ea"/>
              </a:rPr>
              <a:t>Transparency:</a:t>
            </a:r>
            <a:endParaRPr lang="en-US" altLang="en-US" sz="1900" b="1" i="1" dirty="0">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sym typeface="+mn-ea"/>
              </a:rPr>
              <a:t>Transparency is the enabler for trust.</a:t>
            </a:r>
            <a:endParaRPr lang="en-US" sz="1900" dirty="0">
              <a:latin typeface="Times New Roman" panose="02020603050405020304" pitchFamily="18" charset="0"/>
              <a:cs typeface="Times New Roman" panose="02020603050405020304" pitchFamily="18" charset="0"/>
            </a:endParaRPr>
          </a:p>
          <a:p>
            <a:r>
              <a:rPr lang="en-US" sz="1900" dirty="0" err="1">
                <a:latin typeface="Times New Roman" panose="02020603050405020304" pitchFamily="18" charset="0"/>
                <a:cs typeface="Times New Roman" panose="02020603050405020304" pitchFamily="18" charset="0"/>
                <a:sym typeface="+mn-ea"/>
              </a:rPr>
              <a:t>SAFe</a:t>
            </a:r>
            <a:r>
              <a:rPr lang="en-US" sz="1900" dirty="0">
                <a:latin typeface="Times New Roman" panose="02020603050405020304" pitchFamily="18" charset="0"/>
                <a:cs typeface="Times New Roman" panose="02020603050405020304" pitchFamily="18" charset="0"/>
                <a:sym typeface="+mn-ea"/>
              </a:rPr>
              <a:t> helps the enterprise to achieve transparency at all levels- Executives, Portfolio Managers, and other stakeholders.</a:t>
            </a:r>
            <a:endParaRPr lang="en-US" sz="1900" dirty="0">
              <a:latin typeface="Times New Roman" panose="02020603050405020304" pitchFamily="18" charset="0"/>
              <a:cs typeface="Times New Roman" panose="02020603050405020304" pitchFamily="18" charset="0"/>
            </a:endParaRPr>
          </a:p>
          <a:p>
            <a:pPr marL="228600" indent="-228600" algn="just" fontAlgn="base">
              <a:lnSpc>
                <a:spcPct val="90000"/>
              </a:lnSpc>
              <a:spcBef>
                <a:spcPts val="1000"/>
              </a:spcBef>
              <a:spcAft>
                <a:spcPct val="0"/>
              </a:spcAft>
              <a:buFont typeface="Arial" panose="020B0604020202020204" pitchFamily="34" charset="0"/>
              <a:buChar char="•"/>
            </a:pPr>
            <a:r>
              <a:rPr lang="en-US" altLang="en-US" sz="1900" b="1" i="1" dirty="0">
                <a:latin typeface="Times New Roman" panose="02020603050405020304" pitchFamily="18" charset="0"/>
                <a:cs typeface="Times New Roman" panose="02020603050405020304" pitchFamily="18" charset="0"/>
                <a:sym typeface="+mn-ea"/>
              </a:rPr>
              <a:t>Program Execution: </a:t>
            </a:r>
            <a:r>
              <a:rPr lang="en-US" sz="1900" dirty="0" err="1">
                <a:latin typeface="Times New Roman" panose="02020603050405020304" pitchFamily="18" charset="0"/>
                <a:cs typeface="Times New Roman" panose="02020603050405020304" pitchFamily="18" charset="0"/>
                <a:sym typeface="+mn-ea"/>
              </a:rPr>
              <a:t>SAFe</a:t>
            </a:r>
            <a:r>
              <a:rPr lang="en-US" sz="1900" dirty="0">
                <a:latin typeface="Times New Roman" panose="02020603050405020304" pitchFamily="18" charset="0"/>
                <a:cs typeface="Times New Roman" panose="02020603050405020304" pitchFamily="18" charset="0"/>
                <a:sym typeface="+mn-ea"/>
              </a:rPr>
              <a:t> places great focus on working systems and resultant business outcomes.</a:t>
            </a:r>
            <a:endParaRPr lang="en-US" sz="1900" dirty="0">
              <a:latin typeface="Times New Roman" panose="02020603050405020304" pitchFamily="18" charset="0"/>
              <a:cs typeface="Times New Roman" panose="02020603050405020304" pitchFamily="18" charset="0"/>
            </a:endParaRPr>
          </a:p>
          <a:p>
            <a:endParaRPr lang="en-US" sz="1300" dirty="0">
              <a:latin typeface="Times New Roman" panose="02020603050405020304" pitchFamily="18" charset="0"/>
              <a:cs typeface="Times New Roman" panose="02020603050405020304" pitchFamily="18" charset="0"/>
            </a:endParaRPr>
          </a:p>
        </p:txBody>
      </p:sp>
      <p:sp>
        <p:nvSpPr>
          <p:cNvPr id="5" name="Rounded Rectangle 17"/>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Lean Agile Leaders</a:t>
            </a:r>
            <a:br>
              <a:rPr lang="en-US" b="1" dirty="0"/>
            </a:br>
            <a:endParaRPr lang="en-US"/>
          </a:p>
        </p:txBody>
      </p:sp>
      <p:sp>
        <p:nvSpPr>
          <p:cNvPr id="4" name="Rounded Rectangle 17"/>
          <p:cNvSpPr/>
          <p:nvPr/>
        </p:nvSpPr>
        <p:spPr>
          <a:xfrm>
            <a:off x="3473653" y="84408"/>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SESSION DESCRIPTION   contd..</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24" name="Picture 2" descr="KL Deemed to be University Logo"/>
          <p:cNvPicPr>
            <a:picLocks noChangeAspect="1" noChangeArrowheads="1"/>
          </p:cNvPicPr>
          <p:nvPr/>
        </p:nvPicPr>
        <p:blipFill>
          <a:blip r:embed="rId1"/>
          <a:srcRect/>
          <a:stretch>
            <a:fillRect/>
          </a:stretch>
        </p:blipFill>
        <p:spPr bwMode="auto">
          <a:xfrm>
            <a:off x="0" y="0"/>
            <a:ext cx="1990725" cy="600076"/>
          </a:xfrm>
          <a:prstGeom prst="rect">
            <a:avLst/>
          </a:prstGeom>
          <a:noFill/>
        </p:spPr>
      </p:pic>
      <p:sp>
        <p:nvSpPr>
          <p:cNvPr id="5" name="Content Placeholder 2"/>
          <p:cNvSpPr>
            <a:spLocks noGrp="1"/>
          </p:cNvSpPr>
          <p:nvPr>
            <p:ph idx="1"/>
          </p:nvPr>
        </p:nvSpPr>
        <p:spPr/>
        <p:txBody>
          <a:bodyPr>
            <a:normAutofit fontScale="25000" lnSpcReduction="20000"/>
          </a:bodyPr>
          <a:lstStyle/>
          <a:p>
            <a:pPr marL="228600" lvl="0" indent="-228600" algn="just" fontAlgn="base">
              <a:lnSpc>
                <a:spcPct val="90000"/>
              </a:lnSpc>
              <a:spcBef>
                <a:spcPts val="1000"/>
              </a:spcBef>
              <a:spcAft>
                <a:spcPct val="0"/>
              </a:spcAft>
            </a:pPr>
            <a:r>
              <a:rPr lang="en-US" altLang="en-US" sz="7000" b="1" dirty="0">
                <a:latin typeface="Times New Roman" panose="02020603050405020304" pitchFamily="18" charset="0"/>
                <a:cs typeface="Times New Roman" panose="02020603050405020304" pitchFamily="18" charset="0"/>
              </a:rPr>
              <a:t>As an enabler for the teams, the ultimate responsibility is adoption, success and ongoing improvement of Lean-Agile developments. For the change and continuous improvement, leaders must be trained.</a:t>
            </a:r>
            <a:endParaRPr lang="en-US" altLang="en-US" sz="7000" b="1" dirty="0">
              <a:latin typeface="Times New Roman" panose="02020603050405020304" pitchFamily="18" charset="0"/>
              <a:cs typeface="Times New Roman" panose="02020603050405020304" pitchFamily="18" charset="0"/>
            </a:endParaRPr>
          </a:p>
          <a:p>
            <a:pPr lvl="0" algn="just" fontAlgn="base">
              <a:lnSpc>
                <a:spcPct val="90000"/>
              </a:lnSpc>
              <a:spcBef>
                <a:spcPts val="1000"/>
              </a:spcBef>
              <a:spcAft>
                <a:spcPct val="0"/>
              </a:spcAft>
              <a:buFont typeface="Wingdings" panose="05000000000000000000" pitchFamily="2" charset="2"/>
              <a:buChar char="v"/>
            </a:pPr>
            <a:r>
              <a:rPr lang="en-US" altLang="en-US" sz="7000" b="1" dirty="0">
                <a:latin typeface="Times New Roman" panose="02020603050405020304" pitchFamily="18" charset="0"/>
                <a:cs typeface="Times New Roman" panose="02020603050405020304" pitchFamily="18" charset="0"/>
              </a:rPr>
              <a:t>Principles of these Lean-Agile Leaders </a:t>
            </a:r>
            <a:endParaRPr lang="en-US" altLang="en-US" sz="7000" b="1" dirty="0">
              <a:latin typeface="Times New Roman" panose="02020603050405020304" pitchFamily="18" charset="0"/>
              <a:cs typeface="Times New Roman" panose="02020603050405020304" pitchFamily="18" charset="0"/>
            </a:endParaRPr>
          </a:p>
          <a:p>
            <a:pPr marL="0" lvl="0" indent="0" algn="just" fontAlgn="base">
              <a:lnSpc>
                <a:spcPct val="90000"/>
              </a:lnSpc>
              <a:spcBef>
                <a:spcPts val="1000"/>
              </a:spcBef>
              <a:spcAft>
                <a:spcPct val="0"/>
              </a:spcAft>
              <a:buNone/>
            </a:pPr>
            <a:r>
              <a:rPr lang="en-US" altLang="en-US" sz="7000" b="1" dirty="0">
                <a:latin typeface="Times New Roman" panose="02020603050405020304" pitchFamily="18" charset="0"/>
                <a:cs typeface="Times New Roman" panose="02020603050405020304" pitchFamily="18" charset="0"/>
              </a:rPr>
              <a:t>• Lead the Change</a:t>
            </a:r>
            <a:endParaRPr lang="en-US" altLang="en-US" sz="7000" b="1" dirty="0">
              <a:latin typeface="Times New Roman" panose="02020603050405020304" pitchFamily="18" charset="0"/>
              <a:cs typeface="Times New Roman" panose="02020603050405020304" pitchFamily="18" charset="0"/>
            </a:endParaRPr>
          </a:p>
          <a:p>
            <a:pPr marL="0" lvl="0" indent="0" algn="just" fontAlgn="base">
              <a:lnSpc>
                <a:spcPct val="90000"/>
              </a:lnSpc>
              <a:spcBef>
                <a:spcPts val="1000"/>
              </a:spcBef>
              <a:spcAft>
                <a:spcPct val="0"/>
              </a:spcAft>
              <a:buNone/>
            </a:pPr>
            <a:r>
              <a:rPr lang="en-US" altLang="en-US" sz="7000" b="1" dirty="0">
                <a:latin typeface="Times New Roman" panose="02020603050405020304" pitchFamily="18" charset="0"/>
                <a:cs typeface="Times New Roman" panose="02020603050405020304" pitchFamily="18" charset="0"/>
              </a:rPr>
              <a:t>• Know the Way; Emphasize Lifelong Learning</a:t>
            </a:r>
            <a:endParaRPr lang="en-US" altLang="en-US" sz="7000" b="1" dirty="0">
              <a:latin typeface="Times New Roman" panose="02020603050405020304" pitchFamily="18" charset="0"/>
              <a:cs typeface="Times New Roman" panose="02020603050405020304" pitchFamily="18" charset="0"/>
            </a:endParaRPr>
          </a:p>
          <a:p>
            <a:pPr marL="0" lvl="0" indent="0" algn="just" fontAlgn="base">
              <a:lnSpc>
                <a:spcPct val="90000"/>
              </a:lnSpc>
              <a:spcBef>
                <a:spcPts val="1000"/>
              </a:spcBef>
              <a:spcAft>
                <a:spcPct val="0"/>
              </a:spcAft>
              <a:buNone/>
            </a:pPr>
            <a:r>
              <a:rPr lang="en-US" altLang="en-US" sz="7000" b="1" dirty="0">
                <a:latin typeface="Times New Roman" panose="02020603050405020304" pitchFamily="18" charset="0"/>
                <a:cs typeface="Times New Roman" panose="02020603050405020304" pitchFamily="18" charset="0"/>
              </a:rPr>
              <a:t>• Develop People</a:t>
            </a:r>
            <a:endParaRPr lang="en-US" altLang="en-US" sz="7000" b="1" dirty="0">
              <a:latin typeface="Times New Roman" panose="02020603050405020304" pitchFamily="18" charset="0"/>
              <a:cs typeface="Times New Roman" panose="02020603050405020304" pitchFamily="18" charset="0"/>
            </a:endParaRPr>
          </a:p>
          <a:p>
            <a:pPr marL="0" lvl="0" indent="0" algn="just" fontAlgn="base">
              <a:lnSpc>
                <a:spcPct val="90000"/>
              </a:lnSpc>
              <a:spcBef>
                <a:spcPts val="1000"/>
              </a:spcBef>
              <a:spcAft>
                <a:spcPct val="0"/>
              </a:spcAft>
              <a:buNone/>
            </a:pPr>
            <a:r>
              <a:rPr lang="en-US" altLang="en-US" sz="7000" b="1" dirty="0">
                <a:latin typeface="Times New Roman" panose="02020603050405020304" pitchFamily="18" charset="0"/>
                <a:cs typeface="Times New Roman" panose="02020603050405020304" pitchFamily="18" charset="0"/>
              </a:rPr>
              <a:t>• Inspire and Align with Mission; Minimize Constraints</a:t>
            </a:r>
            <a:endParaRPr lang="en-US" altLang="en-US" sz="7000" b="1" dirty="0">
              <a:latin typeface="Times New Roman" panose="02020603050405020304" pitchFamily="18" charset="0"/>
              <a:cs typeface="Times New Roman" panose="02020603050405020304" pitchFamily="18" charset="0"/>
            </a:endParaRPr>
          </a:p>
          <a:p>
            <a:pPr marL="0" lvl="0" indent="0" algn="just" fontAlgn="base">
              <a:lnSpc>
                <a:spcPct val="90000"/>
              </a:lnSpc>
              <a:spcBef>
                <a:spcPts val="1000"/>
              </a:spcBef>
              <a:spcAft>
                <a:spcPct val="0"/>
              </a:spcAft>
              <a:buNone/>
            </a:pPr>
            <a:r>
              <a:rPr lang="en-US" altLang="en-US" sz="7000" b="1" dirty="0">
                <a:latin typeface="Times New Roman" panose="02020603050405020304" pitchFamily="18" charset="0"/>
                <a:cs typeface="Times New Roman" panose="02020603050405020304" pitchFamily="18" charset="0"/>
              </a:rPr>
              <a:t>• Decentralize Decision-Making</a:t>
            </a:r>
            <a:endParaRPr lang="en-US" altLang="en-US" sz="7000" b="1" dirty="0">
              <a:latin typeface="Times New Roman" panose="02020603050405020304" pitchFamily="18" charset="0"/>
              <a:cs typeface="Times New Roman" panose="02020603050405020304" pitchFamily="18" charset="0"/>
            </a:endParaRPr>
          </a:p>
          <a:p>
            <a:pPr marL="0" lvl="0" indent="0" algn="just" fontAlgn="base">
              <a:lnSpc>
                <a:spcPct val="90000"/>
              </a:lnSpc>
              <a:spcBef>
                <a:spcPts val="1000"/>
              </a:spcBef>
              <a:spcAft>
                <a:spcPct val="0"/>
              </a:spcAft>
              <a:buNone/>
            </a:pPr>
            <a:r>
              <a:rPr lang="en-US" altLang="en-US" sz="7000" b="1" dirty="0">
                <a:latin typeface="Times New Roman" panose="02020603050405020304" pitchFamily="18" charset="0"/>
                <a:cs typeface="Times New Roman" panose="02020603050405020304" pitchFamily="18" charset="0"/>
              </a:rPr>
              <a:t>• Unlock the Intrinsic Motivation of Knowledge Workers</a:t>
            </a:r>
            <a:endParaRPr lang="en-US" sz="7000" b="1" dirty="0">
              <a:latin typeface="Times New Roman" panose="02020603050405020304" pitchFamily="18" charset="0"/>
              <a:cs typeface="Times New Roman" panose="02020603050405020304" pitchFamily="18" charset="0"/>
            </a:endParaRPr>
          </a:p>
          <a:p>
            <a:pPr marL="0" indent="0">
              <a:buNone/>
            </a:pPr>
            <a:endParaRPr lang="en-US" sz="7000" b="1" dirty="0">
              <a:latin typeface="Times New Roman" panose="02020603050405020304" pitchFamily="18" charset="0"/>
              <a:ea typeface="+mn-lt"/>
              <a:cs typeface="Times New Roman" panose="02020603050405020304" pitchFamily="18" charset="0"/>
            </a:endParaRPr>
          </a:p>
          <a:p>
            <a:pPr marL="0" indent="0">
              <a:buNone/>
            </a:pPr>
            <a:r>
              <a:rPr lang="en-US" sz="2400" dirty="0">
                <a:latin typeface="Times New Roman" panose="02020603050405020304"/>
                <a:cs typeface="Calibri" panose="020F0502020204030204"/>
              </a:rPr>
              <a:t>  </a:t>
            </a:r>
            <a:endParaRPr lang="en-US" sz="2400" dirty="0">
              <a:latin typeface="Times New Roman" panose="02020603050405020304"/>
              <a:ea typeface="+mn-lt"/>
              <a:cs typeface="+mn-lt"/>
            </a:endParaRPr>
          </a:p>
          <a:p>
            <a:endParaRPr lang="en-US" sz="2400" dirty="0">
              <a:latin typeface="Times New Roman" panose="02020603050405020304"/>
              <a:cs typeface="Calibri" panose="020F0502020204030204"/>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7"/>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endParaRPr lang="en-US" sz="2400" dirty="0"/>
          </a:p>
        </p:txBody>
      </p:sp>
      <p:pic>
        <p:nvPicPr>
          <p:cNvPr id="12" name="Picture 2" descr="KL Deemed to be University Logo"/>
          <p:cNvPicPr>
            <a:picLocks noChangeAspect="1" noChangeArrowheads="1"/>
          </p:cNvPicPr>
          <p:nvPr/>
        </p:nvPicPr>
        <p:blipFill>
          <a:blip r:embed="rId1"/>
          <a:srcRect/>
          <a:stretch>
            <a:fillRect/>
          </a:stretch>
        </p:blipFill>
        <p:spPr bwMode="auto">
          <a:xfrm>
            <a:off x="0" y="0"/>
            <a:ext cx="1990725" cy="600076"/>
          </a:xfrm>
          <a:prstGeom prst="rect">
            <a:avLst/>
          </a:prstGeom>
          <a:noFill/>
        </p:spPr>
      </p:pic>
      <p:sp>
        <p:nvSpPr>
          <p:cNvPr id="13" name="TextBox 12"/>
          <p:cNvSpPr txBox="1"/>
          <p:nvPr/>
        </p:nvSpPr>
        <p:spPr>
          <a:xfrm>
            <a:off x="108321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5" name="Title 1"/>
          <p:cNvSpPr>
            <a:spLocks noGrp="1"/>
          </p:cNvSpPr>
          <p:nvPr>
            <p:ph type="title"/>
          </p:nvPr>
        </p:nvSpPr>
        <p:spPr/>
        <p:txBody>
          <a:bodyPr/>
          <a:lstStyle/>
          <a:p>
            <a:r>
              <a:rPr lang="en-US" sz="3600" b="1" dirty="0"/>
              <a:t>Lean Agile Leaders</a:t>
            </a:r>
            <a:endParaRPr lang="en-IN" sz="3600" b="1" dirty="0">
              <a:latin typeface="Calibri" panose="020F0502020204030204" pitchFamily="34" charset="0"/>
              <a:cs typeface="Calibri" panose="020F0502020204030204" pitchFamily="34" charset="0"/>
            </a:endParaRPr>
          </a:p>
        </p:txBody>
      </p:sp>
      <p:sp>
        <p:nvSpPr>
          <p:cNvPr id="7" name="Content Placeholder 2"/>
          <p:cNvSpPr>
            <a:spLocks noGrp="1"/>
          </p:cNvSpPr>
          <p:nvPr>
            <p:ph idx="1"/>
          </p:nvPr>
        </p:nvSpPr>
        <p:spPr/>
        <p:txBody>
          <a:bodyPr/>
          <a:lstStyle/>
          <a:p>
            <a:pPr marL="514350" lvl="0" indent="-514350">
              <a:buFont typeface="+mj-lt"/>
              <a:buAutoNum type="arabicPeriod"/>
            </a:pPr>
            <a:endParaRPr lang="en-US" b="1" i="1" dirty="0">
              <a:solidFill>
                <a:schemeClr val="folHlink"/>
              </a:solidFill>
              <a:latin typeface="Times New Roman" panose="02020603050405020304" pitchFamily="18" charset="0"/>
              <a:ea typeface="Quattrocento"/>
              <a:cs typeface="Times New Roman" panose="02020603050405020304" pitchFamily="18" charset="0"/>
              <a:sym typeface="Quattrocento"/>
            </a:endParaRPr>
          </a:p>
          <a:p>
            <a:pPr marL="514350" indent="-514350">
              <a:buFont typeface="+mj-lt"/>
              <a:buAutoNum type="arabicPeriod"/>
            </a:pPr>
            <a:endParaRPr lang="en-IN" dirty="0">
              <a:latin typeface="Times New Roman" panose="02020603050405020304" pitchFamily="18" charset="0"/>
              <a:cs typeface="Times New Roman" panose="02020603050405020304" pitchFamily="18" charset="0"/>
            </a:endParaRPr>
          </a:p>
        </p:txBody>
      </p:sp>
      <p:pic>
        <p:nvPicPr>
          <p:cNvPr id="2" name="Picture 1" descr="What is Scaled Agile Framework(SAFe)?  Learn in 5 Minutes">
            <a:hlinkClick r:id="rId2"/>
          </p:cNvPr>
          <p:cNvPicPr/>
          <p:nvPr/>
        </p:nvPicPr>
        <p:blipFill>
          <a:blip r:embed="rId3" cstate="print"/>
          <a:srcRect/>
          <a:stretch>
            <a:fillRect/>
          </a:stretch>
        </p:blipFill>
        <p:spPr bwMode="auto">
          <a:xfrm>
            <a:off x="1398270" y="1619885"/>
            <a:ext cx="7924800" cy="4312285"/>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7"/>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endParaRPr lang="en-US" sz="2400" dirty="0"/>
          </a:p>
        </p:txBody>
      </p:sp>
      <p:pic>
        <p:nvPicPr>
          <p:cNvPr id="12" name="Picture 2" descr="KL Deemed to be University Logo"/>
          <p:cNvPicPr>
            <a:picLocks noChangeAspect="1" noChangeArrowheads="1"/>
          </p:cNvPicPr>
          <p:nvPr/>
        </p:nvPicPr>
        <p:blipFill>
          <a:blip r:embed="rId1"/>
          <a:srcRect/>
          <a:stretch>
            <a:fillRect/>
          </a:stretch>
        </p:blipFill>
        <p:spPr bwMode="auto">
          <a:xfrm>
            <a:off x="0" y="0"/>
            <a:ext cx="1990725" cy="600076"/>
          </a:xfrm>
          <a:prstGeom prst="rect">
            <a:avLst/>
          </a:prstGeom>
          <a:noFill/>
        </p:spPr>
      </p:pic>
      <p:sp>
        <p:nvSpPr>
          <p:cNvPr id="4" name="Rectangle 2"/>
          <p:cNvSpPr>
            <a:spLocks noGrp="1" noChangeArrowheads="1"/>
          </p:cNvSpPr>
          <p:nvPr>
            <p:ph type="title"/>
          </p:nvPr>
        </p:nvSpPr>
        <p:spPr/>
        <p:txBody>
          <a:bodyPr/>
          <a:lstStyle/>
          <a:p>
            <a:pPr eaLnBrk="1" hangingPunct="1"/>
            <a:r>
              <a:rPr lang="en-US" sz="3200" b="1" dirty="0"/>
              <a:t>Lean Agile Mind-Set</a:t>
            </a:r>
            <a:endParaRPr lang="en-US" altLang="en-US" sz="3200" b="1" dirty="0"/>
          </a:p>
        </p:txBody>
      </p:sp>
      <p:sp>
        <p:nvSpPr>
          <p:cNvPr id="5" name="Rectangle 3"/>
          <p:cNvSpPr>
            <a:spLocks noGrp="1" noChangeArrowheads="1"/>
          </p:cNvSpPr>
          <p:nvPr>
            <p:ph idx="1"/>
          </p:nvPr>
        </p:nvSpPr>
        <p:spPr/>
        <p:txBody>
          <a:bodyPr>
            <a:noAutofit/>
          </a:bodyPr>
          <a:lstStyle/>
          <a:p>
            <a:pPr marL="0" lvl="0" indent="0" algn="just" fontAlgn="base">
              <a:lnSpc>
                <a:spcPct val="0"/>
              </a:lnSpc>
              <a:spcBef>
                <a:spcPts val="1000"/>
              </a:spcBef>
              <a:spcAft>
                <a:spcPct val="0"/>
              </a:spcAft>
              <a:buNone/>
            </a:pPr>
            <a:r>
              <a:rPr lang="en-US" altLang="en-US" sz="2200" b="1" dirty="0">
                <a:latin typeface="+mj-lt"/>
              </a:rPr>
              <a:t>Lean-Agile mindset is represented in two things: </a:t>
            </a:r>
            <a:endParaRPr lang="en-US" altLang="en-US" sz="2200" b="1" dirty="0">
              <a:latin typeface="+mj-lt"/>
            </a:endParaRPr>
          </a:p>
          <a:p>
            <a:pPr marL="457200" lvl="0" indent="-457200" algn="just" fontAlgn="base">
              <a:lnSpc>
                <a:spcPct val="90000"/>
              </a:lnSpc>
              <a:spcBef>
                <a:spcPts val="1000"/>
              </a:spcBef>
              <a:spcAft>
                <a:spcPct val="0"/>
              </a:spcAft>
              <a:buAutoNum type="arabicPeriod"/>
            </a:pPr>
            <a:r>
              <a:rPr lang="en-US" altLang="en-US" sz="2400" b="1" dirty="0">
                <a:latin typeface="+mj-lt"/>
                <a:cs typeface="+mj-lt"/>
              </a:rPr>
              <a:t>The </a:t>
            </a:r>
            <a:r>
              <a:rPr lang="en-US" altLang="en-US" sz="2400" b="1" dirty="0" err="1">
                <a:latin typeface="+mj-lt"/>
                <a:cs typeface="+mj-lt"/>
              </a:rPr>
              <a:t>SAFe</a:t>
            </a:r>
            <a:r>
              <a:rPr lang="en-US" altLang="en-US" sz="2400" b="1" dirty="0">
                <a:latin typeface="+mj-lt"/>
                <a:cs typeface="+mj-lt"/>
              </a:rPr>
              <a:t> House of Lean</a:t>
            </a:r>
            <a:endParaRPr lang="en-US" altLang="en-US" sz="2400" b="1" dirty="0">
              <a:latin typeface="+mj-lt"/>
              <a:cs typeface="+mj-lt"/>
            </a:endParaRPr>
          </a:p>
          <a:p>
            <a:pPr marL="0" lvl="0" indent="0" algn="just" fontAlgn="base">
              <a:lnSpc>
                <a:spcPct val="90000"/>
              </a:lnSpc>
              <a:spcBef>
                <a:spcPts val="1000"/>
              </a:spcBef>
              <a:spcAft>
                <a:spcPct val="0"/>
              </a:spcAft>
              <a:buNone/>
            </a:pPr>
            <a:r>
              <a:rPr lang="en-US" altLang="en-US" sz="2400" b="1" i="1" dirty="0" err="1">
                <a:latin typeface="+mj-lt"/>
                <a:cs typeface="+mj-lt"/>
              </a:rPr>
              <a:t>SAFe</a:t>
            </a:r>
            <a:r>
              <a:rPr lang="en-US" altLang="en-US" sz="2400" b="1" i="1" dirty="0">
                <a:latin typeface="+mj-lt"/>
                <a:cs typeface="+mj-lt"/>
              </a:rPr>
              <a:t> is derived from Lean manufacturing principles and practices. Based on these factors </a:t>
            </a:r>
            <a:r>
              <a:rPr lang="en-US" altLang="en-US" sz="2400" b="1" i="1" dirty="0" err="1">
                <a:latin typeface="+mj-lt"/>
                <a:cs typeface="+mj-lt"/>
              </a:rPr>
              <a:t>SAFe</a:t>
            </a:r>
            <a:r>
              <a:rPr lang="en-US" altLang="en-US" sz="2400" b="1" i="1" dirty="0">
                <a:latin typeface="+mj-lt"/>
                <a:cs typeface="+mj-lt"/>
              </a:rPr>
              <a:t> presents the "</a:t>
            </a:r>
            <a:r>
              <a:rPr lang="en-US" altLang="en-US" sz="2400" b="1" i="1" dirty="0" err="1">
                <a:latin typeface="+mj-lt"/>
                <a:cs typeface="+mj-lt"/>
              </a:rPr>
              <a:t>SAFe</a:t>
            </a:r>
            <a:r>
              <a:rPr lang="en-US" altLang="en-US" sz="2400" b="1" i="1" dirty="0">
                <a:latin typeface="+mj-lt"/>
                <a:cs typeface="+mj-lt"/>
              </a:rPr>
              <a:t> House of Lean". It is inspired by "house" of lean Toyota. </a:t>
            </a:r>
            <a:endParaRPr lang="en-US" altLang="en-US" sz="2400" b="1" i="1" dirty="0">
              <a:latin typeface="+mj-lt"/>
              <a:cs typeface="+mj-lt"/>
            </a:endParaRPr>
          </a:p>
          <a:p>
            <a:pPr marL="0" lvl="0" indent="0" algn="just" fontAlgn="base">
              <a:lnSpc>
                <a:spcPct val="90000"/>
              </a:lnSpc>
              <a:spcBef>
                <a:spcPts val="1000"/>
              </a:spcBef>
              <a:spcAft>
                <a:spcPct val="0"/>
              </a:spcAft>
              <a:buNone/>
            </a:pPr>
            <a:r>
              <a:rPr lang="en-US" altLang="en-US" sz="2400" b="1" i="1" dirty="0">
                <a:latin typeface="+mj-lt"/>
                <a:cs typeface="+mj-lt"/>
              </a:rPr>
              <a:t>The Goal of lean is unbeatable: To deliver maximum customer value in the shortest lead time with the highest possible quality to customer </a:t>
            </a:r>
            <a:endParaRPr lang="en-US" altLang="en-US" sz="2400" b="1" i="1" dirty="0">
              <a:latin typeface="+mj-lt"/>
              <a:cs typeface="+mj-lt"/>
            </a:endParaRPr>
          </a:p>
          <a:p>
            <a:pPr marL="457200" lvl="0" indent="-457200" algn="just" fontAlgn="base">
              <a:lnSpc>
                <a:spcPct val="90000"/>
              </a:lnSpc>
              <a:spcBef>
                <a:spcPts val="1000"/>
              </a:spcBef>
              <a:spcAft>
                <a:spcPct val="0"/>
              </a:spcAft>
              <a:buAutoNum type="arabicPeriod" startAt="2"/>
            </a:pPr>
            <a:r>
              <a:rPr lang="en-US" altLang="en-US" sz="2400" b="1" dirty="0">
                <a:latin typeface="+mj-lt"/>
                <a:cs typeface="+mj-lt"/>
              </a:rPr>
              <a:t>Agile Manifesto</a:t>
            </a:r>
            <a:endParaRPr lang="en-US" altLang="en-US" sz="2400" b="1" dirty="0">
              <a:latin typeface="+mj-lt"/>
              <a:cs typeface="+mj-lt"/>
            </a:endParaRPr>
          </a:p>
          <a:p>
            <a:pPr marL="0" lvl="0" indent="0" algn="just" fontAlgn="base">
              <a:lnSpc>
                <a:spcPct val="90000"/>
              </a:lnSpc>
              <a:spcBef>
                <a:spcPts val="1000"/>
              </a:spcBef>
              <a:spcAft>
                <a:spcPct val="0"/>
              </a:spcAft>
              <a:buNone/>
            </a:pPr>
            <a:r>
              <a:rPr lang="en-US" altLang="en-US" sz="2400" b="1" dirty="0">
                <a:latin typeface="+mj-lt"/>
                <a:cs typeface="+mj-lt"/>
              </a:rPr>
              <a:t>We are uncovering better ways of developing software by doing it and helping others do it. Through this work we have come to value.</a:t>
            </a:r>
            <a:endParaRPr lang="en-US" altLang="en-US" sz="2400" b="1" dirty="0">
              <a:latin typeface="+mj-lt"/>
              <a:cs typeface="+mj-lt"/>
            </a:endParaRPr>
          </a:p>
          <a:p>
            <a:pPr lvl="1" algn="just"/>
            <a:endParaRPr lang="en-US" altLang="en-US" sz="2400" dirty="0">
              <a:solidFill>
                <a:schemeClr val="folHlink"/>
              </a:solidFill>
              <a:latin typeface="+mj-lt"/>
              <a:cs typeface="+mj-lt"/>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317812"/>
            <a:ext cx="9603275" cy="242047"/>
          </a:xfrm>
        </p:spPr>
        <p:txBody>
          <a:bodyPr>
            <a:normAutofit fontScale="90000"/>
          </a:bodyPr>
          <a:lstStyle/>
          <a:p>
            <a:r>
              <a:rPr lang="en-US" sz="2400" dirty="0">
                <a:latin typeface="Times New Roman" panose="02020603050405020304" pitchFamily="18" charset="0"/>
                <a:cs typeface="Times New Roman" panose="02020603050405020304" pitchFamily="18" charset="0"/>
              </a:rPr>
              <a:t>Objective</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a:sym typeface="+mn-ea"/>
              </a:rPr>
              <a:t>SAFe provides a set of best practices, principles, and guidelines for implementing Agile practices at the enterprise level. It includes several layers, such as portfolio, program, and team, which are designed to provide alignment, synchronization, and visibility across all levels of the organization</a:t>
            </a:r>
            <a:endParaRPr lang="en-US"/>
          </a:p>
        </p:txBody>
      </p:sp>
      <p:sp>
        <p:nvSpPr>
          <p:cNvPr id="4" name="Rectangle 3"/>
          <p:cNvSpPr/>
          <p:nvPr/>
        </p:nvSpPr>
        <p:spPr>
          <a:xfrm>
            <a:off x="4116601" y="478652"/>
            <a:ext cx="3709587" cy="461665"/>
          </a:xfrm>
          <a:prstGeom prst="rect">
            <a:avLst/>
          </a:prstGeom>
        </p:spPr>
        <p:txBody>
          <a:bodyPr wrap="square">
            <a:spAutoFit/>
          </a:bodyPr>
          <a:lstStyle/>
          <a:p>
            <a:pPr algn="ctr"/>
            <a:r>
              <a:rPr lang="en-US" sz="2400" b="1" dirty="0" err="1">
                <a:solidFill>
                  <a:srgbClr val="C00000"/>
                </a:solidFill>
                <a:latin typeface="Times New Roman" panose="02020603050405020304" pitchFamily="18" charset="0"/>
                <a:cs typeface="Times New Roman" panose="02020603050405020304" pitchFamily="18" charset="0"/>
                <a:sym typeface="+mn-ea"/>
              </a:rPr>
              <a:t>SAFe</a:t>
            </a:r>
            <a:r>
              <a:rPr lang="en-US" sz="2400" b="1" dirty="0">
                <a:solidFill>
                  <a:srgbClr val="C00000"/>
                </a:solidFill>
                <a:latin typeface="Times New Roman" panose="02020603050405020304" pitchFamily="18" charset="0"/>
                <a:cs typeface="Times New Roman" panose="02020603050405020304" pitchFamily="18" charset="0"/>
                <a:sym typeface="+mn-ea"/>
              </a:rPr>
              <a:t> Methodology</a:t>
            </a:r>
            <a:endParaRPr lang="en-US" sz="2400"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SESSION INTRODUCTION</a:t>
            </a:r>
            <a:endParaRPr lang="en-US"/>
          </a:p>
        </p:txBody>
      </p:sp>
      <p:sp>
        <p:nvSpPr>
          <p:cNvPr id="3" name="Content Placeholder 2"/>
          <p:cNvSpPr>
            <a:spLocks noGrp="1"/>
          </p:cNvSpPr>
          <p:nvPr>
            <p:ph idx="1"/>
          </p:nvPr>
        </p:nvSpPr>
        <p:spPr/>
        <p:txBody>
          <a:bodyPr>
            <a:normAutofit fontScale="90000"/>
          </a:bodyPr>
          <a:lstStyle/>
          <a:p>
            <a:pPr algn="l"/>
            <a:r>
              <a:rPr lang="en-US">
                <a:sym typeface="+mn-ea"/>
              </a:rPr>
              <a:t>SAFe is built on nine key principles derived from existing Lean and agile principles:</a:t>
            </a:r>
            <a:endParaRPr lang="en-US"/>
          </a:p>
          <a:p>
            <a:pPr algn="l"/>
            <a:endParaRPr lang="en-US"/>
          </a:p>
          <a:p>
            <a:pPr algn="l"/>
            <a:r>
              <a:rPr lang="en-US">
                <a:sym typeface="+mn-ea"/>
              </a:rPr>
              <a:t>Take an economic view to allow for optimal lead time while providing the best quality and value.</a:t>
            </a:r>
            <a:endParaRPr lang="en-US"/>
          </a:p>
          <a:p>
            <a:pPr algn="l"/>
            <a:r>
              <a:rPr lang="en-US">
                <a:sym typeface="+mn-ea"/>
              </a:rPr>
              <a:t>Implement systems thinking into all facets of development.</a:t>
            </a:r>
            <a:endParaRPr lang="en-US"/>
          </a:p>
          <a:p>
            <a:pPr algn="l"/>
            <a:r>
              <a:rPr lang="en-US">
                <a:sym typeface="+mn-ea"/>
              </a:rPr>
              <a:t>Assume market and technical variability by preserving choices and encouraging innovation.</a:t>
            </a:r>
            <a:endParaRPr lang="en-US"/>
          </a:p>
          <a:p>
            <a:pPr algn="l"/>
            <a:r>
              <a:rPr lang="en-US">
                <a:sym typeface="+mn-ea"/>
              </a:rPr>
              <a:t>Build incrementally with fast, integrated learning cycles that allow customer feedback and reduce risks.</a:t>
            </a:r>
            <a:endParaRPr lang="en-US"/>
          </a:p>
          <a:p>
            <a:endParaRPr lang="en-US"/>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safe provides</a:t>
            </a:r>
            <a:endParaRPr lang="en-US"/>
          </a:p>
        </p:txBody>
      </p:sp>
      <p:sp>
        <p:nvSpPr>
          <p:cNvPr id="3" name="Content Placeholder 2"/>
          <p:cNvSpPr>
            <a:spLocks noGrp="1"/>
          </p:cNvSpPr>
          <p:nvPr>
            <p:ph idx="1"/>
          </p:nvPr>
        </p:nvSpPr>
        <p:spPr/>
        <p:txBody>
          <a:bodyPr/>
          <a:lstStyle/>
          <a:p>
            <a:r>
              <a:rPr lang="en-US">
                <a:sym typeface="+mn-ea"/>
              </a:rPr>
              <a:t>SAFe provides a set of best practices, principles, and guidelines for implementing Agile practices at the enterprise level. It includes several layers, such as portfolio, program, and team, which are designed to provide alignment, synchronization, and visibility across all levels of the organization</a:t>
            </a:r>
            <a:endParaRPr lang="en-US"/>
          </a:p>
          <a:p>
            <a:endParaRPr lang="en-US"/>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17"/>
          <p:cNvSpPr/>
          <p:nvPr/>
        </p:nvSpPr>
        <p:spPr>
          <a:xfrm>
            <a:off x="3220973" y="413236"/>
            <a:ext cx="4862830" cy="669290"/>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Times New Roman" panose="02020603050405020304" pitchFamily="18" charset="0"/>
                <a:cs typeface="Times New Roman" panose="02020603050405020304" pitchFamily="18" charset="0"/>
              </a:rPr>
              <a:t>INSTRUCTIONAL OBJECTIVES</a:t>
            </a:r>
            <a:endParaRPr lang="en-US" sz="22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1752600" y="1462019"/>
            <a:ext cx="8500110" cy="181483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endParaRPr lang="en-US" sz="1600" b="0" i="0" dirty="0">
              <a:effectLst/>
              <a:latin typeface="Poppins"/>
              <a:cs typeface="Poppins"/>
            </a:endParaRPr>
          </a:p>
          <a:p>
            <a:pPr marL="342900" indent="-342900">
              <a:buFontTx/>
              <a:buAutoNum type="arabicPeriod"/>
            </a:pPr>
            <a:r>
              <a:rPr lang="en-US" sz="1600" b="0" i="0" dirty="0">
                <a:effectLst/>
                <a:latin typeface="Arial" panose="020B0604020202020204" pitchFamily="34" charset="0"/>
              </a:rPr>
              <a:t>Define </a:t>
            </a:r>
            <a:r>
              <a:rPr lang="en-US" sz="1600" dirty="0" err="1">
                <a:latin typeface="Arial" panose="020B0604020202020204" pitchFamily="34" charset="0"/>
              </a:rPr>
              <a:t>SAFe</a:t>
            </a:r>
            <a:endParaRPr lang="en-US" sz="1600" b="0" i="0" dirty="0">
              <a:effectLst/>
              <a:latin typeface="Arial" panose="020B0604020202020204" pitchFamily="34" charset="0"/>
            </a:endParaRPr>
          </a:p>
          <a:p>
            <a:pPr marL="342900" indent="-342900">
              <a:buFontTx/>
              <a:buAutoNum type="arabicPeriod"/>
            </a:pPr>
            <a:r>
              <a:rPr lang="en-US" sz="1600" b="0" i="0" dirty="0">
                <a:effectLst/>
                <a:latin typeface="Arial" panose="020B0604020202020204" pitchFamily="34" charset="0"/>
              </a:rPr>
              <a:t>Describe foundations of </a:t>
            </a:r>
            <a:r>
              <a:rPr lang="en-US" sz="1600" b="0" i="0" dirty="0" err="1">
                <a:effectLst/>
                <a:latin typeface="Arial" panose="020B0604020202020204" pitchFamily="34" charset="0"/>
              </a:rPr>
              <a:t>SAFe</a:t>
            </a:r>
            <a:r>
              <a:rPr lang="en-US" sz="1600" b="0" i="0" dirty="0">
                <a:effectLst/>
                <a:latin typeface="Arial" panose="020B0604020202020204" pitchFamily="34" charset="0"/>
              </a:rPr>
              <a:t> </a:t>
            </a:r>
            <a:endParaRPr lang="en-US" sz="1600" b="0" i="0" dirty="0">
              <a:effectLst/>
              <a:latin typeface="Arial" panose="020B0604020202020204" pitchFamily="34" charset="0"/>
            </a:endParaRPr>
          </a:p>
          <a:p>
            <a:pPr marL="342900" indent="-342900">
              <a:buFontTx/>
              <a:buAutoNum type="arabicPeriod"/>
            </a:pPr>
            <a:r>
              <a:rPr lang="en-US" sz="1600" b="0" i="0" dirty="0">
                <a:effectLst/>
                <a:latin typeface="Arial" panose="020B0604020202020204" pitchFamily="34" charset="0"/>
              </a:rPr>
              <a:t>List out the uses of </a:t>
            </a:r>
            <a:r>
              <a:rPr lang="en-US" sz="1600" b="0" i="0" dirty="0" err="1">
                <a:effectLst/>
                <a:latin typeface="Arial" panose="020B0604020202020204" pitchFamily="34" charset="0"/>
              </a:rPr>
              <a:t>SAFe</a:t>
            </a:r>
            <a:endParaRPr lang="en-US" sz="1600" b="0" i="0" dirty="0">
              <a:effectLst/>
              <a:latin typeface="Arial" panose="020B0604020202020204" pitchFamily="34" charset="0"/>
            </a:endParaRPr>
          </a:p>
          <a:p>
            <a:pPr marL="342900" indent="-342900">
              <a:buFontTx/>
              <a:buAutoNum type="arabicPeriod"/>
            </a:pPr>
            <a:r>
              <a:rPr lang="en-US" sz="1600" dirty="0">
                <a:latin typeface="Arial" panose="020B0604020202020204" pitchFamily="34" charset="0"/>
                <a:ea typeface="+mn-lt"/>
                <a:cs typeface="Times New Roman" panose="02020603050405020304" pitchFamily="18" charset="0"/>
              </a:rPr>
              <a:t>Describe </a:t>
            </a:r>
            <a:r>
              <a:rPr lang="en-US" sz="1600" dirty="0" err="1">
                <a:latin typeface="Arial" panose="020B0604020202020204" pitchFamily="34" charset="0"/>
                <a:ea typeface="+mn-lt"/>
                <a:cs typeface="Times New Roman" panose="02020603050405020304" pitchFamily="18" charset="0"/>
              </a:rPr>
              <a:t>SAFe</a:t>
            </a:r>
            <a:r>
              <a:rPr lang="en-US" sz="1600" dirty="0">
                <a:latin typeface="Arial" panose="020B0604020202020204" pitchFamily="34" charset="0"/>
                <a:ea typeface="+mn-lt"/>
                <a:cs typeface="Times New Roman" panose="02020603050405020304" pitchFamily="18" charset="0"/>
              </a:rPr>
              <a:t> core values</a:t>
            </a:r>
            <a:endParaRPr lang="en-US" sz="1600" dirty="0">
              <a:latin typeface="Arial" panose="020B0604020202020204" pitchFamily="34" charset="0"/>
              <a:ea typeface="+mn-lt"/>
              <a:cs typeface="Times New Roman" panose="02020603050405020304" pitchFamily="18" charset="0"/>
            </a:endParaRPr>
          </a:p>
          <a:p>
            <a:endParaRPr lang="en-US" sz="1600" dirty="0">
              <a:latin typeface="Arial" panose="020B0604020202020204"/>
              <a:cs typeface="Arial" panose="020B0604020202020204"/>
            </a:endParaRPr>
          </a:p>
        </p:txBody>
      </p:sp>
      <p:pic>
        <p:nvPicPr>
          <p:cNvPr id="27" name="Graphic 26" descr="Presentation with checklist outline"/>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419100" y="1912234"/>
            <a:ext cx="914400" cy="914400"/>
          </a:xfrm>
          <a:prstGeom prst="rect">
            <a:avLst/>
          </a:prstGeom>
        </p:spPr>
      </p:pic>
      <p:sp>
        <p:nvSpPr>
          <p:cNvPr id="29" name="Rounded Rectangle 17"/>
          <p:cNvSpPr/>
          <p:nvPr/>
        </p:nvSpPr>
        <p:spPr>
          <a:xfrm>
            <a:off x="3220974" y="3707228"/>
            <a:ext cx="4862829" cy="54321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latin typeface="Times New Roman" panose="02020603050405020304" pitchFamily="18" charset="0"/>
                <a:cs typeface="Times New Roman" panose="02020603050405020304" pitchFamily="18" charset="0"/>
              </a:rPr>
              <a:t>LEARNING OUTCOMES</a:t>
            </a:r>
            <a:endParaRPr lang="en-US" sz="2200" dirty="0">
              <a:latin typeface="Times New Roman" panose="02020603050405020304" pitchFamily="18" charset="0"/>
              <a:cs typeface="Times New Roman" panose="02020603050405020304" pitchFamily="18" charset="0"/>
            </a:endParaRPr>
          </a:p>
        </p:txBody>
      </p:sp>
      <p:pic>
        <p:nvPicPr>
          <p:cNvPr id="31" name="Graphic 30" descr="Idea outline"/>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8162" y="4734334"/>
            <a:ext cx="914400" cy="914400"/>
          </a:xfrm>
          <a:prstGeom prst="rect">
            <a:avLst/>
          </a:prstGeom>
        </p:spPr>
      </p:pic>
      <p:sp>
        <p:nvSpPr>
          <p:cNvPr id="37" name="TextBox 36"/>
          <p:cNvSpPr txBox="1"/>
          <p:nvPr/>
        </p:nvSpPr>
        <p:spPr>
          <a:xfrm>
            <a:off x="1752601" y="4407309"/>
            <a:ext cx="8500110" cy="156845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panose="020B0604020202020204"/>
                <a:cs typeface="Arial" panose="020B0604020202020204"/>
              </a:rPr>
              <a:t>At the end of this </a:t>
            </a:r>
            <a:r>
              <a:rPr lang="en-US" sz="1600" dirty="0">
                <a:latin typeface="Arial" panose="020B0604020202020204"/>
                <a:cs typeface="Arial" panose="020B0604020202020204"/>
              </a:rPr>
              <a:t>session</a:t>
            </a:r>
            <a:r>
              <a:rPr lang="en-US" sz="1600" b="0" i="0" dirty="0">
                <a:effectLst/>
                <a:latin typeface="Arial" panose="020B0604020202020204"/>
                <a:cs typeface="Arial" panose="020B0604020202020204"/>
              </a:rPr>
              <a:t>, you should be able to:</a:t>
            </a:r>
            <a:endParaRPr lang="en-US" sz="1600" b="0" i="0" dirty="0">
              <a:effectLst/>
              <a:latin typeface="Arial" panose="020B0604020202020204"/>
              <a:cs typeface="Arial" panose="020B0604020202020204"/>
            </a:endParaRPr>
          </a:p>
          <a:p>
            <a:pPr marL="342900" indent="-342900">
              <a:buAutoNum type="arabicPeriod"/>
            </a:pPr>
            <a:r>
              <a:rPr lang="en-US" sz="1600" b="0" i="0" dirty="0">
                <a:effectLst/>
                <a:latin typeface="Arial" panose="020B0604020202020204" pitchFamily="34" charset="0"/>
              </a:rPr>
              <a:t>Define </a:t>
            </a:r>
            <a:r>
              <a:rPr lang="en-US" sz="1600" dirty="0" err="1">
                <a:latin typeface="Arial" panose="020B0604020202020204" pitchFamily="34" charset="0"/>
              </a:rPr>
              <a:t>SAFe</a:t>
            </a:r>
            <a:endParaRPr lang="en-US" sz="1600" b="0" i="0" dirty="0">
              <a:effectLst/>
              <a:latin typeface="Arial" panose="020B0604020202020204" pitchFamily="34" charset="0"/>
            </a:endParaRPr>
          </a:p>
          <a:p>
            <a:pPr marL="342900" indent="-342900">
              <a:buFontTx/>
              <a:buAutoNum type="arabicPeriod"/>
            </a:pPr>
            <a:r>
              <a:rPr lang="en-US" sz="1600" dirty="0">
                <a:latin typeface="Arial" panose="020B0604020202020204" pitchFamily="34" charset="0"/>
              </a:rPr>
              <a:t>Describe the foundations of </a:t>
            </a:r>
            <a:r>
              <a:rPr lang="en-US" sz="1600" dirty="0" err="1">
                <a:latin typeface="Arial" panose="020B0604020202020204" pitchFamily="34" charset="0"/>
              </a:rPr>
              <a:t>SAFe</a:t>
            </a:r>
            <a:r>
              <a:rPr lang="en-US" sz="1600" dirty="0">
                <a:latin typeface="Arial" panose="020B0604020202020204" pitchFamily="34" charset="0"/>
              </a:rPr>
              <a:t> </a:t>
            </a:r>
            <a:endParaRPr lang="en-US" sz="1600" dirty="0">
              <a:latin typeface="Arial" panose="020B0604020202020204" pitchFamily="34" charset="0"/>
            </a:endParaRPr>
          </a:p>
          <a:p>
            <a:pPr marL="342900" indent="-342900">
              <a:buFontTx/>
              <a:buAutoNum type="arabicPeriod"/>
            </a:pPr>
            <a:r>
              <a:rPr lang="en-US" sz="1600" dirty="0">
                <a:latin typeface="Arial" panose="020B0604020202020204" pitchFamily="34" charset="0"/>
              </a:rPr>
              <a:t>Summarize </a:t>
            </a:r>
            <a:r>
              <a:rPr lang="en-US" sz="1600" dirty="0" err="1">
                <a:latin typeface="Arial" panose="020B0604020202020204" pitchFamily="34" charset="0"/>
              </a:rPr>
              <a:t>SAFe</a:t>
            </a:r>
            <a:r>
              <a:rPr lang="en-US" sz="1600" dirty="0">
                <a:latin typeface="Arial" panose="020B0604020202020204" pitchFamily="34" charset="0"/>
              </a:rPr>
              <a:t> principles</a:t>
            </a:r>
            <a:endParaRPr lang="en-US" sz="1600" dirty="0">
              <a:latin typeface="Arial" panose="020B0604020202020204" pitchFamily="34" charset="0"/>
              <a:ea typeface="+mn-lt"/>
              <a:cs typeface="Arial" panose="020B0604020202020204" pitchFamily="34" charset="0"/>
            </a:endParaRPr>
          </a:p>
          <a:p>
            <a:pPr marL="342900" indent="-342900">
              <a:buAutoNum type="arabicPeriod"/>
            </a:pPr>
            <a:endParaRPr lang="en-US" sz="1600" dirty="0">
              <a:latin typeface="Poppins" panose="00000500000000000000" pitchFamily="2" charset="0"/>
              <a:cs typeface="Poppins" panose="00000500000000000000" pitchFamily="2" charset="0"/>
            </a:endParaRPr>
          </a:p>
        </p:txBody>
      </p:sp>
      <p:pic>
        <p:nvPicPr>
          <p:cNvPr id="12" name="Picture 2" descr="KL Deemed to be University Logo"/>
          <p:cNvPicPr>
            <a:picLocks noChangeAspect="1" noChangeArrowheads="1"/>
          </p:cNvPicPr>
          <p:nvPr/>
        </p:nvPicPr>
        <p:blipFill>
          <a:blip r:embed="rId5"/>
          <a:srcRect/>
          <a:stretch>
            <a:fillRect/>
          </a:stretch>
        </p:blipFill>
        <p:spPr bwMode="auto">
          <a:xfrm>
            <a:off x="0" y="0"/>
            <a:ext cx="1990725" cy="600076"/>
          </a:xfrm>
          <a:prstGeom prst="rect">
            <a:avLst/>
          </a:prstGeom>
          <a:noFill/>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fade">
                                      <p:cBhvr>
                                        <p:cTn id="25" dur="500"/>
                                        <p:tgtEl>
                                          <p:spTgt spid="37"/>
                                        </p:tgtEl>
                                      </p:cBhvr>
                                    </p:animEffect>
                                  </p:childTnLst>
                                </p:cTn>
                              </p:par>
                              <p:par>
                                <p:cTn id="26" presetID="10" presetClass="entr" presetSubtype="0"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bldLvl="0" animBg="1"/>
      <p:bldP spid="29" grpId="0" animBg="1"/>
      <p:bldP spid="37"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Scaled frame work</a:t>
            </a:r>
            <a:endParaRPr lang="en-US"/>
          </a:p>
        </p:txBody>
      </p:sp>
      <p:sp>
        <p:nvSpPr>
          <p:cNvPr id="3" name="Content Placeholder 2"/>
          <p:cNvSpPr>
            <a:spLocks noGrp="1"/>
          </p:cNvSpPr>
          <p:nvPr>
            <p:ph idx="1"/>
          </p:nvPr>
        </p:nvSpPr>
        <p:spPr/>
        <p:txBody>
          <a:bodyPr/>
          <a:lstStyle/>
          <a:p>
            <a:r>
              <a:rPr lang="en-US"/>
              <a:t>The Scaled Agile Framework (SAFe) is a widely used framework for implementing Agile at scale. It is a proven, publicly available framework that can help organizations align their business goals with their software development processes. SAFe provides a set of guidelines and practices that can be used to manage and coordinate large-scale Agile projects</a:t>
            </a:r>
            <a:endParaRPr lang="en-US"/>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principles</a:t>
            </a:r>
            <a:endParaRPr lang="en-US"/>
          </a:p>
        </p:txBody>
      </p:sp>
      <p:sp>
        <p:nvSpPr>
          <p:cNvPr id="3" name="Content Placeholder 2"/>
          <p:cNvSpPr>
            <a:spLocks noGrp="1"/>
          </p:cNvSpPr>
          <p:nvPr>
            <p:ph idx="1"/>
          </p:nvPr>
        </p:nvSpPr>
        <p:spPr>
          <a:xfrm>
            <a:off x="645459" y="1853754"/>
            <a:ext cx="11546541" cy="4437385"/>
          </a:xfrm>
        </p:spPr>
        <p:txBody>
          <a:bodyPr>
            <a:normAutofit/>
          </a:bodyPr>
          <a:lstStyle/>
          <a:p>
            <a:pPr algn="just"/>
            <a:r>
              <a:rPr lang="en-US" sz="2400" b="1" dirty="0"/>
              <a:t>Take an economic view</a:t>
            </a:r>
            <a:r>
              <a:rPr lang="en-US" sz="2400" dirty="0"/>
              <a:t>: Organizations need to understand the economic implications of their decisions and actions. They must strive to deliver value to their customers in the most efficient way possible</a:t>
            </a:r>
            <a:endParaRPr lang="en-US" sz="2400" dirty="0"/>
          </a:p>
          <a:p>
            <a:pPr algn="just"/>
            <a:r>
              <a:rPr lang="en-US" sz="2400" b="1" dirty="0"/>
              <a:t>Apply systems thinking</a:t>
            </a:r>
            <a:r>
              <a:rPr lang="en-US" sz="2400" dirty="0"/>
              <a:t>: A system is more than the sum of its parts. Organizations must consider the interdependence of their people, processes, and technology to create a high-performing system that delivers value</a:t>
            </a:r>
            <a:endParaRPr lang="en-US" sz="2400" dirty="0"/>
          </a:p>
          <a:p>
            <a:pPr algn="just"/>
            <a:r>
              <a:rPr lang="en-US" sz="2400" b="1" dirty="0"/>
              <a:t>Build incrementally with fast, integrated learning cycles</a:t>
            </a:r>
            <a:r>
              <a:rPr lang="en-US" sz="2400" dirty="0"/>
              <a:t>: Organizations must build their solutions incrementally and iteratively. They must also have fast, integrated learning cycles to gather feedback and improve continuously.</a:t>
            </a:r>
            <a:endParaRPr lang="en-US" sz="2400" dirty="0"/>
          </a:p>
          <a:p>
            <a:endParaRPr lang="en-US" dirty="0"/>
          </a:p>
          <a:p>
            <a:endParaRPr lang="en-US" dirty="0"/>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0561" y="1329136"/>
            <a:ext cx="9603275" cy="524618"/>
          </a:xfrm>
        </p:spPr>
        <p:txBody>
          <a:bodyPr>
            <a:normAutofit fontScale="90000"/>
          </a:bodyPr>
          <a:lstStyle/>
          <a:p>
            <a:r>
              <a:rPr lang="en-US" dirty="0"/>
              <a:t>base mile stones</a:t>
            </a:r>
            <a:endParaRPr lang="en-US" dirty="0"/>
          </a:p>
        </p:txBody>
      </p:sp>
      <p:sp>
        <p:nvSpPr>
          <p:cNvPr id="3" name="Content Placeholder 2"/>
          <p:cNvSpPr>
            <a:spLocks noGrp="1"/>
          </p:cNvSpPr>
          <p:nvPr>
            <p:ph idx="1"/>
          </p:nvPr>
        </p:nvSpPr>
        <p:spPr>
          <a:xfrm>
            <a:off x="457200" y="1853754"/>
            <a:ext cx="11429999" cy="4437385"/>
          </a:xfrm>
        </p:spPr>
        <p:txBody>
          <a:bodyPr>
            <a:normAutofit lnSpcReduction="10000"/>
          </a:bodyPr>
          <a:lstStyle/>
          <a:p>
            <a:r>
              <a:rPr lang="en-US" sz="2400" b="1" dirty="0"/>
              <a:t>Base milestones on objective evaluation of working systems</a:t>
            </a:r>
            <a:r>
              <a:rPr lang="en-US" sz="2400" dirty="0"/>
              <a:t>: Organizations must base their milestones on objective criteria, such as the working functionality of the system, rather than subjective opinions</a:t>
            </a:r>
            <a:endParaRPr lang="en-US" sz="2400" dirty="0"/>
          </a:p>
          <a:p>
            <a:r>
              <a:rPr lang="en-US" sz="2400" b="1" dirty="0"/>
              <a:t>Visualize and limit work-in-progress, reduce batch sizes, and manage queue lengths</a:t>
            </a:r>
            <a:r>
              <a:rPr lang="en-US" sz="2400" dirty="0"/>
              <a:t>: Organizations must visualize their work and limit work-in-progress to reduce batch sizes and manage queue lengths. This helps to improve flow and reduce cycle times</a:t>
            </a:r>
            <a:endParaRPr lang="en-US" sz="2400" dirty="0"/>
          </a:p>
          <a:p>
            <a:r>
              <a:rPr lang="en-US" sz="2400" b="1" dirty="0"/>
              <a:t>Apply cadence, synchronize with cross-domain planning</a:t>
            </a:r>
            <a:r>
              <a:rPr lang="en-US" sz="2400" dirty="0"/>
              <a:t>: Organizations must apply cadence to their work to create a predictable and reliable delivery rhythm. They must also synchronize their work across different domains to ensure alignment and coordination</a:t>
            </a:r>
            <a:endParaRPr lang="en-US" sz="2400" dirty="0"/>
          </a:p>
          <a:p>
            <a:endParaRPr lang="en-US" dirty="0"/>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Decentralized decision making</a:t>
            </a:r>
            <a:endParaRPr lang="en-US"/>
          </a:p>
        </p:txBody>
      </p:sp>
      <p:sp>
        <p:nvSpPr>
          <p:cNvPr id="3" name="Content Placeholder 2"/>
          <p:cNvSpPr>
            <a:spLocks noGrp="1"/>
          </p:cNvSpPr>
          <p:nvPr>
            <p:ph idx="1"/>
          </p:nvPr>
        </p:nvSpPr>
        <p:spPr>
          <a:xfrm>
            <a:off x="327211" y="1853754"/>
            <a:ext cx="11537575" cy="4437385"/>
          </a:xfrm>
        </p:spPr>
        <p:txBody>
          <a:bodyPr>
            <a:normAutofit/>
          </a:bodyPr>
          <a:lstStyle/>
          <a:p>
            <a:r>
              <a:rPr lang="en-US" sz="2400" b="1" dirty="0"/>
              <a:t>Unlock the intrinsic motivation of knowledge workers</a:t>
            </a:r>
            <a:r>
              <a:rPr lang="en-US" sz="2400" dirty="0"/>
              <a:t>: Organizations must recognize that knowledge workers are motivated by autonomy, mastery, and purpose. They must create an environment that enables them to do their best work</a:t>
            </a:r>
            <a:endParaRPr lang="en-US" sz="2400" dirty="0"/>
          </a:p>
          <a:p>
            <a:r>
              <a:rPr lang="en-US" sz="2400" b="1" dirty="0"/>
              <a:t>Decentralize decision-making</a:t>
            </a:r>
            <a:r>
              <a:rPr lang="en-US" sz="2400" dirty="0"/>
              <a:t>: Organizations must decentralize decision-making to the people closest to the work. This enables them to make informed decisions and respond quickly to changing circumstances</a:t>
            </a:r>
            <a:endParaRPr lang="en-US" sz="2400" dirty="0"/>
          </a:p>
          <a:p>
            <a:r>
              <a:rPr lang="en-US" sz="2400" dirty="0"/>
              <a:t>These principles provide a common language and set of values for all individuals and teams involved in </a:t>
            </a:r>
            <a:r>
              <a:rPr lang="en-US" sz="2400" dirty="0" err="1"/>
              <a:t>SAFe</a:t>
            </a:r>
            <a:r>
              <a:rPr lang="en-US" sz="2400" dirty="0"/>
              <a:t>. They guide decision-making and help organizations to create a culture of continuous improvement and learning</a:t>
            </a:r>
            <a:endParaRPr lang="en-US" sz="2400" dirty="0"/>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545658"/>
          </a:xfrm>
        </p:spPr>
        <p:txBody>
          <a:bodyPr>
            <a:normAutofit/>
          </a:bodyPr>
          <a:lstStyle/>
          <a:p>
            <a:r>
              <a:rPr lang="en-US" sz="2400" dirty="0">
                <a:latin typeface="Times New Roman" panose="02020603050405020304" pitchFamily="18" charset="0"/>
                <a:cs typeface="Times New Roman" panose="02020603050405020304" pitchFamily="18" charset="0"/>
              </a:rPr>
              <a:t>safe frame work</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pic>
        <p:nvPicPr>
          <p:cNvPr id="6" name="Content Placeholder 5"/>
          <p:cNvPicPr>
            <a:picLocks noGrp="1" noChangeAspect="1"/>
          </p:cNvPicPr>
          <p:nvPr>
            <p:ph idx="1"/>
          </p:nvPr>
        </p:nvPicPr>
        <p:blipFill>
          <a:blip r:embed="rId1"/>
          <a:stretch>
            <a:fillRect/>
          </a:stretch>
        </p:blipFill>
        <p:spPr>
          <a:xfrm>
            <a:off x="-85799" y="1853755"/>
            <a:ext cx="12099621" cy="443738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947815" y="822536"/>
            <a:ext cx="4238911" cy="620869"/>
          </a:xfrm>
        </p:spPr>
        <p:txBody>
          <a:bodyPr>
            <a:normAutofit/>
          </a:bodyPr>
          <a:lstStyle/>
          <a:p>
            <a:r>
              <a:rPr lang="en-US" sz="2400" dirty="0">
                <a:latin typeface="Times New Roman" panose="02020603050405020304" pitchFamily="18" charset="0"/>
                <a:cs typeface="Times New Roman" panose="02020603050405020304" pitchFamily="18" charset="0"/>
              </a:rPr>
              <a:t>process</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pic>
        <p:nvPicPr>
          <p:cNvPr id="5" name="Content Placeholder 4" descr="scaled-agile-framework-three-building-blocks-of-SAFe-768x670"/>
          <p:cNvPicPr>
            <a:picLocks noGrp="1" noChangeAspect="1"/>
          </p:cNvPicPr>
          <p:nvPr>
            <p:ph idx="1"/>
          </p:nvPr>
        </p:nvPicPr>
        <p:blipFill>
          <a:blip r:embed="rId1"/>
          <a:stretch>
            <a:fillRect/>
          </a:stretch>
        </p:blipFill>
        <p:spPr>
          <a:xfrm>
            <a:off x="1805" y="1853753"/>
            <a:ext cx="12190195" cy="423755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SAFe methodology can be applied in a variety of applications and scenarios, including</a:t>
            </a:r>
            <a:endParaRPr lang="en-US"/>
          </a:p>
        </p:txBody>
      </p:sp>
      <p:sp>
        <p:nvSpPr>
          <p:cNvPr id="3" name="Content Placeholder 2"/>
          <p:cNvSpPr>
            <a:spLocks noGrp="1"/>
          </p:cNvSpPr>
          <p:nvPr>
            <p:ph idx="1"/>
          </p:nvPr>
        </p:nvSpPr>
        <p:spPr/>
        <p:txBody>
          <a:bodyPr>
            <a:normAutofit lnSpcReduction="10000"/>
          </a:bodyPr>
          <a:lstStyle/>
          <a:p>
            <a:r>
              <a:rPr lang="en-US" b="1" dirty="0"/>
              <a:t>Large-Scale Software Development</a:t>
            </a:r>
            <a:r>
              <a:rPr lang="en-US" dirty="0"/>
              <a:t>: </a:t>
            </a:r>
            <a:r>
              <a:rPr lang="en-US" dirty="0" err="1"/>
              <a:t>SAFe</a:t>
            </a:r>
            <a:r>
              <a:rPr lang="en-US" dirty="0"/>
              <a:t> is particularly useful for large-scale software development efforts that involve multiple teams, departments, and stakeholders. By providing a structured framework for collaboration and communication, </a:t>
            </a:r>
            <a:r>
              <a:rPr lang="en-US" dirty="0" err="1"/>
              <a:t>SAFe</a:t>
            </a:r>
            <a:r>
              <a:rPr lang="en-US" dirty="0"/>
              <a:t> helps to ensure that everyone is aligned on the project goals and working together towards a common objective</a:t>
            </a:r>
            <a:endParaRPr lang="en-US" dirty="0"/>
          </a:p>
          <a:p>
            <a:r>
              <a:rPr lang="en-US" b="1" dirty="0"/>
              <a:t>Enterprise-wide Agile Transformation</a:t>
            </a:r>
            <a:r>
              <a:rPr lang="en-US" dirty="0"/>
              <a:t>: </a:t>
            </a:r>
            <a:r>
              <a:rPr lang="en-US" dirty="0" err="1"/>
              <a:t>SAFe</a:t>
            </a:r>
            <a:r>
              <a:rPr lang="en-US" dirty="0"/>
              <a:t> can also be used to drive enterprise-wide agile transformations. By providing a roadmap for agile adoption, </a:t>
            </a:r>
            <a:r>
              <a:rPr lang="en-US" dirty="0" err="1"/>
              <a:t>SAFe</a:t>
            </a:r>
            <a:r>
              <a:rPr lang="en-US" dirty="0"/>
              <a:t> helps to ensure that the transformation is planned and executed in a systematic and effective manner, with buy-in from all stakeholders</a:t>
            </a:r>
            <a:endParaRPr lang="en-US" dirty="0"/>
          </a:p>
          <a:p>
            <a:endParaRPr lang="en-US" dirty="0"/>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continuation</a:t>
            </a:r>
            <a:endParaRPr lang="en-US"/>
          </a:p>
        </p:txBody>
      </p:sp>
      <p:sp>
        <p:nvSpPr>
          <p:cNvPr id="3" name="Content Placeholder 2"/>
          <p:cNvSpPr>
            <a:spLocks noGrp="1"/>
          </p:cNvSpPr>
          <p:nvPr>
            <p:ph idx="1"/>
          </p:nvPr>
        </p:nvSpPr>
        <p:spPr/>
        <p:txBody>
          <a:bodyPr/>
          <a:lstStyle/>
          <a:p>
            <a:r>
              <a:rPr lang="en-US" b="1" dirty="0"/>
              <a:t>Cross-functional Teams</a:t>
            </a:r>
            <a:r>
              <a:rPr lang="en-US" dirty="0"/>
              <a:t>: </a:t>
            </a:r>
            <a:r>
              <a:rPr lang="en-US" dirty="0" err="1"/>
              <a:t>SAFe</a:t>
            </a:r>
            <a:r>
              <a:rPr lang="en-US" dirty="0"/>
              <a:t> is ideal for cross-functional teams that require a high degree of collaboration and coordination. By providing a structured approach to planning and execution, </a:t>
            </a:r>
            <a:r>
              <a:rPr lang="en-US" dirty="0" err="1"/>
              <a:t>SAFe</a:t>
            </a:r>
            <a:r>
              <a:rPr lang="en-US" dirty="0"/>
              <a:t> helps to ensure that all team members are aligned on the project goals and working towards a common objective</a:t>
            </a:r>
            <a:endParaRPr lang="en-US" dirty="0"/>
          </a:p>
          <a:p>
            <a:r>
              <a:rPr lang="en-US" b="1" dirty="0"/>
              <a:t>Product Development</a:t>
            </a:r>
            <a:r>
              <a:rPr lang="en-US" dirty="0"/>
              <a:t>: </a:t>
            </a:r>
            <a:r>
              <a:rPr lang="en-US" dirty="0" err="1"/>
              <a:t>SAFe</a:t>
            </a:r>
            <a:r>
              <a:rPr lang="en-US" dirty="0"/>
              <a:t> is well-suited for product development efforts, where multiple teams are involved in developing and delivering a product. By providing a framework for continuous delivery, </a:t>
            </a:r>
            <a:r>
              <a:rPr lang="en-US" dirty="0" err="1"/>
              <a:t>SAFe</a:t>
            </a:r>
            <a:r>
              <a:rPr lang="en-US" dirty="0"/>
              <a:t> helps to ensure that the product is delivered on-time and on-budget, with high quality</a:t>
            </a:r>
            <a:endParaRPr lang="en-US" dirty="0"/>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endParaRPr lang="en-US"/>
          </a:p>
        </p:txBody>
      </p:sp>
      <p:sp>
        <p:nvSpPr>
          <p:cNvPr id="3" name="Content Placeholder 2"/>
          <p:cNvSpPr>
            <a:spLocks noGrp="1"/>
          </p:cNvSpPr>
          <p:nvPr>
            <p:ph idx="1"/>
          </p:nvPr>
        </p:nvSpPr>
        <p:spPr/>
        <p:txBody>
          <a:bodyPr/>
          <a:lstStyle/>
          <a:p>
            <a:r>
              <a:rPr lang="en-US"/>
              <a:t>Overall, SAFe methodology is a versatile framework that can be applied in a wide range of applications and scenarios. Its structured approach to collaboration, planning, and execution makes it an ideal choice for large-scale software development, enterprise-wide agile transformations, cross-functional teams, product development, and agile project management</a:t>
            </a:r>
            <a:endParaRPr lang="en-US"/>
          </a:p>
        </p:txBody>
      </p:sp>
      <p:sp>
        <p:nvSpPr>
          <p:cNvPr id="4" name="Slide Number Placeholder 3"/>
          <p:cNvSpPr>
            <a:spLocks noGrp="1"/>
          </p:cNvSpPr>
          <p:nvPr>
            <p:ph type="sldNum" sz="quarter" idx="12"/>
          </p:nvPr>
        </p:nvSpPr>
        <p:spPr/>
        <p:txBody>
          <a:bodyPr/>
          <a:lstStyle/>
          <a:p>
            <a:fld id="{CBABCCC1-BF11-4F37-963E-1BCD5B23FD72}" type="slidenum">
              <a:rPr lang="en-IN" smtClean="0"/>
            </a:fld>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endParaRPr lang="en-US" sz="2400" dirty="0"/>
          </a:p>
        </p:txBody>
      </p:sp>
      <p:pic>
        <p:nvPicPr>
          <p:cNvPr id="8" name="Picture 2" descr="KL Deemed to be University Logo"/>
          <p:cNvPicPr>
            <a:picLocks noChangeAspect="1" noChangeArrowheads="1"/>
          </p:cNvPicPr>
          <p:nvPr/>
        </p:nvPicPr>
        <p:blipFill>
          <a:blip r:embed="rId1"/>
          <a:srcRect/>
          <a:stretch>
            <a:fillRect/>
          </a:stretch>
        </p:blipFill>
        <p:spPr bwMode="auto">
          <a:xfrm>
            <a:off x="0" y="0"/>
            <a:ext cx="1990725" cy="600076"/>
          </a:xfrm>
          <a:prstGeom prst="rect">
            <a:avLst/>
          </a:prstGeom>
          <a:noFill/>
        </p:spPr>
      </p:pic>
      <p:sp>
        <p:nvSpPr>
          <p:cNvPr id="9" name="Content Placeholder 2"/>
          <p:cNvSpPr>
            <a:spLocks noGrp="1"/>
          </p:cNvSpPr>
          <p:nvPr>
            <p:ph idx="1"/>
          </p:nvPr>
        </p:nvSpPr>
        <p:spPr/>
        <p:txBody>
          <a:bodyPr/>
          <a:lstStyle/>
          <a:p>
            <a:pPr marL="457200" indent="-457200">
              <a:buAutoNum type="arabicPeriod"/>
            </a:pPr>
            <a:r>
              <a:rPr lang="en-US" sz="2400" dirty="0"/>
              <a:t>What is Scaled Agile Framework (</a:t>
            </a:r>
            <a:r>
              <a:rPr lang="en-US" sz="2400" dirty="0" err="1"/>
              <a:t>SAFe</a:t>
            </a:r>
            <a:r>
              <a:rPr lang="en-US" sz="2400" dirty="0"/>
              <a:t>) </a:t>
            </a:r>
            <a:endParaRPr lang="en-US" sz="2400" dirty="0"/>
          </a:p>
          <a:p>
            <a:pPr marL="457200" indent="-457200">
              <a:buAutoNum type="arabicPeriod"/>
            </a:pPr>
            <a:r>
              <a:rPr lang="en-US" sz="2400" dirty="0"/>
              <a:t>Why to use Agile Framework </a:t>
            </a:r>
            <a:endParaRPr lang="en-US" sz="2400" dirty="0"/>
          </a:p>
          <a:p>
            <a:pPr marL="457200" indent="-457200">
              <a:buAutoNum type="arabicPeriod"/>
            </a:pPr>
            <a:r>
              <a:rPr lang="en-US" sz="2400" dirty="0"/>
              <a:t>When to Use Scaled Agile Framework </a:t>
            </a:r>
            <a:endParaRPr lang="en-US" sz="2400" dirty="0"/>
          </a:p>
          <a:p>
            <a:pPr marL="457200" indent="-457200">
              <a:buAutoNum type="arabicPeriod"/>
            </a:pPr>
            <a:r>
              <a:rPr lang="en-US" sz="2400" dirty="0"/>
              <a:t>Explain Foundations of Scaled Agile Framework </a:t>
            </a:r>
            <a:endParaRPr lang="en-US" sz="24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a:p>
        </p:txBody>
      </p:sp>
      <p:sp>
        <p:nvSpPr>
          <p:cNvPr id="4" name="Rounded Rectangle 17"/>
          <p:cNvSpPr/>
          <p:nvPr/>
        </p:nvSpPr>
        <p:spPr>
          <a:xfrm>
            <a:off x="3473653" y="84408"/>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t>SESSION DESCRIPTION</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pic>
        <p:nvPicPr>
          <p:cNvPr id="24" name="Picture 2" descr="KL Deemed to be University Logo"/>
          <p:cNvPicPr>
            <a:picLocks noChangeAspect="1" noChangeArrowheads="1"/>
          </p:cNvPicPr>
          <p:nvPr/>
        </p:nvPicPr>
        <p:blipFill>
          <a:blip r:embed="rId1"/>
          <a:srcRect/>
          <a:stretch>
            <a:fillRect/>
          </a:stretch>
        </p:blipFill>
        <p:spPr bwMode="auto">
          <a:xfrm>
            <a:off x="0" y="0"/>
            <a:ext cx="1990725" cy="600076"/>
          </a:xfrm>
          <a:prstGeom prst="rect">
            <a:avLst/>
          </a:prstGeom>
          <a:noFill/>
        </p:spPr>
      </p:pic>
      <p:sp>
        <p:nvSpPr>
          <p:cNvPr id="5" name="Text Box 36"/>
          <p:cNvSpPr txBox="1">
            <a:spLocks noChangeArrowheads="1"/>
          </p:cNvSpPr>
          <p:nvPr/>
        </p:nvSpPr>
        <p:spPr bwMode="auto">
          <a:xfrm>
            <a:off x="845575" y="1825601"/>
            <a:ext cx="10227212" cy="310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marL="342900" indent="-342900">
              <a:buFont typeface="Wingdings" panose="05000000000000000000" pitchFamily="2" charset="2"/>
              <a:buChar char="v"/>
            </a:pPr>
            <a:r>
              <a:rPr lang="en-US" sz="2800" dirty="0">
                <a:solidFill>
                  <a:schemeClr val="tx1">
                    <a:lumMod val="85000"/>
                    <a:lumOff val="15000"/>
                  </a:schemeClr>
                </a:solidFill>
              </a:rPr>
              <a:t>What is Scaled Agile Framework (</a:t>
            </a:r>
            <a:r>
              <a:rPr lang="en-US" sz="2800" dirty="0" err="1">
                <a:solidFill>
                  <a:schemeClr val="tx1">
                    <a:lumMod val="85000"/>
                    <a:lumOff val="15000"/>
                  </a:schemeClr>
                </a:solidFill>
              </a:rPr>
              <a:t>SAFe</a:t>
            </a:r>
            <a:r>
              <a:rPr lang="en-US" sz="2800" dirty="0">
                <a:solidFill>
                  <a:schemeClr val="tx1">
                    <a:lumMod val="85000"/>
                    <a:lumOff val="15000"/>
                  </a:schemeClr>
                </a:solidFill>
              </a:rPr>
              <a:t>) </a:t>
            </a:r>
            <a:endParaRPr lang="en-US" sz="2800" dirty="0">
              <a:solidFill>
                <a:schemeClr val="tx1">
                  <a:lumMod val="85000"/>
                  <a:lumOff val="15000"/>
                </a:schemeClr>
              </a:solidFill>
            </a:endParaRPr>
          </a:p>
          <a:p>
            <a:pPr marL="342900" indent="-342900">
              <a:buFont typeface="Wingdings" panose="05000000000000000000" pitchFamily="2" charset="2"/>
              <a:buChar char="v"/>
            </a:pPr>
            <a:endParaRPr lang="en-US" sz="2800" dirty="0">
              <a:solidFill>
                <a:schemeClr val="tx1">
                  <a:lumMod val="85000"/>
                  <a:lumOff val="15000"/>
                </a:schemeClr>
              </a:solidFill>
            </a:endParaRPr>
          </a:p>
          <a:p>
            <a:pPr marL="342900" lvl="0" indent="-342900">
              <a:buFont typeface="Wingdings" panose="05000000000000000000" pitchFamily="2" charset="2"/>
              <a:buChar char="v"/>
            </a:pPr>
            <a:r>
              <a:rPr lang="en-US" sz="2800" dirty="0">
                <a:solidFill>
                  <a:schemeClr val="tx1">
                    <a:lumMod val="85000"/>
                    <a:lumOff val="15000"/>
                  </a:schemeClr>
                </a:solidFill>
              </a:rPr>
              <a:t>Why to use Agile Framework </a:t>
            </a:r>
            <a:endParaRPr lang="en-US" sz="2800" dirty="0">
              <a:solidFill>
                <a:schemeClr val="tx1">
                  <a:lumMod val="85000"/>
                  <a:lumOff val="15000"/>
                </a:schemeClr>
              </a:solidFill>
            </a:endParaRPr>
          </a:p>
          <a:p>
            <a:pPr marL="342900" lvl="0" indent="-342900">
              <a:buFont typeface="Wingdings" panose="05000000000000000000" pitchFamily="2" charset="2"/>
              <a:buChar char="v"/>
            </a:pPr>
            <a:endParaRPr lang="en-US" sz="2800" dirty="0">
              <a:solidFill>
                <a:schemeClr val="tx1">
                  <a:lumMod val="85000"/>
                  <a:lumOff val="15000"/>
                </a:schemeClr>
              </a:solidFill>
            </a:endParaRPr>
          </a:p>
          <a:p>
            <a:pPr marL="342900" lvl="0" indent="-342900">
              <a:buFont typeface="Wingdings" panose="05000000000000000000" pitchFamily="2" charset="2"/>
              <a:buChar char="v"/>
            </a:pPr>
            <a:r>
              <a:rPr lang="en-US" sz="2800" dirty="0">
                <a:solidFill>
                  <a:schemeClr val="tx1">
                    <a:lumMod val="85000"/>
                    <a:lumOff val="15000"/>
                  </a:schemeClr>
                </a:solidFill>
              </a:rPr>
              <a:t>When to Use Scaled Agile Framework</a:t>
            </a:r>
            <a:endParaRPr lang="en-US" sz="2800" dirty="0">
              <a:solidFill>
                <a:schemeClr val="tx1">
                  <a:lumMod val="85000"/>
                  <a:lumOff val="15000"/>
                </a:schemeClr>
              </a:solidFill>
            </a:endParaRPr>
          </a:p>
          <a:p>
            <a:pPr lvl="0" indent="0">
              <a:buFont typeface="Wingdings" panose="05000000000000000000" pitchFamily="2" charset="2"/>
              <a:buNone/>
            </a:pPr>
            <a:r>
              <a:rPr lang="en-US" sz="2800" dirty="0">
                <a:solidFill>
                  <a:schemeClr val="tx1">
                    <a:lumMod val="85000"/>
                    <a:lumOff val="15000"/>
                  </a:schemeClr>
                </a:solidFill>
              </a:rPr>
              <a:t> </a:t>
            </a:r>
            <a:endParaRPr lang="en-US" sz="2800" dirty="0">
              <a:solidFill>
                <a:schemeClr val="tx1">
                  <a:lumMod val="85000"/>
                  <a:lumOff val="15000"/>
                </a:schemeClr>
              </a:solidFill>
            </a:endParaRPr>
          </a:p>
          <a:p>
            <a:pPr marL="342900" lvl="0" indent="-342900">
              <a:buFont typeface="Wingdings" panose="05000000000000000000" pitchFamily="2" charset="2"/>
              <a:buChar char="v"/>
            </a:pPr>
            <a:r>
              <a:rPr lang="en-US" sz="2800" dirty="0">
                <a:solidFill>
                  <a:schemeClr val="tx1">
                    <a:lumMod val="85000"/>
                    <a:lumOff val="15000"/>
                  </a:schemeClr>
                </a:solidFill>
              </a:rPr>
              <a:t>Foundations of Scaled Agile Framework </a:t>
            </a:r>
            <a:endParaRPr lang="en-US" sz="2800" dirty="0">
              <a:solidFill>
                <a:schemeClr val="tx1">
                  <a:lumMod val="85000"/>
                  <a:lumOff val="15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ym typeface="+mn-ea"/>
              </a:rPr>
              <a:t>REFERENCES FOR FURTHER LEARNING OF THE SESSION</a:t>
            </a:r>
            <a:br>
              <a:rPr lang="en-US" dirty="0">
                <a:solidFill>
                  <a:schemeClr val="bg1"/>
                </a:solidFill>
                <a:latin typeface="Poppins" panose="00000500000000000000" pitchFamily="2" charset="0"/>
                <a:cs typeface="Poppins" panose="00000500000000000000" pitchFamily="2" charset="0"/>
              </a:rPr>
            </a:br>
            <a:endParaRPr lang="en-US"/>
          </a:p>
        </p:txBody>
      </p:sp>
      <p:sp>
        <p:nvSpPr>
          <p:cNvPr id="3" name="Content Placeholder 2"/>
          <p:cNvSpPr>
            <a:spLocks noGrp="1"/>
          </p:cNvSpPr>
          <p:nvPr>
            <p:ph idx="1"/>
          </p:nvPr>
        </p:nvSpPr>
        <p:spPr>
          <a:xfrm>
            <a:off x="1451610" y="1530985"/>
            <a:ext cx="9603105" cy="3935095"/>
          </a:xfrm>
        </p:spPr>
        <p:txBody>
          <a:bodyPr>
            <a:noAutofit/>
          </a:bodyPr>
          <a:lstStyle/>
          <a:p>
            <a:pPr>
              <a:lnSpc>
                <a:spcPct val="150000"/>
              </a:lnSpc>
            </a:pPr>
            <a:endParaRPr lang="en-IN" sz="1900" b="1" dirty="0">
              <a:latin typeface="Times New Roman" panose="02020603050405020304" pitchFamily="18" charset="0"/>
              <a:cs typeface="Times New Roman" panose="02020603050405020304" pitchFamily="18" charset="0"/>
              <a:sym typeface="+mn-ea"/>
            </a:endParaRPr>
          </a:p>
          <a:p>
            <a:pPr>
              <a:lnSpc>
                <a:spcPct val="150000"/>
              </a:lnSpc>
            </a:pPr>
            <a:r>
              <a:rPr lang="en-IN" sz="1900" b="1" dirty="0">
                <a:latin typeface="Times New Roman" panose="02020603050405020304" pitchFamily="18" charset="0"/>
                <a:cs typeface="Times New Roman" panose="02020603050405020304" pitchFamily="18" charset="0"/>
                <a:sym typeface="+mn-ea"/>
              </a:rPr>
              <a:t>TEXT BOOKS:</a:t>
            </a:r>
            <a:endParaRPr lang="en-IN" sz="1900" dirty="0">
              <a:latin typeface="Times New Roman" panose="02020603050405020304" pitchFamily="18" charset="0"/>
              <a:cs typeface="Times New Roman" panose="02020603050405020304" pitchFamily="18" charset="0"/>
            </a:endParaRPr>
          </a:p>
          <a:p>
            <a:pPr marL="0" indent="0">
              <a:buNone/>
            </a:pPr>
            <a:r>
              <a:rPr lang="en-US" altLang="en-IN" sz="1900" dirty="0">
                <a:latin typeface="Times New Roman" panose="02020603050405020304" pitchFamily="18" charset="0"/>
                <a:cs typeface="Times New Roman" panose="02020603050405020304" pitchFamily="18" charset="0"/>
                <a:sym typeface="+mn-ea"/>
              </a:rPr>
              <a:t>1</a:t>
            </a:r>
            <a:r>
              <a:rPr lang="en-IN" sz="1900" dirty="0">
                <a:latin typeface="Times New Roman" panose="02020603050405020304" pitchFamily="18" charset="0"/>
                <a:cs typeface="Times New Roman" panose="02020603050405020304" pitchFamily="18" charset="0"/>
                <a:sym typeface="+mn-ea"/>
              </a:rPr>
              <a:t> . Roger </a:t>
            </a:r>
            <a:r>
              <a:rPr lang="en-IN" sz="1900" dirty="0" err="1">
                <a:latin typeface="Times New Roman" panose="02020603050405020304" pitchFamily="18" charset="0"/>
                <a:cs typeface="Times New Roman" panose="02020603050405020304" pitchFamily="18" charset="0"/>
                <a:sym typeface="+mn-ea"/>
              </a:rPr>
              <a:t>S.Pressman</a:t>
            </a:r>
            <a:r>
              <a:rPr lang="en-IN" sz="1900" dirty="0">
                <a:latin typeface="Times New Roman" panose="02020603050405020304" pitchFamily="18" charset="0"/>
                <a:cs typeface="Times New Roman" panose="02020603050405020304" pitchFamily="18" charset="0"/>
                <a:sym typeface="+mn-ea"/>
              </a:rPr>
              <a:t>, “Software Engineering – A Practitioner’s Approach” 7th Edition, Mc Graw Hill,(2014).</a:t>
            </a:r>
            <a:endParaRPr lang="en-IN" sz="1900" b="1" dirty="0">
              <a:latin typeface="Times New Roman" panose="02020603050405020304" pitchFamily="18" charset="0"/>
              <a:cs typeface="Times New Roman" panose="02020603050405020304" pitchFamily="18" charset="0"/>
            </a:endParaRPr>
          </a:p>
          <a:p>
            <a:pPr marL="0" lvl="0" indent="0">
              <a:lnSpc>
                <a:spcPct val="30000"/>
              </a:lnSpc>
              <a:buNone/>
            </a:pPr>
            <a:r>
              <a:rPr lang="en-IN" sz="1900" dirty="0">
                <a:latin typeface="Times New Roman" panose="02020603050405020304" pitchFamily="18" charset="0"/>
                <a:cs typeface="Times New Roman" panose="02020603050405020304" pitchFamily="18" charset="0"/>
                <a:sym typeface="+mn-ea"/>
              </a:rPr>
              <a:t>2. Ian Sommerville, “Software Engineering”, Tenth Edition, Pearson Education, (2015).</a:t>
            </a:r>
            <a:endParaRPr lang="en-IN" sz="1900" b="1" dirty="0">
              <a:latin typeface="Times New Roman" panose="02020603050405020304" pitchFamily="18" charset="0"/>
              <a:cs typeface="Times New Roman" panose="02020603050405020304" pitchFamily="18" charset="0"/>
            </a:endParaRPr>
          </a:p>
          <a:p>
            <a:pPr marL="0" indent="0">
              <a:lnSpc>
                <a:spcPct val="30000"/>
              </a:lnSpc>
              <a:buNone/>
            </a:pPr>
            <a:r>
              <a:rPr lang="en-IN" sz="1900" b="1" dirty="0">
                <a:latin typeface="Times New Roman" panose="02020603050405020304" pitchFamily="18" charset="0"/>
                <a:cs typeface="Times New Roman" panose="02020603050405020304" pitchFamily="18" charset="0"/>
                <a:sym typeface="+mn-ea"/>
              </a:rPr>
              <a:t> </a:t>
            </a:r>
            <a:endParaRPr lang="en-IN" sz="1900" dirty="0">
              <a:latin typeface="Times New Roman" panose="02020603050405020304" pitchFamily="18" charset="0"/>
              <a:cs typeface="Times New Roman" panose="02020603050405020304" pitchFamily="18" charset="0"/>
            </a:endParaRPr>
          </a:p>
          <a:p>
            <a:pPr>
              <a:lnSpc>
                <a:spcPct val="30000"/>
              </a:lnSpc>
            </a:pPr>
            <a:r>
              <a:rPr lang="en-IN" sz="1900" b="1" dirty="0">
                <a:latin typeface="Times New Roman" panose="02020603050405020304" pitchFamily="18" charset="0"/>
                <a:cs typeface="Times New Roman" panose="02020603050405020304" pitchFamily="18" charset="0"/>
                <a:sym typeface="+mn-ea"/>
              </a:rPr>
              <a:t>Reference Book</a:t>
            </a:r>
            <a:endParaRPr lang="en-IN" sz="1900" b="1" dirty="0">
              <a:latin typeface="Times New Roman" panose="02020603050405020304" pitchFamily="18" charset="0"/>
              <a:cs typeface="Times New Roman" panose="02020603050405020304" pitchFamily="18" charset="0"/>
              <a:sym typeface="+mn-ea"/>
            </a:endParaRPr>
          </a:p>
          <a:p>
            <a:pPr>
              <a:lnSpc>
                <a:spcPct val="0"/>
              </a:lnSpc>
            </a:pPr>
            <a:endParaRPr lang="en-IN" sz="1900" dirty="0">
              <a:latin typeface="Times New Roman" panose="02020603050405020304" pitchFamily="18" charset="0"/>
              <a:cs typeface="Times New Roman" panose="02020603050405020304" pitchFamily="18" charset="0"/>
            </a:endParaRPr>
          </a:p>
          <a:p>
            <a:pPr lvl="0">
              <a:lnSpc>
                <a:spcPct val="30000"/>
              </a:lnSpc>
            </a:pPr>
            <a:r>
              <a:rPr lang="en-IN" sz="1900" dirty="0">
                <a:latin typeface="Times New Roman" panose="02020603050405020304" pitchFamily="18" charset="0"/>
                <a:cs typeface="Times New Roman" panose="02020603050405020304" pitchFamily="18" charset="0"/>
                <a:sym typeface="+mn-ea"/>
              </a:rPr>
              <a:t>Agile and Iterative Development: A Manager's Guide, Craig </a:t>
            </a:r>
            <a:r>
              <a:rPr lang="en-IN" sz="1900" dirty="0" err="1">
                <a:latin typeface="Times New Roman" panose="02020603050405020304" pitchFamily="18" charset="0"/>
                <a:cs typeface="Times New Roman" panose="02020603050405020304" pitchFamily="18" charset="0"/>
                <a:sym typeface="+mn-ea"/>
              </a:rPr>
              <a:t>Larman</a:t>
            </a:r>
            <a:r>
              <a:rPr lang="en-IN" sz="1900" dirty="0">
                <a:latin typeface="Times New Roman" panose="02020603050405020304" pitchFamily="18" charset="0"/>
                <a:cs typeface="Times New Roman" panose="02020603050405020304" pitchFamily="18" charset="0"/>
                <a:sym typeface="+mn-ea"/>
              </a:rPr>
              <a:t>, Addison-Wesley</a:t>
            </a:r>
            <a:endParaRPr lang="en-IN" sz="1900" b="1" dirty="0">
              <a:latin typeface="Times New Roman" panose="02020603050405020304" pitchFamily="18" charset="0"/>
              <a:cs typeface="Times New Roman" panose="02020603050405020304" pitchFamily="18" charset="0"/>
            </a:endParaRPr>
          </a:p>
          <a:p>
            <a:pPr>
              <a:lnSpc>
                <a:spcPct val="30000"/>
              </a:lnSpc>
            </a:pPr>
            <a:r>
              <a:rPr lang="en-IN" sz="1900" dirty="0">
                <a:latin typeface="Times New Roman" panose="02020603050405020304" pitchFamily="18" charset="0"/>
                <a:cs typeface="Times New Roman" panose="02020603050405020304" pitchFamily="18" charset="0"/>
                <a:sym typeface="+mn-ea"/>
              </a:rPr>
              <a:t> </a:t>
            </a:r>
            <a:endParaRPr lang="en-IN" sz="1900" b="1" dirty="0">
              <a:latin typeface="Times New Roman" panose="02020603050405020304" pitchFamily="18" charset="0"/>
              <a:cs typeface="Times New Roman" panose="02020603050405020304" pitchFamily="18" charset="0"/>
            </a:endParaRPr>
          </a:p>
          <a:p>
            <a:pPr>
              <a:lnSpc>
                <a:spcPct val="30000"/>
              </a:lnSpc>
            </a:pPr>
            <a:endParaRPr lang="en-IN" sz="1900" b="1" dirty="0">
              <a:latin typeface="Times New Roman" panose="02020603050405020304" pitchFamily="18" charset="0"/>
              <a:cs typeface="Times New Roman" panose="02020603050405020304" pitchFamily="18" charset="0"/>
            </a:endParaRPr>
          </a:p>
          <a:p>
            <a:endParaRPr lang="en-IN" sz="5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ym typeface="+mn-ea"/>
              </a:rPr>
              <a:t>WEB REFER</a:t>
            </a:r>
            <a:r>
              <a:rPr lang="en-US" altLang="en-IN" b="1" dirty="0">
                <a:sym typeface="+mn-ea"/>
              </a:rPr>
              <a:t>e</a:t>
            </a:r>
            <a:r>
              <a:rPr lang="en-IN" b="1" dirty="0">
                <a:sym typeface="+mn-ea"/>
              </a:rPr>
              <a:t>NCES/MOOCS:</a:t>
            </a:r>
            <a:endParaRPr lang="en-US"/>
          </a:p>
        </p:txBody>
      </p:sp>
      <p:sp>
        <p:nvSpPr>
          <p:cNvPr id="3" name="Content Placeholder 2"/>
          <p:cNvSpPr>
            <a:spLocks noGrp="1"/>
          </p:cNvSpPr>
          <p:nvPr>
            <p:ph idx="1"/>
          </p:nvPr>
        </p:nvSpPr>
        <p:spPr>
          <a:xfrm>
            <a:off x="1451579" y="2004937"/>
            <a:ext cx="9603275" cy="3450613"/>
          </a:xfrm>
        </p:spPr>
        <p:txBody>
          <a:bodyPr/>
          <a:lstStyle/>
          <a:p>
            <a:pPr marL="0" indent="0">
              <a:lnSpc>
                <a:spcPct val="30000"/>
              </a:lnSpc>
              <a:buNone/>
            </a:pPr>
            <a:r>
              <a:rPr lang="en-IN" b="1" dirty="0">
                <a:latin typeface="Times New Roman" panose="02020603050405020304" pitchFamily="18" charset="0"/>
                <a:cs typeface="Times New Roman" panose="02020603050405020304" pitchFamily="18" charset="0"/>
                <a:sym typeface="+mn-ea"/>
              </a:rPr>
              <a:t>:</a:t>
            </a:r>
            <a:endParaRPr lang="en-IN" b="1" dirty="0">
              <a:latin typeface="Times New Roman" panose="02020603050405020304" pitchFamily="18" charset="0"/>
              <a:cs typeface="Times New Roman" panose="02020603050405020304" pitchFamily="18" charset="0"/>
              <a:sym typeface="+mn-ea"/>
            </a:endParaRPr>
          </a:p>
          <a:p>
            <a:pPr>
              <a:lnSpc>
                <a:spcPct val="30000"/>
              </a:lnSpc>
            </a:pPr>
            <a:endParaRPr lang="en-IN" dirty="0">
              <a:latin typeface="Times New Roman" panose="02020603050405020304" pitchFamily="18" charset="0"/>
              <a:cs typeface="Times New Roman" panose="02020603050405020304" pitchFamily="18" charset="0"/>
            </a:endParaRPr>
          </a:p>
          <a:p>
            <a:pPr lvl="0">
              <a:lnSpc>
                <a:spcPct val="30000"/>
              </a:lnSpc>
            </a:pPr>
            <a:r>
              <a:rPr lang="en-IN" dirty="0">
                <a:latin typeface="Times New Roman" panose="02020603050405020304" pitchFamily="18" charset="0"/>
                <a:cs typeface="Times New Roman" panose="02020603050405020304" pitchFamily="18" charset="0"/>
                <a:sym typeface="+mn-ea"/>
              </a:rPr>
              <a:t>https://www.digite.com/kanban/what-is-kanban/</a:t>
            </a:r>
            <a:endParaRPr lang="en-IN" dirty="0">
              <a:latin typeface="Times New Roman" panose="02020603050405020304" pitchFamily="18" charset="0"/>
              <a:cs typeface="Times New Roman" panose="02020603050405020304" pitchFamily="18" charset="0"/>
              <a:sym typeface="+mn-ea"/>
            </a:endParaRPr>
          </a:p>
          <a:p>
            <a:pPr lvl="0">
              <a:lnSpc>
                <a:spcPct val="30000"/>
              </a:lnSpc>
            </a:pPr>
            <a:endParaRPr lang="en-IN" b="1" dirty="0">
              <a:latin typeface="Times New Roman" panose="02020603050405020304" pitchFamily="18" charset="0"/>
              <a:cs typeface="Times New Roman" panose="02020603050405020304" pitchFamily="18" charset="0"/>
            </a:endParaRPr>
          </a:p>
          <a:p>
            <a:pPr lvl="0">
              <a:lnSpc>
                <a:spcPct val="30000"/>
              </a:lnSpc>
            </a:pPr>
            <a:r>
              <a:rPr lang="en-IN" dirty="0">
                <a:latin typeface="Times New Roman" panose="02020603050405020304" pitchFamily="18" charset="0"/>
                <a:cs typeface="Times New Roman" panose="02020603050405020304" pitchFamily="18" charset="0"/>
                <a:sym typeface="+mn-ea"/>
              </a:rPr>
              <a:t>http://www.scaledagileframework.com</a:t>
            </a:r>
            <a:endParaRPr lang="en-IN" dirty="0">
              <a:latin typeface="Times New Roman" panose="02020603050405020304" pitchFamily="18" charset="0"/>
              <a:cs typeface="Times New Roman" panose="02020603050405020304" pitchFamily="18" charset="0"/>
              <a:sym typeface="+mn-ea"/>
            </a:endParaRPr>
          </a:p>
          <a:p>
            <a:pPr lvl="0">
              <a:lnSpc>
                <a:spcPct val="30000"/>
              </a:lnSpc>
            </a:pPr>
            <a:endParaRPr lang="en-IN" b="1" dirty="0">
              <a:latin typeface="Times New Roman" panose="02020603050405020304" pitchFamily="18" charset="0"/>
              <a:cs typeface="Times New Roman" panose="02020603050405020304" pitchFamily="18" charset="0"/>
            </a:endParaRPr>
          </a:p>
          <a:p>
            <a:pPr lvl="0">
              <a:lnSpc>
                <a:spcPct val="30000"/>
              </a:lnSpc>
            </a:pPr>
            <a:r>
              <a:rPr lang="en-IN" dirty="0">
                <a:latin typeface="Times New Roman" panose="02020603050405020304" pitchFamily="18" charset="0"/>
                <a:cs typeface="Times New Roman" panose="02020603050405020304" pitchFamily="18" charset="0"/>
                <a:sym typeface="+mn-ea"/>
              </a:rPr>
              <a:t>https://www.guru99.com/test-driven-development.html</a:t>
            </a:r>
            <a:endParaRPr lang="en-IN" dirty="0">
              <a:latin typeface="Times New Roman" panose="02020603050405020304" pitchFamily="18" charset="0"/>
              <a:cs typeface="Times New Roman" panose="02020603050405020304" pitchFamily="18" charset="0"/>
              <a:sym typeface="+mn-ea"/>
            </a:endParaRPr>
          </a:p>
          <a:p>
            <a:pPr lvl="0">
              <a:lnSpc>
                <a:spcPct val="30000"/>
              </a:lnSpc>
            </a:pPr>
            <a:endParaRPr lang="en-IN" b="1" dirty="0">
              <a:latin typeface="Times New Roman" panose="02020603050405020304" pitchFamily="18" charset="0"/>
              <a:cs typeface="Times New Roman" panose="02020603050405020304" pitchFamily="18" charset="0"/>
            </a:endParaRPr>
          </a:p>
          <a:p>
            <a:pPr lvl="0">
              <a:lnSpc>
                <a:spcPct val="30000"/>
              </a:lnSpc>
            </a:pPr>
            <a:r>
              <a:rPr lang="en-IN" dirty="0">
                <a:latin typeface="Times New Roman" panose="02020603050405020304" pitchFamily="18" charset="0"/>
                <a:cs typeface="Times New Roman" panose="02020603050405020304" pitchFamily="18" charset="0"/>
                <a:sym typeface="+mn-ea"/>
              </a:rPr>
              <a:t>https://junit.org/junit5/</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Rounded Rectangle 3"/>
          <p:cNvSpPr/>
          <p:nvPr/>
        </p:nvSpPr>
        <p:spPr>
          <a:xfrm>
            <a:off x="1308735" y="1856740"/>
            <a:ext cx="9213850" cy="2884170"/>
          </a:xfrm>
          <a:prstGeom prst="roundRect">
            <a:avLst/>
          </a:prstGeom>
          <a:solidFill>
            <a:schemeClr val="accent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Poppins" pitchFamily="2" charset="77"/>
              <a:cs typeface="Poppins" pitchFamily="2" charset="77"/>
            </a:endParaRPr>
          </a:p>
          <a:p>
            <a:pPr algn="ctr"/>
            <a:endParaRPr lang="en-US" sz="2400" b="1" dirty="0">
              <a:latin typeface="Poppins" pitchFamily="2" charset="77"/>
              <a:cs typeface="Poppins" pitchFamily="2" charset="77"/>
            </a:endParaRPr>
          </a:p>
          <a:p>
            <a:pPr algn="ctr"/>
            <a:r>
              <a:rPr lang="en-US" sz="2400" b="1" dirty="0">
                <a:latin typeface="Poppins" pitchFamily="2" charset="77"/>
                <a:cs typeface="Poppins" pitchFamily="2" charset="77"/>
              </a:rPr>
              <a:t>THANK YOU</a:t>
            </a:r>
            <a:endParaRPr lang="en-US" sz="2400" b="1"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endParaRPr lang="en-US" sz="2400" dirty="0">
              <a:latin typeface="Poppins" pitchFamily="2" charset="77"/>
              <a:cs typeface="Poppins" pitchFamily="2" charset="77"/>
            </a:endParaRPr>
          </a:p>
          <a:p>
            <a:pPr algn="ctr"/>
            <a:r>
              <a:rPr lang="en-US" sz="2400" b="1" dirty="0">
                <a:latin typeface="Poppins" pitchFamily="2" charset="77"/>
                <a:cs typeface="Poppins" pitchFamily="2" charset="77"/>
              </a:rPr>
              <a:t>Team –ADAPTIVE SOFTWARE ENGINEERING </a:t>
            </a:r>
            <a:endParaRPr lang="en-US" sz="2400" b="1" dirty="0">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a:p>
            <a:pPr algn="ctr"/>
            <a:endParaRPr lang="en-US" sz="2400" dirty="0">
              <a:solidFill>
                <a:schemeClr val="bg1"/>
              </a:solidFill>
              <a:latin typeface="Poppins" pitchFamily="2" charset="77"/>
              <a:cs typeface="Poppins" pitchFamily="2" charset="77"/>
            </a:endParaRPr>
          </a:p>
        </p:txBody>
      </p:sp>
      <p:pic>
        <p:nvPicPr>
          <p:cNvPr id="6" name="Picture 2" descr="KL Deemed to be University Logo"/>
          <p:cNvPicPr>
            <a:picLocks noChangeAspect="1" noChangeArrowheads="1"/>
          </p:cNvPicPr>
          <p:nvPr/>
        </p:nvPicPr>
        <p:blipFill>
          <a:blip r:embed="rId1"/>
          <a:srcRect/>
          <a:stretch>
            <a:fillRect/>
          </a:stretch>
        </p:blipFill>
        <p:spPr bwMode="auto">
          <a:xfrm>
            <a:off x="5514534" y="2560321"/>
            <a:ext cx="3235570" cy="1083212"/>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tx1">
                    <a:lumMod val="85000"/>
                    <a:lumOff val="15000"/>
                  </a:schemeClr>
                </a:solidFill>
                <a:sym typeface="+mn-ea"/>
              </a:rPr>
              <a:t>What is Scaled Agile Framework (</a:t>
            </a:r>
            <a:r>
              <a:rPr lang="en-US" b="1" dirty="0" err="1">
                <a:solidFill>
                  <a:schemeClr val="tx1">
                    <a:lumMod val="85000"/>
                    <a:lumOff val="15000"/>
                  </a:schemeClr>
                </a:solidFill>
                <a:sym typeface="+mn-ea"/>
              </a:rPr>
              <a:t>SAFe</a:t>
            </a:r>
            <a:r>
              <a:rPr lang="en-US" b="1" dirty="0">
                <a:solidFill>
                  <a:schemeClr val="tx1">
                    <a:lumMod val="85000"/>
                    <a:lumOff val="15000"/>
                  </a:schemeClr>
                </a:solidFill>
                <a:sym typeface="+mn-ea"/>
              </a:rPr>
              <a:t>) </a:t>
            </a:r>
            <a:br>
              <a:rPr lang="en-US" dirty="0">
                <a:solidFill>
                  <a:schemeClr val="tx1">
                    <a:lumMod val="85000"/>
                    <a:lumOff val="15000"/>
                  </a:schemeClr>
                </a:solidFill>
                <a:sym typeface="+mn-ea"/>
              </a:rPr>
            </a:br>
            <a:endParaRPr lang="en-US"/>
          </a:p>
        </p:txBody>
      </p:sp>
      <p:sp>
        <p:nvSpPr>
          <p:cNvPr id="3" name="Content Placeholder 2"/>
          <p:cNvSpPr>
            <a:spLocks noGrp="1"/>
          </p:cNvSpPr>
          <p:nvPr>
            <p:ph idx="1"/>
          </p:nvPr>
        </p:nvSpPr>
        <p:spPr/>
        <p:txBody>
          <a:bodyPr/>
          <a:lstStyle/>
          <a:p>
            <a:r>
              <a:rPr lang="en-US" sz="2400" dirty="0">
                <a:sym typeface="+mn-ea"/>
              </a:rPr>
              <a:t>The Scaled Agile Framework</a:t>
            </a:r>
            <a:r>
              <a:rPr lang="en-US" sz="2400" baseline="30000" dirty="0">
                <a:sym typeface="+mn-ea"/>
              </a:rPr>
              <a:t>®</a:t>
            </a:r>
            <a:r>
              <a:rPr lang="en-US" sz="2400" dirty="0">
                <a:sym typeface="+mn-ea"/>
              </a:rPr>
              <a:t> (</a:t>
            </a:r>
            <a:r>
              <a:rPr lang="en-US" sz="2400" dirty="0" err="1">
                <a:sym typeface="+mn-ea"/>
              </a:rPr>
              <a:t>SAFe</a:t>
            </a:r>
            <a:r>
              <a:rPr lang="en-US" sz="2400" baseline="30000" dirty="0">
                <a:sym typeface="+mn-ea"/>
              </a:rPr>
              <a:t>®</a:t>
            </a:r>
            <a:r>
              <a:rPr lang="en-US" sz="2400" dirty="0">
                <a:sym typeface="+mn-ea"/>
              </a:rPr>
              <a:t>) is </a:t>
            </a:r>
            <a:r>
              <a:rPr lang="en-US" sz="2400" b="1" dirty="0">
                <a:sym typeface="+mn-ea"/>
              </a:rPr>
              <a:t>a set of organizational and work flow patterns for implementing agile practices at an enterprise scale</a:t>
            </a:r>
            <a:r>
              <a:rPr lang="en-US" sz="2400" dirty="0">
                <a:sym typeface="+mn-ea"/>
              </a:rPr>
              <a:t>. </a:t>
            </a:r>
            <a:endParaRPr lang="en-US" sz="2400" dirty="0">
              <a:sym typeface="+mn-ea"/>
            </a:endParaRPr>
          </a:p>
          <a:p>
            <a:r>
              <a:rPr lang="en-US" sz="2400" dirty="0">
                <a:sym typeface="+mn-ea"/>
              </a:rPr>
              <a:t>The framework is a body of knowledge that includes structured guidance on roles and responsibilities, how to plan and manage the work, and values to uphold.</a:t>
            </a:r>
            <a:endParaRPr lang="en-IN" sz="2400" dirty="0"/>
          </a:p>
          <a:p>
            <a:endParaRPr lang="en-US" sz="2400" dirty="0">
              <a:sym typeface="+mn-ea"/>
            </a:endParaRPr>
          </a:p>
          <a:p>
            <a:endParaRPr lang="en-US" sz="2400" dirty="0"/>
          </a:p>
          <a:p>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7"/>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endParaRPr lang="en-US" sz="2400" dirty="0"/>
          </a:p>
        </p:txBody>
      </p:sp>
      <p:pic>
        <p:nvPicPr>
          <p:cNvPr id="12" name="Picture 2" descr="KL Deemed to be University Logo"/>
          <p:cNvPicPr>
            <a:picLocks noChangeAspect="1" noChangeArrowheads="1"/>
          </p:cNvPicPr>
          <p:nvPr/>
        </p:nvPicPr>
        <p:blipFill>
          <a:blip r:embed="rId1"/>
          <a:srcRect/>
          <a:stretch>
            <a:fillRect/>
          </a:stretch>
        </p:blipFill>
        <p:spPr bwMode="auto">
          <a:xfrm>
            <a:off x="0" y="0"/>
            <a:ext cx="1990725" cy="600076"/>
          </a:xfrm>
          <a:prstGeom prst="rect">
            <a:avLst/>
          </a:prstGeom>
          <a:noFill/>
        </p:spPr>
      </p:pic>
      <p:sp>
        <p:nvSpPr>
          <p:cNvPr id="5" name="Title 1"/>
          <p:cNvSpPr>
            <a:spLocks noGrp="1"/>
          </p:cNvSpPr>
          <p:nvPr>
            <p:ph type="title"/>
          </p:nvPr>
        </p:nvSpPr>
        <p:spPr/>
        <p:txBody>
          <a:bodyPr>
            <a:normAutofit fontScale="90000"/>
          </a:bodyPr>
          <a:lstStyle/>
          <a:p>
            <a:br>
              <a:rPr lang="en-US" altLang="en-US" sz="3200" b="1" dirty="0"/>
            </a:br>
            <a:br>
              <a:rPr lang="en-US" altLang="en-US" sz="3200" b="1" dirty="0"/>
            </a:br>
            <a:endParaRPr lang="en-US" sz="3200" b="1" dirty="0"/>
          </a:p>
        </p:txBody>
      </p:sp>
      <p:sp>
        <p:nvSpPr>
          <p:cNvPr id="3" name="Content Placeholder 2"/>
          <p:cNvSpPr>
            <a:spLocks noGrp="1"/>
          </p:cNvSpPr>
          <p:nvPr>
            <p:ph idx="1"/>
          </p:nvPr>
        </p:nvSpPr>
        <p:spPr>
          <a:xfrm>
            <a:off x="1451610" y="1003300"/>
            <a:ext cx="9603105" cy="4763770"/>
          </a:xfrm>
        </p:spPr>
        <p:txBody>
          <a:bodyPr>
            <a:noAutofit/>
          </a:bodyPr>
          <a:lstStyle/>
          <a:p>
            <a:pPr marL="0" indent="0">
              <a:lnSpc>
                <a:spcPct val="100000"/>
              </a:lnSpc>
              <a:buNone/>
            </a:pPr>
            <a:r>
              <a:rPr lang="en-US" sz="1600" b="1" dirty="0">
                <a:latin typeface="Times New Roman" panose="02020603050405020304" pitchFamily="18" charset="0"/>
                <a:cs typeface="Times New Roman" panose="02020603050405020304" pitchFamily="18" charset="0"/>
              </a:rPr>
              <a:t>Scaled Agile Framework (</a:t>
            </a:r>
            <a:r>
              <a:rPr lang="en-US" sz="1600" b="1" dirty="0" err="1">
                <a:latin typeface="Times New Roman" panose="02020603050405020304" pitchFamily="18" charset="0"/>
                <a:cs typeface="Times New Roman" panose="02020603050405020304" pitchFamily="18" charset="0"/>
              </a:rPr>
              <a:t>SAFe</a:t>
            </a:r>
            <a:r>
              <a:rPr lang="en-US" sz="1600" b="1" dirty="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a:p>
            <a:pPr marL="0" indent="0">
              <a:lnSpc>
                <a:spcPct val="100000"/>
              </a:lnSpc>
              <a:buNone/>
            </a:pPr>
            <a:endParaRPr lang="en-US" sz="1600" b="1" dirty="0">
              <a:latin typeface="Times New Roman" panose="02020603050405020304" pitchFamily="18" charset="0"/>
              <a:cs typeface="Times New Roman" panose="02020603050405020304" pitchFamily="18" charset="0"/>
            </a:endParaRPr>
          </a:p>
          <a:p>
            <a:pPr marL="0" indent="0">
              <a:lnSpc>
                <a:spcPct val="100000"/>
              </a:lnSpc>
              <a:buNone/>
            </a:pPr>
            <a:endParaRPr lang="en-US" sz="1600" b="1" dirty="0">
              <a:latin typeface="Times New Roman" panose="02020603050405020304" pitchFamily="18" charset="0"/>
              <a:cs typeface="Times New Roman" panose="02020603050405020304" pitchFamily="18" charset="0"/>
            </a:endParaRPr>
          </a:p>
          <a:p>
            <a:pPr algn="just">
              <a:lnSpc>
                <a:spcPct val="100000"/>
              </a:lnSpc>
              <a:spcBef>
                <a:spcPct val="50000"/>
              </a:spcBef>
              <a:buFont typeface="Wingdings" panose="05000000000000000000" pitchFamily="2" charset="2"/>
              <a:buChar char="v"/>
            </a:pPr>
            <a:r>
              <a:rPr lang="en-US" altLang="en-US" sz="1800" b="1" dirty="0">
                <a:latin typeface="Times New Roman" panose="02020603050405020304" pitchFamily="18" charset="0"/>
                <a:cs typeface="Times New Roman" panose="02020603050405020304" pitchFamily="18" charset="0"/>
              </a:rPr>
              <a:t>Scaled Agile Framework </a:t>
            </a:r>
            <a:r>
              <a:rPr lang="en-US" altLang="en-US" sz="1800" b="1" dirty="0" err="1">
                <a:latin typeface="Times New Roman" panose="02020603050405020304" pitchFamily="18" charset="0"/>
                <a:cs typeface="Times New Roman" panose="02020603050405020304" pitchFamily="18" charset="0"/>
              </a:rPr>
              <a:t>SAFe</a:t>
            </a:r>
            <a:r>
              <a:rPr lang="en-US" altLang="en-US" sz="1800" b="1" dirty="0">
                <a:latin typeface="Times New Roman" panose="02020603050405020304" pitchFamily="18" charset="0"/>
                <a:cs typeface="Times New Roman" panose="02020603050405020304" pitchFamily="18" charset="0"/>
              </a:rPr>
              <a:t>, is an online knowledge base that allows you to apply lean-agile practices at the enterprise level. It provides a simple, lightweight experience for the software development team. </a:t>
            </a:r>
            <a:endParaRPr lang="en-US" altLang="en-US" sz="1800" b="1" dirty="0">
              <a:latin typeface="Times New Roman" panose="02020603050405020304" pitchFamily="18" charset="0"/>
              <a:cs typeface="Times New Roman" panose="02020603050405020304" pitchFamily="18" charset="0"/>
            </a:endParaRPr>
          </a:p>
          <a:p>
            <a:pPr algn="just">
              <a:lnSpc>
                <a:spcPct val="100000"/>
              </a:lnSpc>
              <a:spcBef>
                <a:spcPct val="50000"/>
              </a:spcBef>
              <a:buFont typeface="Wingdings" panose="05000000000000000000" pitchFamily="2" charset="2"/>
              <a:buChar char="v"/>
            </a:pPr>
            <a:r>
              <a:rPr lang="en-US" altLang="en-US" sz="1800" b="1" dirty="0">
                <a:latin typeface="Times New Roman" panose="02020603050405020304" pitchFamily="18" charset="0"/>
                <a:cs typeface="Times New Roman" panose="02020603050405020304" pitchFamily="18" charset="0"/>
              </a:rPr>
              <a:t>The whole framework is divided into three segments: Team, Program and Portfolio. </a:t>
            </a:r>
            <a:endParaRPr lang="en-US" altLang="en-US" sz="1800" b="1" dirty="0">
              <a:latin typeface="Times New Roman" panose="02020603050405020304" pitchFamily="18" charset="0"/>
              <a:cs typeface="Times New Roman" panose="02020603050405020304" pitchFamily="18" charset="0"/>
            </a:endParaRPr>
          </a:p>
          <a:p>
            <a:pPr algn="just">
              <a:lnSpc>
                <a:spcPct val="100000"/>
              </a:lnSpc>
              <a:spcBef>
                <a:spcPct val="50000"/>
              </a:spcBef>
            </a:pPr>
            <a:r>
              <a:rPr lang="en-US" altLang="en-US" sz="1800" b="1" dirty="0" err="1">
                <a:latin typeface="Times New Roman" panose="02020603050405020304" pitchFamily="18" charset="0"/>
                <a:cs typeface="Times New Roman" panose="02020603050405020304" pitchFamily="18" charset="0"/>
              </a:rPr>
              <a:t>SAFe</a:t>
            </a:r>
            <a:r>
              <a:rPr lang="en-US" altLang="en-US" sz="1800" b="1" dirty="0">
                <a:latin typeface="Times New Roman" panose="02020603050405020304" pitchFamily="18" charset="0"/>
                <a:cs typeface="Times New Roman" panose="02020603050405020304" pitchFamily="18" charset="0"/>
              </a:rPr>
              <a:t> allows team for, </a:t>
            </a:r>
            <a:endParaRPr lang="en-US" altLang="en-US" sz="1800" b="1" dirty="0">
              <a:latin typeface="Times New Roman" panose="02020603050405020304" pitchFamily="18" charset="0"/>
              <a:cs typeface="Times New Roman" panose="02020603050405020304" pitchFamily="18" charset="0"/>
            </a:endParaRPr>
          </a:p>
          <a:p>
            <a:pPr algn="just">
              <a:lnSpc>
                <a:spcPct val="100000"/>
              </a:lnSpc>
              <a:spcBef>
                <a:spcPct val="50000"/>
              </a:spcBef>
              <a:buFont typeface="Wingdings" panose="05000000000000000000" pitchFamily="2" charset="2"/>
              <a:buChar char="v"/>
            </a:pPr>
            <a:r>
              <a:rPr lang="en-US" altLang="en-US" sz="1800" b="1" dirty="0">
                <a:latin typeface="Times New Roman" panose="02020603050405020304" pitchFamily="18" charset="0"/>
                <a:cs typeface="Times New Roman" panose="02020603050405020304" pitchFamily="18" charset="0"/>
              </a:rPr>
              <a:t>Implementing Lean-Agile software and systems in enterprise level</a:t>
            </a:r>
            <a:endParaRPr lang="en-US" altLang="en-US" sz="1800" b="1" dirty="0">
              <a:latin typeface="Times New Roman" panose="02020603050405020304" pitchFamily="18" charset="0"/>
              <a:cs typeface="Times New Roman" panose="02020603050405020304" pitchFamily="18" charset="0"/>
            </a:endParaRPr>
          </a:p>
          <a:p>
            <a:pPr algn="just">
              <a:lnSpc>
                <a:spcPct val="100000"/>
              </a:lnSpc>
              <a:spcBef>
                <a:spcPct val="50000"/>
              </a:spcBef>
              <a:buFont typeface="Wingdings" panose="05000000000000000000" pitchFamily="2" charset="2"/>
              <a:buChar char="v"/>
            </a:pPr>
            <a:r>
              <a:rPr lang="en-US" altLang="en-US" sz="1800" b="1" dirty="0">
                <a:latin typeface="Times New Roman" panose="02020603050405020304" pitchFamily="18" charset="0"/>
                <a:cs typeface="Times New Roman" panose="02020603050405020304" pitchFamily="18" charset="0"/>
              </a:rPr>
              <a:t>It's based on Lean and Agile principles.</a:t>
            </a:r>
            <a:endParaRPr lang="en-US" altLang="en-US" sz="1800" b="1" dirty="0">
              <a:latin typeface="Times New Roman" panose="02020603050405020304" pitchFamily="18" charset="0"/>
              <a:cs typeface="Times New Roman" panose="02020603050405020304" pitchFamily="18" charset="0"/>
            </a:endParaRPr>
          </a:p>
          <a:p>
            <a:pPr algn="just">
              <a:lnSpc>
                <a:spcPct val="100000"/>
              </a:lnSpc>
              <a:spcBef>
                <a:spcPct val="50000"/>
              </a:spcBef>
              <a:buFont typeface="Wingdings" panose="05000000000000000000" pitchFamily="2" charset="2"/>
              <a:buChar char="v"/>
            </a:pPr>
            <a:r>
              <a:rPr lang="en-US" altLang="en-US" sz="1800" b="1" dirty="0">
                <a:latin typeface="Times New Roman" panose="02020603050405020304" pitchFamily="18" charset="0"/>
                <a:cs typeface="Times New Roman" panose="02020603050405020304" pitchFamily="18" charset="0"/>
              </a:rPr>
              <a:t>It gives detailed guidance for work at the enterprise Portfolio, Value Stream, Program, and Team.</a:t>
            </a:r>
            <a:endParaRPr lang="en-US" altLang="en-US" sz="1800" b="1" dirty="0">
              <a:latin typeface="Times New Roman" panose="02020603050405020304" pitchFamily="18" charset="0"/>
              <a:cs typeface="Times New Roman" panose="02020603050405020304" pitchFamily="18" charset="0"/>
            </a:endParaRPr>
          </a:p>
          <a:p>
            <a:pPr algn="just">
              <a:lnSpc>
                <a:spcPct val="100000"/>
              </a:lnSpc>
              <a:spcBef>
                <a:spcPct val="50000"/>
              </a:spcBef>
              <a:buFont typeface="Wingdings" panose="05000000000000000000" pitchFamily="2" charset="2"/>
              <a:buChar char="v"/>
            </a:pPr>
            <a:r>
              <a:rPr lang="en-US" altLang="en-US" sz="1800" b="1" dirty="0">
                <a:latin typeface="Times New Roman" panose="02020603050405020304" pitchFamily="18" charset="0"/>
                <a:cs typeface="Times New Roman" panose="02020603050405020304" pitchFamily="18" charset="0"/>
              </a:rPr>
              <a:t>It's designed to meet the needs of all stakeholders within an organization.</a:t>
            </a:r>
            <a:endParaRPr lang="en-US" altLang="en-US" sz="1800" b="1" dirty="0">
              <a:latin typeface="Times New Roman" panose="02020603050405020304" pitchFamily="18" charset="0"/>
              <a:cs typeface="Times New Roman" panose="02020603050405020304" pitchFamily="18" charset="0"/>
            </a:endParaRPr>
          </a:p>
          <a:p>
            <a:pPr marL="0" indent="0">
              <a:lnSpc>
                <a:spcPct val="100000"/>
              </a:lnSpc>
              <a:buNone/>
            </a:pPr>
            <a:endParaRPr lang="en-IN" sz="1800" b="1" dirty="0">
              <a:latin typeface="Times New Roman" panose="02020603050405020304" pitchFamily="18" charset="0"/>
              <a:cs typeface="Times New Roman" panose="02020603050405020304" pitchFamily="18" charset="0"/>
            </a:endParaRPr>
          </a:p>
          <a:p>
            <a:pPr marL="0" indent="0">
              <a:lnSpc>
                <a:spcPct val="100000"/>
              </a:lnSpc>
              <a:buNone/>
            </a:pPr>
            <a:br>
              <a:rPr lang="en-US" altLang="en-US" sz="1600" dirty="0">
                <a:latin typeface="Times New Roman" panose="02020603050405020304" pitchFamily="18" charset="0"/>
                <a:cs typeface="Times New Roman" panose="02020603050405020304" pitchFamily="18" charset="0"/>
              </a:rPr>
            </a:br>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solidFill>
                  <a:schemeClr val="bg1"/>
                </a:solidFill>
                <a:highlight>
                  <a:srgbClr val="BA2532"/>
                </a:highlight>
              </a:rPr>
              <a:t>SESSION DESCRIPTION         (Cont..)</a:t>
            </a:r>
            <a:endParaRPr lang="en-US" sz="2800" dirty="0">
              <a:solidFill>
                <a:schemeClr val="bg1"/>
              </a:solidFill>
              <a:highlight>
                <a:srgbClr val="BA2532"/>
              </a:highlight>
            </a:endParaRPr>
          </a:p>
        </p:txBody>
      </p:sp>
      <p:sp>
        <p:nvSpPr>
          <p:cNvPr id="5" name="Content Placeholder 4"/>
          <p:cNvSpPr>
            <a:spLocks noGrp="1"/>
          </p:cNvSpPr>
          <p:nvPr>
            <p:ph idx="1"/>
          </p:nvPr>
        </p:nvSpPr>
        <p:spPr/>
        <p:txBody>
          <a:bodyPr>
            <a:normAutofit fontScale="90000"/>
          </a:bodyPr>
          <a:lstStyle/>
          <a:p>
            <a:pPr marL="0" indent="0">
              <a:lnSpc>
                <a:spcPct val="110000"/>
              </a:lnSpc>
              <a:buNone/>
            </a:pPr>
            <a:r>
              <a:rPr lang="en-US" sz="3200" b="1" dirty="0"/>
              <a:t>What is the difference between Agile and Lean Agile?</a:t>
            </a:r>
            <a:endParaRPr lang="en-US" sz="3200" b="1" dirty="0"/>
          </a:p>
          <a:p>
            <a:pPr>
              <a:buFont typeface="Wingdings" panose="05000000000000000000" pitchFamily="2" charset="2"/>
              <a:buChar char="v"/>
            </a:pPr>
            <a:r>
              <a:rPr lang="en-US" sz="3200" dirty="0"/>
              <a:t>The difference is that </a:t>
            </a:r>
            <a:r>
              <a:rPr lang="en-US" sz="3200" b="1" dirty="0"/>
              <a:t>in Lean thinking, teams increase speed by managing flow (usually by limiting work-in-progress), whereas in Agile, teams emphasize small batch sizes to deliver quickly (often in sprints)</a:t>
            </a:r>
            <a:r>
              <a:rPr lang="en-US" sz="3200" dirty="0"/>
              <a:t>.</a:t>
            </a:r>
            <a:endParaRPr lang="en-US" sz="3200" dirty="0"/>
          </a:p>
          <a:p>
            <a:pPr marL="0" indent="0">
              <a:buNone/>
            </a:pPr>
            <a:endParaRPr lang="en-IN"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solidFill>
                  <a:schemeClr val="bg1"/>
                </a:solidFill>
                <a:highlight>
                  <a:srgbClr val="BA2532"/>
                </a:highlight>
              </a:rPr>
              <a:t>SESSION DESCRIPTION         (Cont..)</a:t>
            </a:r>
            <a:endParaRPr lang="en-IN" sz="2400" b="1" dirty="0"/>
          </a:p>
        </p:txBody>
      </p:sp>
      <p:sp>
        <p:nvSpPr>
          <p:cNvPr id="3" name="Content Placeholder 2"/>
          <p:cNvSpPr>
            <a:spLocks noGrp="1"/>
          </p:cNvSpPr>
          <p:nvPr>
            <p:ph idx="1"/>
          </p:nvPr>
        </p:nvSpPr>
        <p:spPr/>
        <p:txBody>
          <a:bodyPr>
            <a:normAutofit fontScale="90000" lnSpcReduction="20000"/>
          </a:bodyPr>
          <a:lstStyle/>
          <a:p>
            <a:pPr marL="0" indent="0">
              <a:buNone/>
            </a:pPr>
            <a:r>
              <a:rPr lang="en-US" sz="2800" b="1" dirty="0">
                <a:latin typeface="+mj-lt"/>
              </a:rPr>
              <a:t>Why to use Agile Framework:</a:t>
            </a:r>
            <a:endParaRPr lang="en-US" sz="2800" b="1" dirty="0">
              <a:latin typeface="+mj-lt"/>
            </a:endParaRPr>
          </a:p>
          <a:p>
            <a:pPr algn="just">
              <a:lnSpc>
                <a:spcPct val="110000"/>
              </a:lnSpc>
              <a:buFont typeface="Wingdings" panose="05000000000000000000" pitchFamily="2" charset="2"/>
              <a:buChar char="v"/>
            </a:pPr>
            <a:r>
              <a:rPr lang="en-US" sz="2400" dirty="0"/>
              <a:t>It is simpler and lighter in weight, yet it expands to handle the needs of large value streams and complex system development. By implementing an Agile Framework, you will have following benefits, </a:t>
            </a:r>
            <a:endParaRPr lang="en-US" sz="2400" dirty="0"/>
          </a:p>
          <a:p>
            <a:pPr marL="0" indent="0" algn="just">
              <a:buNone/>
            </a:pPr>
            <a:r>
              <a:rPr lang="en-US" sz="2400" dirty="0"/>
              <a:t>•Productivity increased by 20 - 50%</a:t>
            </a:r>
            <a:endParaRPr lang="en-US" sz="2400" dirty="0"/>
          </a:p>
          <a:p>
            <a:pPr marL="0" indent="0" algn="just">
              <a:buNone/>
            </a:pPr>
            <a:r>
              <a:rPr lang="en-US" sz="2400" dirty="0"/>
              <a:t>•Quality increased more than 50%</a:t>
            </a:r>
            <a:endParaRPr lang="en-US" sz="2400" dirty="0"/>
          </a:p>
          <a:p>
            <a:pPr marL="0" indent="0" algn="just">
              <a:buNone/>
            </a:pPr>
            <a:r>
              <a:rPr lang="en-US" sz="2400" dirty="0"/>
              <a:t>•Time to Market is faster than 30 -75%</a:t>
            </a:r>
            <a:endParaRPr lang="en-US" sz="2400" dirty="0"/>
          </a:p>
          <a:p>
            <a:pPr marL="0" indent="0" algn="just">
              <a:buNone/>
            </a:pPr>
            <a:r>
              <a:rPr lang="en-US" sz="2400" dirty="0"/>
              <a:t>•Increased employee engagement and job satisfaction.</a:t>
            </a:r>
            <a:endParaRPr lang="en-IN" sz="2400" dirty="0"/>
          </a:p>
          <a:p>
            <a:pPr marL="0" indent="0">
              <a:buNone/>
            </a:pPr>
            <a:endParaRPr lang="en-IN" sz="2800" b="1" dirty="0">
              <a:latin typeface="+mj-lt"/>
            </a:endParaRPr>
          </a:p>
          <a:p>
            <a:pPr marL="0" indent="0">
              <a:buNone/>
            </a:pPr>
            <a:endParaRPr lang="en-IN" dirty="0"/>
          </a:p>
        </p:txBody>
      </p:sp>
      <p:pic>
        <p:nvPicPr>
          <p:cNvPr id="4" name="Picture 3" descr="What is Scaled Agile Framework(SAFe)?  Learn in 5 Minutes">
            <a:hlinkClick r:id="rId1"/>
          </p:cNvPr>
          <p:cNvPicPr/>
          <p:nvPr/>
        </p:nvPicPr>
        <p:blipFill>
          <a:blip r:embed="rId2" cstate="print"/>
          <a:srcRect/>
          <a:stretch>
            <a:fillRect/>
          </a:stretch>
        </p:blipFill>
        <p:spPr bwMode="auto">
          <a:xfrm>
            <a:off x="8205470" y="3458210"/>
            <a:ext cx="3523615" cy="200787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chemeClr val="bg1"/>
                </a:solidFill>
                <a:highlight>
                  <a:srgbClr val="BA2532"/>
                </a:highlight>
              </a:rPr>
              <a:t>SESSION DESCRIPTION         (Cont..)</a:t>
            </a:r>
            <a:endParaRPr lang="en-IN" sz="2800" b="1" dirty="0"/>
          </a:p>
        </p:txBody>
      </p:sp>
      <p:sp>
        <p:nvSpPr>
          <p:cNvPr id="3" name="Content Placeholder 2"/>
          <p:cNvSpPr>
            <a:spLocks noGrp="1"/>
          </p:cNvSpPr>
          <p:nvPr>
            <p:ph idx="1"/>
          </p:nvPr>
        </p:nvSpPr>
        <p:spPr/>
        <p:txBody>
          <a:bodyPr/>
          <a:lstStyle/>
          <a:p>
            <a:pPr marL="0" indent="0">
              <a:buNone/>
            </a:pPr>
            <a:r>
              <a:rPr lang="en-US" sz="4000" dirty="0"/>
              <a:t>Agile Process Works:</a:t>
            </a:r>
            <a:endParaRPr lang="en-US" sz="4000" dirty="0"/>
          </a:p>
          <a:p>
            <a:pPr marL="0" indent="0">
              <a:buNone/>
            </a:pPr>
            <a:r>
              <a:rPr lang="en-US" sz="2400" dirty="0"/>
              <a:t>Fig: Scaled Agile Framework Architecture</a:t>
            </a:r>
            <a:endParaRPr lang="en-US" sz="2400" dirty="0"/>
          </a:p>
          <a:p>
            <a:pPr>
              <a:buFont typeface="Wingdings" panose="05000000000000000000" pitchFamily="2" charset="2"/>
              <a:buChar char="v"/>
            </a:pPr>
            <a:endParaRPr lang="en-US" sz="2400" dirty="0"/>
          </a:p>
          <a:p>
            <a:pPr marL="0" indent="0" eaLnBrk="1" hangingPunct="1">
              <a:buNone/>
            </a:pPr>
            <a:endParaRPr lang="en-IN" sz="2800" dirty="0">
              <a:latin typeface="Times New Roman" panose="02020603050405020304" pitchFamily="18" charset="0"/>
              <a:cs typeface="Times New Roman" panose="02020603050405020304" pitchFamily="18" charset="0"/>
            </a:endParaRPr>
          </a:p>
          <a:p>
            <a:endParaRPr lang="en-IN" dirty="0"/>
          </a:p>
        </p:txBody>
      </p:sp>
      <p:pic>
        <p:nvPicPr>
          <p:cNvPr id="4" name="Content Placeholder 3" descr="What is Scaled Agile Framework(SAFe)?  Learn in 5 Minutes">
            <a:hlinkClick r:id="rId1"/>
          </p:cNvPr>
          <p:cNvPicPr/>
          <p:nvPr/>
        </p:nvPicPr>
        <p:blipFill>
          <a:blip r:embed="rId2" cstate="print"/>
          <a:srcRect/>
          <a:stretch>
            <a:fillRect/>
          </a:stretch>
        </p:blipFill>
        <p:spPr bwMode="auto">
          <a:xfrm>
            <a:off x="1179830" y="2165350"/>
            <a:ext cx="9271635" cy="379920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2" descr="KL Deemed to be University Logo"/>
          <p:cNvPicPr>
            <a:picLocks noChangeAspect="1" noChangeArrowheads="1"/>
          </p:cNvPicPr>
          <p:nvPr/>
        </p:nvPicPr>
        <p:blipFill>
          <a:blip r:embed="rId1"/>
          <a:srcRect/>
          <a:stretch>
            <a:fillRect/>
          </a:stretch>
        </p:blipFill>
        <p:spPr bwMode="auto">
          <a:xfrm>
            <a:off x="0" y="0"/>
            <a:ext cx="1990725" cy="600076"/>
          </a:xfrm>
          <a:prstGeom prst="rect">
            <a:avLst/>
          </a:prstGeom>
          <a:noFill/>
        </p:spPr>
      </p:pic>
      <p:sp>
        <p:nvSpPr>
          <p:cNvPr id="17" name="TextBox 16"/>
          <p:cNvSpPr txBox="1"/>
          <p:nvPr/>
        </p:nvSpPr>
        <p:spPr>
          <a:xfrm>
            <a:off x="1083212" y="1252025"/>
            <a:ext cx="10086536" cy="480131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8" name="Rounded Rectangle 17"/>
          <p:cNvSpPr/>
          <p:nvPr/>
        </p:nvSpPr>
        <p:spPr>
          <a:xfrm>
            <a:off x="3121964" y="70605"/>
            <a:ext cx="6201295" cy="428799"/>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DESCRIPTION         (Cont..)</a:t>
            </a:r>
            <a:endParaRPr lang="en-US" sz="2400" dirty="0"/>
          </a:p>
        </p:txBody>
      </p:sp>
      <p:sp>
        <p:nvSpPr>
          <p:cNvPr id="3" name="Content Placeholder 2"/>
          <p:cNvSpPr>
            <a:spLocks noGrp="1"/>
          </p:cNvSpPr>
          <p:nvPr>
            <p:ph idx="1"/>
          </p:nvPr>
        </p:nvSpPr>
        <p:spPr/>
        <p:txBody>
          <a:bodyPr/>
          <a:lstStyle/>
          <a:p>
            <a:r>
              <a:rPr lang="en-US" dirty="0"/>
              <a:t>Epics are a large body of work, which is further broken down into a number of smaller stories or sub-epics. </a:t>
            </a:r>
            <a:endParaRPr lang="en-US" dirty="0"/>
          </a:p>
          <a:p>
            <a:r>
              <a:rPr lang="en-US" dirty="0"/>
              <a:t>These sub-epics are allocated to the team as a story. </a:t>
            </a:r>
            <a:endParaRPr lang="en-US" dirty="0"/>
          </a:p>
          <a:p>
            <a:r>
              <a:rPr lang="en-US" dirty="0"/>
              <a:t>Each team then work on these stories or software features accordingly.</a:t>
            </a:r>
            <a:endParaRPr lang="en-US" dirty="0"/>
          </a:p>
          <a:p>
            <a:pPr marL="0" indent="0">
              <a:buNone/>
            </a:pPr>
            <a:endParaRPr lang="en-IN"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11830</Words>
  <Application>WPS Presentation</Application>
  <PresentationFormat>Widescreen</PresentationFormat>
  <Paragraphs>370</Paragraphs>
  <Slides>32</Slides>
  <Notes>1</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32</vt:i4>
      </vt:variant>
    </vt:vector>
  </HeadingPairs>
  <TitlesOfParts>
    <vt:vector size="52" baseType="lpstr">
      <vt:lpstr>Arial</vt:lpstr>
      <vt:lpstr>SimSun</vt:lpstr>
      <vt:lpstr>Wingdings</vt:lpstr>
      <vt:lpstr>Times New Roman</vt:lpstr>
      <vt:lpstr>BioRhyme ExtraBold</vt:lpstr>
      <vt:lpstr>Segoe Print</vt:lpstr>
      <vt:lpstr>Poppins</vt:lpstr>
      <vt:lpstr>Calibri</vt:lpstr>
      <vt:lpstr>Poppins</vt:lpstr>
      <vt:lpstr>Arial</vt:lpstr>
      <vt:lpstr>MS PGothic</vt:lpstr>
      <vt:lpstr>Gill Sans MT</vt:lpstr>
      <vt:lpstr>Microsoft YaHei</vt:lpstr>
      <vt:lpstr>Arial Unicode MS</vt:lpstr>
      <vt:lpstr>Helvetica</vt:lpstr>
      <vt:lpstr>Times New Roman</vt:lpstr>
      <vt:lpstr>Calibri</vt:lpstr>
      <vt:lpstr>Quattrocento</vt:lpstr>
      <vt:lpstr>Poppins</vt:lpstr>
      <vt:lpstr>Gallery</vt:lpstr>
      <vt:lpstr>PowerPoint 演示文稿</vt:lpstr>
      <vt:lpstr>PowerPoint 演示文稿</vt:lpstr>
      <vt:lpstr>agenda</vt:lpstr>
      <vt:lpstr>What is Scaled Agile Framework (SAFe)  </vt:lpstr>
      <vt:lpstr>  </vt:lpstr>
      <vt:lpstr>SESSION DESCRIPTION         (Cont..)</vt:lpstr>
      <vt:lpstr>SESSION DESCRIPTION         (Cont..)</vt:lpstr>
      <vt:lpstr>SESSION DESCRIPTION         (Cont..)</vt:lpstr>
      <vt:lpstr>PowerPoint 演示文稿</vt:lpstr>
      <vt:lpstr>When to Use Scaled Agile Framework</vt:lpstr>
      <vt:lpstr>Foundations of Scaled Agile Framework</vt:lpstr>
      <vt:lpstr> SAFe Lean-Agile Principles</vt:lpstr>
      <vt:lpstr>PowerPoint 演示文稿</vt:lpstr>
      <vt:lpstr>Lean Agile Leaders </vt:lpstr>
      <vt:lpstr>Lean Agile Leaders</vt:lpstr>
      <vt:lpstr>Lean Agile Mind-Set</vt:lpstr>
      <vt:lpstr>Objective</vt:lpstr>
      <vt:lpstr>SESSION INTRODUCTION</vt:lpstr>
      <vt:lpstr>What safe provides</vt:lpstr>
      <vt:lpstr>Scaled frame work</vt:lpstr>
      <vt:lpstr>principles</vt:lpstr>
      <vt:lpstr>base mile stones</vt:lpstr>
      <vt:lpstr>Decentralized decision making</vt:lpstr>
      <vt:lpstr>safe frame work</vt:lpstr>
      <vt:lpstr>process</vt:lpstr>
      <vt:lpstr>SAFe methodology can be applied in a variety of applications and scenarios, including</vt:lpstr>
      <vt:lpstr>continuation</vt:lpstr>
      <vt:lpstr>CONCLUSION</vt:lpstr>
      <vt:lpstr>PowerPoint 演示文稿</vt:lpstr>
      <vt:lpstr>REFERENCES FOR FURTHER LEARNING OF THE SESSION </vt:lpstr>
      <vt:lpstr>WEB REFEReNCES/MOOCS: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FUNDMENTALS OF ORGANIZATIONAL BEHAVIOUR</dc:title>
  <dc:creator>Younus Sayyad</dc:creator>
  <cp:lastModifiedBy>NIROSHA Bandla</cp:lastModifiedBy>
  <cp:revision>37</cp:revision>
  <dcterms:created xsi:type="dcterms:W3CDTF">2020-02-08T09:57:00Z</dcterms:created>
  <dcterms:modified xsi:type="dcterms:W3CDTF">2024-11-21T10:23:21Z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0x010100845058B0D91A7444BDF69F20EF097C18</vt:lpwstr>
  </property>
  <property fmtid="{D5CDD505-2E9C-101B-9397-08002B2CF9AE}" pid="3" name="ICV">
    <vt:lpwstr>C764241F386B4DEE8D54BD0082E61CA7</vt:lpwstr>
  </property>
  <property fmtid="{D5CDD505-2E9C-101B-9397-08002B2CF9AE}" pid="4" name="KSOProductBuildVer">
    <vt:lpwstr>1033-12.2.0.18911</vt:lpwstr>
  </property>
</Properties>
</file>