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handoutMasterIdLst>
    <p:handoutMasterId r:id="rId18"/>
  </p:handoutMasterIdLst>
  <p:sldIdLst>
    <p:sldId id="256" r:id="rId3"/>
    <p:sldId id="274" r:id="rId4"/>
    <p:sldId id="277" r:id="rId5"/>
    <p:sldId id="266" r:id="rId6"/>
    <p:sldId id="267" r:id="rId7"/>
    <p:sldId id="268" r:id="rId8"/>
    <p:sldId id="279" r:id="rId9"/>
    <p:sldId id="280" r:id="rId10"/>
    <p:sldId id="281" r:id="rId11"/>
    <p:sldId id="283" r:id="rId12"/>
    <p:sldId id="284" r:id="rId13"/>
    <p:sldId id="275" r:id="rId14"/>
    <p:sldId id="276"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fld>
            <a:endParaRPr lang="en-IN"/>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userDrawn="1"/>
        </p:nvPicPr>
        <p:blipFill rotWithShape="1">
          <a:blip r:embed="rId13" cstate="print">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userDrawn="1"/>
        </p:nvPicPr>
        <p:blipFill rotWithShape="1">
          <a:blip r:embed="rId14" cstate="print">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6;p16"/>
          <p:cNvSpPr txBox="1"/>
          <p:nvPr/>
        </p:nvSpPr>
        <p:spPr>
          <a:xfrm>
            <a:off x="4063571" y="1392495"/>
            <a:ext cx="7711353" cy="3060065"/>
          </a:xfrm>
          <a:prstGeom prst="rect">
            <a:avLst/>
          </a:prstGeom>
          <a:noFill/>
          <a:ln>
            <a:noFill/>
          </a:ln>
        </p:spPr>
        <p:txBody>
          <a:bodyPr spcFirstLastPara="1" wrap="square" lIns="91425" tIns="45700" rIns="91425" bIns="45700" anchor="t" anchorCtr="0">
            <a:spAutoFit/>
          </a:bodyPr>
          <a:lstStyle/>
          <a:p>
            <a:pPr marR="0" lvl="0" indent="0">
              <a:spcBef>
                <a:spcPts val="0"/>
              </a:spcBef>
              <a:spcAft>
                <a:spcPts val="0"/>
              </a:spcAft>
              <a:buNone/>
            </a:pPr>
            <a:r>
              <a:rPr lang="en-US" sz="2800" b="1" cap="all" dirty="0">
                <a:solidFill>
                  <a:srgbClr val="C00000"/>
                </a:solidFill>
                <a:cs typeface="Poppins" panose="00000500000000000000" pitchFamily="2" charset="0"/>
                <a:sym typeface="BioRhyme ExtraBold"/>
              </a:rPr>
              <a:t>      </a:t>
            </a:r>
            <a:r>
              <a:rPr lang="en-US" sz="2000" b="1" cap="all" dirty="0">
                <a:solidFill>
                  <a:srgbClr val="C00000"/>
                </a:solidFill>
                <a:latin typeface="Times New Roman" panose="02020603050405020304" pitchFamily="18" charset="0"/>
                <a:cs typeface="Times New Roman" panose="02020603050405020304" pitchFamily="18" charset="0"/>
                <a:sym typeface="BioRhyme ExtraBold"/>
              </a:rPr>
              <a:t>COURSE NAME : ADAPTIVE Software Engineering</a:t>
            </a:r>
            <a:endParaRPr lang="en-US" sz="2000" b="1" cap="all" dirty="0">
              <a:solidFill>
                <a:srgbClr val="C00000"/>
              </a:solidFill>
              <a:latin typeface="Times New Roman" panose="02020603050405020304" pitchFamily="18" charset="0"/>
              <a:cs typeface="Times New Roman" panose="02020603050405020304" pitchFamily="18" charset="0"/>
              <a:sym typeface="BioRhyme ExtraBold"/>
            </a:endParaRPr>
          </a:p>
          <a:p>
            <a:pPr marR="0" lvl="0" indent="0">
              <a:spcBef>
                <a:spcPts val="0"/>
              </a:spcBef>
              <a:spcAft>
                <a:spcPts val="0"/>
              </a:spcAft>
              <a:buNone/>
            </a:pPr>
            <a:r>
              <a:rPr lang="en-US" sz="2000" b="1" cap="all">
                <a:solidFill>
                  <a:srgbClr val="C00000"/>
                </a:solidFill>
                <a:latin typeface="Times New Roman" panose="02020603050405020304" pitchFamily="18" charset="0"/>
                <a:cs typeface="Times New Roman" panose="02020603050405020304" pitchFamily="18" charset="0"/>
                <a:sym typeface="BioRhyme ExtraBold"/>
              </a:rPr>
              <a:t>                             </a:t>
            </a:r>
            <a:r>
              <a:rPr lang="en-US" sz="2000" b="1" cap="all" dirty="0">
                <a:solidFill>
                  <a:srgbClr val="C00000"/>
                </a:solidFill>
                <a:latin typeface="Times New Roman" panose="02020603050405020304" pitchFamily="18" charset="0"/>
                <a:cs typeface="Times New Roman" panose="02020603050405020304" pitchFamily="18" charset="0"/>
                <a:sym typeface="BioRhyme ExtraBold"/>
              </a:rPr>
              <a:t>COURSE CODE  : 23Ci2001</a:t>
            </a:r>
            <a:endParaRPr lang="en-US" sz="2000" b="1" cap="all" dirty="0">
              <a:solidFill>
                <a:srgbClr val="C00000"/>
              </a:solidFill>
              <a:latin typeface="Times New Roman" panose="02020603050405020304" pitchFamily="18" charset="0"/>
              <a:cs typeface="Times New Roman" panose="02020603050405020304" pitchFamily="18"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endParaRPr lang="en-US" sz="24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latin typeface="Times New Roman" panose="02020603050405020304" pitchFamily="18" charset="0"/>
                <a:ea typeface="BioRhyme ExtraBold"/>
                <a:cs typeface="Times New Roman" panose="02020603050405020304" pitchFamily="18" charset="0"/>
                <a:sym typeface="BioRhyme ExtraBold"/>
              </a:rPr>
              <a:t>Topic: </a:t>
            </a:r>
            <a:endParaRPr lang="en-US" sz="2000" b="1" dirty="0">
              <a:latin typeface="Times New Roman" panose="02020603050405020304" pitchFamily="18" charset="0"/>
              <a:ea typeface="BioRhyme ExtraBold"/>
              <a:cs typeface="Times New Roman" panose="02020603050405020304" pitchFamily="18" charset="0"/>
              <a:sym typeface="BioRhyme ExtraBold"/>
            </a:endParaRPr>
          </a:p>
          <a:p>
            <a:pPr marR="0" lvl="0" indent="0" algn="ctr">
              <a:spcBef>
                <a:spcPts val="0"/>
              </a:spcBef>
              <a:spcAft>
                <a:spcPts val="0"/>
              </a:spcAft>
              <a:buNone/>
            </a:pPr>
            <a:endParaRPr lang="en-US" sz="900" b="1" dirty="0">
              <a:solidFill>
                <a:schemeClr val="bg1">
                  <a:lumMod val="50000"/>
                </a:schemeClr>
              </a:solidFill>
              <a:ea typeface="BioRhyme ExtraBold"/>
              <a:cs typeface="Poppins" panose="00000500000000000000" pitchFamily="2" charset="0"/>
              <a:sym typeface="BioRhyme ExtraBold"/>
            </a:endParaRPr>
          </a:p>
          <a:p>
            <a:pPr algn="ctr"/>
            <a:r>
              <a:rPr lang="en-IN" sz="2600" b="1" cap="all" dirty="0">
                <a:solidFill>
                  <a:srgbClr val="C00000"/>
                </a:solidFill>
                <a:latin typeface="Times New Roman" panose="02020603050405020304" pitchFamily="18" charset="0"/>
                <a:cs typeface="Times New Roman" panose="02020603050405020304" pitchFamily="18" charset="0"/>
              </a:rPr>
              <a:t>Architectural</a:t>
            </a:r>
            <a:r>
              <a:rPr lang="en-IN" sz="2400" b="1" dirty="0"/>
              <a:t> </a:t>
            </a:r>
            <a:r>
              <a:rPr lang="en-IN" sz="2600" b="1" cap="all" dirty="0">
                <a:solidFill>
                  <a:srgbClr val="C00000"/>
                </a:solidFill>
                <a:latin typeface="Times New Roman" panose="02020603050405020304" pitchFamily="18" charset="0"/>
                <a:cs typeface="Times New Roman" panose="02020603050405020304" pitchFamily="18" charset="0"/>
              </a:rPr>
              <a:t>Patterns</a:t>
            </a:r>
            <a:endParaRPr lang="en-IN" sz="2600" b="1" cap="all" dirty="0">
              <a:solidFill>
                <a:srgbClr val="C00000"/>
              </a:solidFill>
              <a:latin typeface="Times New Roman" panose="02020603050405020304" pitchFamily="18" charset="0"/>
              <a:cs typeface="Times New Roman" panose="02020603050405020304" pitchFamily="18" charset="0"/>
            </a:endParaRPr>
          </a:p>
          <a:p>
            <a:pPr marR="0" lvl="0" indent="0" algn="ctr">
              <a:spcBef>
                <a:spcPts val="0"/>
              </a:spcBef>
              <a:spcAft>
                <a:spcPts val="0"/>
              </a:spcAft>
              <a:buNone/>
            </a:pPr>
            <a:endParaRPr lang="en-US" sz="2600" b="1" dirty="0">
              <a:solidFill>
                <a:srgbClr val="C00000"/>
              </a:solidFill>
              <a:effectLst/>
              <a:latin typeface="Times New Roman" panose="02020603050405020304" pitchFamily="18" charset="0"/>
              <a:cs typeface="Times New Roman" panose="02020603050405020304" pitchFamily="18" charset="0"/>
            </a:endParaRPr>
          </a:p>
        </p:txBody>
      </p:sp>
      <p:sp>
        <p:nvSpPr>
          <p:cNvPr id="5" name="Google Shape;502;p17"/>
          <p:cNvSpPr/>
          <p:nvPr/>
        </p:nvSpPr>
        <p:spPr>
          <a:xfrm>
            <a:off x="6875800" y="4285405"/>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b="1" dirty="0">
                <a:solidFill>
                  <a:schemeClr val="lt1"/>
                </a:solidFill>
                <a:latin typeface="Times New Roman" panose="02020603050405020304" pitchFamily="18" charset="0"/>
                <a:ea typeface="Calibri" panose="020F0502020204030204"/>
                <a:cs typeface="Times New Roman" panose="02020603050405020304" pitchFamily="18" charset="0"/>
                <a:sym typeface="Calibri" panose="020F0502020204030204"/>
              </a:rPr>
              <a:t>Session - 18</a:t>
            </a:r>
            <a:endParaRPr sz="2200" b="1" dirty="0">
              <a:solidFill>
                <a:schemeClr val="lt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6" name="Rectangle: Rounded Corners 18"/>
          <p:cNvSpPr/>
          <p:nvPr/>
        </p:nvSpPr>
        <p:spPr>
          <a:xfrm>
            <a:off x="6181858" y="482860"/>
            <a:ext cx="4237149" cy="574765"/>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475;p16"/>
          <p:cNvSpPr txBox="1"/>
          <p:nvPr/>
        </p:nvSpPr>
        <p:spPr>
          <a:xfrm>
            <a:off x="5237870" y="545503"/>
            <a:ext cx="6125124" cy="461624"/>
          </a:xfrm>
          <a:prstGeom prst="rect">
            <a:avLst/>
          </a:prstGeom>
          <a:noFill/>
          <a:ln>
            <a:noFill/>
          </a:ln>
          <a:effectLst/>
        </p:spPr>
        <p:txBody>
          <a:bodyPr spcFirstLastPara="1" wrap="square" lIns="91425" tIns="45700" rIns="91425" bIns="45700" anchor="t" anchorCtr="0">
            <a:spAutoFit/>
          </a:bodyPr>
          <a:lstStyle/>
          <a:p>
            <a:pPr algn="ctr"/>
            <a:r>
              <a:rPr lang="en-US" sz="2400" b="1" cap="all" dirty="0">
                <a:solidFill>
                  <a:srgbClr val="C00000"/>
                </a:solidFill>
                <a:cs typeface="Poppins" panose="00000500000000000000" pitchFamily="2" charset="0"/>
              </a:rPr>
              <a:t>DEPARTMENT OF CSE , CSIT &amp; AI&amp;Ds</a:t>
            </a:r>
            <a:endParaRPr lang="en-US" sz="2400" b="1" cap="all" dirty="0">
              <a:solidFill>
                <a:srgbClr val="C00000"/>
              </a:solidFill>
              <a:cs typeface="Poppins" panose="00000500000000000000" pitchFamily="2" charset="0"/>
            </a:endParaRPr>
          </a:p>
        </p:txBody>
      </p:sp>
      <p:pic>
        <p:nvPicPr>
          <p:cNvPr id="8" name="Google Shape;464;p16"/>
          <p:cNvPicPr preferRelativeResize="0"/>
          <p:nvPr/>
        </p:nvPicPr>
        <p:blipFill>
          <a:blip r:embed="rId1">
            <a:extLst>
              <a:ext uri="{28A0092B-C50C-407E-A947-70E740481C1C}">
                <a14:useLocalDpi xmlns:a14="http://schemas.microsoft.com/office/drawing/2010/main" val="0"/>
              </a:ext>
            </a:extLst>
          </a:blip>
          <a:stretch>
            <a:fillRect/>
          </a:stretch>
        </p:blipFill>
        <p:spPr>
          <a:xfrm>
            <a:off x="13649" y="-5796"/>
            <a:ext cx="4442441" cy="68122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10" y="1410126"/>
            <a:ext cx="9603275" cy="386419"/>
          </a:xfrm>
        </p:spPr>
        <p:txBody>
          <a:bodyPr>
            <a:normAutofit fontScale="90000"/>
          </a:bodyPr>
          <a:lstStyle/>
          <a:p>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5. </a:t>
            </a:r>
            <a:r>
              <a:rPr lang="en-IN" sz="2400" b="1" dirty="0"/>
              <a:t>Micro services Pattern  </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2876" y="1947320"/>
            <a:ext cx="11368718" cy="4236771"/>
          </a:xfrm>
        </p:spPr>
        <p:txBody>
          <a:bodyPr>
            <a:noAutofit/>
          </a:bodyPr>
          <a:lstStyle/>
          <a:p>
            <a:pPr fontAlgn="base"/>
            <a:r>
              <a:rPr lang="en-IN" dirty="0"/>
              <a:t>The collection of small services that are combined to form the actual application is the concept of micro services pattern. Instead of building a bigger application, small programs are built for every service (function) of an application independently. And those small programs are bundled together to be a full-fledged application.  </a:t>
            </a:r>
            <a:endParaRPr lang="en-IN" dirty="0"/>
          </a:p>
          <a:p>
            <a:pPr fontAlgn="base"/>
            <a:r>
              <a:rPr lang="en-IN" dirty="0"/>
              <a:t>So adding new features and modifying existing micro services without affecting other micro services are no longer a challenge when an application is built in a micro services pattern.  </a:t>
            </a:r>
            <a:endParaRPr lang="en-IN" dirty="0"/>
          </a:p>
          <a:p>
            <a:pPr fontAlgn="base"/>
            <a:r>
              <a:rPr lang="en-IN" dirty="0"/>
              <a:t>Modules in the application of micro services patterns are loosely coupled. So they are easily understandable, modifiable and scalable.  </a:t>
            </a:r>
            <a:endParaRPr lang="en-IN" dirty="0"/>
          </a:p>
          <a:p>
            <a:pPr marL="0" indent="0">
              <a:buNone/>
            </a:pPr>
            <a:br>
              <a:rPr lang="en-IN" dirty="0"/>
            </a:br>
            <a:endParaRPr lang="en-IN" sz="2200" dirty="0">
              <a:latin typeface="+mj-lt"/>
              <a:ea typeface="+mj-ea"/>
              <a:cs typeface="+mj-cs"/>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Rounded Rectangle 17"/>
          <p:cNvSpPr/>
          <p:nvPr/>
        </p:nvSpPr>
        <p:spPr>
          <a:xfrm>
            <a:off x="3473653" y="4577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dirty="0">
                <a:latin typeface="Times New Roman" panose="02020603050405020304" pitchFamily="18" charset="0"/>
                <a:cs typeface="Times New Roman" panose="02020603050405020304" pitchFamily="18" charset="0"/>
              </a:rPr>
              <a:t>SESSION DESCRIPTION</a:t>
            </a:r>
            <a:r>
              <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itle 1"/>
          <p:cNvSpPr txBox="1"/>
          <p:nvPr/>
        </p:nvSpPr>
        <p:spPr>
          <a:xfrm>
            <a:off x="890954" y="5506913"/>
            <a:ext cx="10761784" cy="858717"/>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fontAlgn="base"/>
            <a:r>
              <a:rPr lang="en-US" sz="2400" b="1" dirty="0">
                <a:solidFill>
                  <a:srgbClr val="FF0000"/>
                </a:solidFill>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IN" sz="2400" cap="none" dirty="0">
                <a:latin typeface="+mn-lt"/>
                <a:ea typeface="+mn-ea"/>
                <a:cs typeface="+mn-cs"/>
              </a:rPr>
              <a:t>this pattern is most suitable for websites and web apps having small components.  </a:t>
            </a:r>
            <a:endParaRPr lang="en-IN" sz="2400" cap="none" dirty="0">
              <a:latin typeface="+mn-lt"/>
              <a:ea typeface="+mn-ea"/>
              <a:cs typeface="+mn-cs"/>
            </a:endParaRPr>
          </a:p>
          <a:p>
            <a:br>
              <a:rPr lang="en-IN" sz="2400" dirty="0"/>
            </a:br>
            <a:endParaRPr lang="en-IN" sz="2400" dirty="0"/>
          </a:p>
          <a:p>
            <a:pPr algn="ctr"/>
            <a:endParaRPr lang="en-IN" sz="2400" cap="none" dirty="0"/>
          </a:p>
          <a:p>
            <a:pPr algn="ctr"/>
            <a:endParaRPr lang="en-IN" sz="2400" cap="none" dirty="0"/>
          </a:p>
          <a:p>
            <a:pPr algn="ctr"/>
            <a:endParaRPr lang="en-US" sz="2400" cap="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r>
              <a:rPr lang="en-IN" dirty="0"/>
              <a:t>Architecture patterns determine the destiny of the software about to be built. And there is no one-stop solution to build any kind of software. So choose what suits you the most!  </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Rounded Rectangle 17"/>
          <p:cNvSpPr/>
          <p:nvPr/>
        </p:nvSpPr>
        <p:spPr>
          <a:xfrm>
            <a:off x="3455030" y="1022062"/>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SELF-ASSESSMENT QUESTIONS</a:t>
            </a:r>
            <a:endParaRPr lang="en-US" sz="2000" dirty="0">
              <a:latin typeface="Times New Roman" panose="02020603050405020304" pitchFamily="18" charset="0"/>
              <a:cs typeface="Times New Roman" panose="02020603050405020304" pitchFamily="18" charset="0"/>
            </a:endParaRPr>
          </a:p>
        </p:txBody>
      </p:sp>
      <p:sp>
        <p:nvSpPr>
          <p:cNvPr id="7" name="Rounded Rectangle 17"/>
          <p:cNvSpPr/>
          <p:nvPr/>
        </p:nvSpPr>
        <p:spPr>
          <a:xfrm>
            <a:off x="1477593" y="1990783"/>
            <a:ext cx="9560210" cy="2936995"/>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1600" dirty="0">
              <a:latin typeface="Arial" panose="020B0604020202020204" pitchFamily="34" charset="0"/>
            </a:endParaRPr>
          </a:p>
        </p:txBody>
      </p:sp>
      <p:sp>
        <p:nvSpPr>
          <p:cNvPr id="8" name="Content Placeholder 2"/>
          <p:cNvSpPr>
            <a:spLocks noGrp="1"/>
          </p:cNvSpPr>
          <p:nvPr>
            <p:ph idx="1"/>
          </p:nvPr>
        </p:nvSpPr>
        <p:spPr>
          <a:xfrm>
            <a:off x="1983314" y="2206322"/>
            <a:ext cx="8744788" cy="2417193"/>
          </a:xfrm>
        </p:spPr>
        <p:txBody>
          <a:bodyPr>
            <a:noAutofit/>
          </a:bodyPr>
          <a:lstStyle/>
          <a:p>
            <a:pPr marL="0" indent="0">
              <a:lnSpc>
                <a:spcPct val="100000"/>
              </a:lnSpc>
              <a:spcBef>
                <a:spcPts val="600"/>
              </a:spcBef>
              <a:buNone/>
            </a:pPr>
            <a:r>
              <a:rPr lang="en-US" dirty="0">
                <a:solidFill>
                  <a:srgbClr val="FFFF00"/>
                </a:solidFill>
                <a:latin typeface="Times New Roman" panose="02020603050405020304" pitchFamily="18" charset="0"/>
                <a:cs typeface="Times New Roman" panose="02020603050405020304" pitchFamily="18" charset="0"/>
              </a:rPr>
              <a:t>1. Define </a:t>
            </a:r>
            <a:r>
              <a:rPr lang="en-IN" dirty="0">
                <a:solidFill>
                  <a:srgbClr val="FFFF00"/>
                </a:solidFill>
                <a:latin typeface="Times New Roman" panose="02020603050405020304" pitchFamily="18" charset="0"/>
                <a:cs typeface="Times New Roman" panose="02020603050405020304" pitchFamily="18" charset="0"/>
              </a:rPr>
              <a:t>Architectural</a:t>
            </a:r>
            <a:r>
              <a:rPr lang="en-IN" sz="1800" b="1" dirty="0"/>
              <a:t> </a:t>
            </a:r>
            <a:r>
              <a:rPr lang="en-IN" dirty="0">
                <a:solidFill>
                  <a:srgbClr val="FFFF00"/>
                </a:solidFill>
                <a:latin typeface="Times New Roman" panose="02020603050405020304" pitchFamily="18" charset="0"/>
                <a:cs typeface="Times New Roman" panose="02020603050405020304" pitchFamily="18" charset="0"/>
              </a:rPr>
              <a:t>Patterns</a:t>
            </a:r>
            <a:r>
              <a:rPr lang="en-US" dirty="0">
                <a:solidFill>
                  <a:srgbClr val="FFFF00"/>
                </a:solidFill>
                <a:latin typeface="Times New Roman" panose="02020603050405020304" pitchFamily="18" charset="0"/>
                <a:cs typeface="Times New Roman" panose="02020603050405020304" pitchFamily="18" charset="0"/>
              </a:rPr>
              <a:t>?</a:t>
            </a:r>
            <a:endParaRPr lang="en-US" dirty="0">
              <a:solidFill>
                <a:srgbClr val="FFFF00"/>
              </a:solidFill>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en-US" dirty="0">
                <a:solidFill>
                  <a:srgbClr val="FFFF00"/>
                </a:solidFill>
                <a:latin typeface="Times New Roman" panose="02020603050405020304" pitchFamily="18" charset="0"/>
                <a:cs typeface="Times New Roman" panose="02020603050405020304" pitchFamily="18" charset="0"/>
              </a:rPr>
              <a:t>2. Name the different</a:t>
            </a:r>
            <a:r>
              <a:rPr lang="en-IN" dirty="0">
                <a:solidFill>
                  <a:srgbClr val="FFFF00"/>
                </a:solidFill>
                <a:latin typeface="Times New Roman" panose="02020603050405020304" pitchFamily="18" charset="0"/>
                <a:cs typeface="Times New Roman" panose="02020603050405020304" pitchFamily="18" charset="0"/>
              </a:rPr>
              <a:t>Architectural</a:t>
            </a:r>
            <a:r>
              <a:rPr lang="en-IN" sz="1800" b="1" dirty="0"/>
              <a:t> </a:t>
            </a:r>
            <a:r>
              <a:rPr lang="en-IN" dirty="0">
                <a:solidFill>
                  <a:srgbClr val="FFFF00"/>
                </a:solidFill>
                <a:latin typeface="Times New Roman" panose="02020603050405020304" pitchFamily="18" charset="0"/>
                <a:cs typeface="Times New Roman" panose="02020603050405020304" pitchFamily="18" charset="0"/>
              </a:rPr>
              <a:t>Patterns?</a:t>
            </a:r>
            <a:endParaRPr lang="en-IN" dirty="0">
              <a:solidFill>
                <a:srgbClr val="FFFF00"/>
              </a:solidFill>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en-US" dirty="0">
                <a:solidFill>
                  <a:srgbClr val="FFFF00"/>
                </a:solidFill>
                <a:latin typeface="Times New Roman" panose="02020603050405020304" pitchFamily="18" charset="0"/>
                <a:cs typeface="Times New Roman" panose="02020603050405020304" pitchFamily="18" charset="0"/>
              </a:rPr>
              <a:t>3. Explain in detail about different</a:t>
            </a:r>
            <a:r>
              <a:rPr lang="en-IN" dirty="0">
                <a:solidFill>
                  <a:srgbClr val="FFFF00"/>
                </a:solidFill>
                <a:latin typeface="Times New Roman" panose="02020603050405020304" pitchFamily="18" charset="0"/>
                <a:cs typeface="Times New Roman" panose="02020603050405020304" pitchFamily="18" charset="0"/>
              </a:rPr>
              <a:t>Architectural</a:t>
            </a:r>
            <a:r>
              <a:rPr lang="en-IN" sz="1800" b="1" dirty="0"/>
              <a:t> </a:t>
            </a:r>
            <a:r>
              <a:rPr lang="en-IN" dirty="0">
                <a:solidFill>
                  <a:srgbClr val="FFFF00"/>
                </a:solidFill>
                <a:latin typeface="Times New Roman" panose="02020603050405020304" pitchFamily="18" charset="0"/>
                <a:cs typeface="Times New Roman" panose="02020603050405020304" pitchFamily="18" charset="0"/>
              </a:rPr>
              <a:t>Patterns?</a:t>
            </a:r>
            <a:endParaRPr lang="en-US"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Rounded Rectangle 17"/>
          <p:cNvSpPr/>
          <p:nvPr/>
        </p:nvSpPr>
        <p:spPr>
          <a:xfrm>
            <a:off x="2543402" y="132562"/>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REFERENCES FOR FURTHER LEARNING OF THE SESSION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387903" y="2043381"/>
            <a:ext cx="10677775" cy="5355312"/>
          </a:xfrm>
          <a:prstGeom prst="rect">
            <a:avLst/>
          </a:prstGeom>
          <a:noFill/>
        </p:spPr>
        <p:txBody>
          <a:bodyPr wrap="square" rtlCol="0">
            <a:spAutoFit/>
          </a:bodyPr>
          <a:lstStyle/>
          <a:p>
            <a:pPr fontAlgn="base"/>
            <a:r>
              <a:rPr lang="en-US" dirty="0"/>
              <a:t> </a:t>
            </a:r>
            <a:r>
              <a:rPr lang="en-IN" b="1" dirty="0"/>
              <a:t>TEXTBOOKS:</a:t>
            </a:r>
            <a:r>
              <a:rPr lang="en-IN" dirty="0"/>
              <a:t>​</a:t>
            </a:r>
            <a:endParaRPr lang="en-IN" dirty="0"/>
          </a:p>
          <a:p>
            <a:pPr fontAlgn="base"/>
            <a:r>
              <a:rPr lang="en-IN" dirty="0"/>
              <a:t> ​</a:t>
            </a:r>
            <a:endParaRPr lang="en-IN" dirty="0"/>
          </a:p>
          <a:p>
            <a:pPr fontAlgn="base"/>
            <a:r>
              <a:rPr lang="en-IN" dirty="0"/>
              <a:t>1. Roger </a:t>
            </a:r>
            <a:r>
              <a:rPr lang="en-IN" dirty="0" err="1"/>
              <a:t>S.Pressman</a:t>
            </a:r>
            <a:r>
              <a:rPr lang="en-IN" dirty="0"/>
              <a:t>, “Software Engineering – A Practitioner’s Approach” 7th Edition, </a:t>
            </a:r>
            <a:r>
              <a:rPr lang="en-IN" dirty="0" err="1"/>
              <a:t>Mc</a:t>
            </a:r>
            <a:r>
              <a:rPr lang="en-IN" dirty="0"/>
              <a:t> </a:t>
            </a:r>
            <a:r>
              <a:rPr lang="en-IN" dirty="0" err="1"/>
              <a:t>Graw</a:t>
            </a:r>
            <a:r>
              <a:rPr lang="en-IN" dirty="0"/>
              <a:t> Hill,(2014).​</a:t>
            </a:r>
            <a:endParaRPr lang="en-IN" dirty="0"/>
          </a:p>
          <a:p>
            <a:pPr fontAlgn="base"/>
            <a:r>
              <a:rPr lang="en-IN" dirty="0"/>
              <a:t>2. Ian </a:t>
            </a:r>
            <a:r>
              <a:rPr lang="en-IN" dirty="0" err="1"/>
              <a:t>Sommerville</a:t>
            </a:r>
            <a:r>
              <a:rPr lang="en-IN" dirty="0"/>
              <a:t>, “Software Engineering”, Tenth Edition, Pearson Education, (2015).</a:t>
            </a:r>
            <a:r>
              <a:rPr lang="en-US" dirty="0"/>
              <a:t>​</a:t>
            </a:r>
            <a:endParaRPr lang="en-US" dirty="0"/>
          </a:p>
          <a:p>
            <a:pPr fontAlgn="base"/>
            <a:r>
              <a:rPr lang="en-IN" dirty="0"/>
              <a:t>3. Agile Software Development Ecosystems, Jim </a:t>
            </a:r>
            <a:r>
              <a:rPr lang="en-IN" dirty="0" err="1"/>
              <a:t>Highsmith</a:t>
            </a:r>
            <a:r>
              <a:rPr lang="en-IN" dirty="0"/>
              <a:t>, Addison Wesley; ISBN: 0201760436; 1st edition​</a:t>
            </a:r>
            <a:endParaRPr lang="en-IN" dirty="0"/>
          </a:p>
          <a:p>
            <a:pPr fontAlgn="base"/>
            <a:r>
              <a:rPr lang="en-IN" dirty="0"/>
              <a:t>​</a:t>
            </a:r>
            <a:endParaRPr lang="en-IN" dirty="0"/>
          </a:p>
          <a:p>
            <a:pPr fontAlgn="base"/>
            <a:r>
              <a:rPr lang="en-IN" b="1" dirty="0"/>
              <a:t> Reference Book</a:t>
            </a:r>
            <a:r>
              <a:rPr lang="en-US" dirty="0"/>
              <a:t>​</a:t>
            </a:r>
            <a:endParaRPr lang="en-US" dirty="0"/>
          </a:p>
          <a:p>
            <a:pPr fontAlgn="base"/>
            <a:r>
              <a:rPr lang="en-IN" b="1" dirty="0"/>
              <a:t> </a:t>
            </a:r>
            <a:r>
              <a:rPr lang="en-IN" dirty="0"/>
              <a:t>Agile Modelling: Effective Practices for Extreme Programming and the Unified Process Scott Amber John Wiley &amp; Sons; ISBN: 0471202827; 1st edition.</a:t>
            </a:r>
            <a:r>
              <a:rPr lang="en-US" dirty="0"/>
              <a:t>​</a:t>
            </a:r>
            <a:endParaRPr lang="en-US" dirty="0"/>
          </a:p>
          <a:p>
            <a:pPr fontAlgn="base"/>
            <a:r>
              <a:rPr lang="en-IN" dirty="0"/>
              <a:t>​</a:t>
            </a:r>
            <a:endParaRPr lang="en-IN" dirty="0"/>
          </a:p>
          <a:p>
            <a:pPr fontAlgn="base"/>
            <a:r>
              <a:rPr lang="en-IN" b="1" dirty="0"/>
              <a:t>WEB REFERNCES/MOOCS:</a:t>
            </a:r>
            <a:r>
              <a:rPr lang="en-IN" dirty="0"/>
              <a:t>​</a:t>
            </a:r>
            <a:endParaRPr lang="en-IN" dirty="0"/>
          </a:p>
          <a:p>
            <a:pPr fontAlgn="base"/>
            <a:r>
              <a:rPr lang="en-IN" dirty="0"/>
              <a:t>https://www.digite.com/kanban/what-is-kanban/​</a:t>
            </a:r>
            <a:endParaRPr lang="en-IN" dirty="0"/>
          </a:p>
          <a:p>
            <a:pPr fontAlgn="base"/>
            <a:r>
              <a:rPr lang="en-IN" dirty="0"/>
              <a:t>http://www.scaledagileframework.com​</a:t>
            </a:r>
            <a:endParaRPr lang="en-IN" dirty="0"/>
          </a:p>
          <a:p>
            <a:pPr fontAlgn="base"/>
            <a:r>
              <a:rPr lang="en-IN" dirty="0"/>
              <a:t>https://www.guru99.com/test-driven-development.html​</a:t>
            </a:r>
            <a:endParaRPr lang="en-IN" dirty="0"/>
          </a:p>
          <a:p>
            <a:pPr fontAlgn="base"/>
            <a:r>
              <a:rPr lang="en-IN" dirty="0"/>
              <a:t>https://junit.org/junit5/​</a:t>
            </a:r>
            <a:endParaRPr lang="en-IN" dirty="0"/>
          </a:p>
          <a:p>
            <a:pPr fontAlgn="base"/>
            <a:r>
              <a:rPr lang="en-US" dirty="0"/>
              <a:t>​</a:t>
            </a:r>
            <a:endParaRPr lang="en-US" dirty="0"/>
          </a:p>
          <a:p>
            <a:pPr fontAlgn="base"/>
            <a:r>
              <a:rPr lang="en-US" dirty="0"/>
              <a:t>​</a:t>
            </a:r>
            <a:endParaRPr lang="en-US" dirty="0"/>
          </a:p>
          <a:p>
            <a:pPr fontAlgn="base"/>
            <a:r>
              <a:rPr lang="en-US" dirty="0"/>
              <a:t>​</a:t>
            </a:r>
            <a:endParaRPr lang="en-US" dirty="0"/>
          </a:p>
          <a:p>
            <a:pPr fontAlgn="base"/>
            <a:r>
              <a:rPr lang="en-US" dirty="0"/>
              <a:t>​</a:t>
            </a:r>
            <a:endParaRPr lang="en-US" dirty="0"/>
          </a:p>
        </p:txBody>
      </p:sp>
      <p:sp>
        <p:nvSpPr>
          <p:cNvPr id="7" name="TextBox 6"/>
          <p:cNvSpPr txBox="1"/>
          <p:nvPr/>
        </p:nvSpPr>
        <p:spPr>
          <a:xfrm>
            <a:off x="1387903" y="1170147"/>
            <a:ext cx="9622939" cy="646331"/>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Reference Books: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7" name="Rounded Rectangle 6"/>
          <p:cNvSpPr/>
          <p:nvPr/>
        </p:nvSpPr>
        <p:spPr>
          <a:xfrm>
            <a:off x="2135943" y="2560321"/>
            <a:ext cx="7920111" cy="2883877"/>
          </a:xfrm>
          <a:prstGeom prst="roundRect">
            <a:avLst/>
          </a:prstGeom>
          <a:solidFill>
            <a:srgbClr val="FFC000"/>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Times New Roman" panose="02020603050405020304" pitchFamily="18" charset="0"/>
            </a:endParaRPr>
          </a:p>
          <a:p>
            <a:pPr algn="ctr"/>
            <a:r>
              <a:rPr lang="en-US" sz="2000" b="1" dirty="0">
                <a:solidFill>
                  <a:srgbClr val="002060"/>
                </a:solidFill>
                <a:latin typeface="Times New Roman" panose="02020603050405020304" pitchFamily="18" charset="0"/>
                <a:cs typeface="Times New Roman" panose="02020603050405020304" pitchFamily="18" charset="0"/>
              </a:rPr>
              <a:t>THANK YOU</a:t>
            </a:r>
            <a:endParaRPr lang="en-US" sz="2000" b="1" dirty="0">
              <a:solidFill>
                <a:srgbClr val="002060"/>
              </a:solidFill>
              <a:latin typeface="Times New Roman" panose="02020603050405020304" pitchFamily="18" charset="0"/>
              <a:cs typeface="Times New Roman" panose="02020603050405020304" pitchFamily="18" charset="0"/>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000" b="1" dirty="0">
                <a:solidFill>
                  <a:srgbClr val="002060"/>
                </a:solidFill>
                <a:latin typeface="Times New Roman" panose="02020603050405020304" pitchFamily="18" charset="0"/>
                <a:cs typeface="Times New Roman" panose="02020603050405020304" pitchFamily="18" charset="0"/>
              </a:rPr>
              <a:t>Team – Adaptive Software Engineering</a:t>
            </a:r>
            <a:endParaRPr lang="en-US" sz="2000" b="1" dirty="0">
              <a:solidFill>
                <a:srgbClr val="002060"/>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8" name="Picture 2" descr="KL Deemed to be University Logo"/>
          <p:cNvPicPr>
            <a:picLocks noChangeAspect="1" noChangeArrowheads="1"/>
          </p:cNvPicPr>
          <p:nvPr/>
        </p:nvPicPr>
        <p:blipFill>
          <a:blip r:embed="rId1"/>
          <a:srcRect/>
          <a:stretch>
            <a:fillRect/>
          </a:stretch>
        </p:blipFill>
        <p:spPr bwMode="auto">
          <a:xfrm>
            <a:off x="4677407" y="3460653"/>
            <a:ext cx="3938558" cy="10832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Rounded Rectangle 17"/>
          <p:cNvSpPr/>
          <p:nvPr/>
        </p:nvSpPr>
        <p:spPr>
          <a:xfrm>
            <a:off x="4160579" y="431319"/>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AIM OF THE SESSION</a:t>
            </a: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59312" y="951203"/>
            <a:ext cx="10731286" cy="457754"/>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gn="just">
              <a:lnSpc>
                <a:spcPct val="150000"/>
              </a:lnSpc>
            </a:pPr>
            <a:r>
              <a:rPr lang="en-US" dirty="0">
                <a:latin typeface="Poppins"/>
                <a:cs typeface="Poppins"/>
              </a:rPr>
              <a:t> To familiarize students with the concept of </a:t>
            </a:r>
            <a:r>
              <a:rPr lang="en-IN" b="1" cap="all" dirty="0">
                <a:solidFill>
                  <a:srgbClr val="C00000"/>
                </a:solidFill>
                <a:latin typeface="Times New Roman" panose="02020603050405020304" pitchFamily="18" charset="0"/>
                <a:cs typeface="Times New Roman" panose="02020603050405020304" pitchFamily="18" charset="0"/>
              </a:rPr>
              <a:t>Architectural</a:t>
            </a:r>
            <a:r>
              <a:rPr lang="en-IN" sz="1600" b="1" dirty="0"/>
              <a:t> </a:t>
            </a:r>
            <a:r>
              <a:rPr lang="en-IN" b="1" cap="all" dirty="0">
                <a:solidFill>
                  <a:srgbClr val="C00000"/>
                </a:solidFill>
                <a:latin typeface="Times New Roman" panose="02020603050405020304" pitchFamily="18" charset="0"/>
                <a:cs typeface="Times New Roman" panose="02020603050405020304" pitchFamily="18" charset="0"/>
              </a:rPr>
              <a:t>Patterns</a:t>
            </a:r>
            <a:endParaRPr lang="en-IN" b="1" cap="all" dirty="0">
              <a:solidFill>
                <a:srgbClr val="C00000"/>
              </a:solidFill>
              <a:latin typeface="Times New Roman" panose="02020603050405020304" pitchFamily="18" charset="0"/>
              <a:cs typeface="Times New Roman" panose="02020603050405020304" pitchFamily="18" charset="0"/>
            </a:endParaRPr>
          </a:p>
        </p:txBody>
      </p:sp>
      <p:sp>
        <p:nvSpPr>
          <p:cNvPr id="7" name="Rounded Rectangle 17"/>
          <p:cNvSpPr/>
          <p:nvPr/>
        </p:nvSpPr>
        <p:spPr>
          <a:xfrm>
            <a:off x="4160578" y="2279871"/>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INSTRUCTIONAL OBJECTIVES</a:t>
            </a:r>
            <a:endParaRPr lang="en-US"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135866" y="2902122"/>
            <a:ext cx="10731285" cy="92333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dirty="0">
                <a:latin typeface="Times New Roman" panose="02020603050405020304" pitchFamily="18" charset="0"/>
                <a:cs typeface="Times New Roman" panose="02020603050405020304" pitchFamily="18" charset="0"/>
              </a:rPr>
              <a:t>This</a:t>
            </a:r>
            <a:r>
              <a:rPr lang="en-US" b="0"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Session</a:t>
            </a:r>
            <a:r>
              <a:rPr lang="en-US" b="0" i="0" dirty="0">
                <a:effectLst/>
                <a:latin typeface="Times New Roman" panose="02020603050405020304" pitchFamily="18" charset="0"/>
                <a:cs typeface="Times New Roman" panose="02020603050405020304" pitchFamily="18" charset="0"/>
              </a:rPr>
              <a:t> is designed to:</a:t>
            </a:r>
            <a:endParaRPr lang="en-US" b="0" i="0" dirty="0">
              <a:effectLst/>
              <a:latin typeface="Times New Roman" panose="02020603050405020304" pitchFamily="18" charset="0"/>
              <a:cs typeface="Times New Roman" panose="02020603050405020304" pitchFamily="18" charset="0"/>
            </a:endParaRPr>
          </a:p>
          <a:p>
            <a:pPr marL="342900" indent="-342900">
              <a:buFontTx/>
              <a:buAutoNum type="arabicPeriod"/>
            </a:pPr>
            <a:r>
              <a:rPr lang="en-US" b="0" i="0" dirty="0">
                <a:effectLst/>
                <a:latin typeface="Times New Roman" panose="02020603050405020304" pitchFamily="18" charset="0"/>
                <a:cs typeface="Times New Roman" panose="02020603050405020304" pitchFamily="18" charset="0"/>
              </a:rPr>
              <a:t>Describe and Demonstrate </a:t>
            </a:r>
            <a:r>
              <a:rPr lang="en-IN" b="1" cap="all" dirty="0">
                <a:solidFill>
                  <a:srgbClr val="C00000"/>
                </a:solidFill>
                <a:latin typeface="Times New Roman" panose="02020603050405020304" pitchFamily="18" charset="0"/>
                <a:cs typeface="Times New Roman" panose="02020603050405020304" pitchFamily="18" charset="0"/>
              </a:rPr>
              <a:t>Architectural</a:t>
            </a:r>
            <a:r>
              <a:rPr lang="en-IN" sz="1600" b="1" dirty="0"/>
              <a:t> </a:t>
            </a:r>
            <a:r>
              <a:rPr lang="en-IN" b="1" cap="all" dirty="0">
                <a:solidFill>
                  <a:srgbClr val="C00000"/>
                </a:solidFill>
                <a:latin typeface="Times New Roman" panose="02020603050405020304" pitchFamily="18" charset="0"/>
                <a:cs typeface="Times New Roman" panose="02020603050405020304" pitchFamily="18" charset="0"/>
              </a:rPr>
              <a:t>Patterns</a:t>
            </a:r>
            <a:endParaRPr lang="en-IN" b="1" cap="all" dirty="0">
              <a:solidFill>
                <a:srgbClr val="C00000"/>
              </a:solidFill>
              <a:latin typeface="Times New Roman" panose="02020603050405020304" pitchFamily="18" charset="0"/>
              <a:cs typeface="Times New Roman" panose="02020603050405020304" pitchFamily="18" charset="0"/>
            </a:endParaRPr>
          </a:p>
        </p:txBody>
      </p:sp>
      <p:pic>
        <p:nvPicPr>
          <p:cNvPr id="9" name="Graphic 10" descr="Bullseye outline"/>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0" y="930789"/>
            <a:ext cx="914400" cy="914400"/>
          </a:xfrm>
          <a:prstGeom prst="rect">
            <a:avLst/>
          </a:prstGeom>
        </p:spPr>
      </p:pic>
      <p:pic>
        <p:nvPicPr>
          <p:cNvPr id="10" name="Graphic 26" descr="Presentation with checklist outline"/>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199" y="2755385"/>
            <a:ext cx="914400" cy="914400"/>
          </a:xfrm>
          <a:prstGeom prst="rect">
            <a:avLst/>
          </a:prstGeom>
        </p:spPr>
      </p:pic>
      <p:sp>
        <p:nvSpPr>
          <p:cNvPr id="11" name="Rounded Rectangle 17"/>
          <p:cNvSpPr/>
          <p:nvPr/>
        </p:nvSpPr>
        <p:spPr>
          <a:xfrm>
            <a:off x="4160578" y="414495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LEARNING OUTCOMES</a:t>
            </a:r>
            <a:endParaRPr lang="en-US" sz="2000" dirty="0">
              <a:latin typeface="Times New Roman" panose="02020603050405020304" pitchFamily="18" charset="0"/>
              <a:cs typeface="Times New Roman" panose="02020603050405020304" pitchFamily="18" charset="0"/>
            </a:endParaRPr>
          </a:p>
        </p:txBody>
      </p:sp>
      <p:pic>
        <p:nvPicPr>
          <p:cNvPr id="12" name="Graphic 30" descr="Idea outline"/>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 y="4765771"/>
            <a:ext cx="914400" cy="914400"/>
          </a:xfrm>
          <a:prstGeom prst="rect">
            <a:avLst/>
          </a:prstGeom>
        </p:spPr>
      </p:pic>
      <p:sp>
        <p:nvSpPr>
          <p:cNvPr id="13" name="TextBox 12"/>
          <p:cNvSpPr txBox="1"/>
          <p:nvPr/>
        </p:nvSpPr>
        <p:spPr>
          <a:xfrm>
            <a:off x="1135866" y="4756841"/>
            <a:ext cx="10731286" cy="92333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b="0" i="0" dirty="0">
                <a:effectLst/>
                <a:latin typeface="Times New Roman" panose="02020603050405020304" pitchFamily="18" charset="0"/>
                <a:cs typeface="Times New Roman" panose="02020603050405020304" pitchFamily="18" charset="0"/>
              </a:rPr>
              <a:t>At the end of this </a:t>
            </a:r>
            <a:r>
              <a:rPr lang="en-US" dirty="0">
                <a:latin typeface="Times New Roman" panose="02020603050405020304" pitchFamily="18" charset="0"/>
                <a:cs typeface="Times New Roman" panose="02020603050405020304" pitchFamily="18" charset="0"/>
              </a:rPr>
              <a:t>session</a:t>
            </a:r>
            <a:r>
              <a:rPr lang="en-US" b="0" i="0" dirty="0">
                <a:effectLst/>
                <a:latin typeface="Times New Roman" panose="02020603050405020304" pitchFamily="18" charset="0"/>
                <a:cs typeface="Times New Roman" panose="02020603050405020304" pitchFamily="18" charset="0"/>
              </a:rPr>
              <a:t>, you would be able to:</a:t>
            </a:r>
            <a:endParaRPr lang="en-US" b="0" i="0" dirty="0">
              <a:effectLst/>
              <a:latin typeface="Times New Roman" panose="02020603050405020304" pitchFamily="18" charset="0"/>
              <a:cs typeface="Times New Roman" panose="02020603050405020304" pitchFamily="18" charset="0"/>
            </a:endParaRPr>
          </a:p>
          <a:p>
            <a:pPr marL="342900" indent="-342900" algn="just">
              <a:buFontTx/>
              <a:buAutoNum type="arabicPeriod"/>
            </a:pPr>
            <a:r>
              <a:rPr lang="en-US" b="0" i="0" dirty="0">
                <a:effectLst/>
                <a:latin typeface="Times New Roman" panose="02020603050405020304" pitchFamily="18" charset="0"/>
                <a:cs typeface="Times New Roman" panose="02020603050405020304" pitchFamily="18" charset="0"/>
              </a:rPr>
              <a:t>Know and understand </a:t>
            </a:r>
            <a:r>
              <a:rPr lang="en-IN" b="1" cap="all" dirty="0">
                <a:solidFill>
                  <a:srgbClr val="C00000"/>
                </a:solidFill>
                <a:latin typeface="Times New Roman" panose="02020603050405020304" pitchFamily="18" charset="0"/>
                <a:cs typeface="Times New Roman" panose="02020603050405020304" pitchFamily="18" charset="0"/>
              </a:rPr>
              <a:t>Architectural</a:t>
            </a:r>
            <a:r>
              <a:rPr lang="en-IN" sz="1600" b="1" dirty="0"/>
              <a:t> </a:t>
            </a:r>
            <a:r>
              <a:rPr lang="en-IN" b="1" cap="all" dirty="0">
                <a:solidFill>
                  <a:srgbClr val="C00000"/>
                </a:solidFill>
                <a:latin typeface="Times New Roman" panose="02020603050405020304" pitchFamily="18" charset="0"/>
                <a:cs typeface="Times New Roman" panose="02020603050405020304" pitchFamily="18" charset="0"/>
              </a:rPr>
              <a:t>Patterns</a:t>
            </a:r>
            <a:r>
              <a:rPr lang="en-US" b="0"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ea typeface="+mn-lt"/>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Rounded Rectangle 17"/>
          <p:cNvSpPr/>
          <p:nvPr/>
        </p:nvSpPr>
        <p:spPr>
          <a:xfrm>
            <a:off x="3032853" y="46031"/>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anose="02020603050405020304" pitchFamily="18" charset="0"/>
                <a:cs typeface="Times New Roman" panose="02020603050405020304" pitchFamily="18" charset="0"/>
              </a:rPr>
              <a:t>SESSION INTRODUCTION </a:t>
            </a:r>
            <a:endParaRPr lang="en-US" sz="2200" dirty="0">
              <a:latin typeface="Times New Roman" panose="02020603050405020304" pitchFamily="18" charset="0"/>
              <a:cs typeface="Times New Roman" panose="02020603050405020304" pitchFamily="18" charset="0"/>
            </a:endParaRPr>
          </a:p>
        </p:txBody>
      </p:sp>
      <p:sp>
        <p:nvSpPr>
          <p:cNvPr id="6" name="Rectangle 5"/>
          <p:cNvSpPr/>
          <p:nvPr/>
        </p:nvSpPr>
        <p:spPr>
          <a:xfrm>
            <a:off x="506151" y="1280949"/>
            <a:ext cx="11306283" cy="492443"/>
          </a:xfrm>
          <a:prstGeom prst="rect">
            <a:avLst/>
          </a:prstGeom>
        </p:spPr>
        <p:txBody>
          <a:bodyPr wrap="square" lIns="91440" tIns="45720" rIns="91440" bIns="45720" anchor="t">
            <a:spAutoFit/>
          </a:bodyPr>
          <a:lstStyle/>
          <a:p>
            <a:pPr algn="ctr">
              <a:spcBef>
                <a:spcPts val="600"/>
              </a:spcBef>
              <a:spcAft>
                <a:spcPts val="600"/>
              </a:spcAft>
            </a:pPr>
            <a:r>
              <a:rPr lang="en-IN" sz="2600" b="1" dirty="0">
                <a:solidFill>
                  <a:srgbClr val="C00000"/>
                </a:solidFill>
                <a:latin typeface="Times New Roman" panose="02020603050405020304" pitchFamily="18" charset="0"/>
                <a:cs typeface="Times New Roman" panose="02020603050405020304" pitchFamily="18" charset="0"/>
              </a:rPr>
              <a:t>AGENDA</a:t>
            </a:r>
            <a:endParaRPr lang="en-IN" sz="2600" b="1" dirty="0">
              <a:solidFill>
                <a:srgbClr val="C0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334873" y="2170384"/>
            <a:ext cx="7603652" cy="2477601"/>
          </a:xfrm>
          <a:prstGeom prst="rect">
            <a:avLst/>
          </a:prstGeom>
        </p:spPr>
        <p:txBody>
          <a:bodyPr wrap="square">
            <a:spAutoFit/>
          </a:bodyPr>
          <a:lstStyle/>
          <a:p>
            <a:pPr marL="457200" indent="-457200">
              <a:spcBef>
                <a:spcPts val="600"/>
              </a:spcBef>
              <a:spcAft>
                <a:spcPts val="600"/>
              </a:spcAft>
              <a:buFont typeface="Wingdings" panose="05000000000000000000" pitchFamily="2" charset="2"/>
              <a:buChar char="v"/>
            </a:pPr>
            <a:r>
              <a:rPr lang="en-IN" sz="2000" b="1" dirty="0">
                <a:latin typeface="Times New Roman" panose="02020603050405020304" pitchFamily="18" charset="0"/>
                <a:ea typeface="+mn-lt"/>
                <a:cs typeface="Times New Roman" panose="02020603050405020304" pitchFamily="18" charset="0"/>
              </a:rPr>
              <a:t>Introduction</a:t>
            </a:r>
            <a:endParaRPr lang="en-IN" sz="2000" b="1" dirty="0">
              <a:latin typeface="Times New Roman" panose="02020603050405020304" pitchFamily="18" charset="0"/>
              <a:ea typeface="+mn-lt"/>
              <a:cs typeface="Times New Roman" panose="02020603050405020304" pitchFamily="18" charset="0"/>
            </a:endParaRPr>
          </a:p>
          <a:p>
            <a:pPr marL="457200" indent="-457200">
              <a:spcBef>
                <a:spcPts val="600"/>
              </a:spcBef>
              <a:spcAft>
                <a:spcPts val="600"/>
              </a:spcAft>
              <a:buFont typeface="Wingdings" panose="05000000000000000000" pitchFamily="2" charset="2"/>
              <a:buChar char="v"/>
            </a:pPr>
            <a:r>
              <a:rPr lang="en-IN" sz="2000" b="1" dirty="0">
                <a:latin typeface="Times New Roman" panose="02020603050405020304" pitchFamily="18" charset="0"/>
                <a:ea typeface="+mn-lt"/>
                <a:cs typeface="Times New Roman" panose="02020603050405020304" pitchFamily="18" charset="0"/>
              </a:rPr>
              <a:t>Different Architectural Patterns</a:t>
            </a:r>
            <a:endParaRPr lang="en-IN" sz="2000" b="1" dirty="0">
              <a:latin typeface="Times New Roman" panose="02020603050405020304" pitchFamily="18" charset="0"/>
              <a:ea typeface="+mn-lt"/>
              <a:cs typeface="Times New Roman" panose="02020603050405020304" pitchFamily="18" charset="0"/>
            </a:endParaRPr>
          </a:p>
          <a:p>
            <a:pPr marL="342900" indent="-342900" fontAlgn="base">
              <a:buFont typeface="Arial" panose="020B0604020202020204" pitchFamily="34" charset="0"/>
              <a:buChar char="•"/>
            </a:pPr>
            <a:r>
              <a:rPr lang="en-IN" sz="2000" dirty="0"/>
              <a:t>Layered Pattern</a:t>
            </a:r>
            <a:endParaRPr lang="en-IN" sz="2000" dirty="0"/>
          </a:p>
          <a:p>
            <a:pPr marL="342900" indent="-342900" fontAlgn="base">
              <a:buFont typeface="Arial" panose="020B0604020202020204" pitchFamily="34" charset="0"/>
              <a:buChar char="•"/>
            </a:pPr>
            <a:r>
              <a:rPr lang="en-IN" sz="2000" dirty="0"/>
              <a:t>Client-Server Pattern</a:t>
            </a:r>
            <a:endParaRPr lang="en-IN" sz="2000" dirty="0"/>
          </a:p>
          <a:p>
            <a:pPr marL="342900" indent="-342900" fontAlgn="base">
              <a:buFont typeface="Arial" panose="020B0604020202020204" pitchFamily="34" charset="0"/>
              <a:buChar char="•"/>
            </a:pPr>
            <a:r>
              <a:rPr lang="en-IN" sz="2000" dirty="0"/>
              <a:t>Event-Driven Pattern</a:t>
            </a:r>
            <a:endParaRPr lang="en-IN" sz="2000" dirty="0"/>
          </a:p>
          <a:p>
            <a:pPr marL="342900" indent="-342900" fontAlgn="base">
              <a:buFont typeface="Arial" panose="020B0604020202020204" pitchFamily="34" charset="0"/>
              <a:buChar char="•"/>
            </a:pPr>
            <a:r>
              <a:rPr lang="en-IN" sz="2000" dirty="0"/>
              <a:t>Microkernel Pattern</a:t>
            </a:r>
            <a:endParaRPr lang="en-IN" sz="2000" dirty="0"/>
          </a:p>
          <a:p>
            <a:pPr marL="342900" indent="-342900" fontAlgn="base">
              <a:buFont typeface="Arial" panose="020B0604020202020204" pitchFamily="34" charset="0"/>
              <a:buChar char="•"/>
            </a:pPr>
            <a:r>
              <a:rPr lang="en-IN" sz="2000" dirty="0"/>
              <a:t>Micro services Pattern</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417320"/>
            <a:ext cx="9603275" cy="436434"/>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2175753"/>
            <a:ext cx="9603275" cy="3931970"/>
          </a:xfrm>
        </p:spPr>
        <p:txBody>
          <a:bodyPr>
            <a:normAutofit/>
          </a:bodyPr>
          <a:lstStyle/>
          <a:p>
            <a:r>
              <a:rPr lang="en-IN" dirty="0"/>
              <a:t>Software architecture is the blueprint of building software. It shows the overall structure of the software, the collection of components in it, and how they interact with one another while hiding the implementation</a:t>
            </a:r>
            <a:endParaRPr lang="en-IN" dirty="0"/>
          </a:p>
          <a:p>
            <a:pPr fontAlgn="base"/>
            <a:r>
              <a:rPr lang="en-IN" dirty="0"/>
              <a:t>This helps the software development team to clearly communicate how the software is going to be built as per the requirements of customers.  </a:t>
            </a:r>
            <a:endParaRPr lang="en-IN" dirty="0"/>
          </a:p>
          <a:p>
            <a:r>
              <a:rPr lang="en-IN" dirty="0"/>
              <a:t>Architecture patterns determine the destiny of the software about to be built. And there is no one-stop solution to build any kind of software.</a:t>
            </a:r>
            <a:br>
              <a:rPr lang="en-IN" dirty="0"/>
            </a:b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Rounded Rectangle 17"/>
          <p:cNvSpPr/>
          <p:nvPr/>
        </p:nvSpPr>
        <p:spPr>
          <a:xfrm>
            <a:off x="3032853" y="46031"/>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anose="02020603050405020304" pitchFamily="18" charset="0"/>
                <a:cs typeface="Times New Roman" panose="02020603050405020304" pitchFamily="18" charset="0"/>
              </a:rPr>
              <a:t>SESSION INTRODUCTION </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53159"/>
            <a:ext cx="9603275" cy="544221"/>
          </a:xfrm>
        </p:spPr>
        <p:txBody>
          <a:bodyPr>
            <a:normAutofit fontScale="90000"/>
          </a:bodyPr>
          <a:lstStyle/>
          <a:p>
            <a:r>
              <a:rPr lang="en-IN" sz="2400" b="1" dirty="0">
                <a:latin typeface="Times New Roman" panose="02020603050405020304" pitchFamily="18" charset="0"/>
                <a:ea typeface="+mn-lt"/>
                <a:cs typeface="Times New Roman" panose="02020603050405020304" pitchFamily="18" charset="0"/>
              </a:rPr>
              <a:t>Different Architectural Patterns</a:t>
            </a:r>
            <a:br>
              <a:rPr lang="en-IN" sz="2400" b="1" dirty="0">
                <a:latin typeface="Times New Roman" panose="02020603050405020304" pitchFamily="18" charset="0"/>
                <a:ea typeface="+mn-lt"/>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8" name="Rounded Rectangle 17"/>
          <p:cNvSpPr/>
          <p:nvPr/>
        </p:nvSpPr>
        <p:spPr>
          <a:xfrm>
            <a:off x="3473653" y="4577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dirty="0">
                <a:latin typeface="Times New Roman" panose="02020603050405020304" pitchFamily="18" charset="0"/>
                <a:cs typeface="Times New Roman" panose="02020603050405020304" pitchFamily="18" charset="0"/>
              </a:rPr>
              <a:t>SESSION DESCRIPTION</a:t>
            </a:r>
            <a:r>
              <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Rectangle 9"/>
          <p:cNvSpPr/>
          <p:nvPr/>
        </p:nvSpPr>
        <p:spPr>
          <a:xfrm>
            <a:off x="1334873" y="2170384"/>
            <a:ext cx="7603652" cy="3216265"/>
          </a:xfrm>
          <a:prstGeom prst="rect">
            <a:avLst/>
          </a:prstGeom>
        </p:spPr>
        <p:txBody>
          <a:bodyPr wrap="square">
            <a:spAutoFit/>
          </a:bodyPr>
          <a:lstStyle/>
          <a:p>
            <a:pPr>
              <a:spcBef>
                <a:spcPts val="600"/>
              </a:spcBef>
              <a:spcAft>
                <a:spcPts val="600"/>
              </a:spcAft>
            </a:pPr>
            <a:r>
              <a:rPr lang="en-IN" sz="2000" dirty="0"/>
              <a:t>Among the multiple software architecture patterns, we are going to see a few of the most important and commonly used patterns.  </a:t>
            </a:r>
            <a:endParaRPr lang="en-IN" sz="2000" dirty="0"/>
          </a:p>
          <a:p>
            <a:pPr fontAlgn="base"/>
            <a:r>
              <a:rPr lang="en-IN" sz="2000" b="1" dirty="0"/>
              <a:t>Different Software Architecture Patterns :</a:t>
            </a:r>
            <a:endParaRPr lang="en-IN" sz="2000" dirty="0"/>
          </a:p>
          <a:p>
            <a:pPr marL="457200" indent="-457200" fontAlgn="base">
              <a:buFont typeface="+mj-lt"/>
              <a:buAutoNum type="arabicPeriod"/>
            </a:pPr>
            <a:r>
              <a:rPr lang="en-IN" sz="2000" dirty="0"/>
              <a:t>Layered Pattern</a:t>
            </a:r>
            <a:endParaRPr lang="en-IN" sz="2000" dirty="0"/>
          </a:p>
          <a:p>
            <a:pPr marL="457200" indent="-457200" fontAlgn="base">
              <a:buFont typeface="+mj-lt"/>
              <a:buAutoNum type="arabicPeriod"/>
            </a:pPr>
            <a:r>
              <a:rPr lang="en-IN" sz="2000" dirty="0"/>
              <a:t>Client-Server Pattern</a:t>
            </a:r>
            <a:endParaRPr lang="en-IN" sz="2000" dirty="0"/>
          </a:p>
          <a:p>
            <a:pPr marL="457200" indent="-457200" fontAlgn="base">
              <a:buFont typeface="+mj-lt"/>
              <a:buAutoNum type="arabicPeriod"/>
            </a:pPr>
            <a:r>
              <a:rPr lang="en-IN" sz="2000" dirty="0"/>
              <a:t>Event-Driven Pattern</a:t>
            </a:r>
            <a:endParaRPr lang="en-IN" sz="2000" dirty="0"/>
          </a:p>
          <a:p>
            <a:pPr marL="457200" indent="-457200" fontAlgn="base">
              <a:buFont typeface="+mj-lt"/>
              <a:buAutoNum type="arabicPeriod"/>
            </a:pPr>
            <a:r>
              <a:rPr lang="en-IN" sz="2000" dirty="0"/>
              <a:t>Microkernel Pattern</a:t>
            </a:r>
            <a:endParaRPr lang="en-IN" sz="2000" dirty="0"/>
          </a:p>
          <a:p>
            <a:pPr marL="457200" indent="-457200" fontAlgn="base">
              <a:buFont typeface="+mj-lt"/>
              <a:buAutoNum type="arabicPeriod"/>
            </a:pPr>
            <a:r>
              <a:rPr lang="en-IN" sz="2000" dirty="0" err="1"/>
              <a:t>Microservices</a:t>
            </a:r>
            <a:r>
              <a:rPr lang="en-IN" sz="2000" dirty="0"/>
              <a:t> Pattern</a:t>
            </a:r>
            <a:endParaRPr lang="en-IN" sz="2000" dirty="0"/>
          </a:p>
          <a:p>
            <a:br>
              <a:rPr lang="en-IN" sz="2000" dirty="0"/>
            </a:b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10" y="1410126"/>
            <a:ext cx="9603275" cy="386419"/>
          </a:xfrm>
        </p:spPr>
        <p:txBody>
          <a:bodyPr>
            <a:normAutofit fontScale="90000"/>
          </a:bodyPr>
          <a:lstStyle/>
          <a:p>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1.  layered pattern</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2876" y="1947320"/>
            <a:ext cx="11368718" cy="4236771"/>
          </a:xfrm>
        </p:spPr>
        <p:txBody>
          <a:bodyPr>
            <a:noAutofit/>
          </a:bodyPr>
          <a:lstStyle/>
          <a:p>
            <a:pPr>
              <a:lnSpc>
                <a:spcPct val="100000"/>
              </a:lnSpc>
              <a:spcBef>
                <a:spcPts val="600"/>
              </a:spcBef>
              <a:defRPr/>
            </a:pPr>
            <a:r>
              <a:rPr lang="en-IN" dirty="0"/>
              <a:t>components(code) in this pattern are separated into layers of subtasks and they are arranged one above another. </a:t>
            </a:r>
            <a:endParaRPr lang="en-IN" dirty="0"/>
          </a:p>
          <a:p>
            <a:pPr>
              <a:lnSpc>
                <a:spcPct val="100000"/>
              </a:lnSpc>
              <a:spcBef>
                <a:spcPts val="600"/>
              </a:spcBef>
              <a:defRPr/>
            </a:pPr>
            <a:r>
              <a:rPr lang="en-IN" dirty="0"/>
              <a:t>Since each layer is independent, one can modify the code inside a layer without affecting others</a:t>
            </a:r>
            <a:endParaRPr lang="en-IN" dirty="0"/>
          </a:p>
          <a:p>
            <a:pPr fontAlgn="base"/>
            <a:r>
              <a:rPr lang="en-IN" dirty="0"/>
              <a:t>It is the most commonly used pattern for designing the majority of software. This layer is also known as ‘N-tier architecture’. </a:t>
            </a:r>
            <a:endParaRPr lang="en-IN" dirty="0"/>
          </a:p>
          <a:p>
            <a:pPr fontAlgn="base"/>
            <a:r>
              <a:rPr lang="en-IN" dirty="0"/>
              <a:t>Basically, this pattern has 4 layers.  </a:t>
            </a:r>
            <a:endParaRPr lang="en-IN" dirty="0"/>
          </a:p>
          <a:p>
            <a:pPr marL="457200" lvl="1" indent="0" fontAlgn="base">
              <a:buNone/>
            </a:pPr>
            <a:r>
              <a:rPr lang="en-IN" dirty="0"/>
              <a:t>- Presentation layer (The user interface layer where we see and enter data into an application.)</a:t>
            </a:r>
            <a:endParaRPr lang="en-IN" dirty="0"/>
          </a:p>
          <a:p>
            <a:pPr marL="457200" lvl="1" indent="0" fontAlgn="base">
              <a:buNone/>
            </a:pPr>
            <a:r>
              <a:rPr lang="en-IN" dirty="0"/>
              <a:t>-Business layer (this layer is responsible for executing business logic as per the request.)</a:t>
            </a:r>
            <a:endParaRPr lang="en-IN" dirty="0"/>
          </a:p>
          <a:p>
            <a:pPr marL="457200" lvl="1" indent="0" fontAlgn="base">
              <a:buNone/>
            </a:pPr>
            <a:r>
              <a:rPr lang="en-IN" dirty="0"/>
              <a:t>-Application layer (this layer acts as a medium for communication between the ‘presentation layer’ and ‘data layer’.</a:t>
            </a:r>
            <a:endParaRPr lang="en-IN" dirty="0"/>
          </a:p>
          <a:p>
            <a:pPr marL="457200" lvl="1" indent="0" fontAlgn="base">
              <a:buNone/>
            </a:pPr>
            <a:r>
              <a:rPr lang="en-IN" dirty="0"/>
              <a:t>-Data layer (this layer has a database for managing data.)</a:t>
            </a:r>
            <a:endParaRPr lang="en-IN" dirty="0"/>
          </a:p>
          <a:p>
            <a:pPr>
              <a:lnSpc>
                <a:spcPct val="100000"/>
              </a:lnSpc>
              <a:spcBef>
                <a:spcPts val="600"/>
              </a:spcBef>
              <a:defRPr/>
            </a:pP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Rounded Rectangle 17"/>
          <p:cNvSpPr/>
          <p:nvPr/>
        </p:nvSpPr>
        <p:spPr>
          <a:xfrm>
            <a:off x="3473653" y="4577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dirty="0">
                <a:latin typeface="Times New Roman" panose="02020603050405020304" pitchFamily="18" charset="0"/>
                <a:cs typeface="Times New Roman" panose="02020603050405020304" pitchFamily="18" charset="0"/>
              </a:rPr>
              <a:t>SESSION DESCRIPTION</a:t>
            </a:r>
            <a:r>
              <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itle 1"/>
          <p:cNvSpPr txBox="1"/>
          <p:nvPr/>
        </p:nvSpPr>
        <p:spPr>
          <a:xfrm>
            <a:off x="6492238" y="5532119"/>
            <a:ext cx="5477016" cy="657665"/>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400" b="1" dirty="0">
                <a:solidFill>
                  <a:srgbClr val="FF0000"/>
                </a:solidFill>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US" cap="none" dirty="0">
                <a:latin typeface="+mn-lt"/>
                <a:ea typeface="+mn-ea"/>
                <a:cs typeface="+mn-cs"/>
              </a:rPr>
              <a:t>Ideal For </a:t>
            </a:r>
            <a:r>
              <a:rPr lang="en-IN" cap="none" dirty="0">
                <a:latin typeface="+mn-lt"/>
                <a:ea typeface="+mn-ea"/>
                <a:cs typeface="+mn-cs"/>
              </a:rPr>
              <a:t>E-commerce Web Applications Development Like Amazon</a:t>
            </a:r>
            <a:endParaRPr lang="en-US"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10" y="1410126"/>
            <a:ext cx="9603275" cy="386419"/>
          </a:xfrm>
        </p:spPr>
        <p:txBody>
          <a:bodyPr>
            <a:normAutofit fontScale="90000"/>
          </a:bodyPr>
          <a:lstStyle/>
          <a:p>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2. </a:t>
            </a:r>
            <a:r>
              <a:rPr lang="en-IN" sz="2400" b="1" dirty="0"/>
              <a:t>Client-Server Pattern </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2876" y="1947320"/>
            <a:ext cx="11368718" cy="4236771"/>
          </a:xfrm>
        </p:spPr>
        <p:txBody>
          <a:bodyPr>
            <a:noAutofit/>
          </a:bodyPr>
          <a:lstStyle/>
          <a:p>
            <a:pPr fontAlgn="base"/>
            <a:r>
              <a:rPr lang="en-IN" dirty="0"/>
              <a:t>The client-server pattern has two major entities. They are a server and multiple clients.  </a:t>
            </a:r>
            <a:endParaRPr lang="en-IN" dirty="0"/>
          </a:p>
          <a:p>
            <a:pPr fontAlgn="base"/>
            <a:r>
              <a:rPr lang="en-IN" dirty="0"/>
              <a:t>Here the server has resources(data, files or services) and a client requests the server for a particular resource. Then the server processes the request and responds back accordingly.</a:t>
            </a:r>
            <a:endParaRPr lang="en-IN" dirty="0"/>
          </a:p>
          <a:p>
            <a:pPr fontAlgn="base"/>
            <a:r>
              <a:rPr lang="en-IN" dirty="0"/>
              <a:t>Examples of software developed in this pattern:  </a:t>
            </a:r>
            <a:endParaRPr lang="en-IN" dirty="0"/>
          </a:p>
          <a:p>
            <a:pPr marL="457200" lvl="1" indent="0" fontAlgn="base">
              <a:buNone/>
            </a:pPr>
            <a:r>
              <a:rPr lang="en-IN" dirty="0"/>
              <a:t>-Email.</a:t>
            </a:r>
            <a:endParaRPr lang="en-IN" dirty="0"/>
          </a:p>
          <a:p>
            <a:pPr marL="457200" lvl="1" indent="0" fontAlgn="base">
              <a:buNone/>
            </a:pPr>
            <a:r>
              <a:rPr lang="en-IN" dirty="0"/>
              <a:t>-WWW.</a:t>
            </a:r>
            <a:endParaRPr lang="en-IN" dirty="0"/>
          </a:p>
          <a:p>
            <a:pPr marL="457200" lvl="1" indent="0" fontAlgn="base">
              <a:buNone/>
            </a:pPr>
            <a:r>
              <a:rPr lang="en-IN" dirty="0"/>
              <a:t>-File sharing apps.</a:t>
            </a:r>
            <a:endParaRPr lang="en-IN" dirty="0"/>
          </a:p>
          <a:p>
            <a:pPr marL="457200" lvl="1" indent="0" fontAlgn="base">
              <a:buNone/>
            </a:pPr>
            <a:r>
              <a:rPr lang="en-IN" dirty="0"/>
              <a:t>-Banking, etc…</a:t>
            </a:r>
            <a:br>
              <a:rPr lang="en-IN" dirty="0"/>
            </a:b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Rounded Rectangle 17"/>
          <p:cNvSpPr/>
          <p:nvPr/>
        </p:nvSpPr>
        <p:spPr>
          <a:xfrm>
            <a:off x="3473653" y="4577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dirty="0">
                <a:latin typeface="Times New Roman" panose="02020603050405020304" pitchFamily="18" charset="0"/>
                <a:cs typeface="Times New Roman" panose="02020603050405020304" pitchFamily="18" charset="0"/>
              </a:rPr>
              <a:t>SESSION DESCRIPTION</a:t>
            </a:r>
            <a:r>
              <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itle 1"/>
          <p:cNvSpPr txBox="1"/>
          <p:nvPr/>
        </p:nvSpPr>
        <p:spPr>
          <a:xfrm>
            <a:off x="5586169" y="4264267"/>
            <a:ext cx="5477016" cy="882164"/>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400" b="1" dirty="0">
                <a:solidFill>
                  <a:srgbClr val="FF0000"/>
                </a:solidFill>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IN" cap="none" dirty="0"/>
              <a:t>This Pattern Is Suitable For Developing The Kind Of Software Listed In The Examples</a:t>
            </a:r>
            <a:r>
              <a:rPr lang="en-IN" dirty="0"/>
              <a:t>.</a:t>
            </a:r>
            <a:endParaRPr lang="en-US"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10" y="1410126"/>
            <a:ext cx="9603275" cy="386419"/>
          </a:xfrm>
        </p:spPr>
        <p:txBody>
          <a:bodyPr>
            <a:normAutofit fontScale="90000"/>
          </a:bodyPr>
          <a:lstStyle/>
          <a:p>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3. </a:t>
            </a:r>
            <a:r>
              <a:rPr lang="en-IN" sz="2400" b="1" dirty="0"/>
              <a:t>Event-Driven Pattern </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2876" y="1947320"/>
            <a:ext cx="11368718" cy="4236771"/>
          </a:xfrm>
        </p:spPr>
        <p:txBody>
          <a:bodyPr>
            <a:noAutofit/>
          </a:bodyPr>
          <a:lstStyle/>
          <a:p>
            <a:pPr fontAlgn="base"/>
            <a:r>
              <a:rPr lang="en-IN" dirty="0"/>
              <a:t>Event-Driven Architecture is an agile approach in which services (operations) of the software are triggered by events.  </a:t>
            </a:r>
            <a:endParaRPr lang="en-IN" dirty="0"/>
          </a:p>
          <a:p>
            <a:pPr fontAlgn="base"/>
            <a:r>
              <a:rPr lang="en-IN" dirty="0"/>
              <a:t>Well, what does an event mean?  </a:t>
            </a:r>
            <a:endParaRPr lang="en-IN" dirty="0"/>
          </a:p>
          <a:p>
            <a:pPr marL="0" indent="0" fontAlgn="base">
              <a:buNone/>
            </a:pPr>
            <a:r>
              <a:rPr lang="en-IN" dirty="0"/>
              <a:t>	When a user takes action in the application built using the EDA approach, a state change happens and a reaction is generated that is called an event.</a:t>
            </a:r>
            <a:endParaRPr lang="en-IN" dirty="0"/>
          </a:p>
          <a:p>
            <a:pPr fontAlgn="base"/>
            <a:r>
              <a:rPr lang="en-IN" b="1" dirty="0" err="1"/>
              <a:t>Eg</a:t>
            </a:r>
            <a:r>
              <a:rPr lang="en-IN" b="1" dirty="0"/>
              <a:t>:</a:t>
            </a:r>
            <a:r>
              <a:rPr lang="en-IN" dirty="0"/>
              <a:t> A new user fills the signup form and clicks the signup button on Facebook and then a FB account is created for him, which is an event.</a:t>
            </a:r>
            <a:endParaRPr lang="en-IN" dirty="0"/>
          </a:p>
          <a:p>
            <a:pPr marL="0" indent="0">
              <a:buNone/>
            </a:pPr>
            <a:br>
              <a:rPr lang="en-IN" dirty="0"/>
            </a:br>
            <a:br>
              <a:rPr lang="en-IN" dirty="0"/>
            </a:b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Rounded Rectangle 17"/>
          <p:cNvSpPr/>
          <p:nvPr/>
        </p:nvSpPr>
        <p:spPr>
          <a:xfrm>
            <a:off x="3473653" y="4577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dirty="0">
                <a:latin typeface="Times New Roman" panose="02020603050405020304" pitchFamily="18" charset="0"/>
                <a:cs typeface="Times New Roman" panose="02020603050405020304" pitchFamily="18" charset="0"/>
              </a:rPr>
              <a:t>SESSION DESCRIPTION</a:t>
            </a:r>
            <a:r>
              <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itle 1"/>
          <p:cNvSpPr txBox="1"/>
          <p:nvPr/>
        </p:nvSpPr>
        <p:spPr>
          <a:xfrm>
            <a:off x="5586169" y="4991098"/>
            <a:ext cx="5477016" cy="882164"/>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400" b="1" dirty="0">
                <a:solidFill>
                  <a:srgbClr val="FF0000"/>
                </a:solidFill>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IN" cap="none" dirty="0"/>
              <a:t>ideal for  Building websites with JavaScript and e-commerce websites in general</a:t>
            </a:r>
            <a:endParaRPr lang="en-US"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10" y="1410126"/>
            <a:ext cx="9603275" cy="386419"/>
          </a:xfrm>
        </p:spPr>
        <p:txBody>
          <a:bodyPr>
            <a:normAutofit fontScale="90000"/>
          </a:bodyPr>
          <a:lstStyle/>
          <a:p>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4. </a:t>
            </a:r>
            <a:r>
              <a:rPr lang="en-IN" sz="2400" b="1" dirty="0"/>
              <a:t>Microkernel Pattern </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2876" y="1947320"/>
            <a:ext cx="11368718" cy="4236771"/>
          </a:xfrm>
        </p:spPr>
        <p:txBody>
          <a:bodyPr>
            <a:noAutofit/>
          </a:bodyPr>
          <a:lstStyle/>
          <a:p>
            <a:pPr fontAlgn="base"/>
            <a:r>
              <a:rPr lang="en-IN" dirty="0"/>
              <a:t>Microkernel pattern has two major components. They are a core system and plug-in modules. </a:t>
            </a:r>
            <a:endParaRPr lang="en-IN" dirty="0"/>
          </a:p>
          <a:p>
            <a:pPr marL="457200" lvl="1" indent="0" fontAlgn="base">
              <a:buNone/>
            </a:pPr>
            <a:r>
              <a:rPr lang="en-IN" dirty="0"/>
              <a:t>- The core system handles the fundamental and minimal operations of the application.</a:t>
            </a:r>
            <a:endParaRPr lang="en-IN" dirty="0"/>
          </a:p>
          <a:p>
            <a:pPr marL="457200" lvl="1" indent="0" fontAlgn="base">
              <a:buNone/>
            </a:pPr>
            <a:r>
              <a:rPr lang="en-IN" dirty="0"/>
              <a:t>- The plug-in modules handle the extended functionalities (like extra features) and customized processing.</a:t>
            </a:r>
            <a:endParaRPr lang="en-IN" dirty="0"/>
          </a:p>
          <a:p>
            <a:br>
              <a:rPr lang="en-IN" dirty="0"/>
            </a:br>
            <a:endParaRPr lang="en-IN" sz="2200" dirty="0">
              <a:latin typeface="+mj-lt"/>
              <a:ea typeface="+mj-ea"/>
              <a:cs typeface="+mj-cs"/>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
        <p:nvSpPr>
          <p:cNvPr id="5" name="Rounded Rectangle 17"/>
          <p:cNvSpPr/>
          <p:nvPr/>
        </p:nvSpPr>
        <p:spPr>
          <a:xfrm>
            <a:off x="3473653" y="4577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dirty="0">
                <a:latin typeface="Times New Roman" panose="02020603050405020304" pitchFamily="18" charset="0"/>
                <a:cs typeface="Times New Roman" panose="02020603050405020304" pitchFamily="18" charset="0"/>
              </a:rPr>
              <a:t>SESSION DESCRIPTION</a:t>
            </a:r>
            <a:r>
              <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2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itle 1"/>
          <p:cNvSpPr txBox="1"/>
          <p:nvPr/>
        </p:nvSpPr>
        <p:spPr>
          <a:xfrm>
            <a:off x="1125415" y="3654667"/>
            <a:ext cx="9761924" cy="1257302"/>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400" b="1" dirty="0">
                <a:solidFill>
                  <a:srgbClr val="FF0000"/>
                </a:solidFill>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IN" sz="2400" cap="none" dirty="0"/>
              <a:t>ideal</a:t>
            </a:r>
            <a:r>
              <a:rPr lang="en-IN" cap="none" dirty="0"/>
              <a:t> </a:t>
            </a:r>
            <a:r>
              <a:rPr lang="en-IN" sz="2600" cap="none" dirty="0"/>
              <a:t>for</a:t>
            </a:r>
            <a:r>
              <a:rPr lang="en-IN" cap="none" dirty="0"/>
              <a:t> </a:t>
            </a:r>
            <a:r>
              <a:rPr lang="en-IN" sz="2400" cap="none" dirty="0"/>
              <a:t>Product-based</a:t>
            </a:r>
            <a:r>
              <a:rPr lang="en-IN" sz="3100" cap="none" dirty="0"/>
              <a:t> </a:t>
            </a:r>
            <a:r>
              <a:rPr lang="en-IN" sz="2400" cap="none" dirty="0"/>
              <a:t>applications</a:t>
            </a:r>
            <a:r>
              <a:rPr lang="en-IN" sz="3100" cap="none" dirty="0"/>
              <a:t> and </a:t>
            </a:r>
            <a:r>
              <a:rPr lang="en-IN" sz="2400" cap="none" dirty="0"/>
              <a:t>scheduling</a:t>
            </a:r>
            <a:r>
              <a:rPr lang="en-IN" sz="3100" cap="none" dirty="0"/>
              <a:t> </a:t>
            </a:r>
            <a:r>
              <a:rPr lang="en-IN" sz="2400" cap="none" dirty="0"/>
              <a:t>applications.</a:t>
            </a:r>
            <a:endParaRPr lang="en-IN" sz="2400" cap="none" dirty="0"/>
          </a:p>
          <a:p>
            <a:pPr algn="ctr"/>
            <a:r>
              <a:rPr lang="en-IN" sz="2400" cap="none" dirty="0"/>
              <a:t>Such as </a:t>
            </a:r>
            <a:r>
              <a:rPr lang="en-IN" sz="2400" cap="none" dirty="0" err="1"/>
              <a:t>Instagram</a:t>
            </a:r>
            <a:r>
              <a:rPr lang="en-IN" sz="2400" cap="none" dirty="0"/>
              <a:t> reels, YouTube Shorts.</a:t>
            </a:r>
            <a:endParaRPr lang="en-IN" sz="2400" cap="none" dirty="0"/>
          </a:p>
          <a:p>
            <a:pPr fontAlgn="base"/>
            <a:r>
              <a:rPr lang="en-IN" sz="2400" cap="none" dirty="0"/>
              <a:t>		So this pattern is mostly preferred for app development</a:t>
            </a:r>
            <a:r>
              <a:rPr lang="en-IN" sz="2400" dirty="0"/>
              <a:t>.  </a:t>
            </a:r>
            <a:br>
              <a:rPr lang="en-IN" sz="2400" dirty="0"/>
            </a:br>
            <a:endParaRPr lang="en-IN" sz="2400" dirty="0"/>
          </a:p>
          <a:p>
            <a:pPr algn="ctr"/>
            <a:endParaRPr lang="en-IN" sz="2400" cap="none" dirty="0"/>
          </a:p>
          <a:p>
            <a:pPr algn="ctr"/>
            <a:endParaRPr lang="en-IN" sz="2400" cap="none" dirty="0"/>
          </a:p>
          <a:p>
            <a:pPr algn="ctr"/>
            <a:endParaRPr lang="en-US" sz="2400" cap="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CoE PPT Template</Template>
  <TotalTime>0</TotalTime>
  <Words>5827</Words>
  <Application>WPS Presentation</Application>
  <PresentationFormat>Widescreen</PresentationFormat>
  <Paragraphs>204</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Poppins</vt:lpstr>
      <vt:lpstr>Segoe Print</vt:lpstr>
      <vt:lpstr>BioRhyme ExtraBold</vt:lpstr>
      <vt:lpstr>Times New Roman</vt:lpstr>
      <vt:lpstr>Calibri</vt:lpstr>
      <vt:lpstr>Poppins</vt:lpstr>
      <vt:lpstr>Poppins</vt:lpstr>
      <vt:lpstr>Gill Sans MT</vt:lpstr>
      <vt:lpstr>Microsoft YaHei</vt:lpstr>
      <vt:lpstr>Arial Unicode MS</vt:lpstr>
      <vt:lpstr>Gallery</vt:lpstr>
      <vt:lpstr>PowerPoint 演示文稿</vt:lpstr>
      <vt:lpstr>PowerPoint 演示文稿</vt:lpstr>
      <vt:lpstr>PowerPoint 演示文稿</vt:lpstr>
      <vt:lpstr>INTRODUCTION</vt:lpstr>
      <vt:lpstr>Different Architectural Patterns  </vt:lpstr>
      <vt:lpstr>1.  layered pattern</vt:lpstr>
      <vt:lpstr>2. Client-Server Pattern </vt:lpstr>
      <vt:lpstr>3. Event-Driven Pattern </vt:lpstr>
      <vt:lpstr>4. Microkernel Pattern </vt:lpstr>
      <vt:lpstr>5. Micro services Pattern  </vt:lpstr>
      <vt:lpstr>CONCLUSION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c:creator>
  <cp:lastModifiedBy>NIROSHA Bandla</cp:lastModifiedBy>
  <cp:revision>36</cp:revision>
  <dcterms:created xsi:type="dcterms:W3CDTF">2023-05-03T11:25:00Z</dcterms:created>
  <dcterms:modified xsi:type="dcterms:W3CDTF">2024-11-21T10:24:13Z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F110B38F353940DEB598A9EB14576C7A_12</vt:lpwstr>
  </property>
  <property fmtid="{D5CDD505-2E9C-101B-9397-08002B2CF9AE}" pid="3" name="KSOProductBuildVer">
    <vt:lpwstr>1033-12.2.0.18911</vt:lpwstr>
  </property>
</Properties>
</file>