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6"/>
  </p:notesMasterIdLst>
  <p:sldIdLst>
    <p:sldId id="256" r:id="rId2"/>
    <p:sldId id="257" r:id="rId3"/>
    <p:sldId id="258" r:id="rId4"/>
    <p:sldId id="259" r:id="rId5"/>
    <p:sldId id="284" r:id="rId6"/>
    <p:sldId id="260" r:id="rId7"/>
    <p:sldId id="261" r:id="rId8"/>
    <p:sldId id="262" r:id="rId9"/>
    <p:sldId id="263" r:id="rId10"/>
    <p:sldId id="264" r:id="rId11"/>
    <p:sldId id="265" r:id="rId12"/>
    <p:sldId id="266" r:id="rId13"/>
    <p:sldId id="267" r:id="rId14"/>
    <p:sldId id="286" r:id="rId15"/>
    <p:sldId id="268" r:id="rId16"/>
    <p:sldId id="269" r:id="rId17"/>
    <p:sldId id="270" r:id="rId18"/>
    <p:sldId id="285" r:id="rId19"/>
    <p:sldId id="271" r:id="rId20"/>
    <p:sldId id="287" r:id="rId21"/>
    <p:sldId id="272" r:id="rId22"/>
    <p:sldId id="273" r:id="rId23"/>
    <p:sldId id="274" r:id="rId24"/>
    <p:sldId id="275" r:id="rId25"/>
    <p:sldId id="276" r:id="rId26"/>
    <p:sldId id="277" r:id="rId27"/>
    <p:sldId id="278" r:id="rId28"/>
    <p:sldId id="279" r:id="rId29"/>
    <p:sldId id="280" r:id="rId30"/>
    <p:sldId id="289" r:id="rId31"/>
    <p:sldId id="282" r:id="rId32"/>
    <p:sldId id="281" r:id="rId33"/>
    <p:sldId id="290" r:id="rId34"/>
    <p:sldId id="283" r:id="rId35"/>
  </p:sldIdLst>
  <p:sldSz cx="9144000" cy="5143500" type="screen16x9"/>
  <p:notesSz cx="6858000" cy="9144000"/>
  <p:embeddedFontLst>
    <p:embeddedFont>
      <p:font typeface="Old Standard TT" panose="020B0604020202020204" charset="0"/>
      <p:regular r:id="rId37"/>
      <p:bold r:id="rId38"/>
      <p: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8BC39FB-B2BA-4D7A-92A9-3D6415B6B5D8}">
  <a:tblStyle styleId="{A8BC39FB-B2BA-4D7A-92A9-3D6415B6B5D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20" y="60"/>
      </p:cViewPr>
      <p:guideLst>
        <p:guide orient="horz" pos="1620"/>
        <p:guide pos="2880"/>
      </p:guideLst>
    </p:cSldViewPr>
  </p:slideViewPr>
  <p:notesTextViewPr>
    <p:cViewPr>
      <p:scale>
        <a:sx n="1" d="1"/>
        <a:sy n="1" d="1"/>
      </p:scale>
      <p:origin x="0" y="0"/>
    </p:cViewPr>
  </p:notesTextViewPr>
  <p:sorterViewPr>
    <p:cViewPr>
      <p:scale>
        <a:sx n="100" d="100"/>
        <a:sy n="100" d="100"/>
      </p:scale>
      <p:origin x="0" y="-56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0357f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035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8c695802b4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8c695802b4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8c695802b4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8c695802b4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8c695802b4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8c695802b4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8c695802b4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8c695802b4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8c695802b4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8c695802b4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8c695802b4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8c695802b4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8c695802b4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8c695802b4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8c695802b4_0_1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8c695802b4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8c695802b4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8c695802b4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8c695802b4_0_1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8c695802b4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c6f90357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c6f90357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8c695802b4_0_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18c695802b4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8c695802b4_0_1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18c695802b4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8c695802b4_0_1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8c695802b4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8c695802b4_0_1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8c695802b4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8c695802b4_0_1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18c695802b4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92420b764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92420b764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92420b7642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192420b7642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192420b764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192420b764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92420b7642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192420b7642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c6f90357f_0_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c6f90357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c6f90357f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c6f90357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8c695802b4_0_1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8c695802b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8c695802b4_0_3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18c695802b4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6f90357f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6f90357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c6f90357f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6f90357f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8c695802b4_0_5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8c695802b4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29.jpg"/></Relationships>
</file>

<file path=ppt/slides/_rels/slide33.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2700" y="510950"/>
            <a:ext cx="8118600" cy="76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300" b="1"/>
              <a:t>OOM Project</a:t>
            </a:r>
            <a:endParaRPr sz="4300" b="1"/>
          </a:p>
        </p:txBody>
      </p:sp>
      <p:sp>
        <p:nvSpPr>
          <p:cNvPr id="60" name="Google Shape;60;p13"/>
          <p:cNvSpPr txBox="1">
            <a:spLocks noGrp="1"/>
          </p:cNvSpPr>
          <p:nvPr>
            <p:ph type="subTitle" idx="1"/>
          </p:nvPr>
        </p:nvSpPr>
        <p:spPr>
          <a:xfrm>
            <a:off x="512700" y="3167850"/>
            <a:ext cx="8118600" cy="1470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u="sng">
                <a:solidFill>
                  <a:srgbClr val="FFFFFF"/>
                </a:solidFill>
              </a:rPr>
              <a:t>Under The guidance Of:</a:t>
            </a:r>
            <a:endParaRPr u="sng">
              <a:solidFill>
                <a:srgbClr val="FFFFFF"/>
              </a:solidFill>
            </a:endParaRPr>
          </a:p>
          <a:p>
            <a:pPr marL="0" lvl="0" indent="0" algn="l" rtl="0">
              <a:lnSpc>
                <a:spcPct val="115000"/>
              </a:lnSpc>
              <a:spcBef>
                <a:spcPts val="0"/>
              </a:spcBef>
              <a:spcAft>
                <a:spcPts val="0"/>
              </a:spcAft>
              <a:buNone/>
            </a:pPr>
            <a:r>
              <a:rPr lang="en">
                <a:solidFill>
                  <a:srgbClr val="FFFFFF"/>
                </a:solidFill>
              </a:rPr>
              <a:t>Dr. OP Vyas </a:t>
            </a:r>
            <a:endParaRPr>
              <a:solidFill>
                <a:srgbClr val="FFFFFF"/>
              </a:solidFill>
            </a:endParaRPr>
          </a:p>
          <a:p>
            <a:pPr marL="0" lvl="0" indent="0" algn="l" rtl="0">
              <a:lnSpc>
                <a:spcPct val="115000"/>
              </a:lnSpc>
              <a:spcBef>
                <a:spcPts val="0"/>
              </a:spcBef>
              <a:spcAft>
                <a:spcPts val="0"/>
              </a:spcAft>
              <a:buNone/>
            </a:pPr>
            <a:r>
              <a:rPr lang="en">
                <a:solidFill>
                  <a:srgbClr val="FFFFFF"/>
                </a:solidFill>
              </a:rPr>
              <a:t>Dr. Rahul Kala</a:t>
            </a:r>
            <a:endParaRPr>
              <a:solidFill>
                <a:srgbClr val="FFFFFF"/>
              </a:solidFill>
            </a:endParaRPr>
          </a:p>
          <a:p>
            <a:pPr marL="0" lvl="0" indent="0" algn="l" rtl="0">
              <a:lnSpc>
                <a:spcPct val="115000"/>
              </a:lnSpc>
              <a:spcBef>
                <a:spcPts val="0"/>
              </a:spcBef>
              <a:spcAft>
                <a:spcPts val="0"/>
              </a:spcAft>
              <a:buNone/>
            </a:pPr>
            <a:r>
              <a:rPr lang="en">
                <a:solidFill>
                  <a:srgbClr val="FFFFFF"/>
                </a:solidFill>
              </a:rPr>
              <a:t>Dr. Sonali Agarwal</a:t>
            </a:r>
            <a:endParaRPr>
              <a:solidFill>
                <a:srgbClr val="FFFFFF"/>
              </a:solidFill>
            </a:endParaRPr>
          </a:p>
          <a:p>
            <a:pPr marL="0" lvl="0" indent="0" algn="l" rtl="0">
              <a:lnSpc>
                <a:spcPct val="115000"/>
              </a:lnSpc>
              <a:spcBef>
                <a:spcPts val="0"/>
              </a:spcBef>
              <a:spcAft>
                <a:spcPts val="0"/>
              </a:spcAft>
              <a:buNone/>
            </a:pPr>
            <a:br>
              <a:rPr lang="en">
                <a:solidFill>
                  <a:srgbClr val="FFFFFF"/>
                </a:solidFill>
              </a:rPr>
            </a:br>
            <a:endParaRPr>
              <a:solidFill>
                <a:srgbClr val="FFFFFF"/>
              </a:solidFill>
            </a:endParaRPr>
          </a:p>
          <a:p>
            <a:pPr marL="0" lvl="0" indent="0" algn="l" rtl="0">
              <a:lnSpc>
                <a:spcPct val="115000"/>
              </a:lnSpc>
              <a:spcBef>
                <a:spcPts val="0"/>
              </a:spcBef>
              <a:spcAft>
                <a:spcPts val="0"/>
              </a:spcAft>
              <a:buNone/>
            </a:pPr>
            <a:endParaRPr>
              <a:solidFill>
                <a:srgbClr val="FFFFFF"/>
              </a:solidFill>
            </a:endParaRPr>
          </a:p>
          <a:p>
            <a:pPr marL="0" lvl="0" indent="0" algn="l" rtl="0">
              <a:lnSpc>
                <a:spcPct val="115000"/>
              </a:lnSpc>
              <a:spcBef>
                <a:spcPts val="0"/>
              </a:spcBef>
              <a:spcAft>
                <a:spcPts val="0"/>
              </a:spcAft>
              <a:buClr>
                <a:schemeClr val="dk1"/>
              </a:buClr>
              <a:buSzPts val="1100"/>
              <a:buFont typeface="Arial"/>
              <a:buNone/>
            </a:pPr>
            <a:endParaRPr>
              <a:solidFill>
                <a:srgbClr val="FFFFFF"/>
              </a:solidFill>
            </a:endParaRPr>
          </a:p>
          <a:p>
            <a:pPr marL="0" lvl="0" indent="0" algn="l" rtl="0">
              <a:spcBef>
                <a:spcPts val="0"/>
              </a:spcBef>
              <a:spcAft>
                <a:spcPts val="0"/>
              </a:spcAft>
              <a:buNone/>
            </a:pPr>
            <a:endParaRPr sz="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pic>
        <p:nvPicPr>
          <p:cNvPr id="108" name="Google Shape;108;p21"/>
          <p:cNvPicPr preferRelativeResize="0"/>
          <p:nvPr/>
        </p:nvPicPr>
        <p:blipFill>
          <a:blip r:embed="rId3">
            <a:alphaModFix/>
          </a:blip>
          <a:stretch>
            <a:fillRect/>
          </a:stretch>
        </p:blipFill>
        <p:spPr>
          <a:xfrm>
            <a:off x="152400" y="1124075"/>
            <a:ext cx="8839199" cy="2259052"/>
          </a:xfrm>
          <a:prstGeom prst="rect">
            <a:avLst/>
          </a:prstGeom>
          <a:noFill/>
          <a:ln>
            <a:noFill/>
          </a:ln>
        </p:spPr>
      </p:pic>
      <p:sp>
        <p:nvSpPr>
          <p:cNvPr id="109" name="Google Shape;109;p21"/>
          <p:cNvSpPr txBox="1"/>
          <p:nvPr/>
        </p:nvSpPr>
        <p:spPr>
          <a:xfrm>
            <a:off x="0" y="0"/>
            <a:ext cx="8991600" cy="1580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600">
                <a:solidFill>
                  <a:srgbClr val="262626"/>
                </a:solidFill>
                <a:latin typeface="Old Standard TT"/>
                <a:ea typeface="Old Standard TT"/>
                <a:cs typeface="Old Standard TT"/>
                <a:sym typeface="Old Standard TT"/>
              </a:rPr>
              <a:t>What is UML Diagram?</a:t>
            </a:r>
            <a:endParaRPr sz="3600">
              <a:solidFill>
                <a:srgbClr val="262626"/>
              </a:solidFill>
              <a:latin typeface="Old Standard TT"/>
              <a:ea typeface="Old Standard TT"/>
              <a:cs typeface="Old Standard TT"/>
              <a:sym typeface="Old Standard TT"/>
            </a:endParaRPr>
          </a:p>
          <a:p>
            <a:pPr marL="0" lvl="0" indent="0" algn="l" rtl="0">
              <a:lnSpc>
                <a:spcPct val="110000"/>
              </a:lnSpc>
              <a:spcBef>
                <a:spcPts val="0"/>
              </a:spcBef>
              <a:spcAft>
                <a:spcPts val="0"/>
              </a:spcAft>
              <a:buNone/>
            </a:pPr>
            <a:r>
              <a:rPr lang="en" sz="1700">
                <a:solidFill>
                  <a:schemeClr val="dk1"/>
                </a:solidFill>
                <a:highlight>
                  <a:srgbClr val="FFFFFF"/>
                </a:highlight>
                <a:latin typeface="Old Standard TT"/>
                <a:ea typeface="Old Standard TT"/>
                <a:cs typeface="Old Standard TT"/>
                <a:sym typeface="Old Standard TT"/>
              </a:rPr>
              <a:t>It is based on </a:t>
            </a:r>
            <a:r>
              <a:rPr lang="en" sz="1700" b="1">
                <a:solidFill>
                  <a:schemeClr val="dk1"/>
                </a:solidFill>
                <a:highlight>
                  <a:srgbClr val="FFFFFF"/>
                </a:highlight>
                <a:latin typeface="Old Standard TT"/>
                <a:ea typeface="Old Standard TT"/>
                <a:cs typeface="Old Standard TT"/>
                <a:sym typeface="Old Standard TT"/>
              </a:rPr>
              <a:t>diagrammatic representations</a:t>
            </a:r>
            <a:r>
              <a:rPr lang="en" sz="1700">
                <a:solidFill>
                  <a:schemeClr val="dk1"/>
                </a:solidFill>
                <a:highlight>
                  <a:srgbClr val="FFFFFF"/>
                </a:highlight>
                <a:latin typeface="Old Standard TT"/>
                <a:ea typeface="Old Standard TT"/>
                <a:cs typeface="Old Standard TT"/>
                <a:sym typeface="Old Standard TT"/>
              </a:rPr>
              <a:t> of software components.</a:t>
            </a:r>
            <a:endParaRPr sz="1700">
              <a:solidFill>
                <a:schemeClr val="dk1"/>
              </a:solidFill>
              <a:highlight>
                <a:srgbClr val="FFFFFF"/>
              </a:highlight>
              <a:latin typeface="Old Standard TT"/>
              <a:ea typeface="Old Standard TT"/>
              <a:cs typeface="Old Standard TT"/>
              <a:sym typeface="Old Standard TT"/>
            </a:endParaRPr>
          </a:p>
          <a:p>
            <a:pPr marL="0" lvl="0" indent="0" algn="l" rtl="0">
              <a:spcBef>
                <a:spcPts val="0"/>
              </a:spcBef>
              <a:spcAft>
                <a:spcPts val="0"/>
              </a:spcAft>
              <a:buNone/>
            </a:pPr>
            <a:endParaRPr sz="3600">
              <a:solidFill>
                <a:srgbClr val="262626"/>
              </a:solidFill>
              <a:latin typeface="Old Standard TT"/>
              <a:ea typeface="Old Standard TT"/>
              <a:cs typeface="Old Standard TT"/>
              <a:sym typeface="Old Standard TT"/>
            </a:endParaRPr>
          </a:p>
        </p:txBody>
      </p:sp>
      <p:sp>
        <p:nvSpPr>
          <p:cNvPr id="110" name="Google Shape;110;p21"/>
          <p:cNvSpPr txBox="1"/>
          <p:nvPr/>
        </p:nvSpPr>
        <p:spPr>
          <a:xfrm>
            <a:off x="305100" y="3508475"/>
            <a:ext cx="8533800" cy="1309800"/>
          </a:xfrm>
          <a:prstGeom prst="rect">
            <a:avLst/>
          </a:prstGeom>
          <a:noFill/>
          <a:ln>
            <a:noFill/>
          </a:ln>
        </p:spPr>
        <p:txBody>
          <a:bodyPr spcFirstLastPara="1" wrap="square" lIns="91425" tIns="91425" rIns="91425" bIns="91425" anchor="t" anchorCtr="0">
            <a:spAutoFit/>
          </a:bodyPr>
          <a:lstStyle/>
          <a:p>
            <a:pPr marL="0" lvl="0" indent="0" algn="l" rtl="0">
              <a:lnSpc>
                <a:spcPct val="110000"/>
              </a:lnSpc>
              <a:spcBef>
                <a:spcPts val="0"/>
              </a:spcBef>
              <a:spcAft>
                <a:spcPts val="0"/>
              </a:spcAft>
              <a:buNone/>
            </a:pPr>
            <a:r>
              <a:rPr lang="en" sz="1700">
                <a:solidFill>
                  <a:schemeClr val="dk1"/>
                </a:solidFill>
                <a:latin typeface="Old Standard TT"/>
                <a:ea typeface="Old Standard TT"/>
                <a:cs typeface="Old Standard TT"/>
                <a:sym typeface="Old Standard TT"/>
              </a:rPr>
              <a:t>UML diagrams can be used as a way to visualize a project before it takes place or as documentation for a project afterward. But the overall goal of UML diagrams is to allow teams to visualize how a project is or will be working, and they can be used in any field, not just software engineering.</a:t>
            </a:r>
            <a:endParaRPr sz="1700">
              <a:solidFill>
                <a:schemeClr val="dk1"/>
              </a:solidFill>
              <a:latin typeface="Old Standard TT"/>
              <a:ea typeface="Old Standard TT"/>
              <a:cs typeface="Old Standard TT"/>
              <a:sym typeface="Old Standard T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pic>
        <p:nvPicPr>
          <p:cNvPr id="115" name="Google Shape;115;p22"/>
          <p:cNvPicPr preferRelativeResize="0"/>
          <p:nvPr/>
        </p:nvPicPr>
        <p:blipFill>
          <a:blip r:embed="rId3">
            <a:alphaModFix/>
          </a:blip>
          <a:stretch>
            <a:fillRect/>
          </a:stretch>
        </p:blipFill>
        <p:spPr>
          <a:xfrm>
            <a:off x="596725" y="340625"/>
            <a:ext cx="7950551" cy="42067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3"/>
          <p:cNvSpPr txBox="1">
            <a:spLocks noGrp="1"/>
          </p:cNvSpPr>
          <p:nvPr>
            <p:ph type="body" idx="1"/>
          </p:nvPr>
        </p:nvSpPr>
        <p:spPr>
          <a:xfrm>
            <a:off x="311700" y="115455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t>Structure diagrams </a:t>
            </a:r>
            <a:r>
              <a:rPr lang="en"/>
              <a:t>show the static structure of the system and its parts on different abstraction and implementation levels and how they are related to each other.</a:t>
            </a:r>
            <a:endParaRPr/>
          </a:p>
          <a:p>
            <a:pPr marL="0" lvl="0" indent="0" algn="l" rtl="0">
              <a:spcBef>
                <a:spcPts val="1600"/>
              </a:spcBef>
              <a:spcAft>
                <a:spcPts val="1600"/>
              </a:spcAft>
              <a:buNone/>
            </a:pPr>
            <a:r>
              <a:rPr lang="en" b="1"/>
              <a:t>Behavioral diagrams</a:t>
            </a:r>
            <a:r>
              <a:rPr lang="en"/>
              <a:t> show what should happen in a system. They describe how the objects interact with each other to create a functioning system.</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262626"/>
                </a:solidFill>
              </a:rPr>
              <a:t>Class diagram</a:t>
            </a:r>
            <a:endParaRPr sz="2600"/>
          </a:p>
        </p:txBody>
      </p:sp>
      <p:sp>
        <p:nvSpPr>
          <p:cNvPr id="126" name="Google Shape;126;p2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600"/>
              <a:t>The class diagram is a central modeling technique that runs through nearly all object-oriented methods. This diagram describes the types of objects in the system and various kinds of static relationships which exist between them. Class diagram also shows the attributes and operations of a class</a:t>
            </a:r>
            <a:endParaRPr sz="1600"/>
          </a:p>
          <a:p>
            <a:pPr marL="0" lvl="0" indent="0" algn="l" rtl="0">
              <a:lnSpc>
                <a:spcPct val="115000"/>
              </a:lnSpc>
              <a:spcBef>
                <a:spcPts val="0"/>
              </a:spcBef>
              <a:spcAft>
                <a:spcPts val="0"/>
              </a:spcAft>
              <a:buClr>
                <a:schemeClr val="dk1"/>
              </a:buClr>
              <a:buSzPts val="1100"/>
              <a:buFont typeface="Arial"/>
              <a:buNone/>
            </a:pPr>
            <a:r>
              <a:rPr lang="en" sz="1600"/>
              <a:t>There are three principal kinds of relationships which are important :</a:t>
            </a:r>
            <a:endParaRPr sz="1600"/>
          </a:p>
          <a:p>
            <a:pPr marL="0" lvl="0" indent="0" algn="l" rtl="0">
              <a:spcBef>
                <a:spcPts val="0"/>
              </a:spcBef>
              <a:spcAft>
                <a:spcPts val="1600"/>
              </a:spcAft>
              <a:buNone/>
            </a:pPr>
            <a:endParaRPr/>
          </a:p>
        </p:txBody>
      </p:sp>
      <p:pic>
        <p:nvPicPr>
          <p:cNvPr id="127" name="Google Shape;127;p24"/>
          <p:cNvPicPr preferRelativeResize="0"/>
          <p:nvPr/>
        </p:nvPicPr>
        <p:blipFill>
          <a:blip r:embed="rId3">
            <a:alphaModFix/>
          </a:blip>
          <a:stretch>
            <a:fillRect/>
          </a:stretch>
        </p:blipFill>
        <p:spPr>
          <a:xfrm>
            <a:off x="1260325" y="2861275"/>
            <a:ext cx="6540075" cy="2043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BF882-0906-F376-A5D3-4BC6855B4A7F}"/>
              </a:ext>
            </a:extLst>
          </p:cNvPr>
          <p:cNvSpPr>
            <a:spLocks noGrp="1"/>
          </p:cNvSpPr>
          <p:nvPr>
            <p:ph type="title"/>
          </p:nvPr>
        </p:nvSpPr>
        <p:spPr/>
        <p:txBody>
          <a:bodyPr/>
          <a:lstStyle/>
          <a:p>
            <a:r>
              <a:rPr lang="en-IN" dirty="0"/>
              <a:t>Basic Structure Of Class Diagram</a:t>
            </a:r>
          </a:p>
        </p:txBody>
      </p:sp>
      <p:pic>
        <p:nvPicPr>
          <p:cNvPr id="3" name="Picture 2">
            <a:extLst>
              <a:ext uri="{FF2B5EF4-FFF2-40B4-BE49-F238E27FC236}">
                <a16:creationId xmlns:a16="http://schemas.microsoft.com/office/drawing/2014/main" id="{C2F21DA4-B748-E84E-3E36-54AFD928D7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2926" y="1278467"/>
            <a:ext cx="3120607" cy="3597538"/>
          </a:xfrm>
          <a:prstGeom prst="rect">
            <a:avLst/>
          </a:prstGeom>
        </p:spPr>
      </p:pic>
    </p:spTree>
    <p:extLst>
      <p:ext uri="{BB962C8B-B14F-4D97-AF65-F5344CB8AC3E}">
        <p14:creationId xmlns:p14="http://schemas.microsoft.com/office/powerpoint/2010/main" val="754814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5"/>
          <p:cNvSpPr txBox="1">
            <a:spLocks noGrp="1"/>
          </p:cNvSpPr>
          <p:nvPr>
            <p:ph type="title"/>
          </p:nvPr>
        </p:nvSpPr>
        <p:spPr>
          <a:xfrm>
            <a:off x="311700" y="255475"/>
            <a:ext cx="8520600" cy="63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262626"/>
                </a:solidFill>
              </a:rPr>
              <a:t>The Puzzle Box class diagram</a:t>
            </a:r>
            <a:endParaRPr sz="2600"/>
          </a:p>
        </p:txBody>
      </p:sp>
      <p:pic>
        <p:nvPicPr>
          <p:cNvPr id="3" name="Picture 2">
            <a:extLst>
              <a:ext uri="{FF2B5EF4-FFF2-40B4-BE49-F238E27FC236}">
                <a16:creationId xmlns:a16="http://schemas.microsoft.com/office/drawing/2014/main" id="{E3EB30B5-1C0B-4B9B-6F3E-70135E61EA30}"/>
              </a:ext>
            </a:extLst>
          </p:cNvPr>
          <p:cNvPicPr>
            <a:picLocks noChangeAspect="1"/>
          </p:cNvPicPr>
          <p:nvPr/>
        </p:nvPicPr>
        <p:blipFill>
          <a:blip r:embed="rId3"/>
          <a:stretch>
            <a:fillRect/>
          </a:stretch>
        </p:blipFill>
        <p:spPr>
          <a:xfrm>
            <a:off x="1637072" y="1075488"/>
            <a:ext cx="5869856" cy="381253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262626"/>
                </a:solidFill>
              </a:rPr>
              <a:t>USE CASE diagram</a:t>
            </a:r>
            <a:endParaRPr sz="2600"/>
          </a:p>
        </p:txBody>
      </p:sp>
      <p:sp>
        <p:nvSpPr>
          <p:cNvPr id="139" name="Google Shape;139;p26"/>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49250" algn="l" rtl="0">
              <a:lnSpc>
                <a:spcPct val="110000"/>
              </a:lnSpc>
              <a:spcBef>
                <a:spcPts val="900"/>
              </a:spcBef>
              <a:spcAft>
                <a:spcPts val="0"/>
              </a:spcAft>
              <a:buSzPts val="1900"/>
              <a:buChar char="●"/>
            </a:pPr>
            <a:r>
              <a:rPr lang="en" sz="1700">
                <a:solidFill>
                  <a:srgbClr val="282C33"/>
                </a:solidFill>
              </a:rPr>
              <a:t>Use case diagram can summarize the details of your system's users and their interactions with the system. To build one, you'll use a set of specialized symbols and connectors. An effective use case diagram can help your team discuss and represent the following :</a:t>
            </a:r>
            <a:endParaRPr sz="1700">
              <a:solidFill>
                <a:srgbClr val="282C33"/>
              </a:solidFill>
            </a:endParaRPr>
          </a:p>
          <a:p>
            <a:pPr marL="457200" lvl="0" indent="-349250" algn="l" rtl="0">
              <a:lnSpc>
                <a:spcPct val="110000"/>
              </a:lnSpc>
              <a:spcBef>
                <a:spcPts val="0"/>
              </a:spcBef>
              <a:spcAft>
                <a:spcPts val="0"/>
              </a:spcAft>
              <a:buSzPts val="1900"/>
              <a:buChar char="●"/>
            </a:pPr>
            <a:r>
              <a:rPr lang="en" sz="1700">
                <a:solidFill>
                  <a:srgbClr val="282C33"/>
                </a:solidFill>
              </a:rPr>
              <a:t>Scenarios in which your system or application interacts with people, organizations, or external systems</a:t>
            </a:r>
            <a:endParaRPr sz="1700">
              <a:solidFill>
                <a:srgbClr val="282C33"/>
              </a:solidFill>
            </a:endParaRPr>
          </a:p>
          <a:p>
            <a:pPr marL="457200" lvl="0" indent="-349250" algn="l" rtl="0">
              <a:lnSpc>
                <a:spcPct val="110000"/>
              </a:lnSpc>
              <a:spcBef>
                <a:spcPts val="0"/>
              </a:spcBef>
              <a:spcAft>
                <a:spcPts val="0"/>
              </a:spcAft>
              <a:buSzPts val="1900"/>
              <a:buChar char="●"/>
            </a:pPr>
            <a:r>
              <a:rPr lang="en" sz="1700">
                <a:solidFill>
                  <a:srgbClr val="282C33"/>
                </a:solidFill>
              </a:rPr>
              <a:t>Goals that your system or application helps those entities (known as actors) achieve</a:t>
            </a:r>
            <a:endParaRPr sz="1700">
              <a:solidFill>
                <a:srgbClr val="282C33"/>
              </a:solidFill>
            </a:endParaRPr>
          </a:p>
          <a:p>
            <a:pPr marL="0" lvl="0" indent="0" algn="l" rtl="0">
              <a:spcBef>
                <a:spcPts val="0"/>
              </a:spcBef>
              <a:spcAft>
                <a:spcPts val="16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27"/>
          <p:cNvPicPr preferRelativeResize="0"/>
          <p:nvPr/>
        </p:nvPicPr>
        <p:blipFill>
          <a:blip r:embed="rId3">
            <a:alphaModFix/>
          </a:blip>
          <a:stretch>
            <a:fillRect/>
          </a:stretch>
        </p:blipFill>
        <p:spPr>
          <a:xfrm>
            <a:off x="0" y="936725"/>
            <a:ext cx="8839200" cy="29634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3F3DFCD-CA70-9D9C-3CA6-BF2B6B301ED7}"/>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7866" y="1246108"/>
            <a:ext cx="6155267" cy="328779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A9BF0B9-CC40-FAD9-4620-86E6B42506D0}"/>
              </a:ext>
            </a:extLst>
          </p:cNvPr>
          <p:cNvSpPr txBox="1"/>
          <p:nvPr/>
        </p:nvSpPr>
        <p:spPr>
          <a:xfrm rot="10800000" flipV="1">
            <a:off x="592667" y="455712"/>
            <a:ext cx="7890932" cy="461665"/>
          </a:xfrm>
          <a:prstGeom prst="rect">
            <a:avLst/>
          </a:prstGeom>
          <a:noFill/>
        </p:spPr>
        <p:txBody>
          <a:bodyPr wrap="square">
            <a:spAutoFit/>
          </a:bodyPr>
          <a:lstStyle/>
          <a:p>
            <a:r>
              <a:rPr lang="en-IN" sz="2400" u="sng" dirty="0">
                <a:solidFill>
                  <a:schemeClr val="tx1"/>
                </a:solidFill>
                <a:latin typeface="Old Standard TT" panose="020B0604020202020204" charset="0"/>
              </a:rPr>
              <a:t>BASIC STRUCTURE OF A USE CASE DIAGRAM</a:t>
            </a:r>
            <a:endParaRPr lang="en-IN" sz="2400" dirty="0">
              <a:solidFill>
                <a:schemeClr val="tx1"/>
              </a:solidFill>
              <a:latin typeface="Old Standard TT" panose="020B0604020202020204" charset="0"/>
            </a:endParaRPr>
          </a:p>
        </p:txBody>
      </p:sp>
    </p:spTree>
    <p:extLst>
      <p:ext uri="{BB962C8B-B14F-4D97-AF65-F5344CB8AC3E}">
        <p14:creationId xmlns:p14="http://schemas.microsoft.com/office/powerpoint/2010/main" val="33061664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8"/>
          <p:cNvSpPr txBox="1">
            <a:spLocks noGrp="1"/>
          </p:cNvSpPr>
          <p:nvPr>
            <p:ph type="title"/>
          </p:nvPr>
        </p:nvSpPr>
        <p:spPr>
          <a:xfrm>
            <a:off x="311700" y="340625"/>
            <a:ext cx="8520600" cy="54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solidFill>
                  <a:srgbClr val="262626"/>
                </a:solidFill>
              </a:rPr>
              <a:t>The Puzzle Box Use- Case diagram :</a:t>
            </a:r>
            <a:endParaRPr sz="3600" dirty="0"/>
          </a:p>
        </p:txBody>
      </p:sp>
      <p:pic>
        <p:nvPicPr>
          <p:cNvPr id="5" name="Picture 4">
            <a:extLst>
              <a:ext uri="{FF2B5EF4-FFF2-40B4-BE49-F238E27FC236}">
                <a16:creationId xmlns:a16="http://schemas.microsoft.com/office/drawing/2014/main" id="{448F19BC-A7C9-3F3E-6D89-230565A52B65}"/>
              </a:ext>
            </a:extLst>
          </p:cNvPr>
          <p:cNvPicPr>
            <a:picLocks noChangeAspect="1"/>
          </p:cNvPicPr>
          <p:nvPr/>
        </p:nvPicPr>
        <p:blipFill>
          <a:blip r:embed="rId3"/>
          <a:stretch>
            <a:fillRect/>
          </a:stretch>
        </p:blipFill>
        <p:spPr>
          <a:xfrm>
            <a:off x="1505500" y="1117599"/>
            <a:ext cx="5442588" cy="351366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71050" y="834550"/>
            <a:ext cx="7923300" cy="85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Group Members</a:t>
            </a:r>
            <a:endParaRPr dirty="0"/>
          </a:p>
          <a:p>
            <a:pPr marL="0" lvl="0" indent="0" algn="ctr" rtl="0">
              <a:spcBef>
                <a:spcPts val="0"/>
              </a:spcBef>
              <a:spcAft>
                <a:spcPts val="0"/>
              </a:spcAft>
              <a:buNone/>
            </a:pPr>
            <a:endParaRPr sz="2800" dirty="0"/>
          </a:p>
          <a:p>
            <a:pPr marL="0" lvl="0" indent="0" algn="ctr" rtl="0">
              <a:spcBef>
                <a:spcPts val="0"/>
              </a:spcBef>
              <a:spcAft>
                <a:spcPts val="0"/>
              </a:spcAft>
              <a:buNone/>
            </a:pPr>
            <a:r>
              <a:rPr lang="en" sz="2800" dirty="0">
                <a:solidFill>
                  <a:srgbClr val="00FFFF"/>
                </a:solidFill>
              </a:rPr>
              <a:t>Group NO. 41</a:t>
            </a:r>
            <a:endParaRPr sz="2800" dirty="0">
              <a:solidFill>
                <a:srgbClr val="00FFFF"/>
              </a:solidFill>
            </a:endParaRPr>
          </a:p>
          <a:p>
            <a:pPr marL="0" lvl="0" indent="0" algn="l" rtl="0">
              <a:spcBef>
                <a:spcPts val="0"/>
              </a:spcBef>
              <a:spcAft>
                <a:spcPts val="0"/>
              </a:spcAft>
              <a:buNone/>
            </a:pPr>
            <a:endParaRPr sz="3500" dirty="0"/>
          </a:p>
        </p:txBody>
      </p:sp>
      <p:graphicFrame>
        <p:nvGraphicFramePr>
          <p:cNvPr id="66" name="Google Shape;66;p14"/>
          <p:cNvGraphicFramePr/>
          <p:nvPr/>
        </p:nvGraphicFramePr>
        <p:xfrm>
          <a:off x="952500" y="2210000"/>
          <a:ext cx="7239000" cy="2014225"/>
        </p:xfrm>
        <a:graphic>
          <a:graphicData uri="http://schemas.openxmlformats.org/drawingml/2006/table">
            <a:tbl>
              <a:tblPr>
                <a:noFill/>
                <a:tableStyleId>{A8BC39FB-B2BA-4D7A-92A9-3D6415B6B5D8}</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565975">
                <a:tc>
                  <a:txBody>
                    <a:bodyPr/>
                    <a:lstStyle/>
                    <a:p>
                      <a:pPr marL="0" lvl="0" indent="0" algn="l" rtl="0">
                        <a:spcBef>
                          <a:spcPts val="0"/>
                        </a:spcBef>
                        <a:spcAft>
                          <a:spcPts val="0"/>
                        </a:spcAft>
                        <a:buNone/>
                      </a:pPr>
                      <a:r>
                        <a:rPr lang="en" sz="2200" b="1">
                          <a:latin typeface="Old Standard TT"/>
                          <a:ea typeface="Old Standard TT"/>
                          <a:cs typeface="Old Standard TT"/>
                          <a:sym typeface="Old Standard TT"/>
                        </a:rPr>
                        <a:t>Name</a:t>
                      </a:r>
                      <a:endParaRPr sz="2200" b="1">
                        <a:latin typeface="Old Standard TT"/>
                        <a:ea typeface="Old Standard TT"/>
                        <a:cs typeface="Old Standard TT"/>
                        <a:sym typeface="Old Standard TT"/>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2200" b="1">
                          <a:latin typeface="Old Standard TT"/>
                          <a:ea typeface="Old Standard TT"/>
                          <a:cs typeface="Old Standard TT"/>
                          <a:sym typeface="Old Standard TT"/>
                        </a:rPr>
                        <a:t>Enrollment No.</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82750">
                <a:tc>
                  <a:txBody>
                    <a:bodyPr/>
                    <a:lstStyle/>
                    <a:p>
                      <a:pPr marL="0" lvl="0" indent="0" algn="l" rtl="0">
                        <a:spcBef>
                          <a:spcPts val="0"/>
                        </a:spcBef>
                        <a:spcAft>
                          <a:spcPts val="0"/>
                        </a:spcAft>
                        <a:buNone/>
                      </a:pPr>
                      <a:r>
                        <a:rPr lang="en" sz="1700"/>
                        <a:t>Nagumalli Vinay</a:t>
                      </a:r>
                      <a:endParaRPr sz="17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700"/>
                        <a:t>IIT2021247</a:t>
                      </a:r>
                      <a:endParaRPr sz="17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82750">
                <a:tc>
                  <a:txBody>
                    <a:bodyPr/>
                    <a:lstStyle/>
                    <a:p>
                      <a:pPr marL="0" lvl="0" indent="0" algn="l" rtl="0">
                        <a:spcBef>
                          <a:spcPts val="0"/>
                        </a:spcBef>
                        <a:spcAft>
                          <a:spcPts val="0"/>
                        </a:spcAft>
                        <a:buNone/>
                      </a:pPr>
                      <a:r>
                        <a:rPr lang="en" sz="1700"/>
                        <a:t>Harshit Yadav</a:t>
                      </a:r>
                      <a:endParaRPr sz="17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700">
                          <a:solidFill>
                            <a:schemeClr val="dk1"/>
                          </a:solidFill>
                        </a:rPr>
                        <a:t>IIT2021249</a:t>
                      </a:r>
                      <a:endParaRPr sz="17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482750">
                <a:tc>
                  <a:txBody>
                    <a:bodyPr/>
                    <a:lstStyle/>
                    <a:p>
                      <a:pPr marL="0" lvl="0" indent="0" algn="l" rtl="0">
                        <a:spcBef>
                          <a:spcPts val="0"/>
                        </a:spcBef>
                        <a:spcAft>
                          <a:spcPts val="0"/>
                        </a:spcAft>
                        <a:buNone/>
                      </a:pPr>
                      <a:r>
                        <a:rPr lang="en" sz="1700"/>
                        <a:t>Vishal Kashyap</a:t>
                      </a:r>
                      <a:endParaRPr sz="17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700"/>
                        <a:t>IIT2021246</a:t>
                      </a:r>
                      <a:endParaRPr sz="17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1E592-69D4-3AAB-4CC9-D070F25E7290}"/>
              </a:ext>
            </a:extLst>
          </p:cNvPr>
          <p:cNvSpPr>
            <a:spLocks noGrp="1"/>
          </p:cNvSpPr>
          <p:nvPr>
            <p:ph type="title"/>
          </p:nvPr>
        </p:nvSpPr>
        <p:spPr/>
        <p:txBody>
          <a:bodyPr/>
          <a:lstStyle/>
          <a:p>
            <a:r>
              <a:rPr lang="en-IN" dirty="0"/>
              <a:t>  Explanation Of Use Case Diagram</a:t>
            </a:r>
          </a:p>
        </p:txBody>
      </p:sp>
      <p:sp>
        <p:nvSpPr>
          <p:cNvPr id="3" name="Text Placeholder 2">
            <a:extLst>
              <a:ext uri="{FF2B5EF4-FFF2-40B4-BE49-F238E27FC236}">
                <a16:creationId xmlns:a16="http://schemas.microsoft.com/office/drawing/2014/main" id="{44A6838B-10B0-FF93-AD1B-EB20E169C722}"/>
              </a:ext>
            </a:extLst>
          </p:cNvPr>
          <p:cNvSpPr>
            <a:spLocks noGrp="1"/>
          </p:cNvSpPr>
          <p:nvPr>
            <p:ph type="body" idx="1"/>
          </p:nvPr>
        </p:nvSpPr>
        <p:spPr/>
        <p:txBody>
          <a:bodyPr/>
          <a:lstStyle/>
          <a:p>
            <a:r>
              <a:rPr lang="en-IN" sz="1600" u="sng" dirty="0" err="1"/>
              <a:t>PlayGame</a:t>
            </a:r>
            <a:r>
              <a:rPr lang="en-IN" sz="1600" dirty="0"/>
              <a:t>:- After clicking </a:t>
            </a:r>
            <a:r>
              <a:rPr lang="en-IN" sz="1600" dirty="0" err="1"/>
              <a:t>playGame</a:t>
            </a:r>
            <a:r>
              <a:rPr lang="en-IN" sz="1600" dirty="0"/>
              <a:t> button ,user can play easy/hard/medium </a:t>
            </a:r>
          </a:p>
          <a:p>
            <a:pPr marL="114300" indent="0">
              <a:buNone/>
            </a:pPr>
            <a:r>
              <a:rPr lang="en-IN" sz="1600" dirty="0"/>
              <a:t>                            game.</a:t>
            </a:r>
          </a:p>
          <a:p>
            <a:r>
              <a:rPr lang="en-IN" sz="1600" u="sng" dirty="0" err="1"/>
              <a:t>MakeMove</a:t>
            </a:r>
            <a:r>
              <a:rPr lang="en-IN" sz="1600" dirty="0"/>
              <a:t>:-After clicking neighbour button of empty button </a:t>
            </a:r>
            <a:r>
              <a:rPr lang="en-IN" sz="1600" dirty="0" err="1"/>
              <a:t>GameCpu</a:t>
            </a:r>
            <a:r>
              <a:rPr lang="en-IN" sz="1600" dirty="0"/>
              <a:t>              (secondary Actor) make a swap of two buttons</a:t>
            </a:r>
          </a:p>
          <a:p>
            <a:r>
              <a:rPr lang="en-IN" sz="1600" u="sng" dirty="0" err="1"/>
              <a:t>PlayAgain</a:t>
            </a:r>
            <a:r>
              <a:rPr lang="en-IN" sz="1600" dirty="0"/>
              <a:t>:- while checking winning status by </a:t>
            </a:r>
            <a:r>
              <a:rPr lang="en-IN" sz="1600" dirty="0" err="1"/>
              <a:t>GameCpu,if</a:t>
            </a:r>
            <a:r>
              <a:rPr lang="en-IN" sz="1600" dirty="0"/>
              <a:t> </a:t>
            </a:r>
            <a:r>
              <a:rPr lang="en-IN" sz="1600" dirty="0" err="1"/>
              <a:t>checkingwinning</a:t>
            </a:r>
            <a:r>
              <a:rPr lang="en-IN" sz="1600" dirty="0"/>
              <a:t>       </a:t>
            </a:r>
          </a:p>
          <a:p>
            <a:pPr marL="114300" indent="0">
              <a:buNone/>
            </a:pPr>
            <a:r>
              <a:rPr lang="en-IN" sz="1600" dirty="0"/>
              <a:t>                           status </a:t>
            </a:r>
            <a:r>
              <a:rPr lang="en-IN" sz="1600" dirty="0" err="1"/>
              <a:t>true,GameCpu</a:t>
            </a:r>
            <a:r>
              <a:rPr lang="en-IN" sz="1600" dirty="0"/>
              <a:t> display Scoreboard and </a:t>
            </a:r>
            <a:r>
              <a:rPr lang="en-IN" sz="1600" dirty="0" err="1"/>
              <a:t>Playagain</a:t>
            </a:r>
            <a:r>
              <a:rPr lang="en-IN" sz="1600" dirty="0"/>
              <a:t> option.</a:t>
            </a:r>
          </a:p>
          <a:p>
            <a:pPr marL="114300" indent="0">
              <a:buNone/>
            </a:pPr>
            <a:r>
              <a:rPr lang="en-IN" sz="1600" dirty="0"/>
              <a:t>                           By clicking this user can play again.</a:t>
            </a:r>
          </a:p>
          <a:p>
            <a:r>
              <a:rPr lang="en-IN" sz="1600" u="sng" dirty="0" err="1"/>
              <a:t>ViewRules</a:t>
            </a:r>
            <a:r>
              <a:rPr lang="en-IN" sz="1600" dirty="0"/>
              <a:t>:-By clicking this options user can see the rules of 3*3 square Puzzle</a:t>
            </a:r>
          </a:p>
          <a:p>
            <a:r>
              <a:rPr lang="en-IN" sz="1600" u="sng" dirty="0" err="1"/>
              <a:t>ViewScoreboard</a:t>
            </a:r>
            <a:r>
              <a:rPr lang="en-IN" sz="1600" dirty="0"/>
              <a:t>:-By clicking </a:t>
            </a:r>
            <a:r>
              <a:rPr lang="en-IN" sz="1600" dirty="0" err="1"/>
              <a:t>this,user</a:t>
            </a:r>
            <a:r>
              <a:rPr lang="en-IN" sz="1600" dirty="0"/>
              <a:t> can see the scores of 3*3,4*4,5*5 boxes </a:t>
            </a:r>
          </a:p>
          <a:p>
            <a:pPr marL="114300" indent="0">
              <a:buNone/>
            </a:pPr>
            <a:r>
              <a:rPr lang="en-IN" sz="1600" dirty="0"/>
              <a:t>                                  top 10 </a:t>
            </a:r>
            <a:r>
              <a:rPr lang="en-IN" sz="1600" dirty="0" err="1"/>
              <a:t>scoreres</a:t>
            </a:r>
            <a:r>
              <a:rPr lang="en-IN" sz="1600" dirty="0"/>
              <a:t>.</a:t>
            </a:r>
          </a:p>
          <a:p>
            <a:r>
              <a:rPr lang="en-IN" sz="1600" u="sng" dirty="0"/>
              <a:t>Exit</a:t>
            </a:r>
            <a:r>
              <a:rPr lang="en-IN" sz="1600" dirty="0"/>
              <a:t>:-By clicking this ,user can immediately leave the game.</a:t>
            </a:r>
          </a:p>
        </p:txBody>
      </p:sp>
    </p:spTree>
    <p:extLst>
      <p:ext uri="{BB962C8B-B14F-4D97-AF65-F5344CB8AC3E}">
        <p14:creationId xmlns:p14="http://schemas.microsoft.com/office/powerpoint/2010/main" val="23960606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900">
                <a:solidFill>
                  <a:srgbClr val="262626"/>
                </a:solidFill>
              </a:rPr>
              <a:t>Class Responsibility Collaborator CRC DIAGRAM </a:t>
            </a:r>
            <a:endParaRPr sz="2900"/>
          </a:p>
        </p:txBody>
      </p:sp>
      <p:sp>
        <p:nvSpPr>
          <p:cNvPr id="156" name="Google Shape;156;p29"/>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lnSpc>
                <a:spcPct val="110000"/>
              </a:lnSpc>
              <a:spcBef>
                <a:spcPts val="900"/>
              </a:spcBef>
              <a:spcAft>
                <a:spcPts val="0"/>
              </a:spcAft>
              <a:buClr>
                <a:schemeClr val="dk1"/>
              </a:buClr>
              <a:buSzPts val="1100"/>
              <a:buFont typeface="Arial"/>
              <a:buNone/>
            </a:pPr>
            <a:r>
              <a:rPr lang="en" sz="1600"/>
              <a:t>A Class Responsibility Collaborator (CRC) model is a collection of standard index cards that have been divided into three sections, A class represents a collection of similar objects, a responsibility is something that a class knows or does, and a collaborator is another class that a class interacts with to fulfill its responsibilities.</a:t>
            </a:r>
            <a:endParaRPr sz="1600"/>
          </a:p>
          <a:p>
            <a:pPr marL="0" lvl="0" indent="0" algn="l" rtl="0">
              <a:spcBef>
                <a:spcPts val="0"/>
              </a:spcBef>
              <a:spcAft>
                <a:spcPts val="1600"/>
              </a:spcAft>
              <a:buNone/>
            </a:pPr>
            <a:endParaRPr/>
          </a:p>
        </p:txBody>
      </p:sp>
      <p:pic>
        <p:nvPicPr>
          <p:cNvPr id="157" name="Google Shape;157;p29"/>
          <p:cNvPicPr preferRelativeResize="0"/>
          <p:nvPr/>
        </p:nvPicPr>
        <p:blipFill>
          <a:blip r:embed="rId3">
            <a:alphaModFix/>
          </a:blip>
          <a:stretch>
            <a:fillRect/>
          </a:stretch>
        </p:blipFill>
        <p:spPr>
          <a:xfrm>
            <a:off x="2944088" y="2571750"/>
            <a:ext cx="3460174" cy="20335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162" name="Google Shape;162;p30"/>
          <p:cNvPicPr preferRelativeResize="0"/>
          <p:nvPr/>
        </p:nvPicPr>
        <p:blipFill>
          <a:blip r:embed="rId3">
            <a:alphaModFix/>
          </a:blip>
          <a:stretch>
            <a:fillRect/>
          </a:stretch>
        </p:blipFill>
        <p:spPr>
          <a:xfrm>
            <a:off x="390850" y="134783"/>
            <a:ext cx="3865125" cy="2285250"/>
          </a:xfrm>
          <a:prstGeom prst="rect">
            <a:avLst/>
          </a:prstGeom>
          <a:noFill/>
          <a:ln>
            <a:noFill/>
          </a:ln>
        </p:spPr>
      </p:pic>
      <p:pic>
        <p:nvPicPr>
          <p:cNvPr id="163" name="Google Shape;163;p30"/>
          <p:cNvPicPr preferRelativeResize="0"/>
          <p:nvPr/>
        </p:nvPicPr>
        <p:blipFill>
          <a:blip r:embed="rId4">
            <a:alphaModFix/>
          </a:blip>
          <a:stretch>
            <a:fillRect/>
          </a:stretch>
        </p:blipFill>
        <p:spPr>
          <a:xfrm>
            <a:off x="4584425" y="219450"/>
            <a:ext cx="3964326" cy="2285250"/>
          </a:xfrm>
          <a:prstGeom prst="rect">
            <a:avLst/>
          </a:prstGeom>
          <a:noFill/>
          <a:ln>
            <a:noFill/>
          </a:ln>
        </p:spPr>
      </p:pic>
      <p:pic>
        <p:nvPicPr>
          <p:cNvPr id="164" name="Google Shape;164;p30"/>
          <p:cNvPicPr preferRelativeResize="0"/>
          <p:nvPr/>
        </p:nvPicPr>
        <p:blipFill>
          <a:blip r:embed="rId5">
            <a:alphaModFix/>
          </a:blip>
          <a:stretch>
            <a:fillRect/>
          </a:stretch>
        </p:blipFill>
        <p:spPr>
          <a:xfrm>
            <a:off x="390850" y="2657100"/>
            <a:ext cx="3865125" cy="2334000"/>
          </a:xfrm>
          <a:prstGeom prst="rect">
            <a:avLst/>
          </a:prstGeom>
          <a:noFill/>
          <a:ln>
            <a:noFill/>
          </a:ln>
        </p:spPr>
      </p:pic>
      <p:pic>
        <p:nvPicPr>
          <p:cNvPr id="165" name="Google Shape;165;p30"/>
          <p:cNvPicPr preferRelativeResize="0"/>
          <p:nvPr/>
        </p:nvPicPr>
        <p:blipFill>
          <a:blip r:embed="rId6">
            <a:alphaModFix/>
          </a:blip>
          <a:stretch>
            <a:fillRect/>
          </a:stretch>
        </p:blipFill>
        <p:spPr>
          <a:xfrm>
            <a:off x="4584417" y="2657100"/>
            <a:ext cx="3964332" cy="2334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pic>
        <p:nvPicPr>
          <p:cNvPr id="170" name="Google Shape;170;p31"/>
          <p:cNvPicPr preferRelativeResize="0"/>
          <p:nvPr/>
        </p:nvPicPr>
        <p:blipFill>
          <a:blip r:embed="rId3">
            <a:alphaModFix/>
          </a:blip>
          <a:stretch>
            <a:fillRect/>
          </a:stretch>
        </p:blipFill>
        <p:spPr>
          <a:xfrm>
            <a:off x="152400" y="152400"/>
            <a:ext cx="4111850" cy="2266950"/>
          </a:xfrm>
          <a:prstGeom prst="rect">
            <a:avLst/>
          </a:prstGeom>
          <a:noFill/>
          <a:ln>
            <a:noFill/>
          </a:ln>
        </p:spPr>
      </p:pic>
      <p:pic>
        <p:nvPicPr>
          <p:cNvPr id="171" name="Google Shape;171;p31"/>
          <p:cNvPicPr preferRelativeResize="0"/>
          <p:nvPr/>
        </p:nvPicPr>
        <p:blipFill>
          <a:blip r:embed="rId4">
            <a:alphaModFix/>
          </a:blip>
          <a:stretch>
            <a:fillRect/>
          </a:stretch>
        </p:blipFill>
        <p:spPr>
          <a:xfrm>
            <a:off x="4649600" y="152400"/>
            <a:ext cx="4341999" cy="2266950"/>
          </a:xfrm>
          <a:prstGeom prst="rect">
            <a:avLst/>
          </a:prstGeom>
          <a:noFill/>
          <a:ln>
            <a:noFill/>
          </a:ln>
        </p:spPr>
      </p:pic>
      <p:pic>
        <p:nvPicPr>
          <p:cNvPr id="172" name="Google Shape;172;p31"/>
          <p:cNvPicPr preferRelativeResize="0"/>
          <p:nvPr/>
        </p:nvPicPr>
        <p:blipFill>
          <a:blip r:embed="rId5">
            <a:alphaModFix/>
          </a:blip>
          <a:stretch>
            <a:fillRect/>
          </a:stretch>
        </p:blipFill>
        <p:spPr>
          <a:xfrm>
            <a:off x="152400" y="2571750"/>
            <a:ext cx="4111850" cy="2343150"/>
          </a:xfrm>
          <a:prstGeom prst="rect">
            <a:avLst/>
          </a:prstGeom>
          <a:noFill/>
          <a:ln>
            <a:noFill/>
          </a:ln>
        </p:spPr>
      </p:pic>
      <p:pic>
        <p:nvPicPr>
          <p:cNvPr id="173" name="Google Shape;173;p31"/>
          <p:cNvPicPr preferRelativeResize="0"/>
          <p:nvPr/>
        </p:nvPicPr>
        <p:blipFill>
          <a:blip r:embed="rId6">
            <a:alphaModFix/>
          </a:blip>
          <a:stretch>
            <a:fillRect/>
          </a:stretch>
        </p:blipFill>
        <p:spPr>
          <a:xfrm>
            <a:off x="4649600" y="2647950"/>
            <a:ext cx="4341999" cy="22669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pic>
        <p:nvPicPr>
          <p:cNvPr id="178" name="Google Shape;178;p32"/>
          <p:cNvPicPr preferRelativeResize="0"/>
          <p:nvPr/>
        </p:nvPicPr>
        <p:blipFill>
          <a:blip r:embed="rId3">
            <a:alphaModFix/>
          </a:blip>
          <a:stretch>
            <a:fillRect/>
          </a:stretch>
        </p:blipFill>
        <p:spPr>
          <a:xfrm>
            <a:off x="152400" y="113075"/>
            <a:ext cx="4419601" cy="2305400"/>
          </a:xfrm>
          <a:prstGeom prst="rect">
            <a:avLst/>
          </a:prstGeom>
          <a:noFill/>
          <a:ln>
            <a:noFill/>
          </a:ln>
        </p:spPr>
      </p:pic>
      <p:pic>
        <p:nvPicPr>
          <p:cNvPr id="179" name="Google Shape;179;p32"/>
          <p:cNvPicPr preferRelativeResize="0"/>
          <p:nvPr/>
        </p:nvPicPr>
        <p:blipFill>
          <a:blip r:embed="rId4">
            <a:alphaModFix/>
          </a:blip>
          <a:stretch>
            <a:fillRect/>
          </a:stretch>
        </p:blipFill>
        <p:spPr>
          <a:xfrm>
            <a:off x="4724400" y="152400"/>
            <a:ext cx="4267200" cy="2266075"/>
          </a:xfrm>
          <a:prstGeom prst="rect">
            <a:avLst/>
          </a:prstGeom>
          <a:noFill/>
          <a:ln>
            <a:noFill/>
          </a:ln>
        </p:spPr>
      </p:pic>
      <p:pic>
        <p:nvPicPr>
          <p:cNvPr id="180" name="Google Shape;180;p32"/>
          <p:cNvPicPr preferRelativeResize="0"/>
          <p:nvPr/>
        </p:nvPicPr>
        <p:blipFill>
          <a:blip r:embed="rId5">
            <a:alphaModFix/>
          </a:blip>
          <a:stretch>
            <a:fillRect/>
          </a:stretch>
        </p:blipFill>
        <p:spPr>
          <a:xfrm>
            <a:off x="3225651" y="2646160"/>
            <a:ext cx="3624752" cy="215759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3"/>
          <p:cNvSpPr txBox="1">
            <a:spLocks noGrp="1"/>
          </p:cNvSpPr>
          <p:nvPr>
            <p:ph type="title"/>
          </p:nvPr>
        </p:nvSpPr>
        <p:spPr>
          <a:xfrm>
            <a:off x="311700" y="376900"/>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262626"/>
                </a:solidFill>
              </a:rPr>
              <a:t>PuzzleBox Class</a:t>
            </a:r>
            <a:endParaRPr sz="3600"/>
          </a:p>
        </p:txBody>
      </p:sp>
      <p:sp>
        <p:nvSpPr>
          <p:cNvPr id="186" name="Google Shape;186;p33"/>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lnSpc>
                <a:spcPct val="110000"/>
              </a:lnSpc>
              <a:spcBef>
                <a:spcPts val="0"/>
              </a:spcBef>
              <a:spcAft>
                <a:spcPts val="0"/>
              </a:spcAft>
              <a:buClr>
                <a:schemeClr val="dk1"/>
              </a:buClr>
              <a:buSzPts val="1100"/>
              <a:buFont typeface="Arial"/>
              <a:buNone/>
            </a:pPr>
            <a:r>
              <a:rPr lang="en" sz="1600" b="1"/>
              <a:t>JMenuBar</a:t>
            </a:r>
            <a:endParaRPr sz="1600" b="1"/>
          </a:p>
          <a:p>
            <a:pPr marL="0" lvl="0" indent="0" algn="l" rtl="0">
              <a:lnSpc>
                <a:spcPct val="110000"/>
              </a:lnSpc>
              <a:spcBef>
                <a:spcPts val="0"/>
              </a:spcBef>
              <a:spcAft>
                <a:spcPts val="0"/>
              </a:spcAft>
              <a:buNone/>
            </a:pPr>
            <a:r>
              <a:rPr lang="en" sz="1600"/>
              <a:t>    	  JMenuBar menubar = new JMenuBar();</a:t>
            </a:r>
            <a:endParaRPr sz="1600"/>
          </a:p>
          <a:p>
            <a:pPr marL="0" lvl="0" indent="0" algn="l" rtl="0">
              <a:lnSpc>
                <a:spcPct val="110000"/>
              </a:lnSpc>
              <a:spcBef>
                <a:spcPts val="0"/>
              </a:spcBef>
              <a:spcAft>
                <a:spcPts val="0"/>
              </a:spcAft>
              <a:buClr>
                <a:schemeClr val="dk1"/>
              </a:buClr>
              <a:buSzPts val="1100"/>
              <a:buFont typeface="Arial"/>
              <a:buNone/>
            </a:pPr>
            <a:endParaRPr sz="1600"/>
          </a:p>
          <a:p>
            <a:pPr marL="0" lvl="0" indent="0" algn="l" rtl="0">
              <a:lnSpc>
                <a:spcPct val="110000"/>
              </a:lnSpc>
              <a:spcBef>
                <a:spcPts val="0"/>
              </a:spcBef>
              <a:spcAft>
                <a:spcPts val="0"/>
              </a:spcAft>
              <a:buClr>
                <a:schemeClr val="dk1"/>
              </a:buClr>
              <a:buSzPts val="1100"/>
              <a:buFont typeface="Arial"/>
              <a:buNone/>
            </a:pPr>
            <a:r>
              <a:rPr lang="en" sz="1600" b="1"/>
              <a:t>JMenuOptions</a:t>
            </a:r>
            <a:r>
              <a:rPr lang="en" sz="1600"/>
              <a:t>         	 </a:t>
            </a:r>
            <a:endParaRPr sz="1600"/>
          </a:p>
          <a:p>
            <a:pPr marL="0" lvl="0" indent="0" algn="l" rtl="0">
              <a:lnSpc>
                <a:spcPct val="110000"/>
              </a:lnSpc>
              <a:spcBef>
                <a:spcPts val="0"/>
              </a:spcBef>
              <a:spcAft>
                <a:spcPts val="0"/>
              </a:spcAft>
              <a:buClr>
                <a:schemeClr val="dk1"/>
              </a:buClr>
              <a:buSzPts val="1100"/>
              <a:buFont typeface="Arial"/>
              <a:buNone/>
            </a:pPr>
            <a:r>
              <a:rPr lang="en" sz="1600"/>
              <a:t>JMenu options = new JMenu("Theme");</a:t>
            </a:r>
            <a:endParaRPr sz="1600"/>
          </a:p>
          <a:p>
            <a:pPr marL="0" lvl="0" indent="0" algn="l" rtl="0">
              <a:lnSpc>
                <a:spcPct val="110000"/>
              </a:lnSpc>
              <a:spcBef>
                <a:spcPts val="0"/>
              </a:spcBef>
              <a:spcAft>
                <a:spcPts val="0"/>
              </a:spcAft>
              <a:buClr>
                <a:schemeClr val="dk1"/>
              </a:buClr>
              <a:buSzPts val="1100"/>
              <a:buFont typeface="Arial"/>
              <a:buNone/>
            </a:pPr>
            <a:r>
              <a:rPr lang="en" sz="1600"/>
              <a:t>    	  JMenuItem darkTheme = new JMenuItem("Dark Theme");</a:t>
            </a:r>
            <a:endParaRPr sz="1600"/>
          </a:p>
          <a:p>
            <a:pPr marL="0" lvl="0" indent="0" algn="l" rtl="0">
              <a:lnSpc>
                <a:spcPct val="110000"/>
              </a:lnSpc>
              <a:spcBef>
                <a:spcPts val="0"/>
              </a:spcBef>
              <a:spcAft>
                <a:spcPts val="0"/>
              </a:spcAft>
              <a:buClr>
                <a:schemeClr val="dk1"/>
              </a:buClr>
              <a:buSzPts val="1100"/>
              <a:buFont typeface="Arial"/>
              <a:buNone/>
            </a:pPr>
            <a:r>
              <a:rPr lang="en" sz="1600"/>
              <a:t>    	  darkTheme.addActionListener(</a:t>
            </a:r>
            <a:endParaRPr sz="1600"/>
          </a:p>
          <a:p>
            <a:pPr marL="0" lvl="0" indent="0" algn="l" rtl="0">
              <a:lnSpc>
                <a:spcPct val="110000"/>
              </a:lnSpc>
              <a:spcBef>
                <a:spcPts val="0"/>
              </a:spcBef>
              <a:spcAft>
                <a:spcPts val="0"/>
              </a:spcAft>
              <a:buClr>
                <a:schemeClr val="dk1"/>
              </a:buClr>
              <a:buSzPts val="1100"/>
              <a:buFont typeface="Arial"/>
              <a:buNone/>
            </a:pPr>
            <a:r>
              <a:rPr lang="en" sz="1600"/>
              <a:t>        	  new ActionListener(){</a:t>
            </a:r>
            <a:endParaRPr sz="1600"/>
          </a:p>
          <a:p>
            <a:pPr marL="0" lvl="0" indent="0" algn="l" rtl="0">
              <a:lnSpc>
                <a:spcPct val="110000"/>
              </a:lnSpc>
              <a:spcBef>
                <a:spcPts val="0"/>
              </a:spcBef>
              <a:spcAft>
                <a:spcPts val="0"/>
              </a:spcAft>
              <a:buClr>
                <a:schemeClr val="dk1"/>
              </a:buClr>
              <a:buSzPts val="1100"/>
              <a:buFont typeface="Arial"/>
              <a:buNone/>
            </a:pPr>
            <a:r>
              <a:rPr lang="en" sz="1600"/>
              <a:t>            	  @Override</a:t>
            </a:r>
            <a:endParaRPr sz="1600"/>
          </a:p>
          <a:p>
            <a:pPr marL="0" lvl="0" indent="0" algn="l" rtl="0">
              <a:lnSpc>
                <a:spcPct val="110000"/>
              </a:lnSpc>
              <a:spcBef>
                <a:spcPts val="0"/>
              </a:spcBef>
              <a:spcAft>
                <a:spcPts val="0"/>
              </a:spcAft>
              <a:buClr>
                <a:schemeClr val="dk1"/>
              </a:buClr>
              <a:buSzPts val="1100"/>
              <a:buFont typeface="Arial"/>
              <a:buNone/>
            </a:pPr>
            <a:r>
              <a:rPr lang="en" sz="1600"/>
              <a:t>            	  public void actionPerformed(ActionEvent e)</a:t>
            </a:r>
            <a:endParaRPr sz="1600"/>
          </a:p>
          <a:p>
            <a:pPr marL="0" lvl="0" indent="0" algn="l" rtl="0">
              <a:lnSpc>
                <a:spcPct val="110000"/>
              </a:lnSpc>
              <a:spcBef>
                <a:spcPts val="0"/>
              </a:spcBef>
              <a:spcAft>
                <a:spcPts val="0"/>
              </a:spcAft>
              <a:buClr>
                <a:schemeClr val="dk1"/>
              </a:buClr>
              <a:buSzPts val="1100"/>
              <a:buFont typeface="Arial"/>
              <a:buNone/>
            </a:pPr>
            <a:r>
              <a:rPr lang="en" sz="1600"/>
              <a:t>            	  {</a:t>
            </a:r>
            <a:endParaRPr sz="1600"/>
          </a:p>
          <a:p>
            <a:pPr marL="0" lvl="0" indent="0" algn="l" rtl="0">
              <a:lnSpc>
                <a:spcPct val="110000"/>
              </a:lnSpc>
              <a:spcBef>
                <a:spcPts val="0"/>
              </a:spcBef>
              <a:spcAft>
                <a:spcPts val="0"/>
              </a:spcAft>
              <a:buClr>
                <a:schemeClr val="dk1"/>
              </a:buClr>
              <a:buSzPts val="1100"/>
              <a:buFont typeface="Arial"/>
              <a:buNone/>
            </a:pPr>
            <a:r>
              <a:rPr lang="en" sz="1600"/>
              <a:t>                	  //Change Theme</a:t>
            </a:r>
            <a:endParaRPr sz="1600"/>
          </a:p>
          <a:p>
            <a:pPr marL="0" lvl="0" indent="0" algn="l" rtl="0">
              <a:lnSpc>
                <a:spcPct val="110000"/>
              </a:lnSpc>
              <a:spcBef>
                <a:spcPts val="0"/>
              </a:spcBef>
              <a:spcAft>
                <a:spcPts val="0"/>
              </a:spcAft>
              <a:buClr>
                <a:schemeClr val="dk1"/>
              </a:buClr>
              <a:buSzPts val="1100"/>
              <a:buFont typeface="Arial"/>
              <a:buNone/>
            </a:pPr>
            <a:r>
              <a:rPr lang="en" sz="1600"/>
              <a:t>            	  }});</a:t>
            </a:r>
            <a:endParaRPr sz="1600"/>
          </a:p>
          <a:p>
            <a:pPr marL="0" lvl="0" indent="0" algn="l" rtl="0">
              <a:lnSpc>
                <a:spcPct val="110000"/>
              </a:lnSpc>
              <a:spcBef>
                <a:spcPts val="0"/>
              </a:spcBef>
              <a:spcAft>
                <a:spcPts val="0"/>
              </a:spcAft>
              <a:buClr>
                <a:schemeClr val="dk1"/>
              </a:buClr>
              <a:buSzPts val="1100"/>
              <a:buFont typeface="Arial"/>
              <a:buNone/>
            </a:pPr>
            <a:endParaRPr sz="1300">
              <a:latin typeface="Arial"/>
              <a:ea typeface="Arial"/>
              <a:cs typeface="Arial"/>
              <a:sym typeface="Arial"/>
            </a:endParaRPr>
          </a:p>
          <a:p>
            <a:pPr marL="0" lvl="0" indent="0" algn="l" rtl="0">
              <a:lnSpc>
                <a:spcPct val="110000"/>
              </a:lnSpc>
              <a:spcBef>
                <a:spcPts val="0"/>
              </a:spcBef>
              <a:spcAft>
                <a:spcPts val="0"/>
              </a:spcAft>
              <a:buClr>
                <a:schemeClr val="dk1"/>
              </a:buClr>
              <a:buSzPts val="1100"/>
              <a:buFont typeface="Arial"/>
              <a:buNone/>
            </a:pPr>
            <a:endParaRPr sz="1300">
              <a:latin typeface="Arial"/>
              <a:ea typeface="Arial"/>
              <a:cs typeface="Arial"/>
              <a:sym typeface="Arial"/>
            </a:endParaRPr>
          </a:p>
          <a:p>
            <a:pPr marL="0" lvl="0" indent="0" algn="l" rtl="0">
              <a:spcBef>
                <a:spcPts val="0"/>
              </a:spcBef>
              <a:spcAft>
                <a:spcPts val="160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4"/>
          <p:cNvSpPr txBox="1"/>
          <p:nvPr/>
        </p:nvSpPr>
        <p:spPr>
          <a:xfrm>
            <a:off x="0" y="238450"/>
            <a:ext cx="8073000" cy="3140100"/>
          </a:xfrm>
          <a:prstGeom prst="rect">
            <a:avLst/>
          </a:prstGeom>
          <a:noFill/>
          <a:ln>
            <a:noFill/>
          </a:ln>
        </p:spPr>
        <p:txBody>
          <a:bodyPr spcFirstLastPara="1" wrap="square" lIns="91425" tIns="91425" rIns="91425" bIns="91425" anchor="t" anchorCtr="0">
            <a:spAutoFit/>
          </a:bodyPr>
          <a:lstStyle/>
          <a:p>
            <a:pPr marL="0" lvl="0" indent="0" algn="l" rtl="0">
              <a:lnSpc>
                <a:spcPct val="110000"/>
              </a:lnSpc>
              <a:spcBef>
                <a:spcPts val="0"/>
              </a:spcBef>
              <a:spcAft>
                <a:spcPts val="0"/>
              </a:spcAft>
              <a:buNone/>
            </a:pPr>
            <a:r>
              <a:rPr lang="en" sz="1600" b="1">
                <a:solidFill>
                  <a:schemeClr val="dk1"/>
                </a:solidFill>
                <a:latin typeface="Old Standard TT"/>
                <a:ea typeface="Old Standard TT"/>
                <a:cs typeface="Old Standard TT"/>
                <a:sym typeface="Old Standard TT"/>
              </a:rPr>
              <a:t>GridBagLayout</a:t>
            </a:r>
            <a:endParaRPr sz="1600" b="1">
              <a:solidFill>
                <a:schemeClr val="dk1"/>
              </a:solidFill>
              <a:latin typeface="Old Standard TT"/>
              <a:ea typeface="Old Standard TT"/>
              <a:cs typeface="Old Standard TT"/>
              <a:sym typeface="Old Standard TT"/>
            </a:endParaRPr>
          </a:p>
          <a:p>
            <a:pPr marL="0" lvl="0" indent="0" algn="l" rtl="0">
              <a:lnSpc>
                <a:spcPct val="110000"/>
              </a:lnSpc>
              <a:spcBef>
                <a:spcPts val="0"/>
              </a:spcBef>
              <a:spcAft>
                <a:spcPts val="0"/>
              </a:spcAft>
              <a:buNone/>
            </a:pPr>
            <a:r>
              <a:rPr lang="en" sz="1600">
                <a:solidFill>
                  <a:schemeClr val="dk1"/>
                </a:solidFill>
                <a:latin typeface="Old Standard TT"/>
                <a:ea typeface="Old Standard TT"/>
                <a:cs typeface="Old Standard TT"/>
                <a:sym typeface="Old Standard TT"/>
              </a:rPr>
              <a:t>setLayout(new GridBagLayout());//Setting layout</a:t>
            </a:r>
            <a:endParaRPr sz="1600">
              <a:solidFill>
                <a:schemeClr val="dk1"/>
              </a:solidFill>
              <a:latin typeface="Old Standard TT"/>
              <a:ea typeface="Old Standard TT"/>
              <a:cs typeface="Old Standard TT"/>
              <a:sym typeface="Old Standard TT"/>
            </a:endParaRPr>
          </a:p>
          <a:p>
            <a:pPr marL="0" lvl="0" indent="0" algn="l" rtl="0">
              <a:lnSpc>
                <a:spcPct val="110000"/>
              </a:lnSpc>
              <a:spcBef>
                <a:spcPts val="0"/>
              </a:spcBef>
              <a:spcAft>
                <a:spcPts val="0"/>
              </a:spcAft>
              <a:buNone/>
            </a:pPr>
            <a:r>
              <a:rPr lang="en" sz="1600">
                <a:solidFill>
                  <a:schemeClr val="dk1"/>
                </a:solidFill>
                <a:latin typeface="Old Standard TT"/>
                <a:ea typeface="Old Standard TT"/>
                <a:cs typeface="Old Standard TT"/>
                <a:sym typeface="Old Standard TT"/>
              </a:rPr>
              <a:t>    	GridBagConstraints gridBagLayout = new GridBagConstraints();// we have to do this to add it to container</a:t>
            </a:r>
            <a:endParaRPr sz="1600">
              <a:solidFill>
                <a:schemeClr val="dk1"/>
              </a:solidFill>
              <a:latin typeface="Old Standard TT"/>
              <a:ea typeface="Old Standard TT"/>
              <a:cs typeface="Old Standard TT"/>
              <a:sym typeface="Old Standard TT"/>
            </a:endParaRPr>
          </a:p>
          <a:p>
            <a:pPr marL="0" lvl="0" indent="0" algn="l" rtl="0">
              <a:lnSpc>
                <a:spcPct val="110000"/>
              </a:lnSpc>
              <a:spcBef>
                <a:spcPts val="0"/>
              </a:spcBef>
              <a:spcAft>
                <a:spcPts val="0"/>
              </a:spcAft>
              <a:buNone/>
            </a:pPr>
            <a:r>
              <a:rPr lang="en" sz="1600">
                <a:solidFill>
                  <a:schemeClr val="dk1"/>
                </a:solidFill>
                <a:latin typeface="Old Standard TT"/>
                <a:ea typeface="Old Standard TT"/>
                <a:cs typeface="Old Standard TT"/>
                <a:sym typeface="Old Standard TT"/>
              </a:rPr>
              <a:t>    	gridBagLayout.fill = GridBagConstraints.BOTH;</a:t>
            </a:r>
            <a:endParaRPr sz="1600">
              <a:solidFill>
                <a:schemeClr val="dk1"/>
              </a:solidFill>
              <a:latin typeface="Old Standard TT"/>
              <a:ea typeface="Old Standard TT"/>
              <a:cs typeface="Old Standard TT"/>
              <a:sym typeface="Old Standard TT"/>
            </a:endParaRPr>
          </a:p>
          <a:p>
            <a:pPr marL="0" lvl="0" indent="0" algn="l" rtl="0">
              <a:lnSpc>
                <a:spcPct val="110000"/>
              </a:lnSpc>
              <a:spcBef>
                <a:spcPts val="0"/>
              </a:spcBef>
              <a:spcAft>
                <a:spcPts val="0"/>
              </a:spcAft>
              <a:buNone/>
            </a:pPr>
            <a:r>
              <a:rPr lang="en" sz="1600">
                <a:solidFill>
                  <a:schemeClr val="dk1"/>
                </a:solidFill>
                <a:latin typeface="Old Standard TT"/>
                <a:ea typeface="Old Standard TT"/>
                <a:cs typeface="Old Standard TT"/>
                <a:sym typeface="Old Standard TT"/>
              </a:rPr>
              <a:t>    	gridBagLayout.anchor = GridBagConstraints.CENTER;</a:t>
            </a:r>
            <a:endParaRPr sz="1600">
              <a:solidFill>
                <a:schemeClr val="dk1"/>
              </a:solidFill>
              <a:latin typeface="Old Standard TT"/>
              <a:ea typeface="Old Standard TT"/>
              <a:cs typeface="Old Standard TT"/>
              <a:sym typeface="Old Standard TT"/>
            </a:endParaRPr>
          </a:p>
          <a:p>
            <a:pPr marL="0" lvl="0" indent="0" algn="l" rtl="0">
              <a:lnSpc>
                <a:spcPct val="110000"/>
              </a:lnSpc>
              <a:spcBef>
                <a:spcPts val="0"/>
              </a:spcBef>
              <a:spcAft>
                <a:spcPts val="0"/>
              </a:spcAft>
              <a:buNone/>
            </a:pPr>
            <a:r>
              <a:rPr lang="en" sz="1600">
                <a:solidFill>
                  <a:schemeClr val="dk1"/>
                </a:solidFill>
                <a:latin typeface="Old Standard TT"/>
                <a:ea typeface="Old Standard TT"/>
                <a:cs typeface="Old Standard TT"/>
                <a:sym typeface="Old Standard TT"/>
              </a:rPr>
              <a:t>    	gridBagLayout.ipady = 20;</a:t>
            </a:r>
            <a:endParaRPr sz="1600">
              <a:solidFill>
                <a:schemeClr val="dk1"/>
              </a:solidFill>
              <a:latin typeface="Old Standard TT"/>
              <a:ea typeface="Old Standard TT"/>
              <a:cs typeface="Old Standard TT"/>
              <a:sym typeface="Old Standard TT"/>
            </a:endParaRPr>
          </a:p>
          <a:p>
            <a:pPr marL="0" lvl="0" indent="0" algn="l" rtl="0">
              <a:lnSpc>
                <a:spcPct val="110000"/>
              </a:lnSpc>
              <a:spcBef>
                <a:spcPts val="0"/>
              </a:spcBef>
              <a:spcAft>
                <a:spcPts val="0"/>
              </a:spcAft>
              <a:buNone/>
            </a:pPr>
            <a:r>
              <a:rPr lang="en" sz="1600">
                <a:solidFill>
                  <a:schemeClr val="dk1"/>
                </a:solidFill>
                <a:latin typeface="Old Standard TT"/>
                <a:ea typeface="Old Standard TT"/>
                <a:cs typeface="Old Standard TT"/>
                <a:sym typeface="Old Standard TT"/>
              </a:rPr>
              <a:t>    	gridBagLayout.ipadx = 40;</a:t>
            </a:r>
            <a:endParaRPr sz="1600">
              <a:solidFill>
                <a:schemeClr val="dk1"/>
              </a:solidFill>
              <a:latin typeface="Old Standard TT"/>
              <a:ea typeface="Old Standard TT"/>
              <a:cs typeface="Old Standard TT"/>
              <a:sym typeface="Old Standard TT"/>
            </a:endParaRPr>
          </a:p>
          <a:p>
            <a:pPr marL="0" lvl="0" indent="0" algn="l" rtl="0">
              <a:lnSpc>
                <a:spcPct val="110000"/>
              </a:lnSpc>
              <a:spcBef>
                <a:spcPts val="0"/>
              </a:spcBef>
              <a:spcAft>
                <a:spcPts val="0"/>
              </a:spcAft>
              <a:buNone/>
            </a:pPr>
            <a:r>
              <a:rPr lang="en" sz="1600">
                <a:solidFill>
                  <a:schemeClr val="dk1"/>
                </a:solidFill>
                <a:latin typeface="Old Standard TT"/>
                <a:ea typeface="Old Standard TT"/>
                <a:cs typeface="Old Standard TT"/>
                <a:sym typeface="Old Standard TT"/>
              </a:rPr>
              <a:t>    	gridBagLayout.gridwidth = 1;</a:t>
            </a:r>
            <a:endParaRPr sz="1600">
              <a:solidFill>
                <a:schemeClr val="dk1"/>
              </a:solidFill>
              <a:latin typeface="Old Standard TT"/>
              <a:ea typeface="Old Standard TT"/>
              <a:cs typeface="Old Standard TT"/>
              <a:sym typeface="Old Standard TT"/>
            </a:endParaRPr>
          </a:p>
          <a:p>
            <a:pPr marL="0" lvl="0" indent="0" algn="l" rtl="0">
              <a:lnSpc>
                <a:spcPct val="110000"/>
              </a:lnSpc>
              <a:spcBef>
                <a:spcPts val="0"/>
              </a:spcBef>
              <a:spcAft>
                <a:spcPts val="0"/>
              </a:spcAft>
              <a:buNone/>
            </a:pPr>
            <a:r>
              <a:rPr lang="en" sz="1600">
                <a:solidFill>
                  <a:schemeClr val="dk1"/>
                </a:solidFill>
                <a:latin typeface="Old Standard TT"/>
                <a:ea typeface="Old Standard TT"/>
                <a:cs typeface="Old Standard TT"/>
                <a:sym typeface="Old Standard TT"/>
              </a:rPr>
              <a:t>    	gridBagLayout.gridheight = 1;</a:t>
            </a:r>
            <a:endParaRPr sz="1600">
              <a:solidFill>
                <a:schemeClr val="dk1"/>
              </a:solidFill>
              <a:latin typeface="Old Standard TT"/>
              <a:ea typeface="Old Standard TT"/>
              <a:cs typeface="Old Standard TT"/>
              <a:sym typeface="Old Standard TT"/>
            </a:endParaRPr>
          </a:p>
          <a:p>
            <a:pPr marL="0" lvl="0" indent="0" algn="l" rtl="0">
              <a:lnSpc>
                <a:spcPct val="110000"/>
              </a:lnSpc>
              <a:spcBef>
                <a:spcPts val="0"/>
              </a:spcBef>
              <a:spcAft>
                <a:spcPts val="0"/>
              </a:spcAft>
              <a:buNone/>
            </a:pPr>
            <a:r>
              <a:rPr lang="en" sz="1600">
                <a:solidFill>
                  <a:schemeClr val="dk1"/>
                </a:solidFill>
                <a:latin typeface="Old Standard TT"/>
                <a:ea typeface="Old Standard TT"/>
                <a:cs typeface="Old Standard TT"/>
                <a:sym typeface="Old Standard TT"/>
              </a:rPr>
              <a:t>    	gridBagLayout.insets = new Insets(10,10,10,10);</a:t>
            </a:r>
            <a:endParaRPr sz="1600">
              <a:solidFill>
                <a:schemeClr val="dk1"/>
              </a:solidFill>
              <a:latin typeface="Old Standard TT"/>
              <a:ea typeface="Old Standard TT"/>
              <a:cs typeface="Old Standard TT"/>
              <a:sym typeface="Old Standard T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5"/>
          <p:cNvSpPr txBox="1"/>
          <p:nvPr/>
        </p:nvSpPr>
        <p:spPr>
          <a:xfrm>
            <a:off x="238450" y="136250"/>
            <a:ext cx="8430600" cy="4987200"/>
          </a:xfrm>
          <a:prstGeom prst="rect">
            <a:avLst/>
          </a:prstGeom>
          <a:noFill/>
          <a:ln>
            <a:noFill/>
          </a:ln>
        </p:spPr>
        <p:txBody>
          <a:bodyPr spcFirstLastPara="1" wrap="square" lIns="91425" tIns="91425" rIns="91425" bIns="91425" anchor="t" anchorCtr="0">
            <a:spAutoFit/>
          </a:bodyPr>
          <a:lstStyle/>
          <a:p>
            <a:pPr marL="0" lvl="0" indent="0" algn="l" rtl="0">
              <a:lnSpc>
                <a:spcPct val="110000"/>
              </a:lnSpc>
              <a:spcBef>
                <a:spcPts val="0"/>
              </a:spcBef>
              <a:spcAft>
                <a:spcPts val="0"/>
              </a:spcAft>
              <a:buNone/>
            </a:pPr>
            <a:r>
              <a:rPr lang="en" sz="1500" b="1">
                <a:solidFill>
                  <a:schemeClr val="dk1"/>
                </a:solidFill>
                <a:latin typeface="Old Standard TT"/>
                <a:ea typeface="Old Standard TT"/>
                <a:cs typeface="Old Standard TT"/>
                <a:sym typeface="Old Standard TT"/>
              </a:rPr>
              <a:t>JButtons</a:t>
            </a:r>
            <a:endParaRPr sz="1500" b="1">
              <a:solidFill>
                <a:schemeClr val="dk1"/>
              </a:solidFill>
              <a:latin typeface="Old Standard TT"/>
              <a:ea typeface="Old Standard TT"/>
              <a:cs typeface="Old Standard TT"/>
              <a:sym typeface="Old Standard TT"/>
            </a:endParaRPr>
          </a:p>
          <a:p>
            <a:pPr marL="0" lvl="0" indent="0" algn="l" rtl="0">
              <a:lnSpc>
                <a:spcPct val="110000"/>
              </a:lnSpc>
              <a:spcBef>
                <a:spcPts val="0"/>
              </a:spcBef>
              <a:spcAft>
                <a:spcPts val="0"/>
              </a:spcAft>
              <a:buNone/>
            </a:pPr>
            <a:r>
              <a:rPr lang="en" sz="1500">
                <a:solidFill>
                  <a:schemeClr val="dk1"/>
                </a:solidFill>
                <a:latin typeface="Old Standard TT"/>
                <a:ea typeface="Old Standard TT"/>
                <a:cs typeface="Old Standard TT"/>
                <a:sym typeface="Old Standard TT"/>
              </a:rPr>
              <a:t>JButton ruleButton = new JButton("rule");   //</a:t>
            </a:r>
            <a:r>
              <a:rPr lang="en" sz="1500">
                <a:solidFill>
                  <a:schemeClr val="dk1"/>
                </a:solidFill>
                <a:highlight>
                  <a:srgbClr val="FCE5CD"/>
                </a:highlight>
                <a:latin typeface="Old Standard TT"/>
                <a:ea typeface="Old Standard TT"/>
                <a:cs typeface="Old Standard TT"/>
                <a:sym typeface="Old Standard TT"/>
              </a:rPr>
              <a:t>Rules or PlayGame or Scores or Exit</a:t>
            </a:r>
            <a:endParaRPr sz="1500">
              <a:solidFill>
                <a:schemeClr val="dk1"/>
              </a:solidFill>
              <a:highlight>
                <a:srgbClr val="FCE5CD"/>
              </a:highlight>
              <a:latin typeface="Old Standard TT"/>
              <a:ea typeface="Old Standard TT"/>
              <a:cs typeface="Old Standard TT"/>
              <a:sym typeface="Old Standard TT"/>
            </a:endParaRPr>
          </a:p>
          <a:p>
            <a:pPr marL="0" lvl="0" indent="0" algn="l" rtl="0">
              <a:lnSpc>
                <a:spcPct val="110000"/>
              </a:lnSpc>
              <a:spcBef>
                <a:spcPts val="0"/>
              </a:spcBef>
              <a:spcAft>
                <a:spcPts val="0"/>
              </a:spcAft>
              <a:buNone/>
            </a:pPr>
            <a:r>
              <a:rPr lang="en" sz="1500">
                <a:solidFill>
                  <a:schemeClr val="dk1"/>
                </a:solidFill>
                <a:latin typeface="Old Standard TT"/>
                <a:ea typeface="Old Standard TT"/>
                <a:cs typeface="Old Standard TT"/>
                <a:sym typeface="Old Standard TT"/>
              </a:rPr>
              <a:t>    	  ruleButton.setOpaque(false);</a:t>
            </a:r>
            <a:endParaRPr sz="1500">
              <a:solidFill>
                <a:schemeClr val="dk1"/>
              </a:solidFill>
              <a:latin typeface="Old Standard TT"/>
              <a:ea typeface="Old Standard TT"/>
              <a:cs typeface="Old Standard TT"/>
              <a:sym typeface="Old Standard TT"/>
            </a:endParaRPr>
          </a:p>
          <a:p>
            <a:pPr marL="0" lvl="0" indent="0" algn="l" rtl="0">
              <a:lnSpc>
                <a:spcPct val="110000"/>
              </a:lnSpc>
              <a:spcBef>
                <a:spcPts val="0"/>
              </a:spcBef>
              <a:spcAft>
                <a:spcPts val="0"/>
              </a:spcAft>
              <a:buNone/>
            </a:pPr>
            <a:r>
              <a:rPr lang="en" sz="1500">
                <a:solidFill>
                  <a:schemeClr val="dk1"/>
                </a:solidFill>
                <a:latin typeface="Old Standard TT"/>
                <a:ea typeface="Old Standard TT"/>
                <a:cs typeface="Old Standard TT"/>
                <a:sym typeface="Old Standard TT"/>
              </a:rPr>
              <a:t>ruleButton.setContentAreaFilled(false);</a:t>
            </a:r>
            <a:endParaRPr sz="1500">
              <a:solidFill>
                <a:schemeClr val="dk1"/>
              </a:solidFill>
              <a:latin typeface="Old Standard TT"/>
              <a:ea typeface="Old Standard TT"/>
              <a:cs typeface="Old Standard TT"/>
              <a:sym typeface="Old Standard TT"/>
            </a:endParaRPr>
          </a:p>
          <a:p>
            <a:pPr marL="0" lvl="0" indent="0" algn="l" rtl="0">
              <a:lnSpc>
                <a:spcPct val="110000"/>
              </a:lnSpc>
              <a:spcBef>
                <a:spcPts val="0"/>
              </a:spcBef>
              <a:spcAft>
                <a:spcPts val="0"/>
              </a:spcAft>
              <a:buNone/>
            </a:pPr>
            <a:r>
              <a:rPr lang="en" sz="1500">
                <a:solidFill>
                  <a:schemeClr val="dk1"/>
                </a:solidFill>
                <a:latin typeface="Old Standard TT"/>
                <a:ea typeface="Old Standard TT"/>
                <a:cs typeface="Old Standard TT"/>
                <a:sym typeface="Old Standard TT"/>
              </a:rPr>
              <a:t>ruleButton.setBorderPainted(false);</a:t>
            </a:r>
            <a:endParaRPr sz="1500">
              <a:solidFill>
                <a:schemeClr val="dk1"/>
              </a:solidFill>
              <a:latin typeface="Old Standard TT"/>
              <a:ea typeface="Old Standard TT"/>
              <a:cs typeface="Old Standard TT"/>
              <a:sym typeface="Old Standard TT"/>
            </a:endParaRPr>
          </a:p>
          <a:p>
            <a:pPr marL="0" lvl="0" indent="0" algn="l" rtl="0">
              <a:lnSpc>
                <a:spcPct val="110000"/>
              </a:lnSpc>
              <a:spcBef>
                <a:spcPts val="0"/>
              </a:spcBef>
              <a:spcAft>
                <a:spcPts val="0"/>
              </a:spcAft>
              <a:buNone/>
            </a:pPr>
            <a:r>
              <a:rPr lang="en" sz="1500">
                <a:solidFill>
                  <a:schemeClr val="dk1"/>
                </a:solidFill>
                <a:latin typeface="Old Standard TT"/>
                <a:ea typeface="Old Standard TT"/>
                <a:cs typeface="Old Standard TT"/>
                <a:sym typeface="Old Standard TT"/>
              </a:rPr>
              <a:t>    	  JLabel I7 = new JLabel("");</a:t>
            </a:r>
            <a:endParaRPr sz="1500">
              <a:solidFill>
                <a:schemeClr val="dk1"/>
              </a:solidFill>
              <a:latin typeface="Old Standard TT"/>
              <a:ea typeface="Old Standard TT"/>
              <a:cs typeface="Old Standard TT"/>
              <a:sym typeface="Old Standard TT"/>
            </a:endParaRPr>
          </a:p>
          <a:p>
            <a:pPr marL="0" lvl="0" indent="0" algn="l" rtl="0">
              <a:lnSpc>
                <a:spcPct val="110000"/>
              </a:lnSpc>
              <a:spcBef>
                <a:spcPts val="0"/>
              </a:spcBef>
              <a:spcAft>
                <a:spcPts val="0"/>
              </a:spcAft>
              <a:buNone/>
            </a:pPr>
            <a:r>
              <a:rPr lang="en" sz="1500">
                <a:solidFill>
                  <a:schemeClr val="dk1"/>
                </a:solidFill>
                <a:latin typeface="Old Standard TT"/>
                <a:ea typeface="Old Standard TT"/>
                <a:cs typeface="Old Standard TT"/>
                <a:sym typeface="Old Standard TT"/>
              </a:rPr>
              <a:t>    	</a:t>
            </a:r>
            <a:endParaRPr sz="1500">
              <a:solidFill>
                <a:schemeClr val="dk1"/>
              </a:solidFill>
              <a:latin typeface="Old Standard TT"/>
              <a:ea typeface="Old Standard TT"/>
              <a:cs typeface="Old Standard TT"/>
              <a:sym typeface="Old Standard TT"/>
            </a:endParaRPr>
          </a:p>
          <a:p>
            <a:pPr marL="0" lvl="0" indent="0" algn="l" rtl="0">
              <a:lnSpc>
                <a:spcPct val="110000"/>
              </a:lnSpc>
              <a:spcBef>
                <a:spcPts val="0"/>
              </a:spcBef>
              <a:spcAft>
                <a:spcPts val="0"/>
              </a:spcAft>
              <a:buNone/>
            </a:pPr>
            <a:r>
              <a:rPr lang="en" sz="1500">
                <a:solidFill>
                  <a:schemeClr val="dk1"/>
                </a:solidFill>
                <a:latin typeface="Old Standard TT"/>
                <a:ea typeface="Old Standard TT"/>
                <a:cs typeface="Old Standard TT"/>
                <a:sym typeface="Old Standard TT"/>
              </a:rPr>
              <a:t>    	  l7.setIcon(imageIconPath("Rules"+theme));    </a:t>
            </a:r>
            <a:r>
              <a:rPr lang="en" sz="1500">
                <a:solidFill>
                  <a:schemeClr val="dk1"/>
                </a:solidFill>
                <a:highlight>
                  <a:srgbClr val="FCE5CD"/>
                </a:highlight>
                <a:latin typeface="Old Standard TT"/>
                <a:ea typeface="Old Standard TT"/>
                <a:cs typeface="Old Standard TT"/>
                <a:sym typeface="Old Standard TT"/>
              </a:rPr>
              <a:t>//Setting Theme</a:t>
            </a:r>
            <a:endParaRPr sz="1500">
              <a:solidFill>
                <a:schemeClr val="dk1"/>
              </a:solidFill>
              <a:highlight>
                <a:srgbClr val="FCE5CD"/>
              </a:highlight>
              <a:latin typeface="Old Standard TT"/>
              <a:ea typeface="Old Standard TT"/>
              <a:cs typeface="Old Standard TT"/>
              <a:sym typeface="Old Standard TT"/>
            </a:endParaRPr>
          </a:p>
          <a:p>
            <a:pPr marL="0" lvl="0" indent="0" algn="l" rtl="0">
              <a:lnSpc>
                <a:spcPct val="110000"/>
              </a:lnSpc>
              <a:spcBef>
                <a:spcPts val="0"/>
              </a:spcBef>
              <a:spcAft>
                <a:spcPts val="0"/>
              </a:spcAft>
              <a:buNone/>
            </a:pPr>
            <a:r>
              <a:rPr lang="en" sz="1500">
                <a:solidFill>
                  <a:schemeClr val="dk1"/>
                </a:solidFill>
                <a:latin typeface="Old Standard TT"/>
                <a:ea typeface="Old Standard TT"/>
                <a:cs typeface="Old Standard TT"/>
                <a:sym typeface="Old Standard TT"/>
              </a:rPr>
              <a:t>    	  l7.setPreferredSize(new Dimension(100, 100));</a:t>
            </a:r>
            <a:endParaRPr sz="1500">
              <a:solidFill>
                <a:schemeClr val="dk1"/>
              </a:solidFill>
              <a:latin typeface="Old Standard TT"/>
              <a:ea typeface="Old Standard TT"/>
              <a:cs typeface="Old Standard TT"/>
              <a:sym typeface="Old Standard TT"/>
            </a:endParaRPr>
          </a:p>
          <a:p>
            <a:pPr marL="0" lvl="0" indent="0" algn="l" rtl="0">
              <a:lnSpc>
                <a:spcPct val="110000"/>
              </a:lnSpc>
              <a:spcBef>
                <a:spcPts val="0"/>
              </a:spcBef>
              <a:spcAft>
                <a:spcPts val="0"/>
              </a:spcAft>
              <a:buNone/>
            </a:pPr>
            <a:r>
              <a:rPr lang="en" sz="1500">
                <a:solidFill>
                  <a:schemeClr val="dk1"/>
                </a:solidFill>
                <a:latin typeface="Old Standard TT"/>
                <a:ea typeface="Old Standard TT"/>
                <a:cs typeface="Old Standard TT"/>
                <a:sym typeface="Old Standard TT"/>
              </a:rPr>
              <a:t>    	  ruleButton.add(l7);</a:t>
            </a:r>
            <a:endParaRPr sz="1500">
              <a:solidFill>
                <a:schemeClr val="dk1"/>
              </a:solidFill>
              <a:latin typeface="Old Standard TT"/>
              <a:ea typeface="Old Standard TT"/>
              <a:cs typeface="Old Standard TT"/>
              <a:sym typeface="Old Standard TT"/>
            </a:endParaRPr>
          </a:p>
          <a:p>
            <a:pPr marL="0" lvl="0" indent="0" algn="l" rtl="0">
              <a:lnSpc>
                <a:spcPct val="110000"/>
              </a:lnSpc>
              <a:spcBef>
                <a:spcPts val="0"/>
              </a:spcBef>
              <a:spcAft>
                <a:spcPts val="0"/>
              </a:spcAft>
              <a:buNone/>
            </a:pPr>
            <a:r>
              <a:rPr lang="en" sz="1500">
                <a:solidFill>
                  <a:schemeClr val="dk1"/>
                </a:solidFill>
                <a:latin typeface="Old Standard TT"/>
                <a:ea typeface="Old Standard TT"/>
                <a:cs typeface="Old Standard TT"/>
                <a:sym typeface="Old Standard TT"/>
              </a:rPr>
              <a:t>    	  ruleButton.addActionListener(new ActionListener()</a:t>
            </a:r>
            <a:endParaRPr sz="1500">
              <a:solidFill>
                <a:schemeClr val="dk1"/>
              </a:solidFill>
              <a:latin typeface="Old Standard TT"/>
              <a:ea typeface="Old Standard TT"/>
              <a:cs typeface="Old Standard TT"/>
              <a:sym typeface="Old Standard TT"/>
            </a:endParaRPr>
          </a:p>
          <a:p>
            <a:pPr marL="0" lvl="0" indent="0" algn="l" rtl="0">
              <a:lnSpc>
                <a:spcPct val="110000"/>
              </a:lnSpc>
              <a:spcBef>
                <a:spcPts val="0"/>
              </a:spcBef>
              <a:spcAft>
                <a:spcPts val="0"/>
              </a:spcAft>
              <a:buNone/>
            </a:pPr>
            <a:r>
              <a:rPr lang="en" sz="1500">
                <a:solidFill>
                  <a:schemeClr val="dk1"/>
                </a:solidFill>
                <a:latin typeface="Old Standard TT"/>
                <a:ea typeface="Old Standard TT"/>
                <a:cs typeface="Old Standard TT"/>
                <a:sym typeface="Old Standard TT"/>
              </a:rPr>
              <a:t> { </a:t>
            </a:r>
            <a:endParaRPr sz="1500">
              <a:solidFill>
                <a:schemeClr val="dk1"/>
              </a:solidFill>
              <a:latin typeface="Old Standard TT"/>
              <a:ea typeface="Old Standard TT"/>
              <a:cs typeface="Old Standard TT"/>
              <a:sym typeface="Old Standard TT"/>
            </a:endParaRPr>
          </a:p>
          <a:p>
            <a:pPr marL="914400" lvl="0" indent="0" algn="l" rtl="0">
              <a:lnSpc>
                <a:spcPct val="110000"/>
              </a:lnSpc>
              <a:spcBef>
                <a:spcPts val="0"/>
              </a:spcBef>
              <a:spcAft>
                <a:spcPts val="0"/>
              </a:spcAft>
              <a:buNone/>
            </a:pPr>
            <a:r>
              <a:rPr lang="en" sz="1500">
                <a:solidFill>
                  <a:schemeClr val="dk1"/>
                </a:solidFill>
                <a:highlight>
                  <a:srgbClr val="FCE5CD"/>
                </a:highlight>
                <a:latin typeface="Old Standard TT"/>
                <a:ea typeface="Old Standard TT"/>
                <a:cs typeface="Old Standard TT"/>
                <a:sym typeface="Old Standard TT"/>
              </a:rPr>
              <a:t>//Change Panel to Rules or PlayGame or Scores or Exit</a:t>
            </a:r>
            <a:endParaRPr sz="1500">
              <a:solidFill>
                <a:schemeClr val="dk1"/>
              </a:solidFill>
              <a:highlight>
                <a:srgbClr val="FCE5CD"/>
              </a:highlight>
              <a:latin typeface="Old Standard TT"/>
              <a:ea typeface="Old Standard TT"/>
              <a:cs typeface="Old Standard TT"/>
              <a:sym typeface="Old Standard TT"/>
            </a:endParaRPr>
          </a:p>
          <a:p>
            <a:pPr marL="0" lvl="0" indent="0" algn="l" rtl="0">
              <a:lnSpc>
                <a:spcPct val="110000"/>
              </a:lnSpc>
              <a:spcBef>
                <a:spcPts val="0"/>
              </a:spcBef>
              <a:spcAft>
                <a:spcPts val="0"/>
              </a:spcAft>
              <a:buNone/>
            </a:pPr>
            <a:r>
              <a:rPr lang="en" sz="1500">
                <a:solidFill>
                  <a:schemeClr val="dk1"/>
                </a:solidFill>
                <a:latin typeface="Old Standard TT"/>
                <a:ea typeface="Old Standard TT"/>
                <a:cs typeface="Old Standard TT"/>
                <a:sym typeface="Old Standard TT"/>
              </a:rPr>
              <a:t>        	}});</a:t>
            </a:r>
            <a:endParaRPr sz="1500">
              <a:solidFill>
                <a:schemeClr val="dk1"/>
              </a:solidFill>
              <a:latin typeface="Old Standard TT"/>
              <a:ea typeface="Old Standard TT"/>
              <a:cs typeface="Old Standard TT"/>
              <a:sym typeface="Old Standard TT"/>
            </a:endParaRPr>
          </a:p>
          <a:p>
            <a:pPr marL="0" lvl="0" indent="0" algn="l" rtl="0">
              <a:lnSpc>
                <a:spcPct val="110000"/>
              </a:lnSpc>
              <a:spcBef>
                <a:spcPts val="0"/>
              </a:spcBef>
              <a:spcAft>
                <a:spcPts val="0"/>
              </a:spcAft>
              <a:buNone/>
            </a:pPr>
            <a:r>
              <a:rPr lang="en" sz="1500">
                <a:solidFill>
                  <a:schemeClr val="dk1"/>
                </a:solidFill>
                <a:latin typeface="Old Standard TT"/>
                <a:ea typeface="Old Standard TT"/>
                <a:cs typeface="Old Standard TT"/>
                <a:sym typeface="Old Standard TT"/>
              </a:rPr>
              <a:t>       	</a:t>
            </a:r>
            <a:endParaRPr sz="1500">
              <a:solidFill>
                <a:schemeClr val="dk1"/>
              </a:solidFill>
              <a:latin typeface="Old Standard TT"/>
              <a:ea typeface="Old Standard TT"/>
              <a:cs typeface="Old Standard TT"/>
              <a:sym typeface="Old Standard TT"/>
            </a:endParaRPr>
          </a:p>
          <a:p>
            <a:pPr marL="0" lvl="0" indent="0" algn="l" rtl="0">
              <a:lnSpc>
                <a:spcPct val="110000"/>
              </a:lnSpc>
              <a:spcBef>
                <a:spcPts val="0"/>
              </a:spcBef>
              <a:spcAft>
                <a:spcPts val="0"/>
              </a:spcAft>
              <a:buNone/>
            </a:pPr>
            <a:r>
              <a:rPr lang="en" sz="1500">
                <a:solidFill>
                  <a:schemeClr val="dk1"/>
                </a:solidFill>
                <a:latin typeface="Old Standard TT"/>
                <a:ea typeface="Old Standard TT"/>
                <a:cs typeface="Old Standard TT"/>
                <a:sym typeface="Old Standard TT"/>
              </a:rPr>
              <a:t>       	ruleButton.setFont(new Font("Dialog", Font.PLAIN, 40));</a:t>
            </a:r>
            <a:endParaRPr sz="1500">
              <a:solidFill>
                <a:schemeClr val="dk1"/>
              </a:solidFill>
              <a:latin typeface="Old Standard TT"/>
              <a:ea typeface="Old Standard TT"/>
              <a:cs typeface="Old Standard TT"/>
              <a:sym typeface="Old Standard TT"/>
            </a:endParaRPr>
          </a:p>
          <a:p>
            <a:pPr marL="0" lvl="0" indent="0" algn="l" rtl="0">
              <a:lnSpc>
                <a:spcPct val="110000"/>
              </a:lnSpc>
              <a:spcBef>
                <a:spcPts val="0"/>
              </a:spcBef>
              <a:spcAft>
                <a:spcPts val="0"/>
              </a:spcAft>
              <a:buNone/>
            </a:pPr>
            <a:r>
              <a:rPr lang="en" sz="1500">
                <a:solidFill>
                  <a:schemeClr val="dk1"/>
                </a:solidFill>
                <a:latin typeface="Old Standard TT"/>
                <a:ea typeface="Old Standard TT"/>
                <a:cs typeface="Old Standard TT"/>
                <a:sym typeface="Old Standard TT"/>
              </a:rPr>
              <a:t>gridBagLayout.gridx = 0; 	</a:t>
            </a:r>
            <a:endParaRPr sz="1500">
              <a:solidFill>
                <a:schemeClr val="dk1"/>
              </a:solidFill>
              <a:latin typeface="Old Standard TT"/>
              <a:ea typeface="Old Standard TT"/>
              <a:cs typeface="Old Standard TT"/>
              <a:sym typeface="Old Standard TT"/>
            </a:endParaRPr>
          </a:p>
          <a:p>
            <a:pPr marL="0" lvl="0" indent="0" algn="l" rtl="0">
              <a:lnSpc>
                <a:spcPct val="110000"/>
              </a:lnSpc>
              <a:spcBef>
                <a:spcPts val="0"/>
              </a:spcBef>
              <a:spcAft>
                <a:spcPts val="0"/>
              </a:spcAft>
              <a:buNone/>
            </a:pPr>
            <a:r>
              <a:rPr lang="en" sz="1500">
                <a:solidFill>
                  <a:schemeClr val="dk1"/>
                </a:solidFill>
                <a:latin typeface="Old Standard TT"/>
                <a:ea typeface="Old Standard TT"/>
                <a:cs typeface="Old Standard TT"/>
                <a:sym typeface="Old Standard TT"/>
              </a:rPr>
              <a:t>gridBagLayout.gridy = 2; </a:t>
            </a:r>
            <a:endParaRPr sz="1500">
              <a:solidFill>
                <a:schemeClr val="dk1"/>
              </a:solidFill>
              <a:latin typeface="Old Standard TT"/>
              <a:ea typeface="Old Standard TT"/>
              <a:cs typeface="Old Standard TT"/>
              <a:sym typeface="Old Standard TT"/>
            </a:endParaRPr>
          </a:p>
          <a:p>
            <a:pPr marL="0" lvl="0" indent="0" algn="l" rtl="0">
              <a:lnSpc>
                <a:spcPct val="110000"/>
              </a:lnSpc>
              <a:spcBef>
                <a:spcPts val="0"/>
              </a:spcBef>
              <a:spcAft>
                <a:spcPts val="0"/>
              </a:spcAft>
              <a:buNone/>
            </a:pPr>
            <a:r>
              <a:rPr lang="en" sz="1500">
                <a:solidFill>
                  <a:schemeClr val="dk1"/>
                </a:solidFill>
                <a:latin typeface="Old Standard TT"/>
                <a:ea typeface="Old Standard TT"/>
                <a:cs typeface="Old Standard TT"/>
                <a:sym typeface="Old Standard TT"/>
              </a:rPr>
              <a:t>add(ruleButton, gridBagLayout);</a:t>
            </a:r>
            <a:endParaRPr sz="1500">
              <a:solidFill>
                <a:schemeClr val="dk1"/>
              </a:solidFill>
              <a:latin typeface="Old Standard TT"/>
              <a:ea typeface="Old Standard TT"/>
              <a:cs typeface="Old Standard TT"/>
              <a:sym typeface="Old Standard T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6"/>
          <p:cNvSpPr txBox="1">
            <a:spLocks noGrp="1"/>
          </p:cNvSpPr>
          <p:nvPr>
            <p:ph type="title"/>
          </p:nvPr>
        </p:nvSpPr>
        <p:spPr>
          <a:xfrm>
            <a:off x="311700" y="187350"/>
            <a:ext cx="8520600" cy="69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262626"/>
                </a:solidFill>
              </a:rPr>
              <a:t>PlayArea Class</a:t>
            </a:r>
            <a:endParaRPr sz="3600"/>
          </a:p>
        </p:txBody>
      </p:sp>
      <p:sp>
        <p:nvSpPr>
          <p:cNvPr id="202" name="Google Shape;202;p36"/>
          <p:cNvSpPr txBox="1"/>
          <p:nvPr/>
        </p:nvSpPr>
        <p:spPr>
          <a:xfrm>
            <a:off x="311700" y="1021875"/>
            <a:ext cx="8208900" cy="3971100"/>
          </a:xfrm>
          <a:prstGeom prst="rect">
            <a:avLst/>
          </a:prstGeom>
          <a:noFill/>
          <a:ln>
            <a:noFill/>
          </a:ln>
        </p:spPr>
        <p:txBody>
          <a:bodyPr spcFirstLastPara="1" wrap="square" lIns="91425" tIns="91425" rIns="91425" bIns="91425" anchor="t" anchorCtr="0">
            <a:spAutoFit/>
          </a:bodyPr>
          <a:lstStyle/>
          <a:p>
            <a:pPr marL="0" lvl="0" indent="0" algn="l" rtl="0">
              <a:lnSpc>
                <a:spcPct val="110000"/>
              </a:lnSpc>
              <a:spcBef>
                <a:spcPts val="0"/>
              </a:spcBef>
              <a:spcAft>
                <a:spcPts val="0"/>
              </a:spcAft>
              <a:buNone/>
            </a:pPr>
            <a:r>
              <a:rPr lang="en" sz="1500" b="1">
                <a:solidFill>
                  <a:schemeClr val="dk1"/>
                </a:solidFill>
                <a:latin typeface="Old Standard TT"/>
                <a:ea typeface="Old Standard TT"/>
                <a:cs typeface="Old Standard TT"/>
                <a:sym typeface="Old Standard TT"/>
              </a:rPr>
              <a:t>Initialise</a:t>
            </a:r>
            <a:endParaRPr sz="1500" b="1">
              <a:solidFill>
                <a:schemeClr val="dk1"/>
              </a:solidFill>
              <a:latin typeface="Old Standard TT"/>
              <a:ea typeface="Old Standard TT"/>
              <a:cs typeface="Old Standard TT"/>
              <a:sym typeface="Old Standard TT"/>
            </a:endParaRPr>
          </a:p>
          <a:p>
            <a:pPr marL="0" lvl="0" indent="0" algn="l" rtl="0">
              <a:lnSpc>
                <a:spcPct val="110000"/>
              </a:lnSpc>
              <a:spcBef>
                <a:spcPts val="0"/>
              </a:spcBef>
              <a:spcAft>
                <a:spcPts val="0"/>
              </a:spcAft>
              <a:buNone/>
            </a:pPr>
            <a:r>
              <a:rPr lang="en" sz="1500">
                <a:solidFill>
                  <a:schemeClr val="dk1"/>
                </a:solidFill>
                <a:latin typeface="Old Standard TT"/>
                <a:ea typeface="Old Standard TT"/>
                <a:cs typeface="Old Standard TT"/>
                <a:sym typeface="Old Standard TT"/>
              </a:rPr>
              <a:t>   private void initializeComponents(int n) {</a:t>
            </a:r>
            <a:endParaRPr sz="1500">
              <a:solidFill>
                <a:schemeClr val="dk1"/>
              </a:solidFill>
              <a:latin typeface="Old Standard TT"/>
              <a:ea typeface="Old Standard TT"/>
              <a:cs typeface="Old Standard TT"/>
              <a:sym typeface="Old Standard TT"/>
            </a:endParaRPr>
          </a:p>
          <a:p>
            <a:pPr marL="0" lvl="0" indent="0" algn="l" rtl="0">
              <a:lnSpc>
                <a:spcPct val="110000"/>
              </a:lnSpc>
              <a:spcBef>
                <a:spcPts val="0"/>
              </a:spcBef>
              <a:spcAft>
                <a:spcPts val="0"/>
              </a:spcAft>
              <a:buNone/>
            </a:pPr>
            <a:r>
              <a:rPr lang="en" sz="1500">
                <a:solidFill>
                  <a:schemeClr val="dk1"/>
                </a:solidFill>
                <a:latin typeface="Old Standard TT"/>
                <a:ea typeface="Old Standard TT"/>
                <a:cs typeface="Old Standard TT"/>
                <a:sym typeface="Old Standard TT"/>
              </a:rPr>
              <a:t>    	  setLayout(new GridLayout(n, n));</a:t>
            </a:r>
            <a:endParaRPr sz="1500">
              <a:solidFill>
                <a:schemeClr val="dk1"/>
              </a:solidFill>
              <a:latin typeface="Old Standard TT"/>
              <a:ea typeface="Old Standard TT"/>
              <a:cs typeface="Old Standard TT"/>
              <a:sym typeface="Old Standard TT"/>
            </a:endParaRPr>
          </a:p>
          <a:p>
            <a:pPr marL="0" lvl="0" indent="0" algn="l" rtl="0">
              <a:lnSpc>
                <a:spcPct val="110000"/>
              </a:lnSpc>
              <a:spcBef>
                <a:spcPts val="0"/>
              </a:spcBef>
              <a:spcAft>
                <a:spcPts val="0"/>
              </a:spcAft>
              <a:buNone/>
            </a:pPr>
            <a:r>
              <a:rPr lang="en" sz="1500">
                <a:solidFill>
                  <a:schemeClr val="dk1"/>
                </a:solidFill>
                <a:latin typeface="Old Standard TT"/>
                <a:ea typeface="Old Standard TT"/>
                <a:cs typeface="Old Standard TT"/>
                <a:sym typeface="Old Standard TT"/>
              </a:rPr>
              <a:t>    	  Box[][] boxes = mygamecpu.getBoxes();</a:t>
            </a:r>
            <a:endParaRPr sz="1500">
              <a:solidFill>
                <a:schemeClr val="dk1"/>
              </a:solidFill>
              <a:latin typeface="Old Standard TT"/>
              <a:ea typeface="Old Standard TT"/>
              <a:cs typeface="Old Standard TT"/>
              <a:sym typeface="Old Standard TT"/>
            </a:endParaRPr>
          </a:p>
          <a:p>
            <a:pPr marL="0" lvl="0" indent="0" algn="l" rtl="0">
              <a:lnSpc>
                <a:spcPct val="110000"/>
              </a:lnSpc>
              <a:spcBef>
                <a:spcPts val="0"/>
              </a:spcBef>
              <a:spcAft>
                <a:spcPts val="0"/>
              </a:spcAft>
              <a:buNone/>
            </a:pPr>
            <a:r>
              <a:rPr lang="en" sz="1500">
                <a:solidFill>
                  <a:schemeClr val="dk1"/>
                </a:solidFill>
                <a:latin typeface="Old Standard TT"/>
                <a:ea typeface="Old Standard TT"/>
                <a:cs typeface="Old Standard TT"/>
                <a:sym typeface="Old Standard TT"/>
              </a:rPr>
              <a:t>    	  for (int i = 0; i &lt; n; i++) {</a:t>
            </a:r>
            <a:endParaRPr sz="1500">
              <a:solidFill>
                <a:schemeClr val="dk1"/>
              </a:solidFill>
              <a:latin typeface="Old Standard TT"/>
              <a:ea typeface="Old Standard TT"/>
              <a:cs typeface="Old Standard TT"/>
              <a:sym typeface="Old Standard TT"/>
            </a:endParaRPr>
          </a:p>
          <a:p>
            <a:pPr marL="0" lvl="0" indent="0" algn="l" rtl="0">
              <a:lnSpc>
                <a:spcPct val="110000"/>
              </a:lnSpc>
              <a:spcBef>
                <a:spcPts val="0"/>
              </a:spcBef>
              <a:spcAft>
                <a:spcPts val="0"/>
              </a:spcAft>
              <a:buNone/>
            </a:pPr>
            <a:r>
              <a:rPr lang="en" sz="1500">
                <a:solidFill>
                  <a:schemeClr val="dk1"/>
                </a:solidFill>
                <a:latin typeface="Old Standard TT"/>
                <a:ea typeface="Old Standard TT"/>
                <a:cs typeface="Old Standard TT"/>
                <a:sym typeface="Old Standard TT"/>
              </a:rPr>
              <a:t>        	  for (int j = 0; j &lt; n; j++){</a:t>
            </a:r>
            <a:endParaRPr sz="1500">
              <a:solidFill>
                <a:schemeClr val="dk1"/>
              </a:solidFill>
              <a:latin typeface="Old Standard TT"/>
              <a:ea typeface="Old Standard TT"/>
              <a:cs typeface="Old Standard TT"/>
              <a:sym typeface="Old Standard TT"/>
            </a:endParaRPr>
          </a:p>
          <a:p>
            <a:pPr marL="0" lvl="0" indent="0" algn="l" rtl="0">
              <a:lnSpc>
                <a:spcPct val="110000"/>
              </a:lnSpc>
              <a:spcBef>
                <a:spcPts val="0"/>
              </a:spcBef>
              <a:spcAft>
                <a:spcPts val="0"/>
              </a:spcAft>
              <a:buNone/>
            </a:pPr>
            <a:r>
              <a:rPr lang="en" sz="1500">
                <a:solidFill>
                  <a:schemeClr val="dk1"/>
                </a:solidFill>
                <a:latin typeface="Old Standard TT"/>
                <a:ea typeface="Old Standard TT"/>
                <a:cs typeface="Old Standard TT"/>
                <a:sym typeface="Old Standard TT"/>
              </a:rPr>
              <a:t>            	  add(boxes[i][j]);</a:t>
            </a:r>
            <a:endParaRPr sz="1500">
              <a:solidFill>
                <a:schemeClr val="dk1"/>
              </a:solidFill>
              <a:latin typeface="Old Standard TT"/>
              <a:ea typeface="Old Standard TT"/>
              <a:cs typeface="Old Standard TT"/>
              <a:sym typeface="Old Standard TT"/>
            </a:endParaRPr>
          </a:p>
          <a:p>
            <a:pPr marL="0" lvl="0" indent="0" algn="l" rtl="0">
              <a:lnSpc>
                <a:spcPct val="110000"/>
              </a:lnSpc>
              <a:spcBef>
                <a:spcPts val="0"/>
              </a:spcBef>
              <a:spcAft>
                <a:spcPts val="0"/>
              </a:spcAft>
              <a:buNone/>
            </a:pPr>
            <a:r>
              <a:rPr lang="en" sz="1500">
                <a:solidFill>
                  <a:schemeClr val="dk1"/>
                </a:solidFill>
                <a:latin typeface="Old Standard TT"/>
                <a:ea typeface="Old Standard TT"/>
                <a:cs typeface="Old Standard TT"/>
                <a:sym typeface="Old Standard TT"/>
              </a:rPr>
              <a:t>            	  boxes[i][j].addActionListener(new EventHandler(mygamecpu, i, j));</a:t>
            </a:r>
            <a:endParaRPr sz="1500">
              <a:solidFill>
                <a:schemeClr val="dk1"/>
              </a:solidFill>
              <a:latin typeface="Old Standard TT"/>
              <a:ea typeface="Old Standard TT"/>
              <a:cs typeface="Old Standard TT"/>
              <a:sym typeface="Old Standard TT"/>
            </a:endParaRPr>
          </a:p>
          <a:p>
            <a:pPr marL="0" lvl="0" indent="0" algn="l" rtl="0">
              <a:lnSpc>
                <a:spcPct val="110000"/>
              </a:lnSpc>
              <a:spcBef>
                <a:spcPts val="0"/>
              </a:spcBef>
              <a:spcAft>
                <a:spcPts val="0"/>
              </a:spcAft>
              <a:buNone/>
            </a:pPr>
            <a:r>
              <a:rPr lang="en" sz="1500">
                <a:solidFill>
                  <a:schemeClr val="dk1"/>
                </a:solidFill>
                <a:latin typeface="Old Standard TT"/>
                <a:ea typeface="Old Standard TT"/>
                <a:cs typeface="Old Standard TT"/>
                <a:sym typeface="Old Standard TT"/>
              </a:rPr>
              <a:t>        	  }</a:t>
            </a:r>
            <a:endParaRPr sz="1500">
              <a:solidFill>
                <a:schemeClr val="dk1"/>
              </a:solidFill>
              <a:latin typeface="Old Standard TT"/>
              <a:ea typeface="Old Standard TT"/>
              <a:cs typeface="Old Standard TT"/>
              <a:sym typeface="Old Standard TT"/>
            </a:endParaRPr>
          </a:p>
          <a:p>
            <a:pPr marL="0" lvl="0" indent="0" algn="l" rtl="0">
              <a:lnSpc>
                <a:spcPct val="110000"/>
              </a:lnSpc>
              <a:spcBef>
                <a:spcPts val="0"/>
              </a:spcBef>
              <a:spcAft>
                <a:spcPts val="0"/>
              </a:spcAft>
              <a:buNone/>
            </a:pPr>
            <a:r>
              <a:rPr lang="en" sz="1500">
                <a:solidFill>
                  <a:schemeClr val="dk1"/>
                </a:solidFill>
                <a:latin typeface="Old Standard TT"/>
                <a:ea typeface="Old Standard TT"/>
                <a:cs typeface="Old Standard TT"/>
                <a:sym typeface="Old Standard TT"/>
              </a:rPr>
              <a:t>    	  }</a:t>
            </a:r>
            <a:endParaRPr sz="1500">
              <a:solidFill>
                <a:schemeClr val="dk1"/>
              </a:solidFill>
              <a:latin typeface="Old Standard TT"/>
              <a:ea typeface="Old Standard TT"/>
              <a:cs typeface="Old Standard TT"/>
              <a:sym typeface="Old Standard TT"/>
            </a:endParaRPr>
          </a:p>
          <a:p>
            <a:pPr marL="0" lvl="0" indent="0" algn="l" rtl="0">
              <a:lnSpc>
                <a:spcPct val="110000"/>
              </a:lnSpc>
              <a:spcBef>
                <a:spcPts val="0"/>
              </a:spcBef>
              <a:spcAft>
                <a:spcPts val="0"/>
              </a:spcAft>
              <a:buNone/>
            </a:pPr>
            <a:r>
              <a:rPr lang="en" sz="1500">
                <a:solidFill>
                  <a:schemeClr val="dk1"/>
                </a:solidFill>
                <a:latin typeface="Old Standard TT"/>
                <a:ea typeface="Old Standard TT"/>
                <a:cs typeface="Old Standard TT"/>
                <a:sym typeface="Old Standard TT"/>
              </a:rPr>
              <a:t>    	  setVisible(true);</a:t>
            </a:r>
            <a:endParaRPr sz="1500">
              <a:solidFill>
                <a:schemeClr val="dk1"/>
              </a:solidFill>
              <a:latin typeface="Old Standard TT"/>
              <a:ea typeface="Old Standard TT"/>
              <a:cs typeface="Old Standard TT"/>
              <a:sym typeface="Old Standard TT"/>
            </a:endParaRPr>
          </a:p>
          <a:p>
            <a:pPr marL="0" lvl="0" indent="0" algn="l" rtl="0">
              <a:lnSpc>
                <a:spcPct val="110000"/>
              </a:lnSpc>
              <a:spcBef>
                <a:spcPts val="0"/>
              </a:spcBef>
              <a:spcAft>
                <a:spcPts val="0"/>
              </a:spcAft>
              <a:buNone/>
            </a:pPr>
            <a:r>
              <a:rPr lang="en" sz="1500">
                <a:solidFill>
                  <a:schemeClr val="dk1"/>
                </a:solidFill>
                <a:latin typeface="Old Standard TT"/>
                <a:ea typeface="Old Standard TT"/>
                <a:cs typeface="Old Standard TT"/>
                <a:sym typeface="Old Standard TT"/>
              </a:rPr>
              <a:t>	  }</a:t>
            </a:r>
            <a:endParaRPr sz="1500">
              <a:solidFill>
                <a:schemeClr val="dk1"/>
              </a:solidFill>
              <a:latin typeface="Old Standard TT"/>
              <a:ea typeface="Old Standard TT"/>
              <a:cs typeface="Old Standard TT"/>
              <a:sym typeface="Old Standard TT"/>
            </a:endParaRPr>
          </a:p>
          <a:p>
            <a:pPr marL="0" lvl="0" indent="0" algn="l" rtl="0">
              <a:lnSpc>
                <a:spcPct val="110000"/>
              </a:lnSpc>
              <a:spcBef>
                <a:spcPts val="0"/>
              </a:spcBef>
              <a:spcAft>
                <a:spcPts val="0"/>
              </a:spcAft>
              <a:buNone/>
            </a:pPr>
            <a:r>
              <a:rPr lang="en" sz="1500" b="1">
                <a:solidFill>
                  <a:schemeClr val="dk1"/>
                </a:solidFill>
                <a:latin typeface="Old Standard TT"/>
                <a:ea typeface="Old Standard TT"/>
                <a:cs typeface="Old Standard TT"/>
                <a:sym typeface="Old Standard TT"/>
              </a:rPr>
              <a:t>Moves Setter</a:t>
            </a:r>
            <a:endParaRPr sz="1500" b="1">
              <a:solidFill>
                <a:schemeClr val="dk1"/>
              </a:solidFill>
              <a:latin typeface="Old Standard TT"/>
              <a:ea typeface="Old Standard TT"/>
              <a:cs typeface="Old Standard TT"/>
              <a:sym typeface="Old Standard TT"/>
            </a:endParaRPr>
          </a:p>
          <a:p>
            <a:pPr marL="0" lvl="0" indent="0" algn="l" rtl="0">
              <a:lnSpc>
                <a:spcPct val="110000"/>
              </a:lnSpc>
              <a:spcBef>
                <a:spcPts val="0"/>
              </a:spcBef>
              <a:spcAft>
                <a:spcPts val="0"/>
              </a:spcAft>
              <a:buNone/>
            </a:pPr>
            <a:r>
              <a:rPr lang="en" sz="1500">
                <a:solidFill>
                  <a:schemeClr val="dk1"/>
                </a:solidFill>
                <a:latin typeface="Old Standard TT"/>
                <a:ea typeface="Old Standard TT"/>
                <a:cs typeface="Old Standard TT"/>
                <a:sym typeface="Old Standard TT"/>
              </a:rPr>
              <a:t>   protected void setCount(int movesCount) {</a:t>
            </a:r>
            <a:endParaRPr sz="1500">
              <a:solidFill>
                <a:schemeClr val="dk1"/>
              </a:solidFill>
              <a:latin typeface="Old Standard TT"/>
              <a:ea typeface="Old Standard TT"/>
              <a:cs typeface="Old Standard TT"/>
              <a:sym typeface="Old Standard TT"/>
            </a:endParaRPr>
          </a:p>
          <a:p>
            <a:pPr marL="0" lvl="0" indent="0" algn="l" rtl="0">
              <a:lnSpc>
                <a:spcPct val="110000"/>
              </a:lnSpc>
              <a:spcBef>
                <a:spcPts val="0"/>
              </a:spcBef>
              <a:spcAft>
                <a:spcPts val="0"/>
              </a:spcAft>
              <a:buNone/>
            </a:pPr>
            <a:r>
              <a:rPr lang="en" sz="1500">
                <a:solidFill>
                  <a:schemeClr val="dk1"/>
                </a:solidFill>
                <a:latin typeface="Old Standard TT"/>
                <a:ea typeface="Old Standard TT"/>
                <a:cs typeface="Old Standard TT"/>
                <a:sym typeface="Old Standard TT"/>
              </a:rPr>
              <a:t>    	  score.setText("Moves Count : " + movesCount);</a:t>
            </a:r>
            <a:endParaRPr sz="1500">
              <a:solidFill>
                <a:schemeClr val="dk1"/>
              </a:solidFill>
              <a:latin typeface="Old Standard TT"/>
              <a:ea typeface="Old Standard TT"/>
              <a:cs typeface="Old Standard TT"/>
              <a:sym typeface="Old Standard T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pic>
        <p:nvPicPr>
          <p:cNvPr id="3" name="Picture 2">
            <a:extLst>
              <a:ext uri="{FF2B5EF4-FFF2-40B4-BE49-F238E27FC236}">
                <a16:creationId xmlns:a16="http://schemas.microsoft.com/office/drawing/2014/main" id="{3BE1BD5A-CA3D-02DC-7CC8-74169A0AE8F4}"/>
              </a:ext>
            </a:extLst>
          </p:cNvPr>
          <p:cNvPicPr>
            <a:picLocks noChangeAspect="1"/>
          </p:cNvPicPr>
          <p:nvPr/>
        </p:nvPicPr>
        <p:blipFill>
          <a:blip r:embed="rId3"/>
          <a:stretch>
            <a:fillRect/>
          </a:stretch>
        </p:blipFill>
        <p:spPr>
          <a:xfrm>
            <a:off x="1472421" y="112858"/>
            <a:ext cx="6062912" cy="3925742"/>
          </a:xfrm>
          <a:prstGeom prst="rect">
            <a:avLst/>
          </a:prstGeom>
        </p:spPr>
      </p:pic>
      <p:sp>
        <p:nvSpPr>
          <p:cNvPr id="4" name="TextBox 11">
            <a:extLst>
              <a:ext uri="{FF2B5EF4-FFF2-40B4-BE49-F238E27FC236}">
                <a16:creationId xmlns:a16="http://schemas.microsoft.com/office/drawing/2014/main" id="{D68C2E1A-8AC7-15F1-4E95-EF69A91001FC}"/>
              </a:ext>
            </a:extLst>
          </p:cNvPr>
          <p:cNvSpPr txBox="1"/>
          <p:nvPr/>
        </p:nvSpPr>
        <p:spPr>
          <a:xfrm>
            <a:off x="2532596" y="3970351"/>
            <a:ext cx="3672408"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400" b="1" dirty="0">
                <a:latin typeface="Old Standard TT" panose="020B0604020202020204" charset="0"/>
              </a:rPr>
              <a:t>       Welcome Page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Nine Box Puzzle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208;p37">
            <a:extLst>
              <a:ext uri="{FF2B5EF4-FFF2-40B4-BE49-F238E27FC236}">
                <a16:creationId xmlns:a16="http://schemas.microsoft.com/office/drawing/2014/main" id="{A999B3C0-2D8F-9C16-FAE6-1527D843B402}"/>
              </a:ext>
            </a:extLst>
          </p:cNvPr>
          <p:cNvPicPr preferRelativeResize="0"/>
          <p:nvPr/>
        </p:nvPicPr>
        <p:blipFill>
          <a:blip r:embed="rId2">
            <a:alphaModFix/>
          </a:blip>
          <a:stretch>
            <a:fillRect/>
          </a:stretch>
        </p:blipFill>
        <p:spPr>
          <a:xfrm>
            <a:off x="657530" y="304799"/>
            <a:ext cx="3558870" cy="2658534"/>
          </a:xfrm>
          <a:prstGeom prst="rect">
            <a:avLst/>
          </a:prstGeom>
          <a:noFill/>
          <a:ln>
            <a:noFill/>
          </a:ln>
        </p:spPr>
      </p:pic>
      <p:pic>
        <p:nvPicPr>
          <p:cNvPr id="3" name="Google Shape;209;p37">
            <a:extLst>
              <a:ext uri="{FF2B5EF4-FFF2-40B4-BE49-F238E27FC236}">
                <a16:creationId xmlns:a16="http://schemas.microsoft.com/office/drawing/2014/main" id="{F4089AE7-4AF8-3D67-9AEE-89F61F29BDEA}"/>
              </a:ext>
            </a:extLst>
          </p:cNvPr>
          <p:cNvPicPr preferRelativeResize="0"/>
          <p:nvPr/>
        </p:nvPicPr>
        <p:blipFill>
          <a:blip r:embed="rId3">
            <a:alphaModFix/>
          </a:blip>
          <a:stretch>
            <a:fillRect/>
          </a:stretch>
        </p:blipFill>
        <p:spPr>
          <a:xfrm>
            <a:off x="4927602" y="304799"/>
            <a:ext cx="3558868" cy="2658534"/>
          </a:xfrm>
          <a:prstGeom prst="rect">
            <a:avLst/>
          </a:prstGeom>
          <a:noFill/>
          <a:ln>
            <a:noFill/>
          </a:ln>
        </p:spPr>
      </p:pic>
      <p:sp>
        <p:nvSpPr>
          <p:cNvPr id="5" name="TextBox 11">
            <a:extLst>
              <a:ext uri="{FF2B5EF4-FFF2-40B4-BE49-F238E27FC236}">
                <a16:creationId xmlns:a16="http://schemas.microsoft.com/office/drawing/2014/main" id="{D68C2E1A-8AC7-15F1-4E95-EF69A91001FC}"/>
              </a:ext>
            </a:extLst>
          </p:cNvPr>
          <p:cNvSpPr txBox="1"/>
          <p:nvPr/>
        </p:nvSpPr>
        <p:spPr>
          <a:xfrm>
            <a:off x="899593" y="2920999"/>
            <a:ext cx="3672408"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Old Standard TT" panose="020B0604020202020204" charset="0"/>
              </a:rPr>
              <a:t>          Light Theme</a:t>
            </a:r>
          </a:p>
        </p:txBody>
      </p:sp>
      <p:sp>
        <p:nvSpPr>
          <p:cNvPr id="6" name="TextBox 11">
            <a:extLst>
              <a:ext uri="{FF2B5EF4-FFF2-40B4-BE49-F238E27FC236}">
                <a16:creationId xmlns:a16="http://schemas.microsoft.com/office/drawing/2014/main" id="{D68C2E1A-8AC7-15F1-4E95-EF69A91001FC}"/>
              </a:ext>
            </a:extLst>
          </p:cNvPr>
          <p:cNvSpPr txBox="1"/>
          <p:nvPr/>
        </p:nvSpPr>
        <p:spPr>
          <a:xfrm>
            <a:off x="5284263" y="2963333"/>
            <a:ext cx="3672408"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Old Standard TT" panose="020B0604020202020204" charset="0"/>
              </a:rPr>
              <a:t>          Dark Theme</a:t>
            </a:r>
          </a:p>
        </p:txBody>
      </p:sp>
      <p:sp>
        <p:nvSpPr>
          <p:cNvPr id="7" name="TextBox 11">
            <a:extLst>
              <a:ext uri="{FF2B5EF4-FFF2-40B4-BE49-F238E27FC236}">
                <a16:creationId xmlns:a16="http://schemas.microsoft.com/office/drawing/2014/main" id="{D68C2E1A-8AC7-15F1-4E95-EF69A91001FC}"/>
              </a:ext>
            </a:extLst>
          </p:cNvPr>
          <p:cNvSpPr txBox="1"/>
          <p:nvPr/>
        </p:nvSpPr>
        <p:spPr>
          <a:xfrm>
            <a:off x="2896663" y="3665551"/>
            <a:ext cx="3672408"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Old Standard TT" panose="020B0604020202020204" charset="0"/>
              </a:rPr>
              <a:t>Step 1: Start the Game</a:t>
            </a:r>
          </a:p>
        </p:txBody>
      </p:sp>
    </p:spTree>
    <p:extLst>
      <p:ext uri="{BB962C8B-B14F-4D97-AF65-F5344CB8AC3E}">
        <p14:creationId xmlns:p14="http://schemas.microsoft.com/office/powerpoint/2010/main" val="2884987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pic>
        <p:nvPicPr>
          <p:cNvPr id="221" name="Google Shape;221;p39"/>
          <p:cNvPicPr preferRelativeResize="0"/>
          <p:nvPr/>
        </p:nvPicPr>
        <p:blipFill>
          <a:blip r:embed="rId3">
            <a:alphaModFix/>
          </a:blip>
          <a:stretch>
            <a:fillRect/>
          </a:stretch>
        </p:blipFill>
        <p:spPr>
          <a:xfrm>
            <a:off x="1854200" y="162354"/>
            <a:ext cx="5715000" cy="3454401"/>
          </a:xfrm>
          <a:prstGeom prst="rect">
            <a:avLst/>
          </a:prstGeom>
          <a:noFill/>
          <a:ln>
            <a:noFill/>
          </a:ln>
        </p:spPr>
      </p:pic>
      <p:sp>
        <p:nvSpPr>
          <p:cNvPr id="3" name="TextBox 2">
            <a:extLst>
              <a:ext uri="{FF2B5EF4-FFF2-40B4-BE49-F238E27FC236}">
                <a16:creationId xmlns:a16="http://schemas.microsoft.com/office/drawing/2014/main" id="{0BF4389B-D6AA-343C-DB16-966AE23E816B}"/>
              </a:ext>
            </a:extLst>
          </p:cNvPr>
          <p:cNvSpPr txBox="1"/>
          <p:nvPr/>
        </p:nvSpPr>
        <p:spPr>
          <a:xfrm>
            <a:off x="3064934" y="3800044"/>
            <a:ext cx="4572000" cy="307777"/>
          </a:xfrm>
          <a:prstGeom prst="rect">
            <a:avLst/>
          </a:prstGeom>
          <a:noFill/>
        </p:spPr>
        <p:txBody>
          <a:bodyPr wrap="square">
            <a:spAutoFit/>
          </a:bodyPr>
          <a:lstStyle/>
          <a:p>
            <a:r>
              <a:rPr lang="en-IN" dirty="0">
                <a:latin typeface="Old Standard TT" panose="020B0604020202020204" charset="0"/>
              </a:rPr>
              <a:t>             Step 2: View rules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213"/>
        <p:cNvGrpSpPr/>
        <p:nvPr/>
      </p:nvGrpSpPr>
      <p:grpSpPr>
        <a:xfrm>
          <a:off x="0" y="0"/>
          <a:ext cx="0" cy="0"/>
          <a:chOff x="0" y="0"/>
          <a:chExt cx="0" cy="0"/>
        </a:xfrm>
      </p:grpSpPr>
      <p:pic>
        <p:nvPicPr>
          <p:cNvPr id="214" name="Google Shape;214;p38"/>
          <p:cNvPicPr preferRelativeResize="0"/>
          <p:nvPr/>
        </p:nvPicPr>
        <p:blipFill>
          <a:blip r:embed="rId3">
            <a:alphaModFix/>
          </a:blip>
          <a:stretch>
            <a:fillRect/>
          </a:stretch>
        </p:blipFill>
        <p:spPr>
          <a:xfrm>
            <a:off x="533399" y="160867"/>
            <a:ext cx="3445933" cy="2410882"/>
          </a:xfrm>
          <a:prstGeom prst="rect">
            <a:avLst/>
          </a:prstGeom>
          <a:noFill/>
          <a:ln>
            <a:noFill/>
          </a:ln>
        </p:spPr>
      </p:pic>
      <p:pic>
        <p:nvPicPr>
          <p:cNvPr id="215" name="Google Shape;215;p38"/>
          <p:cNvPicPr preferRelativeResize="0"/>
          <p:nvPr/>
        </p:nvPicPr>
        <p:blipFill>
          <a:blip r:embed="rId4">
            <a:alphaModFix/>
          </a:blip>
          <a:stretch>
            <a:fillRect/>
          </a:stretch>
        </p:blipFill>
        <p:spPr>
          <a:xfrm>
            <a:off x="4859867" y="2709334"/>
            <a:ext cx="3492259" cy="2237664"/>
          </a:xfrm>
          <a:prstGeom prst="rect">
            <a:avLst/>
          </a:prstGeom>
          <a:noFill/>
          <a:ln>
            <a:noFill/>
          </a:ln>
        </p:spPr>
      </p:pic>
      <p:sp>
        <p:nvSpPr>
          <p:cNvPr id="4" name="TextBox 3">
            <a:extLst>
              <a:ext uri="{FF2B5EF4-FFF2-40B4-BE49-F238E27FC236}">
                <a16:creationId xmlns:a16="http://schemas.microsoft.com/office/drawing/2014/main" id="{0A6BD002-931B-C2D6-64F6-AC74CDB55F94}"/>
              </a:ext>
            </a:extLst>
          </p:cNvPr>
          <p:cNvSpPr txBox="1"/>
          <p:nvPr/>
        </p:nvSpPr>
        <p:spPr>
          <a:xfrm>
            <a:off x="4038600" y="379511"/>
            <a:ext cx="4572000" cy="307777"/>
          </a:xfrm>
          <a:prstGeom prst="rect">
            <a:avLst/>
          </a:prstGeom>
          <a:noFill/>
        </p:spPr>
        <p:txBody>
          <a:bodyPr wrap="square">
            <a:spAutoFit/>
          </a:bodyPr>
          <a:lstStyle/>
          <a:p>
            <a:r>
              <a:rPr lang="en-IN" dirty="0">
                <a:latin typeface="Old Standard TT" panose="020B0604020202020204" charset="0"/>
              </a:rPr>
              <a:t>Step 3: Select the difficulty</a:t>
            </a:r>
          </a:p>
        </p:txBody>
      </p:sp>
      <p:sp>
        <p:nvSpPr>
          <p:cNvPr id="6" name="TextBox 5">
            <a:extLst>
              <a:ext uri="{FF2B5EF4-FFF2-40B4-BE49-F238E27FC236}">
                <a16:creationId xmlns:a16="http://schemas.microsoft.com/office/drawing/2014/main" id="{222BAC09-C994-F316-19C1-F1F183573D9E}"/>
              </a:ext>
            </a:extLst>
          </p:cNvPr>
          <p:cNvSpPr txBox="1"/>
          <p:nvPr/>
        </p:nvSpPr>
        <p:spPr>
          <a:xfrm>
            <a:off x="2256365" y="3674277"/>
            <a:ext cx="3107267" cy="307777"/>
          </a:xfrm>
          <a:prstGeom prst="rect">
            <a:avLst/>
          </a:prstGeom>
          <a:noFill/>
        </p:spPr>
        <p:txBody>
          <a:bodyPr wrap="square">
            <a:spAutoFit/>
          </a:bodyPr>
          <a:lstStyle/>
          <a:p>
            <a:r>
              <a:rPr lang="en-IN" dirty="0">
                <a:latin typeface="Old Standard TT" panose="020B0604020202020204" charset="0"/>
              </a:rPr>
              <a:t>Step 4: Choose the size.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216;p38">
            <a:extLst>
              <a:ext uri="{FF2B5EF4-FFF2-40B4-BE49-F238E27FC236}">
                <a16:creationId xmlns:a16="http://schemas.microsoft.com/office/drawing/2014/main" id="{AB7276AC-C0B2-1C16-EAC7-F5FCBD1BD753}"/>
              </a:ext>
            </a:extLst>
          </p:cNvPr>
          <p:cNvPicPr preferRelativeResize="0"/>
          <p:nvPr/>
        </p:nvPicPr>
        <p:blipFill>
          <a:blip r:embed="rId2">
            <a:alphaModFix/>
          </a:blip>
          <a:stretch>
            <a:fillRect/>
          </a:stretch>
        </p:blipFill>
        <p:spPr>
          <a:xfrm>
            <a:off x="1027267" y="321105"/>
            <a:ext cx="3426200" cy="2159628"/>
          </a:xfrm>
          <a:prstGeom prst="rect">
            <a:avLst/>
          </a:prstGeom>
          <a:noFill/>
          <a:ln>
            <a:noFill/>
          </a:ln>
        </p:spPr>
      </p:pic>
      <p:sp>
        <p:nvSpPr>
          <p:cNvPr id="4" name="TextBox 3">
            <a:extLst>
              <a:ext uri="{FF2B5EF4-FFF2-40B4-BE49-F238E27FC236}">
                <a16:creationId xmlns:a16="http://schemas.microsoft.com/office/drawing/2014/main" id="{6272F060-2410-F821-7A69-78B72F904CCB}"/>
              </a:ext>
            </a:extLst>
          </p:cNvPr>
          <p:cNvSpPr txBox="1"/>
          <p:nvPr/>
        </p:nvSpPr>
        <p:spPr>
          <a:xfrm>
            <a:off x="4800600" y="804333"/>
            <a:ext cx="3056467" cy="307777"/>
          </a:xfrm>
          <a:prstGeom prst="rect">
            <a:avLst/>
          </a:prstGeom>
          <a:noFill/>
        </p:spPr>
        <p:txBody>
          <a:bodyPr wrap="square">
            <a:spAutoFit/>
          </a:bodyPr>
          <a:lstStyle/>
          <a:p>
            <a:r>
              <a:rPr lang="en-IN" dirty="0">
                <a:latin typeface="Old Standard TT" panose="020B0604020202020204" charset="0"/>
              </a:rPr>
              <a:t>Step 5: Enter the name after winning</a:t>
            </a:r>
          </a:p>
        </p:txBody>
      </p:sp>
      <p:pic>
        <p:nvPicPr>
          <p:cNvPr id="5" name="Google Shape;222;p39">
            <a:extLst>
              <a:ext uri="{FF2B5EF4-FFF2-40B4-BE49-F238E27FC236}">
                <a16:creationId xmlns:a16="http://schemas.microsoft.com/office/drawing/2014/main" id="{76B2C043-4E50-8165-6530-A889C882AF46}"/>
              </a:ext>
            </a:extLst>
          </p:cNvPr>
          <p:cNvPicPr preferRelativeResize="0"/>
          <p:nvPr/>
        </p:nvPicPr>
        <p:blipFill>
          <a:blip r:embed="rId3">
            <a:alphaModFix/>
          </a:blip>
          <a:stretch>
            <a:fillRect/>
          </a:stretch>
        </p:blipFill>
        <p:spPr>
          <a:xfrm>
            <a:off x="4722800" y="2571749"/>
            <a:ext cx="3896267" cy="2299551"/>
          </a:xfrm>
          <a:prstGeom prst="rect">
            <a:avLst/>
          </a:prstGeom>
          <a:noFill/>
          <a:ln>
            <a:noFill/>
          </a:ln>
        </p:spPr>
      </p:pic>
      <p:sp>
        <p:nvSpPr>
          <p:cNvPr id="7" name="TextBox 6">
            <a:extLst>
              <a:ext uri="{FF2B5EF4-FFF2-40B4-BE49-F238E27FC236}">
                <a16:creationId xmlns:a16="http://schemas.microsoft.com/office/drawing/2014/main" id="{FA411409-E3A0-5224-E6AE-F2E7174AD725}"/>
              </a:ext>
            </a:extLst>
          </p:cNvPr>
          <p:cNvSpPr txBox="1"/>
          <p:nvPr/>
        </p:nvSpPr>
        <p:spPr>
          <a:xfrm>
            <a:off x="1312333" y="3413747"/>
            <a:ext cx="4572000" cy="523220"/>
          </a:xfrm>
          <a:prstGeom prst="rect">
            <a:avLst/>
          </a:prstGeom>
          <a:noFill/>
        </p:spPr>
        <p:txBody>
          <a:bodyPr wrap="square">
            <a:spAutoFit/>
          </a:bodyPr>
          <a:lstStyle/>
          <a:p>
            <a:r>
              <a:rPr lang="en-IN" dirty="0">
                <a:latin typeface="Old Standard TT" panose="020B0604020202020204" charset="0"/>
              </a:rPr>
              <a:t>Step 6: View the scoreboard after</a:t>
            </a:r>
          </a:p>
          <a:p>
            <a:r>
              <a:rPr lang="en-IN" dirty="0">
                <a:latin typeface="Old Standard TT" panose="020B0604020202020204" charset="0"/>
              </a:rPr>
              <a:t>             entering name.</a:t>
            </a:r>
          </a:p>
        </p:txBody>
      </p:sp>
    </p:spTree>
    <p:extLst>
      <p:ext uri="{BB962C8B-B14F-4D97-AF65-F5344CB8AC3E}">
        <p14:creationId xmlns:p14="http://schemas.microsoft.com/office/powerpoint/2010/main" val="24151299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pic>
        <p:nvPicPr>
          <p:cNvPr id="227" name="Google Shape;227;p40"/>
          <p:cNvPicPr preferRelativeResize="0"/>
          <p:nvPr/>
        </p:nvPicPr>
        <p:blipFill>
          <a:blip r:embed="rId3">
            <a:alphaModFix/>
          </a:blip>
          <a:stretch>
            <a:fillRect/>
          </a:stretch>
        </p:blipFill>
        <p:spPr>
          <a:xfrm>
            <a:off x="-118525" y="-66680"/>
            <a:ext cx="9262525" cy="521017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10950"/>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262626"/>
                </a:solidFill>
              </a:rPr>
              <a:t>Abstract of the project </a:t>
            </a:r>
            <a:endParaRPr sz="2600"/>
          </a:p>
        </p:txBody>
      </p:sp>
      <p:sp>
        <p:nvSpPr>
          <p:cNvPr id="77" name="Google Shape;77;p16"/>
          <p:cNvSpPr txBox="1">
            <a:spLocks noGrp="1"/>
          </p:cNvSpPr>
          <p:nvPr>
            <p:ph type="body" idx="1"/>
          </p:nvPr>
        </p:nvSpPr>
        <p:spPr>
          <a:xfrm>
            <a:off x="311700" y="1171675"/>
            <a:ext cx="8442600" cy="3397200"/>
          </a:xfrm>
          <a:prstGeom prst="rect">
            <a:avLst/>
          </a:prstGeom>
        </p:spPr>
        <p:txBody>
          <a:bodyPr spcFirstLastPara="1" wrap="square" lIns="91425" tIns="91425" rIns="91425" bIns="91425" anchor="t" anchorCtr="0">
            <a:noAutofit/>
          </a:bodyPr>
          <a:lstStyle/>
          <a:p>
            <a:pPr marL="457200" lvl="0" indent="-330200" algn="l" rtl="0">
              <a:lnSpc>
                <a:spcPct val="150000"/>
              </a:lnSpc>
              <a:spcBef>
                <a:spcPts val="900"/>
              </a:spcBef>
              <a:spcAft>
                <a:spcPts val="0"/>
              </a:spcAft>
              <a:buSzPts val="1600"/>
              <a:buAutoNum type="arabicPeriod"/>
            </a:pPr>
            <a:r>
              <a:rPr lang="en" sz="1600"/>
              <a:t>We are given a task to create a 9-box puzzle game Software</a:t>
            </a:r>
            <a:endParaRPr sz="1600"/>
          </a:p>
          <a:p>
            <a:pPr marL="457200" lvl="0" indent="-330200" algn="l" rtl="0">
              <a:spcBef>
                <a:spcPts val="0"/>
              </a:spcBef>
              <a:spcAft>
                <a:spcPts val="0"/>
              </a:spcAft>
              <a:buSzPts val="1600"/>
              <a:buAutoNum type="arabicPeriod"/>
            </a:pPr>
            <a:r>
              <a:rPr lang="en" sz="1600"/>
              <a:t>A nine box puzzle game consists of nine boxes that are labeled from one to eight. Player needs to arrange the labeled boxes serially.</a:t>
            </a:r>
            <a:endParaRPr sz="1600"/>
          </a:p>
          <a:p>
            <a:pPr marL="457200" lvl="0" indent="-330200" algn="l" rtl="0">
              <a:lnSpc>
                <a:spcPct val="150000"/>
              </a:lnSpc>
              <a:spcBef>
                <a:spcPts val="1600"/>
              </a:spcBef>
              <a:spcAft>
                <a:spcPts val="0"/>
              </a:spcAft>
              <a:buSzPts val="1600"/>
              <a:buAutoNum type="arabicPeriod"/>
            </a:pPr>
            <a:r>
              <a:rPr lang="en" sz="1600"/>
              <a:t>The game counts the number of attempts by the player. A player with the minimum number of attempts is the winner of the game</a:t>
            </a:r>
            <a:endParaRPr sz="1600"/>
          </a:p>
          <a:p>
            <a:pPr marL="457200" lvl="0" indent="-330200" algn="l" rtl="0">
              <a:spcBef>
                <a:spcPts val="0"/>
              </a:spcBef>
              <a:spcAft>
                <a:spcPts val="1600"/>
              </a:spcAft>
              <a:buSzPts val="1600"/>
              <a:buAutoNum type="arabicPeriod"/>
            </a:pPr>
            <a:r>
              <a:rPr lang="en" sz="1600"/>
              <a:t>The puzzle game also accepts the name of the player and keeps track of the Players performance</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848C4-C492-DEFF-1C00-043B988EA6D8}"/>
              </a:ext>
            </a:extLst>
          </p:cNvPr>
          <p:cNvSpPr>
            <a:spLocks noGrp="1"/>
          </p:cNvSpPr>
          <p:nvPr>
            <p:ph type="title"/>
          </p:nvPr>
        </p:nvSpPr>
        <p:spPr/>
        <p:txBody>
          <a:bodyPr/>
          <a:lstStyle/>
          <a:p>
            <a:r>
              <a:rPr lang="en-IN" dirty="0"/>
              <a:t>Technologies used in project</a:t>
            </a:r>
          </a:p>
        </p:txBody>
      </p:sp>
      <p:sp>
        <p:nvSpPr>
          <p:cNvPr id="3" name="Text Placeholder 2">
            <a:extLst>
              <a:ext uri="{FF2B5EF4-FFF2-40B4-BE49-F238E27FC236}">
                <a16:creationId xmlns:a16="http://schemas.microsoft.com/office/drawing/2014/main" id="{0B96F51C-8254-0A85-381A-A2A5971F0036}"/>
              </a:ext>
            </a:extLst>
          </p:cNvPr>
          <p:cNvSpPr>
            <a:spLocks noGrp="1"/>
          </p:cNvSpPr>
          <p:nvPr>
            <p:ph type="body" idx="1"/>
          </p:nvPr>
        </p:nvSpPr>
        <p:spPr/>
        <p:txBody>
          <a:bodyPr/>
          <a:lstStyle/>
          <a:p>
            <a:r>
              <a:rPr lang="en-IN" dirty="0"/>
              <a:t>Java swing, Java OOPS.</a:t>
            </a:r>
          </a:p>
          <a:p>
            <a:r>
              <a:rPr lang="en-IN" dirty="0"/>
              <a:t>We used java swing because it is lightweight they are less resource intensive than AWT.</a:t>
            </a:r>
          </a:p>
          <a:p>
            <a:r>
              <a:rPr lang="en-IN" dirty="0"/>
              <a:t>It contains </a:t>
            </a:r>
            <a:r>
              <a:rPr lang="en-IN" dirty="0" err="1"/>
              <a:t>Jbuttons</a:t>
            </a:r>
            <a:r>
              <a:rPr lang="en-IN" dirty="0"/>
              <a:t>, </a:t>
            </a:r>
            <a:r>
              <a:rPr lang="en-IN" dirty="0" err="1"/>
              <a:t>Jtables,ActionListnes</a:t>
            </a:r>
            <a:r>
              <a:rPr lang="en-IN" dirty="0"/>
              <a:t> ,</a:t>
            </a:r>
            <a:r>
              <a:rPr lang="en-IN" dirty="0" err="1"/>
              <a:t>Jframes,Jmenu</a:t>
            </a:r>
            <a:r>
              <a:rPr lang="en-IN" dirty="0"/>
              <a:t>, </a:t>
            </a:r>
            <a:r>
              <a:rPr lang="en-IN" dirty="0" err="1"/>
              <a:t>Joptions</a:t>
            </a:r>
            <a:r>
              <a:rPr lang="en-IN" dirty="0"/>
              <a:t> etc.</a:t>
            </a:r>
          </a:p>
          <a:p>
            <a:r>
              <a:rPr lang="en-IN" dirty="0"/>
              <a:t>We used </a:t>
            </a:r>
            <a:r>
              <a:rPr lang="en-IN" dirty="0" err="1"/>
              <a:t>Abstraction,inheritance</a:t>
            </a:r>
            <a:r>
              <a:rPr lang="en-IN" dirty="0"/>
              <a:t> of Java OOPS.</a:t>
            </a:r>
          </a:p>
        </p:txBody>
      </p:sp>
    </p:spTree>
    <p:extLst>
      <p:ext uri="{BB962C8B-B14F-4D97-AF65-F5344CB8AC3E}">
        <p14:creationId xmlns:p14="http://schemas.microsoft.com/office/powerpoint/2010/main" val="1728095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340625"/>
            <a:ext cx="8520600" cy="51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solidFill>
                  <a:srgbClr val="262626"/>
                </a:solidFill>
              </a:rPr>
              <a:t>Our Approach to the Project</a:t>
            </a:r>
            <a:endParaRPr sz="3600"/>
          </a:p>
        </p:txBody>
      </p:sp>
      <p:sp>
        <p:nvSpPr>
          <p:cNvPr id="83" name="Google Shape;83;p17"/>
          <p:cNvSpPr txBox="1">
            <a:spLocks noGrp="1"/>
          </p:cNvSpPr>
          <p:nvPr>
            <p:ph type="body" idx="1"/>
          </p:nvPr>
        </p:nvSpPr>
        <p:spPr>
          <a:xfrm>
            <a:off x="350700" y="1322775"/>
            <a:ext cx="8442600" cy="3525600"/>
          </a:xfrm>
          <a:prstGeom prst="rect">
            <a:avLst/>
          </a:prstGeom>
        </p:spPr>
        <p:txBody>
          <a:bodyPr spcFirstLastPara="1" wrap="square" lIns="91425" tIns="91425" rIns="91425" bIns="91425" anchor="t" anchorCtr="0">
            <a:noAutofit/>
          </a:bodyPr>
          <a:lstStyle/>
          <a:p>
            <a:pPr marL="457200" lvl="0" indent="-336550" algn="l" rtl="0">
              <a:lnSpc>
                <a:spcPct val="100000"/>
              </a:lnSpc>
              <a:spcBef>
                <a:spcPts val="0"/>
              </a:spcBef>
              <a:spcAft>
                <a:spcPts val="0"/>
              </a:spcAft>
              <a:buSzPts val="1700"/>
              <a:buAutoNum type="arabicPeriod"/>
            </a:pPr>
            <a:r>
              <a:rPr lang="en" sz="1700"/>
              <a:t>Home Screen will redirect the Player to desired -&gt; </a:t>
            </a:r>
            <a:r>
              <a:rPr lang="en" sz="1700" b="1"/>
              <a:t>MainView </a:t>
            </a:r>
            <a:r>
              <a:rPr lang="en" sz="1700"/>
              <a:t>extends JPanel.</a:t>
            </a:r>
            <a:endParaRPr sz="1700"/>
          </a:p>
          <a:p>
            <a:pPr marL="457200" lvl="0" indent="-336550" algn="l" rtl="0">
              <a:lnSpc>
                <a:spcPct val="150000"/>
              </a:lnSpc>
              <a:spcBef>
                <a:spcPts val="1600"/>
              </a:spcBef>
              <a:spcAft>
                <a:spcPts val="0"/>
              </a:spcAft>
              <a:buSzPts val="1700"/>
              <a:buAutoNum type="arabicPeriod"/>
            </a:pPr>
            <a:r>
              <a:rPr lang="en" sz="1700"/>
              <a:t>Game board will have 8 buttons -&gt;  </a:t>
            </a:r>
            <a:r>
              <a:rPr lang="en" sz="1700" b="1"/>
              <a:t>Box</a:t>
            </a:r>
            <a:r>
              <a:rPr lang="en" sz="1700"/>
              <a:t> extends JButton.</a:t>
            </a:r>
            <a:endParaRPr sz="1700"/>
          </a:p>
          <a:p>
            <a:pPr marL="457200" lvl="0" indent="-336550" algn="l" rtl="0">
              <a:lnSpc>
                <a:spcPct val="150000"/>
              </a:lnSpc>
              <a:spcBef>
                <a:spcPts val="0"/>
              </a:spcBef>
              <a:spcAft>
                <a:spcPts val="0"/>
              </a:spcAft>
              <a:buSzPts val="1700"/>
              <a:buAutoNum type="arabicPeriod"/>
            </a:pPr>
            <a:r>
              <a:rPr lang="en" sz="1700"/>
              <a:t>Box will be clicked , so to listening that event -&gt; </a:t>
            </a:r>
            <a:r>
              <a:rPr lang="en" sz="1700" b="1"/>
              <a:t>EventHandler</a:t>
            </a:r>
            <a:r>
              <a:rPr lang="en" sz="1700"/>
              <a:t> extends action Listener (with Sound / Other Animation ).</a:t>
            </a:r>
            <a:endParaRPr sz="1700"/>
          </a:p>
          <a:p>
            <a:pPr marL="457200" lvl="0" indent="-336550" algn="l" rtl="0">
              <a:lnSpc>
                <a:spcPct val="150000"/>
              </a:lnSpc>
              <a:spcBef>
                <a:spcPts val="0"/>
              </a:spcBef>
              <a:spcAft>
                <a:spcPts val="0"/>
              </a:spcAft>
              <a:buSzPts val="1700"/>
              <a:buAutoNum type="arabicPeriod"/>
            </a:pPr>
            <a:r>
              <a:rPr lang="en" sz="1700"/>
              <a:t>We needed a panel to hold boxes and display swaps -&gt; </a:t>
            </a:r>
            <a:r>
              <a:rPr lang="en" sz="1700" b="1"/>
              <a:t>PlayArea</a:t>
            </a:r>
            <a:r>
              <a:rPr lang="en" sz="1700"/>
              <a:t> extends JPanel.</a:t>
            </a:r>
            <a:endParaRPr sz="1700"/>
          </a:p>
          <a:p>
            <a:pPr marL="457200" lvl="0" indent="-336550" algn="l" rtl="0">
              <a:lnSpc>
                <a:spcPct val="150000"/>
              </a:lnSpc>
              <a:spcBef>
                <a:spcPts val="0"/>
              </a:spcBef>
              <a:spcAft>
                <a:spcPts val="0"/>
              </a:spcAft>
              <a:buSzPts val="1700"/>
              <a:buAutoNum type="arabicPeriod"/>
            </a:pPr>
            <a:r>
              <a:rPr lang="en" sz="1700"/>
              <a:t>We needed a Brain for the Game, that will keep track of algorithm , it will initialise, it will validate moves (right or not)  -&gt; </a:t>
            </a:r>
            <a:r>
              <a:rPr lang="en" sz="1700" b="1"/>
              <a:t>GameCPU.</a:t>
            </a:r>
            <a:endParaRPr sz="1700" b="1"/>
          </a:p>
          <a:p>
            <a:pPr marL="457200" lvl="0" indent="0" algn="l" rtl="0">
              <a:lnSpc>
                <a:spcPct val="150000"/>
              </a:lnSpc>
              <a:spcBef>
                <a:spcPts val="0"/>
              </a:spcBef>
              <a:spcAft>
                <a:spcPts val="0"/>
              </a:spcAft>
              <a:buNone/>
            </a:pPr>
            <a:endParaRPr sz="17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p:nvPr/>
        </p:nvSpPr>
        <p:spPr>
          <a:xfrm>
            <a:off x="0" y="545000"/>
            <a:ext cx="8754300" cy="16470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700">
                <a:solidFill>
                  <a:schemeClr val="dk1"/>
                </a:solidFill>
                <a:latin typeface="Old Standard TT"/>
                <a:ea typeface="Old Standard TT"/>
                <a:cs typeface="Old Standard TT"/>
                <a:sym typeface="Old Standard TT"/>
              </a:rPr>
              <a:t>6.     We also had to track Player name and score, we stored it in an Arraylist -&gt;           </a:t>
            </a:r>
            <a:endParaRPr sz="1700">
              <a:solidFill>
                <a:schemeClr val="dk1"/>
              </a:solidFill>
              <a:latin typeface="Old Standard TT"/>
              <a:ea typeface="Old Standard TT"/>
              <a:cs typeface="Old Standard TT"/>
              <a:sym typeface="Old Standard TT"/>
            </a:endParaRPr>
          </a:p>
          <a:p>
            <a:pPr marL="0" lvl="0" indent="0" algn="l" rtl="0">
              <a:lnSpc>
                <a:spcPct val="150000"/>
              </a:lnSpc>
              <a:spcBef>
                <a:spcPts val="0"/>
              </a:spcBef>
              <a:spcAft>
                <a:spcPts val="0"/>
              </a:spcAft>
              <a:buNone/>
            </a:pPr>
            <a:r>
              <a:rPr lang="en" sz="1700" b="1">
                <a:solidFill>
                  <a:schemeClr val="dk1"/>
                </a:solidFill>
                <a:latin typeface="Old Standard TT"/>
                <a:ea typeface="Old Standard TT"/>
                <a:cs typeface="Old Standard TT"/>
                <a:sym typeface="Old Standard TT"/>
              </a:rPr>
              <a:t>         ScoreBoard</a:t>
            </a:r>
            <a:r>
              <a:rPr lang="en" sz="1700">
                <a:solidFill>
                  <a:schemeClr val="dk1"/>
                </a:solidFill>
                <a:latin typeface="Old Standard TT"/>
                <a:ea typeface="Old Standard TT"/>
                <a:cs typeface="Old Standard TT"/>
                <a:sym typeface="Old Standard TT"/>
              </a:rPr>
              <a:t> extends JPanel.</a:t>
            </a:r>
            <a:endParaRPr sz="1800">
              <a:solidFill>
                <a:schemeClr val="dk1"/>
              </a:solidFill>
              <a:latin typeface="Old Standard TT"/>
              <a:ea typeface="Old Standard TT"/>
              <a:cs typeface="Old Standard TT"/>
              <a:sym typeface="Old Standard TT"/>
            </a:endParaRPr>
          </a:p>
          <a:p>
            <a:pPr marL="0" lvl="0" indent="0" algn="l" rtl="0">
              <a:lnSpc>
                <a:spcPct val="150000"/>
              </a:lnSpc>
              <a:spcBef>
                <a:spcPts val="0"/>
              </a:spcBef>
              <a:spcAft>
                <a:spcPts val="0"/>
              </a:spcAft>
              <a:buNone/>
            </a:pPr>
            <a:r>
              <a:rPr lang="en" sz="1800">
                <a:solidFill>
                  <a:schemeClr val="dk1"/>
                </a:solidFill>
                <a:latin typeface="Old Standard TT"/>
                <a:ea typeface="Old Standard TT"/>
                <a:cs typeface="Old Standard TT"/>
                <a:sym typeface="Old Standard TT"/>
              </a:rPr>
              <a:t>7.     But each player data is unique -&gt; </a:t>
            </a:r>
            <a:r>
              <a:rPr lang="en" sz="1800" b="1">
                <a:solidFill>
                  <a:schemeClr val="dk1"/>
                </a:solidFill>
                <a:latin typeface="Old Standard TT"/>
                <a:ea typeface="Old Standard TT"/>
                <a:cs typeface="Old Standard TT"/>
                <a:sym typeface="Old Standard TT"/>
              </a:rPr>
              <a:t>PlayerData.</a:t>
            </a:r>
            <a:endParaRPr sz="1800" b="1">
              <a:solidFill>
                <a:schemeClr val="dk1"/>
              </a:solidFill>
              <a:latin typeface="Old Standard TT"/>
              <a:ea typeface="Old Standard TT"/>
              <a:cs typeface="Old Standard TT"/>
              <a:sym typeface="Old Standard TT"/>
            </a:endParaRPr>
          </a:p>
          <a:p>
            <a:pPr marL="0" lvl="0" indent="0" algn="l" rtl="0">
              <a:lnSpc>
                <a:spcPct val="150000"/>
              </a:lnSpc>
              <a:spcBef>
                <a:spcPts val="0"/>
              </a:spcBef>
              <a:spcAft>
                <a:spcPts val="0"/>
              </a:spcAft>
              <a:buNone/>
            </a:pPr>
            <a:r>
              <a:rPr lang="en" sz="1700">
                <a:solidFill>
                  <a:schemeClr val="dk1"/>
                </a:solidFill>
                <a:latin typeface="Old Standard TT"/>
                <a:ea typeface="Old Standard TT"/>
                <a:cs typeface="Old Standard TT"/>
                <a:sym typeface="Old Standard TT"/>
              </a:rPr>
              <a:t>8.      What if someone does not know how to play game -&gt; </a:t>
            </a:r>
            <a:r>
              <a:rPr lang="en" sz="1700" b="1">
                <a:solidFill>
                  <a:schemeClr val="dk1"/>
                </a:solidFill>
                <a:latin typeface="Old Standard TT"/>
                <a:ea typeface="Old Standard TT"/>
                <a:cs typeface="Old Standard TT"/>
                <a:sym typeface="Old Standard TT"/>
              </a:rPr>
              <a:t>Rules</a:t>
            </a:r>
            <a:r>
              <a:rPr lang="en" sz="1700">
                <a:solidFill>
                  <a:schemeClr val="dk1"/>
                </a:solidFill>
                <a:latin typeface="Old Standard TT"/>
                <a:ea typeface="Old Standard TT"/>
                <a:cs typeface="Old Standard TT"/>
                <a:sym typeface="Old Standard TT"/>
              </a:rPr>
              <a:t> extends JPanel.</a:t>
            </a:r>
            <a:endParaRPr sz="1700">
              <a:solidFill>
                <a:schemeClr val="dk1"/>
              </a:solidFill>
              <a:latin typeface="Old Standard TT"/>
              <a:ea typeface="Old Standard TT"/>
              <a:cs typeface="Old Standard TT"/>
              <a:sym typeface="Old Standard T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body" idx="1"/>
          </p:nvPr>
        </p:nvSpPr>
        <p:spPr>
          <a:xfrm>
            <a:off x="311700" y="1171675"/>
            <a:ext cx="7897500" cy="3397200"/>
          </a:xfrm>
          <a:prstGeom prst="rect">
            <a:avLst/>
          </a:prstGeom>
        </p:spPr>
        <p:txBody>
          <a:bodyPr spcFirstLastPara="1" wrap="square" lIns="91425" tIns="91425" rIns="91425" bIns="91425" anchor="t" anchorCtr="0">
            <a:noAutofit/>
          </a:bodyPr>
          <a:lstStyle/>
          <a:p>
            <a:pPr marL="0" lvl="0" indent="0" algn="l" rtl="0">
              <a:lnSpc>
                <a:spcPct val="110000"/>
              </a:lnSpc>
              <a:spcBef>
                <a:spcPts val="900"/>
              </a:spcBef>
              <a:spcAft>
                <a:spcPts val="0"/>
              </a:spcAft>
              <a:buNone/>
            </a:pPr>
            <a:r>
              <a:rPr lang="en" sz="1600"/>
              <a:t>We can increase the number of boxes to N^2 ( 16,25,36……..)</a:t>
            </a:r>
            <a:endParaRPr sz="1600"/>
          </a:p>
          <a:p>
            <a:pPr marL="0" lvl="0" indent="0" algn="l" rtl="0">
              <a:lnSpc>
                <a:spcPct val="110000"/>
              </a:lnSpc>
              <a:spcBef>
                <a:spcPts val="900"/>
              </a:spcBef>
              <a:spcAft>
                <a:spcPts val="0"/>
              </a:spcAft>
              <a:buClr>
                <a:schemeClr val="dk1"/>
              </a:buClr>
              <a:buSzPts val="1100"/>
              <a:buFont typeface="Arial"/>
              <a:buNone/>
            </a:pPr>
            <a:endParaRPr sz="1600"/>
          </a:p>
          <a:p>
            <a:pPr marL="0" lvl="0" indent="0" algn="l" rtl="0">
              <a:spcBef>
                <a:spcPts val="0"/>
              </a:spcBef>
              <a:spcAft>
                <a:spcPts val="0"/>
              </a:spcAft>
              <a:buNone/>
            </a:pPr>
            <a:endParaRPr sz="1800" b="1"/>
          </a:p>
          <a:p>
            <a:pPr marL="0" lvl="0" indent="0" algn="l" rtl="0">
              <a:spcBef>
                <a:spcPts val="1600"/>
              </a:spcBef>
              <a:spcAft>
                <a:spcPts val="1600"/>
              </a:spcAft>
              <a:buNone/>
            </a:pPr>
            <a:endParaRPr sz="1600"/>
          </a:p>
        </p:txBody>
      </p:sp>
      <p:sp>
        <p:nvSpPr>
          <p:cNvPr id="94" name="Google Shape;94;p1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solidFill>
                  <a:srgbClr val="262626"/>
                </a:solidFill>
              </a:rPr>
              <a:t>Future Scope of the project</a:t>
            </a:r>
            <a:endParaRPr sz="3600" dirty="0"/>
          </a:p>
        </p:txBody>
      </p:sp>
      <p:pic>
        <p:nvPicPr>
          <p:cNvPr id="95" name="Google Shape;95;p19"/>
          <p:cNvPicPr preferRelativeResize="0"/>
          <p:nvPr/>
        </p:nvPicPr>
        <p:blipFill>
          <a:blip r:embed="rId3">
            <a:alphaModFix/>
          </a:blip>
          <a:stretch>
            <a:fillRect/>
          </a:stretch>
        </p:blipFill>
        <p:spPr>
          <a:xfrm>
            <a:off x="641700" y="2197525"/>
            <a:ext cx="1514327" cy="1345500"/>
          </a:xfrm>
          <a:prstGeom prst="rect">
            <a:avLst/>
          </a:prstGeom>
          <a:noFill/>
          <a:ln>
            <a:noFill/>
          </a:ln>
        </p:spPr>
      </p:pic>
      <p:pic>
        <p:nvPicPr>
          <p:cNvPr id="96" name="Google Shape;96;p19"/>
          <p:cNvPicPr preferRelativeResize="0"/>
          <p:nvPr/>
        </p:nvPicPr>
        <p:blipFill>
          <a:blip r:embed="rId4">
            <a:alphaModFix/>
          </a:blip>
          <a:stretch>
            <a:fillRect/>
          </a:stretch>
        </p:blipFill>
        <p:spPr>
          <a:xfrm>
            <a:off x="4252925" y="1892450"/>
            <a:ext cx="2282225" cy="1963750"/>
          </a:xfrm>
          <a:prstGeom prst="rect">
            <a:avLst/>
          </a:prstGeom>
          <a:noFill/>
          <a:ln>
            <a:noFill/>
          </a:ln>
        </p:spPr>
      </p:pic>
      <p:sp>
        <p:nvSpPr>
          <p:cNvPr id="97" name="Google Shape;97;p19"/>
          <p:cNvSpPr/>
          <p:nvPr/>
        </p:nvSpPr>
        <p:spPr>
          <a:xfrm>
            <a:off x="2695975" y="2665825"/>
            <a:ext cx="1017000" cy="4170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body" idx="1"/>
          </p:nvPr>
        </p:nvSpPr>
        <p:spPr>
          <a:xfrm>
            <a:off x="311700" y="681250"/>
            <a:ext cx="8520600" cy="3887700"/>
          </a:xfrm>
          <a:prstGeom prst="rect">
            <a:avLst/>
          </a:prstGeom>
        </p:spPr>
        <p:txBody>
          <a:bodyPr spcFirstLastPara="1" wrap="square" lIns="91425" tIns="91425" rIns="91425" bIns="91425" anchor="t" anchorCtr="0">
            <a:noAutofit/>
          </a:bodyPr>
          <a:lstStyle/>
          <a:p>
            <a:pPr marL="279400" lvl="0" indent="0" algn="l" rtl="0">
              <a:spcBef>
                <a:spcPts val="500"/>
              </a:spcBef>
              <a:spcAft>
                <a:spcPts val="0"/>
              </a:spcAft>
              <a:buClr>
                <a:schemeClr val="dk1"/>
              </a:buClr>
              <a:buSzPts val="1100"/>
              <a:buFont typeface="Arial"/>
              <a:buNone/>
            </a:pPr>
            <a:r>
              <a:rPr lang="en" sz="1600"/>
              <a:t>We can extend number puzzle to picture puzzle.</a:t>
            </a:r>
            <a:endParaRPr sz="1600"/>
          </a:p>
          <a:p>
            <a:pPr marL="0" lvl="0" indent="0" algn="l" rtl="0">
              <a:spcBef>
                <a:spcPts val="0"/>
              </a:spcBef>
              <a:spcAft>
                <a:spcPts val="1600"/>
              </a:spcAft>
              <a:buNone/>
            </a:pPr>
            <a:endParaRPr/>
          </a:p>
        </p:txBody>
      </p:sp>
      <p:pic>
        <p:nvPicPr>
          <p:cNvPr id="103" name="Google Shape;103;p20"/>
          <p:cNvPicPr preferRelativeResize="0"/>
          <p:nvPr/>
        </p:nvPicPr>
        <p:blipFill>
          <a:blip r:embed="rId3">
            <a:alphaModFix/>
          </a:blip>
          <a:stretch>
            <a:fillRect/>
          </a:stretch>
        </p:blipFill>
        <p:spPr>
          <a:xfrm>
            <a:off x="3252075" y="1498750"/>
            <a:ext cx="2844249" cy="2577900"/>
          </a:xfrm>
          <a:prstGeom prst="rect">
            <a:avLst/>
          </a:prstGeom>
          <a:noFill/>
          <a:ln>
            <a:noFill/>
          </a:ln>
        </p:spPr>
      </p:pic>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246</TotalTime>
  <Words>1345</Words>
  <Application>Microsoft Office PowerPoint</Application>
  <PresentationFormat>On-screen Show (16:9)</PresentationFormat>
  <Paragraphs>142</Paragraphs>
  <Slides>34</Slides>
  <Notes>28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34</vt:i4>
      </vt:variant>
    </vt:vector>
  </HeadingPairs>
  <TitlesOfParts>
    <vt:vector size="37" baseType="lpstr">
      <vt:lpstr>Arial</vt:lpstr>
      <vt:lpstr>Old Standard TT</vt:lpstr>
      <vt:lpstr>Paperback</vt:lpstr>
      <vt:lpstr>OOM Project</vt:lpstr>
      <vt:lpstr>Group Members  Group NO. 41 </vt:lpstr>
      <vt:lpstr>Nine Box Puzzle</vt:lpstr>
      <vt:lpstr>Abstract of the project </vt:lpstr>
      <vt:lpstr>Technologies used in project</vt:lpstr>
      <vt:lpstr>Our Approach to the Project</vt:lpstr>
      <vt:lpstr>PowerPoint Presentation</vt:lpstr>
      <vt:lpstr>Future Scope of the project</vt:lpstr>
      <vt:lpstr>PowerPoint Presentation</vt:lpstr>
      <vt:lpstr>PowerPoint Presentation</vt:lpstr>
      <vt:lpstr>PowerPoint Presentation</vt:lpstr>
      <vt:lpstr>PowerPoint Presentation</vt:lpstr>
      <vt:lpstr>Class diagram</vt:lpstr>
      <vt:lpstr>Basic Structure Of Class Diagram</vt:lpstr>
      <vt:lpstr>The Puzzle Box class diagram</vt:lpstr>
      <vt:lpstr>USE CASE diagram</vt:lpstr>
      <vt:lpstr>PowerPoint Presentation</vt:lpstr>
      <vt:lpstr>PowerPoint Presentation</vt:lpstr>
      <vt:lpstr>The Puzzle Box Use- Case diagram :</vt:lpstr>
      <vt:lpstr>  Explanation Of Use Case Diagram</vt:lpstr>
      <vt:lpstr>Class Responsibility Collaborator CRC DIAGRAM </vt:lpstr>
      <vt:lpstr>PowerPoint Presentation</vt:lpstr>
      <vt:lpstr>PowerPoint Presentation</vt:lpstr>
      <vt:lpstr>PowerPoint Presentation</vt:lpstr>
      <vt:lpstr>PuzzleBox Class</vt:lpstr>
      <vt:lpstr>PowerPoint Presentation</vt:lpstr>
      <vt:lpstr>PowerPoint Presentation</vt:lpstr>
      <vt:lpstr>PlayArea Class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OOM Project</dc:title>
  <dc:creator>Hansh</dc:creator>
  <cp:lastModifiedBy>HARSHIT YADAV</cp:lastModifiedBy>
  <cp:revision>3</cp:revision>
  <dcterms:modified xsi:type="dcterms:W3CDTF">2022-11-29T12:14:51Z</dcterms:modified>
</cp:coreProperties>
</file>