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63"/>
  </p:notesMasterIdLst>
  <p:sldIdLst>
    <p:sldId id="311" r:id="rId3"/>
    <p:sldId id="258" r:id="rId4"/>
    <p:sldId id="312" r:id="rId5"/>
    <p:sldId id="286" r:id="rId6"/>
    <p:sldId id="263" r:id="rId7"/>
    <p:sldId id="267" r:id="rId8"/>
    <p:sldId id="313" r:id="rId9"/>
    <p:sldId id="314" r:id="rId10"/>
    <p:sldId id="360" r:id="rId11"/>
    <p:sldId id="317" r:id="rId12"/>
    <p:sldId id="361" r:id="rId13"/>
    <p:sldId id="315" r:id="rId14"/>
    <p:sldId id="362" r:id="rId15"/>
    <p:sldId id="266" r:id="rId16"/>
    <p:sldId id="363" r:id="rId17"/>
    <p:sldId id="364" r:id="rId18"/>
    <p:sldId id="365" r:id="rId19"/>
    <p:sldId id="366" r:id="rId20"/>
    <p:sldId id="316" r:id="rId21"/>
    <p:sldId id="367" r:id="rId22"/>
    <p:sldId id="318" r:id="rId23"/>
    <p:sldId id="368" r:id="rId24"/>
    <p:sldId id="275" r:id="rId25"/>
    <p:sldId id="276" r:id="rId26"/>
    <p:sldId id="319" r:id="rId27"/>
    <p:sldId id="274" r:id="rId28"/>
    <p:sldId id="320" r:id="rId29"/>
    <p:sldId id="32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279" r:id="rId53"/>
    <p:sldId id="285" r:id="rId54"/>
    <p:sldId id="354" r:id="rId55"/>
    <p:sldId id="355" r:id="rId56"/>
    <p:sldId id="356" r:id="rId57"/>
    <p:sldId id="370" r:id="rId58"/>
    <p:sldId id="369" r:id="rId59"/>
    <p:sldId id="357" r:id="rId60"/>
    <p:sldId id="358" r:id="rId61"/>
    <p:sldId id="359" r:id="rId6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E6B"/>
    <a:srgbClr val="FD4A4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FF4C2-0ADE-4E97-83FD-32D6326AF9D8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F145-D7E3-4A20-9E18-28ABD45084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4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99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42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62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80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88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69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655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9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350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71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394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39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910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616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63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75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049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54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42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80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81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04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93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44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182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62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4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64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525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89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162573e2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162573e21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214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92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80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04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39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5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0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13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7410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8790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08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91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00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825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330267" y="279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4697316" y="367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8068311" y="43234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960000" y="191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4389396" y="279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7822725" y="34434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7312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4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720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859867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5153000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859867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5153000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8446132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8446132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484069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4777200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8070331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484069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4777200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8070331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461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630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794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829212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5811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76931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744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58031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029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75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067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087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287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348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219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471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02184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41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912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70160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393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969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918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936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196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966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330267" y="279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4697316" y="367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8068311" y="43234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960000" y="191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4389396" y="279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7822725" y="34434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427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078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859867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5153000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859867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5153000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8446132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8446132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484069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4777200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8070331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484069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4777200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8070331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7963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701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9419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341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172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5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4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6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61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041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316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Karakterl</a:t>
            </a:r>
            <a:r>
              <a:rPr lang="hu-HU" dirty="0"/>
              <a:t>áncok</a:t>
            </a:r>
            <a:br>
              <a:rPr lang="hu-HU" dirty="0"/>
            </a:br>
            <a:r>
              <a:rPr lang="hu-HU" dirty="0"/>
              <a:t>		</a:t>
            </a:r>
            <a:r>
              <a:rPr lang="hu-HU" dirty="0">
                <a:solidFill>
                  <a:schemeClr val="accent4"/>
                </a:solidFill>
              </a:rPr>
              <a:t>Boyer-Moore</a:t>
            </a:r>
            <a:br>
              <a:rPr lang="hu-HU"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 </a:t>
            </a:r>
            <a:r>
              <a:rPr lang="en" sz="1867" dirty="0"/>
              <a:t>&lt; </a:t>
            </a:r>
            <a:r>
              <a:rPr lang="hu-HU" sz="1867" dirty="0"/>
              <a:t>Nagy </a:t>
            </a:r>
            <a:r>
              <a:rPr lang="hu-HU" sz="1867" dirty="0">
                <a:solidFill>
                  <a:schemeClr val="accent4"/>
                </a:solidFill>
              </a:rPr>
              <a:t>Botond-Vilmos</a:t>
            </a:r>
            <a:r>
              <a:rPr lang="en" sz="1867" dirty="0"/>
              <a:t>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796400" y="7613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E81A8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E81A8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11450667" y="5335900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796500" y="5477887"/>
            <a:ext cx="193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340174" y="928585"/>
            <a:ext cx="3170543" cy="5210084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Adat „</a:t>
            </a:r>
            <a:r>
              <a:rPr lang="hu-HU" dirty="0">
                <a:solidFill>
                  <a:schemeClr val="accent4"/>
                </a:solidFill>
              </a:rPr>
              <a:t>getter</a:t>
            </a:r>
            <a:r>
              <a:rPr lang="hu-HU" dirty="0">
                <a:solidFill>
                  <a:schemeClr val="tx1"/>
                </a:solidFill>
              </a:rPr>
              <a:t>”</a:t>
            </a:r>
            <a:r>
              <a:rPr lang="hu-HU" dirty="0"/>
              <a:t> </a:t>
            </a:r>
            <a:r>
              <a:rPr lang="hu-HU" dirty="0">
                <a:solidFill>
                  <a:schemeClr val="accent4"/>
                </a:solidFill>
              </a:rPr>
              <a:t>függvények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3516793" y="2427820"/>
            <a:ext cx="3247679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sz="1800" dirty="0"/>
              <a:t>visszatéríti a karakterlánc tartalmát egy const char* típusú változóban</a:t>
            </a:r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2"/>
          </p:nvPr>
        </p:nvSpPr>
        <p:spPr>
          <a:xfrm>
            <a:off x="7494559" y="2427820"/>
            <a:ext cx="4376602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visszatérití az adott indexen levő karaktert</a:t>
            </a:r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3"/>
          </p:nvPr>
        </p:nvSpPr>
        <p:spPr>
          <a:xfrm>
            <a:off x="3736643" y="4726978"/>
            <a:ext cx="3817169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visszatéríti a karakterlánc hosszát</a:t>
            </a:r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4"/>
          </p:nvPr>
        </p:nvSpPr>
        <p:spPr>
          <a:xfrm>
            <a:off x="8042633" y="4755667"/>
            <a:ext cx="3608562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kiírja a k.l.-</a:t>
            </a:r>
            <a:r>
              <a:rPr lang="en-US" dirty="0"/>
              <a:t>ot</a:t>
            </a:r>
            <a:endParaRPr lang="ro-RO" dirty="0"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adat</a:t>
            </a:r>
            <a:endParaRPr dirty="0"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4520886" y="4285354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hossz</a:t>
            </a:r>
            <a:endParaRPr dirty="0"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karakter</a:t>
            </a:r>
            <a:endParaRPr dirty="0"/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8074232" y="4314619"/>
            <a:ext cx="2827384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o</a:t>
            </a:r>
            <a:r>
              <a:rPr lang="hu-HU" dirty="0"/>
              <a:t>perator</a:t>
            </a:r>
            <a:r>
              <a:rPr lang="en-US" dirty="0"/>
              <a:t>&lt;&lt;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525344" y="1972568"/>
            <a:ext cx="2721621" cy="3846304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7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3C82F-C7BE-1B0D-1418-B880C3D9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2" y="1633222"/>
            <a:ext cx="5516492" cy="1554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45CEF-882B-8014-DD18-585216C2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30" y="1474236"/>
            <a:ext cx="5277598" cy="1872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0D716-080F-2F60-2A87-67CFAB41E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6" y="4195667"/>
            <a:ext cx="4301846" cy="1684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184CB-B806-1D74-E068-05824517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542" y="4260858"/>
            <a:ext cx="6356486" cy="15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/>
              <a:t>Karakterlánc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m</a:t>
            </a:r>
            <a:r>
              <a:rPr lang="hu-HU" dirty="0">
                <a:solidFill>
                  <a:schemeClr val="accent3"/>
                </a:solidFill>
              </a:rPr>
              <a:t>űveletek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3951851" y="3494167"/>
            <a:ext cx="3164000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noProof="1"/>
              <a:t>egy k.l. értékét megváltoztatja egy másikéra</a:t>
            </a:r>
            <a:endParaRPr lang="ro-RO"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2"/>
          </p:nvPr>
        </p:nvSpPr>
        <p:spPr>
          <a:xfrm>
            <a:off x="517270" y="2438314"/>
            <a:ext cx="3164000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noProof="1"/>
              <a:t>Összefűz 2 karakterláncot</a:t>
            </a:r>
            <a:endParaRPr lang="ro-RO" noProof="1"/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3"/>
          </p:nvPr>
        </p:nvSpPr>
        <p:spPr>
          <a:xfrm>
            <a:off x="8211848" y="3981383"/>
            <a:ext cx="3164000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dirty="0"/>
              <a:t>hozzáfűz a k.l.-hoz egy másikat</a:t>
            </a: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4313322" y="3054167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sz="6600" dirty="0"/>
              <a:t>=</a:t>
            </a:r>
            <a:endParaRPr sz="6600"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735412" y="2079164"/>
            <a:ext cx="778393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sz="6600" dirty="0"/>
              <a:t>+</a:t>
            </a:r>
            <a:endParaRPr sz="6600"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8334624" y="3407550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sz="6600" dirty="0"/>
              <a:t>+=</a:t>
            </a:r>
            <a:endParaRPr sz="6600"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9311033" y="1735287"/>
            <a:ext cx="193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59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1AAA4-F18A-6425-8EA1-C402B826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6" y="631056"/>
            <a:ext cx="5237316" cy="263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BCB04-19C6-F019-ECDD-B9B2A874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37" y="631056"/>
            <a:ext cx="5796249" cy="2634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A29F8-9A5F-0E51-706E-498FE27A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06" y="3679890"/>
            <a:ext cx="5237315" cy="2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Karakterlánc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m</a:t>
            </a:r>
            <a:r>
              <a:rPr lang="hu-HU" dirty="0">
                <a:solidFill>
                  <a:schemeClr val="accent3"/>
                </a:solidFill>
              </a:rPr>
              <a:t>űveletek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3373237" y="2480563"/>
            <a:ext cx="4087150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sz="1800" noProof="1"/>
              <a:t>visszatéríti a karakterlánc egy részkarakterláncát</a:t>
            </a:r>
            <a:endParaRPr lang="ro-RO" sz="1800" dirty="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2"/>
          </p:nvPr>
        </p:nvSpPr>
        <p:spPr>
          <a:xfrm>
            <a:off x="7826554" y="2545899"/>
            <a:ext cx="2959202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dirty="0"/>
              <a:t>beszúr a k.l.-ba egy másikat</a:t>
            </a:r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3"/>
          </p:nvPr>
        </p:nvSpPr>
        <p:spPr>
          <a:xfrm>
            <a:off x="3406454" y="4709566"/>
            <a:ext cx="3752032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noProof="1"/>
              <a:t>kicserél egy megadott részt a karakterláncban</a:t>
            </a:r>
            <a:endParaRPr lang="ro-RO"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4"/>
          </p:nvPr>
        </p:nvSpPr>
        <p:spPr>
          <a:xfrm>
            <a:off x="8059995" y="4740544"/>
            <a:ext cx="2889905" cy="11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noProof="1"/>
              <a:t>visszatérití a k.l. fordítottját</a:t>
            </a:r>
            <a:endParaRPr lang="ro-RO" dirty="0"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substr</a:t>
            </a:r>
            <a:endParaRPr dirty="0"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4520886" y="4285354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csere</a:t>
            </a:r>
            <a:endParaRPr dirty="0"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beszúrás</a:t>
            </a:r>
            <a:endParaRPr dirty="0"/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8186148" y="4165826"/>
            <a:ext cx="2637600" cy="67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fordít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525344" y="1972568"/>
            <a:ext cx="2721621" cy="3846304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BFB38-A359-CBAD-A3EF-D505B26D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1" y="1013482"/>
            <a:ext cx="9806478" cy="4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7D65B-5CC6-8182-DD32-6A2C7B00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2" y="532622"/>
            <a:ext cx="5792755" cy="57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FD9D1-8D13-7418-7F76-70D8E211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79" y="452535"/>
            <a:ext cx="7997241" cy="59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3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8D818-543B-2C27-801B-E8E5847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57" y="1594419"/>
            <a:ext cx="4972086" cy="36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2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o-RO" dirty="0">
                <a:solidFill>
                  <a:schemeClr val="accent4"/>
                </a:solidFill>
              </a:rPr>
              <a:t>Beolvas</a:t>
            </a:r>
            <a:r>
              <a:rPr lang="hu-HU" dirty="0">
                <a:solidFill>
                  <a:schemeClr val="accent4"/>
                </a:solidFill>
              </a:rPr>
              <a:t>ás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4443962" y="3685833"/>
            <a:ext cx="2267607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noProof="1"/>
              <a:t>beolvas fileból</a:t>
            </a:r>
            <a:endParaRPr lang="ro-RO"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2"/>
          </p:nvPr>
        </p:nvSpPr>
        <p:spPr>
          <a:xfrm>
            <a:off x="754244" y="2404361"/>
            <a:ext cx="2838611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noProof="1"/>
              <a:t>megadott streamről olvas be, fehér karakterig</a:t>
            </a:r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3"/>
          </p:nvPr>
        </p:nvSpPr>
        <p:spPr>
          <a:xfrm>
            <a:off x="8431775" y="4548267"/>
            <a:ext cx="2267607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dirty="0"/>
              <a:t>újsor karakterig olvas</a:t>
            </a: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4504083" y="2989000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dirty="0"/>
              <a:t>file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695844" y="1755564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operator&gt;&gt;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8431775" y="3685833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dirty="0"/>
              <a:t>sor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9311033" y="1735287"/>
            <a:ext cx="193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1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Miről</a:t>
            </a:r>
            <a:r>
              <a:rPr lang="hu-HU" dirty="0">
                <a:solidFill>
                  <a:schemeClr val="accent4"/>
                </a:solidFill>
              </a:rPr>
              <a:t> fogok ma beszélni?</a:t>
            </a: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Hol használjuk?</a:t>
            </a:r>
          </a:p>
          <a:p>
            <a:pPr marL="0" indent="0"/>
            <a:r>
              <a:rPr lang="hu-HU" dirty="0"/>
              <a:t>Absztrakt adatszerkezet</a:t>
            </a: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Karakterláncok műveletek</a:t>
            </a:r>
          </a:p>
          <a:p>
            <a:pPr marL="0" indent="0"/>
            <a:r>
              <a:rPr lang="hu-HU" dirty="0"/>
              <a:t>és azok implementása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Nem megy a linux, segítség!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Bevezető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Műveletek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Feladat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478568" y="2490234"/>
            <a:ext cx="2856233" cy="3648433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B6473-4B96-E47D-7536-CA14ABA5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4" y="489212"/>
            <a:ext cx="4236099" cy="2396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3CC91-8D89-429D-6261-1CDCD99A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69" y="3060667"/>
            <a:ext cx="4784519" cy="3555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083F7-B634-69E0-F055-0D93F4909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76" y="1474236"/>
            <a:ext cx="4105726" cy="41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Adatm</a:t>
            </a:r>
            <a:r>
              <a:rPr lang="hu-HU" dirty="0"/>
              <a:t>ó</a:t>
            </a:r>
            <a:r>
              <a:rPr lang="en" dirty="0"/>
              <a:t>dos</a:t>
            </a:r>
            <a:r>
              <a:rPr lang="hu-HU" dirty="0"/>
              <a:t>í</a:t>
            </a:r>
            <a:r>
              <a:rPr lang="en" dirty="0"/>
              <a:t>t</a:t>
            </a:r>
            <a:r>
              <a:rPr lang="hu-HU" dirty="0"/>
              <a:t>ó</a:t>
            </a:r>
            <a:r>
              <a:rPr lang="en" dirty="0"/>
              <a:t> </a:t>
            </a:r>
            <a:r>
              <a:rPr lang="hu-HU" dirty="0">
                <a:solidFill>
                  <a:schemeClr val="accent4"/>
                </a:solidFill>
              </a:rPr>
              <a:t>függvények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026798" cy="197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000" b="0" i="0" dirty="0">
                <a:solidFill>
                  <a:srgbClr val="E7E7E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kicseréli az összes kisbetűt </a:t>
            </a:r>
            <a:r>
              <a:rPr lang="hu-HU" sz="1800" b="0" i="0" dirty="0">
                <a:solidFill>
                  <a:srgbClr val="E7E7E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nagybetűre</a:t>
            </a:r>
            <a:endParaRPr lang="hu-HU" dirty="0">
              <a:effectLst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2929966" cy="197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000" b="0" i="0" dirty="0">
                <a:solidFill>
                  <a:srgbClr val="E7E7E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kicseréli az összes nagybetűt kisbetűre</a:t>
            </a:r>
            <a:endParaRPr lang="hu-HU" sz="2000" dirty="0">
              <a:effectLst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kisbetűre</a:t>
            </a:r>
            <a:endParaRPr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NAGYBETŰRE</a:t>
            </a:r>
            <a:endParaRPr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660500" y="18347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E81A8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E81A8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10952833" y="3898067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10011933" y="5484133"/>
            <a:ext cx="692400" cy="1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800" kern="0">
                <a:solidFill>
                  <a:srgbClr val="FFFF99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12800" kern="0">
              <a:solidFill>
                <a:srgbClr val="FFFF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D93EC-D96A-06E7-9CE7-823F898B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74" y="1441604"/>
            <a:ext cx="4888252" cy="3974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8B3C9-7797-6044-D701-C10C8B0C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1604"/>
            <a:ext cx="4842043" cy="39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dirty="0"/>
              <a:t>A lényeg</a:t>
            </a:r>
            <a:endParaRPr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&lt;</a:t>
            </a:r>
            <a:r>
              <a:rPr lang="hu-HU" dirty="0"/>
              <a:t> keresés</a:t>
            </a:r>
            <a:r>
              <a:rPr lang="en" dirty="0"/>
              <a:t> &gt;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950967" y="1576567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FD4A4A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FD4A4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10831233" y="5126267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FFFF99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FFFF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1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It doesn’t get better than this...</a:t>
            </a:r>
            <a:endParaRPr dirty="0"/>
          </a:p>
        </p:txBody>
      </p:sp>
      <p:sp>
        <p:nvSpPr>
          <p:cNvPr id="925" name="Google Shape;925;p51"/>
          <p:cNvSpPr txBox="1">
            <a:spLocks noGrp="1"/>
          </p:cNvSpPr>
          <p:nvPr>
            <p:ph type="title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>
                <a:solidFill>
                  <a:srgbClr val="94EE6B"/>
                </a:solidFill>
              </a:rPr>
              <a:t>Boyer-Moore</a:t>
            </a:r>
            <a:endParaRPr dirty="0">
              <a:solidFill>
                <a:srgbClr val="94EE6B"/>
              </a:solidFill>
            </a:endParaRPr>
          </a:p>
        </p:txBody>
      </p:sp>
      <p:sp>
        <p:nvSpPr>
          <p:cNvPr id="926" name="Google Shape;926;p51"/>
          <p:cNvSpPr txBox="1">
            <a:spLocks noGrp="1"/>
          </p:cNvSpPr>
          <p:nvPr>
            <p:ph type="title" idx="2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99"/>
                </a:solidFill>
              </a:rPr>
              <a:t>See-Steps</a:t>
            </a:r>
            <a:endParaRPr dirty="0">
              <a:solidFill>
                <a:srgbClr val="FFFF99"/>
              </a:solidFill>
            </a:endParaRPr>
          </a:p>
        </p:txBody>
      </p:sp>
      <p:sp>
        <p:nvSpPr>
          <p:cNvPr id="927" name="Google Shape;927;p51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626742" cy="7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It’s not really that complicated! </a:t>
            </a:r>
            <a:r>
              <a:rPr lang="en-US" dirty="0">
                <a:sym typeface="Wingdings" panose="05000000000000000000" pitchFamily="2" charset="2"/>
              </a:rPr>
              <a:t>((:</a:t>
            </a:r>
            <a:endParaRPr dirty="0"/>
          </a:p>
        </p:txBody>
      </p:sp>
      <p:sp>
        <p:nvSpPr>
          <p:cNvPr id="928" name="Google Shape;928;p51"/>
          <p:cNvSpPr txBox="1">
            <a:spLocks noGrp="1"/>
          </p:cNvSpPr>
          <p:nvPr>
            <p:ph type="title" idx="4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>
                <a:solidFill>
                  <a:srgbClr val="FD4A4A"/>
                </a:solidFill>
              </a:rPr>
              <a:t>naiv</a:t>
            </a:r>
            <a:endParaRPr dirty="0">
              <a:solidFill>
                <a:srgbClr val="FD4A4A"/>
              </a:solidFill>
            </a:endParaRPr>
          </a:p>
        </p:txBody>
      </p:sp>
      <p:sp>
        <p:nvSpPr>
          <p:cNvPr id="929" name="Google Shape;929;p51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Unacceptable.</a:t>
            </a:r>
            <a:endParaRPr dirty="0"/>
          </a:p>
        </p:txBody>
      </p:sp>
      <p:grpSp>
        <p:nvGrpSpPr>
          <p:cNvPr id="930" name="Google Shape;930;p51"/>
          <p:cNvGrpSpPr/>
          <p:nvPr/>
        </p:nvGrpSpPr>
        <p:grpSpPr>
          <a:xfrm>
            <a:off x="447523" y="928585"/>
            <a:ext cx="3909392" cy="5210084"/>
            <a:chOff x="335642" y="696438"/>
            <a:chExt cx="2932044" cy="3907563"/>
          </a:xfrm>
        </p:grpSpPr>
        <p:sp>
          <p:nvSpPr>
            <p:cNvPr id="931" name="Google Shape;931;p51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A429F-F40B-5F48-4E53-44D97C77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8"/>
          <a:stretch/>
        </p:blipFill>
        <p:spPr>
          <a:xfrm>
            <a:off x="5514392" y="197504"/>
            <a:ext cx="6466114" cy="6462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1DBFE-1625-2A33-73D5-08D7ADD7A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2" b="6560"/>
          <a:stretch/>
        </p:blipFill>
        <p:spPr>
          <a:xfrm>
            <a:off x="444759" y="2351314"/>
            <a:ext cx="4660804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Bad </a:t>
            </a:r>
            <a:r>
              <a:rPr lang="en" dirty="0">
                <a:solidFill>
                  <a:schemeClr val="accent4"/>
                </a:solidFill>
              </a:rPr>
              <a:t>Char Table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860" name="Google Shape;860;p49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0">
              <a:buNone/>
            </a:pPr>
            <a:r>
              <a:rPr lang="en-US" sz="2200" dirty="0"/>
              <a:t>mindegyi</a:t>
            </a:r>
            <a:r>
              <a:rPr lang="hu-HU" sz="2200" dirty="0"/>
              <a:t>k karakter értéke a mintában a legnagyobb pozícion levő elhelyezkedésének lesz az index</a:t>
            </a:r>
            <a:r>
              <a:rPr lang="en-US" sz="2200" dirty="0"/>
              <a:t>e</a:t>
            </a:r>
            <a:endParaRPr lang="hu-HU" sz="2200" dirty="0"/>
          </a:p>
          <a:p>
            <a:pPr marL="609585" indent="0">
              <a:buNone/>
            </a:pPr>
            <a:r>
              <a:rPr lang="hu-HU" sz="2200" dirty="0"/>
              <a:t>pl. minta </a:t>
            </a:r>
            <a:r>
              <a:rPr lang="en-US" sz="2200" dirty="0"/>
              <a:t>= “acbba”</a:t>
            </a:r>
          </a:p>
          <a:p>
            <a:pPr marL="609585" indent="0">
              <a:buNone/>
            </a:pPr>
            <a:r>
              <a:rPr lang="en-US" sz="2200" dirty="0"/>
              <a:t>bc[‘a’] = 4,</a:t>
            </a:r>
          </a:p>
          <a:p>
            <a:pPr marL="609585" indent="0">
              <a:buNone/>
            </a:pPr>
            <a:r>
              <a:rPr lang="en-US" sz="2200" dirty="0"/>
              <a:t>bc[‘b’] = 3,</a:t>
            </a:r>
          </a:p>
          <a:p>
            <a:pPr marL="609585" indent="0">
              <a:buNone/>
            </a:pPr>
            <a:r>
              <a:rPr lang="en-US" sz="2200" dirty="0"/>
              <a:t>bc[‘c’] = 1,</a:t>
            </a:r>
          </a:p>
          <a:p>
            <a:pPr marL="609585" indent="0">
              <a:buNone/>
            </a:pPr>
            <a:r>
              <a:rPr lang="en-US" sz="2200" dirty="0"/>
              <a:t>t</a:t>
            </a:r>
            <a:r>
              <a:rPr lang="hu-HU" sz="2200" dirty="0"/>
              <a:t>öbbi karakter értéke </a:t>
            </a:r>
            <a:r>
              <a:rPr lang="en-US" sz="2200" dirty="0"/>
              <a:t>=</a:t>
            </a:r>
            <a:r>
              <a:rPr lang="hu-HU" sz="2200" dirty="0"/>
              <a:t> -1.</a:t>
            </a:r>
            <a:endParaRPr lang="en-US" sz="2200" dirty="0"/>
          </a:p>
        </p:txBody>
      </p:sp>
      <p:sp>
        <p:nvSpPr>
          <p:cNvPr id="896" name="Google Shape;896;p49"/>
          <p:cNvSpPr txBox="1"/>
          <p:nvPr/>
        </p:nvSpPr>
        <p:spPr>
          <a:xfrm>
            <a:off x="9419233" y="53440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EC795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EC79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9876100" y="5628033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FFFF99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FFFF9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Good</a:t>
            </a:r>
            <a:r>
              <a:rPr lang="en-US" dirty="0">
                <a:solidFill>
                  <a:schemeClr val="accent4"/>
                </a:solidFill>
              </a:rPr>
              <a:t> Suffix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860" name="Google Shape;860;p49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3878333" y="2038667"/>
            <a:ext cx="7362767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0">
              <a:buNone/>
            </a:pPr>
            <a:r>
              <a:rPr lang="en-US" sz="2400" dirty="0"/>
              <a:t>//megn</a:t>
            </a:r>
            <a:r>
              <a:rPr lang="hu-HU" sz="2400" dirty="0"/>
              <a:t>ézzük, hogy az a minta</a:t>
            </a:r>
          </a:p>
          <a:p>
            <a:pPr marL="609585" indent="0">
              <a:buNone/>
            </a:pPr>
            <a:r>
              <a:rPr lang="hu-HU" sz="2400" dirty="0"/>
              <a:t>mekkora szuffixa egyezik meg</a:t>
            </a:r>
          </a:p>
          <a:p>
            <a:pPr marL="609585" indent="0">
              <a:buNone/>
            </a:pPr>
            <a:r>
              <a:rPr lang="hu-HU" sz="2400" dirty="0"/>
              <a:t>a vizsgált </a:t>
            </a:r>
            <a:r>
              <a:rPr lang="en-US" sz="2400" dirty="0"/>
              <a:t>for</a:t>
            </a:r>
            <a:r>
              <a:rPr lang="hu-HU" sz="2400" dirty="0"/>
              <a:t>rás egy részével</a:t>
            </a:r>
          </a:p>
          <a:p>
            <a:pPr marL="609585" indent="0">
              <a:buNone/>
            </a:pPr>
            <a:endParaRPr lang="hu-HU" sz="2400" dirty="0"/>
          </a:p>
          <a:p>
            <a:pPr marL="609585" indent="0">
              <a:buNone/>
            </a:pPr>
            <a:r>
              <a:rPr lang="hu-HU" sz="2400" dirty="0"/>
              <a:t>//ha teljesen megegyezik, akkor eltároljuk ezen előfordulás indexét</a:t>
            </a:r>
          </a:p>
          <a:p>
            <a:pPr marL="609585" indent="0">
              <a:buNone/>
            </a:pPr>
            <a:r>
              <a:rPr lang="hu-HU" sz="2400" dirty="0"/>
              <a:t>és csúsztatjuk a mintát</a:t>
            </a:r>
          </a:p>
          <a:p>
            <a:pPr marL="609585" indent="0">
              <a:buNone/>
            </a:pPr>
            <a:r>
              <a:rPr lang="hu-HU" sz="2400" dirty="0"/>
              <a:t>(minta.hossz + 1)-el</a:t>
            </a:r>
          </a:p>
        </p:txBody>
      </p:sp>
      <p:sp>
        <p:nvSpPr>
          <p:cNvPr id="896" name="Google Shape;896;p49"/>
          <p:cNvSpPr txBox="1"/>
          <p:nvPr/>
        </p:nvSpPr>
        <p:spPr>
          <a:xfrm>
            <a:off x="9529900" y="53440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 dirty="0">
                <a:ln>
                  <a:noFill/>
                </a:ln>
                <a:solidFill>
                  <a:srgbClr val="EC7955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kumimoji="0" sz="6667" b="0" i="0" u="none" strike="noStrike" kern="0" cap="none" spc="0" normalizeH="0" baseline="0" noProof="0" dirty="0">
              <a:ln>
                <a:noFill/>
              </a:ln>
              <a:solidFill>
                <a:srgbClr val="EC7955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9876100" y="5628033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6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Shif</a:t>
            </a:r>
            <a:r>
              <a:rPr lang="en-US" i="1" dirty="0">
                <a:solidFill>
                  <a:schemeClr val="accent4"/>
                </a:solidFill>
              </a:rPr>
              <a:t>ting</a:t>
            </a:r>
            <a:endParaRPr i="1" dirty="0">
              <a:solidFill>
                <a:schemeClr val="accent4"/>
              </a:solidFill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860" name="Google Shape;860;p49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3878333" y="2038667"/>
            <a:ext cx="7362767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0">
              <a:buNone/>
            </a:pPr>
            <a:r>
              <a:rPr lang="en-US" sz="2400" dirty="0"/>
              <a:t>//</a:t>
            </a:r>
            <a:r>
              <a:rPr lang="hu-HU" sz="2400" dirty="0"/>
              <a:t>ha nem egyezik meg a minta teljesen, akkor a csúsztatás a következő módon történik</a:t>
            </a:r>
            <a:endParaRPr lang="en-US" sz="2400" dirty="0"/>
          </a:p>
          <a:p>
            <a:pPr marL="609585" indent="0">
              <a:buNone/>
            </a:pPr>
            <a:endParaRPr lang="hu-HU" sz="2400" dirty="0"/>
          </a:p>
          <a:p>
            <a:pPr marL="609585" indent="0">
              <a:buNone/>
            </a:pPr>
            <a:r>
              <a:rPr lang="hu-HU" sz="2400" dirty="0"/>
              <a:t>pl.</a:t>
            </a:r>
            <a:endParaRPr lang="en-US" sz="2400" dirty="0"/>
          </a:p>
          <a:p>
            <a:pPr marL="609585" indent="0">
              <a:buNone/>
            </a:pPr>
            <a:endParaRPr lang="hu-HU" sz="2400" dirty="0"/>
          </a:p>
          <a:p>
            <a:pPr marL="609585" indent="0">
              <a:buNone/>
            </a:pPr>
            <a:r>
              <a:rPr lang="hu-HU" sz="2400" dirty="0"/>
              <a:t>forrás </a:t>
            </a:r>
            <a:r>
              <a:rPr lang="en-US" sz="2400" dirty="0"/>
              <a:t>= “THIS IS ANIMATION”</a:t>
            </a:r>
            <a:endParaRPr lang="hu-HU" sz="2400" dirty="0"/>
          </a:p>
          <a:p>
            <a:pPr marL="609585" indent="0">
              <a:buNone/>
            </a:pPr>
            <a:r>
              <a:rPr lang="en-US" sz="2400" dirty="0"/>
              <a:t>minta = “ION”</a:t>
            </a:r>
            <a:endParaRPr lang="hu-HU" sz="2400" dirty="0"/>
          </a:p>
        </p:txBody>
      </p:sp>
      <p:sp>
        <p:nvSpPr>
          <p:cNvPr id="896" name="Google Shape;896;p49"/>
          <p:cNvSpPr txBox="1"/>
          <p:nvPr/>
        </p:nvSpPr>
        <p:spPr>
          <a:xfrm>
            <a:off x="9529900" y="53440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 dirty="0">
                <a:ln>
                  <a:noFill/>
                </a:ln>
                <a:solidFill>
                  <a:srgbClr val="EC7955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kumimoji="0" sz="6667" b="0" i="0" u="none" strike="noStrike" kern="0" cap="none" spc="0" normalizeH="0" baseline="0" noProof="0" dirty="0">
              <a:ln>
                <a:noFill/>
              </a:ln>
              <a:solidFill>
                <a:srgbClr val="EC7955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9876100" y="5628033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12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902994620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9415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7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>
                <a:solidFill>
                  <a:schemeClr val="accent4"/>
                </a:solidFill>
              </a:rPr>
              <a:t>Bevezető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927817" y="18313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94EE6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8956600" y="53440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9876100" y="5628033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3520284" y="2117567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FFFF99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FFFF99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984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4110713713"/>
              </p:ext>
            </p:extLst>
          </p:nvPr>
        </p:nvGraphicFramePr>
        <p:xfrm>
          <a:off x="-1" y="3784321"/>
          <a:ext cx="12192008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7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7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6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7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86233184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6717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44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032902956"/>
              </p:ext>
            </p:extLst>
          </p:nvPr>
        </p:nvGraphicFramePr>
        <p:xfrm>
          <a:off x="1" y="3784321"/>
          <a:ext cx="12192001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6785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91164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56988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240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22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323534091"/>
              </p:ext>
            </p:extLst>
          </p:nvPr>
        </p:nvGraphicFramePr>
        <p:xfrm>
          <a:off x="-1" y="3784321"/>
          <a:ext cx="12191992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7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654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2887700289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9720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4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797990050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99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826673724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95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275328051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939536513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83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2908374737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04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963041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Tömbben</a:t>
            </a:r>
            <a:r>
              <a:rPr lang="hu-HU" dirty="0">
                <a:solidFill>
                  <a:schemeClr val="accent4"/>
                </a:solidFill>
              </a:rPr>
              <a:t> tárolt karakterek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633126734"/>
              </p:ext>
            </p:extLst>
          </p:nvPr>
        </p:nvGraphicFramePr>
        <p:xfrm>
          <a:off x="1074651" y="3148103"/>
          <a:ext cx="9763385" cy="18388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2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2677">
                  <a:extLst>
                    <a:ext uri="{9D8B030D-6E8A-4147-A177-3AD203B41FA5}">
                      <a16:colId xmlns:a16="http://schemas.microsoft.com/office/drawing/2014/main" val="1073914021"/>
                    </a:ext>
                  </a:extLst>
                </a:gridCol>
              </a:tblGrid>
              <a:tr h="9017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2400" dirty="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2400" dirty="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2400" dirty="0">
                          <a:solidFill>
                            <a:schemeClr val="accent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2</a:t>
                      </a:r>
                      <a:endParaRPr sz="2400" dirty="0">
                        <a:solidFill>
                          <a:schemeClr val="accent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chemeClr val="accent5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3</a:t>
                      </a:r>
                      <a:endParaRPr sz="2400" dirty="0">
                        <a:solidFill>
                          <a:schemeClr val="accent5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chemeClr val="accent5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4</a:t>
                      </a:r>
                      <a:endParaRPr sz="2400" dirty="0">
                        <a:solidFill>
                          <a:schemeClr val="accent5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0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’a’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’b’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’c’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‘d’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’</a:t>
                      </a: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\0</a:t>
                      </a:r>
                      <a:r>
                        <a:rPr lang="hu-HU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’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35051" y="1630484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FFFF99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FFFF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11327600" y="54179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94EE6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Google Shape;1305;p61">
            <a:extLst>
              <a:ext uri="{FF2B5EF4-FFF2-40B4-BE49-F238E27FC236}">
                <a16:creationId xmlns:a16="http://schemas.microsoft.com/office/drawing/2014/main" id="{63C7C377-8A41-6324-E800-634408F64863}"/>
              </a:ext>
            </a:extLst>
          </p:cNvPr>
          <p:cNvSpPr txBox="1">
            <a:spLocks/>
          </p:cNvSpPr>
          <p:nvPr/>
        </p:nvSpPr>
        <p:spPr>
          <a:xfrm>
            <a:off x="960000" y="220569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hu-HU" kern="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arakterl</a:t>
            </a:r>
            <a:r>
              <a:rPr lang="hu-HU" kern="0" dirty="0">
                <a:solidFill>
                  <a:schemeClr val="tx2">
                    <a:lumMod val="75000"/>
                  </a:schemeClr>
                </a:solidFill>
              </a:rPr>
              <a:t>ánc str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 = “abcd”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/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77920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196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3242926725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70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67854019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870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/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89812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535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2562078924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41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3475794105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95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/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FD4A4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02059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98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793941002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843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544098270"/>
              </p:ext>
            </p:extLst>
          </p:nvPr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94EE6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rgbClr val="94EE6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94EE6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rgbClr val="94EE6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94EE6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94EE6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/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3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/>
        </p:nvGraphicFramePr>
        <p:xfrm>
          <a:off x="0" y="3784321"/>
          <a:ext cx="12191993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181140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311552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046318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024448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5698739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15880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60592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704371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87948524"/>
                    </a:ext>
                  </a:extLst>
                </a:gridCol>
                <a:gridCol w="684578">
                  <a:extLst>
                    <a:ext uri="{9D8B030D-6E8A-4147-A177-3AD203B41FA5}">
                      <a16:colId xmlns:a16="http://schemas.microsoft.com/office/drawing/2014/main" val="3021759480"/>
                    </a:ext>
                  </a:extLst>
                </a:gridCol>
                <a:gridCol w="749775">
                  <a:extLst>
                    <a:ext uri="{9D8B030D-6E8A-4147-A177-3AD203B41FA5}">
                      <a16:colId xmlns:a16="http://schemas.microsoft.com/office/drawing/2014/main" val="177116660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7736747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78205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5638599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36734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5225500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56563043"/>
                    </a:ext>
                  </a:extLst>
                </a:gridCol>
              </a:tblGrid>
              <a:tr h="59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34898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669"/>
                  </a:ext>
                </a:extLst>
              </a:tr>
              <a:tr h="621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D4A4A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94EE6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400" dirty="0">
                        <a:solidFill>
                          <a:srgbClr val="94EE6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94EE6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400" dirty="0">
                        <a:solidFill>
                          <a:srgbClr val="94EE6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94EE6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400" dirty="0">
                        <a:solidFill>
                          <a:srgbClr val="94EE6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1B806-7AFB-CC1E-5EB8-ABFA12A7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22235"/>
              </p:ext>
            </p:extLst>
          </p:nvPr>
        </p:nvGraphicFramePr>
        <p:xfrm>
          <a:off x="-2" y="886460"/>
          <a:ext cx="12192000" cy="1837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03978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7155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0650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70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237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5605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094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248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475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0550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472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562844"/>
                    </a:ext>
                  </a:extLst>
                </a:gridCol>
              </a:tblGrid>
              <a:tr h="91870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BC[]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77554"/>
                  </a:ext>
                </a:extLst>
              </a:tr>
              <a:tr h="918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25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Dinamikus </a:t>
            </a:r>
            <a:r>
              <a:rPr lang="hu-HU" dirty="0">
                <a:solidFill>
                  <a:schemeClr val="accent4"/>
                </a:solidFill>
              </a:rPr>
              <a:t>adatszerkezet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573066" cy="197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sz="2800" dirty="0"/>
              <a:t>rész string</a:t>
            </a:r>
          </a:p>
          <a:p>
            <a:pPr marL="0" indent="0"/>
            <a:r>
              <a:rPr lang="hu-HU" sz="2800" dirty="0"/>
              <a:t>	</a:t>
            </a:r>
          </a:p>
          <a:p>
            <a:pPr marL="0" indent="0"/>
            <a:endParaRPr lang="hu-HU" sz="2800" dirty="0"/>
          </a:p>
          <a:p>
            <a:pPr marL="0" indent="0"/>
            <a:r>
              <a:rPr lang="hu-HU" sz="2800" dirty="0"/>
              <a:t>üres string</a:t>
            </a:r>
            <a:endParaRPr sz="2800"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sz="2800" dirty="0"/>
              <a:t>hozzáfűzés</a:t>
            </a:r>
          </a:p>
          <a:p>
            <a:pPr marL="0" indent="0"/>
            <a:r>
              <a:rPr lang="hu-HU" sz="2800" dirty="0"/>
              <a:t>(pl. strcat)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méret++</a:t>
            </a:r>
            <a:endParaRPr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méret--</a:t>
            </a:r>
            <a:endParaRPr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660500" y="18347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E81A8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E81A8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10952833" y="3898067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10011933" y="5484133"/>
            <a:ext cx="692400" cy="1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800" kern="0">
                <a:solidFill>
                  <a:srgbClr val="FFFF99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12800" kern="0">
              <a:solidFill>
                <a:srgbClr val="FFFF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Google Shape;1934;p72">
            <a:extLst>
              <a:ext uri="{FF2B5EF4-FFF2-40B4-BE49-F238E27FC236}">
                <a16:creationId xmlns:a16="http://schemas.microsoft.com/office/drawing/2014/main" id="{6CCE869D-3283-6500-A773-309D8404255C}"/>
              </a:ext>
            </a:extLst>
          </p:cNvPr>
          <p:cNvSpPr/>
          <p:nvPr/>
        </p:nvSpPr>
        <p:spPr>
          <a:xfrm rot="5400000">
            <a:off x="8095559" y="3785333"/>
            <a:ext cx="709099" cy="528769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25000"/>
              <a:lumOff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hu-HU" sz="1400" kern="0" dirty="0">
                <a:solidFill>
                  <a:srgbClr val="000000"/>
                </a:solidFill>
                <a:cs typeface="Arial"/>
                <a:sym typeface="Arial"/>
              </a:rPr>
              <a:t>TO</a:t>
            </a:r>
            <a:endParaRPr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Feladat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927817" y="18313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8956600" y="53440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4CAE97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4CAE97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9876100" y="5628033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3520284" y="2117567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401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6096001" y="1259633"/>
            <a:ext cx="5257886" cy="4076267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930278" y="1806786"/>
            <a:ext cx="4577312" cy="3351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sz="2000" dirty="0"/>
              <a:t>Béla és Beni testvérek.</a:t>
            </a:r>
          </a:p>
          <a:p>
            <a:pPr marL="0" indent="0"/>
            <a:r>
              <a:rPr lang="hu-HU" sz="2000" dirty="0"/>
              <a:t>Mindketten szeretnek programozni.</a:t>
            </a:r>
          </a:p>
          <a:p>
            <a:pPr marL="0" indent="0"/>
            <a:r>
              <a:rPr lang="hu-HU" sz="2000" dirty="0"/>
              <a:t>Egy nap linux házi feladatot kellett csinálniuk, méghozzá a „grep” parancs segítségével kellett megoldani a feladatot.</a:t>
            </a: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72167" y="1468900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E81A8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E81A8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11450667" y="5335900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3796500" y="5477887"/>
            <a:ext cx="193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 dirty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6667" kern="0" dirty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1047;p54">
            <a:extLst>
              <a:ext uri="{FF2B5EF4-FFF2-40B4-BE49-F238E27FC236}">
                <a16:creationId xmlns:a16="http://schemas.microsoft.com/office/drawing/2014/main" id="{7B95B73F-9957-985A-639B-D0C8C5FE9EA5}"/>
              </a:ext>
            </a:extLst>
          </p:cNvPr>
          <p:cNvSpPr txBox="1">
            <a:spLocks/>
          </p:cNvSpPr>
          <p:nvPr/>
        </p:nvSpPr>
        <p:spPr>
          <a:xfrm>
            <a:off x="6256835" y="1410813"/>
            <a:ext cx="5004887" cy="323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hu-HU" sz="2000" kern="0" dirty="0">
                <a:solidFill>
                  <a:schemeClr val="bg1"/>
                </a:solidFill>
              </a:rPr>
              <a:t>Feladat: A bemenetben tartalmaz egy mintát és egy „txt” kiterjesztésű fájlt.</a:t>
            </a:r>
          </a:p>
          <a:p>
            <a:pPr marL="0" indent="0"/>
            <a:r>
              <a:rPr lang="hu-HU" sz="2000" kern="0" dirty="0">
                <a:solidFill>
                  <a:schemeClr val="bg1"/>
                </a:solidFill>
              </a:rPr>
              <a:t>Számold meg, hányszor szerepel a minta a megadott állományban.</a:t>
            </a:r>
          </a:p>
          <a:p>
            <a:pPr marL="0" indent="0"/>
            <a:r>
              <a:rPr lang="hu-HU" sz="2000" kern="0" dirty="0">
                <a:solidFill>
                  <a:schemeClr val="bg1"/>
                </a:solidFill>
              </a:rPr>
              <a:t>A leggyorsabb futási idejű algoritmus plusz pontot érdemel!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>
                <a:solidFill>
                  <a:schemeClr val="lt2"/>
                </a:solidFill>
              </a:rPr>
              <a:t>A Bökkenő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264" name="Google Shape;1264;p60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1265" name="Google Shape;1265;p6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60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hu-HU" sz="2400" dirty="0"/>
              <a:t>A testvérek neki is álltak dolgozni tüstént, de mindketten ugyanabba az akadályba ütköztek:</a:t>
            </a:r>
          </a:p>
          <a:p>
            <a:pPr marL="0" indent="0">
              <a:buNone/>
            </a:pPr>
            <a:r>
              <a:rPr lang="hu-HU" sz="2400" dirty="0"/>
              <a:t>Nem tudták, de valahogyan „eltűnt” a grep parancs a WSL-ből és nem tudták mihez kezdjenek.</a:t>
            </a:r>
          </a:p>
          <a:p>
            <a:pPr marL="0" indent="0">
              <a:buNone/>
            </a:pPr>
            <a:r>
              <a:rPr lang="hu-HU" sz="2400" dirty="0"/>
              <a:t>Mivel mindketten igencsak jártasak a kódolásban, kitaláltak egy tervet.</a:t>
            </a:r>
            <a:endParaRPr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>
                <a:solidFill>
                  <a:schemeClr val="lt2"/>
                </a:solidFill>
              </a:rPr>
              <a:t>A Terv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264" name="Google Shape;1264;p60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1265" name="Google Shape;1265;p6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60"/>
          <p:cNvSpPr txBox="1">
            <a:spLocks noGrp="1"/>
          </p:cNvSpPr>
          <p:nvPr>
            <p:ph type="subTitle" idx="1"/>
          </p:nvPr>
        </p:nvSpPr>
        <p:spPr>
          <a:xfrm>
            <a:off x="4620300" y="2055292"/>
            <a:ext cx="6620800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hu-HU" sz="2400" dirty="0"/>
              <a:t>Úgy döntöttek, hogy saját kézzel fogják megírni a grep-et C++ segítségével.</a:t>
            </a:r>
          </a:p>
          <a:p>
            <a:pPr marL="0" indent="0">
              <a:buNone/>
            </a:pPr>
            <a:r>
              <a:rPr lang="hu-HU" sz="2400" dirty="0"/>
              <a:t>Mivel a grep karakterláncokkal dolgozik, ezért úgy döntöttek, hogy a szükséges adatszerkezeteket együtt írják meg, a karakterlánc keresőt pedig önállóan.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56645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60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1265" name="Google Shape;1265;p6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60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hu-HU" sz="2800" dirty="0"/>
              <a:t>A testvérek befejezték a közös részek megírását, jöhet az egyéni munka.</a:t>
            </a:r>
          </a:p>
          <a:p>
            <a:pPr marL="0" indent="0">
              <a:buNone/>
            </a:pPr>
            <a:r>
              <a:rPr lang="hu-HU" sz="2800" dirty="0"/>
              <a:t>Ön lesz most Béla.</a:t>
            </a:r>
          </a:p>
          <a:p>
            <a:pPr marL="0" indent="0">
              <a:buNone/>
            </a:pPr>
            <a:r>
              <a:rPr lang="hu-HU" sz="2800" dirty="0"/>
              <a:t>Habár testvérek, mégis megvan a versenyszellem önök között és mindketten hajtanak a pluszpontra.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44098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60"/>
          <p:cNvGrpSpPr/>
          <p:nvPr/>
        </p:nvGrpSpPr>
        <p:grpSpPr>
          <a:xfrm>
            <a:off x="429289" y="1783001"/>
            <a:ext cx="3220472" cy="4551300"/>
            <a:chOff x="719992" y="1135488"/>
            <a:chExt cx="2415354" cy="3413475"/>
          </a:xfrm>
        </p:grpSpPr>
        <p:sp>
          <p:nvSpPr>
            <p:cNvPr id="1265" name="Google Shape;1265;p6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60"/>
          <p:cNvSpPr txBox="1">
            <a:spLocks noGrp="1"/>
          </p:cNvSpPr>
          <p:nvPr>
            <p:ph type="subTitle" idx="1"/>
          </p:nvPr>
        </p:nvSpPr>
        <p:spPr>
          <a:xfrm>
            <a:off x="4741420" y="2402468"/>
            <a:ext cx="6620800" cy="41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hu-HU" sz="2800" dirty="0"/>
              <a:t>Mivel ön tudja, hogy Beni lusta és nem fog sok időt optimalizálással tölteni, ezért úgy dönt, hogy ön igen </a:t>
            </a:r>
            <a:r>
              <a:rPr lang="en-US" sz="2800" dirty="0"/>
              <a:t>is</a:t>
            </a:r>
            <a:r>
              <a:rPr lang="hu-HU" sz="2800" dirty="0"/>
              <a:t> gyorsabb lesz mint a testvére, Benjámin.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65069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3D4DB-ED8D-E7AD-DA0A-E5DCB1F7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52" y="500919"/>
            <a:ext cx="8379295" cy="5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5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D2ECD-AEFF-0D96-A49F-7E2FE8BB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" y="327396"/>
            <a:ext cx="4367988" cy="6203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3EF8C-F28D-F511-A733-A4305DF5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59" y="499597"/>
            <a:ext cx="7514240" cy="58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18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dirty="0"/>
              <a:t>Kipróbálás</a:t>
            </a:r>
            <a:endParaRPr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&lt;</a:t>
            </a:r>
            <a:r>
              <a:rPr lang="hu-HU" dirty="0"/>
              <a:t> gyors VS </a:t>
            </a:r>
            <a:r>
              <a:rPr lang="en-US" dirty="0"/>
              <a:t>l</a:t>
            </a:r>
            <a:r>
              <a:rPr lang="hu-HU" dirty="0"/>
              <a:t>assú </a:t>
            </a:r>
            <a:r>
              <a:rPr lang="en" dirty="0"/>
              <a:t>&gt;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950967" y="1576567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FD4A4A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FD4A4A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10831233" y="5126267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872389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 txBox="1">
            <a:spLocks noGrp="1"/>
          </p:cNvSpPr>
          <p:nvPr>
            <p:ph type="subTitle" idx="2"/>
          </p:nvPr>
        </p:nvSpPr>
        <p:spPr>
          <a:xfrm>
            <a:off x="4964597" y="2842400"/>
            <a:ext cx="2648000" cy="117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Megjelenítés</a:t>
            </a:r>
          </a:p>
        </p:txBody>
      </p:sp>
      <p:sp>
        <p:nvSpPr>
          <p:cNvPr id="639" name="Google Shape;639;p42"/>
          <p:cNvSpPr txBox="1">
            <a:spLocks noGrp="1"/>
          </p:cNvSpPr>
          <p:nvPr>
            <p:ph type="subTitle" idx="5"/>
          </p:nvPr>
        </p:nvSpPr>
        <p:spPr>
          <a:xfrm>
            <a:off x="8257729" y="2842400"/>
            <a:ext cx="2648000" cy="117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Adatbázisok</a:t>
            </a:r>
            <a:endParaRPr dirty="0"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Hol</a:t>
            </a:r>
            <a:r>
              <a:rPr lang="hu-HU" dirty="0">
                <a:solidFill>
                  <a:schemeClr val="accent4"/>
                </a:solidFill>
              </a:rPr>
              <a:t> használjuk?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1671464" y="2842400"/>
            <a:ext cx="2648000" cy="117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Szövegszerkeztők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3"/>
          </p:nvPr>
        </p:nvSpPr>
        <p:spPr>
          <a:xfrm>
            <a:off x="1671464" y="4749334"/>
            <a:ext cx="2648000" cy="117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HTML, URL-k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4"/>
          </p:nvPr>
        </p:nvSpPr>
        <p:spPr>
          <a:xfrm>
            <a:off x="4964597" y="4749334"/>
            <a:ext cx="2648000" cy="117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/>
              <a:t>Nevek, tartalom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295666" y="2185599"/>
            <a:ext cx="2637600" cy="6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sz="2400" dirty="0"/>
              <a:t>Szöveg feldolgozás</a:t>
            </a:r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4588797" y="2185599"/>
            <a:ext cx="2637600" cy="6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sz="2400" dirty="0"/>
              <a:t>User interfacek</a:t>
            </a:r>
            <a:endParaRPr sz="2400"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7881927" y="2185599"/>
            <a:ext cx="3023801" cy="6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sz="2800" dirty="0"/>
              <a:t>Adattárolás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1295666" y="4092534"/>
            <a:ext cx="2637600" cy="6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Webdev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subTitle" idx="14"/>
          </p:nvPr>
        </p:nvSpPr>
        <p:spPr>
          <a:xfrm>
            <a:off x="4309064" y="4015600"/>
            <a:ext cx="2917333" cy="7337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sz="2800" dirty="0"/>
              <a:t>File kezelés</a:t>
            </a:r>
            <a:endParaRPr sz="2800" dirty="0"/>
          </a:p>
        </p:txBody>
      </p:sp>
      <p:sp>
        <p:nvSpPr>
          <p:cNvPr id="650" name="Google Shape;650;p42"/>
          <p:cNvSpPr txBox="1">
            <a:spLocks noGrp="1"/>
          </p:cNvSpPr>
          <p:nvPr>
            <p:ph type="subTitle" idx="15"/>
          </p:nvPr>
        </p:nvSpPr>
        <p:spPr>
          <a:xfrm>
            <a:off x="8394204" y="4268228"/>
            <a:ext cx="2637600" cy="6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...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301751" y="395167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94EE6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10203934" y="5422767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 dirty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 dirty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10616168" y="5834457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894217" y="681400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FFFF99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FFFF99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425367" y="5379567"/>
            <a:ext cx="692400" cy="1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800" kern="0">
                <a:solidFill>
                  <a:srgbClr val="E81A8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12800" kern="0">
              <a:solidFill>
                <a:srgbClr val="E81A8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dirty="0">
                <a:solidFill>
                  <a:schemeClr val="tx1"/>
                </a:solidFill>
              </a:rPr>
              <a:t>Köszönöm szépen a </a:t>
            </a:r>
            <a:r>
              <a:rPr lang="hu-HU" dirty="0">
                <a:solidFill>
                  <a:schemeClr val="accent4"/>
                </a:solidFill>
              </a:rPr>
              <a:t>figyelmet!</a:t>
            </a:r>
            <a:br>
              <a:rPr lang="hu-HU"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 </a:t>
            </a:r>
            <a:r>
              <a:rPr lang="en" sz="1867" dirty="0"/>
              <a:t>&lt;</a:t>
            </a:r>
            <a:r>
              <a:rPr lang="hu-HU" sz="1867" dirty="0"/>
              <a:t> Karakterláncok BM -</a:t>
            </a:r>
            <a:r>
              <a:rPr lang="en" sz="1867" dirty="0"/>
              <a:t> </a:t>
            </a:r>
            <a:r>
              <a:rPr lang="hu-HU" sz="1867" dirty="0">
                <a:solidFill>
                  <a:schemeClr val="accent4"/>
                </a:solidFill>
              </a:rPr>
              <a:t>Nagy</a:t>
            </a:r>
            <a:r>
              <a:rPr lang="hu-HU" sz="1867" dirty="0"/>
              <a:t> </a:t>
            </a:r>
            <a:r>
              <a:rPr lang="hu-HU" sz="1867" dirty="0">
                <a:solidFill>
                  <a:schemeClr val="accent4"/>
                </a:solidFill>
              </a:rPr>
              <a:t>Botond-Vilmos</a:t>
            </a:r>
            <a:r>
              <a:rPr lang="en" sz="1867" dirty="0"/>
              <a:t>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796400" y="7613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E81A81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E81A81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11450667" y="5335900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4CAE97"/>
                </a:solidFill>
                <a:effectLst/>
                <a:uLnTx/>
                <a:uFillTx/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4CAE97"/>
              </a:solidFill>
              <a:effectLst/>
              <a:uLnTx/>
              <a:uFillTx/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796500" y="5477887"/>
            <a:ext cx="193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6667" b="0" i="0" u="none" strike="noStrike" kern="0" cap="none" spc="0" normalizeH="0" baseline="0" noProof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kumimoji="0" sz="6667" b="0" i="0" u="none" strike="noStrike" kern="0" cap="none" spc="0" normalizeH="0" baseline="0" noProof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340174" y="928585"/>
            <a:ext cx="3170543" cy="5210084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60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</a:t>
            </a:r>
            <a:r>
              <a:rPr lang="hu-HU" sz="5400" dirty="0">
                <a:solidFill>
                  <a:schemeClr val="accent4"/>
                </a:solidFill>
              </a:rPr>
              <a:t>űveletek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927817" y="1831333"/>
            <a:ext cx="9396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667" kern="0">
              <a:solidFill>
                <a:srgbClr val="94EE6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8956600" y="5344033"/>
            <a:ext cx="6924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6667" kern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667" kern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9876100" y="5628033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3520284" y="2117567"/>
            <a:ext cx="130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FFFF99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6667" kern="0">
              <a:solidFill>
                <a:srgbClr val="FFFF99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9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solidFill>
                  <a:schemeClr val="accent4"/>
                </a:solidFill>
              </a:rPr>
              <a:t>Konstruktor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860363" y="2830842"/>
            <a:ext cx="3164000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noProof="1"/>
              <a:t>létrehoz</a:t>
            </a:r>
            <a:r>
              <a:rPr lang="hu-HU" dirty="0"/>
              <a:t> egy üres karakterláncot</a:t>
            </a:r>
            <a:endParaRPr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2"/>
          </p:nvPr>
        </p:nvSpPr>
        <p:spPr>
          <a:xfrm>
            <a:off x="4360974" y="3379056"/>
            <a:ext cx="3164000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o-RO" noProof="1"/>
              <a:t>const char* típusú paraméter adataival létrehozza a karakterláncot</a:t>
            </a:r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3"/>
          </p:nvPr>
        </p:nvSpPr>
        <p:spPr>
          <a:xfrm>
            <a:off x="8382706" y="3834336"/>
            <a:ext cx="3164000" cy="18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noProof="1"/>
              <a:t>s</a:t>
            </a:r>
            <a:r>
              <a:rPr lang="ro-RO" noProof="1"/>
              <a:t>tr</a:t>
            </a:r>
            <a:r>
              <a:rPr lang="en-US" noProof="1"/>
              <a:t>_bm</a:t>
            </a:r>
            <a:r>
              <a:rPr lang="ro-RO" noProof="1"/>
              <a:t> típusú paraméter adataival létrehozza a karakterláncot</a:t>
            </a: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792114" y="2142916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Üres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4302574" y="2674615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hu-HU" dirty="0"/>
              <a:t>const char*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8502880" y="3170259"/>
            <a:ext cx="3222400" cy="88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dirty="0"/>
              <a:t>str_bm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466720" y="5258667"/>
            <a:ext cx="3381529" cy="1183100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9311033" y="1735287"/>
            <a:ext cx="19300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6667" kern="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6667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8CB94-F469-31FA-2907-BC0E0D2E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3"/>
          <a:stretch/>
        </p:blipFill>
        <p:spPr>
          <a:xfrm>
            <a:off x="-1" y="904040"/>
            <a:ext cx="12234571" cy="50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41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2038</Words>
  <Application>Microsoft Office PowerPoint</Application>
  <PresentationFormat>Widescreen</PresentationFormat>
  <Paragraphs>1371</Paragraphs>
  <Slides>60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Anaheim</vt:lpstr>
      <vt:lpstr>Arial</vt:lpstr>
      <vt:lpstr>Bebas Neue</vt:lpstr>
      <vt:lpstr>Calibri</vt:lpstr>
      <vt:lpstr>Comfortaa</vt:lpstr>
      <vt:lpstr>Fira Code</vt:lpstr>
      <vt:lpstr>Nunito Light</vt:lpstr>
      <vt:lpstr>PT Sans</vt:lpstr>
      <vt:lpstr>Source Code Pro</vt:lpstr>
      <vt:lpstr>Source Code Pro Medium</vt:lpstr>
      <vt:lpstr>Introduction to Java Programming for High School by Slidesgo</vt:lpstr>
      <vt:lpstr>1_Introduction to Java Programming for High School by Slidesgo</vt:lpstr>
      <vt:lpstr>Karakterláncok   Boyer-Moore </vt:lpstr>
      <vt:lpstr>Miről fogok ma beszélni?</vt:lpstr>
      <vt:lpstr>Bevezető</vt:lpstr>
      <vt:lpstr>Tömbben tárolt karakterek</vt:lpstr>
      <vt:lpstr>Dinamikus adatszerkezet</vt:lpstr>
      <vt:lpstr>Hol használjuk?</vt:lpstr>
      <vt:lpstr>Műveletek</vt:lpstr>
      <vt:lpstr>Konstruktor</vt:lpstr>
      <vt:lpstr>PowerPoint Presentation</vt:lpstr>
      <vt:lpstr>Adat „getter” függvények</vt:lpstr>
      <vt:lpstr>PowerPoint Presentation</vt:lpstr>
      <vt:lpstr>Karakterlánc műveletek</vt:lpstr>
      <vt:lpstr>PowerPoint Presentation</vt:lpstr>
      <vt:lpstr>Karakterlánc műveletek</vt:lpstr>
      <vt:lpstr>PowerPoint Presentation</vt:lpstr>
      <vt:lpstr>PowerPoint Presentation</vt:lpstr>
      <vt:lpstr>PowerPoint Presentation</vt:lpstr>
      <vt:lpstr>PowerPoint Presentation</vt:lpstr>
      <vt:lpstr>Beolvasás</vt:lpstr>
      <vt:lpstr>PowerPoint Presentation</vt:lpstr>
      <vt:lpstr>Adatmódosító függvények</vt:lpstr>
      <vt:lpstr>PowerPoint Presentation</vt:lpstr>
      <vt:lpstr>A lényeg</vt:lpstr>
      <vt:lpstr>Boyer-Moore</vt:lpstr>
      <vt:lpstr>PowerPoint Presentation</vt:lpstr>
      <vt:lpstr>Bad Char Table</vt:lpstr>
      <vt:lpstr>Good Suffix</vt:lpstr>
      <vt:lpstr>Shifting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Feladat</vt:lpstr>
      <vt:lpstr>PowerPoint Presentation</vt:lpstr>
      <vt:lpstr>A Bökkenő</vt:lpstr>
      <vt:lpstr>A Terv</vt:lpstr>
      <vt:lpstr>PowerPoint Presentation</vt:lpstr>
      <vt:lpstr>PowerPoint Presentation</vt:lpstr>
      <vt:lpstr>PowerPoint Presentation</vt:lpstr>
      <vt:lpstr>PowerPoint Presentation</vt:lpstr>
      <vt:lpstr>Kipróbálás</vt:lpstr>
      <vt:lpstr>PowerPoint Presentation</vt:lpstr>
      <vt:lpstr>Köszönöm szépen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Karakterláncok   Boyer-Moore </dc:title>
  <dc:creator>Botond Nagy</dc:creator>
  <cp:lastModifiedBy>Botond Nagy</cp:lastModifiedBy>
  <cp:revision>9</cp:revision>
  <dcterms:created xsi:type="dcterms:W3CDTF">2023-05-31T04:05:01Z</dcterms:created>
  <dcterms:modified xsi:type="dcterms:W3CDTF">2023-05-31T16:29:27Z</dcterms:modified>
</cp:coreProperties>
</file>