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45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4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7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73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6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43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425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2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6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16B3-8804-47C0-8326-0629B3A2E3D7}" type="datetimeFigureOut">
              <a:rPr lang="hu-HU" smtClean="0"/>
              <a:t>2018.09.25.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3C57-6F69-4990-A4DE-CC128CC2DB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7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Absztakciós szintek a programozásban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152" y="4242118"/>
            <a:ext cx="9144000" cy="1655762"/>
          </a:xfrm>
        </p:spPr>
        <p:txBody>
          <a:bodyPr>
            <a:normAutofit/>
          </a:bodyPr>
          <a:lstStyle/>
          <a:p>
            <a:r>
              <a:rPr lang="hu-HU" dirty="0"/>
              <a:t>Bináris kódtól a végrehajtható modellezésig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0408" y="5980176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Készítette: Nagy András</a:t>
            </a:r>
          </a:p>
        </p:txBody>
      </p:sp>
    </p:spTree>
    <p:extLst>
      <p:ext uri="{BB962C8B-B14F-4D97-AF65-F5344CB8AC3E}">
        <p14:creationId xmlns:p14="http://schemas.microsoft.com/office/powerpoint/2010/main" val="389005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Második lépcső - Példák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Adjunk ennek valami jól érhető formát, vonatkoztassunk el a gépi utasításoktól, használjuk a saját nyelvünket rá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310355" y="3394117"/>
            <a:ext cx="1481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If </a:t>
            </a:r>
            <a:r>
              <a:rPr lang="hu-HU" dirty="0" smtClean="0"/>
              <a:t>(i </a:t>
            </a:r>
            <a:r>
              <a:rPr lang="hu-HU" dirty="0" smtClean="0"/>
              <a:t>==</a:t>
            </a:r>
            <a:r>
              <a:rPr lang="hu-HU" dirty="0" smtClean="0"/>
              <a:t> 0) 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program</a:t>
            </a:r>
          </a:p>
          <a:p>
            <a:r>
              <a:rPr lang="hu-HU" dirty="0"/>
              <a:t>}</a:t>
            </a:r>
            <a:endParaRPr lang="hu-HU" dirty="0"/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590973" y="3311309"/>
            <a:ext cx="2074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While (i </a:t>
            </a:r>
            <a:r>
              <a:rPr lang="hu-HU" dirty="0"/>
              <a:t>&lt; </a:t>
            </a:r>
            <a:r>
              <a:rPr lang="hu-HU" dirty="0" smtClean="0"/>
              <a:t>0)</a:t>
            </a:r>
          </a:p>
          <a:p>
            <a:r>
              <a:rPr lang="hu-HU" dirty="0"/>
              <a:t>{</a:t>
            </a:r>
            <a:endParaRPr lang="hu-HU" dirty="0"/>
          </a:p>
          <a:p>
            <a:r>
              <a:rPr lang="hu-HU" dirty="0" smtClean="0"/>
              <a:t>Program</a:t>
            </a:r>
          </a:p>
          <a:p>
            <a:r>
              <a:rPr lang="hu-HU" dirty="0"/>
              <a:t>}</a:t>
            </a:r>
            <a:endParaRPr lang="hu-HU" dirty="0"/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60379" y="4871445"/>
            <a:ext cx="353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Write:</a:t>
            </a:r>
          </a:p>
          <a:p>
            <a:r>
              <a:rPr lang="hu-HU" dirty="0"/>
              <a:t> </a:t>
            </a:r>
            <a:r>
              <a:rPr lang="hu-HU" dirty="0" smtClean="0"/>
              <a:t>az eljárás programkódja..</a:t>
            </a:r>
          </a:p>
          <a:p>
            <a:endParaRPr lang="hu-HU" dirty="0"/>
          </a:p>
          <a:p>
            <a:r>
              <a:rPr lang="hu-HU" dirty="0" smtClean="0"/>
              <a:t>Write (‚alma’)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28625" y="2807040"/>
            <a:ext cx="178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Int i := -1</a:t>
            </a:r>
            <a:endParaRPr lang="hu-HU" dirty="0"/>
          </a:p>
        </p:txBody>
      </p:sp>
      <p:grpSp>
        <p:nvGrpSpPr>
          <p:cNvPr id="10" name="Group 9"/>
          <p:cNvGrpSpPr/>
          <p:nvPr/>
        </p:nvGrpSpPr>
        <p:grpSpPr>
          <a:xfrm>
            <a:off x="3895628" y="3406801"/>
            <a:ext cx="7398059" cy="1464644"/>
            <a:chOff x="737097" y="3865075"/>
            <a:chExt cx="7398059" cy="1464644"/>
          </a:xfrm>
        </p:grpSpPr>
        <p:grpSp>
          <p:nvGrpSpPr>
            <p:cNvPr id="11" name="Group 10"/>
            <p:cNvGrpSpPr/>
            <p:nvPr/>
          </p:nvGrpSpPr>
          <p:grpSpPr>
            <a:xfrm>
              <a:off x="737097" y="3865075"/>
              <a:ext cx="7398059" cy="1464644"/>
              <a:chOff x="816345" y="3216461"/>
              <a:chExt cx="7398059" cy="146464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16345" y="3757775"/>
                <a:ext cx="2334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i="1" dirty="0" smtClean="0">
                    <a:cs typeface="Courier New" panose="02070309020205020404" pitchFamily="49" charset="0"/>
                  </a:rPr>
                  <a:t>int </a:t>
                </a:r>
                <a:r>
                  <a:rPr lang="nn-NO" i="1" dirty="0">
                    <a:cs typeface="Courier New" panose="02070309020205020404" pitchFamily="49" charset="0"/>
                  </a:rPr>
                  <a:t>sum = 0;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for( int i=0; i&lt;</a:t>
                </a:r>
                <a:r>
                  <a:rPr lang="hu-HU" i="1" dirty="0">
                    <a:cs typeface="Courier New" panose="02070309020205020404" pitchFamily="49" charset="0"/>
                  </a:rPr>
                  <a:t>10</a:t>
                </a:r>
                <a:r>
                  <a:rPr lang="nn-NO" i="1" dirty="0">
                    <a:cs typeface="Courier New" panose="02070309020205020404" pitchFamily="49" charset="0"/>
                  </a:rPr>
                  <a:t>; ++i )</a:t>
                </a:r>
              </a:p>
              <a:p>
                <a:r>
                  <a:rPr lang="nn-NO" i="1" dirty="0">
                    <a:cs typeface="Courier New" panose="02070309020205020404" pitchFamily="49" charset="0"/>
                  </a:rPr>
                  <a:t>sum += t[i];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32292" y="3216461"/>
                <a:ext cx="318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/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8" idx="1"/>
              </p:cNvCxnSpPr>
              <p:nvPr/>
            </p:nvCxnSpPr>
            <p:spPr>
              <a:xfrm>
                <a:off x="3150632" y="4219440"/>
                <a:ext cx="2104203" cy="8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301468" y="4498722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smtClean="0"/>
                <a:t>Fordítóprogram</a:t>
              </a:r>
              <a:endParaRPr lang="hu-HU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334118" y="31255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i="1" dirty="0"/>
              <a:t>mov ecx,0</a:t>
            </a:r>
          </a:p>
          <a:p>
            <a:r>
              <a:rPr lang="hu-HU" i="1" dirty="0"/>
              <a:t>mov eax,0</a:t>
            </a:r>
          </a:p>
          <a:p>
            <a:r>
              <a:rPr lang="hu-HU" i="1" dirty="0"/>
              <a:t>eleje:</a:t>
            </a:r>
          </a:p>
          <a:p>
            <a:r>
              <a:rPr lang="hu-HU" i="1" dirty="0"/>
              <a:t>cmp ecx,10</a:t>
            </a:r>
          </a:p>
          <a:p>
            <a:r>
              <a:rPr lang="hu-HU" i="1" dirty="0"/>
              <a:t>jge vege</a:t>
            </a:r>
          </a:p>
          <a:p>
            <a:r>
              <a:rPr lang="hu-HU" i="1" dirty="0"/>
              <a:t>add eax,[ebx+4*ecx]</a:t>
            </a:r>
          </a:p>
          <a:p>
            <a:r>
              <a:rPr lang="hu-HU" i="1" dirty="0"/>
              <a:t>inc ecx</a:t>
            </a:r>
          </a:p>
          <a:p>
            <a:r>
              <a:rPr lang="hu-HU" i="1" dirty="0"/>
              <a:t>jmp eleje</a:t>
            </a:r>
          </a:p>
          <a:p>
            <a:r>
              <a:rPr lang="hu-HU" i="1" dirty="0"/>
              <a:t>vege:</a:t>
            </a:r>
            <a:endParaRPr lang="hu-HU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981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Harmadik </a:t>
            </a:r>
            <a:r>
              <a:rPr lang="hu-HU" dirty="0"/>
              <a:t>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6" y="1121763"/>
            <a:ext cx="10515600" cy="4351338"/>
          </a:xfrm>
        </p:spPr>
        <p:txBody>
          <a:bodyPr>
            <a:normAutofit/>
          </a:bodyPr>
          <a:lstStyle/>
          <a:p>
            <a:r>
              <a:rPr lang="hu-HU" sz="2200" dirty="0" smtClean="0"/>
              <a:t>Saját </a:t>
            </a:r>
            <a:r>
              <a:rPr lang="hu-HU" sz="2200" dirty="0"/>
              <a:t>típusokat és típusműveleteket adhatok meg: pl: autó, mint típus, melynek egy típusművelete lehet pl az, hogy autó </a:t>
            </a:r>
            <a:r>
              <a:rPr lang="hu-HU" sz="2200" dirty="0" smtClean="0"/>
              <a:t>beindítása</a:t>
            </a:r>
          </a:p>
          <a:p>
            <a:r>
              <a:rPr lang="hu-HU" sz="2200" dirty="0"/>
              <a:t>Ez alatt strukturákat kell érteni (pl. Ha embereket akarunk modellezni, összefogjuk a nevét és a korát egy struktúrába, így a kódban egységesen tudjuk kezelni őket </a:t>
            </a:r>
            <a:r>
              <a:rPr lang="hu-HU" sz="2200" dirty="0" smtClean="0"/>
              <a:t>)</a:t>
            </a:r>
            <a:endParaRPr lang="hu-HU" sz="2200" dirty="0"/>
          </a:p>
          <a:p>
            <a:r>
              <a:rPr lang="hu-HU" sz="2200" dirty="0"/>
              <a:t>Absztrakció: Egyre jobban ki tudom fejezni a modellezett fogalmakat a programban, pl. egy autós játékban a programkódban meg fog jelenni az autó entitás, és a játékos által vezérzet műveletek pedig meg fognak jelenni típusműveletként</a:t>
            </a:r>
            <a:r>
              <a:rPr lang="hu-HU" sz="2200" dirty="0" smtClean="0"/>
              <a:t>. (Ilyen nyelvek pl. C++, Java, C#)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6354" y="3888051"/>
            <a:ext cx="2781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class Auto {</a:t>
            </a:r>
          </a:p>
          <a:p>
            <a:r>
              <a:rPr lang="hu-HU" sz="2000" dirty="0"/>
              <a:t>v</a:t>
            </a:r>
            <a:r>
              <a:rPr lang="hu-HU" sz="2000" dirty="0" smtClean="0"/>
              <a:t>oid beindit() {def..}</a:t>
            </a:r>
          </a:p>
          <a:p>
            <a:endParaRPr lang="hu-HU" sz="2000" dirty="0" smtClean="0"/>
          </a:p>
          <a:p>
            <a:r>
              <a:rPr lang="hu-HU" sz="2000" dirty="0"/>
              <a:t>e</a:t>
            </a:r>
            <a:r>
              <a:rPr lang="hu-HU" sz="2000" dirty="0" smtClean="0"/>
              <a:t>gyeb valtozok, melyek reprezentaljak az autot..</a:t>
            </a:r>
            <a:endParaRPr lang="hu-HU" sz="2000" dirty="0" smtClean="0"/>
          </a:p>
          <a:p>
            <a:r>
              <a:rPr lang="hu-HU" sz="2000" dirty="0" smtClean="0"/>
              <a:t>};</a:t>
            </a:r>
          </a:p>
          <a:p>
            <a:endParaRPr lang="hu-HU" sz="2000" dirty="0"/>
          </a:p>
          <a:p>
            <a:r>
              <a:rPr lang="hu-HU" sz="2000" dirty="0" smtClean="0"/>
              <a:t>Auto </a:t>
            </a:r>
            <a:r>
              <a:rPr lang="hu-HU" sz="2000" dirty="0"/>
              <a:t>auto(‚Ford’);</a:t>
            </a:r>
          </a:p>
          <a:p>
            <a:r>
              <a:rPr lang="hu-HU" sz="2000" dirty="0"/>
              <a:t>auto.beindit</a:t>
            </a:r>
            <a:r>
              <a:rPr lang="hu-HU" sz="2000" dirty="0" smtClean="0"/>
              <a:t>();</a:t>
            </a:r>
          </a:p>
          <a:p>
            <a:endParaRPr lang="hu-H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71977" y="4601711"/>
            <a:ext cx="213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truct Ember {</a:t>
            </a:r>
          </a:p>
          <a:p>
            <a:r>
              <a:rPr lang="hu-HU" dirty="0" smtClean="0"/>
              <a:t>String nev;</a:t>
            </a:r>
          </a:p>
          <a:p>
            <a:r>
              <a:rPr lang="hu-HU" dirty="0" smtClean="0"/>
              <a:t>Int kor;</a:t>
            </a:r>
          </a:p>
          <a:p>
            <a:r>
              <a:rPr lang="hu-HU" dirty="0" smtClean="0"/>
              <a:t>};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975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2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Jelenleg ismert legmagasabb absztrakció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5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Programozzunk ábrákkal!</a:t>
            </a:r>
          </a:p>
          <a:p>
            <a:r>
              <a:rPr lang="hu-HU" dirty="0"/>
              <a:t>Építsük fel a programkód vázát program </a:t>
            </a:r>
            <a:r>
              <a:rPr lang="hu-HU" dirty="0" smtClean="0"/>
              <a:t>modellel</a:t>
            </a:r>
            <a:endParaRPr lang="hu-HU" dirty="0"/>
          </a:p>
          <a:p>
            <a:r>
              <a:rPr lang="hu-HU" dirty="0" smtClean="0"/>
              <a:t>Mi a program modell?</a:t>
            </a:r>
          </a:p>
          <a:p>
            <a:r>
              <a:rPr lang="hu-HU" dirty="0" smtClean="0"/>
              <a:t>Analóg példa: Építészmérnök készít egy tervrajzot, a kivitelező pedig felépíti azt a tervrajz alapján</a:t>
            </a:r>
          </a:p>
          <a:p>
            <a:r>
              <a:rPr lang="hu-HU" dirty="0" smtClean="0"/>
              <a:t>Programozásban is tudunk tervezni, bár ez néha elmarad</a:t>
            </a:r>
          </a:p>
          <a:p>
            <a:r>
              <a:rPr lang="hu-HU" dirty="0" smtClean="0"/>
              <a:t>A tervező készít egy grafikus rajzot a program várázól, a kivitelező, kódóló pedig az alapján fog dolgozni..</a:t>
            </a:r>
          </a:p>
          <a:p>
            <a:r>
              <a:rPr lang="hu-HU" dirty="0" smtClean="0"/>
              <a:t>Az absztrakció itt abban van, hogy a tervrajz teljesen nyelvüfggettlen, nagyon jól átlátható, könnyen érhető, közel áll az emberi gondolkodáshoz. </a:t>
            </a:r>
            <a:endParaRPr lang="hu-HU" dirty="0"/>
          </a:p>
          <a:p>
            <a:r>
              <a:rPr lang="hu-HU" dirty="0" smtClean="0"/>
              <a:t>Ezen a szinten nem foglalkozunk programozási nyelvekkel, kódokkal, ezeket elhanyagoljunk, a lényeg a modellezet fogalmakon van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81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A8221A-784C-4860-A0A9-F32D4EB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9" y="56287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Példa egy tervre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7" y="3335629"/>
            <a:ext cx="3077111" cy="276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11" y="2398574"/>
            <a:ext cx="8001000" cy="389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22" y="2825251"/>
            <a:ext cx="168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Programváz</a:t>
            </a:r>
            <a:endParaRPr lang="hu-H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37151" y="1690688"/>
            <a:ext cx="220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Program működést is tervezhetünk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6266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Végrehajtható terv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/>
          <a:lstStyle/>
          <a:p>
            <a:r>
              <a:rPr lang="hu-HU" dirty="0" smtClean="0"/>
              <a:t>Egy jól definiált leíró nyelvvel azonban a tervet végre tudjuk hajtani, teszteni tudjuk</a:t>
            </a:r>
          </a:p>
          <a:p>
            <a:r>
              <a:rPr lang="hu-HU" dirty="0" smtClean="0"/>
              <a:t>Hogyan?</a:t>
            </a:r>
          </a:p>
          <a:p>
            <a:r>
              <a:rPr lang="hu-HU" dirty="0" smtClean="0"/>
              <a:t>Hát egy programmal! </a:t>
            </a:r>
            <a:r>
              <a:rPr lang="hu-HU" dirty="0" smtClean="0">
                <a:sym typeface="Wingdings" panose="05000000000000000000" pitchFamily="2" charset="2"/>
              </a:rPr>
              <a:t> Általánosságban két lehetőségünk van rá.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 smtClean="0">
                <a:sym typeface="Wingdings" panose="05000000000000000000" pitchFamily="2" charset="2"/>
              </a:rPr>
              <a:t>Lefordítjuk a tervet egy megfelelő célnyelvre, pl c++-ra. (lényegében ez is egy fordítóprogram)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Í</a:t>
            </a:r>
            <a:r>
              <a:rPr lang="hu-HU" dirty="0" smtClean="0">
                <a:sym typeface="Wingdings" panose="05000000000000000000" pitchFamily="2" charset="2"/>
              </a:rPr>
              <a:t>runk egy saját „virtuális gépet” (egy végrehajtó programot), melynek a nyelve nem bináris kód, hanem a tervben szereplő leíróelemek</a:t>
            </a:r>
          </a:p>
          <a:p>
            <a:r>
              <a:rPr lang="hu-HU" dirty="0" smtClean="0"/>
              <a:t>Kutatási terület, nem kiforrott..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228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Zárógondolat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Bármikor saját absztrakt nyelv készíthető</a:t>
            </a:r>
          </a:p>
          <a:p>
            <a:r>
              <a:rPr lang="hu-HU" dirty="0" smtClean="0"/>
              <a:t>Mi határozzuk meg a nyelv utasításkészletét</a:t>
            </a:r>
          </a:p>
          <a:p>
            <a:r>
              <a:rPr lang="hu-HU" dirty="0" smtClean="0"/>
              <a:t>Gondoskodnunk kell arról, hogy az utasításokat végre tudjuk hajtani, pl. </a:t>
            </a:r>
            <a:r>
              <a:rPr lang="hu-HU" dirty="0"/>
              <a:t>e</a:t>
            </a:r>
            <a:r>
              <a:rPr lang="hu-HU" dirty="0" smtClean="0"/>
              <a:t>gy fordítóprogram írásával</a:t>
            </a:r>
          </a:p>
          <a:p>
            <a:r>
              <a:rPr lang="hu-HU" dirty="0" smtClean="0"/>
              <a:t>Illetve fel lehet használni meglévő techonológiákat, és arra építkezni (a fordítóprogramok is ezt teszik az assembly-vel)</a:t>
            </a:r>
          </a:p>
          <a:p>
            <a:r>
              <a:rPr lang="hu-HU" dirty="0" smtClean="0"/>
              <a:t>A nyelvnek nem muszáj általános célú nyelvnek lennie (Nem biztos, hogy mindent ki tudok fejezni vele)</a:t>
            </a:r>
          </a:p>
          <a:p>
            <a:r>
              <a:rPr lang="hu-HU" dirty="0" smtClean="0"/>
              <a:t>ELTÉ-n lehet tanulni fordítóprogramokról..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414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Magamról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ELTE, Informatika Kar MS-c hallgatója</a:t>
            </a:r>
          </a:p>
          <a:p>
            <a:r>
              <a:rPr lang="hu-HU" dirty="0"/>
              <a:t>A </a:t>
            </a:r>
            <a:r>
              <a:rPr lang="hu-HU" dirty="0" err="1"/>
              <a:t>Graphisoft</a:t>
            </a:r>
            <a:r>
              <a:rPr lang="hu-HU" dirty="0"/>
              <a:t> gyakornoka</a:t>
            </a:r>
          </a:p>
          <a:p>
            <a:r>
              <a:rPr lang="hu-HU" dirty="0"/>
              <a:t>Tanulmányaim melletti egyetemi tevékenységek: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Gyakorlatok tartása (az egyik ezek közül a fordítóprogramok)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/>
              <a:t>Egyetemi laborban való részvétel (témája a modellvezért fejlesztés)</a:t>
            </a:r>
          </a:p>
          <a:p>
            <a:r>
              <a:rPr lang="hu-HU" dirty="0"/>
              <a:t>Mindkettő egy-egy absztrakcióval foglalkozik (magas szintű programozási nyelvek, végrehajthaó modellezés), így ez ihlette meg az előadás témáját</a:t>
            </a:r>
          </a:p>
        </p:txBody>
      </p:sp>
    </p:spTree>
    <p:extLst>
      <p:ext uri="{BB962C8B-B14F-4D97-AF65-F5344CB8AC3E}">
        <p14:creationId xmlns:p14="http://schemas.microsoft.com/office/powerpoint/2010/main" val="32273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Mi az absztakció?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Elvonatkoztatás, a lényegtelen dolgok figyelmem kívűl hagyása</a:t>
            </a:r>
          </a:p>
          <a:p>
            <a:r>
              <a:rPr lang="hu-HU" dirty="0"/>
              <a:t>Esetünkben: Minél jobban eltávolodunk a gépi kódtól, és emberi gondolkodáshoz közelibb leírást választunk</a:t>
            </a:r>
          </a:p>
          <a:p>
            <a:r>
              <a:rPr lang="hu-HU" dirty="0"/>
              <a:t>Elvonatkoztatunk attól a kódtól, amit a gép megért, és saját jelrendszert alkotunk</a:t>
            </a:r>
          </a:p>
        </p:txBody>
      </p:sp>
    </p:spTree>
    <p:extLst>
      <p:ext uri="{BB962C8B-B14F-4D97-AF65-F5344CB8AC3E}">
        <p14:creationId xmlns:p14="http://schemas.microsoft.com/office/powerpoint/2010/main" val="3985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gépi kód – Analóg példák a jelrendszerekre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Hogyan kommunikál az ember? (pl. Mi,  magyarok)</a:t>
            </a:r>
          </a:p>
          <a:p>
            <a:pPr lvl="1"/>
            <a:r>
              <a:rPr lang="hu-HU" dirty="0"/>
              <a:t>44 különböző jel (ábécé)</a:t>
            </a:r>
          </a:p>
          <a:p>
            <a:pPr lvl="1"/>
            <a:r>
              <a:rPr lang="hu-HU" dirty="0"/>
              <a:t>Ezekből szavakat alkotunk (szimbólumok, melyeket szóközök választanak el)</a:t>
            </a:r>
          </a:p>
          <a:p>
            <a:pPr lvl="1"/>
            <a:r>
              <a:rPr lang="hu-HU" dirty="0"/>
              <a:t>A szavakból pedig mondatokat (szintaktiai struktúrák)</a:t>
            </a:r>
          </a:p>
          <a:p>
            <a:pPr lvl="1"/>
            <a:r>
              <a:rPr lang="hu-HU" dirty="0"/>
              <a:t>A szavakat, mondatokat megértjük, az egymásnak adott utasításokat végre tudjuk hajtani</a:t>
            </a:r>
          </a:p>
          <a:p>
            <a:r>
              <a:rPr lang="hu-HU" dirty="0"/>
              <a:t>Honnan tudja a természet, hogyan nézzen ki egy ember? (egyszerű modell)</a:t>
            </a:r>
          </a:p>
          <a:p>
            <a:pPr lvl="1"/>
            <a:r>
              <a:rPr lang="hu-HU" dirty="0"/>
              <a:t>A DNS-ben 4 különböző jel (AGCT)</a:t>
            </a:r>
          </a:p>
          <a:p>
            <a:pPr lvl="1"/>
            <a:r>
              <a:rPr lang="hu-HU" dirty="0"/>
              <a:t>A Messenger triplitekben, hármas struktúrákban beolvassa a DNS kódját</a:t>
            </a:r>
          </a:p>
          <a:p>
            <a:pPr lvl="1"/>
            <a:r>
              <a:rPr lang="hu-HU" dirty="0"/>
              <a:t>Minden triplit egy-egy fehérjét kódól, melyet a szervezetünk megért, és felépül az ember</a:t>
            </a:r>
          </a:p>
        </p:txBody>
      </p:sp>
    </p:spTree>
    <p:extLst>
      <p:ext uri="{BB962C8B-B14F-4D97-AF65-F5344CB8AC3E}">
        <p14:creationId xmlns:p14="http://schemas.microsoft.com/office/powerpoint/2010/main" val="14956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gép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Autofit/>
          </a:bodyPr>
          <a:lstStyle/>
          <a:p>
            <a:r>
              <a:rPr lang="hu-HU" dirty="0"/>
              <a:t>2 különböző jel (0, 1)</a:t>
            </a:r>
          </a:p>
          <a:p>
            <a:r>
              <a:rPr lang="hu-HU" dirty="0"/>
              <a:t>Ezekből bájtokat alkotunk (8 jelből álló sorozat)</a:t>
            </a:r>
          </a:p>
          <a:p>
            <a:r>
              <a:rPr lang="hu-HU" dirty="0"/>
              <a:t>Minden bájt egy-egy utasításnak felel meg, ami a processzor közvetlen végre tud hajtani</a:t>
            </a:r>
          </a:p>
          <a:p>
            <a:r>
              <a:rPr lang="hu-HU" dirty="0"/>
              <a:t>Vagy egy számot reprezentál</a:t>
            </a:r>
          </a:p>
          <a:p>
            <a:pPr lvl="0"/>
            <a:r>
              <a:rPr lang="hu-HU" dirty="0"/>
              <a:t>Ezekből épülnek fel a „mondatok”. Pl: Mozgasd a 10-es értéket az ECX regiszterbe: 10111001 00001010</a:t>
            </a:r>
            <a:endParaRPr lang="hu-HU" altLang="hu-HU" dirty="0"/>
          </a:p>
          <a:p>
            <a:pPr lvl="0"/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hu-HU" altLang="hu-H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első bájt a mozgatás utasítás, a második pedig a 61-es érték.</a:t>
            </a:r>
          </a:p>
          <a:p>
            <a:pPr lvl="0"/>
            <a:r>
              <a:rPr lang="hu-HU" altLang="hu-HU" baseline="0" dirty="0">
                <a:latin typeface="Arial" panose="020B0604020202020204" pitchFamily="34" charset="0"/>
              </a:rPr>
              <a:t>Utasítások</a:t>
            </a:r>
            <a:r>
              <a:rPr lang="hu-HU" altLang="hu-HU" dirty="0">
                <a:latin typeface="Arial" panose="020B0604020202020204" pitchFamily="34" charset="0"/>
              </a:rPr>
              <a:t> sorozatot pedig programnak nevezzük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Programozni = bináris szorozatot írni?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hu-HU" dirty="0"/>
              <a:t>Isten ments!</a:t>
            </a:r>
          </a:p>
          <a:p>
            <a:r>
              <a:rPr lang="hu-HU" dirty="0"/>
              <a:t>Itt jönnnek képbe a fordítórpogramok:</a:t>
            </a:r>
          </a:p>
          <a:p>
            <a:r>
              <a:rPr lang="hu-HU" dirty="0"/>
              <a:t>Nagyon egyszerűen olyan programokról beszélünk, mely egy szöveget egy másik szöveggé alakít</a:t>
            </a:r>
          </a:p>
          <a:p>
            <a:endParaRPr lang="hu-HU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19474" y="3855365"/>
            <a:ext cx="8412480" cy="2585323"/>
            <a:chOff x="874776" y="3726577"/>
            <a:chExt cx="8412480" cy="2585323"/>
          </a:xfrm>
        </p:grpSpPr>
        <p:grpSp>
          <p:nvGrpSpPr>
            <p:cNvPr id="15" name="Group 14"/>
            <p:cNvGrpSpPr/>
            <p:nvPr/>
          </p:nvGrpSpPr>
          <p:grpSpPr>
            <a:xfrm>
              <a:off x="874776" y="3726577"/>
              <a:ext cx="8412480" cy="2585323"/>
              <a:chOff x="954024" y="3077963"/>
              <a:chExt cx="8412480" cy="258532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954024" y="3770459"/>
                <a:ext cx="28529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Így szeretnénk programozni:</a:t>
                </a:r>
              </a:p>
              <a:p>
                <a:r>
                  <a:rPr lang="nn-NO" i="1" dirty="0"/>
                  <a:t>int sum = 0;</a:t>
                </a:r>
              </a:p>
              <a:p>
                <a:r>
                  <a:rPr lang="nn-NO" i="1" dirty="0"/>
                  <a:t>for( int i=0; i&lt;</a:t>
                </a:r>
                <a:r>
                  <a:rPr lang="hu-HU" i="1" dirty="0"/>
                  <a:t>10</a:t>
                </a:r>
                <a:r>
                  <a:rPr lang="nn-NO" i="1" dirty="0"/>
                  <a:t>; ++i )</a:t>
                </a:r>
              </a:p>
              <a:p>
                <a:r>
                  <a:rPr lang="nn-NO" i="1" dirty="0"/>
                  <a:t>sum += t[i];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184392" y="3077963"/>
                <a:ext cx="318211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Ezt érti a gép (A bájtok 16-os számrendszerben vannak):</a:t>
                </a:r>
              </a:p>
              <a:p>
                <a:r>
                  <a:rPr lang="en-US" i="1" dirty="0"/>
                  <a:t>B9 00 00 00 00</a:t>
                </a:r>
              </a:p>
              <a:p>
                <a:r>
                  <a:rPr lang="en-US" i="1" dirty="0"/>
                  <a:t>B8 00 00 00 00</a:t>
                </a:r>
              </a:p>
              <a:p>
                <a:r>
                  <a:rPr lang="en-US" i="1" dirty="0"/>
                  <a:t>81 F9 0A 00 00 00</a:t>
                </a:r>
              </a:p>
              <a:p>
                <a:r>
                  <a:rPr lang="en-US" i="1" dirty="0"/>
                  <a:t>7D 06</a:t>
                </a:r>
              </a:p>
              <a:p>
                <a:r>
                  <a:rPr lang="en-US" i="1" dirty="0"/>
                  <a:t>03 04 8B</a:t>
                </a:r>
              </a:p>
              <a:p>
                <a:r>
                  <a:rPr lang="en-US" i="1" dirty="0"/>
                  <a:t>41</a:t>
                </a:r>
              </a:p>
              <a:p>
                <a:r>
                  <a:rPr lang="en-US" i="1" dirty="0"/>
                  <a:t>EB F2</a:t>
                </a:r>
              </a:p>
            </p:txBody>
          </p:sp>
          <p:cxnSp>
            <p:nvCxnSpPr>
              <p:cNvPr id="7" name="Straight Arrow Connector 6"/>
              <p:cNvCxnSpPr>
                <a:stCxn id="4" idx="3"/>
                <a:endCxn id="5" idx="1"/>
              </p:cNvCxnSpPr>
              <p:nvPr/>
            </p:nvCxnSpPr>
            <p:spPr>
              <a:xfrm>
                <a:off x="3806952" y="4370624"/>
                <a:ext cx="237744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038600" y="4582438"/>
              <a:ext cx="1898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Fordítóprogram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0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Első lépcső: Assembly kód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 gépi kód utasításaihoz neveket rendelünk</a:t>
            </a:r>
          </a:p>
          <a:p>
            <a:r>
              <a:rPr lang="hu-HU" dirty="0"/>
              <a:t>Egyel magasabb absztrakciós szint: Minek jegyezzek meg számokat, amikor neveket egyszerűbb..</a:t>
            </a:r>
          </a:p>
          <a:p>
            <a:r>
              <a:rPr lang="hu-HU" dirty="0"/>
              <a:t>Pl: a 10111001 (B9) sorozat azt jelenti, hogy mozgatni szeretnék az ecx regiszterbe (memóriterület a processzorban), assemblyben: mov ecx</a:t>
            </a:r>
          </a:p>
          <a:p>
            <a:r>
              <a:rPr lang="hu-HU" dirty="0"/>
              <a:t>A számokat pedig decimálisan is leírhatjuk: Pl 00001010 (0A) a 10-es decimális számnak felel meg</a:t>
            </a:r>
          </a:p>
          <a:p>
            <a:r>
              <a:rPr lang="hu-HU" dirty="0"/>
              <a:t>Így a 10111001 00001010 leírhatjuk úgy, hogy mov ecx 10</a:t>
            </a:r>
          </a:p>
          <a:p>
            <a:r>
              <a:rPr lang="hu-HU" dirty="0"/>
              <a:t>Fordítóprogramja az Assembler, a szöveges utasításokat gépi utasításokká konverálja</a:t>
            </a:r>
          </a:p>
        </p:txBody>
      </p:sp>
    </p:spTree>
    <p:extLst>
      <p:ext uri="{BB962C8B-B14F-4D97-AF65-F5344CB8AC3E}">
        <p14:creationId xmlns:p14="http://schemas.microsoft.com/office/powerpoint/2010/main" val="202338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Második </a:t>
            </a:r>
            <a:r>
              <a:rPr lang="hu-HU" dirty="0" smtClean="0"/>
              <a:t>lépcső: Magasabb szintű nyelvek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812"/>
          </a:xfrm>
        </p:spPr>
        <p:txBody>
          <a:bodyPr/>
          <a:lstStyle/>
          <a:p>
            <a:r>
              <a:rPr lang="hu-HU" dirty="0"/>
              <a:t>Assembly-re könnyebb fordítani, mint közvetlen gép kódra (mivel már eggyel magasabb szintű absztrakció)</a:t>
            </a:r>
          </a:p>
          <a:p>
            <a:r>
              <a:rPr lang="hu-HU" dirty="0"/>
              <a:t>Így a „magasabb szintű” nyelvek már csak arra fordulnak</a:t>
            </a:r>
            <a:r>
              <a:rPr lang="hu-HU" dirty="0" smtClean="0"/>
              <a:t>. (C, Fortan)</a:t>
            </a:r>
            <a:endParaRPr lang="hu-HU" dirty="0"/>
          </a:p>
          <a:p>
            <a:r>
              <a:rPr lang="hu-HU" dirty="0"/>
              <a:t>Mi hiányzik assemblyből?</a:t>
            </a:r>
          </a:p>
          <a:p>
            <a:pPr lvl="1"/>
            <a:r>
              <a:rPr lang="hu-HU" dirty="0"/>
              <a:t>Vezérlési szerkezetek (ciklus, elágazás)</a:t>
            </a:r>
          </a:p>
          <a:p>
            <a:pPr lvl="1"/>
            <a:r>
              <a:rPr lang="hu-HU" dirty="0"/>
              <a:t>Értékadások</a:t>
            </a:r>
          </a:p>
          <a:p>
            <a:pPr lvl="1"/>
            <a:r>
              <a:rPr lang="hu-HU" dirty="0"/>
              <a:t>Típusok (pl. Egész számok, valós számok, logikai értékek, stb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Programrészek kiemelése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76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4744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Második lépcső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5764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u-HU" dirty="0"/>
              <a:t>Nincsenek regiszterek, csak általunk elnvezett tárterületek</a:t>
            </a:r>
          </a:p>
          <a:p>
            <a:r>
              <a:rPr lang="hu-HU" dirty="0"/>
              <a:t>Értékadás: Egy általam felcimkézett tárteülernek értéket </a:t>
            </a:r>
            <a:r>
              <a:rPr lang="hu-HU" dirty="0" smtClean="0"/>
              <a:t>adok</a:t>
            </a:r>
            <a:endParaRPr lang="hu-HU" dirty="0"/>
          </a:p>
          <a:p>
            <a:r>
              <a:rPr lang="hu-HU" dirty="0"/>
              <a:t>Elágazás: Ha valaminek az értéke ennyi, akkor csináld ezt meg azt</a:t>
            </a:r>
          </a:p>
          <a:p>
            <a:r>
              <a:rPr lang="hu-HU" dirty="0"/>
              <a:t>Ciklus: Csináld ugyanazt addig, amíg nem teljesül egy bizonyos feltétel</a:t>
            </a:r>
            <a:r>
              <a:rPr lang="hu-HU" dirty="0" smtClean="0"/>
              <a:t>..</a:t>
            </a:r>
          </a:p>
          <a:p>
            <a:r>
              <a:rPr lang="hu-HU" dirty="0"/>
              <a:t>Programrészeket el tudok nevezni, ezáltal újra felhasználhatóvá </a:t>
            </a:r>
            <a:r>
              <a:rPr lang="hu-HU" dirty="0" smtClean="0"/>
              <a:t>teszem</a:t>
            </a:r>
          </a:p>
          <a:p>
            <a:r>
              <a:rPr lang="hu-HU" dirty="0" smtClean="0"/>
              <a:t>Assemblybe </a:t>
            </a:r>
            <a:r>
              <a:rPr lang="hu-HU" dirty="0"/>
              <a:t>nagyon körülményes ezeket leírni, mert a gépi utasításokat tudom csak használni </a:t>
            </a:r>
            <a:r>
              <a:rPr lang="hu-HU" dirty="0" smtClean="0"/>
              <a:t>hozzá (címkékre való ugrálgatás a jmp utasítással)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411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1116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Absztakciós szintek a programozásban</vt:lpstr>
      <vt:lpstr>Magamról</vt:lpstr>
      <vt:lpstr>Mi az absztakció?</vt:lpstr>
      <vt:lpstr>A gépi kód – Analóg példák a jelrendszerekre</vt:lpstr>
      <vt:lpstr>A gép kód</vt:lpstr>
      <vt:lpstr>Programozni = bináris szorozatot írni?</vt:lpstr>
      <vt:lpstr>Első lépcső: Assembly kód</vt:lpstr>
      <vt:lpstr>Második lépcső: Magasabb szintű nyelvek</vt:lpstr>
      <vt:lpstr>Második lépcső</vt:lpstr>
      <vt:lpstr>Második lépcső - Példák</vt:lpstr>
      <vt:lpstr>Harmadik lépcső</vt:lpstr>
      <vt:lpstr>Jelenleg ismert legmagasabb absztrakció</vt:lpstr>
      <vt:lpstr>Példa egy tervre</vt:lpstr>
      <vt:lpstr>Végrehajtható terv</vt:lpstr>
      <vt:lpstr>Zárógondolat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Absztakciós szintek a programozásban</dc:title>
  <dc:creator>Nagy, Andras (Architectural Modeling)</dc:creator>
  <cp:lastModifiedBy>Nagy, Andras (Architectural Modeling)</cp:lastModifiedBy>
  <cp:revision>38</cp:revision>
  <dcterms:created xsi:type="dcterms:W3CDTF">2018-09-24T09:01:55Z</dcterms:created>
  <dcterms:modified xsi:type="dcterms:W3CDTF">2018-09-25T11:33:34Z</dcterms:modified>
</cp:coreProperties>
</file>