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4A55-F98C-4DCF-B43B-D8B9973F5BA3}" type="datetimeFigureOut">
              <a:rPr lang="hu-HU" smtClean="0"/>
              <a:t>2016. 11. 20.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038E-A8D1-4ED2-ACC9-3343DD3C13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2166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4A55-F98C-4DCF-B43B-D8B9973F5BA3}" type="datetimeFigureOut">
              <a:rPr lang="hu-HU" smtClean="0"/>
              <a:t>2016. 11. 20.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038E-A8D1-4ED2-ACC9-3343DD3C13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453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4A55-F98C-4DCF-B43B-D8B9973F5BA3}" type="datetimeFigureOut">
              <a:rPr lang="hu-HU" smtClean="0"/>
              <a:t>2016. 11. 20.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038E-A8D1-4ED2-ACC9-3343DD3C13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30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4A55-F98C-4DCF-B43B-D8B9973F5BA3}" type="datetimeFigureOut">
              <a:rPr lang="hu-HU" smtClean="0"/>
              <a:t>2016. 11. 20.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038E-A8D1-4ED2-ACC9-3343DD3C13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36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4A55-F98C-4DCF-B43B-D8B9973F5BA3}" type="datetimeFigureOut">
              <a:rPr lang="hu-HU" smtClean="0"/>
              <a:t>2016. 11. 20.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038E-A8D1-4ED2-ACC9-3343DD3C13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722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4A55-F98C-4DCF-B43B-D8B9973F5BA3}" type="datetimeFigureOut">
              <a:rPr lang="hu-HU" smtClean="0"/>
              <a:t>2016. 11. 20.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038E-A8D1-4ED2-ACC9-3343DD3C13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093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4A55-F98C-4DCF-B43B-D8B9973F5BA3}" type="datetimeFigureOut">
              <a:rPr lang="hu-HU" smtClean="0"/>
              <a:t>2016. 11. 20.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038E-A8D1-4ED2-ACC9-3343DD3C13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8345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4A55-F98C-4DCF-B43B-D8B9973F5BA3}" type="datetimeFigureOut">
              <a:rPr lang="hu-HU" smtClean="0"/>
              <a:t>2016. 11. 20.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038E-A8D1-4ED2-ACC9-3343DD3C13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112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4A55-F98C-4DCF-B43B-D8B9973F5BA3}" type="datetimeFigureOut">
              <a:rPr lang="hu-HU" smtClean="0"/>
              <a:t>2016. 11. 20.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038E-A8D1-4ED2-ACC9-3343DD3C13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6019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4A55-F98C-4DCF-B43B-D8B9973F5BA3}" type="datetimeFigureOut">
              <a:rPr lang="hu-HU" smtClean="0"/>
              <a:t>2016. 11. 20.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038E-A8D1-4ED2-ACC9-3343DD3C13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706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4A55-F98C-4DCF-B43B-D8B9973F5BA3}" type="datetimeFigureOut">
              <a:rPr lang="hu-HU" smtClean="0"/>
              <a:t>2016. 11. 20.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038E-A8D1-4ED2-ACC9-3343DD3C13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488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4A55-F98C-4DCF-B43B-D8B9973F5BA3}" type="datetimeFigureOut">
              <a:rPr lang="hu-HU" smtClean="0"/>
              <a:t>2016. 11. 20.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F038E-A8D1-4ED2-ACC9-3343DD3C13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910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409700" y="465992"/>
            <a:ext cx="9144000" cy="1197585"/>
          </a:xfrm>
        </p:spPr>
        <p:txBody>
          <a:bodyPr/>
          <a:lstStyle/>
          <a:p>
            <a:r>
              <a:rPr lang="hu-HU" dirty="0" err="1"/>
              <a:t>Introductory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78877" y="1837592"/>
            <a:ext cx="9144000" cy="4958861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 err="1"/>
              <a:t>Purpose</a:t>
            </a:r>
            <a:r>
              <a:rPr lang="hu-HU" dirty="0"/>
              <a:t> of </a:t>
            </a:r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/>
              <a:t>analysis</a:t>
            </a:r>
            <a:r>
              <a:rPr lang="hu-HU" dirty="0"/>
              <a:t>: </a:t>
            </a:r>
            <a:r>
              <a:rPr lang="en-US" dirty="0"/>
              <a:t>identify the objects</a:t>
            </a:r>
            <a:r>
              <a:rPr lang="hu-HU" dirty="0"/>
              <a:t>, </a:t>
            </a:r>
            <a:r>
              <a:rPr lang="en-US" dirty="0"/>
              <a:t>classes</a:t>
            </a:r>
            <a:r>
              <a:rPr lang="hu-HU" dirty="0"/>
              <a:t>, </a:t>
            </a:r>
            <a:r>
              <a:rPr lang="hu-HU" dirty="0" err="1"/>
              <a:t>operations</a:t>
            </a:r>
            <a:r>
              <a:rPr lang="hu-HU" dirty="0"/>
              <a:t>, </a:t>
            </a:r>
            <a:r>
              <a:rPr lang="hu-HU" dirty="0" err="1"/>
              <a:t>messages</a:t>
            </a:r>
            <a:r>
              <a:rPr lang="hu-HU" dirty="0"/>
              <a:t>, </a:t>
            </a:r>
            <a:r>
              <a:rPr lang="hu-HU" dirty="0" err="1"/>
              <a:t>events</a:t>
            </a:r>
            <a:r>
              <a:rPr lang="hu-HU" dirty="0"/>
              <a:t>, </a:t>
            </a:r>
            <a:r>
              <a:rPr lang="hu-HU" dirty="0" err="1"/>
              <a:t>activities</a:t>
            </a:r>
            <a:r>
              <a:rPr lang="hu-HU" dirty="0"/>
              <a:t>, </a:t>
            </a:r>
            <a:r>
              <a:rPr lang="hu-HU" dirty="0" err="1"/>
              <a:t>use-cases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system</a:t>
            </a:r>
            <a:r>
              <a:rPr lang="hu-HU" dirty="0"/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 err="1"/>
              <a:t>There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stretgeis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analysis</a:t>
            </a:r>
            <a:r>
              <a:rPr lang="hu-HU" dirty="0"/>
              <a:t> (</a:t>
            </a:r>
            <a:r>
              <a:rPr lang="hu-HU" dirty="0" err="1"/>
              <a:t>see</a:t>
            </a:r>
            <a:r>
              <a:rPr lang="hu-HU" dirty="0"/>
              <a:t> </a:t>
            </a:r>
            <a:r>
              <a:rPr lang="hu-HU" dirty="0" err="1"/>
              <a:t>below</a:t>
            </a:r>
            <a:r>
              <a:rPr lang="hu-HU" dirty="0"/>
              <a:t>..)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/>
              <a:t>In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presenation</a:t>
            </a:r>
            <a:r>
              <a:rPr lang="hu-HU" dirty="0"/>
              <a:t> we </a:t>
            </a:r>
            <a:r>
              <a:rPr lang="hu-HU" dirty="0" err="1"/>
              <a:t>consider</a:t>
            </a:r>
            <a:r>
              <a:rPr lang="hu-HU" dirty="0"/>
              <a:t> </a:t>
            </a:r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six</a:t>
            </a:r>
            <a:r>
              <a:rPr lang="hu-HU" dirty="0"/>
              <a:t> </a:t>
            </a:r>
            <a:r>
              <a:rPr lang="hu-HU" dirty="0" err="1"/>
              <a:t>startgies</a:t>
            </a:r>
            <a:r>
              <a:rPr lang="hu-HU" dirty="0"/>
              <a:t> (</a:t>
            </a:r>
            <a:r>
              <a:rPr lang="hu-HU" dirty="0" err="1"/>
              <a:t>Identify</a:t>
            </a:r>
            <a:r>
              <a:rPr lang="hu-HU" dirty="0"/>
              <a:t> </a:t>
            </a:r>
            <a:r>
              <a:rPr lang="hu-HU" dirty="0" err="1"/>
              <a:t>real-word</a:t>
            </a:r>
            <a:r>
              <a:rPr lang="hu-HU" dirty="0"/>
              <a:t> </a:t>
            </a:r>
            <a:r>
              <a:rPr lang="hu-HU" dirty="0" err="1"/>
              <a:t>items</a:t>
            </a:r>
            <a:r>
              <a:rPr lang="hu-HU" dirty="0"/>
              <a:t>, </a:t>
            </a:r>
            <a:r>
              <a:rPr lang="hu-HU" dirty="0" err="1"/>
              <a:t>physical</a:t>
            </a:r>
            <a:r>
              <a:rPr lang="hu-HU" dirty="0"/>
              <a:t> </a:t>
            </a:r>
            <a:r>
              <a:rPr lang="hu-HU" dirty="0" err="1"/>
              <a:t>devies</a:t>
            </a:r>
            <a:r>
              <a:rPr lang="hu-HU" dirty="0"/>
              <a:t>, </a:t>
            </a:r>
            <a:r>
              <a:rPr lang="hu-HU" dirty="0" err="1"/>
              <a:t>key</a:t>
            </a:r>
            <a:r>
              <a:rPr lang="hu-HU" dirty="0"/>
              <a:t> </a:t>
            </a:r>
            <a:r>
              <a:rPr lang="hu-HU" dirty="0" err="1"/>
              <a:t>concepts</a:t>
            </a:r>
            <a:r>
              <a:rPr lang="hu-HU" dirty="0"/>
              <a:t>, </a:t>
            </a:r>
            <a:r>
              <a:rPr lang="hu-HU" dirty="0" err="1"/>
              <a:t>transaction</a:t>
            </a:r>
            <a:r>
              <a:rPr lang="hu-HU" dirty="0"/>
              <a:t>, </a:t>
            </a:r>
            <a:r>
              <a:rPr lang="hu-HU" dirty="0" err="1"/>
              <a:t>visual</a:t>
            </a:r>
            <a:r>
              <a:rPr lang="hu-HU" dirty="0"/>
              <a:t> </a:t>
            </a:r>
            <a:r>
              <a:rPr lang="hu-HU" dirty="0" err="1"/>
              <a:t>elements</a:t>
            </a:r>
            <a:r>
              <a:rPr lang="hu-HU" dirty="0"/>
              <a:t>, </a:t>
            </a:r>
            <a:r>
              <a:rPr lang="hu-HU" dirty="0" err="1"/>
              <a:t>control</a:t>
            </a:r>
            <a:r>
              <a:rPr lang="hu-HU" dirty="0"/>
              <a:t> </a:t>
            </a:r>
            <a:r>
              <a:rPr lang="hu-HU" dirty="0" err="1"/>
              <a:t>elements</a:t>
            </a:r>
            <a:r>
              <a:rPr lang="hu-HU" dirty="0"/>
              <a:t> </a:t>
            </a:r>
            <a:r>
              <a:rPr lang="hu-HU" dirty="0" err="1"/>
              <a:t>staregy</a:t>
            </a:r>
            <a:r>
              <a:rPr lang="hu-HU" dirty="0"/>
              <a:t>)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case</a:t>
            </a:r>
            <a:r>
              <a:rPr lang="hu-HU" dirty="0"/>
              <a:t> </a:t>
            </a:r>
            <a:r>
              <a:rPr lang="hu-HU" dirty="0" err="1"/>
              <a:t>study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: The </a:t>
            </a:r>
            <a:r>
              <a:rPr lang="hu-HU" dirty="0" err="1"/>
              <a:t>Vhiechle</a:t>
            </a:r>
            <a:r>
              <a:rPr lang="hu-HU" dirty="0"/>
              <a:t> </a:t>
            </a:r>
            <a:r>
              <a:rPr lang="hu-HU" dirty="0" err="1"/>
              <a:t>Detector</a:t>
            </a:r>
            <a:r>
              <a:rPr lang="hu-HU" dirty="0"/>
              <a:t> and </a:t>
            </a:r>
            <a:r>
              <a:rPr lang="en-US" dirty="0"/>
              <a:t>The Coyote Mission Planning and Control System</a:t>
            </a:r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0157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/>
              <a:t>Apply</a:t>
            </a:r>
            <a:r>
              <a:rPr lang="hu-HU" dirty="0"/>
              <a:t> </a:t>
            </a:r>
            <a:r>
              <a:rPr lang="hu-HU" dirty="0" err="1"/>
              <a:t>real-word</a:t>
            </a:r>
            <a:r>
              <a:rPr lang="hu-HU" dirty="0"/>
              <a:t> </a:t>
            </a:r>
            <a:r>
              <a:rPr lang="hu-HU" dirty="0" err="1"/>
              <a:t>items</a:t>
            </a:r>
            <a:r>
              <a:rPr lang="hu-HU" dirty="0"/>
              <a:t> and </a:t>
            </a:r>
            <a:r>
              <a:rPr lang="hu-HU" dirty="0" err="1"/>
              <a:t>physical</a:t>
            </a:r>
            <a:r>
              <a:rPr lang="hu-HU" dirty="0"/>
              <a:t> </a:t>
            </a:r>
            <a:r>
              <a:rPr lang="hu-HU" dirty="0" err="1"/>
              <a:t>devices</a:t>
            </a:r>
            <a:r>
              <a:rPr lang="hu-HU" dirty="0"/>
              <a:t> </a:t>
            </a:r>
            <a:r>
              <a:rPr lang="hu-HU" dirty="0" err="1"/>
              <a:t>strtegy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u-HU" dirty="0" err="1"/>
              <a:t>Identify</a:t>
            </a:r>
            <a:r>
              <a:rPr lang="hu-HU" dirty="0"/>
              <a:t> </a:t>
            </a:r>
            <a:r>
              <a:rPr lang="hu-HU" dirty="0" err="1"/>
              <a:t>objects</a:t>
            </a:r>
            <a:r>
              <a:rPr lang="hu-HU" dirty="0"/>
              <a:t> and </a:t>
            </a:r>
            <a:r>
              <a:rPr lang="hu-HU" dirty="0" err="1"/>
              <a:t>classes</a:t>
            </a:r>
            <a:r>
              <a:rPr lang="hu-HU" dirty="0"/>
              <a:t> </a:t>
            </a:r>
            <a:r>
              <a:rPr lang="hu-HU" dirty="0" err="1"/>
              <a:t>thet</a:t>
            </a:r>
            <a:r>
              <a:rPr lang="hu-HU" dirty="0"/>
              <a:t> </a:t>
            </a:r>
            <a:r>
              <a:rPr lang="hu-HU" dirty="0" err="1"/>
              <a:t>reprsents</a:t>
            </a:r>
            <a:r>
              <a:rPr lang="hu-HU" dirty="0"/>
              <a:t> </a:t>
            </a:r>
            <a:r>
              <a:rPr lang="hu-HU" dirty="0" err="1"/>
              <a:t>things</a:t>
            </a:r>
            <a:r>
              <a:rPr lang="hu-HU" dirty="0"/>
              <a:t> </a:t>
            </a:r>
            <a:r>
              <a:rPr lang="hu-HU" dirty="0" err="1"/>
              <a:t>which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physical</a:t>
            </a:r>
            <a:r>
              <a:rPr lang="hu-HU" dirty="0"/>
              <a:t> </a:t>
            </a:r>
            <a:r>
              <a:rPr lang="hu-HU" dirty="0" err="1"/>
              <a:t>manifestation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real</a:t>
            </a:r>
            <a:r>
              <a:rPr lang="hu-HU" dirty="0"/>
              <a:t> </a:t>
            </a:r>
            <a:r>
              <a:rPr lang="hu-HU" dirty="0" err="1"/>
              <a:t>world</a:t>
            </a:r>
            <a:r>
              <a:rPr lang="hu-HU" dirty="0"/>
              <a:t>.</a:t>
            </a:r>
          </a:p>
          <a:p>
            <a:pPr>
              <a:lnSpc>
                <a:spcPct val="150000"/>
              </a:lnSpc>
            </a:pP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instance</a:t>
            </a:r>
            <a:r>
              <a:rPr lang="hu-HU" dirty="0"/>
              <a:t>: A </a:t>
            </a:r>
            <a:r>
              <a:rPr lang="hu-HU" dirty="0" err="1"/>
              <a:t>customer</a:t>
            </a:r>
            <a:r>
              <a:rPr lang="hu-HU" dirty="0"/>
              <a:t> in a banking </a:t>
            </a:r>
            <a:r>
              <a:rPr lang="hu-HU" dirty="0" err="1"/>
              <a:t>system</a:t>
            </a:r>
            <a:r>
              <a:rPr lang="hu-HU" dirty="0"/>
              <a:t>.</a:t>
            </a:r>
          </a:p>
          <a:p>
            <a:pPr>
              <a:lnSpc>
                <a:spcPct val="150000"/>
              </a:lnSpc>
            </a:pPr>
            <a:r>
              <a:rPr lang="hu-HU" dirty="0" err="1"/>
              <a:t>Identify</a:t>
            </a:r>
            <a:r>
              <a:rPr lang="hu-HU" dirty="0"/>
              <a:t> </a:t>
            </a:r>
            <a:r>
              <a:rPr lang="hu-HU" dirty="0" err="1"/>
              <a:t>phisical</a:t>
            </a:r>
            <a:r>
              <a:rPr lang="hu-HU" dirty="0"/>
              <a:t> </a:t>
            </a:r>
            <a:r>
              <a:rPr lang="hu-HU" dirty="0" err="1"/>
              <a:t>devices</a:t>
            </a:r>
            <a:r>
              <a:rPr lang="hu-HU" dirty="0"/>
              <a:t> </a:t>
            </a:r>
            <a:r>
              <a:rPr lang="en-US" dirty="0"/>
              <a:t>which are part of the system.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5150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 Apply Key Concepts and Transaction Strategies</a:t>
            </a:r>
            <a:endParaRPr lang="hu-HU" sz="4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56138" y="1825625"/>
            <a:ext cx="10597662" cy="4351338"/>
          </a:xfrm>
        </p:spPr>
        <p:txBody>
          <a:bodyPr/>
          <a:lstStyle/>
          <a:p>
            <a:r>
              <a:rPr lang="hu-HU" dirty="0" err="1"/>
              <a:t>Oppsite</a:t>
            </a:r>
            <a:r>
              <a:rPr lang="hu-HU" dirty="0"/>
              <a:t> of </a:t>
            </a:r>
            <a:r>
              <a:rPr lang="hu-HU" dirty="0" err="1"/>
              <a:t>real-world</a:t>
            </a:r>
            <a:r>
              <a:rPr lang="hu-HU" dirty="0"/>
              <a:t> </a:t>
            </a:r>
            <a:r>
              <a:rPr lang="hu-HU" dirty="0" err="1"/>
              <a:t>strategy</a:t>
            </a:r>
            <a:endParaRPr lang="hu-HU" dirty="0"/>
          </a:p>
          <a:p>
            <a:r>
              <a:rPr lang="hu-HU" dirty="0"/>
              <a:t>F</a:t>
            </a:r>
            <a:r>
              <a:rPr lang="en-US" dirty="0" err="1"/>
              <a:t>ind</a:t>
            </a:r>
            <a:r>
              <a:rPr lang="en-US" dirty="0"/>
              <a:t> the essential concepts of a domain of discourse</a:t>
            </a:r>
            <a:endParaRPr lang="hu-HU" dirty="0"/>
          </a:p>
          <a:p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instance</a:t>
            </a:r>
            <a:r>
              <a:rPr lang="hu-HU" dirty="0"/>
              <a:t>: an account in a banking </a:t>
            </a:r>
            <a:r>
              <a:rPr lang="hu-HU" dirty="0" err="1"/>
              <a:t>system</a:t>
            </a:r>
            <a:endParaRPr lang="hu-HU" dirty="0"/>
          </a:p>
          <a:p>
            <a:r>
              <a:rPr lang="hu-HU" dirty="0" err="1"/>
              <a:t>Transaction</a:t>
            </a:r>
            <a:r>
              <a:rPr lang="hu-HU" dirty="0"/>
              <a:t>: R</a:t>
            </a:r>
            <a:r>
              <a:rPr lang="en-US" dirty="0" err="1"/>
              <a:t>eification</a:t>
            </a:r>
            <a:r>
              <a:rPr lang="en-US" dirty="0"/>
              <a:t> of an interaction</a:t>
            </a:r>
            <a:r>
              <a:rPr lang="hu-HU" dirty="0"/>
              <a:t> </a:t>
            </a:r>
            <a:r>
              <a:rPr lang="hu-HU" dirty="0" err="1"/>
              <a:t>between</a:t>
            </a:r>
            <a:r>
              <a:rPr lang="hu-HU" dirty="0"/>
              <a:t> </a:t>
            </a:r>
            <a:r>
              <a:rPr lang="hu-HU" dirty="0" err="1"/>
              <a:t>objects</a:t>
            </a:r>
            <a:endParaRPr lang="hu-HU" dirty="0"/>
          </a:p>
          <a:p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instance</a:t>
            </a:r>
            <a:r>
              <a:rPr lang="hu-HU" dirty="0"/>
              <a:t>: </a:t>
            </a:r>
            <a:r>
              <a:rPr lang="en-US" dirty="0"/>
              <a:t>A withdrawal from a bank account is a transactional object.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49003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Apply Identify Visual Elements and Scenarios Strategies</a:t>
            </a:r>
            <a:endParaRPr lang="hu-HU" sz="36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hu-HU" dirty="0"/>
              <a:t>VE startegy is </a:t>
            </a:r>
            <a:r>
              <a:rPr lang="hu-HU" dirty="0" err="1"/>
              <a:t>related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Scenarios</a:t>
            </a:r>
            <a:r>
              <a:rPr lang="hu-HU" dirty="0"/>
              <a:t> </a:t>
            </a:r>
            <a:r>
              <a:rPr lang="hu-HU" dirty="0" err="1"/>
              <a:t>strtagey</a:t>
            </a:r>
            <a:r>
              <a:rPr lang="hu-HU" dirty="0"/>
              <a:t> (during </a:t>
            </a:r>
            <a:r>
              <a:rPr lang="hu-HU" dirty="0" err="1"/>
              <a:t>considering</a:t>
            </a:r>
            <a:r>
              <a:rPr lang="hu-HU" dirty="0"/>
              <a:t> a </a:t>
            </a:r>
            <a:r>
              <a:rPr lang="hu-HU" dirty="0" err="1"/>
              <a:t>scenario</a:t>
            </a:r>
            <a:r>
              <a:rPr lang="hu-HU" dirty="0"/>
              <a:t> we </a:t>
            </a:r>
            <a:r>
              <a:rPr lang="hu-HU" dirty="0" err="1"/>
              <a:t>should</a:t>
            </a:r>
            <a:r>
              <a:rPr lang="hu-HU" dirty="0"/>
              <a:t> </a:t>
            </a:r>
            <a:r>
              <a:rPr lang="hu-HU" dirty="0" err="1"/>
              <a:t>gadher</a:t>
            </a:r>
            <a:r>
              <a:rPr lang="hu-HU" dirty="0"/>
              <a:t> </a:t>
            </a:r>
            <a:r>
              <a:rPr lang="hu-HU" dirty="0" err="1"/>
              <a:t>interfaces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sceanrios</a:t>
            </a:r>
            <a:r>
              <a:rPr lang="hu-HU" dirty="0"/>
              <a:t>)</a:t>
            </a:r>
          </a:p>
          <a:p>
            <a:pPr>
              <a:lnSpc>
                <a:spcPct val="100000"/>
              </a:lnSpc>
            </a:pPr>
            <a:r>
              <a:rPr lang="hu-HU" dirty="0"/>
              <a:t>The </a:t>
            </a:r>
            <a:r>
              <a:rPr lang="hu-HU" dirty="0" err="1"/>
              <a:t>easisest</a:t>
            </a:r>
            <a:r>
              <a:rPr lang="hu-HU" dirty="0"/>
              <a:t> </a:t>
            </a:r>
            <a:r>
              <a:rPr lang="hu-HU" dirty="0" err="1"/>
              <a:t>way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create</a:t>
            </a:r>
            <a:r>
              <a:rPr lang="hu-HU" dirty="0"/>
              <a:t> a </a:t>
            </a:r>
            <a:r>
              <a:rPr lang="hu-HU" dirty="0" err="1"/>
              <a:t>working</a:t>
            </a:r>
            <a:r>
              <a:rPr lang="hu-HU" dirty="0"/>
              <a:t> </a:t>
            </a:r>
            <a:r>
              <a:rPr lang="hu-HU" dirty="0" err="1"/>
              <a:t>collaboration</a:t>
            </a:r>
            <a:r>
              <a:rPr lang="hu-HU" dirty="0"/>
              <a:t> of </a:t>
            </a:r>
            <a:r>
              <a:rPr lang="hu-HU" dirty="0" err="1"/>
              <a:t>classes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realize</a:t>
            </a:r>
            <a:r>
              <a:rPr lang="hu-HU" dirty="0"/>
              <a:t> an </a:t>
            </a:r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dirty="0" err="1"/>
              <a:t>case</a:t>
            </a:r>
            <a:endParaRPr lang="hu-HU" dirty="0"/>
          </a:p>
          <a:p>
            <a:pPr>
              <a:lnSpc>
                <a:spcPct val="100000"/>
              </a:lnSpc>
            </a:pPr>
            <a:r>
              <a:rPr lang="en-US" dirty="0"/>
              <a:t>In small systems (like </a:t>
            </a:r>
            <a:r>
              <a:rPr lang="en-US" u="sng" dirty="0"/>
              <a:t>RTLC</a:t>
            </a:r>
            <a:r>
              <a:rPr lang="en-US" dirty="0"/>
              <a:t>) system-level use cases are used while in bigger system subsystem-level user cases are used.</a:t>
            </a:r>
            <a:endParaRPr lang="hu-HU" dirty="0"/>
          </a:p>
          <a:p>
            <a:pPr>
              <a:lnSpc>
                <a:spcPct val="100000"/>
              </a:lnSpc>
            </a:pPr>
            <a:r>
              <a:rPr lang="en-US" dirty="0"/>
              <a:t>This elaboration is able to done in-line or by decomposition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9890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dirty="0" err="1"/>
              <a:t>Object-level</a:t>
            </a:r>
            <a:r>
              <a:rPr lang="hu-HU" dirty="0"/>
              <a:t> </a:t>
            </a:r>
            <a:r>
              <a:rPr lang="hu-HU" dirty="0" err="1"/>
              <a:t>scenario</a:t>
            </a:r>
            <a:r>
              <a:rPr lang="hu-HU" dirty="0"/>
              <a:t> </a:t>
            </a:r>
            <a:r>
              <a:rPr lang="hu-HU" dirty="0" err="1"/>
              <a:t>elaboration</a:t>
            </a:r>
            <a:endParaRPr lang="hu-HU" sz="32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u-HU" dirty="0"/>
              <a:t>Y</a:t>
            </a:r>
            <a:r>
              <a:rPr lang="en-US" dirty="0" err="1"/>
              <a:t>ou</a:t>
            </a:r>
            <a:r>
              <a:rPr lang="en-US" dirty="0"/>
              <a:t> should uncover objects, services and parameters.</a:t>
            </a:r>
            <a:endParaRPr lang="hu-HU" dirty="0"/>
          </a:p>
          <a:p>
            <a:pPr>
              <a:lnSpc>
                <a:spcPct val="150000"/>
              </a:lnSpc>
            </a:pPr>
            <a:r>
              <a:rPr lang="en-US" dirty="0"/>
              <a:t>What object has the information necessary to perform this service?</a:t>
            </a:r>
            <a:endParaRPr lang="hu-HU" dirty="0"/>
          </a:p>
          <a:p>
            <a:pPr>
              <a:lnSpc>
                <a:spcPct val="150000"/>
              </a:lnSpc>
            </a:pPr>
            <a:r>
              <a:rPr lang="en-US" dirty="0"/>
              <a:t>What object has the proper interfaces necessary to perform this service?</a:t>
            </a:r>
            <a:endParaRPr lang="hu-HU" dirty="0"/>
          </a:p>
          <a:p>
            <a:pPr>
              <a:lnSpc>
                <a:spcPct val="150000"/>
              </a:lnSpc>
            </a:pPr>
            <a:r>
              <a:rPr lang="en-US" dirty="0"/>
              <a:t>What object has the responsibility to perform this service?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40380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/>
              <a:t>Object-level</a:t>
            </a:r>
            <a:r>
              <a:rPr lang="hu-HU" dirty="0"/>
              <a:t> </a:t>
            </a:r>
            <a:r>
              <a:rPr lang="hu-HU" dirty="0" err="1"/>
              <a:t>scenario</a:t>
            </a:r>
            <a:r>
              <a:rPr lang="hu-HU" dirty="0"/>
              <a:t> </a:t>
            </a:r>
            <a:r>
              <a:rPr lang="hu-HU" dirty="0" err="1"/>
              <a:t>elaboration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u-HU" dirty="0"/>
              <a:t>A</a:t>
            </a:r>
            <a:r>
              <a:rPr lang="en-US" dirty="0" err="1"/>
              <a:t>dd</a:t>
            </a:r>
            <a:r>
              <a:rPr lang="en-US" dirty="0"/>
              <a:t> objects, services, and relations to detail this scenario</a:t>
            </a:r>
            <a:r>
              <a:rPr lang="hu-HU" dirty="0"/>
              <a:t>.</a:t>
            </a:r>
          </a:p>
          <a:p>
            <a:pPr>
              <a:lnSpc>
                <a:spcPct val="150000"/>
              </a:lnSpc>
            </a:pPr>
            <a:r>
              <a:rPr lang="hu-HU" dirty="0"/>
              <a:t>S</a:t>
            </a:r>
            <a:r>
              <a:rPr lang="en-US" dirty="0"/>
              <a:t>tart at the beginning of the scenario, or somewhere in the middle—perhaps</a:t>
            </a:r>
            <a:endParaRPr lang="hu-HU" dirty="0"/>
          </a:p>
          <a:p>
            <a:pPr>
              <a:lnSpc>
                <a:spcPct val="150000"/>
              </a:lnSpc>
            </a:pPr>
            <a:r>
              <a:rPr lang="hu-HU" dirty="0"/>
              <a:t>A</a:t>
            </a:r>
            <a:r>
              <a:rPr lang="en-US" dirty="0" err="1"/>
              <a:t>dd</a:t>
            </a:r>
            <a:r>
              <a:rPr lang="en-US" dirty="0"/>
              <a:t> relevant classes to a class diagram, filling in the operation calls and event receptions to handle the message, attributes.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32678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Models from the Various Strategies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518747" y="1690688"/>
            <a:ext cx="1008477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altLang="hu-HU" sz="2800" dirty="0" err="1">
                <a:solidFill>
                  <a:srgbClr val="000000"/>
                </a:solidFill>
              </a:rPr>
              <a:t>Merge</a:t>
            </a:r>
            <a:r>
              <a:rPr lang="hu-HU" altLang="hu-HU" sz="2800" dirty="0">
                <a:solidFill>
                  <a:srgbClr val="000000"/>
                </a:solidFill>
              </a:rPr>
              <a:t> </a:t>
            </a:r>
            <a:r>
              <a:rPr lang="hu-HU" altLang="hu-HU" sz="2800" dirty="0" err="1">
                <a:solidFill>
                  <a:srgbClr val="000000"/>
                </a:solidFill>
              </a:rPr>
              <a:t>together</a:t>
            </a:r>
            <a:r>
              <a:rPr lang="hu-HU" altLang="hu-HU" sz="2800" dirty="0">
                <a:solidFill>
                  <a:srgbClr val="000000"/>
                </a:solidFill>
              </a:rPr>
              <a:t> </a:t>
            </a:r>
            <a:r>
              <a:rPr lang="hu-HU" altLang="hu-HU" sz="2800" dirty="0" err="1">
                <a:solidFill>
                  <a:srgbClr val="000000"/>
                </a:solidFill>
              </a:rPr>
              <a:t>the</a:t>
            </a:r>
            <a:r>
              <a:rPr lang="hu-HU" altLang="hu-HU" sz="2800" dirty="0">
                <a:solidFill>
                  <a:srgbClr val="000000"/>
                </a:solidFill>
              </a:rPr>
              <a:t> </a:t>
            </a:r>
            <a:r>
              <a:rPr lang="hu-HU" altLang="hu-HU" sz="2800" dirty="0" err="1">
                <a:solidFill>
                  <a:srgbClr val="000000"/>
                </a:solidFill>
              </a:rPr>
              <a:t>different</a:t>
            </a:r>
            <a:r>
              <a:rPr lang="hu-HU" altLang="hu-HU" sz="2800" dirty="0">
                <a:solidFill>
                  <a:srgbClr val="000000"/>
                </a:solidFill>
              </a:rPr>
              <a:t> </a:t>
            </a:r>
            <a:r>
              <a:rPr lang="hu-HU" altLang="hu-HU" sz="2800" dirty="0" err="1">
                <a:solidFill>
                  <a:srgbClr val="000000"/>
                </a:solidFill>
              </a:rPr>
              <a:t>models</a:t>
            </a:r>
            <a:r>
              <a:rPr lang="hu-HU" altLang="hu-HU" sz="2800" dirty="0">
                <a:solidFill>
                  <a:srgbClr val="000000"/>
                </a:solidFill>
              </a:rPr>
              <a:t> </a:t>
            </a:r>
            <a:r>
              <a:rPr lang="hu-HU" altLang="hu-HU" sz="2800" dirty="0" err="1">
                <a:solidFill>
                  <a:srgbClr val="000000"/>
                </a:solidFill>
              </a:rPr>
              <a:t>that</a:t>
            </a:r>
            <a:r>
              <a:rPr lang="hu-HU" altLang="hu-HU" sz="2800" dirty="0"/>
              <a:t> </a:t>
            </a:r>
            <a:r>
              <a:rPr kumimoji="0" lang="hu-HU" altLang="hu-H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have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hu-HU" altLang="hu-H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arisen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hu-HU" altLang="hu-H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from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hu-HU" altLang="hu-H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the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hu-HU" altLang="hu-H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application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of </a:t>
            </a:r>
            <a:r>
              <a:rPr kumimoji="0" lang="hu-HU" altLang="hu-H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the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hu-HU" altLang="hu-H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different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hu-HU" altLang="hu-H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strategies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altLang="hu-HU" sz="2800" dirty="0"/>
              <a:t>The </a:t>
            </a:r>
            <a:r>
              <a:rPr lang="hu-HU" altLang="hu-HU" sz="2800" dirty="0" err="1"/>
              <a:t>resulting</a:t>
            </a:r>
            <a:r>
              <a:rPr lang="hu-HU" altLang="hu-HU" sz="2800" dirty="0"/>
              <a:t> </a:t>
            </a:r>
            <a:r>
              <a:rPr lang="hu-HU" altLang="hu-HU" sz="2800" dirty="0" err="1"/>
              <a:t>the</a:t>
            </a:r>
            <a:r>
              <a:rPr lang="hu-HU" altLang="hu-HU" sz="2800" dirty="0"/>
              <a:t> </a:t>
            </a:r>
            <a:r>
              <a:rPr lang="hu-HU" altLang="hu-HU" sz="2800" dirty="0" err="1"/>
              <a:t>use-case</a:t>
            </a:r>
            <a:r>
              <a:rPr lang="hu-HU" altLang="hu-HU" sz="2800" dirty="0"/>
              <a:t> </a:t>
            </a:r>
            <a:r>
              <a:rPr lang="hu-HU" altLang="hu-HU" sz="2800" dirty="0" err="1"/>
              <a:t>collaborations</a:t>
            </a:r>
            <a:r>
              <a:rPr lang="hu-HU" altLang="hu-HU" sz="2800" dirty="0"/>
              <a:t> </a:t>
            </a:r>
            <a:r>
              <a:rPr lang="hu-HU" altLang="hu-HU" sz="2800" dirty="0" err="1"/>
              <a:t>should</a:t>
            </a:r>
            <a:r>
              <a:rPr lang="hu-HU" altLang="hu-HU" sz="2800" dirty="0"/>
              <a:t> be </a:t>
            </a:r>
            <a:r>
              <a:rPr lang="hu-HU" altLang="hu-HU" sz="2800" dirty="0" err="1"/>
              <a:t>on</a:t>
            </a:r>
            <a:r>
              <a:rPr lang="hu-HU" altLang="hu-HU" sz="2800" dirty="0"/>
              <a:t> a </a:t>
            </a:r>
            <a:r>
              <a:rPr lang="hu-HU" altLang="hu-HU" sz="2800" dirty="0" err="1"/>
              <a:t>single</a:t>
            </a:r>
            <a:r>
              <a:rPr lang="hu-HU" altLang="hu-HU" sz="2800" dirty="0"/>
              <a:t> </a:t>
            </a:r>
            <a:r>
              <a:rPr lang="hu-HU" altLang="hu-HU" sz="2800" dirty="0" err="1"/>
              <a:t>class</a:t>
            </a:r>
            <a:endParaRPr lang="hu-HU" altLang="hu-HU" sz="2800" dirty="0"/>
          </a:p>
          <a:p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518747" y="3497743"/>
            <a:ext cx="1031337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/>
              <a:t>You</a:t>
            </a:r>
            <a:r>
              <a:rPr lang="hu-HU" sz="2800" dirty="0"/>
              <a:t> </a:t>
            </a:r>
            <a:r>
              <a:rPr lang="hu-HU" sz="2800" dirty="0" err="1"/>
              <a:t>should</a:t>
            </a:r>
            <a:r>
              <a:rPr lang="hu-HU" sz="2800" dirty="0"/>
              <a:t> </a:t>
            </a:r>
            <a:r>
              <a:rPr lang="hu-HU" sz="2800" dirty="0" err="1"/>
              <a:t>ask</a:t>
            </a:r>
            <a:r>
              <a:rPr lang="hu-HU" sz="2800" dirty="0"/>
              <a:t> </a:t>
            </a:r>
            <a:r>
              <a:rPr lang="hu-HU" sz="2800" dirty="0" err="1"/>
              <a:t>the</a:t>
            </a:r>
            <a:r>
              <a:rPr lang="hu-HU" sz="2800" dirty="0"/>
              <a:t> </a:t>
            </a:r>
            <a:r>
              <a:rPr lang="hu-HU" sz="2800" dirty="0" err="1"/>
              <a:t>following</a:t>
            </a:r>
            <a:r>
              <a:rPr lang="hu-HU" sz="2800" dirty="0"/>
              <a:t> </a:t>
            </a:r>
            <a:r>
              <a:rPr lang="hu-HU" sz="2800" dirty="0" err="1"/>
              <a:t>questions</a:t>
            </a:r>
            <a:r>
              <a:rPr lang="hu-HU" sz="2800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Which strategy worked best for you, and why?</a:t>
            </a:r>
            <a:endParaRPr lang="hu-H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Which strategy worked the least well for you, and why?</a:t>
            </a:r>
            <a:endParaRPr lang="hu-H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Did some strategies seem to be better identifying elements in one problem or the other?</a:t>
            </a:r>
            <a:endParaRPr lang="hu-H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combination of strategies do you think will be most effective for you?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561425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Looking</a:t>
            </a:r>
            <a:r>
              <a:rPr lang="hu-HU" dirty="0"/>
              <a:t> </a:t>
            </a:r>
            <a:r>
              <a:rPr lang="hu-HU" dirty="0" err="1"/>
              <a:t>ahead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The </a:t>
            </a:r>
            <a:r>
              <a:rPr lang="hu-HU" dirty="0" err="1"/>
              <a:t>startegies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partially</a:t>
            </a:r>
            <a:r>
              <a:rPr lang="hu-HU" dirty="0"/>
              <a:t> </a:t>
            </a:r>
            <a:r>
              <a:rPr lang="hu-HU" dirty="0" err="1"/>
              <a:t>ortogonal</a:t>
            </a:r>
            <a:r>
              <a:rPr lang="hu-HU" dirty="0"/>
              <a:t>.</a:t>
            </a:r>
          </a:p>
          <a:p>
            <a:r>
              <a:rPr lang="hu-HU" dirty="0"/>
              <a:t>The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analysis</a:t>
            </a:r>
            <a:r>
              <a:rPr lang="hu-HU" dirty="0"/>
              <a:t> </a:t>
            </a:r>
            <a:r>
              <a:rPr lang="hu-HU" dirty="0" err="1"/>
              <a:t>corresponds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idea of </a:t>
            </a:r>
            <a:r>
              <a:rPr lang="hu-HU" dirty="0" err="1"/>
              <a:t>paltform</a:t>
            </a:r>
            <a:r>
              <a:rPr lang="hu-HU" dirty="0"/>
              <a:t> </a:t>
            </a:r>
            <a:r>
              <a:rPr lang="en-US" dirty="0"/>
              <a:t>independent model in the OMG’s model-driven architecture</a:t>
            </a:r>
            <a:r>
              <a:rPr lang="hu-HU" dirty="0"/>
              <a:t>. (MDA)</a:t>
            </a:r>
          </a:p>
          <a:p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optimaztion</a:t>
            </a:r>
            <a:r>
              <a:rPr lang="hu-HU" dirty="0"/>
              <a:t> </a:t>
            </a:r>
            <a:r>
              <a:rPr lang="hu-HU" dirty="0" err="1"/>
              <a:t>intention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technology</a:t>
            </a:r>
            <a:r>
              <a:rPr lang="hu-HU" dirty="0"/>
              <a:t> </a:t>
            </a:r>
            <a:r>
              <a:rPr lang="hu-HU" dirty="0" err="1"/>
              <a:t>selections</a:t>
            </a:r>
            <a:r>
              <a:rPr lang="hu-HU" dirty="0"/>
              <a:t> </a:t>
            </a:r>
            <a:r>
              <a:rPr lang="en-US" dirty="0"/>
              <a:t>result in different platform specific models from the same platform independent model.</a:t>
            </a:r>
            <a:endParaRPr lang="hu-HU" dirty="0"/>
          </a:p>
          <a:p>
            <a:r>
              <a:rPr lang="hu-HU" dirty="0"/>
              <a:t>T</a:t>
            </a:r>
            <a:r>
              <a:rPr lang="en-US" dirty="0"/>
              <a:t>he approach insulates you from technology churn and increases the interoperability of your system</a:t>
            </a:r>
            <a:endParaRPr lang="hu-HU" dirty="0"/>
          </a:p>
          <a:p>
            <a:r>
              <a:rPr lang="en-US" dirty="0"/>
              <a:t>For systems that have a long life</a:t>
            </a:r>
            <a:r>
              <a:rPr lang="hu-HU" dirty="0"/>
              <a:t> </a:t>
            </a:r>
            <a:r>
              <a:rPr lang="en-US" dirty="0"/>
              <a:t>the </a:t>
            </a:r>
            <a:r>
              <a:rPr lang="en-US" u="sng" dirty="0"/>
              <a:t>MDA</a:t>
            </a:r>
            <a:r>
              <a:rPr lang="en-US" dirty="0"/>
              <a:t> approach is both highly practical and effective.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56272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524</Words>
  <Application>Microsoft Office PowerPoint</Application>
  <PresentationFormat>Szélesvásznú</PresentationFormat>
  <Paragraphs>43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Office-téma</vt:lpstr>
      <vt:lpstr>Introductory</vt:lpstr>
      <vt:lpstr>Apply real-word items and physical devices strtegy</vt:lpstr>
      <vt:lpstr> Apply Key Concepts and Transaction Strategies</vt:lpstr>
      <vt:lpstr>Apply Identify Visual Elements and Scenarios Strategies</vt:lpstr>
      <vt:lpstr>Object-level scenario elaboration</vt:lpstr>
      <vt:lpstr>Object-level scenario elaboration</vt:lpstr>
      <vt:lpstr>Merge Models from the Various Strategies</vt:lpstr>
      <vt:lpstr>Looking ahead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Introductory</dc:title>
  <dc:creator>Nagy András</dc:creator>
  <cp:lastModifiedBy>Nagy András</cp:lastModifiedBy>
  <cp:revision>11</cp:revision>
  <dcterms:created xsi:type="dcterms:W3CDTF">2016-11-20T12:52:27Z</dcterms:created>
  <dcterms:modified xsi:type="dcterms:W3CDTF">2016-11-20T15:08:58Z</dcterms:modified>
</cp:coreProperties>
</file>