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András" initials="NA" lastIdx="1" clrIdx="0">
    <p:extLst>
      <p:ext uri="{19B8F6BF-5375-455C-9EA6-DF929625EA0E}">
        <p15:presenceInfo xmlns:p15="http://schemas.microsoft.com/office/powerpoint/2012/main" userId="S-1-5-21-2579918842-2513961390-2461162588-50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8:21:03.1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5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4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2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5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8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Load-Optimal Local Fast Rerouting for Relisient Networks</a:t>
            </a:r>
          </a:p>
        </p:txBody>
      </p:sp>
    </p:spTree>
    <p:extLst>
      <p:ext uri="{BB962C8B-B14F-4D97-AF65-F5344CB8AC3E}">
        <p14:creationId xmlns:p14="http://schemas.microsoft.com/office/powerpoint/2010/main" val="15441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2746883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83" y="2080696"/>
                <a:ext cx="3132098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953172" y="2319511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vs</a:t>
            </a:r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Performance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31204" y="3597513"/>
            <a:ext cx="4296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The </a:t>
            </a:r>
            <a:r>
              <a:rPr lang="hu-HU" sz="2000" dirty="0" err="1"/>
              <a:t>resulting</a:t>
            </a:r>
            <a:r>
              <a:rPr lang="hu-HU" sz="2000" dirty="0"/>
              <a:t> </a:t>
            </a:r>
            <a:r>
              <a:rPr lang="hu-HU" sz="2000" dirty="0" err="1"/>
              <a:t>overhead</a:t>
            </a:r>
            <a:r>
              <a:rPr lang="hu-HU" sz="2000" dirty="0"/>
              <a:t> </a:t>
            </a:r>
            <a:r>
              <a:rPr lang="hu-HU" sz="2000" dirty="0" err="1"/>
              <a:t>load</a:t>
            </a:r>
            <a:r>
              <a:rPr lang="hu-HU" sz="2000" dirty="0"/>
              <a:t> is 3 </a:t>
            </a:r>
            <a:r>
              <a:rPr lang="hu-HU" sz="2000" dirty="0" err="1"/>
              <a:t>on</a:t>
            </a:r>
            <a:r>
              <a:rPr lang="hu-HU" sz="2000" dirty="0"/>
              <a:t> (4,6)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left</a:t>
            </a:r>
            <a:r>
              <a:rPr lang="hu-HU" sz="2000" dirty="0"/>
              <a:t> </a:t>
            </a:r>
            <a:r>
              <a:rPr lang="hu-HU" sz="2000" dirty="0" err="1"/>
              <a:t>matrix</a:t>
            </a:r>
            <a:r>
              <a:rPr lang="hu-HU" sz="2000" dirty="0"/>
              <a:t> </a:t>
            </a:r>
            <a:r>
              <a:rPr lang="hu-HU" sz="2000" dirty="0" err="1"/>
              <a:t>while</a:t>
            </a:r>
            <a:r>
              <a:rPr lang="hu-HU" sz="2000" dirty="0"/>
              <a:t> it is 2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right</a:t>
            </a:r>
            <a:r>
              <a:rPr lang="hu-HU" sz="2000" dirty="0"/>
              <a:t>. </a:t>
            </a:r>
          </a:p>
          <a:p>
            <a:endParaRPr lang="hu-HU" sz="2000" dirty="0"/>
          </a:p>
          <a:p>
            <a:r>
              <a:rPr lang="hu-HU" sz="2000" dirty="0"/>
              <a:t>The </a:t>
            </a:r>
            <a:r>
              <a:rPr lang="hu-HU" sz="2000" dirty="0" err="1"/>
              <a:t>worse</a:t>
            </a:r>
            <a:r>
              <a:rPr lang="hu-HU" sz="2000" dirty="0"/>
              <a:t> performance </a:t>
            </a:r>
            <a:r>
              <a:rPr lang="hu-HU" sz="2000" dirty="0" err="1"/>
              <a:t>comes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similarity</a:t>
            </a:r>
            <a:r>
              <a:rPr lang="hu-HU" sz="2000" dirty="0"/>
              <a:t> of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node’s</a:t>
            </a:r>
            <a:r>
              <a:rPr lang="hu-HU" sz="2000" dirty="0"/>
              <a:t> </a:t>
            </a:r>
            <a:r>
              <a:rPr lang="hu-HU" sz="2000" dirty="0" err="1"/>
              <a:t>scheme</a:t>
            </a:r>
            <a:r>
              <a:rPr lang="hu-HU" sz="2000" dirty="0"/>
              <a:t>.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531203" y="2181011"/>
            <a:ext cx="25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Let</a:t>
            </a:r>
            <a:r>
              <a:rPr lang="hu-HU" b="1" dirty="0"/>
              <a:t> F = {(1,6), (2,6), (3,6)}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0463460-A5E0-4204-AFE6-F5A5241180B3}"/>
              </a:ext>
            </a:extLst>
          </p:cNvPr>
          <p:cNvGrpSpPr/>
          <p:nvPr/>
        </p:nvGrpSpPr>
        <p:grpSpPr>
          <a:xfrm>
            <a:off x="5319698" y="3523122"/>
            <a:ext cx="2285407" cy="2286479"/>
            <a:chOff x="5319698" y="3523122"/>
            <a:chExt cx="2285407" cy="2286479"/>
          </a:xfrm>
        </p:grpSpPr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549FD6C1-0FBE-49DF-A133-5F62D8754844}"/>
                </a:ext>
              </a:extLst>
            </p:cNvPr>
            <p:cNvSpPr/>
            <p:nvPr/>
          </p:nvSpPr>
          <p:spPr>
            <a:xfrm>
              <a:off x="6233573" y="3523122"/>
              <a:ext cx="421894" cy="390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4F8EB6AB-D04A-43D6-8917-E15D3C35AF36}"/>
                </a:ext>
              </a:extLst>
            </p:cNvPr>
            <p:cNvSpPr/>
            <p:nvPr/>
          </p:nvSpPr>
          <p:spPr>
            <a:xfrm>
              <a:off x="5319698" y="491906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F62B9DCF-1B97-46AC-9FB1-7A256A027F99}"/>
                </a:ext>
              </a:extLst>
            </p:cNvPr>
            <p:cNvSpPr/>
            <p:nvPr/>
          </p:nvSpPr>
          <p:spPr>
            <a:xfrm>
              <a:off x="6233573" y="539004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F48F952-2C2C-4B1A-BC61-D92CBDABDB34}"/>
                </a:ext>
              </a:extLst>
            </p:cNvPr>
            <p:cNvSpPr/>
            <p:nvPr/>
          </p:nvSpPr>
          <p:spPr>
            <a:xfrm>
              <a:off x="7183211" y="4919067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18B50850-69AB-462D-868E-8754E518687A}"/>
                </a:ext>
              </a:extLst>
            </p:cNvPr>
            <p:cNvSpPr/>
            <p:nvPr/>
          </p:nvSpPr>
          <p:spPr>
            <a:xfrm>
              <a:off x="7183211" y="3978061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4CB41031-ED23-4EAA-BD1E-C4CDB6596DB0}"/>
                </a:ext>
              </a:extLst>
            </p:cNvPr>
            <p:cNvSpPr/>
            <p:nvPr/>
          </p:nvSpPr>
          <p:spPr>
            <a:xfrm>
              <a:off x="5319698" y="4018537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9D72598F-677B-4898-97D6-4A9950018F8F}"/>
                </a:ext>
              </a:extLst>
            </p:cNvPr>
            <p:cNvCxnSpPr>
              <a:cxnSpLocks/>
            </p:cNvCxnSpPr>
            <p:nvPr/>
          </p:nvCxnSpPr>
          <p:spPr>
            <a:xfrm>
              <a:off x="6655467" y="3752738"/>
              <a:ext cx="589529" cy="32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C395C9D7-7139-4148-B3DB-1E0782813EEC}"/>
                </a:ext>
              </a:extLst>
            </p:cNvPr>
            <p:cNvCxnSpPr>
              <a:cxnSpLocks/>
              <a:stCxn id="17" idx="4"/>
              <a:endCxn id="16" idx="1"/>
            </p:cNvCxnSpPr>
            <p:nvPr/>
          </p:nvCxnSpPr>
          <p:spPr>
            <a:xfrm flipH="1">
              <a:off x="7244996" y="4397614"/>
              <a:ext cx="149162" cy="58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484D49EB-F6CA-45DE-862A-90AC7BC3AF08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>
              <a:off x="7470358" y="4397613"/>
              <a:ext cx="72962" cy="58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DAE97A01-B599-4039-B19D-823C8D875151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6444520" y="5128844"/>
              <a:ext cx="738691" cy="26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6B369320-2308-4AD5-AC76-5F9067A40432}"/>
                </a:ext>
              </a:extLst>
            </p:cNvPr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6655467" y="5277178"/>
              <a:ext cx="589529" cy="322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D1CAE4C4-2410-44BE-853E-3E959E861312}"/>
                </a:ext>
              </a:extLst>
            </p:cNvPr>
            <p:cNvCxnSpPr>
              <a:cxnSpLocks/>
              <a:stCxn id="16" idx="4"/>
              <a:endCxn id="15" idx="5"/>
            </p:cNvCxnSpPr>
            <p:nvPr/>
          </p:nvCxnSpPr>
          <p:spPr>
            <a:xfrm flipH="1">
              <a:off x="6593682" y="5338620"/>
              <a:ext cx="800476" cy="40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>
              <a:extLst>
                <a:ext uri="{FF2B5EF4-FFF2-40B4-BE49-F238E27FC236}">
                  <a16:creationId xmlns:a16="http://schemas.microsoft.com/office/drawing/2014/main" id="{753F33F4-7C5F-4648-9728-4D7A1650B771}"/>
                </a:ext>
              </a:extLst>
            </p:cNvPr>
            <p:cNvCxnSpPr>
              <a:cxnSpLocks/>
              <a:stCxn id="15" idx="2"/>
              <a:endCxn id="18" idx="4"/>
            </p:cNvCxnSpPr>
            <p:nvPr/>
          </p:nvCxnSpPr>
          <p:spPr>
            <a:xfrm flipH="1" flipV="1">
              <a:off x="5530645" y="4438090"/>
              <a:ext cx="702928" cy="116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A31D6B92-E4C3-47F1-A02D-D035347B73D3}"/>
                </a:ext>
              </a:extLst>
            </p:cNvPr>
            <p:cNvCxnSpPr>
              <a:cxnSpLocks/>
              <a:stCxn id="15" idx="1"/>
              <a:endCxn id="18" idx="5"/>
            </p:cNvCxnSpPr>
            <p:nvPr/>
          </p:nvCxnSpPr>
          <p:spPr>
            <a:xfrm flipH="1" flipV="1">
              <a:off x="5679807" y="4376648"/>
              <a:ext cx="615551" cy="1074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5F1B0-3D3C-4CAC-9245-0BAF17192F81}"/>
                </a:ext>
              </a:extLst>
            </p:cNvPr>
            <p:cNvCxnSpPr>
              <a:cxnSpLocks/>
              <a:stCxn id="15" idx="0"/>
              <a:endCxn id="18" idx="6"/>
            </p:cNvCxnSpPr>
            <p:nvPr/>
          </p:nvCxnSpPr>
          <p:spPr>
            <a:xfrm flipH="1" flipV="1">
              <a:off x="5741592" y="4228314"/>
              <a:ext cx="702928" cy="1161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836832F4-0C41-4123-A361-79285AF24732}"/>
              </a:ext>
            </a:extLst>
          </p:cNvPr>
          <p:cNvGrpSpPr/>
          <p:nvPr/>
        </p:nvGrpSpPr>
        <p:grpSpPr>
          <a:xfrm>
            <a:off x="8364070" y="3417819"/>
            <a:ext cx="2285407" cy="2286479"/>
            <a:chOff x="8364070" y="3417819"/>
            <a:chExt cx="2285407" cy="2286479"/>
          </a:xfrm>
        </p:grpSpPr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A769AAB5-22A9-470D-BF74-7BBC3C989B71}"/>
                </a:ext>
              </a:extLst>
            </p:cNvPr>
            <p:cNvSpPr/>
            <p:nvPr/>
          </p:nvSpPr>
          <p:spPr>
            <a:xfrm>
              <a:off x="9277945" y="3417819"/>
              <a:ext cx="421894" cy="390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30" name="Ellipszis 29">
              <a:extLst>
                <a:ext uri="{FF2B5EF4-FFF2-40B4-BE49-F238E27FC236}">
                  <a16:creationId xmlns:a16="http://schemas.microsoft.com/office/drawing/2014/main" id="{A7BD4BD6-2B96-4F63-91D7-72B03BFEEAD7}"/>
                </a:ext>
              </a:extLst>
            </p:cNvPr>
            <p:cNvSpPr/>
            <p:nvPr/>
          </p:nvSpPr>
          <p:spPr>
            <a:xfrm>
              <a:off x="8364070" y="4813765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B911316B-7C89-48A8-9BA9-1E9A5018ECC9}"/>
                </a:ext>
              </a:extLst>
            </p:cNvPr>
            <p:cNvSpPr/>
            <p:nvPr/>
          </p:nvSpPr>
          <p:spPr>
            <a:xfrm>
              <a:off x="9277945" y="5284745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CFBA901B-78E4-4765-B0E3-FBA35B1587F5}"/>
                </a:ext>
              </a:extLst>
            </p:cNvPr>
            <p:cNvSpPr/>
            <p:nvPr/>
          </p:nvSpPr>
          <p:spPr>
            <a:xfrm>
              <a:off x="10227583" y="4813764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27CAFEAE-8247-4EE6-A883-39C625A158A6}"/>
                </a:ext>
              </a:extLst>
            </p:cNvPr>
            <p:cNvSpPr/>
            <p:nvPr/>
          </p:nvSpPr>
          <p:spPr>
            <a:xfrm>
              <a:off x="10227583" y="387275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702FA7A6-F5C2-41D9-A5E2-C174482C0036}"/>
                </a:ext>
              </a:extLst>
            </p:cNvPr>
            <p:cNvSpPr/>
            <p:nvPr/>
          </p:nvSpPr>
          <p:spPr>
            <a:xfrm>
              <a:off x="8364070" y="3913234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F8A22F9B-7661-41BC-A4D3-5B06244CCF1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839" y="3647435"/>
              <a:ext cx="589529" cy="32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>
              <a:extLst>
                <a:ext uri="{FF2B5EF4-FFF2-40B4-BE49-F238E27FC236}">
                  <a16:creationId xmlns:a16="http://schemas.microsoft.com/office/drawing/2014/main" id="{E3735CC9-821F-4184-8B0F-5818F8CF13A0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>
              <a:off x="10438530" y="4292311"/>
              <a:ext cx="0" cy="52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nyíllal 36">
              <a:extLst>
                <a:ext uri="{FF2B5EF4-FFF2-40B4-BE49-F238E27FC236}">
                  <a16:creationId xmlns:a16="http://schemas.microsoft.com/office/drawing/2014/main" id="{5E85C180-156F-49DE-AF56-2E97FB42CDD6}"/>
                </a:ext>
              </a:extLst>
            </p:cNvPr>
            <p:cNvCxnSpPr>
              <a:stCxn id="32" idx="2"/>
              <a:endCxn id="31" idx="0"/>
            </p:cNvCxnSpPr>
            <p:nvPr/>
          </p:nvCxnSpPr>
          <p:spPr>
            <a:xfrm flipH="1">
              <a:off x="9488892" y="5023541"/>
              <a:ext cx="738691" cy="26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>
              <a:extLst>
                <a:ext uri="{FF2B5EF4-FFF2-40B4-BE49-F238E27FC236}">
                  <a16:creationId xmlns:a16="http://schemas.microsoft.com/office/drawing/2014/main" id="{090388B8-FBDD-404E-ABAA-86052C387EA2}"/>
                </a:ext>
              </a:extLst>
            </p:cNvPr>
            <p:cNvCxnSpPr>
              <a:cxnSpLocks/>
              <a:stCxn id="32" idx="4"/>
              <a:endCxn id="31" idx="6"/>
            </p:cNvCxnSpPr>
            <p:nvPr/>
          </p:nvCxnSpPr>
          <p:spPr>
            <a:xfrm flipH="1">
              <a:off x="9699839" y="5233317"/>
              <a:ext cx="738691" cy="261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801366F2-FD4E-4AA2-8E6E-44FB951C62F7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 flipV="1">
              <a:off x="8662611" y="4321426"/>
              <a:ext cx="615334" cy="117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nyíllal 39">
              <a:extLst>
                <a:ext uri="{FF2B5EF4-FFF2-40B4-BE49-F238E27FC236}">
                  <a16:creationId xmlns:a16="http://schemas.microsoft.com/office/drawing/2014/main" id="{390C78A4-AC81-4CAA-8F3F-A3572525880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8736366" y="4216257"/>
              <a:ext cx="603364" cy="112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>
              <a:extLst>
                <a:ext uri="{FF2B5EF4-FFF2-40B4-BE49-F238E27FC236}">
                  <a16:creationId xmlns:a16="http://schemas.microsoft.com/office/drawing/2014/main" id="{1F3AC376-9A1F-4E05-8677-B33D06D70966}"/>
                </a:ext>
              </a:extLst>
            </p:cNvPr>
            <p:cNvCxnSpPr>
              <a:stCxn id="33" idx="2"/>
              <a:endCxn id="30" idx="6"/>
            </p:cNvCxnSpPr>
            <p:nvPr/>
          </p:nvCxnSpPr>
          <p:spPr>
            <a:xfrm flipH="1">
              <a:off x="8785964" y="4082535"/>
              <a:ext cx="1441619" cy="94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nyíllal 41">
              <a:extLst>
                <a:ext uri="{FF2B5EF4-FFF2-40B4-BE49-F238E27FC236}">
                  <a16:creationId xmlns:a16="http://schemas.microsoft.com/office/drawing/2014/main" id="{C7B3866C-5B2E-4AA0-B91C-AF59FE94B521}"/>
                </a:ext>
              </a:extLst>
            </p:cNvPr>
            <p:cNvCxnSpPr>
              <a:stCxn id="30" idx="0"/>
              <a:endCxn id="34" idx="4"/>
            </p:cNvCxnSpPr>
            <p:nvPr/>
          </p:nvCxnSpPr>
          <p:spPr>
            <a:xfrm flipV="1">
              <a:off x="8575017" y="4332787"/>
              <a:ext cx="0" cy="480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3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Latin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schemes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Each </a:t>
                </a:r>
                <a:r>
                  <a:rPr lang="hu-HU" dirty="0" err="1"/>
                  <a:t>node</a:t>
                </a:r>
                <a:r>
                  <a:rPr lang="hu-HU" dirty="0"/>
                  <a:t> </a:t>
                </a:r>
                <a:r>
                  <a:rPr lang="hu-HU" dirty="0" err="1"/>
                  <a:t>appears</a:t>
                </a:r>
                <a:r>
                  <a:rPr lang="hu-HU" dirty="0"/>
                  <a:t> </a:t>
                </a:r>
                <a:r>
                  <a:rPr lang="hu-HU" dirty="0" err="1"/>
                  <a:t>exactly</a:t>
                </a:r>
                <a:r>
                  <a:rPr lang="hu-HU" dirty="0"/>
                  <a:t> </a:t>
                </a:r>
                <a:r>
                  <a:rPr lang="hu-HU" dirty="0" err="1"/>
                  <a:t>once</a:t>
                </a:r>
                <a:r>
                  <a:rPr lang="hu-HU" dirty="0"/>
                  <a:t> in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and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latin </a:t>
                </a:r>
                <a:r>
                  <a:rPr lang="hu-HU" dirty="0" err="1"/>
                  <a:t>squares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good</a:t>
                </a:r>
                <a:r>
                  <a:rPr lang="hu-HU" dirty="0"/>
                  <a:t>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matrices</a:t>
                </a:r>
                <a:r>
                  <a:rPr lang="hu-HU" dirty="0"/>
                  <a:t>. </a:t>
                </a:r>
                <a:br>
                  <a:rPr lang="hu-HU" dirty="0"/>
                </a:br>
                <a:r>
                  <a:rPr lang="hu-HU" dirty="0"/>
                  <a:t>(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i,j</a:t>
                </a:r>
                <a:r>
                  <a:rPr lang="hu-HU" baseline="-25000" dirty="0"/>
                  <a:t> </a:t>
                </a:r>
                <a:r>
                  <a:rPr lang="hu-HU" dirty="0"/>
                  <a:t>= (i+j-1) </a:t>
                </a:r>
                <a:r>
                  <a:rPr lang="hu-HU" dirty="0" err="1"/>
                  <a:t>mod</a:t>
                </a:r>
                <a:r>
                  <a:rPr lang="hu-HU" dirty="0"/>
                  <a:t> (n-1))</a:t>
                </a:r>
              </a:p>
              <a:p>
                <a:r>
                  <a:rPr lang="hu-HU" dirty="0" err="1"/>
                  <a:t>Example</a:t>
                </a:r>
                <a:r>
                  <a:rPr lang="hu-HU" dirty="0"/>
                  <a:t> (n=4):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hu-HU" sz="1000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links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d </a:t>
                </a:r>
                <a:r>
                  <a:rPr lang="hu-HU" dirty="0" err="1"/>
                  <a:t>fail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nodes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route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(v</a:t>
                </a:r>
                <a:r>
                  <a:rPr lang="hu-HU" baseline="-25000" dirty="0"/>
                  <a:t>f+1</a:t>
                </a:r>
                <a:r>
                  <a:rPr lang="hu-HU" dirty="0"/>
                  <a:t>, d) </a:t>
                </a:r>
                <a:r>
                  <a:rPr lang="hu-HU" dirty="0" err="1"/>
                  <a:t>so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The </a:t>
                </a:r>
                <a:r>
                  <a:rPr lang="hu-HU" dirty="0" err="1"/>
                  <a:t>intersection</a:t>
                </a:r>
                <a:r>
                  <a:rPr lang="hu-HU" dirty="0"/>
                  <a:t> of </a:t>
                </a:r>
                <a:r>
                  <a:rPr lang="hu-HU" dirty="0" err="1"/>
                  <a:t>prefixes</a:t>
                </a:r>
                <a:r>
                  <a:rPr lang="hu-HU" dirty="0"/>
                  <a:t> of </a:t>
                </a:r>
                <a:r>
                  <a:rPr lang="hu-HU" dirty="0" err="1"/>
                  <a:t>rows</a:t>
                </a:r>
                <a:r>
                  <a:rPr lang="hu-HU" dirty="0"/>
                  <a:t> plays a </a:t>
                </a:r>
                <a:r>
                  <a:rPr lang="hu-HU" dirty="0" err="1"/>
                  <a:t>central</a:t>
                </a:r>
                <a:r>
                  <a:rPr lang="hu-HU" dirty="0"/>
                  <a:t> </a:t>
                </a:r>
                <a:r>
                  <a:rPr lang="hu-HU" dirty="0" err="1"/>
                  <a:t>role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6" b="-18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9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</a:t>
            </a:r>
            <a:r>
              <a:rPr lang="hu-HU" baseline="30000" dirty="0"/>
              <a:t>k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Limit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intersection</a:t>
                </a:r>
                <a:r>
                  <a:rPr lang="hu-HU" dirty="0"/>
                  <a:t> 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rows</a:t>
                </a:r>
                <a:r>
                  <a:rPr lang="hu-HU" dirty="0"/>
                  <a:t> </a:t>
                </a:r>
                <a:r>
                  <a:rPr lang="hu-HU" dirty="0" err="1"/>
                  <a:t>affected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 </a:t>
                </a:r>
                <a:r>
                  <a:rPr lang="hu-HU" dirty="0" err="1"/>
                  <a:t>ultimately</a:t>
                </a:r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n </a:t>
                </a:r>
                <a:r>
                  <a:rPr lang="hu-HU" dirty="0" err="1"/>
                  <a:t>nodes</a:t>
                </a:r>
                <a:r>
                  <a:rPr lang="hu-HU" dirty="0"/>
                  <a:t>, we must </a:t>
                </a:r>
                <a:r>
                  <a:rPr lang="hu-HU" dirty="0" err="1"/>
                  <a:t>work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k </a:t>
                </a:r>
                <a:r>
                  <a:rPr lang="hu-HU" dirty="0" err="1"/>
                  <a:t>columns</a:t>
                </a:r>
                <a:r>
                  <a:rPr lang="hu-HU" dirty="0"/>
                  <a:t> of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M.</a:t>
                </a:r>
              </a:p>
              <a:p>
                <a:r>
                  <a:rPr lang="hu-HU" dirty="0"/>
                  <a:t>M</a:t>
                </a:r>
                <a:r>
                  <a:rPr lang="hu-HU" baseline="30000" dirty="0"/>
                  <a:t>k</a:t>
                </a:r>
                <a:r>
                  <a:rPr lang="hu-HU" dirty="0"/>
                  <a:t> = [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ij</a:t>
                </a:r>
                <a:r>
                  <a:rPr lang="hu-HU" dirty="0"/>
                  <a:t> | 1 &lt;= i &lt; n, 1 &lt;= j &lt;= k]</a:t>
                </a:r>
              </a:p>
              <a:p>
                <a:r>
                  <a:rPr lang="hu-HU" dirty="0"/>
                  <a:t>There is a </a:t>
                </a:r>
                <a:r>
                  <a:rPr lang="hu-HU" dirty="0" err="1"/>
                  <a:t>theorem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garantees</a:t>
                </a:r>
                <a:r>
                  <a:rPr lang="hu-HU" dirty="0"/>
                  <a:t>: 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optimal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attack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intersection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two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hu-HU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br>
                  <a:rPr lang="hu-HU" dirty="0"/>
                </a:b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submatrices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hu-HU" sz="3700" dirty="0"/>
                  <a:t>We </a:t>
                </a:r>
                <a:r>
                  <a:rPr lang="hu-HU" sz="3700" dirty="0" err="1"/>
                  <a:t>need</a:t>
                </a:r>
                <a:r>
                  <a:rPr lang="hu-HU" sz="3700" dirty="0"/>
                  <a:t> </a:t>
                </a:r>
                <a:r>
                  <a:rPr lang="hu-HU" sz="3700" dirty="0" err="1"/>
                  <a:t>symmetric</a:t>
                </a:r>
                <a:r>
                  <a:rPr lang="hu-HU" sz="3700" dirty="0"/>
                  <a:t> </a:t>
                </a:r>
                <a:r>
                  <a:rPr lang="hu-HU" sz="3700" dirty="0" err="1"/>
                  <a:t>balanced</a:t>
                </a:r>
                <a:r>
                  <a:rPr lang="hu-HU" sz="3700" dirty="0"/>
                  <a:t> </a:t>
                </a:r>
                <a:r>
                  <a:rPr lang="hu-HU" sz="3700" dirty="0" err="1"/>
                  <a:t>incomplete</a:t>
                </a:r>
                <a:r>
                  <a:rPr lang="hu-HU" sz="3700" dirty="0"/>
                  <a:t> </a:t>
                </a:r>
                <a:r>
                  <a:rPr lang="hu-HU" sz="3700" dirty="0" err="1"/>
                  <a:t>block</a:t>
                </a:r>
                <a:r>
                  <a:rPr lang="hu-HU" sz="3700" dirty="0"/>
                  <a:t> </a:t>
                </a:r>
                <a:r>
                  <a:rPr lang="hu-HU" sz="3700" dirty="0" err="1"/>
                  <a:t>designs</a:t>
                </a:r>
                <a:r>
                  <a:rPr lang="hu-HU" sz="3700" dirty="0"/>
                  <a:t> (</a:t>
                </a:r>
                <a:r>
                  <a:rPr lang="hu-HU" sz="3700" dirty="0" err="1"/>
                  <a:t>BIBDs</a:t>
                </a:r>
                <a:r>
                  <a:rPr lang="hu-HU" sz="3700" dirty="0"/>
                  <a:t>).</a:t>
                </a:r>
              </a:p>
              <a:p>
                <a:endParaRPr lang="hu-HU" sz="3700" dirty="0"/>
              </a:p>
              <a:p>
                <a:r>
                  <a:rPr lang="hu-HU" sz="3700" dirty="0"/>
                  <a:t>BIBD: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𝑑𝑒𝑠𝑖𝑔𝑛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𝑐𝑜𝑙𝑙𝑒𝑐𝑡𝑖𝑜𝑛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𝑜𝑓𝑏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hu-HU" sz="3800" dirty="0"/>
              </a:p>
              <a:p>
                <a:r>
                  <a:rPr lang="hu-HU" sz="3800" dirty="0"/>
                  <a:t>b = v is </a:t>
                </a:r>
                <a:r>
                  <a:rPr lang="hu-HU" sz="3800" dirty="0" err="1"/>
                  <a:t>called</a:t>
                </a:r>
                <a:r>
                  <a:rPr lang="hu-HU" sz="3800" dirty="0"/>
                  <a:t> </a:t>
                </a:r>
                <a:r>
                  <a:rPr lang="hu-HU" sz="3800" dirty="0" err="1"/>
                  <a:t>symmetric</a:t>
                </a:r>
                <a:endParaRPr lang="hu-HU" sz="3800" dirty="0"/>
              </a:p>
              <a:p>
                <a:r>
                  <a:rPr lang="hu-HU" sz="3800" dirty="0"/>
                  <a:t>The </a:t>
                </a:r>
                <a:r>
                  <a:rPr lang="hu-HU" sz="3800" dirty="0" err="1"/>
                  <a:t>only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remaining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problem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the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aren’t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rows</a:t>
                </a:r>
                <a:r>
                  <a:rPr lang="hu-HU" sz="3800" dirty="0"/>
                  <a:t>.</a:t>
                </a:r>
              </a:p>
              <a:p>
                <a:r>
                  <a:rPr lang="hu-HU" sz="3800" dirty="0" err="1"/>
                  <a:t>Algorithm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Transforming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into</a:t>
                </a:r>
                <a:r>
                  <a:rPr lang="hu-HU" sz="3800" dirty="0"/>
                  <a:t> Latin </a:t>
                </a:r>
                <a:r>
                  <a:rPr lang="hu-HU" sz="3800" dirty="0" err="1"/>
                  <a:t>Rows</a:t>
                </a:r>
                <a:endParaRPr lang="hu-HU" sz="38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9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2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/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A368F585-F6E4-469E-BE36-82F0DB7CF5BC}"/>
              </a:ext>
            </a:extLst>
          </p:cNvPr>
          <p:cNvSpPr txBox="1"/>
          <p:nvPr/>
        </p:nvSpPr>
        <p:spPr>
          <a:xfrm>
            <a:off x="6461311" y="3329052"/>
            <a:ext cx="299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complementer</a:t>
            </a:r>
            <a:r>
              <a:rPr lang="hu-HU" dirty="0"/>
              <a:t> </a:t>
            </a:r>
            <a:r>
              <a:rPr lang="hu-HU" dirty="0" err="1"/>
              <a:t>blocks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326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Permutation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Generalize </a:t>
                </a:r>
                <a:r>
                  <a:rPr lang="hu-HU" dirty="0" err="1"/>
                  <a:t>All-to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problem</a:t>
                </a:r>
                <a:r>
                  <a:rPr lang="hu-H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𝑐𝑜𝑚𝑚𝑢𝑛𝑖𝑐𝑎𝑡𝑒𝑠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previous</a:t>
                </a:r>
                <a:r>
                  <a:rPr lang="hu-HU" dirty="0"/>
                  <a:t> </a:t>
                </a:r>
                <a:r>
                  <a:rPr lang="hu-HU" dirty="0" err="1"/>
                  <a:t>conditions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guarantee</a:t>
                </a:r>
                <a:r>
                  <a:rPr lang="hu-HU" dirty="0"/>
                  <a:t> |F|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hu-HU" dirty="0"/>
                  <a:t> link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necessary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generate</a:t>
                </a:r>
                <a:r>
                  <a:rPr lang="hu-HU" dirty="0"/>
                  <a:t> a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About the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Need for faster failover protocol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edges</a:t>
            </a:r>
            <a:r>
              <a:rPr lang="hu-HU" dirty="0"/>
              <a:t> fall out.</a:t>
            </a:r>
          </a:p>
          <a:p>
            <a:r>
              <a:rPr lang="hu-HU" dirty="0"/>
              <a:t>Not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tagging. (Additional information for packages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rerouting</a:t>
            </a:r>
            <a:r>
              <a:rPr lang="hu-HU" dirty="0"/>
              <a:t>)</a:t>
            </a:r>
          </a:p>
          <a:p>
            <a:r>
              <a:rPr lang="hu-HU" dirty="0"/>
              <a:t>Build a static failover matrix in order that the alternative route should not be </a:t>
            </a:r>
            <a:r>
              <a:rPr lang="hu-HU" dirty="0" err="1"/>
              <a:t>recomputed</a:t>
            </a:r>
            <a:r>
              <a:rPr lang="hu-HU" dirty="0"/>
              <a:t> in runtime.</a:t>
            </a:r>
          </a:p>
        </p:txBody>
      </p:sp>
    </p:spTree>
    <p:extLst>
      <p:ext uri="{BB962C8B-B14F-4D97-AF65-F5344CB8AC3E}">
        <p14:creationId xmlns:p14="http://schemas.microsoft.com/office/powerpoint/2010/main" val="4286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Problem statement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SDN-</a:t>
                </a:r>
                <a:r>
                  <a:rPr lang="hu-HU" dirty="0" err="1"/>
                  <a:t>network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.. 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 connected by bidirectional links E</a:t>
                </a:r>
              </a:p>
              <a:p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node</a:t>
                </a:r>
                <a:r>
                  <a:rPr lang="hu-HU" dirty="0"/>
                  <a:t> has 2 </a:t>
                </a:r>
                <a:r>
                  <a:rPr lang="hu-HU" dirty="0" err="1"/>
                  <a:t>kinds</a:t>
                </a:r>
                <a:r>
                  <a:rPr lang="hu-HU" dirty="0"/>
                  <a:t> of </a:t>
                </a:r>
                <a:r>
                  <a:rPr lang="hu-HU" dirty="0" err="1"/>
                  <a:t>static</a:t>
                </a:r>
                <a:r>
                  <a:rPr lang="hu-HU" dirty="0"/>
                  <a:t> flow </a:t>
                </a:r>
                <a:r>
                  <a:rPr lang="hu-HU" dirty="0" err="1"/>
                  <a:t>rules</a:t>
                </a:r>
                <a:r>
                  <a:rPr lang="hu-HU" dirty="0"/>
                  <a:t>: </a:t>
                </a:r>
              </a:p>
              <a:p>
                <a:pPr lvl="1"/>
                <a:r>
                  <a:rPr lang="hu-HU" dirty="0" err="1"/>
                  <a:t>original</a:t>
                </a:r>
                <a:r>
                  <a:rPr lang="hu-HU" dirty="0"/>
                  <a:t> (</a:t>
                </a:r>
                <a:r>
                  <a:rPr lang="hu-HU" dirty="0" err="1"/>
                  <a:t>regular</a:t>
                </a:r>
                <a:r>
                  <a:rPr lang="hu-HU" dirty="0"/>
                  <a:t> </a:t>
                </a:r>
                <a:r>
                  <a:rPr lang="hu-HU" dirty="0" err="1"/>
                  <a:t>forwarding</a:t>
                </a:r>
                <a:r>
                  <a:rPr lang="hu-HU" dirty="0"/>
                  <a:t> </a:t>
                </a:r>
                <a:r>
                  <a:rPr lang="hu-HU" dirty="0" err="1"/>
                  <a:t>behavior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dirty="0" err="1"/>
                  <a:t>conditional</a:t>
                </a:r>
                <a:r>
                  <a:rPr lang="hu-HU" dirty="0"/>
                  <a:t> (in case of node fail)</a:t>
                </a:r>
              </a:p>
              <a:p>
                <a:r>
                  <a:rPr lang="hu-HU" dirty="0"/>
                  <a:t>We consider an initial network where all nodes are directly connected</a:t>
                </a:r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Load overhead: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flows </a:t>
                </a:r>
                <a:r>
                  <a:rPr lang="hu-HU" dirty="0" err="1"/>
                  <a:t>crossing</a:t>
                </a:r>
                <a:r>
                  <a:rPr lang="hu-HU" dirty="0"/>
                  <a:t> e edge </a:t>
                </a:r>
                <a:r>
                  <a:rPr lang="hu-HU" dirty="0" err="1"/>
                  <a:t>due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rerouting</a:t>
                </a:r>
                <a:r>
                  <a:rPr lang="hu-HU" dirty="0"/>
                  <a:t>. </a:t>
                </a:r>
              </a:p>
              <a:p>
                <a:r>
                  <a:rPr lang="hu-HU" dirty="0" err="1">
                    <a:ea typeface="Cambria Math" panose="02040503050406030204" pitchFamily="18" charset="0"/>
                  </a:rPr>
                  <a:t>Let</a:t>
                </a:r>
                <a:r>
                  <a:rPr lang="hu-H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hu-HU" dirty="0"/>
              </a:p>
              <a:p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</a:t>
                </a:r>
                <a:r>
                  <a:rPr lang="hu-HU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hu-HU" dirty="0"/>
                  <a:t> </a:t>
                </a:r>
              </a:p>
              <a:p>
                <a:pPr lvl="1"/>
                <a:r>
                  <a:rPr lang="hu-HU" dirty="0" err="1"/>
                  <a:t>Choose</a:t>
                </a:r>
                <a:r>
                  <a:rPr lang="hu-HU" dirty="0"/>
                  <a:t> </a:t>
                </a:r>
                <a:r>
                  <a:rPr lang="hu-HU" dirty="0" err="1"/>
                  <a:t>some</a:t>
                </a:r>
                <a:r>
                  <a:rPr lang="hu-HU" dirty="0"/>
                  <a:t> </a:t>
                </a:r>
                <a:r>
                  <a:rPr lang="hu-HU" dirty="0" err="1"/>
                  <a:t>failing</a:t>
                </a:r>
                <a:r>
                  <a:rPr lang="hu-HU" dirty="0"/>
                  <a:t> </a:t>
                </a:r>
                <a:r>
                  <a:rPr lang="hu-HU" dirty="0" err="1"/>
                  <a:t>links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generates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worst</a:t>
                </a:r>
                <a:r>
                  <a:rPr lang="hu-HU" dirty="0"/>
                  <a:t>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. </a:t>
                </a:r>
                <a:endParaRPr lang="hu-HU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hu-HU" baseline="-25000" dirty="0"/>
                      <m:t>o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set</a:t>
                </a:r>
                <a:r>
                  <a:rPr lang="hu-HU" dirty="0"/>
                  <a:t> of </a:t>
                </a:r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attacks</a:t>
                </a:r>
                <a:r>
                  <a:rPr lang="hu-HU" dirty="0"/>
                  <a:t>: </a:t>
                </a:r>
                <a:r>
                  <a:rPr lang="hu-HU" dirty="0" err="1"/>
                  <a:t>minimal</a:t>
                </a:r>
                <a:r>
                  <a:rPr lang="hu-HU" dirty="0"/>
                  <a:t> </a:t>
                </a:r>
                <a:r>
                  <a:rPr lang="hu-HU" dirty="0" err="1"/>
                  <a:t>required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leading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an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consider</a:t>
            </a:r>
            <a:r>
              <a:rPr lang="hu-HU" dirty="0"/>
              <a:t> </a:t>
            </a:r>
            <a:r>
              <a:rPr lang="hu-HU" dirty="0" err="1"/>
              <a:t>All-to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endParaRPr lang="hu-HU" dirty="0"/>
          </a:p>
          <a:p>
            <a:r>
              <a:rPr lang="hu-HU" dirty="0"/>
              <a:t>n flow, n </a:t>
            </a:r>
            <a:r>
              <a:rPr lang="hu-HU" dirty="0" err="1"/>
              <a:t>node</a:t>
            </a:r>
            <a:endParaRPr lang="hu-HU" dirty="0"/>
          </a:p>
          <a:p>
            <a:r>
              <a:rPr lang="hu-HU" dirty="0"/>
              <a:t>S </a:t>
            </a:r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scheme</a:t>
            </a:r>
            <a:r>
              <a:rPr lang="hu-HU" dirty="0"/>
              <a:t>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M = [</a:t>
            </a:r>
            <a:r>
              <a:rPr lang="hu-HU" dirty="0" err="1"/>
              <a:t>m</a:t>
            </a:r>
            <a:r>
              <a:rPr lang="hu-HU" baseline="-25000" dirty="0" err="1"/>
              <a:t>i,j</a:t>
            </a:r>
            <a:r>
              <a:rPr lang="hu-HU" dirty="0"/>
              <a:t>]</a:t>
            </a:r>
          </a:p>
          <a:p>
            <a:r>
              <a:rPr lang="hu-HU" dirty="0" err="1"/>
              <a:t>i</a:t>
            </a:r>
            <a:r>
              <a:rPr lang="hu-HU" baseline="30000" dirty="0" err="1"/>
              <a:t>th</a:t>
            </a:r>
            <a:r>
              <a:rPr lang="hu-HU" dirty="0"/>
              <a:t> flow </a:t>
            </a:r>
            <a:r>
              <a:rPr lang="hu-HU" dirty="0" err="1"/>
              <a:t>means</a:t>
            </a:r>
            <a:r>
              <a:rPr lang="hu-HU" dirty="0"/>
              <a:t>: 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foward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</a:t>
            </a:r>
            <a:r>
              <a:rPr lang="hu-HU" baseline="-25000" dirty="0" err="1"/>
              <a:t>i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direct</a:t>
            </a:r>
            <a:r>
              <a:rPr lang="hu-HU" dirty="0"/>
              <a:t> link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we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ith</a:t>
            </a:r>
            <a:r>
              <a:rPr lang="hu-HU" dirty="0"/>
              <a:t> flow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4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cxnSpLocks/>
              <a:stCxn id="6" idx="5"/>
              <a:endCxn id="7" idx="2"/>
            </p:cNvCxnSpPr>
            <p:nvPr/>
          </p:nvCxnSpPr>
          <p:spPr>
            <a:xfrm>
              <a:off x="1584187" y="3841650"/>
              <a:ext cx="1355795" cy="961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0917C28-C5E4-422F-92CE-4AA7BD47920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4233F968-FC33-4787-A9ED-5DBF689D3E17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680CFA6A-3FB5-4D52-ADEA-4A0CC1AE0AB5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C803C3D6-03B8-4DC4-878F-0B0801E15F71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4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547</Words>
  <Application>Microsoft Office PowerPoint</Application>
  <PresentationFormat>Szélesvásznú</PresentationFormat>
  <Paragraphs>132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Load-Optimal Local Fast Rerouting for Relisient Networks</vt:lpstr>
      <vt:lpstr>About the article</vt:lpstr>
      <vt:lpstr>Problem statement model</vt:lpstr>
      <vt:lpstr>Main definitions</vt:lpstr>
      <vt:lpstr>Failover matrix model</vt:lpstr>
      <vt:lpstr>PowerPoint-bemutató</vt:lpstr>
      <vt:lpstr>PowerPoint-bemutató</vt:lpstr>
      <vt:lpstr>PowerPoint-bemutató</vt:lpstr>
      <vt:lpstr>PowerPoint-bemutató</vt:lpstr>
      <vt:lpstr>PowerPoint-bemutató</vt:lpstr>
      <vt:lpstr>Performance</vt:lpstr>
      <vt:lpstr>Latin square schemes</vt:lpstr>
      <vt:lpstr>Mk matrix</vt:lpstr>
      <vt:lpstr>How to create submatrices of low intersection</vt:lpstr>
      <vt:lpstr>PowerPoint-bemutató</vt:lpstr>
      <vt:lpstr>PowerPoint-bemutató</vt:lpstr>
      <vt:lpstr>PowerPoint-bemutató</vt:lpstr>
      <vt:lpstr>Permutation routing</vt:lpstr>
      <vt:lpstr>Arbitrary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Load-Optimal Local Fast Rerouting for Relisient Networks</dc:title>
  <dc:creator>Nagy, Andras (AM)</dc:creator>
  <cp:lastModifiedBy>Mózsi Krisztián</cp:lastModifiedBy>
  <cp:revision>86</cp:revision>
  <dcterms:created xsi:type="dcterms:W3CDTF">2017-10-18T09:52:29Z</dcterms:created>
  <dcterms:modified xsi:type="dcterms:W3CDTF">2017-10-24T06:08:31Z</dcterms:modified>
</cp:coreProperties>
</file>