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16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5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2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34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1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1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06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88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4A55-F98C-4DCF-B43B-D8B9973F5BA3}" type="datetimeFigureOut">
              <a:rPr lang="hu-HU" smtClean="0"/>
              <a:t>2016.11.23.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038E-A8D1-4ED2-ACC9-3343DD3C13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1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9700" y="465992"/>
            <a:ext cx="9144000" cy="1197585"/>
          </a:xfrm>
        </p:spPr>
        <p:txBody>
          <a:bodyPr/>
          <a:lstStyle/>
          <a:p>
            <a:r>
              <a:rPr lang="hu-HU" dirty="0" err="1"/>
              <a:t>Introductory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78877" y="1837592"/>
            <a:ext cx="9144000" cy="4958861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200" dirty="0" err="1"/>
              <a:t>Purpose</a:t>
            </a:r>
            <a:r>
              <a:rPr lang="hu-HU" sz="2200" dirty="0"/>
              <a:t> of </a:t>
            </a:r>
            <a:r>
              <a:rPr lang="hu-HU" sz="2200" dirty="0" err="1"/>
              <a:t>object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r>
              <a:rPr lang="hu-HU" sz="2200" dirty="0"/>
              <a:t>: </a:t>
            </a:r>
            <a:r>
              <a:rPr lang="en-US" sz="2200" dirty="0"/>
              <a:t>identify the objects</a:t>
            </a:r>
            <a:r>
              <a:rPr lang="hu-HU" sz="2200" dirty="0"/>
              <a:t>, </a:t>
            </a:r>
            <a:r>
              <a:rPr lang="en-US" sz="2200" dirty="0"/>
              <a:t>classes</a:t>
            </a:r>
            <a:r>
              <a:rPr lang="hu-HU" sz="2200" dirty="0"/>
              <a:t>, </a:t>
            </a:r>
            <a:r>
              <a:rPr lang="hu-HU" sz="2200" dirty="0" err="1"/>
              <a:t>operations</a:t>
            </a:r>
            <a:r>
              <a:rPr lang="hu-HU" sz="2200" dirty="0"/>
              <a:t>, </a:t>
            </a:r>
            <a:r>
              <a:rPr lang="hu-HU" sz="2200" dirty="0" err="1"/>
              <a:t>messages</a:t>
            </a:r>
            <a:r>
              <a:rPr lang="hu-HU" sz="2200" dirty="0"/>
              <a:t>, </a:t>
            </a:r>
            <a:r>
              <a:rPr lang="hu-HU" sz="2200" dirty="0" err="1"/>
              <a:t>events</a:t>
            </a:r>
            <a:r>
              <a:rPr lang="hu-HU" sz="2200" dirty="0"/>
              <a:t>, </a:t>
            </a:r>
            <a:r>
              <a:rPr lang="hu-HU" sz="2200" dirty="0" err="1"/>
              <a:t>activities</a:t>
            </a:r>
            <a:r>
              <a:rPr lang="hu-HU" sz="2200" dirty="0"/>
              <a:t>, </a:t>
            </a:r>
            <a:r>
              <a:rPr lang="hu-HU" sz="2200" dirty="0" err="1"/>
              <a:t>use-cases</a:t>
            </a:r>
            <a:r>
              <a:rPr lang="hu-HU" sz="2200" dirty="0"/>
              <a:t> in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system</a:t>
            </a:r>
            <a:r>
              <a:rPr lang="hu-HU" sz="22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200" dirty="0"/>
              <a:t>There are different stretgeis for the analysis (see </a:t>
            </a:r>
            <a:r>
              <a:rPr lang="hu-HU" sz="2200" dirty="0" smtClean="0"/>
              <a:t>the previous presentaion</a:t>
            </a:r>
            <a:r>
              <a:rPr lang="hu-HU" sz="2200" dirty="0" smtClean="0"/>
              <a:t>..)</a:t>
            </a:r>
            <a:endParaRPr lang="hu-HU" sz="22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200" dirty="0"/>
              <a:t>In </a:t>
            </a:r>
            <a:r>
              <a:rPr lang="hu-HU" sz="2200" dirty="0" err="1"/>
              <a:t>this</a:t>
            </a:r>
            <a:r>
              <a:rPr lang="hu-HU" sz="2200" dirty="0"/>
              <a:t> </a:t>
            </a:r>
            <a:r>
              <a:rPr lang="hu-HU" sz="2200" dirty="0" err="1"/>
              <a:t>presenation</a:t>
            </a:r>
            <a:r>
              <a:rPr lang="hu-HU" sz="2200" dirty="0"/>
              <a:t> we </a:t>
            </a:r>
            <a:r>
              <a:rPr lang="hu-HU" sz="2200" dirty="0" err="1"/>
              <a:t>consider</a:t>
            </a:r>
            <a:r>
              <a:rPr lang="hu-HU" sz="2200" dirty="0"/>
              <a:t> </a:t>
            </a:r>
            <a:r>
              <a:rPr lang="hu-HU" sz="2200" dirty="0" err="1"/>
              <a:t>only</a:t>
            </a:r>
            <a:r>
              <a:rPr lang="hu-HU" sz="2200" dirty="0"/>
              <a:t> </a:t>
            </a:r>
            <a:r>
              <a:rPr lang="hu-HU" sz="2200" dirty="0" err="1"/>
              <a:t>six</a:t>
            </a:r>
            <a:r>
              <a:rPr lang="hu-HU" sz="2200" dirty="0"/>
              <a:t> </a:t>
            </a:r>
            <a:r>
              <a:rPr lang="hu-HU" sz="2200" dirty="0" err="1"/>
              <a:t>startgies</a:t>
            </a:r>
            <a:r>
              <a:rPr lang="hu-HU" sz="2200" dirty="0"/>
              <a:t> (</a:t>
            </a:r>
            <a:r>
              <a:rPr lang="hu-HU" sz="2200" dirty="0" err="1"/>
              <a:t>Identify</a:t>
            </a:r>
            <a:r>
              <a:rPr lang="hu-HU" sz="2200" dirty="0"/>
              <a:t> </a:t>
            </a:r>
            <a:r>
              <a:rPr lang="hu-HU" sz="2200" dirty="0" err="1"/>
              <a:t>real-word</a:t>
            </a:r>
            <a:r>
              <a:rPr lang="hu-HU" sz="2200" dirty="0"/>
              <a:t> </a:t>
            </a:r>
            <a:r>
              <a:rPr lang="hu-HU" sz="2200" dirty="0" err="1"/>
              <a:t>items</a:t>
            </a:r>
            <a:r>
              <a:rPr lang="hu-HU" sz="2200" dirty="0"/>
              <a:t>, </a:t>
            </a:r>
            <a:r>
              <a:rPr lang="hu-HU" sz="2200" dirty="0" err="1"/>
              <a:t>physical</a:t>
            </a:r>
            <a:r>
              <a:rPr lang="hu-HU" sz="2200" dirty="0"/>
              <a:t> </a:t>
            </a:r>
            <a:r>
              <a:rPr lang="hu-HU" sz="2200" dirty="0" err="1"/>
              <a:t>devies</a:t>
            </a:r>
            <a:r>
              <a:rPr lang="hu-HU" sz="2200" dirty="0"/>
              <a:t>, </a:t>
            </a:r>
            <a:r>
              <a:rPr lang="hu-HU" sz="2200" dirty="0" err="1"/>
              <a:t>key</a:t>
            </a:r>
            <a:r>
              <a:rPr lang="hu-HU" sz="2200" dirty="0"/>
              <a:t> </a:t>
            </a:r>
            <a:r>
              <a:rPr lang="hu-HU" sz="2200" dirty="0" err="1"/>
              <a:t>concepts</a:t>
            </a:r>
            <a:r>
              <a:rPr lang="hu-HU" sz="2200" dirty="0"/>
              <a:t>, </a:t>
            </a:r>
            <a:r>
              <a:rPr lang="hu-HU" sz="2200" dirty="0" err="1"/>
              <a:t>transaction</a:t>
            </a:r>
            <a:r>
              <a:rPr lang="hu-HU" sz="2200" dirty="0"/>
              <a:t>, </a:t>
            </a:r>
            <a:r>
              <a:rPr lang="hu-HU" sz="2200" dirty="0" err="1"/>
              <a:t>visual</a:t>
            </a:r>
            <a:r>
              <a:rPr lang="hu-HU" sz="2200" dirty="0"/>
              <a:t> </a:t>
            </a:r>
            <a:r>
              <a:rPr lang="hu-HU" sz="2200" dirty="0" err="1"/>
              <a:t>elements</a:t>
            </a:r>
            <a:r>
              <a:rPr lang="hu-HU" sz="2200" dirty="0"/>
              <a:t>, </a:t>
            </a:r>
            <a:r>
              <a:rPr lang="hu-HU" sz="2200" dirty="0" err="1"/>
              <a:t>control</a:t>
            </a:r>
            <a:r>
              <a:rPr lang="hu-HU" sz="2200" dirty="0"/>
              <a:t> </a:t>
            </a:r>
            <a:r>
              <a:rPr lang="hu-HU" sz="2200" dirty="0" err="1"/>
              <a:t>elements</a:t>
            </a:r>
            <a:r>
              <a:rPr lang="hu-HU" sz="2200" dirty="0"/>
              <a:t> </a:t>
            </a:r>
            <a:r>
              <a:rPr lang="hu-HU" sz="2200" dirty="0" err="1"/>
              <a:t>staregy</a:t>
            </a:r>
            <a:r>
              <a:rPr lang="hu-HU" sz="2200" dirty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two</a:t>
            </a:r>
            <a:r>
              <a:rPr lang="hu-HU" sz="2200" dirty="0"/>
              <a:t> </a:t>
            </a:r>
            <a:r>
              <a:rPr lang="hu-HU" sz="2200" dirty="0" err="1"/>
              <a:t>case</a:t>
            </a:r>
            <a:r>
              <a:rPr lang="hu-HU" sz="2200" dirty="0"/>
              <a:t> </a:t>
            </a:r>
            <a:r>
              <a:rPr lang="hu-HU" sz="2200" dirty="0" err="1"/>
              <a:t>study</a:t>
            </a:r>
            <a:r>
              <a:rPr lang="hu-HU" sz="2200" dirty="0"/>
              <a:t> </a:t>
            </a:r>
            <a:r>
              <a:rPr lang="hu-HU" sz="2200" dirty="0" err="1"/>
              <a:t>for</a:t>
            </a:r>
            <a:r>
              <a:rPr lang="hu-HU" sz="2200" dirty="0"/>
              <a:t> </a:t>
            </a:r>
            <a:r>
              <a:rPr lang="hu-HU" sz="2200" dirty="0" err="1"/>
              <a:t>this</a:t>
            </a:r>
            <a:r>
              <a:rPr lang="hu-HU" sz="2200" dirty="0"/>
              <a:t>: The </a:t>
            </a:r>
            <a:r>
              <a:rPr lang="hu-HU" sz="2200" dirty="0" err="1"/>
              <a:t>Vhiechle</a:t>
            </a:r>
            <a:r>
              <a:rPr lang="hu-HU" sz="2200" dirty="0"/>
              <a:t> </a:t>
            </a:r>
            <a:r>
              <a:rPr lang="hu-HU" sz="2200" dirty="0" err="1"/>
              <a:t>Detector</a:t>
            </a:r>
            <a:r>
              <a:rPr lang="hu-HU" sz="2200" dirty="0"/>
              <a:t> and </a:t>
            </a:r>
            <a:r>
              <a:rPr lang="en-US" sz="2200" dirty="0"/>
              <a:t>The Coyote Mission Planning and Control System</a:t>
            </a:r>
            <a:r>
              <a:rPr lang="hu-HU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1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Apply</a:t>
            </a:r>
            <a:r>
              <a:rPr lang="hu-HU" dirty="0"/>
              <a:t> </a:t>
            </a:r>
            <a:r>
              <a:rPr lang="hu-HU" dirty="0" err="1"/>
              <a:t>real-word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 and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strtegy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thet</a:t>
            </a:r>
            <a:r>
              <a:rPr lang="hu-HU" dirty="0"/>
              <a:t> </a:t>
            </a:r>
            <a:r>
              <a:rPr lang="hu-HU" dirty="0" err="1"/>
              <a:t>reprsents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manifestation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.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: A </a:t>
            </a:r>
            <a:r>
              <a:rPr lang="hu-HU" dirty="0" err="1"/>
              <a:t>customer</a:t>
            </a:r>
            <a:r>
              <a:rPr lang="hu-HU" dirty="0"/>
              <a:t> in a banking </a:t>
            </a:r>
            <a:r>
              <a:rPr lang="hu-HU" dirty="0" err="1"/>
              <a:t>system</a:t>
            </a:r>
            <a:r>
              <a:rPr lang="hu-HU" dirty="0"/>
              <a:t>.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Identify</a:t>
            </a:r>
            <a:r>
              <a:rPr lang="hu-HU" dirty="0"/>
              <a:t> </a:t>
            </a:r>
            <a:r>
              <a:rPr lang="hu-HU" dirty="0" err="1"/>
              <a:t>phisical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en-US" dirty="0"/>
              <a:t>which are part of the system.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50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 Apply Key Concepts and Transaction Strategies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6138" y="1825625"/>
            <a:ext cx="10597662" cy="4351338"/>
          </a:xfrm>
        </p:spPr>
        <p:txBody>
          <a:bodyPr/>
          <a:lstStyle/>
          <a:p>
            <a:r>
              <a:rPr lang="hu-HU" dirty="0" err="1"/>
              <a:t>Oppsite</a:t>
            </a:r>
            <a:r>
              <a:rPr lang="hu-HU" dirty="0"/>
              <a:t> of </a:t>
            </a:r>
            <a:r>
              <a:rPr lang="hu-HU" dirty="0" err="1"/>
              <a:t>real-world</a:t>
            </a:r>
            <a:r>
              <a:rPr lang="hu-HU" dirty="0"/>
              <a:t> </a:t>
            </a:r>
            <a:r>
              <a:rPr lang="hu-HU" dirty="0" err="1"/>
              <a:t>strategy</a:t>
            </a:r>
            <a:endParaRPr lang="hu-HU" dirty="0"/>
          </a:p>
          <a:p>
            <a:r>
              <a:rPr lang="hu-HU" dirty="0"/>
              <a:t>F</a:t>
            </a:r>
            <a:r>
              <a:rPr lang="en-US" dirty="0" err="1"/>
              <a:t>ind</a:t>
            </a:r>
            <a:r>
              <a:rPr lang="en-US" dirty="0"/>
              <a:t> the essential concepts of a domain of discourse</a:t>
            </a:r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: an account in a banking </a:t>
            </a:r>
            <a:r>
              <a:rPr lang="hu-HU" dirty="0" err="1"/>
              <a:t>system</a:t>
            </a:r>
            <a:endParaRPr lang="hu-HU" dirty="0"/>
          </a:p>
          <a:p>
            <a:r>
              <a:rPr lang="hu-HU" dirty="0" err="1"/>
              <a:t>Transaction</a:t>
            </a:r>
            <a:r>
              <a:rPr lang="hu-HU" dirty="0"/>
              <a:t>: R</a:t>
            </a:r>
            <a:r>
              <a:rPr lang="en-US" dirty="0" err="1"/>
              <a:t>eification</a:t>
            </a:r>
            <a:r>
              <a:rPr lang="en-US" dirty="0"/>
              <a:t> of an interaction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objects</a:t>
            </a:r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: </a:t>
            </a:r>
            <a:r>
              <a:rPr lang="en-US" dirty="0"/>
              <a:t>A withdrawal from a bank account is a transactional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900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Apply Identify Visual Elements and Scenarios Strategies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/>
              <a:t>VE startegy is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Scenarios</a:t>
            </a:r>
            <a:r>
              <a:rPr lang="hu-HU" dirty="0"/>
              <a:t> </a:t>
            </a:r>
            <a:r>
              <a:rPr lang="hu-HU" dirty="0" err="1"/>
              <a:t>strtagey</a:t>
            </a:r>
            <a:r>
              <a:rPr lang="hu-HU" dirty="0"/>
              <a:t> (during </a:t>
            </a:r>
            <a:r>
              <a:rPr lang="hu-HU" dirty="0" err="1"/>
              <a:t>considering</a:t>
            </a:r>
            <a:r>
              <a:rPr lang="hu-HU" dirty="0"/>
              <a:t> a </a:t>
            </a:r>
            <a:r>
              <a:rPr lang="hu-HU" dirty="0" err="1"/>
              <a:t>scenario</a:t>
            </a:r>
            <a:r>
              <a:rPr lang="hu-HU" dirty="0"/>
              <a:t> we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gadher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sceanrios</a:t>
            </a:r>
            <a:r>
              <a:rPr lang="hu-HU" dirty="0"/>
              <a:t>)</a:t>
            </a:r>
          </a:p>
          <a:p>
            <a:pPr>
              <a:lnSpc>
                <a:spcPct val="100000"/>
              </a:lnSpc>
            </a:pPr>
            <a:r>
              <a:rPr lang="hu-HU" dirty="0"/>
              <a:t>The </a:t>
            </a:r>
            <a:r>
              <a:rPr lang="hu-HU" dirty="0" err="1"/>
              <a:t>easisest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collaboration</a:t>
            </a:r>
            <a:r>
              <a:rPr lang="hu-HU" dirty="0"/>
              <a:t> of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en-US" dirty="0"/>
              <a:t>In small systems (like </a:t>
            </a:r>
            <a:r>
              <a:rPr lang="en-US" u="sng" dirty="0"/>
              <a:t>RTLC</a:t>
            </a:r>
            <a:r>
              <a:rPr lang="en-US" dirty="0"/>
              <a:t>) system-level use cases are used while in bigger system subsystem-level user cases are used.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en-US" dirty="0"/>
              <a:t>This elaboration is able to done in-line or by decomposition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989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err="1"/>
              <a:t>Object-level</a:t>
            </a:r>
            <a:r>
              <a:rPr lang="hu-HU" dirty="0"/>
              <a:t> </a:t>
            </a:r>
            <a:r>
              <a:rPr lang="hu-HU" dirty="0" err="1"/>
              <a:t>scenario</a:t>
            </a:r>
            <a:r>
              <a:rPr lang="hu-HU" dirty="0"/>
              <a:t> </a:t>
            </a:r>
            <a:r>
              <a:rPr lang="hu-HU" dirty="0" err="1"/>
              <a:t>elaboration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should uncover objects, services and parameters.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information necessary to perform this service?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proper interfaces necessary to perform this service?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en-US" dirty="0"/>
              <a:t>What object has the responsibility to perform this service?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3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Object-level</a:t>
            </a:r>
            <a:r>
              <a:rPr lang="hu-HU" dirty="0"/>
              <a:t> </a:t>
            </a:r>
            <a:r>
              <a:rPr lang="hu-HU" dirty="0" err="1"/>
              <a:t>scenario</a:t>
            </a:r>
            <a:r>
              <a:rPr lang="hu-HU" dirty="0"/>
              <a:t> </a:t>
            </a:r>
            <a:r>
              <a:rPr lang="hu-HU" dirty="0" err="1"/>
              <a:t>elaboration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A</a:t>
            </a:r>
            <a:r>
              <a:rPr lang="en-US" dirty="0" err="1"/>
              <a:t>dd</a:t>
            </a:r>
            <a:r>
              <a:rPr lang="en-US" dirty="0"/>
              <a:t> objects, services, and relations to detail this scenario</a:t>
            </a:r>
            <a:r>
              <a:rPr lang="hu-HU" dirty="0"/>
              <a:t>.</a:t>
            </a:r>
          </a:p>
          <a:p>
            <a:pPr>
              <a:lnSpc>
                <a:spcPct val="150000"/>
              </a:lnSpc>
            </a:pPr>
            <a:r>
              <a:rPr lang="hu-HU" dirty="0"/>
              <a:t>S</a:t>
            </a:r>
            <a:r>
              <a:rPr lang="en-US" dirty="0"/>
              <a:t>tart at the beginning of the scenario, or somewhere in the middle—perhaps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A</a:t>
            </a:r>
            <a:r>
              <a:rPr lang="en-US" dirty="0" err="1"/>
              <a:t>dd</a:t>
            </a:r>
            <a:r>
              <a:rPr lang="en-US" dirty="0"/>
              <a:t> relevant classes to a class diagram, filling in the operation calls and event receptions to handle the message, attributes.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267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Models from the Various Strategies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18747" y="1690688"/>
            <a:ext cx="100847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sz="2800" dirty="0" err="1">
                <a:solidFill>
                  <a:srgbClr val="000000"/>
                </a:solidFill>
              </a:rPr>
              <a:t>Merge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together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the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different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models</a:t>
            </a:r>
            <a:r>
              <a:rPr lang="hu-HU" altLang="hu-HU" sz="2800" dirty="0">
                <a:solidFill>
                  <a:srgbClr val="000000"/>
                </a:solidFill>
              </a:rPr>
              <a:t> </a:t>
            </a:r>
            <a:r>
              <a:rPr lang="hu-HU" altLang="hu-HU" sz="2800" dirty="0" err="1">
                <a:solidFill>
                  <a:srgbClr val="000000"/>
                </a:solidFill>
              </a:rPr>
              <a:t>that</a:t>
            </a:r>
            <a:r>
              <a:rPr lang="hu-HU" altLang="hu-HU" sz="2800" dirty="0"/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have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arisen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from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application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of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different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strategies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sz="2800" dirty="0"/>
              <a:t>The </a:t>
            </a:r>
            <a:r>
              <a:rPr lang="hu-HU" altLang="hu-HU" sz="2800" dirty="0" err="1"/>
              <a:t>resulting</a:t>
            </a:r>
            <a:r>
              <a:rPr lang="hu-HU" altLang="hu-HU" sz="2800" dirty="0"/>
              <a:t> </a:t>
            </a:r>
            <a:r>
              <a:rPr lang="hu-HU" altLang="hu-HU" sz="2800" dirty="0" err="1"/>
              <a:t>the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use-case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collaborations</a:t>
            </a:r>
            <a:r>
              <a:rPr lang="hu-HU" altLang="hu-HU" sz="2800" dirty="0"/>
              <a:t> </a:t>
            </a:r>
            <a:r>
              <a:rPr lang="hu-HU" altLang="hu-HU" sz="2800" dirty="0" err="1"/>
              <a:t>should</a:t>
            </a:r>
            <a:r>
              <a:rPr lang="hu-HU" altLang="hu-HU" sz="2800" dirty="0"/>
              <a:t> be </a:t>
            </a:r>
            <a:r>
              <a:rPr lang="hu-HU" altLang="hu-HU" sz="2800" dirty="0" err="1"/>
              <a:t>on</a:t>
            </a:r>
            <a:r>
              <a:rPr lang="hu-HU" altLang="hu-HU" sz="2800" dirty="0"/>
              <a:t> a </a:t>
            </a:r>
            <a:r>
              <a:rPr lang="hu-HU" altLang="hu-HU" sz="2800" dirty="0" err="1"/>
              <a:t>single</a:t>
            </a:r>
            <a:r>
              <a:rPr lang="hu-HU" altLang="hu-HU" sz="2800" dirty="0"/>
              <a:t> </a:t>
            </a:r>
            <a:r>
              <a:rPr lang="hu-HU" altLang="hu-HU" sz="2800" dirty="0" err="1"/>
              <a:t>class</a:t>
            </a:r>
            <a:endParaRPr lang="hu-HU" altLang="hu-HU" sz="2800" dirty="0"/>
          </a:p>
          <a:p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518747" y="3497743"/>
            <a:ext cx="10313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You</a:t>
            </a:r>
            <a:r>
              <a:rPr lang="hu-HU" sz="2800" dirty="0"/>
              <a:t> </a:t>
            </a:r>
            <a:r>
              <a:rPr lang="hu-HU" sz="2800" dirty="0" err="1"/>
              <a:t>should</a:t>
            </a:r>
            <a:r>
              <a:rPr lang="hu-HU" sz="2800" dirty="0"/>
              <a:t> </a:t>
            </a:r>
            <a:r>
              <a:rPr lang="hu-HU" sz="2800" dirty="0" err="1"/>
              <a:t>ask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following</a:t>
            </a:r>
            <a:r>
              <a:rPr lang="hu-HU" sz="2800" dirty="0"/>
              <a:t> </a:t>
            </a:r>
            <a:r>
              <a:rPr lang="hu-HU" sz="2800" dirty="0" err="1"/>
              <a:t>questions</a:t>
            </a:r>
            <a:r>
              <a:rPr lang="hu-HU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strategy worked best for you, and why?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strategy worked the least well for you, and why?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Did some strategies seem to be better identifying elements in one problem or the other?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combination of strategies do you think will be most effective for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6142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Looking</a:t>
            </a:r>
            <a:r>
              <a:rPr lang="hu-HU" dirty="0"/>
              <a:t> </a:t>
            </a:r>
            <a:r>
              <a:rPr lang="hu-HU" dirty="0" err="1"/>
              <a:t>ahead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The </a:t>
            </a:r>
            <a:r>
              <a:rPr lang="hu-HU" dirty="0" err="1"/>
              <a:t>startegies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partially</a:t>
            </a:r>
            <a:r>
              <a:rPr lang="hu-HU" dirty="0"/>
              <a:t> </a:t>
            </a:r>
            <a:r>
              <a:rPr lang="hu-HU" dirty="0" err="1"/>
              <a:t>ortogonal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corresponds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idea of </a:t>
            </a:r>
            <a:r>
              <a:rPr lang="hu-HU" dirty="0" err="1"/>
              <a:t>paltform</a:t>
            </a:r>
            <a:r>
              <a:rPr lang="hu-HU" dirty="0"/>
              <a:t> </a:t>
            </a:r>
            <a:r>
              <a:rPr lang="en-US" dirty="0"/>
              <a:t>independent model in the OMG’s model-driven architecture</a:t>
            </a:r>
            <a:r>
              <a:rPr lang="hu-HU" dirty="0"/>
              <a:t>. (MDA)</a:t>
            </a:r>
          </a:p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optimaztion</a:t>
            </a:r>
            <a:r>
              <a:rPr lang="hu-HU" dirty="0"/>
              <a:t> </a:t>
            </a:r>
            <a:r>
              <a:rPr lang="hu-HU" dirty="0" err="1"/>
              <a:t>intention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</a:t>
            </a:r>
            <a:r>
              <a:rPr lang="hu-HU" dirty="0" err="1"/>
              <a:t>selections</a:t>
            </a:r>
            <a:r>
              <a:rPr lang="hu-HU" dirty="0"/>
              <a:t> </a:t>
            </a:r>
            <a:r>
              <a:rPr lang="en-US" dirty="0"/>
              <a:t>result in different platform specific models from the same platform independent model.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approach insulates you from technology churn and increases the interoperability of your system</a:t>
            </a:r>
            <a:endParaRPr lang="hu-HU" dirty="0"/>
          </a:p>
          <a:p>
            <a:r>
              <a:rPr lang="en-US" dirty="0"/>
              <a:t>For systems that have a long life</a:t>
            </a:r>
            <a:r>
              <a:rPr lang="hu-HU" dirty="0"/>
              <a:t> </a:t>
            </a:r>
            <a:r>
              <a:rPr lang="en-US" dirty="0"/>
              <a:t>the </a:t>
            </a:r>
            <a:r>
              <a:rPr lang="en-US" u="sng" dirty="0"/>
              <a:t>MDA</a:t>
            </a:r>
            <a:r>
              <a:rPr lang="en-US" dirty="0"/>
              <a:t> approach is both highly practical and effective.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62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526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Introductory</vt:lpstr>
      <vt:lpstr>Apply real-word items and physical devices strtegy</vt:lpstr>
      <vt:lpstr> Apply Key Concepts and Transaction Strategies</vt:lpstr>
      <vt:lpstr>Apply Identify Visual Elements and Scenarios Strategies</vt:lpstr>
      <vt:lpstr>Object-level scenario elaboration</vt:lpstr>
      <vt:lpstr>Object-level scenario elaboration</vt:lpstr>
      <vt:lpstr>Merge Models from the Various Strategies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</dc:title>
  <dc:creator>Nagy András</dc:creator>
  <cp:lastModifiedBy>Nagy, Andras (AM)</cp:lastModifiedBy>
  <cp:revision>13</cp:revision>
  <dcterms:created xsi:type="dcterms:W3CDTF">2016-11-20T12:52:27Z</dcterms:created>
  <dcterms:modified xsi:type="dcterms:W3CDTF">2016-11-23T11:04:49Z</dcterms:modified>
</cp:coreProperties>
</file>