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71" r:id="rId16"/>
    <p:sldId id="272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y András" initials="NA" lastIdx="1" clrIdx="0">
    <p:extLst>
      <p:ext uri="{19B8F6BF-5375-455C-9EA6-DF929625EA0E}">
        <p15:presenceInfo xmlns:p15="http://schemas.microsoft.com/office/powerpoint/2012/main" userId="S-1-5-21-2579918842-2513961390-2461162588-506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66" d="100"/>
          <a:sy n="66" d="100"/>
        </p:scale>
        <p:origin x="78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19T18:21:03.1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052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73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48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848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2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22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5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98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96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1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C383-1ABA-4B81-975C-6AABE475D833}" type="datetimeFigureOut">
              <a:rPr lang="hu-HU" smtClean="0"/>
              <a:t>2017. 10. 23.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5A311-DFEB-46D8-A8E7-3E87B3F8DF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Load-Optimal Local Fast Rerouting for Relisient Networks</a:t>
            </a:r>
          </a:p>
        </p:txBody>
      </p:sp>
    </p:spTree>
    <p:extLst>
      <p:ext uri="{BB962C8B-B14F-4D97-AF65-F5344CB8AC3E}">
        <p14:creationId xmlns:p14="http://schemas.microsoft.com/office/powerpoint/2010/main" val="154411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8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églalap 4"/>
              <p:cNvSpPr/>
              <p:nvPr/>
            </p:nvSpPr>
            <p:spPr>
              <a:xfrm>
                <a:off x="2746883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883" y="2080696"/>
                <a:ext cx="3132098" cy="972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églalap 6"/>
              <p:cNvSpPr/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………………………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églalap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20" y="2080696"/>
                <a:ext cx="3132098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zövegdoboz 7"/>
          <p:cNvSpPr txBox="1"/>
          <p:nvPr/>
        </p:nvSpPr>
        <p:spPr>
          <a:xfrm>
            <a:off x="5953172" y="2319511"/>
            <a:ext cx="6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vs</a:t>
            </a:r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Performance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531204" y="3597513"/>
            <a:ext cx="4296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The </a:t>
            </a:r>
            <a:r>
              <a:rPr lang="hu-HU" sz="2000" dirty="0" err="1"/>
              <a:t>resulting</a:t>
            </a:r>
            <a:r>
              <a:rPr lang="hu-HU" sz="2000" dirty="0"/>
              <a:t> </a:t>
            </a:r>
            <a:r>
              <a:rPr lang="hu-HU" sz="2000" dirty="0" err="1"/>
              <a:t>overhead</a:t>
            </a:r>
            <a:r>
              <a:rPr lang="hu-HU" sz="2000" dirty="0"/>
              <a:t> </a:t>
            </a:r>
            <a:r>
              <a:rPr lang="hu-HU" sz="2000" dirty="0" err="1"/>
              <a:t>load</a:t>
            </a:r>
            <a:r>
              <a:rPr lang="hu-HU" sz="2000" dirty="0"/>
              <a:t> is 3 </a:t>
            </a:r>
            <a:r>
              <a:rPr lang="hu-HU" sz="2000" dirty="0" err="1"/>
              <a:t>on</a:t>
            </a:r>
            <a:r>
              <a:rPr lang="hu-HU" sz="2000" dirty="0"/>
              <a:t> (4,6) 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left</a:t>
            </a:r>
            <a:r>
              <a:rPr lang="hu-HU" sz="2000" dirty="0"/>
              <a:t> </a:t>
            </a:r>
            <a:r>
              <a:rPr lang="hu-HU" sz="2000" dirty="0" err="1"/>
              <a:t>matrix</a:t>
            </a:r>
            <a:r>
              <a:rPr lang="hu-HU" sz="2000" dirty="0"/>
              <a:t> </a:t>
            </a:r>
            <a:r>
              <a:rPr lang="hu-HU" sz="2000" dirty="0" err="1"/>
              <a:t>while</a:t>
            </a:r>
            <a:r>
              <a:rPr lang="hu-HU" sz="2000" dirty="0"/>
              <a:t> it is 2 </a:t>
            </a:r>
            <a:r>
              <a:rPr lang="hu-HU" sz="2000" dirty="0" err="1"/>
              <a:t>on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right</a:t>
            </a:r>
            <a:r>
              <a:rPr lang="hu-HU" sz="2000" dirty="0"/>
              <a:t>. </a:t>
            </a:r>
          </a:p>
          <a:p>
            <a:endParaRPr lang="hu-HU" sz="2000" dirty="0"/>
          </a:p>
          <a:p>
            <a:r>
              <a:rPr lang="hu-HU" sz="2000" dirty="0"/>
              <a:t>The </a:t>
            </a:r>
            <a:r>
              <a:rPr lang="hu-HU" sz="2000" dirty="0" err="1"/>
              <a:t>worse</a:t>
            </a:r>
            <a:r>
              <a:rPr lang="hu-HU" sz="2000" dirty="0"/>
              <a:t> performance </a:t>
            </a:r>
            <a:r>
              <a:rPr lang="hu-HU" sz="2000" dirty="0" err="1"/>
              <a:t>comes</a:t>
            </a:r>
            <a:r>
              <a:rPr lang="hu-HU" sz="2000" dirty="0"/>
              <a:t> </a:t>
            </a:r>
            <a:r>
              <a:rPr lang="hu-HU" sz="2000" dirty="0" err="1"/>
              <a:t>from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similarity</a:t>
            </a:r>
            <a:r>
              <a:rPr lang="hu-HU" sz="2000" dirty="0"/>
              <a:t> of </a:t>
            </a:r>
            <a:r>
              <a:rPr lang="hu-HU" sz="2000" dirty="0" err="1"/>
              <a:t>each</a:t>
            </a:r>
            <a:r>
              <a:rPr lang="hu-HU" sz="2000" dirty="0"/>
              <a:t> </a:t>
            </a:r>
            <a:r>
              <a:rPr lang="hu-HU" sz="2000" dirty="0" err="1"/>
              <a:t>node’s</a:t>
            </a:r>
            <a:r>
              <a:rPr lang="hu-HU" sz="2000" dirty="0"/>
              <a:t> </a:t>
            </a:r>
            <a:r>
              <a:rPr lang="hu-HU" sz="2000" dirty="0" err="1"/>
              <a:t>scheme</a:t>
            </a:r>
            <a:r>
              <a:rPr lang="hu-HU" sz="2000" dirty="0"/>
              <a:t>. 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531203" y="2181011"/>
            <a:ext cx="256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Let</a:t>
            </a:r>
            <a:r>
              <a:rPr lang="hu-HU" b="1" dirty="0"/>
              <a:t> F = {(1,6), (2,6), (3,6)}</a:t>
            </a:r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0463460-A5E0-4204-AFE6-F5A5241180B3}"/>
              </a:ext>
            </a:extLst>
          </p:cNvPr>
          <p:cNvGrpSpPr/>
          <p:nvPr/>
        </p:nvGrpSpPr>
        <p:grpSpPr>
          <a:xfrm>
            <a:off x="5319698" y="3523122"/>
            <a:ext cx="2285407" cy="2286479"/>
            <a:chOff x="5319698" y="3523122"/>
            <a:chExt cx="2285407" cy="2286479"/>
          </a:xfrm>
        </p:grpSpPr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549FD6C1-0FBE-49DF-A133-5F62D8754844}"/>
                </a:ext>
              </a:extLst>
            </p:cNvPr>
            <p:cNvSpPr/>
            <p:nvPr/>
          </p:nvSpPr>
          <p:spPr>
            <a:xfrm>
              <a:off x="6233573" y="3523122"/>
              <a:ext cx="421894" cy="390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4F8EB6AB-D04A-43D6-8917-E15D3C35AF36}"/>
                </a:ext>
              </a:extLst>
            </p:cNvPr>
            <p:cNvSpPr/>
            <p:nvPr/>
          </p:nvSpPr>
          <p:spPr>
            <a:xfrm>
              <a:off x="5319698" y="4919068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F62B9DCF-1B97-46AC-9FB1-7A256A027F99}"/>
                </a:ext>
              </a:extLst>
            </p:cNvPr>
            <p:cNvSpPr/>
            <p:nvPr/>
          </p:nvSpPr>
          <p:spPr>
            <a:xfrm>
              <a:off x="6233573" y="5390048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F48F952-2C2C-4B1A-BC61-D92CBDABDB34}"/>
                </a:ext>
              </a:extLst>
            </p:cNvPr>
            <p:cNvSpPr/>
            <p:nvPr/>
          </p:nvSpPr>
          <p:spPr>
            <a:xfrm>
              <a:off x="7183211" y="4919067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18B50850-69AB-462D-868E-8754E518687A}"/>
                </a:ext>
              </a:extLst>
            </p:cNvPr>
            <p:cNvSpPr/>
            <p:nvPr/>
          </p:nvSpPr>
          <p:spPr>
            <a:xfrm>
              <a:off x="7183211" y="3978061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4CB41031-ED23-4EAA-BD1E-C4CDB6596DB0}"/>
                </a:ext>
              </a:extLst>
            </p:cNvPr>
            <p:cNvSpPr/>
            <p:nvPr/>
          </p:nvSpPr>
          <p:spPr>
            <a:xfrm>
              <a:off x="5319698" y="4018537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cxnSp>
          <p:nvCxnSpPr>
            <p:cNvPr id="19" name="Egyenes összekötő nyíllal 18">
              <a:extLst>
                <a:ext uri="{FF2B5EF4-FFF2-40B4-BE49-F238E27FC236}">
                  <a16:creationId xmlns:a16="http://schemas.microsoft.com/office/drawing/2014/main" id="{9D72598F-677B-4898-97D6-4A9950018F8F}"/>
                </a:ext>
              </a:extLst>
            </p:cNvPr>
            <p:cNvCxnSpPr>
              <a:cxnSpLocks/>
            </p:cNvCxnSpPr>
            <p:nvPr/>
          </p:nvCxnSpPr>
          <p:spPr>
            <a:xfrm>
              <a:off x="6655467" y="3752738"/>
              <a:ext cx="589529" cy="321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nyíllal 19">
              <a:extLst>
                <a:ext uri="{FF2B5EF4-FFF2-40B4-BE49-F238E27FC236}">
                  <a16:creationId xmlns:a16="http://schemas.microsoft.com/office/drawing/2014/main" id="{C395C9D7-7139-4148-B3DB-1E0782813EEC}"/>
                </a:ext>
              </a:extLst>
            </p:cNvPr>
            <p:cNvCxnSpPr>
              <a:cxnSpLocks/>
              <a:stCxn id="17" idx="4"/>
              <a:endCxn id="16" idx="1"/>
            </p:cNvCxnSpPr>
            <p:nvPr/>
          </p:nvCxnSpPr>
          <p:spPr>
            <a:xfrm flipH="1">
              <a:off x="7244996" y="4397614"/>
              <a:ext cx="149162" cy="58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nyíllal 20">
              <a:extLst>
                <a:ext uri="{FF2B5EF4-FFF2-40B4-BE49-F238E27FC236}">
                  <a16:creationId xmlns:a16="http://schemas.microsoft.com/office/drawing/2014/main" id="{484D49EB-F6CA-45DE-862A-90AC7BC3AF08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>
              <a:off x="7470358" y="4397613"/>
              <a:ext cx="72962" cy="58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DAE97A01-B599-4039-B19D-823C8D875151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6444520" y="5128844"/>
              <a:ext cx="738691" cy="261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6B369320-2308-4AD5-AC76-5F9067A40432}"/>
                </a:ext>
              </a:extLst>
            </p:cNvPr>
            <p:cNvCxnSpPr>
              <a:cxnSpLocks/>
              <a:stCxn id="16" idx="3"/>
              <a:endCxn id="15" idx="6"/>
            </p:cNvCxnSpPr>
            <p:nvPr/>
          </p:nvCxnSpPr>
          <p:spPr>
            <a:xfrm flipH="1">
              <a:off x="6655467" y="5277178"/>
              <a:ext cx="589529" cy="322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D1CAE4C4-2410-44BE-853E-3E959E861312}"/>
                </a:ext>
              </a:extLst>
            </p:cNvPr>
            <p:cNvCxnSpPr>
              <a:cxnSpLocks/>
              <a:stCxn id="16" idx="4"/>
              <a:endCxn id="15" idx="5"/>
            </p:cNvCxnSpPr>
            <p:nvPr/>
          </p:nvCxnSpPr>
          <p:spPr>
            <a:xfrm flipH="1">
              <a:off x="6593682" y="5338620"/>
              <a:ext cx="800476" cy="409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nyíllal 24">
              <a:extLst>
                <a:ext uri="{FF2B5EF4-FFF2-40B4-BE49-F238E27FC236}">
                  <a16:creationId xmlns:a16="http://schemas.microsoft.com/office/drawing/2014/main" id="{753F33F4-7C5F-4648-9728-4D7A1650B771}"/>
                </a:ext>
              </a:extLst>
            </p:cNvPr>
            <p:cNvCxnSpPr>
              <a:cxnSpLocks/>
              <a:stCxn id="15" idx="2"/>
              <a:endCxn id="18" idx="4"/>
            </p:cNvCxnSpPr>
            <p:nvPr/>
          </p:nvCxnSpPr>
          <p:spPr>
            <a:xfrm flipH="1" flipV="1">
              <a:off x="5530645" y="4438090"/>
              <a:ext cx="702928" cy="1161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A31D6B92-E4C3-47F1-A02D-D035347B73D3}"/>
                </a:ext>
              </a:extLst>
            </p:cNvPr>
            <p:cNvCxnSpPr>
              <a:cxnSpLocks/>
              <a:stCxn id="15" idx="1"/>
              <a:endCxn id="18" idx="5"/>
            </p:cNvCxnSpPr>
            <p:nvPr/>
          </p:nvCxnSpPr>
          <p:spPr>
            <a:xfrm flipH="1" flipV="1">
              <a:off x="5679807" y="4376648"/>
              <a:ext cx="615551" cy="1074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DF95F1B0-3D3C-4CAC-9245-0BAF17192F81}"/>
                </a:ext>
              </a:extLst>
            </p:cNvPr>
            <p:cNvCxnSpPr>
              <a:cxnSpLocks/>
              <a:stCxn id="15" idx="0"/>
              <a:endCxn id="18" idx="6"/>
            </p:cNvCxnSpPr>
            <p:nvPr/>
          </p:nvCxnSpPr>
          <p:spPr>
            <a:xfrm flipH="1" flipV="1">
              <a:off x="5741592" y="4228314"/>
              <a:ext cx="702928" cy="1161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836832F4-0C41-4123-A361-79285AF24732}"/>
              </a:ext>
            </a:extLst>
          </p:cNvPr>
          <p:cNvGrpSpPr/>
          <p:nvPr/>
        </p:nvGrpSpPr>
        <p:grpSpPr>
          <a:xfrm>
            <a:off x="8364070" y="3417819"/>
            <a:ext cx="2285407" cy="2286479"/>
            <a:chOff x="8364070" y="3417819"/>
            <a:chExt cx="2285407" cy="2286479"/>
          </a:xfrm>
        </p:grpSpPr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A769AAB5-22A9-470D-BF74-7BBC3C989B71}"/>
                </a:ext>
              </a:extLst>
            </p:cNvPr>
            <p:cNvSpPr/>
            <p:nvPr/>
          </p:nvSpPr>
          <p:spPr>
            <a:xfrm>
              <a:off x="9277945" y="3417819"/>
              <a:ext cx="421894" cy="39024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30" name="Ellipszis 29">
              <a:extLst>
                <a:ext uri="{FF2B5EF4-FFF2-40B4-BE49-F238E27FC236}">
                  <a16:creationId xmlns:a16="http://schemas.microsoft.com/office/drawing/2014/main" id="{A7BD4BD6-2B96-4F63-91D7-72B03BFEEAD7}"/>
                </a:ext>
              </a:extLst>
            </p:cNvPr>
            <p:cNvSpPr/>
            <p:nvPr/>
          </p:nvSpPr>
          <p:spPr>
            <a:xfrm>
              <a:off x="8364070" y="4813765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B911316B-7C89-48A8-9BA9-1E9A5018ECC9}"/>
                </a:ext>
              </a:extLst>
            </p:cNvPr>
            <p:cNvSpPr/>
            <p:nvPr/>
          </p:nvSpPr>
          <p:spPr>
            <a:xfrm>
              <a:off x="9277945" y="5284745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32" name="Ellipszis 31">
              <a:extLst>
                <a:ext uri="{FF2B5EF4-FFF2-40B4-BE49-F238E27FC236}">
                  <a16:creationId xmlns:a16="http://schemas.microsoft.com/office/drawing/2014/main" id="{CFBA901B-78E4-4765-B0E3-FBA35B1587F5}"/>
                </a:ext>
              </a:extLst>
            </p:cNvPr>
            <p:cNvSpPr/>
            <p:nvPr/>
          </p:nvSpPr>
          <p:spPr>
            <a:xfrm>
              <a:off x="10227583" y="4813764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33" name="Ellipszis 32">
              <a:extLst>
                <a:ext uri="{FF2B5EF4-FFF2-40B4-BE49-F238E27FC236}">
                  <a16:creationId xmlns:a16="http://schemas.microsoft.com/office/drawing/2014/main" id="{27CAFEAE-8247-4EE6-A883-39C625A158A6}"/>
                </a:ext>
              </a:extLst>
            </p:cNvPr>
            <p:cNvSpPr/>
            <p:nvPr/>
          </p:nvSpPr>
          <p:spPr>
            <a:xfrm>
              <a:off x="10227583" y="3872758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702FA7A6-F5C2-41D9-A5E2-C174482C0036}"/>
                </a:ext>
              </a:extLst>
            </p:cNvPr>
            <p:cNvSpPr/>
            <p:nvPr/>
          </p:nvSpPr>
          <p:spPr>
            <a:xfrm>
              <a:off x="8364070" y="3913234"/>
              <a:ext cx="421894" cy="4195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cxnSp>
          <p:nvCxnSpPr>
            <p:cNvPr id="35" name="Egyenes összekötő nyíllal 34">
              <a:extLst>
                <a:ext uri="{FF2B5EF4-FFF2-40B4-BE49-F238E27FC236}">
                  <a16:creationId xmlns:a16="http://schemas.microsoft.com/office/drawing/2014/main" id="{F8A22F9B-7661-41BC-A4D3-5B06244CCF1A}"/>
                </a:ext>
              </a:extLst>
            </p:cNvPr>
            <p:cNvCxnSpPr>
              <a:cxnSpLocks/>
            </p:cNvCxnSpPr>
            <p:nvPr/>
          </p:nvCxnSpPr>
          <p:spPr>
            <a:xfrm>
              <a:off x="9699839" y="3647435"/>
              <a:ext cx="589529" cy="321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nyíllal 35">
              <a:extLst>
                <a:ext uri="{FF2B5EF4-FFF2-40B4-BE49-F238E27FC236}">
                  <a16:creationId xmlns:a16="http://schemas.microsoft.com/office/drawing/2014/main" id="{E3735CC9-821F-4184-8B0F-5818F8CF13A0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>
            <a:xfrm>
              <a:off x="10438530" y="4292311"/>
              <a:ext cx="0" cy="52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gyenes összekötő nyíllal 36">
              <a:extLst>
                <a:ext uri="{FF2B5EF4-FFF2-40B4-BE49-F238E27FC236}">
                  <a16:creationId xmlns:a16="http://schemas.microsoft.com/office/drawing/2014/main" id="{5E85C180-156F-49DE-AF56-2E97FB42CDD6}"/>
                </a:ext>
              </a:extLst>
            </p:cNvPr>
            <p:cNvCxnSpPr>
              <a:stCxn id="32" idx="2"/>
              <a:endCxn id="31" idx="0"/>
            </p:cNvCxnSpPr>
            <p:nvPr/>
          </p:nvCxnSpPr>
          <p:spPr>
            <a:xfrm flipH="1">
              <a:off x="9488892" y="5023541"/>
              <a:ext cx="738691" cy="261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gyenes összekötő nyíllal 37">
              <a:extLst>
                <a:ext uri="{FF2B5EF4-FFF2-40B4-BE49-F238E27FC236}">
                  <a16:creationId xmlns:a16="http://schemas.microsoft.com/office/drawing/2014/main" id="{090388B8-FBDD-404E-ABAA-86052C387EA2}"/>
                </a:ext>
              </a:extLst>
            </p:cNvPr>
            <p:cNvCxnSpPr>
              <a:cxnSpLocks/>
              <a:stCxn id="32" idx="4"/>
              <a:endCxn id="31" idx="6"/>
            </p:cNvCxnSpPr>
            <p:nvPr/>
          </p:nvCxnSpPr>
          <p:spPr>
            <a:xfrm flipH="1">
              <a:off x="9699839" y="5233317"/>
              <a:ext cx="738691" cy="261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nyíllal 38">
              <a:extLst>
                <a:ext uri="{FF2B5EF4-FFF2-40B4-BE49-F238E27FC236}">
                  <a16:creationId xmlns:a16="http://schemas.microsoft.com/office/drawing/2014/main" id="{801366F2-FD4E-4AA2-8E6E-44FB951C62F7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 flipV="1">
              <a:off x="8662611" y="4321426"/>
              <a:ext cx="615334" cy="117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gyenes összekötő nyíllal 39">
              <a:extLst>
                <a:ext uri="{FF2B5EF4-FFF2-40B4-BE49-F238E27FC236}">
                  <a16:creationId xmlns:a16="http://schemas.microsoft.com/office/drawing/2014/main" id="{390C78A4-AC81-4CAA-8F3F-A35725258808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8736366" y="4216257"/>
              <a:ext cx="603364" cy="1129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nyíllal 40">
              <a:extLst>
                <a:ext uri="{FF2B5EF4-FFF2-40B4-BE49-F238E27FC236}">
                  <a16:creationId xmlns:a16="http://schemas.microsoft.com/office/drawing/2014/main" id="{1F3AC376-9A1F-4E05-8677-B33D06D70966}"/>
                </a:ext>
              </a:extLst>
            </p:cNvPr>
            <p:cNvCxnSpPr>
              <a:stCxn id="33" idx="2"/>
              <a:endCxn id="30" idx="6"/>
            </p:cNvCxnSpPr>
            <p:nvPr/>
          </p:nvCxnSpPr>
          <p:spPr>
            <a:xfrm flipH="1">
              <a:off x="8785964" y="4082535"/>
              <a:ext cx="1441619" cy="94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nyíllal 41">
              <a:extLst>
                <a:ext uri="{FF2B5EF4-FFF2-40B4-BE49-F238E27FC236}">
                  <a16:creationId xmlns:a16="http://schemas.microsoft.com/office/drawing/2014/main" id="{C7B3866C-5B2E-4AA0-B91C-AF59FE94B521}"/>
                </a:ext>
              </a:extLst>
            </p:cNvPr>
            <p:cNvCxnSpPr>
              <a:stCxn id="30" idx="0"/>
              <a:endCxn id="34" idx="4"/>
            </p:cNvCxnSpPr>
            <p:nvPr/>
          </p:nvCxnSpPr>
          <p:spPr>
            <a:xfrm flipV="1">
              <a:off x="8575017" y="4332787"/>
              <a:ext cx="0" cy="480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3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Latin </a:t>
            </a:r>
            <a:r>
              <a:rPr lang="hu-HU" dirty="0" err="1"/>
              <a:t>square</a:t>
            </a:r>
            <a:r>
              <a:rPr lang="hu-HU" dirty="0"/>
              <a:t> </a:t>
            </a:r>
            <a:r>
              <a:rPr lang="hu-HU" dirty="0" err="1"/>
              <a:t>schemes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Each </a:t>
                </a:r>
                <a:r>
                  <a:rPr lang="hu-HU" dirty="0" err="1"/>
                  <a:t>node</a:t>
                </a:r>
                <a:r>
                  <a:rPr lang="hu-HU" dirty="0"/>
                  <a:t> </a:t>
                </a:r>
                <a:r>
                  <a:rPr lang="hu-HU" dirty="0" err="1"/>
                  <a:t>appears</a:t>
                </a:r>
                <a:r>
                  <a:rPr lang="hu-HU" dirty="0"/>
                  <a:t> </a:t>
                </a:r>
                <a:r>
                  <a:rPr lang="hu-HU" dirty="0" err="1"/>
                  <a:t>exactly</a:t>
                </a:r>
                <a:r>
                  <a:rPr lang="hu-HU" dirty="0"/>
                  <a:t> </a:t>
                </a:r>
                <a:r>
                  <a:rPr lang="hu-HU" dirty="0" err="1"/>
                  <a:t>once</a:t>
                </a:r>
                <a:r>
                  <a:rPr lang="hu-HU" dirty="0"/>
                  <a:t> in </a:t>
                </a: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column</a:t>
                </a:r>
                <a:r>
                  <a:rPr lang="hu-HU" dirty="0"/>
                  <a:t> and </a:t>
                </a:r>
                <a:r>
                  <a:rPr lang="hu-HU" dirty="0" err="1"/>
                  <a:t>each</a:t>
                </a:r>
                <a:r>
                  <a:rPr lang="hu-HU" dirty="0"/>
                  <a:t> </a:t>
                </a:r>
                <a:r>
                  <a:rPr lang="hu-HU" dirty="0" err="1"/>
                  <a:t>row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Not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latin </a:t>
                </a:r>
                <a:r>
                  <a:rPr lang="hu-HU" dirty="0" err="1"/>
                  <a:t>squares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good</a:t>
                </a:r>
                <a:r>
                  <a:rPr lang="hu-HU" dirty="0"/>
                  <a:t>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matrices</a:t>
                </a:r>
                <a:r>
                  <a:rPr lang="hu-HU" dirty="0"/>
                  <a:t>. </a:t>
                </a:r>
                <a:br>
                  <a:rPr lang="hu-HU" dirty="0"/>
                </a:br>
                <a:r>
                  <a:rPr lang="hu-HU" dirty="0"/>
                  <a:t>(</a:t>
                </a:r>
                <a:r>
                  <a:rPr lang="hu-HU" dirty="0" err="1"/>
                  <a:t>m</a:t>
                </a:r>
                <a:r>
                  <a:rPr lang="hu-HU" baseline="-25000" dirty="0" err="1"/>
                  <a:t>i,j</a:t>
                </a:r>
                <a:r>
                  <a:rPr lang="hu-HU" baseline="-25000" dirty="0"/>
                  <a:t> </a:t>
                </a:r>
                <a:r>
                  <a:rPr lang="hu-HU" dirty="0"/>
                  <a:t>= (i+j-1) </a:t>
                </a:r>
                <a:r>
                  <a:rPr lang="hu-HU" dirty="0" err="1"/>
                  <a:t>mod</a:t>
                </a:r>
                <a:r>
                  <a:rPr lang="hu-HU" dirty="0"/>
                  <a:t> (n-1))</a:t>
                </a:r>
              </a:p>
              <a:p>
                <a:r>
                  <a:rPr lang="hu-HU" dirty="0" err="1"/>
                  <a:t>Example</a:t>
                </a:r>
                <a:r>
                  <a:rPr lang="hu-HU" dirty="0"/>
                  <a:t> (n=4):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hu-HU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hu-HU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hu-HU" sz="1000" dirty="0"/>
              </a:p>
              <a:p>
                <a:r>
                  <a:rPr lang="hu-HU" dirty="0" err="1"/>
                  <a:t>If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links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d </a:t>
                </a:r>
                <a:r>
                  <a:rPr lang="hu-HU" dirty="0" err="1"/>
                  <a:t>fail</a:t>
                </a:r>
                <a:r>
                  <a:rPr lang="hu-HU" dirty="0"/>
                  <a:t>, </a:t>
                </a:r>
                <a:r>
                  <a:rPr lang="hu-HU" dirty="0" err="1"/>
                  <a:t>the</a:t>
                </a:r>
                <a:r>
                  <a:rPr lang="hu-HU" dirty="0"/>
                  <a:t> f </a:t>
                </a:r>
                <a:r>
                  <a:rPr lang="hu-HU" dirty="0" err="1"/>
                  <a:t>first</a:t>
                </a:r>
                <a:r>
                  <a:rPr lang="hu-HU" dirty="0"/>
                  <a:t> </a:t>
                </a:r>
                <a:r>
                  <a:rPr lang="hu-HU" dirty="0" err="1"/>
                  <a:t>nodes</a:t>
                </a:r>
                <a:r>
                  <a:rPr lang="hu-HU" dirty="0"/>
                  <a:t> </a:t>
                </a:r>
                <a:r>
                  <a:rPr lang="hu-HU" dirty="0" err="1"/>
                  <a:t>will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route</a:t>
                </a:r>
                <a:r>
                  <a:rPr lang="hu-HU" dirty="0"/>
                  <a:t> </a:t>
                </a:r>
                <a:r>
                  <a:rPr lang="hu-HU" dirty="0" err="1"/>
                  <a:t>through</a:t>
                </a:r>
                <a:r>
                  <a:rPr lang="hu-HU" dirty="0"/>
                  <a:t> (v</a:t>
                </a:r>
                <a:r>
                  <a:rPr lang="hu-HU" baseline="-25000" dirty="0"/>
                  <a:t>f+1</a:t>
                </a:r>
                <a:r>
                  <a:rPr lang="hu-HU" dirty="0"/>
                  <a:t>, d) </a:t>
                </a:r>
                <a:r>
                  <a:rPr lang="hu-HU" dirty="0" err="1"/>
                  <a:t>so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have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/>
                  <a:t>The </a:t>
                </a:r>
                <a:r>
                  <a:rPr lang="hu-HU" dirty="0" err="1"/>
                  <a:t>intersection</a:t>
                </a:r>
                <a:r>
                  <a:rPr lang="hu-HU" dirty="0"/>
                  <a:t> of </a:t>
                </a:r>
                <a:r>
                  <a:rPr lang="hu-HU" dirty="0" err="1"/>
                  <a:t>prefixes</a:t>
                </a:r>
                <a:r>
                  <a:rPr lang="hu-HU" dirty="0"/>
                  <a:t> of </a:t>
                </a:r>
                <a:r>
                  <a:rPr lang="hu-HU" dirty="0" err="1"/>
                  <a:t>rows</a:t>
                </a:r>
                <a:r>
                  <a:rPr lang="hu-HU" dirty="0"/>
                  <a:t> plays a </a:t>
                </a:r>
                <a:r>
                  <a:rPr lang="hu-HU" dirty="0" err="1"/>
                  <a:t>central</a:t>
                </a:r>
                <a:r>
                  <a:rPr lang="hu-HU" dirty="0"/>
                  <a:t> </a:t>
                </a:r>
                <a:r>
                  <a:rPr lang="hu-HU" dirty="0" err="1"/>
                  <a:t>role</a:t>
                </a:r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6" b="-18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94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</a:t>
            </a:r>
            <a:r>
              <a:rPr lang="hu-HU" baseline="30000" dirty="0"/>
              <a:t>k</a:t>
            </a:r>
            <a:r>
              <a:rPr lang="hu-HU" dirty="0"/>
              <a:t> </a:t>
            </a:r>
            <a:r>
              <a:rPr lang="hu-HU" dirty="0" err="1"/>
              <a:t>matrix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Limit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intersection</a:t>
                </a:r>
                <a:r>
                  <a:rPr lang="hu-HU" dirty="0"/>
                  <a:t> </a:t>
                </a:r>
                <a:r>
                  <a:rPr lang="hu-HU" dirty="0" err="1"/>
                  <a:t>size</a:t>
                </a:r>
                <a:r>
                  <a:rPr lang="hu-HU" dirty="0"/>
                  <a:t>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rows</a:t>
                </a:r>
                <a:r>
                  <a:rPr lang="hu-HU" dirty="0"/>
                  <a:t> </a:t>
                </a:r>
                <a:r>
                  <a:rPr lang="hu-HU" dirty="0" err="1"/>
                  <a:t>affected</a:t>
                </a:r>
                <a:r>
                  <a:rPr lang="hu-HU" dirty="0"/>
                  <a:t> </a:t>
                </a:r>
                <a:r>
                  <a:rPr lang="hu-HU" dirty="0" err="1"/>
                  <a:t>by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failures</a:t>
                </a:r>
                <a:r>
                  <a:rPr lang="hu-HU" dirty="0"/>
                  <a:t>.</a:t>
                </a:r>
              </a:p>
              <a:p>
                <a:r>
                  <a:rPr lang="hu-HU" dirty="0" err="1"/>
                  <a:t>Any</a:t>
                </a:r>
                <a:r>
                  <a:rPr lang="hu-HU" dirty="0"/>
                  <a:t> </a:t>
                </a:r>
                <a:r>
                  <a:rPr lang="hu-HU" dirty="0" err="1"/>
                  <a:t>row</a:t>
                </a:r>
                <a:r>
                  <a:rPr lang="hu-HU" dirty="0"/>
                  <a:t> </a:t>
                </a:r>
                <a:r>
                  <a:rPr lang="hu-HU" dirty="0" err="1"/>
                  <a:t>ultimately</a:t>
                </a:r>
                <a:r>
                  <a:rPr lang="hu-HU" dirty="0"/>
                  <a:t> </a:t>
                </a:r>
                <a:r>
                  <a:rPr lang="hu-HU" dirty="0" err="1"/>
                  <a:t>contains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n </a:t>
                </a:r>
                <a:r>
                  <a:rPr lang="hu-HU" dirty="0" err="1"/>
                  <a:t>nodes</a:t>
                </a:r>
                <a:r>
                  <a:rPr lang="hu-HU" dirty="0"/>
                  <a:t>, we must </a:t>
                </a:r>
                <a:r>
                  <a:rPr lang="hu-HU" dirty="0" err="1"/>
                  <a:t>work</a:t>
                </a:r>
                <a:r>
                  <a:rPr lang="hu-HU" dirty="0"/>
                  <a:t> </a:t>
                </a:r>
                <a:r>
                  <a:rPr lang="hu-HU" dirty="0" err="1"/>
                  <a:t>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first</a:t>
                </a:r>
                <a:r>
                  <a:rPr lang="hu-HU" dirty="0"/>
                  <a:t> k </a:t>
                </a:r>
                <a:r>
                  <a:rPr lang="hu-HU" dirty="0" err="1"/>
                  <a:t>columns</a:t>
                </a:r>
                <a:r>
                  <a:rPr lang="hu-HU" dirty="0"/>
                  <a:t> of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matrix</a:t>
                </a:r>
                <a:r>
                  <a:rPr lang="hu-HU" dirty="0"/>
                  <a:t> M.</a:t>
                </a:r>
              </a:p>
              <a:p>
                <a:r>
                  <a:rPr lang="hu-HU" dirty="0"/>
                  <a:t>M</a:t>
                </a:r>
                <a:r>
                  <a:rPr lang="hu-HU" baseline="30000" dirty="0"/>
                  <a:t>k</a:t>
                </a:r>
                <a:r>
                  <a:rPr lang="hu-HU" dirty="0"/>
                  <a:t> = [</a:t>
                </a:r>
                <a:r>
                  <a:rPr lang="hu-HU" dirty="0" err="1"/>
                  <a:t>m</a:t>
                </a:r>
                <a:r>
                  <a:rPr lang="hu-HU" baseline="-25000" dirty="0" err="1"/>
                  <a:t>ij</a:t>
                </a:r>
                <a:r>
                  <a:rPr lang="hu-HU" dirty="0"/>
                  <a:t> | 1 &lt;= i &lt; n, 1 &lt;= j &lt;= k]</a:t>
                </a:r>
              </a:p>
              <a:p>
                <a:r>
                  <a:rPr lang="hu-HU" dirty="0"/>
                  <a:t>There is a </a:t>
                </a:r>
                <a:r>
                  <a:rPr lang="hu-HU" dirty="0" err="1"/>
                  <a:t>theorem</a:t>
                </a:r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garantees</a:t>
                </a:r>
                <a:r>
                  <a:rPr lang="hu-HU" dirty="0"/>
                  <a:t>: 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optimal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attack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intersection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two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rows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 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hu-HU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hu-HU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br>
                  <a:rPr lang="hu-HU" dirty="0"/>
                </a:br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28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submatrices</a:t>
            </a:r>
            <a:r>
              <a:rPr lang="hu-HU" dirty="0"/>
              <a:t> of </a:t>
            </a:r>
            <a:r>
              <a:rPr lang="hu-HU" dirty="0" err="1"/>
              <a:t>low</a:t>
            </a:r>
            <a:r>
              <a:rPr lang="hu-HU" dirty="0"/>
              <a:t> </a:t>
            </a:r>
            <a:r>
              <a:rPr lang="hu-HU" dirty="0" err="1"/>
              <a:t>intersection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hu-HU" sz="3700" dirty="0"/>
                  <a:t>We </a:t>
                </a:r>
                <a:r>
                  <a:rPr lang="hu-HU" sz="3700" dirty="0" err="1"/>
                  <a:t>need</a:t>
                </a:r>
                <a:r>
                  <a:rPr lang="hu-HU" sz="3700" dirty="0"/>
                  <a:t> </a:t>
                </a:r>
                <a:r>
                  <a:rPr lang="hu-HU" sz="3700" dirty="0" err="1"/>
                  <a:t>symmetric</a:t>
                </a:r>
                <a:r>
                  <a:rPr lang="hu-HU" sz="3700" dirty="0"/>
                  <a:t> </a:t>
                </a:r>
                <a:r>
                  <a:rPr lang="hu-HU" sz="3700" dirty="0" err="1"/>
                  <a:t>balanced</a:t>
                </a:r>
                <a:r>
                  <a:rPr lang="hu-HU" sz="3700" dirty="0"/>
                  <a:t> </a:t>
                </a:r>
                <a:r>
                  <a:rPr lang="hu-HU" sz="3700" dirty="0" err="1"/>
                  <a:t>incomplete</a:t>
                </a:r>
                <a:r>
                  <a:rPr lang="hu-HU" sz="3700" dirty="0"/>
                  <a:t> </a:t>
                </a:r>
                <a:r>
                  <a:rPr lang="hu-HU" sz="3700" dirty="0" err="1"/>
                  <a:t>block</a:t>
                </a:r>
                <a:r>
                  <a:rPr lang="hu-HU" sz="3700" dirty="0"/>
                  <a:t> </a:t>
                </a:r>
                <a:r>
                  <a:rPr lang="hu-HU" sz="3700" dirty="0" err="1"/>
                  <a:t>designs</a:t>
                </a:r>
                <a:r>
                  <a:rPr lang="hu-HU" sz="3700" dirty="0"/>
                  <a:t> (</a:t>
                </a:r>
                <a:r>
                  <a:rPr lang="hu-HU" sz="3700" dirty="0" err="1"/>
                  <a:t>BIBDs</a:t>
                </a:r>
                <a:r>
                  <a:rPr lang="hu-HU" sz="3700" dirty="0"/>
                  <a:t>).</a:t>
                </a:r>
              </a:p>
              <a:p>
                <a:endParaRPr lang="hu-HU" sz="3700" dirty="0"/>
              </a:p>
              <a:p>
                <a:r>
                  <a:rPr lang="hu-HU" sz="3700" dirty="0"/>
                  <a:t>BIBD: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hu-HU" sz="3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𝑑𝑒𝑠𝑖𝑔𝑛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3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𝑐𝑜𝑙𝑙𝑒𝑐𝑡𝑖𝑜𝑛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𝑜𝑓𝑏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hu-HU" sz="3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𝑏𝑙𝑜𝑐𝑘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𝑒𝑙𝑒𝑚𝑒𝑛𝑡𝑠</m:t>
                    </m:r>
                    <m:r>
                      <a:rPr lang="hu-HU" sz="3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hu-HU" sz="3800" dirty="0"/>
              </a:p>
              <a:p>
                <a:r>
                  <a:rPr lang="hu-HU" sz="3800" dirty="0"/>
                  <a:t>b = v is </a:t>
                </a:r>
                <a:r>
                  <a:rPr lang="hu-HU" sz="3800" dirty="0" err="1"/>
                  <a:t>called</a:t>
                </a:r>
                <a:r>
                  <a:rPr lang="hu-HU" sz="3800" dirty="0"/>
                  <a:t> </a:t>
                </a:r>
                <a:r>
                  <a:rPr lang="hu-HU" sz="3800" dirty="0" err="1"/>
                  <a:t>symmetric</a:t>
                </a:r>
                <a:endParaRPr lang="hu-HU" sz="3800" dirty="0"/>
              </a:p>
              <a:p>
                <a:r>
                  <a:rPr lang="hu-HU" sz="3800" dirty="0"/>
                  <a:t>The </a:t>
                </a:r>
                <a:r>
                  <a:rPr lang="hu-HU" sz="3800" dirty="0" err="1"/>
                  <a:t>only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remaining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problem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the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blocks</a:t>
                </a:r>
                <a:r>
                  <a:rPr lang="hu-HU" sz="3800" dirty="0"/>
                  <a:t> </a:t>
                </a:r>
                <a:r>
                  <a:rPr lang="hu-HU" sz="3800" dirty="0" err="1"/>
                  <a:t>aren’t</a:t>
                </a:r>
                <a:r>
                  <a:rPr lang="hu-HU" sz="3800" dirty="0"/>
                  <a:t> </a:t>
                </a:r>
                <a:r>
                  <a:rPr lang="hu-HU" sz="3800" dirty="0" err="1"/>
                  <a:t>rows</a:t>
                </a:r>
                <a:r>
                  <a:rPr lang="hu-HU" sz="3800" dirty="0"/>
                  <a:t>.</a:t>
                </a:r>
              </a:p>
              <a:p>
                <a:r>
                  <a:rPr lang="hu-HU" sz="3800" dirty="0" err="1"/>
                  <a:t>Algorithm</a:t>
                </a:r>
                <a:r>
                  <a:rPr lang="hu-HU" sz="3800" dirty="0"/>
                  <a:t>: </a:t>
                </a:r>
                <a:r>
                  <a:rPr lang="hu-HU" sz="3800" dirty="0" err="1"/>
                  <a:t>Transforming</a:t>
                </a:r>
                <a:r>
                  <a:rPr lang="hu-HU" sz="3800" dirty="0"/>
                  <a:t> </a:t>
                </a:r>
                <a:r>
                  <a:rPr lang="hu-HU" sz="3800" dirty="0" err="1"/>
                  <a:t>Blocks</a:t>
                </a:r>
                <a:r>
                  <a:rPr lang="hu-HU" sz="3800" dirty="0"/>
                  <a:t> </a:t>
                </a:r>
                <a:r>
                  <a:rPr lang="hu-HU" sz="3800" dirty="0" err="1"/>
                  <a:t>into</a:t>
                </a:r>
                <a:r>
                  <a:rPr lang="hu-HU" sz="3800" dirty="0"/>
                  <a:t> Latin </a:t>
                </a:r>
                <a:r>
                  <a:rPr lang="hu-HU" sz="3800" dirty="0" err="1"/>
                  <a:t>Rows</a:t>
                </a:r>
                <a:endParaRPr lang="hu-HU" sz="3800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7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89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/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</m:mr>
                      <m:mr>
                        <m:e/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34DBF-425D-4031-8DDF-0E9B9EA0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62" y="1167016"/>
                <a:ext cx="1034043" cy="1007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72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4D4BAC99-6C90-4566-9716-0A7A7EBBECA5}"/>
              </a:ext>
            </a:extLst>
          </p:cNvPr>
          <p:cNvSpPr/>
          <p:nvPr/>
        </p:nvSpPr>
        <p:spPr>
          <a:xfrm>
            <a:off x="1189892" y="1003799"/>
            <a:ext cx="1148862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3,4</a:t>
            </a: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51FD2FD1-6CCD-4B48-83BB-2F467CC138A0}"/>
              </a:ext>
            </a:extLst>
          </p:cNvPr>
          <p:cNvSpPr/>
          <p:nvPr/>
        </p:nvSpPr>
        <p:spPr>
          <a:xfrm>
            <a:off x="1189892" y="1711572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1,2</a:t>
            </a:r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1F21123-FF48-449C-9D28-BD4C1EA7E498}"/>
              </a:ext>
            </a:extLst>
          </p:cNvPr>
          <p:cNvSpPr/>
          <p:nvPr/>
        </p:nvSpPr>
        <p:spPr>
          <a:xfrm>
            <a:off x="1189892" y="2461847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3,2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2BB7E0E6-1FA6-40EE-B37A-B2EEE8D6454F}"/>
              </a:ext>
            </a:extLst>
          </p:cNvPr>
          <p:cNvSpPr/>
          <p:nvPr/>
        </p:nvSpPr>
        <p:spPr>
          <a:xfrm>
            <a:off x="1189892" y="285754"/>
            <a:ext cx="1096108" cy="603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1,4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429FCD1-0F10-475C-BE58-B0E8F2B9727D}"/>
              </a:ext>
            </a:extLst>
          </p:cNvPr>
          <p:cNvSpPr/>
          <p:nvPr/>
        </p:nvSpPr>
        <p:spPr>
          <a:xfrm>
            <a:off x="4067909" y="323854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</a:t>
            </a: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C149689-9B0B-4E80-9E4B-30045CEE1056}"/>
              </a:ext>
            </a:extLst>
          </p:cNvPr>
          <p:cNvSpPr/>
          <p:nvPr/>
        </p:nvSpPr>
        <p:spPr>
          <a:xfrm>
            <a:off x="4067909" y="1003799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A3A19924-783F-4843-A701-A16A175A97F6}"/>
              </a:ext>
            </a:extLst>
          </p:cNvPr>
          <p:cNvSpPr/>
          <p:nvPr/>
        </p:nvSpPr>
        <p:spPr>
          <a:xfrm>
            <a:off x="4067909" y="1711572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0E574D1-B870-4265-9BFE-582889900FF7}"/>
              </a:ext>
            </a:extLst>
          </p:cNvPr>
          <p:cNvSpPr/>
          <p:nvPr/>
        </p:nvSpPr>
        <p:spPr>
          <a:xfrm>
            <a:off x="4067909" y="2490416"/>
            <a:ext cx="685799" cy="527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89FCE02-DF30-4CDC-9EE8-7ACF6285EE56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286000" y="587623"/>
            <a:ext cx="1781909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C2BDF3C5-8BE2-418C-A01E-1639FB892793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>
            <a:off x="2286000" y="587623"/>
            <a:ext cx="1781909" cy="216656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44CA2CD5-8CA2-4A81-8B96-535CF431A72E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2338754" y="1305668"/>
            <a:ext cx="1729155" cy="66967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2A1AA9E3-B4D6-4DB4-AC1A-2122A4AE5700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338755" y="1335706"/>
            <a:ext cx="1729154" cy="1418479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79F16233-ED5D-4261-9278-3280729F692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198076" y="587623"/>
            <a:ext cx="1869833" cy="142581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904C537A-0615-44A6-87C2-BBCD62682E8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42037" y="1267568"/>
            <a:ext cx="1825872" cy="70777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2C9B355-9EA3-480B-9C79-34302ACFAE2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 flipV="1">
            <a:off x="2286000" y="1975341"/>
            <a:ext cx="1781909" cy="788375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3423E43F-4859-4785-A458-7A6A2FFFAF54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2286000" y="1267568"/>
            <a:ext cx="1781909" cy="148002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/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D9AC5B55-0CF0-4D18-B232-CCE9A964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773" y="1189971"/>
                <a:ext cx="1034043" cy="9618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zövegdoboz 1">
            <a:extLst>
              <a:ext uri="{FF2B5EF4-FFF2-40B4-BE49-F238E27FC236}">
                <a16:creationId xmlns:a16="http://schemas.microsoft.com/office/drawing/2014/main" id="{A368F585-F6E4-469E-BE36-82F0DB7CF5BC}"/>
              </a:ext>
            </a:extLst>
          </p:cNvPr>
          <p:cNvSpPr txBox="1"/>
          <p:nvPr/>
        </p:nvSpPr>
        <p:spPr>
          <a:xfrm>
            <a:off x="6461311" y="3329052"/>
            <a:ext cx="299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complementer</a:t>
            </a:r>
            <a:r>
              <a:rPr lang="hu-HU" dirty="0"/>
              <a:t> </a:t>
            </a:r>
            <a:r>
              <a:rPr lang="hu-HU" dirty="0" err="1"/>
              <a:t>blocks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326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Permutation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Generalize </a:t>
                </a:r>
                <a:r>
                  <a:rPr lang="hu-HU" dirty="0" err="1"/>
                  <a:t>All-to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permutation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 </a:t>
                </a:r>
                <a:r>
                  <a:rPr lang="hu-HU" dirty="0" err="1"/>
                  <a:t>problem</a:t>
                </a:r>
                <a:r>
                  <a:rPr lang="hu-H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𝑒𝑎𝑐h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𝑐𝑜𝑚𝑚𝑢𝑛𝑖𝑐𝑎𝑡𝑒𝑠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𝑖𝑚𝑎𝑔𝑒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previous</a:t>
                </a:r>
                <a:r>
                  <a:rPr lang="hu-HU" dirty="0"/>
                  <a:t> </a:t>
                </a:r>
                <a:r>
                  <a:rPr lang="hu-HU" dirty="0" err="1"/>
                  <a:t>conditions</a:t>
                </a:r>
                <a:r>
                  <a:rPr lang="hu-HU" dirty="0"/>
                  <a:t>,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can</a:t>
                </a:r>
                <a:r>
                  <a:rPr lang="hu-HU" dirty="0"/>
                  <a:t> </a:t>
                </a:r>
                <a:r>
                  <a:rPr lang="hu-HU" dirty="0" err="1"/>
                  <a:t>guarantee</a:t>
                </a:r>
                <a:r>
                  <a:rPr lang="hu-HU" dirty="0"/>
                  <a:t> |F|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permutation</a:t>
                </a:r>
                <a:r>
                  <a:rPr lang="hu-HU" dirty="0"/>
                  <a:t> </a:t>
                </a:r>
                <a:r>
                  <a:rPr lang="hu-HU" dirty="0" err="1"/>
                  <a:t>routing</a:t>
                </a:r>
                <a:r>
                  <a:rPr lang="hu-HU" dirty="0"/>
                  <a:t>.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22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Arbitrary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hu-HU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hu-HU" dirty="0"/>
                  <a:t> link </a:t>
                </a:r>
                <a:r>
                  <a:rPr lang="hu-HU" dirty="0" err="1"/>
                  <a:t>failures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</a:t>
                </a:r>
                <a:r>
                  <a:rPr lang="hu-HU" dirty="0" err="1"/>
                  <a:t>necessary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generate</a:t>
                </a:r>
                <a:r>
                  <a:rPr lang="hu-HU" dirty="0"/>
                  <a:t> a </a:t>
                </a:r>
                <a:r>
                  <a:rPr lang="hu-HU" dirty="0" err="1"/>
                  <a:t>failover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5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About the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Need for faster failover protocol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mutiple</a:t>
            </a:r>
            <a:r>
              <a:rPr lang="hu-HU" dirty="0"/>
              <a:t> </a:t>
            </a:r>
            <a:r>
              <a:rPr lang="hu-HU" dirty="0" err="1"/>
              <a:t>edges</a:t>
            </a:r>
            <a:r>
              <a:rPr lang="hu-HU" dirty="0"/>
              <a:t> fall out.</a:t>
            </a:r>
          </a:p>
          <a:p>
            <a:r>
              <a:rPr lang="hu-HU" dirty="0"/>
              <a:t>Not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packet</a:t>
            </a:r>
            <a:r>
              <a:rPr lang="hu-HU" dirty="0"/>
              <a:t> tagging. (Additional information for packages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rerouting</a:t>
            </a:r>
            <a:r>
              <a:rPr lang="hu-HU" dirty="0"/>
              <a:t>)</a:t>
            </a:r>
          </a:p>
          <a:p>
            <a:r>
              <a:rPr lang="hu-HU" dirty="0"/>
              <a:t>Build a static failover matrix in order that the alternative route should not be </a:t>
            </a:r>
            <a:r>
              <a:rPr lang="hu-HU" dirty="0" err="1"/>
              <a:t>recomputed</a:t>
            </a:r>
            <a:r>
              <a:rPr lang="hu-HU" dirty="0"/>
              <a:t> in runtime.</a:t>
            </a:r>
          </a:p>
        </p:txBody>
      </p:sp>
    </p:spTree>
    <p:extLst>
      <p:ext uri="{BB962C8B-B14F-4D97-AF65-F5344CB8AC3E}">
        <p14:creationId xmlns:p14="http://schemas.microsoft.com/office/powerpoint/2010/main" val="4286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Problem statement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SDN-</a:t>
                </a:r>
                <a:r>
                  <a:rPr lang="hu-HU" dirty="0" err="1"/>
                  <a:t>network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u-HU" b="0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.. ,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𝑣𝑛</m:t>
                        </m:r>
                      </m:e>
                    </m:d>
                  </m:oMath>
                </a14:m>
                <a:r>
                  <a:rPr lang="hu-HU" dirty="0"/>
                  <a:t> connected by bidirectional links E</a:t>
                </a:r>
              </a:p>
              <a:p>
                <a:r>
                  <a:rPr lang="hu-HU" dirty="0"/>
                  <a:t>2 flow </a:t>
                </a:r>
                <a:r>
                  <a:rPr lang="hu-HU" dirty="0" err="1"/>
                  <a:t>rules</a:t>
                </a:r>
                <a:r>
                  <a:rPr lang="hu-HU" dirty="0"/>
                  <a:t>: original (</a:t>
                </a:r>
                <a:r>
                  <a:rPr lang="hu-HU" dirty="0" err="1"/>
                  <a:t>regular</a:t>
                </a:r>
                <a:r>
                  <a:rPr lang="hu-HU" dirty="0"/>
                  <a:t> </a:t>
                </a:r>
                <a:r>
                  <a:rPr lang="hu-HU" dirty="0" err="1"/>
                  <a:t>forwarding</a:t>
                </a:r>
                <a:r>
                  <a:rPr lang="hu-HU" dirty="0"/>
                  <a:t> behavior) and conditional (in case of node fail)</a:t>
                </a:r>
              </a:p>
              <a:p>
                <a:r>
                  <a:rPr lang="hu-HU" dirty="0"/>
                  <a:t>We consider an initial network where all nodes are directly connected</a:t>
                </a:r>
              </a:p>
              <a:p>
                <a:pPr marL="0" indent="0">
                  <a:buNone/>
                </a:pPr>
                <a:r>
                  <a:rPr lang="hu-HU" dirty="0"/>
                  <a:t> 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3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Main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Load overhead: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hu-HU" dirty="0"/>
                  <a:t> is a number of </a:t>
                </a:r>
                <a:r>
                  <a:rPr lang="hu-HU" dirty="0" err="1"/>
                  <a:t>crossing</a:t>
                </a:r>
                <a:r>
                  <a:rPr lang="hu-HU" dirty="0"/>
                  <a:t> flows considering an e edge </a:t>
                </a:r>
                <a:r>
                  <a:rPr lang="hu-HU" dirty="0" err="1"/>
                  <a:t>due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rerouting</a:t>
                </a:r>
                <a:r>
                  <a:rPr lang="hu-HU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func>
                  </m:oMath>
                </a14:m>
                <a:endParaRPr lang="hu-HU" dirty="0"/>
              </a:p>
              <a:p>
                <a:r>
                  <a:rPr lang="hu-HU" dirty="0" err="1"/>
                  <a:t>Optimal</a:t>
                </a:r>
                <a:r>
                  <a:rPr lang="hu-HU" dirty="0"/>
                  <a:t> </a:t>
                </a:r>
                <a:r>
                  <a:rPr lang="hu-HU" dirty="0" err="1"/>
                  <a:t>attack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that</a:t>
                </a:r>
                <a:r>
                  <a:rPr lang="hu-HU" dirty="0"/>
                  <a:t> </a:t>
                </a:r>
                <a:r>
                  <a:rPr lang="hu-HU" dirty="0" err="1"/>
                  <a:t>generates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worst</a:t>
                </a:r>
                <a:r>
                  <a:rPr lang="hu-HU" dirty="0"/>
                  <a:t>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hu-HU" dirty="0"/>
                  <a:t>.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hu-HU" baseline="-25000" dirty="0"/>
                      <m:t>o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hu-HU" dirty="0"/>
                  <a:t> is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minimal</a:t>
                </a:r>
                <a:r>
                  <a:rPr lang="hu-HU" dirty="0"/>
                  <a:t> </a:t>
                </a:r>
                <a:r>
                  <a:rPr lang="hu-HU" dirty="0" err="1"/>
                  <a:t>required</a:t>
                </a:r>
                <a:r>
                  <a:rPr lang="hu-HU" dirty="0"/>
                  <a:t> </a:t>
                </a:r>
                <a:r>
                  <a:rPr lang="hu-HU" dirty="0" err="1"/>
                  <a:t>set</a:t>
                </a:r>
                <a:r>
                  <a:rPr lang="hu-HU" dirty="0"/>
                  <a:t> of </a:t>
                </a:r>
                <a:r>
                  <a:rPr lang="hu-HU" dirty="0" err="1"/>
                  <a:t>failures</a:t>
                </a:r>
                <a:r>
                  <a:rPr lang="hu-HU" dirty="0"/>
                  <a:t> </a:t>
                </a:r>
                <a:r>
                  <a:rPr lang="hu-HU" dirty="0" err="1"/>
                  <a:t>leading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an </a:t>
                </a:r>
                <a:r>
                  <a:rPr lang="hu-HU" dirty="0" err="1"/>
                  <a:t>overhead</a:t>
                </a:r>
                <a:r>
                  <a:rPr lang="hu-HU" dirty="0"/>
                  <a:t> </a:t>
                </a:r>
                <a:r>
                  <a:rPr lang="hu-HU" dirty="0" err="1"/>
                  <a:t>load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7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All-to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routing</a:t>
            </a:r>
            <a:endParaRPr lang="hu-HU" dirty="0"/>
          </a:p>
          <a:p>
            <a:r>
              <a:rPr lang="hu-HU" dirty="0"/>
              <a:t>n flow, n </a:t>
            </a:r>
            <a:r>
              <a:rPr lang="hu-HU" dirty="0" err="1"/>
              <a:t>node</a:t>
            </a:r>
            <a:endParaRPr lang="hu-HU" dirty="0"/>
          </a:p>
          <a:p>
            <a:r>
              <a:rPr lang="hu-HU" dirty="0"/>
              <a:t>S </a:t>
            </a:r>
            <a:r>
              <a:rPr lang="hu-HU" dirty="0" err="1"/>
              <a:t>failover</a:t>
            </a:r>
            <a:r>
              <a:rPr lang="hu-HU" dirty="0"/>
              <a:t> </a:t>
            </a:r>
            <a:r>
              <a:rPr lang="hu-HU" dirty="0" err="1"/>
              <a:t>scheme</a:t>
            </a:r>
            <a:r>
              <a:rPr lang="hu-HU" dirty="0"/>
              <a:t> </a:t>
            </a:r>
            <a:r>
              <a:rPr lang="hu-HU" dirty="0" err="1"/>
              <a:t>represented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M = [</a:t>
            </a:r>
            <a:r>
              <a:rPr lang="hu-HU" dirty="0" err="1"/>
              <a:t>m</a:t>
            </a:r>
            <a:r>
              <a:rPr lang="hu-HU" baseline="-25000" dirty="0" err="1"/>
              <a:t>i,j</a:t>
            </a:r>
            <a:r>
              <a:rPr lang="hu-HU" dirty="0"/>
              <a:t>]</a:t>
            </a:r>
          </a:p>
          <a:p>
            <a:r>
              <a:rPr lang="hu-HU" dirty="0" err="1"/>
              <a:t>i</a:t>
            </a:r>
            <a:r>
              <a:rPr lang="hu-HU" baseline="30000" dirty="0" err="1"/>
              <a:t>th</a:t>
            </a:r>
            <a:r>
              <a:rPr lang="hu-HU" dirty="0"/>
              <a:t> flow </a:t>
            </a:r>
            <a:r>
              <a:rPr lang="hu-HU" dirty="0" err="1"/>
              <a:t>means</a:t>
            </a:r>
            <a:r>
              <a:rPr lang="hu-HU" dirty="0"/>
              <a:t>: we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foward</a:t>
            </a:r>
            <a:r>
              <a:rPr lang="hu-HU" dirty="0"/>
              <a:t> a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</a:t>
            </a:r>
            <a:r>
              <a:rPr lang="hu-HU" baseline="-25000" dirty="0" err="1"/>
              <a:t>i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</a:t>
            </a:r>
            <a:r>
              <a:rPr lang="hu-HU" baseline="-25000" dirty="0"/>
              <a:t>i</a:t>
            </a:r>
            <a:r>
              <a:rPr lang="hu-HU" dirty="0"/>
              <a:t>.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direct</a:t>
            </a:r>
            <a:r>
              <a:rPr lang="hu-HU" dirty="0"/>
              <a:t> link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we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ith</a:t>
            </a:r>
            <a:r>
              <a:rPr lang="hu-HU" dirty="0"/>
              <a:t> flow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alternative</a:t>
            </a:r>
            <a:r>
              <a:rPr lang="hu-HU" dirty="0"/>
              <a:t> </a:t>
            </a:r>
            <a:r>
              <a:rPr lang="hu-HU" dirty="0" err="1"/>
              <a:t>routes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</a:t>
            </a:r>
            <a:r>
              <a:rPr lang="hu-HU" baseline="-25000" dirty="0"/>
              <a:t>i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741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cxnSpLocks/>
              <a:stCxn id="6" idx="5"/>
              <a:endCxn id="7" idx="2"/>
            </p:cNvCxnSpPr>
            <p:nvPr/>
          </p:nvCxnSpPr>
          <p:spPr>
            <a:xfrm>
              <a:off x="1584187" y="3841650"/>
              <a:ext cx="1355795" cy="961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0917C28-C5E4-422F-92CE-4AA7BD479202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4233F968-FC33-4787-A9ED-5DBF689D3E17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3,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680CFA6A-3FB5-4D52-ADEA-4A0CC1AE0AB5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4,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</p:cNvCxnSpPr>
          <p:nvPr/>
        </p:nvCxnSpPr>
        <p:spPr>
          <a:xfrm flipV="1">
            <a:off x="3452875" y="2020577"/>
            <a:ext cx="1281561" cy="258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C803C3D6-03B8-4DC4-878F-0B0801E15F71}"/>
              </a:ext>
            </a:extLst>
          </p:cNvPr>
          <p:cNvCxnSpPr>
            <a:cxnSpLocks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Csoportba foglalás 41"/>
          <p:cNvGrpSpPr/>
          <p:nvPr/>
        </p:nvGrpSpPr>
        <p:grpSpPr>
          <a:xfrm>
            <a:off x="1071294" y="668453"/>
            <a:ext cx="4176036" cy="4415312"/>
            <a:chOff x="1071294" y="668453"/>
            <a:chExt cx="4176036" cy="4415312"/>
          </a:xfrm>
        </p:grpSpPr>
        <p:sp>
          <p:nvSpPr>
            <p:cNvPr id="4" name="Ellipszis 3"/>
            <p:cNvSpPr/>
            <p:nvPr/>
          </p:nvSpPr>
          <p:spPr>
            <a:xfrm>
              <a:off x="2939982" y="66845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6" name="Ellipszis 5"/>
            <p:cNvSpPr/>
            <p:nvPr/>
          </p:nvSpPr>
          <p:spPr>
            <a:xfrm>
              <a:off x="1071294" y="3362207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7" name="Ellipszis 6"/>
            <p:cNvSpPr/>
            <p:nvPr/>
          </p:nvSpPr>
          <p:spPr>
            <a:xfrm>
              <a:off x="2939982" y="4522063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8" name="Ellipszis 7"/>
            <p:cNvSpPr/>
            <p:nvPr/>
          </p:nvSpPr>
          <p:spPr>
            <a:xfrm>
              <a:off x="4646439" y="3398659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  <p:sp>
          <p:nvSpPr>
            <p:cNvPr id="9" name="Ellipszis 8"/>
            <p:cNvSpPr/>
            <p:nvPr/>
          </p:nvSpPr>
          <p:spPr>
            <a:xfrm>
              <a:off x="1076911" y="14439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10" name="Ellipszis 9"/>
            <p:cNvSpPr/>
            <p:nvPr/>
          </p:nvSpPr>
          <p:spPr>
            <a:xfrm>
              <a:off x="4646438" y="1541134"/>
              <a:ext cx="600891" cy="5617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Egyenes összekötő 11"/>
            <p:cNvCxnSpPr>
              <a:stCxn id="4" idx="6"/>
              <a:endCxn id="10" idx="1"/>
            </p:cNvCxnSpPr>
            <p:nvPr/>
          </p:nvCxnSpPr>
          <p:spPr>
            <a:xfrm>
              <a:off x="3540873" y="949304"/>
              <a:ext cx="1193563" cy="674089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Egyenes összekötő 14"/>
            <p:cNvCxnSpPr>
              <a:endCxn id="7" idx="0"/>
            </p:cNvCxnSpPr>
            <p:nvPr/>
          </p:nvCxnSpPr>
          <p:spPr>
            <a:xfrm>
              <a:off x="3235905" y="1230155"/>
              <a:ext cx="4523" cy="32919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>
              <a:endCxn id="6" idx="0"/>
            </p:cNvCxnSpPr>
            <p:nvPr/>
          </p:nvCxnSpPr>
          <p:spPr>
            <a:xfrm flipH="1">
              <a:off x="1371740" y="2009832"/>
              <a:ext cx="5203" cy="1352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/>
            <p:cNvCxnSpPr>
              <a:stCxn id="6" idx="5"/>
              <a:endCxn id="7" idx="1"/>
            </p:cNvCxnSpPr>
            <p:nvPr/>
          </p:nvCxnSpPr>
          <p:spPr>
            <a:xfrm>
              <a:off x="1584187" y="3841650"/>
              <a:ext cx="1443793" cy="762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>
              <a:endCxn id="8" idx="3"/>
            </p:cNvCxnSpPr>
            <p:nvPr/>
          </p:nvCxnSpPr>
          <p:spPr>
            <a:xfrm flipV="1">
              <a:off x="3546208" y="3878102"/>
              <a:ext cx="1188229" cy="924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/>
            <p:cNvCxnSpPr>
              <a:stCxn id="6" idx="6"/>
              <a:endCxn id="8" idx="2"/>
            </p:cNvCxnSpPr>
            <p:nvPr/>
          </p:nvCxnSpPr>
          <p:spPr>
            <a:xfrm>
              <a:off x="1672185" y="3643058"/>
              <a:ext cx="2974254" cy="364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stCxn id="9" idx="6"/>
              <a:endCxn id="8" idx="1"/>
            </p:cNvCxnSpPr>
            <p:nvPr/>
          </p:nvCxnSpPr>
          <p:spPr>
            <a:xfrm>
              <a:off x="1677802" y="1724785"/>
              <a:ext cx="3056635" cy="1756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gyenes összekötő 32"/>
            <p:cNvCxnSpPr>
              <a:stCxn id="6" idx="7"/>
              <a:endCxn id="10" idx="3"/>
            </p:cNvCxnSpPr>
            <p:nvPr/>
          </p:nvCxnSpPr>
          <p:spPr>
            <a:xfrm flipV="1">
              <a:off x="1584187" y="2020577"/>
              <a:ext cx="3150249" cy="14238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>
              <a:stCxn id="4" idx="5"/>
              <a:endCxn id="8" idx="1"/>
            </p:cNvCxnSpPr>
            <p:nvPr/>
          </p:nvCxnSpPr>
          <p:spPr>
            <a:xfrm>
              <a:off x="3452875" y="1147896"/>
              <a:ext cx="1281562" cy="233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gyenes összekötő 38"/>
            <p:cNvCxnSpPr>
              <a:stCxn id="4" idx="4"/>
              <a:endCxn id="6" idx="7"/>
            </p:cNvCxnSpPr>
            <p:nvPr/>
          </p:nvCxnSpPr>
          <p:spPr>
            <a:xfrm flipH="1">
              <a:off x="1584187" y="1230155"/>
              <a:ext cx="1656241" cy="221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/>
              <p:cNvSpPr txBox="1"/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u-H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hu-HU" sz="36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sz="3600" b="0" i="1" smtClean="0">
                              <a:latin typeface="Cambria Math" panose="02040503050406030204" pitchFamily="18" charset="0"/>
                            </a:rPr>
                            <m:t>, 5, 6</m:t>
                          </m:r>
                        </m:e>
                      </m:d>
                    </m:oMath>
                  </m:oMathPara>
                </a14:m>
                <a:endParaRPr lang="hu-HU" sz="3600" b="0" dirty="0"/>
              </a:p>
            </p:txBody>
          </p:sp>
        </mc:Choice>
        <mc:Fallback xmlns="">
          <p:sp>
            <p:nvSpPr>
              <p:cNvPr id="43" name="Szövegdoboz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77" y="2599110"/>
                <a:ext cx="311928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5ECD2346-94DC-4B9B-952C-6F75E66AF94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3452875" y="2020580"/>
            <a:ext cx="1281561" cy="2583742"/>
          </a:xfrm>
          <a:prstGeom prst="line">
            <a:avLst/>
          </a:prstGeom>
          <a:ln w="19050">
            <a:solidFill>
              <a:schemeClr val="accent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39FFA79E-E852-49C1-9527-5CC7439760D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1589804" y="1923377"/>
            <a:ext cx="1438176" cy="268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24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533</Words>
  <Application>Microsoft Office PowerPoint</Application>
  <PresentationFormat>Szélesvásznú</PresentationFormat>
  <Paragraphs>127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Load-Optimal Local Fast Rerouting for Relisient Networks</vt:lpstr>
      <vt:lpstr>About the article</vt:lpstr>
      <vt:lpstr>Problem statement model</vt:lpstr>
      <vt:lpstr>Main definitions</vt:lpstr>
      <vt:lpstr>Failover matrix model</vt:lpstr>
      <vt:lpstr>PowerPoint-bemutató</vt:lpstr>
      <vt:lpstr>PowerPoint-bemutató</vt:lpstr>
      <vt:lpstr>PowerPoint-bemutató</vt:lpstr>
      <vt:lpstr>PowerPoint-bemutató</vt:lpstr>
      <vt:lpstr>PowerPoint-bemutató</vt:lpstr>
      <vt:lpstr>Performance</vt:lpstr>
      <vt:lpstr>Latin square schemes</vt:lpstr>
      <vt:lpstr>Mk matrix</vt:lpstr>
      <vt:lpstr>How to create submatrices of low intersection</vt:lpstr>
      <vt:lpstr>PowerPoint-bemutató</vt:lpstr>
      <vt:lpstr>PowerPoint-bemutató</vt:lpstr>
      <vt:lpstr>PowerPoint-bemutató</vt:lpstr>
      <vt:lpstr>Permutation routing</vt:lpstr>
      <vt:lpstr>Arbitrary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Load-Optimal Local Fast Rerouting for Relisient Networks</dc:title>
  <dc:creator>Nagy, Andras (AM)</dc:creator>
  <cp:lastModifiedBy>Mózsi Krisztián</cp:lastModifiedBy>
  <cp:revision>70</cp:revision>
  <dcterms:created xsi:type="dcterms:W3CDTF">2017-10-18T09:52:29Z</dcterms:created>
  <dcterms:modified xsi:type="dcterms:W3CDTF">2017-10-23T21:23:14Z</dcterms:modified>
</cp:coreProperties>
</file>