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András" initials="NA" lastIdx="1" clrIdx="0">
    <p:extLst>
      <p:ext uri="{19B8F6BF-5375-455C-9EA6-DF929625EA0E}">
        <p15:presenceInfo xmlns:p15="http://schemas.microsoft.com/office/powerpoint/2012/main" userId="S-1-5-21-2579918842-2513961390-2461162588-50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8:21:03.1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5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7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4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4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2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5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8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6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Load-Optimal Local Fast Rerouting for Relisient Networks</a:t>
            </a:r>
          </a:p>
        </p:txBody>
      </p:sp>
    </p:spTree>
    <p:extLst>
      <p:ext uri="{BB962C8B-B14F-4D97-AF65-F5344CB8AC3E}">
        <p14:creationId xmlns:p14="http://schemas.microsoft.com/office/powerpoint/2010/main" val="15441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8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2398547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47" y="2080696"/>
                <a:ext cx="3132098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648370" y="2319511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vs</a:t>
            </a:r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Performance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31204" y="3597513"/>
            <a:ext cx="3202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overhead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 is 3 </a:t>
            </a:r>
            <a:r>
              <a:rPr lang="hu-HU" dirty="0" err="1"/>
              <a:t>on</a:t>
            </a:r>
            <a:r>
              <a:rPr lang="hu-HU" dirty="0"/>
              <a:t> (4,6)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it is 2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rigth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worst</a:t>
            </a:r>
            <a:r>
              <a:rPr lang="hu-HU" dirty="0"/>
              <a:t> </a:t>
            </a:r>
            <a:r>
              <a:rPr lang="hu-HU" dirty="0" err="1"/>
              <a:t>perfromace</a:t>
            </a:r>
            <a:r>
              <a:rPr lang="hu-HU" dirty="0"/>
              <a:t> </a:t>
            </a:r>
            <a:r>
              <a:rPr lang="hu-HU" dirty="0" err="1"/>
              <a:t>comes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simialarity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scheme</a:t>
            </a:r>
            <a:r>
              <a:rPr lang="hu-HU" dirty="0"/>
              <a:t>.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531204" y="2181011"/>
            <a:ext cx="17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Let</a:t>
            </a:r>
            <a:r>
              <a:rPr lang="hu-HU" dirty="0"/>
              <a:t> F = {(1,6), (2,6), (3,6)}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0138D184-EAE7-4932-9655-5EB8D5501AA1}"/>
              </a:ext>
            </a:extLst>
          </p:cNvPr>
          <p:cNvSpPr/>
          <p:nvPr/>
        </p:nvSpPr>
        <p:spPr>
          <a:xfrm>
            <a:off x="6233573" y="3523122"/>
            <a:ext cx="421894" cy="390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CFEE2F05-9431-410F-8D13-3B50D44FCC98}"/>
              </a:ext>
            </a:extLst>
          </p:cNvPr>
          <p:cNvSpPr/>
          <p:nvPr/>
        </p:nvSpPr>
        <p:spPr>
          <a:xfrm>
            <a:off x="5319698" y="4919068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B48B6676-20B7-46D6-A45A-4F3DBD71A82C}"/>
              </a:ext>
            </a:extLst>
          </p:cNvPr>
          <p:cNvSpPr/>
          <p:nvPr/>
        </p:nvSpPr>
        <p:spPr>
          <a:xfrm>
            <a:off x="6233573" y="5390048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FA424EC2-8238-47EA-9D50-3EE05A09DE91}"/>
              </a:ext>
            </a:extLst>
          </p:cNvPr>
          <p:cNvSpPr/>
          <p:nvPr/>
        </p:nvSpPr>
        <p:spPr>
          <a:xfrm>
            <a:off x="7183211" y="4919067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81E2216F-0ED1-4F84-AB3B-561532161D03}"/>
              </a:ext>
            </a:extLst>
          </p:cNvPr>
          <p:cNvSpPr/>
          <p:nvPr/>
        </p:nvSpPr>
        <p:spPr>
          <a:xfrm>
            <a:off x="7183211" y="3978061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161DE59-D71F-46B3-81FA-96C238362529}"/>
              </a:ext>
            </a:extLst>
          </p:cNvPr>
          <p:cNvSpPr/>
          <p:nvPr/>
        </p:nvSpPr>
        <p:spPr>
          <a:xfrm>
            <a:off x="5319698" y="4018537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3B7C2303-AD8B-47BD-B171-40E9D65AE941}"/>
              </a:ext>
            </a:extLst>
          </p:cNvPr>
          <p:cNvCxnSpPr>
            <a:cxnSpLocks/>
          </p:cNvCxnSpPr>
          <p:nvPr/>
        </p:nvCxnSpPr>
        <p:spPr>
          <a:xfrm>
            <a:off x="6655467" y="3752738"/>
            <a:ext cx="589529" cy="3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ACA86D39-A705-4ABD-9A10-4F6E59CD716A}"/>
              </a:ext>
            </a:extLst>
          </p:cNvPr>
          <p:cNvCxnSpPr>
            <a:cxnSpLocks/>
            <a:stCxn id="16" idx="4"/>
            <a:endCxn id="15" idx="1"/>
          </p:cNvCxnSpPr>
          <p:nvPr/>
        </p:nvCxnSpPr>
        <p:spPr>
          <a:xfrm flipH="1">
            <a:off x="7244996" y="4397614"/>
            <a:ext cx="149162" cy="58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C441581D-7A1E-40C2-82ED-3504F8FFFB94}"/>
              </a:ext>
            </a:extLst>
          </p:cNvPr>
          <p:cNvCxnSpPr>
            <a:cxnSpLocks/>
            <a:endCxn id="15" idx="7"/>
          </p:cNvCxnSpPr>
          <p:nvPr/>
        </p:nvCxnSpPr>
        <p:spPr>
          <a:xfrm>
            <a:off x="7470358" y="4397613"/>
            <a:ext cx="72962" cy="58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7F461830-7B4A-45AE-AA34-6D457D2FD768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6444520" y="5128844"/>
            <a:ext cx="738691" cy="26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B24C8AE0-A535-45DE-9838-200151486815}"/>
              </a:ext>
            </a:extLst>
          </p:cNvPr>
          <p:cNvCxnSpPr>
            <a:cxnSpLocks/>
            <a:stCxn id="15" idx="3"/>
            <a:endCxn id="14" idx="6"/>
          </p:cNvCxnSpPr>
          <p:nvPr/>
        </p:nvCxnSpPr>
        <p:spPr>
          <a:xfrm flipH="1">
            <a:off x="6655467" y="5277178"/>
            <a:ext cx="589529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188A565A-D93F-4766-A2C5-D018A14F3972}"/>
              </a:ext>
            </a:extLst>
          </p:cNvPr>
          <p:cNvCxnSpPr>
            <a:cxnSpLocks/>
            <a:stCxn id="15" idx="4"/>
            <a:endCxn id="14" idx="5"/>
          </p:cNvCxnSpPr>
          <p:nvPr/>
        </p:nvCxnSpPr>
        <p:spPr>
          <a:xfrm flipH="1">
            <a:off x="6593682" y="5338620"/>
            <a:ext cx="800476" cy="40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A952BD21-D17A-4CDB-AD2A-E14F9D7CECE3}"/>
              </a:ext>
            </a:extLst>
          </p:cNvPr>
          <p:cNvCxnSpPr>
            <a:cxnSpLocks/>
            <a:stCxn id="14" idx="2"/>
            <a:endCxn id="17" idx="4"/>
          </p:cNvCxnSpPr>
          <p:nvPr/>
        </p:nvCxnSpPr>
        <p:spPr>
          <a:xfrm flipH="1" flipV="1">
            <a:off x="5530645" y="4438090"/>
            <a:ext cx="702928" cy="116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080C1544-812C-4E19-A8A1-5F24DEEF95F1}"/>
              </a:ext>
            </a:extLst>
          </p:cNvPr>
          <p:cNvCxnSpPr>
            <a:cxnSpLocks/>
            <a:stCxn id="14" idx="1"/>
            <a:endCxn id="17" idx="5"/>
          </p:cNvCxnSpPr>
          <p:nvPr/>
        </p:nvCxnSpPr>
        <p:spPr>
          <a:xfrm flipH="1" flipV="1">
            <a:off x="5679807" y="4376648"/>
            <a:ext cx="615551" cy="10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E0725F5D-7BC2-45D0-8170-B3B10E781EDD}"/>
              </a:ext>
            </a:extLst>
          </p:cNvPr>
          <p:cNvCxnSpPr>
            <a:cxnSpLocks/>
            <a:stCxn id="14" idx="0"/>
            <a:endCxn id="17" idx="6"/>
          </p:cNvCxnSpPr>
          <p:nvPr/>
        </p:nvCxnSpPr>
        <p:spPr>
          <a:xfrm flipH="1" flipV="1">
            <a:off x="5741592" y="4228314"/>
            <a:ext cx="702928" cy="116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zis 41">
            <a:extLst>
              <a:ext uri="{FF2B5EF4-FFF2-40B4-BE49-F238E27FC236}">
                <a16:creationId xmlns:a16="http://schemas.microsoft.com/office/drawing/2014/main" id="{258B66A8-BE5F-4E59-BC82-21E19ED93F1C}"/>
              </a:ext>
            </a:extLst>
          </p:cNvPr>
          <p:cNvSpPr/>
          <p:nvPr/>
        </p:nvSpPr>
        <p:spPr>
          <a:xfrm>
            <a:off x="9277945" y="3417819"/>
            <a:ext cx="421894" cy="390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72DDDA77-9B5D-4A9B-A743-CFC15A30FD36}"/>
              </a:ext>
            </a:extLst>
          </p:cNvPr>
          <p:cNvSpPr/>
          <p:nvPr/>
        </p:nvSpPr>
        <p:spPr>
          <a:xfrm>
            <a:off x="8364070" y="4813765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12CE47F8-D4E1-40C6-A1F2-12F83F5F1233}"/>
              </a:ext>
            </a:extLst>
          </p:cNvPr>
          <p:cNvSpPr/>
          <p:nvPr/>
        </p:nvSpPr>
        <p:spPr>
          <a:xfrm>
            <a:off x="9277945" y="5284745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01087318-3370-4A1D-A4D0-1047838401E6}"/>
              </a:ext>
            </a:extLst>
          </p:cNvPr>
          <p:cNvSpPr/>
          <p:nvPr/>
        </p:nvSpPr>
        <p:spPr>
          <a:xfrm>
            <a:off x="10227583" y="4813764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90E2A985-F844-4F26-AAFA-3EC781DDD25F}"/>
              </a:ext>
            </a:extLst>
          </p:cNvPr>
          <p:cNvSpPr/>
          <p:nvPr/>
        </p:nvSpPr>
        <p:spPr>
          <a:xfrm>
            <a:off x="10227583" y="3872758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4679B146-15D8-4398-BAF6-7BCC410D7EE7}"/>
              </a:ext>
            </a:extLst>
          </p:cNvPr>
          <p:cNvSpPr/>
          <p:nvPr/>
        </p:nvSpPr>
        <p:spPr>
          <a:xfrm>
            <a:off x="8364070" y="3913234"/>
            <a:ext cx="421894" cy="4195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22D6AA96-3D7F-434C-B2A4-ABDC4BB92557}"/>
              </a:ext>
            </a:extLst>
          </p:cNvPr>
          <p:cNvCxnSpPr>
            <a:cxnSpLocks/>
          </p:cNvCxnSpPr>
          <p:nvPr/>
        </p:nvCxnSpPr>
        <p:spPr>
          <a:xfrm>
            <a:off x="9699839" y="3647435"/>
            <a:ext cx="589529" cy="3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A1FB7530-C2FA-43C2-A486-128570DA487A}"/>
              </a:ext>
            </a:extLst>
          </p:cNvPr>
          <p:cNvCxnSpPr>
            <a:cxnSpLocks/>
            <a:stCxn id="46" idx="4"/>
            <a:endCxn id="45" idx="0"/>
          </p:cNvCxnSpPr>
          <p:nvPr/>
        </p:nvCxnSpPr>
        <p:spPr>
          <a:xfrm>
            <a:off x="10438530" y="4292311"/>
            <a:ext cx="0" cy="5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B608C0F1-DBD2-4FD0-82C1-9755B05B32D1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 flipH="1">
            <a:off x="9488892" y="5023541"/>
            <a:ext cx="738691" cy="26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3E1A2EF1-E822-48F7-9AA3-79E6DBB325A2}"/>
              </a:ext>
            </a:extLst>
          </p:cNvPr>
          <p:cNvCxnSpPr>
            <a:cxnSpLocks/>
            <a:stCxn id="45" idx="4"/>
            <a:endCxn id="44" idx="6"/>
          </p:cNvCxnSpPr>
          <p:nvPr/>
        </p:nvCxnSpPr>
        <p:spPr>
          <a:xfrm flipH="1">
            <a:off x="9699839" y="5233317"/>
            <a:ext cx="738691" cy="26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E68234D6-F355-44F6-8D3D-D3601E7E7AC2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8662611" y="4321426"/>
            <a:ext cx="615334" cy="11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E7A2E117-9F4E-4D19-81F4-0F75E99F34F7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8736366" y="4216257"/>
            <a:ext cx="603364" cy="112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BCD426FC-89F6-4AE6-9ADC-C5DAF6FEF7FB}"/>
              </a:ext>
            </a:extLst>
          </p:cNvPr>
          <p:cNvCxnSpPr>
            <a:stCxn id="46" idx="2"/>
            <a:endCxn id="43" idx="6"/>
          </p:cNvCxnSpPr>
          <p:nvPr/>
        </p:nvCxnSpPr>
        <p:spPr>
          <a:xfrm flipH="1">
            <a:off x="8785964" y="4082535"/>
            <a:ext cx="1441619" cy="94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01DF418F-F661-4FED-BD46-754260453194}"/>
              </a:ext>
            </a:extLst>
          </p:cNvPr>
          <p:cNvCxnSpPr>
            <a:stCxn id="43" idx="0"/>
            <a:endCxn id="47" idx="4"/>
          </p:cNvCxnSpPr>
          <p:nvPr/>
        </p:nvCxnSpPr>
        <p:spPr>
          <a:xfrm flipV="1">
            <a:off x="8575017" y="4332787"/>
            <a:ext cx="0" cy="48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Latin </a:t>
            </a:r>
            <a:r>
              <a:rPr lang="hu-HU" dirty="0" err="1"/>
              <a:t>square</a:t>
            </a:r>
            <a:r>
              <a:rPr lang="hu-HU" dirty="0"/>
              <a:t> </a:t>
            </a:r>
            <a:r>
              <a:rPr lang="hu-HU" dirty="0" err="1"/>
              <a:t>shcmaes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Each </a:t>
                </a:r>
                <a:r>
                  <a:rPr lang="hu-HU" dirty="0" err="1"/>
                  <a:t>node</a:t>
                </a:r>
                <a:r>
                  <a:rPr lang="hu-HU" dirty="0"/>
                  <a:t> </a:t>
                </a:r>
                <a:r>
                  <a:rPr lang="hu-HU" dirty="0" err="1"/>
                  <a:t>appears</a:t>
                </a:r>
                <a:r>
                  <a:rPr lang="hu-HU" dirty="0"/>
                  <a:t> </a:t>
                </a:r>
                <a:r>
                  <a:rPr lang="hu-HU" dirty="0" err="1"/>
                  <a:t>exactliy</a:t>
                </a:r>
                <a:r>
                  <a:rPr lang="hu-HU" dirty="0"/>
                  <a:t> </a:t>
                </a:r>
                <a:r>
                  <a:rPr lang="hu-HU" dirty="0" err="1"/>
                  <a:t>onece</a:t>
                </a:r>
                <a:r>
                  <a:rPr lang="hu-HU" dirty="0"/>
                  <a:t> in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and </a:t>
                </a:r>
                <a:r>
                  <a:rPr lang="hu-HU" dirty="0" err="1"/>
                  <a:t>each</a:t>
                </a:r>
                <a:r>
                  <a:rPr lang="hu-HU" dirty="0"/>
                  <a:t>  </a:t>
                </a:r>
                <a:r>
                  <a:rPr lang="hu-HU" dirty="0" err="1"/>
                  <a:t>row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latin </a:t>
                </a:r>
                <a:r>
                  <a:rPr lang="hu-HU" dirty="0" err="1"/>
                  <a:t>squares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good</a:t>
                </a:r>
                <a:r>
                  <a:rPr lang="hu-HU" dirty="0"/>
                  <a:t>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matrices</a:t>
                </a:r>
                <a:r>
                  <a:rPr lang="hu-HU" dirty="0"/>
                  <a:t>. (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i,j</a:t>
                </a:r>
                <a:r>
                  <a:rPr lang="hu-HU" baseline="-25000" dirty="0"/>
                  <a:t> </a:t>
                </a:r>
                <a:r>
                  <a:rPr lang="hu-HU" dirty="0"/>
                  <a:t>= (i+j-1) </a:t>
                </a:r>
                <a:r>
                  <a:rPr lang="hu-HU" dirty="0" err="1"/>
                  <a:t>mod</a:t>
                </a:r>
                <a:r>
                  <a:rPr lang="hu-HU" dirty="0"/>
                  <a:t> (n-1))</a:t>
                </a:r>
              </a:p>
              <a:p>
                <a:r>
                  <a:rPr lang="hu-HU" dirty="0"/>
                  <a:t>Example: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hu-HU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llinks</a:t>
                </a:r>
                <a:r>
                  <a:rPr lang="hu-HU" dirty="0"/>
                  <a:t> </a:t>
                </a:r>
                <a:r>
                  <a:rPr lang="hu-HU" dirty="0" err="1"/>
                  <a:t>fail</a:t>
                </a:r>
                <a:r>
                  <a:rPr lang="hu-HU" dirty="0"/>
                  <a:t>, </a:t>
                </a:r>
                <a:r>
                  <a:rPr lang="hu-HU" dirty="0" err="1"/>
                  <a:t>the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nodes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route</a:t>
                </a:r>
                <a:r>
                  <a:rPr lang="hu-HU" dirty="0"/>
                  <a:t> </a:t>
                </a:r>
                <a:r>
                  <a:rPr lang="hu-HU" dirty="0" err="1"/>
                  <a:t>rougth</a:t>
                </a:r>
                <a:r>
                  <a:rPr lang="hu-HU" dirty="0"/>
                  <a:t> </a:t>
                </a:r>
                <a:r>
                  <a:rPr lang="hu-HU" dirty="0" err="1"/>
                  <a:t>throw</a:t>
                </a:r>
                <a:r>
                  <a:rPr lang="hu-HU" dirty="0"/>
                  <a:t> (v </a:t>
                </a:r>
                <a:r>
                  <a:rPr lang="hu-HU" baseline="-25000" dirty="0"/>
                  <a:t>f+1</a:t>
                </a:r>
                <a:r>
                  <a:rPr lang="hu-HU" dirty="0"/>
                  <a:t>, d) </a:t>
                </a:r>
                <a:r>
                  <a:rPr lang="hu-HU" dirty="0" err="1"/>
                  <a:t>so</a:t>
                </a:r>
                <a:r>
                  <a:rPr lang="hu-HU" dirty="0"/>
                  <a:t> </a:t>
                </a:r>
                <a:r>
                  <a:rPr lang="hu-HU" dirty="0" err="1"/>
                  <a:t>ww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The </a:t>
                </a:r>
                <a:r>
                  <a:rPr lang="hu-HU" dirty="0" err="1"/>
                  <a:t>intersection</a:t>
                </a:r>
                <a:r>
                  <a:rPr lang="hu-HU" dirty="0"/>
                  <a:t> of </a:t>
                </a:r>
                <a:r>
                  <a:rPr lang="hu-HU" dirty="0" err="1"/>
                  <a:t>prefixes</a:t>
                </a:r>
                <a:r>
                  <a:rPr lang="hu-HU" dirty="0"/>
                  <a:t> of </a:t>
                </a:r>
                <a:r>
                  <a:rPr lang="hu-HU" dirty="0" err="1"/>
                  <a:t>rows</a:t>
                </a:r>
                <a:r>
                  <a:rPr lang="hu-HU" dirty="0"/>
                  <a:t> plays a </a:t>
                </a:r>
                <a:r>
                  <a:rPr lang="hu-HU" dirty="0" err="1"/>
                  <a:t>central</a:t>
                </a:r>
                <a:r>
                  <a:rPr lang="hu-HU" dirty="0"/>
                  <a:t> </a:t>
                </a:r>
                <a:r>
                  <a:rPr lang="hu-HU" dirty="0" err="1"/>
                  <a:t>role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9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</a:t>
            </a:r>
            <a:r>
              <a:rPr lang="hu-HU" baseline="30000" dirty="0"/>
              <a:t>k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Limit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intersection</a:t>
                </a:r>
                <a:r>
                  <a:rPr lang="hu-HU" dirty="0"/>
                  <a:t> 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rows</a:t>
                </a:r>
                <a:r>
                  <a:rPr lang="hu-HU" dirty="0"/>
                  <a:t> </a:t>
                </a:r>
                <a:r>
                  <a:rPr lang="hu-HU" dirty="0" err="1"/>
                  <a:t>affatced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failures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 </a:t>
                </a:r>
                <a:r>
                  <a:rPr lang="hu-HU" dirty="0" err="1"/>
                  <a:t>ultimatly</a:t>
                </a:r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n </a:t>
                </a:r>
                <a:r>
                  <a:rPr lang="hu-HU" dirty="0" err="1"/>
                  <a:t>nodes</a:t>
                </a:r>
                <a:r>
                  <a:rPr lang="hu-HU" dirty="0"/>
                  <a:t>, we must </a:t>
                </a:r>
                <a:r>
                  <a:rPr lang="hu-HU" dirty="0" err="1"/>
                  <a:t>work</a:t>
                </a:r>
                <a:r>
                  <a:rPr lang="hu-HU" dirty="0"/>
                  <a:t> </a:t>
                </a:r>
                <a:r>
                  <a:rPr lang="hu-HU" dirty="0" err="1"/>
                  <a:t>first</a:t>
                </a:r>
                <a:r>
                  <a:rPr lang="hu-HU" dirty="0"/>
                  <a:t> k </a:t>
                </a:r>
                <a:r>
                  <a:rPr lang="hu-HU" dirty="0" err="1"/>
                  <a:t>columns</a:t>
                </a:r>
                <a:r>
                  <a:rPr lang="hu-HU" dirty="0"/>
                  <a:t> of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 M.</a:t>
                </a:r>
              </a:p>
              <a:p>
                <a:r>
                  <a:rPr lang="hu-HU" dirty="0"/>
                  <a:t>Mk = [</a:t>
                </a:r>
                <a:r>
                  <a:rPr lang="hu-HU" dirty="0" err="1"/>
                  <a:t>mij</a:t>
                </a:r>
                <a:r>
                  <a:rPr lang="hu-HU" dirty="0"/>
                  <a:t> | 1 &lt;= i, &lt; n 1 &lt;= j &lt; &lt;= k]</a:t>
                </a:r>
              </a:p>
              <a:p>
                <a:r>
                  <a:rPr lang="hu-HU" dirty="0"/>
                  <a:t>There is a </a:t>
                </a:r>
                <a:r>
                  <a:rPr lang="hu-HU" dirty="0" err="1"/>
                  <a:t>theorem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garantees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optimal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attack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2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submatrices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intersection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hu-HU" dirty="0"/>
                  <a:t>BIBD: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𝑐𝑜𝑙𝑙𝑒𝑐𝑡𝑖𝑜𝑛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𝑒𝑐h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3800" dirty="0"/>
              </a:p>
              <a:p>
                <a:r>
                  <a:rPr lang="hu-HU" sz="3800" dirty="0"/>
                  <a:t>b = v is </a:t>
                </a:r>
                <a:r>
                  <a:rPr lang="hu-HU" sz="3800" dirty="0" err="1"/>
                  <a:t>called</a:t>
                </a:r>
                <a:r>
                  <a:rPr lang="hu-HU" sz="3800" dirty="0"/>
                  <a:t> </a:t>
                </a:r>
                <a:r>
                  <a:rPr lang="hu-HU" sz="3800" dirty="0" err="1"/>
                  <a:t>symetric</a:t>
                </a:r>
                <a:endParaRPr lang="hu-HU" sz="3800" dirty="0"/>
              </a:p>
              <a:p>
                <a:r>
                  <a:rPr lang="hu-HU" sz="3800" dirty="0"/>
                  <a:t>The </a:t>
                </a:r>
                <a:r>
                  <a:rPr lang="hu-HU" sz="3800" dirty="0" err="1"/>
                  <a:t>only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reaming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problem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the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</a:t>
                </a:r>
                <a:r>
                  <a:rPr lang="hu-HU" sz="3800" dirty="0"/>
                  <a:t> </a:t>
                </a:r>
                <a:r>
                  <a:rPr lang="hu-HU" sz="3800" dirty="0" err="1"/>
                  <a:t>arent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rows</a:t>
                </a:r>
                <a:endParaRPr lang="hu-HU" sz="3800" dirty="0"/>
              </a:p>
              <a:p>
                <a:r>
                  <a:rPr lang="hu-HU" sz="3800" dirty="0" err="1"/>
                  <a:t>Algorithm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Transforming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into</a:t>
                </a:r>
                <a:r>
                  <a:rPr lang="hu-HU" sz="3800" dirty="0"/>
                  <a:t> Latin </a:t>
                </a:r>
                <a:r>
                  <a:rPr lang="hu-HU" sz="3800" dirty="0" err="1"/>
                  <a:t>Rwos</a:t>
                </a:r>
                <a:endParaRPr lang="hu-HU" sz="38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6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7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9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2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/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zövegdoboz 1">
            <a:extLst>
              <a:ext uri="{FF2B5EF4-FFF2-40B4-BE49-F238E27FC236}">
                <a16:creationId xmlns:a16="http://schemas.microsoft.com/office/drawing/2014/main" id="{A368F585-F6E4-469E-BE36-82F0DB7CF5BC}"/>
              </a:ext>
            </a:extLst>
          </p:cNvPr>
          <p:cNvSpPr txBox="1"/>
          <p:nvPr/>
        </p:nvSpPr>
        <p:spPr>
          <a:xfrm>
            <a:off x="6461311" y="3329052"/>
            <a:ext cx="299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complementer</a:t>
            </a:r>
            <a:r>
              <a:rPr lang="hu-HU" dirty="0"/>
              <a:t> </a:t>
            </a:r>
            <a:r>
              <a:rPr lang="hu-HU" dirty="0" err="1"/>
              <a:t>blocks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326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Prmutation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Generalize </a:t>
                </a:r>
                <a:r>
                  <a:rPr lang="hu-HU" dirty="0" err="1"/>
                  <a:t>All-to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problem</a:t>
                </a:r>
                <a:r>
                  <a:rPr lang="hu-H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𝑐𝑜𝑚𝑚𝑢𝑛𝑖𝑐𝑎𝑡𝑒𝑠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2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About the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Need for faster failover protocol when mutiplie edge fall out.</a:t>
            </a:r>
          </a:p>
          <a:p>
            <a:r>
              <a:rPr lang="hu-HU" dirty="0"/>
              <a:t>Not using pacake tagging. (Additional information for packages to rerouing)</a:t>
            </a:r>
          </a:p>
          <a:p>
            <a:r>
              <a:rPr lang="hu-HU" dirty="0"/>
              <a:t>Build a static failover matrix in order that the alternative route should not be recoputied in runtime.</a:t>
            </a:r>
          </a:p>
        </p:txBody>
      </p:sp>
    </p:spTree>
    <p:extLst>
      <p:ext uri="{BB962C8B-B14F-4D97-AF65-F5344CB8AC3E}">
        <p14:creationId xmlns:p14="http://schemas.microsoft.com/office/powerpoint/2010/main" val="4286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Problem statement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SDN-network: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.. 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e>
                    </m:d>
                  </m:oMath>
                </a14:m>
                <a:r>
                  <a:rPr lang="hu-HU" dirty="0"/>
                  <a:t> connected by bidirectional links E</a:t>
                </a:r>
              </a:p>
              <a:p>
                <a:r>
                  <a:rPr lang="hu-HU" dirty="0"/>
                  <a:t>2 flow rolues: original (regular forwaring behavior) and conditional (in case of node fail)</a:t>
                </a:r>
              </a:p>
              <a:p>
                <a:r>
                  <a:rPr lang="hu-HU" dirty="0"/>
                  <a:t>We consider an initial network where all nodes are directly connected</a:t>
                </a:r>
              </a:p>
              <a:p>
                <a:pPr marL="0" indent="0">
                  <a:buNone/>
                </a:pPr>
                <a:r>
                  <a:rPr lang="hu-HU" dirty="0"/>
                  <a:t> 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Main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Load overhead: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hu-HU" dirty="0"/>
                  <a:t> is a number of corrsing flow considering an e edge due the reouring.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endParaRPr lang="hu-HU" dirty="0"/>
              </a:p>
              <a:p>
                <a:r>
                  <a:rPr lang="hu-HU" dirty="0" err="1"/>
                  <a:t>Optimal</a:t>
                </a:r>
                <a:r>
                  <a:rPr lang="hu-HU" dirty="0"/>
                  <a:t> </a:t>
                </a:r>
                <a:r>
                  <a:rPr lang="hu-HU" dirty="0" err="1"/>
                  <a:t>attack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generates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worst</a:t>
                </a:r>
                <a:r>
                  <a:rPr lang="hu-HU" dirty="0"/>
                  <a:t>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hu-HU" baseline="-25000" dirty="0"/>
                  <a:t>o</a:t>
                </a:r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minimal</a:t>
                </a:r>
                <a:r>
                  <a:rPr lang="hu-HU" dirty="0"/>
                  <a:t> </a:t>
                </a:r>
                <a:r>
                  <a:rPr lang="hu-HU" dirty="0" err="1"/>
                  <a:t>required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 of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leading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an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All-to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  <a:p>
            <a:r>
              <a:rPr lang="hu-HU" dirty="0"/>
              <a:t>n flow, n </a:t>
            </a:r>
            <a:r>
              <a:rPr lang="hu-HU" dirty="0" err="1"/>
              <a:t>node</a:t>
            </a:r>
            <a:endParaRPr lang="hu-HU" dirty="0"/>
          </a:p>
          <a:p>
            <a:r>
              <a:rPr lang="hu-HU" dirty="0"/>
              <a:t>S </a:t>
            </a:r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schame</a:t>
            </a:r>
            <a:r>
              <a:rPr lang="hu-HU" dirty="0"/>
              <a:t> </a:t>
            </a:r>
            <a:r>
              <a:rPr lang="hu-HU" dirty="0" err="1"/>
              <a:t>repesented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M = [</a:t>
            </a:r>
            <a:r>
              <a:rPr lang="hu-HU" dirty="0" err="1"/>
              <a:t>m</a:t>
            </a:r>
            <a:r>
              <a:rPr lang="hu-HU" baseline="-25000" dirty="0" err="1"/>
              <a:t>i</a:t>
            </a:r>
            <a:r>
              <a:rPr lang="hu-HU" dirty="0" err="1"/>
              <a:t>,</a:t>
            </a:r>
            <a:r>
              <a:rPr lang="hu-HU" baseline="-25000" dirty="0" err="1"/>
              <a:t>j</a:t>
            </a:r>
            <a:r>
              <a:rPr lang="hu-HU" dirty="0"/>
              <a:t>]</a:t>
            </a:r>
          </a:p>
          <a:p>
            <a:r>
              <a:rPr lang="hu-HU" dirty="0" err="1"/>
              <a:t>i</a:t>
            </a:r>
            <a:r>
              <a:rPr lang="hu-HU" baseline="30000" dirty="0" err="1"/>
              <a:t>th</a:t>
            </a:r>
            <a:r>
              <a:rPr lang="hu-HU" dirty="0"/>
              <a:t> flow </a:t>
            </a:r>
            <a:r>
              <a:rPr lang="hu-HU" dirty="0" err="1"/>
              <a:t>means</a:t>
            </a:r>
            <a:r>
              <a:rPr lang="hu-HU" dirty="0"/>
              <a:t>: we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foward</a:t>
            </a:r>
            <a:r>
              <a:rPr lang="hu-HU" dirty="0"/>
              <a:t> a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</a:t>
            </a:r>
            <a:r>
              <a:rPr lang="hu-HU" baseline="-25000" dirty="0" err="1"/>
              <a:t>i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direct</a:t>
            </a:r>
            <a:r>
              <a:rPr lang="hu-HU" dirty="0"/>
              <a:t> link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we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ith</a:t>
            </a:r>
            <a:r>
              <a:rPr lang="hu-HU" dirty="0"/>
              <a:t> flow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routes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4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cxnSpLocks/>
              <a:stCxn id="6" idx="5"/>
              <a:endCxn id="7" idx="2"/>
            </p:cNvCxnSpPr>
            <p:nvPr/>
          </p:nvCxnSpPr>
          <p:spPr>
            <a:xfrm>
              <a:off x="1584187" y="3841650"/>
              <a:ext cx="1355795" cy="961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0917C28-C5E4-422F-92CE-4AA7BD47920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4233F968-FC33-4787-A9ED-5DBF689D3E17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680CFA6A-3FB5-4D52-ADEA-4A0CC1AE0AB5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C803C3D6-03B8-4DC4-878F-0B0801E15F71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4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580</Words>
  <Application>Microsoft Office PowerPoint</Application>
  <PresentationFormat>Szélesvásznú</PresentationFormat>
  <Paragraphs>121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Load-Optimal Local Fast Rerouting for Relisient Networks</vt:lpstr>
      <vt:lpstr>About the article</vt:lpstr>
      <vt:lpstr>Problem statement model</vt:lpstr>
      <vt:lpstr>Main definitions</vt:lpstr>
      <vt:lpstr>Failover matrix model</vt:lpstr>
      <vt:lpstr>PowerPoint-bemutató</vt:lpstr>
      <vt:lpstr>PowerPoint-bemutató</vt:lpstr>
      <vt:lpstr>PowerPoint-bemutató</vt:lpstr>
      <vt:lpstr>PowerPoint-bemutató</vt:lpstr>
      <vt:lpstr>PowerPoint-bemutató</vt:lpstr>
      <vt:lpstr>Performance</vt:lpstr>
      <vt:lpstr>Latin square shcmaes</vt:lpstr>
      <vt:lpstr>Mk matrix</vt:lpstr>
      <vt:lpstr>How to create submatrices of low intersection</vt:lpstr>
      <vt:lpstr>PowerPoint-bemutató</vt:lpstr>
      <vt:lpstr>PowerPoint-bemutató</vt:lpstr>
      <vt:lpstr>PowerPoint-bemutató</vt:lpstr>
      <vt:lpstr>Prmutation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Load-Optimal Local Fast Rerouting for Relisient Networks</dc:title>
  <dc:creator>Nagy, Andras (AM)</dc:creator>
  <cp:lastModifiedBy>Imola</cp:lastModifiedBy>
  <cp:revision>25</cp:revision>
  <dcterms:created xsi:type="dcterms:W3CDTF">2017-10-18T09:52:29Z</dcterms:created>
  <dcterms:modified xsi:type="dcterms:W3CDTF">2017-10-23T16:23:59Z</dcterms:modified>
</cp:coreProperties>
</file>