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4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4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16B3-8804-47C0-8326-0629B3A2E3D7}" type="datetimeFigureOut">
              <a:rPr lang="hu-HU" smtClean="0"/>
              <a:t>2018.09.24.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7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Absztakciós szintek a programozásban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4242118"/>
            <a:ext cx="9144000" cy="1655762"/>
          </a:xfrm>
        </p:spPr>
        <p:txBody>
          <a:bodyPr>
            <a:normAutofit/>
          </a:bodyPr>
          <a:lstStyle/>
          <a:p>
            <a:r>
              <a:rPr lang="hu-HU" dirty="0" smtClean="0"/>
              <a:t>Bináris kódtól a végrehajtható modellezésig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0408" y="598017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Nagy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005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Harmadik lépcső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Programrészeket el tudok nevezni, ezáltal újra felhasználhatóvá teszem: pl. write „alma”</a:t>
            </a:r>
          </a:p>
          <a:p>
            <a:r>
              <a:rPr lang="hu-HU" sz="2400" dirty="0" smtClean="0"/>
              <a:t>Absztrakció: Ha valaki szeretne kiírni valamit, nem kell tudnia, hogyan kell a kiírást végre hajtani, elvonatkoztathat ettől, csak használnia kell a write programrészt.</a:t>
            </a:r>
          </a:p>
          <a:p>
            <a:r>
              <a:rPr lang="hu-HU" sz="2400" dirty="0" smtClean="0"/>
              <a:t>Saját típusokat és típusműveleteket adhatok meg: pl: autó, mint típus, melynek egy típusművelete lehet pl az, hogy autó beindítása</a:t>
            </a:r>
          </a:p>
          <a:p>
            <a:r>
              <a:rPr lang="hu-HU" sz="2400" dirty="0" smtClean="0"/>
              <a:t>Absztrakció: Egyre jobban ki tudom fejezni a modellezett fogalmakat a programban, pl. </a:t>
            </a:r>
            <a:r>
              <a:rPr lang="hu-HU" sz="2400" dirty="0"/>
              <a:t>e</a:t>
            </a:r>
            <a:r>
              <a:rPr lang="hu-HU" sz="2400" dirty="0" smtClean="0"/>
              <a:t>gy autós játékban a programkódban meg fog jelenni az autó entitás, és a játékos által vezérzet műveletek pedig meg fognak jelenti típusműveletekként.</a:t>
            </a:r>
            <a:endParaRPr lang="hu-H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6219" y="5700445"/>
            <a:ext cx="278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Auto auto(‚Ford’);</a:t>
            </a:r>
          </a:p>
          <a:p>
            <a:r>
              <a:rPr lang="hu-HU" sz="2000" dirty="0" smtClean="0"/>
              <a:t>auto.beindit();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697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Utolsó jeleneg ismert lécső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Programozzunk ábrákkal!</a:t>
            </a:r>
          </a:p>
          <a:p>
            <a:r>
              <a:rPr lang="hu-HU" dirty="0" smtClean="0"/>
              <a:t>Építsük fel a </a:t>
            </a:r>
            <a:r>
              <a:rPr lang="hu-HU" smtClean="0"/>
              <a:t>programkód vázát programodellel: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8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Magamról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ELTE, Informatika Kar MS-c hallgatója</a:t>
            </a:r>
          </a:p>
          <a:p>
            <a:r>
              <a:rPr lang="hu-HU" dirty="0" smtClean="0"/>
              <a:t>(A Graphisoft gyakornoka)</a:t>
            </a:r>
          </a:p>
          <a:p>
            <a:r>
              <a:rPr lang="hu-HU" dirty="0" smtClean="0"/>
              <a:t>Tanulmányaim melletti egyetemi tevékenységek: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Gyakorlatok tartása (az egyik ezek közül a fordítóprogramok)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Egyetemi laborban való részvétel (témája a modellvezért fejlesztés)</a:t>
            </a:r>
          </a:p>
          <a:p>
            <a:r>
              <a:rPr lang="hu-HU" dirty="0" smtClean="0"/>
              <a:t>Mindkettő egy-egy absztrakcióval foglalkozik (magas szintű programozási nyelvek, végrehajthaó modellezés), így ez ihlette meg az előadás témáját</a:t>
            </a:r>
          </a:p>
        </p:txBody>
      </p:sp>
    </p:spTree>
    <p:extLst>
      <p:ext uri="{BB962C8B-B14F-4D97-AF65-F5344CB8AC3E}">
        <p14:creationId xmlns:p14="http://schemas.microsoft.com/office/powerpoint/2010/main" val="3227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az absztakció?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Elvonatkoztatás, a lényegtelen dolgok figyelmem kívűl hagyása</a:t>
            </a:r>
          </a:p>
          <a:p>
            <a:r>
              <a:rPr lang="hu-HU" dirty="0" smtClean="0"/>
              <a:t>Esetünkben: Minél jobban eltávolodunk a gépi kódtól, és emberi gondolkodáshoz közelibb leírást választunk</a:t>
            </a:r>
          </a:p>
          <a:p>
            <a:r>
              <a:rPr lang="hu-HU" dirty="0" smtClean="0"/>
              <a:t>Elvonatkoztatunk attól a kódtól, amit a gép értmeg, és saját jelrendszert alkotunk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gépi kód – Analóg példák a jelrendszerekre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Hogyan kommunikál az ember? (pl. Mi,  magyarok)</a:t>
            </a:r>
          </a:p>
          <a:p>
            <a:pPr lvl="1"/>
            <a:r>
              <a:rPr lang="hu-HU" dirty="0" smtClean="0"/>
              <a:t>44 különböző jel (ábécé)</a:t>
            </a:r>
          </a:p>
          <a:p>
            <a:pPr lvl="1"/>
            <a:r>
              <a:rPr lang="hu-HU" dirty="0" smtClean="0"/>
              <a:t>Ezekből szavakat alkotunk (szimbólumok, melyeket szóközök választanak el)</a:t>
            </a:r>
          </a:p>
          <a:p>
            <a:pPr lvl="1"/>
            <a:r>
              <a:rPr lang="hu-HU" dirty="0" smtClean="0"/>
              <a:t>A szavakból pedig mondatokat (szintaktiai struktúrák)</a:t>
            </a:r>
          </a:p>
          <a:p>
            <a:pPr lvl="1"/>
            <a:r>
              <a:rPr lang="hu-HU" dirty="0" smtClean="0"/>
              <a:t>A szavakat, mondatokat megértjük, az egymásnak adott utasításokat végre tudjuk hajtani</a:t>
            </a:r>
          </a:p>
          <a:p>
            <a:r>
              <a:rPr lang="hu-HU" dirty="0" smtClean="0"/>
              <a:t>Honnan tudja a természet, hogyan nézzen ki egy ember? (egyszerű modell)</a:t>
            </a:r>
          </a:p>
          <a:p>
            <a:pPr lvl="1"/>
            <a:r>
              <a:rPr lang="hu-HU" dirty="0" smtClean="0"/>
              <a:t>A DNS-ben 4 különböző jel (AGCT)</a:t>
            </a:r>
          </a:p>
          <a:p>
            <a:pPr lvl="1"/>
            <a:r>
              <a:rPr lang="hu-HU" dirty="0" smtClean="0"/>
              <a:t>A Messenger triplitekben, hármas struktúrákban beolvassa a DNS kódját</a:t>
            </a:r>
          </a:p>
          <a:p>
            <a:pPr lvl="1"/>
            <a:r>
              <a:rPr lang="hu-HU" dirty="0" smtClean="0"/>
              <a:t>Minden triplit egy-egy fehérjét kódól, melyet a szervezetünk megért, és felépül az ember</a:t>
            </a:r>
          </a:p>
        </p:txBody>
      </p:sp>
    </p:spTree>
    <p:extLst>
      <p:ext uri="{BB962C8B-B14F-4D97-AF65-F5344CB8AC3E}">
        <p14:creationId xmlns:p14="http://schemas.microsoft.com/office/powerpoint/2010/main" val="14956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gép kód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hu-HU" dirty="0" smtClean="0"/>
              <a:t>2 különböző jel (01)</a:t>
            </a:r>
          </a:p>
          <a:p>
            <a:r>
              <a:rPr lang="hu-HU" dirty="0" smtClean="0"/>
              <a:t>Ezekből bájtokat alkotunk (8 jelből álló sorozat)</a:t>
            </a:r>
          </a:p>
          <a:p>
            <a:r>
              <a:rPr lang="hu-HU" dirty="0" smtClean="0"/>
              <a:t>Minden bájt egy-egy utasításnak felel meg, ami a processzor közvetlen végre tud hajtani</a:t>
            </a:r>
          </a:p>
          <a:p>
            <a:r>
              <a:rPr lang="hu-HU" dirty="0" smtClean="0"/>
              <a:t>Vagy egy számot reprezentál</a:t>
            </a:r>
          </a:p>
          <a:p>
            <a:pPr lvl="0"/>
            <a:r>
              <a:rPr lang="hu-HU" dirty="0" smtClean="0"/>
              <a:t>Ezekből épülnek fel a „mondatok”. Pl: Mozgasd a 61-es értéket az AL regiszterbe: </a:t>
            </a:r>
            <a:r>
              <a:rPr lang="hu-HU" altLang="hu-HU" dirty="0">
                <a:latin typeface="Arial Unicode MS"/>
              </a:rPr>
              <a:t>10110000 </a:t>
            </a:r>
            <a:r>
              <a:rPr lang="hu-HU" altLang="hu-HU" dirty="0" smtClean="0">
                <a:latin typeface="Arial Unicode MS"/>
              </a:rPr>
              <a:t>01100001</a:t>
            </a:r>
            <a:endParaRPr lang="hu-HU" altLang="hu-HU" dirty="0"/>
          </a:p>
          <a:p>
            <a:pPr lvl="0"/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hu-HU" altLang="hu-H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első bájt a mozgatás utasítás, a második pedig a 61-es érték.</a:t>
            </a:r>
          </a:p>
          <a:p>
            <a:pPr lvl="0"/>
            <a:r>
              <a:rPr lang="hu-HU" altLang="hu-HU" baseline="0" dirty="0" smtClean="0">
                <a:latin typeface="Arial" panose="020B0604020202020204" pitchFamily="34" charset="0"/>
              </a:rPr>
              <a:t>Utasítások</a:t>
            </a:r>
            <a:r>
              <a:rPr lang="hu-HU" altLang="hu-HU" dirty="0" smtClean="0">
                <a:latin typeface="Arial" panose="020B0604020202020204" pitchFamily="34" charset="0"/>
              </a:rPr>
              <a:t> sorozatot pedig programnak nevezzük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Programozni = bináris szorozatot írni?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Insten ments!</a:t>
            </a:r>
          </a:p>
          <a:p>
            <a:r>
              <a:rPr lang="hu-HU" dirty="0" smtClean="0"/>
              <a:t>Itt jönnnek képbe a fordítórpogramok:</a:t>
            </a:r>
          </a:p>
          <a:p>
            <a:r>
              <a:rPr lang="hu-HU" dirty="0" smtClean="0"/>
              <a:t>Nagyon egyszerűen olyan programokról beszélünk, mely egy szöveget egy másik szöveggé alakít</a:t>
            </a:r>
          </a:p>
          <a:p>
            <a:endParaRPr lang="hu-HU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9474" y="3855365"/>
            <a:ext cx="8412480" cy="2585323"/>
            <a:chOff x="874776" y="3726577"/>
            <a:chExt cx="8412480" cy="2585323"/>
          </a:xfrm>
        </p:grpSpPr>
        <p:grpSp>
          <p:nvGrpSpPr>
            <p:cNvPr id="15" name="Group 14"/>
            <p:cNvGrpSpPr/>
            <p:nvPr/>
          </p:nvGrpSpPr>
          <p:grpSpPr>
            <a:xfrm>
              <a:off x="874776" y="3726577"/>
              <a:ext cx="8412480" cy="2585323"/>
              <a:chOff x="954024" y="3077963"/>
              <a:chExt cx="8412480" cy="258532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54024" y="3770459"/>
                <a:ext cx="28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Így szeretnénk programozni:</a:t>
                </a:r>
              </a:p>
              <a:p>
                <a:r>
                  <a:rPr lang="nn-NO" i="1" dirty="0" smtClean="0"/>
                  <a:t>int sum = 0;</a:t>
                </a:r>
              </a:p>
              <a:p>
                <a:r>
                  <a:rPr lang="nn-NO" i="1" dirty="0" smtClean="0"/>
                  <a:t>for( int i=0; i&lt;</a:t>
                </a:r>
                <a:r>
                  <a:rPr lang="hu-HU" i="1" dirty="0" smtClean="0"/>
                  <a:t>10</a:t>
                </a:r>
                <a:r>
                  <a:rPr lang="nn-NO" i="1" dirty="0" smtClean="0"/>
                  <a:t>; ++i )</a:t>
                </a:r>
              </a:p>
              <a:p>
                <a:r>
                  <a:rPr lang="nn-NO" i="1" dirty="0" smtClean="0"/>
                  <a:t>sum += t[i];</a:t>
                </a:r>
                <a:endParaRPr lang="nn-NO" i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84392" y="3077963"/>
                <a:ext cx="31821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Ezt érti a gép (A bájtok 16-os számrendszerben vannak):</a:t>
                </a:r>
              </a:p>
              <a:p>
                <a:r>
                  <a:rPr lang="en-US" i="1" dirty="0"/>
                  <a:t>B9 00 00 00 00</a:t>
                </a:r>
              </a:p>
              <a:p>
                <a:r>
                  <a:rPr lang="en-US" i="1" dirty="0"/>
                  <a:t>B8 00 00 00 00</a:t>
                </a:r>
              </a:p>
              <a:p>
                <a:r>
                  <a:rPr lang="en-US" i="1" dirty="0"/>
                  <a:t>81 F9 0A 00 00 00</a:t>
                </a:r>
              </a:p>
              <a:p>
                <a:r>
                  <a:rPr lang="en-US" i="1" dirty="0"/>
                  <a:t>7D 06</a:t>
                </a:r>
              </a:p>
              <a:p>
                <a:r>
                  <a:rPr lang="en-US" i="1" dirty="0"/>
                  <a:t>03 04 8B</a:t>
                </a:r>
              </a:p>
              <a:p>
                <a:r>
                  <a:rPr lang="en-US" i="1" dirty="0"/>
                  <a:t>41</a:t>
                </a:r>
              </a:p>
              <a:p>
                <a:r>
                  <a:rPr lang="en-US" i="1" dirty="0"/>
                  <a:t>EB F2</a:t>
                </a:r>
              </a:p>
            </p:txBody>
          </p:sp>
          <p:cxnSp>
            <p:nvCxnSpPr>
              <p:cNvPr id="7" name="Straight Arrow Connector 6"/>
              <p:cNvCxnSpPr>
                <a:stCxn id="4" idx="3"/>
                <a:endCxn id="5" idx="1"/>
              </p:cNvCxnSpPr>
              <p:nvPr/>
            </p:nvCxnSpPr>
            <p:spPr>
              <a:xfrm>
                <a:off x="3806952" y="4370624"/>
                <a:ext cx="2377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38600" y="4582438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</a:t>
              </a:r>
              <a:r>
                <a:rPr lang="hu-HU" dirty="0" smtClean="0"/>
                <a:t>ordítóprogram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Első lépcső: Assembly kód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gépi kód utasításaihoz neveket rendelünk</a:t>
            </a:r>
          </a:p>
          <a:p>
            <a:r>
              <a:rPr lang="hu-HU" dirty="0" smtClean="0"/>
              <a:t>Egyel magasabb absztrakciós szint: Minek jegyezzek meg számokat, amikor neveket egyszerűbb..</a:t>
            </a:r>
          </a:p>
          <a:p>
            <a:r>
              <a:rPr lang="hu-HU" dirty="0" smtClean="0"/>
              <a:t>Pl: a 10111001 (B9) sorozat azt jelenti, hogy mozgatni szeretnék az ecx regiszterbe (memóriterület a processzorban), assemblyben: mov ecx</a:t>
            </a:r>
          </a:p>
          <a:p>
            <a:r>
              <a:rPr lang="hu-HU" dirty="0" smtClean="0"/>
              <a:t>A számokat pedig decimálisan is leírhatjuk: Pl 00001010 (0A) a 10-es decimális számnak felel meg</a:t>
            </a:r>
          </a:p>
          <a:p>
            <a:r>
              <a:rPr lang="hu-HU" dirty="0" smtClean="0"/>
              <a:t>Így a 10111001 </a:t>
            </a:r>
            <a:r>
              <a:rPr lang="hu-HU" dirty="0" smtClean="0"/>
              <a:t>00001010 leírhatjuk úgy, hogy mov ecx 10</a:t>
            </a:r>
          </a:p>
          <a:p>
            <a:r>
              <a:rPr lang="hu-HU" dirty="0" smtClean="0"/>
              <a:t>Fordítóprogramja az Assembler, a szöveges utasításokat gépi utasításokká konverálja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33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Második lépcső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hu-HU" dirty="0" smtClean="0"/>
              <a:t>Assembly-re könnyebb fordítani, mint közvetlen gép kódra (mivel már egyel magasabb szintű absztrakció)</a:t>
            </a:r>
          </a:p>
          <a:p>
            <a:r>
              <a:rPr lang="hu-HU" dirty="0" smtClean="0"/>
              <a:t>Így a „magasabb szintű” nyelvek már csak arra fordulnak.</a:t>
            </a:r>
          </a:p>
          <a:p>
            <a:r>
              <a:rPr lang="hu-HU" dirty="0" smtClean="0"/>
              <a:t>Mi hiányzik assemblyből?</a:t>
            </a:r>
          </a:p>
          <a:p>
            <a:pPr lvl="1"/>
            <a:r>
              <a:rPr lang="hu-HU" dirty="0" smtClean="0"/>
              <a:t>Vezérlési szerkezetek (ciklus, elágazás)</a:t>
            </a:r>
          </a:p>
          <a:p>
            <a:pPr lvl="1"/>
            <a:r>
              <a:rPr lang="hu-HU" dirty="0" smtClean="0"/>
              <a:t>Értékadások</a:t>
            </a:r>
          </a:p>
          <a:p>
            <a:pPr lvl="1"/>
            <a:r>
              <a:rPr lang="hu-HU" dirty="0" smtClean="0"/>
              <a:t>Típusok (pl. Egész számok, valós számok, logikai értékek, stb)</a:t>
            </a:r>
          </a:p>
        </p:txBody>
      </p:sp>
    </p:spTree>
    <p:extLst>
      <p:ext uri="{BB962C8B-B14F-4D97-AF65-F5344CB8AC3E}">
        <p14:creationId xmlns:p14="http://schemas.microsoft.com/office/powerpoint/2010/main" val="372776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744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Második lépcső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676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Nincsenek regiszterek, csak általunk elnvezett tárterületek</a:t>
            </a:r>
          </a:p>
          <a:p>
            <a:r>
              <a:rPr lang="hu-HU" dirty="0" smtClean="0"/>
              <a:t>Értékadás: Egy általam felcimkézett tárteülernek értéket adok (int i := 0 jelentése: lefoglalok egy i nevű tárterületet, melyen egy egész számot tárolok, és kezdetben 0 ennek az értéke) </a:t>
            </a:r>
          </a:p>
          <a:p>
            <a:r>
              <a:rPr lang="hu-HU" dirty="0" smtClean="0"/>
              <a:t>Elágazás: Ha valaminek az értéke ennyi, akkor csináld ezt meg azt</a:t>
            </a:r>
          </a:p>
          <a:p>
            <a:r>
              <a:rPr lang="hu-HU" dirty="0" smtClean="0"/>
              <a:t>Ciklus: Csináld ugyanazt addig, amíg nem teljesül egy bizonyos feltétel..</a:t>
            </a:r>
          </a:p>
          <a:p>
            <a:r>
              <a:rPr lang="hu-HU" dirty="0" smtClean="0"/>
              <a:t>Assemblybe nagyon körülményes ezeket leírni, mert a gépi utasításokat tudom csak használni hozzá</a:t>
            </a:r>
          </a:p>
          <a:p>
            <a:r>
              <a:rPr lang="hu-HU" dirty="0" smtClean="0"/>
              <a:t>Adjunk ennek valami jól érhető formát, vonatkoztassunk el a gépi utasításoktól, használjuk a saját nyelvünket rá: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1978" y="5234863"/>
            <a:ext cx="148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If i &lt; 0 then program</a:t>
            </a:r>
          </a:p>
          <a:p>
            <a:r>
              <a:rPr lang="hu-HU" dirty="0" smtClean="0"/>
              <a:t>end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605012" y="5234863"/>
            <a:ext cx="207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do while i &lt; 0 then</a:t>
            </a:r>
          </a:p>
          <a:p>
            <a:r>
              <a:rPr lang="hu-HU" dirty="0"/>
              <a:t>p</a:t>
            </a:r>
            <a:r>
              <a:rPr lang="hu-HU" dirty="0" smtClean="0"/>
              <a:t>rogram</a:t>
            </a:r>
          </a:p>
          <a:p>
            <a:r>
              <a:rPr lang="hu-HU" dirty="0" smtClean="0"/>
              <a:t>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1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Wingdings</vt:lpstr>
      <vt:lpstr>Office Theme</vt:lpstr>
      <vt:lpstr>Absztakciós szintek a programozásban</vt:lpstr>
      <vt:lpstr>Magamról</vt:lpstr>
      <vt:lpstr>Mi az absztakció?</vt:lpstr>
      <vt:lpstr>A gépi kód – Analóg példák a jelrendszerekre</vt:lpstr>
      <vt:lpstr>A gép kód</vt:lpstr>
      <vt:lpstr>Programozni = bináris szorozatot írni?</vt:lpstr>
      <vt:lpstr>Első lépcső: Assembly kód</vt:lpstr>
      <vt:lpstr>Második lépcső</vt:lpstr>
      <vt:lpstr>Második lépcső</vt:lpstr>
      <vt:lpstr>Harmadik lépcső</vt:lpstr>
      <vt:lpstr>Utolsó jeleneg ismert lécső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Absztakciós szintek a programozásban</dc:title>
  <dc:creator>Nagy, Andras (Architectural Modeling)</dc:creator>
  <cp:lastModifiedBy>Nagy, Andras (Architectural Modeling)</cp:lastModifiedBy>
  <cp:revision>17</cp:revision>
  <dcterms:created xsi:type="dcterms:W3CDTF">2018-09-24T09:01:55Z</dcterms:created>
  <dcterms:modified xsi:type="dcterms:W3CDTF">2018-09-24T12:41:58Z</dcterms:modified>
</cp:coreProperties>
</file>