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47"/>
  </p:notesMasterIdLst>
  <p:handoutMasterIdLst>
    <p:handoutMasterId r:id="rId48"/>
  </p:handoutMasterIdLst>
  <p:sldIdLst>
    <p:sldId id="256" r:id="rId7"/>
    <p:sldId id="278" r:id="rId8"/>
    <p:sldId id="329" r:id="rId9"/>
    <p:sldId id="268" r:id="rId10"/>
    <p:sldId id="332" r:id="rId11"/>
    <p:sldId id="296" r:id="rId12"/>
    <p:sldId id="279" r:id="rId13"/>
    <p:sldId id="334" r:id="rId14"/>
    <p:sldId id="298" r:id="rId15"/>
    <p:sldId id="280" r:id="rId16"/>
    <p:sldId id="299" r:id="rId17"/>
    <p:sldId id="336" r:id="rId18"/>
    <p:sldId id="337" r:id="rId19"/>
    <p:sldId id="338" r:id="rId20"/>
    <p:sldId id="335" r:id="rId21"/>
    <p:sldId id="339" r:id="rId22"/>
    <p:sldId id="343" r:id="rId23"/>
    <p:sldId id="281" r:id="rId24"/>
    <p:sldId id="300" r:id="rId25"/>
    <p:sldId id="301" r:id="rId26"/>
    <p:sldId id="340" r:id="rId27"/>
    <p:sldId id="342" r:id="rId28"/>
    <p:sldId id="333" r:id="rId29"/>
    <p:sldId id="282" r:id="rId30"/>
    <p:sldId id="302" r:id="rId31"/>
    <p:sldId id="260" r:id="rId32"/>
    <p:sldId id="303" r:id="rId33"/>
    <p:sldId id="304" r:id="rId34"/>
    <p:sldId id="330" r:id="rId35"/>
    <p:sldId id="306" r:id="rId36"/>
    <p:sldId id="307" r:id="rId37"/>
    <p:sldId id="308" r:id="rId38"/>
    <p:sldId id="313" r:id="rId39"/>
    <p:sldId id="310" r:id="rId40"/>
    <p:sldId id="331" r:id="rId41"/>
    <p:sldId id="285" r:id="rId42"/>
    <p:sldId id="317" r:id="rId43"/>
    <p:sldId id="319" r:id="rId44"/>
    <p:sldId id="320" r:id="rId45"/>
    <p:sldId id="328" r:id="rId4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94AAD8-B1FF-4D64-9F8E-54E8CE266464}"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en-US"/>
        </a:p>
      </dgm:t>
    </dgm:pt>
    <dgm:pt modelId="{67AD34A3-B571-4665-BE70-4128AE54C125}">
      <dgm:prSet/>
      <dgm:spPr/>
      <dgm:t>
        <a:bodyPr/>
        <a:lstStyle/>
        <a:p>
          <a:r>
            <a:rPr lang="hu-HU">
              <a:effectLst>
                <a:outerShdw blurRad="38100" dist="38100" dir="2700000" algn="tl">
                  <a:srgbClr val="000000">
                    <a:alpha val="43137"/>
                  </a:srgbClr>
                </a:outerShdw>
              </a:effectLst>
            </a:rPr>
            <a:t>Phase 1</a:t>
          </a:r>
          <a:endParaRPr lang="en-US">
            <a:effectLst>
              <a:outerShdw blurRad="38100" dist="38100" dir="2700000" algn="tl">
                <a:srgbClr val="000000">
                  <a:alpha val="43137"/>
                </a:srgbClr>
              </a:outerShdw>
            </a:effectLst>
          </a:endParaRPr>
        </a:p>
      </dgm:t>
    </dgm:pt>
    <dgm:pt modelId="{6DD07185-A724-410C-8142-4CA26557CCDE}" type="parTrans" cxnId="{A9D5D9F5-E8E1-4843-B961-63F5127A577E}">
      <dgm:prSet/>
      <dgm:spPr/>
      <dgm:t>
        <a:bodyPr/>
        <a:lstStyle/>
        <a:p>
          <a:endParaRPr lang="en-US"/>
        </a:p>
      </dgm:t>
    </dgm:pt>
    <dgm:pt modelId="{66853699-86AB-466C-A845-3FE301640B00}" type="sibTrans" cxnId="{A9D5D9F5-E8E1-4843-B961-63F5127A577E}">
      <dgm:prSet/>
      <dgm:spPr/>
      <dgm:t>
        <a:bodyPr/>
        <a:lstStyle/>
        <a:p>
          <a:endParaRPr lang="en-US"/>
        </a:p>
      </dgm:t>
    </dgm:pt>
    <dgm:pt modelId="{F8E0A447-2C0D-4266-907E-DEFC154841C4}">
      <dgm:prSet/>
      <dgm:spPr/>
      <dgm:t>
        <a:bodyPr vert="vert270"/>
        <a:lstStyle/>
        <a:p>
          <a:r>
            <a:rPr lang="hu-HU">
              <a:effectLst>
                <a:outerShdw blurRad="38100" dist="38100" dir="2700000" algn="tl">
                  <a:srgbClr val="000000">
                    <a:alpha val="43137"/>
                  </a:srgbClr>
                </a:outerShdw>
              </a:effectLst>
            </a:rPr>
            <a:t>Define</a:t>
          </a:r>
          <a:endParaRPr lang="en-US">
            <a:effectLst>
              <a:outerShdw blurRad="38100" dist="38100" dir="2700000" algn="tl">
                <a:srgbClr val="000000">
                  <a:alpha val="43137"/>
                </a:srgbClr>
              </a:outerShdw>
            </a:effectLst>
          </a:endParaRPr>
        </a:p>
      </dgm:t>
    </dgm:pt>
    <dgm:pt modelId="{285289A3-86AF-45B6-9B09-930F201C1D7B}" type="parTrans" cxnId="{BB7351BB-3BB3-4328-9150-B1731BF5206D}">
      <dgm:prSet/>
      <dgm:spPr/>
      <dgm:t>
        <a:bodyPr/>
        <a:lstStyle/>
        <a:p>
          <a:endParaRPr lang="en-US"/>
        </a:p>
      </dgm:t>
    </dgm:pt>
    <dgm:pt modelId="{B774E889-C6CE-4ABF-8919-7AC5CA1DD7C9}" type="sibTrans" cxnId="{BB7351BB-3BB3-4328-9150-B1731BF5206D}">
      <dgm:prSet/>
      <dgm:spPr/>
      <dgm:t>
        <a:bodyPr/>
        <a:lstStyle/>
        <a:p>
          <a:endParaRPr lang="en-US"/>
        </a:p>
      </dgm:t>
    </dgm:pt>
    <dgm:pt modelId="{4A3C66B1-5187-4A96-A91B-610014EAADD0}">
      <dgm:prSet/>
      <dgm:spPr/>
      <dgm:t>
        <a:bodyPr vert="vert270"/>
        <a:lstStyle/>
        <a:p>
          <a:r>
            <a:rPr lang="hu-HU">
              <a:effectLst>
                <a:outerShdw blurRad="38100" dist="38100" dir="2700000" algn="tl">
                  <a:srgbClr val="000000">
                    <a:alpha val="43137"/>
                  </a:srgbClr>
                </a:outerShdw>
              </a:effectLst>
            </a:rPr>
            <a:t>Develop</a:t>
          </a:r>
          <a:endParaRPr lang="en-US">
            <a:effectLst>
              <a:outerShdw blurRad="38100" dist="38100" dir="2700000" algn="tl">
                <a:srgbClr val="000000">
                  <a:alpha val="43137"/>
                </a:srgbClr>
              </a:outerShdw>
            </a:effectLst>
          </a:endParaRPr>
        </a:p>
      </dgm:t>
    </dgm:pt>
    <dgm:pt modelId="{5B4B6FF4-30CB-4D24-A5B9-0677AFAAB836}" type="parTrans" cxnId="{DDDD0786-9FF7-445B-952D-818E5F136226}">
      <dgm:prSet/>
      <dgm:spPr/>
      <dgm:t>
        <a:bodyPr/>
        <a:lstStyle/>
        <a:p>
          <a:endParaRPr lang="en-US"/>
        </a:p>
      </dgm:t>
    </dgm:pt>
    <dgm:pt modelId="{4D27D454-4975-4831-B1DC-73C32EC14024}" type="sibTrans" cxnId="{DDDD0786-9FF7-445B-952D-818E5F136226}">
      <dgm:prSet/>
      <dgm:spPr/>
      <dgm:t>
        <a:bodyPr/>
        <a:lstStyle/>
        <a:p>
          <a:endParaRPr lang="en-US"/>
        </a:p>
      </dgm:t>
    </dgm:pt>
    <dgm:pt modelId="{A5FE7ACF-958B-470E-BB3C-0274CB1F652A}">
      <dgm:prSet/>
      <dgm:spPr/>
      <dgm:t>
        <a:bodyPr vert="vert270"/>
        <a:lstStyle/>
        <a:p>
          <a:r>
            <a:rPr lang="hu-HU">
              <a:effectLst>
                <a:outerShdw blurRad="38100" dist="38100" dir="2700000" algn="tl">
                  <a:srgbClr val="000000">
                    <a:alpha val="43137"/>
                  </a:srgbClr>
                </a:outerShdw>
              </a:effectLst>
            </a:rPr>
            <a:t>Build</a:t>
          </a:r>
          <a:endParaRPr lang="en-US">
            <a:effectLst>
              <a:outerShdw blurRad="38100" dist="38100" dir="2700000" algn="tl">
                <a:srgbClr val="000000">
                  <a:alpha val="43137"/>
                </a:srgbClr>
              </a:outerShdw>
            </a:effectLst>
          </a:endParaRPr>
        </a:p>
      </dgm:t>
    </dgm:pt>
    <dgm:pt modelId="{9E25DFBF-C466-447C-8643-C1C3AC43BA37}" type="parTrans" cxnId="{319CDAD0-B7DC-4C97-8702-7AB4F862CECB}">
      <dgm:prSet/>
      <dgm:spPr/>
      <dgm:t>
        <a:bodyPr/>
        <a:lstStyle/>
        <a:p>
          <a:endParaRPr lang="en-US"/>
        </a:p>
      </dgm:t>
    </dgm:pt>
    <dgm:pt modelId="{C86CFDAA-4054-4DFA-804F-0CF5E7914703}" type="sibTrans" cxnId="{319CDAD0-B7DC-4C97-8702-7AB4F862CECB}">
      <dgm:prSet/>
      <dgm:spPr/>
      <dgm:t>
        <a:bodyPr/>
        <a:lstStyle/>
        <a:p>
          <a:endParaRPr lang="en-US"/>
        </a:p>
      </dgm:t>
    </dgm:pt>
    <dgm:pt modelId="{26DD7EBC-E2FC-4F1D-B758-46EFB0CAEB95}">
      <dgm:prSet/>
      <dgm:spPr/>
      <dgm:t>
        <a:bodyPr vert="vert270"/>
        <a:lstStyle/>
        <a:p>
          <a:r>
            <a:rPr lang="hu-HU">
              <a:effectLst>
                <a:outerShdw blurRad="38100" dist="38100" dir="2700000" algn="tl">
                  <a:srgbClr val="000000">
                    <a:alpha val="43137"/>
                  </a:srgbClr>
                </a:outerShdw>
              </a:effectLst>
            </a:rPr>
            <a:t>Test</a:t>
          </a:r>
          <a:endParaRPr lang="en-US">
            <a:effectLst>
              <a:outerShdw blurRad="38100" dist="38100" dir="2700000" algn="tl">
                <a:srgbClr val="000000">
                  <a:alpha val="43137"/>
                </a:srgbClr>
              </a:outerShdw>
            </a:effectLst>
          </a:endParaRPr>
        </a:p>
      </dgm:t>
    </dgm:pt>
    <dgm:pt modelId="{2ADCBBE2-8C3F-409E-BB70-6AC3A2422798}" type="parTrans" cxnId="{991DED27-066D-4B9B-BD47-41B2128A7344}">
      <dgm:prSet/>
      <dgm:spPr/>
      <dgm:t>
        <a:bodyPr/>
        <a:lstStyle/>
        <a:p>
          <a:endParaRPr lang="en-US"/>
        </a:p>
      </dgm:t>
    </dgm:pt>
    <dgm:pt modelId="{2D365740-518B-499D-A1BC-1666D8880D7E}" type="sibTrans" cxnId="{991DED27-066D-4B9B-BD47-41B2128A7344}">
      <dgm:prSet/>
      <dgm:spPr/>
      <dgm:t>
        <a:bodyPr/>
        <a:lstStyle/>
        <a:p>
          <a:endParaRPr lang="en-US"/>
        </a:p>
      </dgm:t>
    </dgm:pt>
    <dgm:pt modelId="{B1C869F9-9B34-43DE-A6A7-16BB151C918A}">
      <dgm:prSet/>
      <dgm:spPr/>
      <dgm:t>
        <a:bodyPr vert="vert270"/>
        <a:lstStyle/>
        <a:p>
          <a:r>
            <a:rPr lang="hu-HU">
              <a:effectLst>
                <a:outerShdw blurRad="38100" dist="38100" dir="2700000" algn="tl">
                  <a:srgbClr val="000000">
                    <a:alpha val="43137"/>
                  </a:srgbClr>
                </a:outerShdw>
              </a:effectLst>
            </a:rPr>
            <a:t>Implement</a:t>
          </a:r>
          <a:endParaRPr lang="en-US">
            <a:effectLst>
              <a:outerShdw blurRad="38100" dist="38100" dir="2700000" algn="tl">
                <a:srgbClr val="000000">
                  <a:alpha val="43137"/>
                </a:srgbClr>
              </a:outerShdw>
            </a:effectLst>
          </a:endParaRPr>
        </a:p>
      </dgm:t>
    </dgm:pt>
    <dgm:pt modelId="{EB620719-4199-4840-889A-53AEF368B3D2}" type="parTrans" cxnId="{F869A338-1210-488B-86F6-101A820785DA}">
      <dgm:prSet/>
      <dgm:spPr/>
      <dgm:t>
        <a:bodyPr/>
        <a:lstStyle/>
        <a:p>
          <a:endParaRPr lang="en-US"/>
        </a:p>
      </dgm:t>
    </dgm:pt>
    <dgm:pt modelId="{29CD3D19-F5F8-4A5C-8432-EF9414993C8C}" type="sibTrans" cxnId="{F869A338-1210-488B-86F6-101A820785DA}">
      <dgm:prSet/>
      <dgm:spPr/>
      <dgm:t>
        <a:bodyPr/>
        <a:lstStyle/>
        <a:p>
          <a:endParaRPr lang="en-US"/>
        </a:p>
      </dgm:t>
    </dgm:pt>
    <dgm:pt modelId="{E4A13A6E-A296-4277-9C4E-54D1FA966CBF}" type="pres">
      <dgm:prSet presAssocID="{5A94AAD8-B1FF-4D64-9F8E-54E8CE266464}" presName="composite" presStyleCnt="0">
        <dgm:presLayoutVars>
          <dgm:chMax val="1"/>
          <dgm:dir/>
          <dgm:resizeHandles val="exact"/>
        </dgm:presLayoutVars>
      </dgm:prSet>
      <dgm:spPr/>
    </dgm:pt>
    <dgm:pt modelId="{94B2CB28-2250-4E49-816A-0602DD694B72}" type="pres">
      <dgm:prSet presAssocID="{67AD34A3-B571-4665-BE70-4128AE54C125}" presName="roof" presStyleLbl="dkBgShp" presStyleIdx="0" presStyleCnt="2" custScaleX="100000" custScaleY="49587" custLinFactNeighborX="0" custLinFactNeighborY="24953"/>
      <dgm:spPr/>
    </dgm:pt>
    <dgm:pt modelId="{172E2438-C93D-4A9F-B2B8-28C5FF2DC6EE}" type="pres">
      <dgm:prSet presAssocID="{67AD34A3-B571-4665-BE70-4128AE54C125}" presName="pillars" presStyleCnt="0"/>
      <dgm:spPr/>
    </dgm:pt>
    <dgm:pt modelId="{8B7BB1D0-147A-4A0E-994F-F4D84688DBD2}" type="pres">
      <dgm:prSet presAssocID="{67AD34A3-B571-4665-BE70-4128AE54C125}" presName="pillar1" presStyleLbl="node1" presStyleIdx="0" presStyleCnt="5">
        <dgm:presLayoutVars>
          <dgm:bulletEnabled val="1"/>
        </dgm:presLayoutVars>
      </dgm:prSet>
      <dgm:spPr/>
    </dgm:pt>
    <dgm:pt modelId="{1B5A9C72-50CD-4DD0-9BD0-6F35D5623CA0}" type="pres">
      <dgm:prSet presAssocID="{4A3C66B1-5187-4A96-A91B-610014EAADD0}" presName="pillarX" presStyleLbl="node1" presStyleIdx="1" presStyleCnt="5">
        <dgm:presLayoutVars>
          <dgm:bulletEnabled val="1"/>
        </dgm:presLayoutVars>
      </dgm:prSet>
      <dgm:spPr/>
    </dgm:pt>
    <dgm:pt modelId="{905E9F7D-E0B1-4F03-8520-207000487F6D}" type="pres">
      <dgm:prSet presAssocID="{A5FE7ACF-958B-470E-BB3C-0274CB1F652A}" presName="pillarX" presStyleLbl="node1" presStyleIdx="2" presStyleCnt="5">
        <dgm:presLayoutVars>
          <dgm:bulletEnabled val="1"/>
        </dgm:presLayoutVars>
      </dgm:prSet>
      <dgm:spPr/>
    </dgm:pt>
    <dgm:pt modelId="{406E75A8-D0CF-4AF5-9596-3FBEDF6BC213}" type="pres">
      <dgm:prSet presAssocID="{26DD7EBC-E2FC-4F1D-B758-46EFB0CAEB95}" presName="pillarX" presStyleLbl="node1" presStyleIdx="3" presStyleCnt="5">
        <dgm:presLayoutVars>
          <dgm:bulletEnabled val="1"/>
        </dgm:presLayoutVars>
      </dgm:prSet>
      <dgm:spPr/>
    </dgm:pt>
    <dgm:pt modelId="{3D0A9B77-CCA1-48D8-A4BE-959D63DCB78D}" type="pres">
      <dgm:prSet presAssocID="{B1C869F9-9B34-43DE-A6A7-16BB151C918A}" presName="pillarX" presStyleLbl="node1" presStyleIdx="4" presStyleCnt="5">
        <dgm:presLayoutVars>
          <dgm:bulletEnabled val="1"/>
        </dgm:presLayoutVars>
      </dgm:prSet>
      <dgm:spPr/>
    </dgm:pt>
    <dgm:pt modelId="{33B64E78-2C1D-4CD1-B2A1-B7BD059693A6}" type="pres">
      <dgm:prSet presAssocID="{67AD34A3-B571-4665-BE70-4128AE54C125}" presName="base" presStyleLbl="dkBgShp" presStyleIdx="1" presStyleCnt="2" custFlipVert="1" custScaleY="25890" custLinFactNeighborY="-28009"/>
      <dgm:spPr/>
    </dgm:pt>
  </dgm:ptLst>
  <dgm:cxnLst>
    <dgm:cxn modelId="{ECFFE91B-1FF0-4C06-83A7-1001F5D9F462}" type="presOf" srcId="{4A3C66B1-5187-4A96-A91B-610014EAADD0}" destId="{1B5A9C72-50CD-4DD0-9BD0-6F35D5623CA0}" srcOrd="0" destOrd="0" presId="urn:microsoft.com/office/officeart/2005/8/layout/hList3"/>
    <dgm:cxn modelId="{991DED27-066D-4B9B-BD47-41B2128A7344}" srcId="{67AD34A3-B571-4665-BE70-4128AE54C125}" destId="{26DD7EBC-E2FC-4F1D-B758-46EFB0CAEB95}" srcOrd="3" destOrd="0" parTransId="{2ADCBBE2-8C3F-409E-BB70-6AC3A2422798}" sibTransId="{2D365740-518B-499D-A1BC-1666D8880D7E}"/>
    <dgm:cxn modelId="{F869A338-1210-488B-86F6-101A820785DA}" srcId="{67AD34A3-B571-4665-BE70-4128AE54C125}" destId="{B1C869F9-9B34-43DE-A6A7-16BB151C918A}" srcOrd="4" destOrd="0" parTransId="{EB620719-4199-4840-889A-53AEF368B3D2}" sibTransId="{29CD3D19-F5F8-4A5C-8432-EF9414993C8C}"/>
    <dgm:cxn modelId="{ADE7163C-CA83-49AF-8DE4-D9500EE41C5B}" type="presOf" srcId="{B1C869F9-9B34-43DE-A6A7-16BB151C918A}" destId="{3D0A9B77-CCA1-48D8-A4BE-959D63DCB78D}" srcOrd="0" destOrd="0" presId="urn:microsoft.com/office/officeart/2005/8/layout/hList3"/>
    <dgm:cxn modelId="{B399D444-E1D2-45CC-9F1D-DE4A782A25AE}" type="presOf" srcId="{A5FE7ACF-958B-470E-BB3C-0274CB1F652A}" destId="{905E9F7D-E0B1-4F03-8520-207000487F6D}" srcOrd="0" destOrd="0" presId="urn:microsoft.com/office/officeart/2005/8/layout/hList3"/>
    <dgm:cxn modelId="{32315B6F-8D0F-442C-95CE-30B2AB7B5903}" type="presOf" srcId="{F8E0A447-2C0D-4266-907E-DEFC154841C4}" destId="{8B7BB1D0-147A-4A0E-994F-F4D84688DBD2}" srcOrd="0" destOrd="0" presId="urn:microsoft.com/office/officeart/2005/8/layout/hList3"/>
    <dgm:cxn modelId="{CC438E70-2AEE-43BB-A838-3F352DAD9154}" type="presOf" srcId="{26DD7EBC-E2FC-4F1D-B758-46EFB0CAEB95}" destId="{406E75A8-D0CF-4AF5-9596-3FBEDF6BC213}" srcOrd="0" destOrd="0" presId="urn:microsoft.com/office/officeart/2005/8/layout/hList3"/>
    <dgm:cxn modelId="{321A8256-2659-408A-A665-84BC5C994F97}" type="presOf" srcId="{67AD34A3-B571-4665-BE70-4128AE54C125}" destId="{94B2CB28-2250-4E49-816A-0602DD694B72}" srcOrd="0" destOrd="0" presId="urn:microsoft.com/office/officeart/2005/8/layout/hList3"/>
    <dgm:cxn modelId="{DDDD0786-9FF7-445B-952D-818E5F136226}" srcId="{67AD34A3-B571-4665-BE70-4128AE54C125}" destId="{4A3C66B1-5187-4A96-A91B-610014EAADD0}" srcOrd="1" destOrd="0" parTransId="{5B4B6FF4-30CB-4D24-A5B9-0677AFAAB836}" sibTransId="{4D27D454-4975-4831-B1DC-73C32EC14024}"/>
    <dgm:cxn modelId="{BB7351BB-3BB3-4328-9150-B1731BF5206D}" srcId="{67AD34A3-B571-4665-BE70-4128AE54C125}" destId="{F8E0A447-2C0D-4266-907E-DEFC154841C4}" srcOrd="0" destOrd="0" parTransId="{285289A3-86AF-45B6-9B09-930F201C1D7B}" sibTransId="{B774E889-C6CE-4ABF-8919-7AC5CA1DD7C9}"/>
    <dgm:cxn modelId="{319CDAD0-B7DC-4C97-8702-7AB4F862CECB}" srcId="{67AD34A3-B571-4665-BE70-4128AE54C125}" destId="{A5FE7ACF-958B-470E-BB3C-0274CB1F652A}" srcOrd="2" destOrd="0" parTransId="{9E25DFBF-C466-447C-8643-C1C3AC43BA37}" sibTransId="{C86CFDAA-4054-4DFA-804F-0CF5E7914703}"/>
    <dgm:cxn modelId="{A9D5D9F5-E8E1-4843-B961-63F5127A577E}" srcId="{5A94AAD8-B1FF-4D64-9F8E-54E8CE266464}" destId="{67AD34A3-B571-4665-BE70-4128AE54C125}" srcOrd="0" destOrd="0" parTransId="{6DD07185-A724-410C-8142-4CA26557CCDE}" sibTransId="{66853699-86AB-466C-A845-3FE301640B00}"/>
    <dgm:cxn modelId="{CF5AF8FD-14F1-430D-8AA2-5AE78B7128ED}" type="presOf" srcId="{5A94AAD8-B1FF-4D64-9F8E-54E8CE266464}" destId="{E4A13A6E-A296-4277-9C4E-54D1FA966CBF}" srcOrd="0" destOrd="0" presId="urn:microsoft.com/office/officeart/2005/8/layout/hList3"/>
    <dgm:cxn modelId="{DB6CEEE9-DDFC-41A5-A9CB-C350F2A504AB}" type="presParOf" srcId="{E4A13A6E-A296-4277-9C4E-54D1FA966CBF}" destId="{94B2CB28-2250-4E49-816A-0602DD694B72}" srcOrd="0" destOrd="0" presId="urn:microsoft.com/office/officeart/2005/8/layout/hList3"/>
    <dgm:cxn modelId="{DA66D047-50AB-4490-A635-F7775AA41A1E}" type="presParOf" srcId="{E4A13A6E-A296-4277-9C4E-54D1FA966CBF}" destId="{172E2438-C93D-4A9F-B2B8-28C5FF2DC6EE}" srcOrd="1" destOrd="0" presId="urn:microsoft.com/office/officeart/2005/8/layout/hList3"/>
    <dgm:cxn modelId="{6C46A5F3-ED95-4BC6-82A3-AB3452AD23B7}" type="presParOf" srcId="{172E2438-C93D-4A9F-B2B8-28C5FF2DC6EE}" destId="{8B7BB1D0-147A-4A0E-994F-F4D84688DBD2}" srcOrd="0" destOrd="0" presId="urn:microsoft.com/office/officeart/2005/8/layout/hList3"/>
    <dgm:cxn modelId="{346075F4-28E2-4E58-8C2B-8F55BC165A0B}" type="presParOf" srcId="{172E2438-C93D-4A9F-B2B8-28C5FF2DC6EE}" destId="{1B5A9C72-50CD-4DD0-9BD0-6F35D5623CA0}" srcOrd="1" destOrd="0" presId="urn:microsoft.com/office/officeart/2005/8/layout/hList3"/>
    <dgm:cxn modelId="{44CF604C-8835-4D61-85A1-2DB67EADF948}" type="presParOf" srcId="{172E2438-C93D-4A9F-B2B8-28C5FF2DC6EE}" destId="{905E9F7D-E0B1-4F03-8520-207000487F6D}" srcOrd="2" destOrd="0" presId="urn:microsoft.com/office/officeart/2005/8/layout/hList3"/>
    <dgm:cxn modelId="{1853054F-8EC9-4516-963B-859CA899BA10}" type="presParOf" srcId="{172E2438-C93D-4A9F-B2B8-28C5FF2DC6EE}" destId="{406E75A8-D0CF-4AF5-9596-3FBEDF6BC213}" srcOrd="3" destOrd="0" presId="urn:microsoft.com/office/officeart/2005/8/layout/hList3"/>
    <dgm:cxn modelId="{B0D6CF98-F4F5-43D8-B4EA-A81F674B7729}" type="presParOf" srcId="{172E2438-C93D-4A9F-B2B8-28C5FF2DC6EE}" destId="{3D0A9B77-CCA1-48D8-A4BE-959D63DCB78D}" srcOrd="4" destOrd="0" presId="urn:microsoft.com/office/officeart/2005/8/layout/hList3"/>
    <dgm:cxn modelId="{F471A0CF-9593-4487-915B-F111F8514B70}" type="presParOf" srcId="{E4A13A6E-A296-4277-9C4E-54D1FA966CBF}" destId="{33B64E78-2C1D-4CD1-B2A1-B7BD059693A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94AAD8-B1FF-4D64-9F8E-54E8CE266464}"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en-US"/>
        </a:p>
      </dgm:t>
    </dgm:pt>
    <dgm:pt modelId="{67AD34A3-B571-4665-BE70-4128AE54C125}">
      <dgm:prSet custT="1"/>
      <dgm:spPr>
        <a:solidFill>
          <a:srgbClr val="76CDD8">
            <a:shade val="90000"/>
            <a:hueOff val="0"/>
            <a:satOff val="0"/>
            <a:lumOff val="0"/>
            <a:alphaOff val="0"/>
          </a:srgbClr>
        </a:solidFill>
        <a:ln>
          <a:noFill/>
        </a:ln>
        <a:effectLst/>
      </dgm:spPr>
      <dgm:t>
        <a:bodyPr spcFirstLastPara="0" vert="horz" wrap="square" lIns="102870" tIns="102870" rIns="102870" bIns="102870" numCol="1" spcCol="1270" anchor="ctr" anchorCtr="0"/>
        <a:lstStyle/>
        <a:p>
          <a:pPr marL="0" lvl="0" indent="0" algn="ctr" defTabSz="1200150">
            <a:lnSpc>
              <a:spcPct val="90000"/>
            </a:lnSpc>
            <a:spcBef>
              <a:spcPct val="0"/>
            </a:spcBef>
            <a:spcAft>
              <a:spcPct val="35000"/>
            </a:spcAft>
            <a:buNone/>
          </a:pPr>
          <a:r>
            <a:rPr lang="hu-HU" sz="2700" kern="1200">
              <a:solidFill>
                <a:srgbClr val="FFFFFF">
                  <a:hueOff val="0"/>
                  <a:satOff val="0"/>
                  <a:lumOff val="0"/>
                  <a:alphaOff val="0"/>
                </a:srgbClr>
              </a:solidFill>
              <a:effectLst>
                <a:outerShdw blurRad="38100" dist="38100" dir="2700000" algn="tl">
                  <a:srgbClr val="000000">
                    <a:alpha val="43137"/>
                  </a:srgbClr>
                </a:outerShdw>
              </a:effectLst>
              <a:latin typeface="Calibri"/>
              <a:ea typeface="+mn-ea"/>
              <a:cs typeface="+mn-cs"/>
            </a:rPr>
            <a:t>Phase 2</a:t>
          </a:r>
          <a:endParaRPr lang="en-US" sz="2700" kern="1200">
            <a:solidFill>
              <a:srgbClr val="FFFFFF">
                <a:hueOff val="0"/>
                <a:satOff val="0"/>
                <a:lumOff val="0"/>
                <a:alphaOff val="0"/>
              </a:srgbClr>
            </a:solidFill>
            <a:effectLst>
              <a:outerShdw blurRad="38100" dist="38100" dir="2700000" algn="tl">
                <a:srgbClr val="000000">
                  <a:alpha val="43137"/>
                </a:srgbClr>
              </a:outerShdw>
            </a:effectLst>
            <a:latin typeface="Calibri"/>
            <a:ea typeface="+mn-ea"/>
            <a:cs typeface="+mn-cs"/>
          </a:endParaRPr>
        </a:p>
      </dgm:t>
    </dgm:pt>
    <dgm:pt modelId="{66853699-86AB-466C-A845-3FE301640B00}" type="sibTrans" cxnId="{A9D5D9F5-E8E1-4843-B961-63F5127A577E}">
      <dgm:prSet/>
      <dgm:spPr/>
      <dgm:t>
        <a:bodyPr/>
        <a:lstStyle/>
        <a:p>
          <a:endParaRPr lang="en-US"/>
        </a:p>
      </dgm:t>
    </dgm:pt>
    <dgm:pt modelId="{6DD07185-A724-410C-8142-4CA26557CCDE}" type="parTrans" cxnId="{A9D5D9F5-E8E1-4843-B961-63F5127A577E}">
      <dgm:prSet/>
      <dgm:spPr/>
      <dgm:t>
        <a:bodyPr/>
        <a:lstStyle/>
        <a:p>
          <a:endParaRPr lang="en-US"/>
        </a:p>
      </dgm:t>
    </dgm:pt>
    <dgm:pt modelId="{F8E0A447-2C0D-4266-907E-DEFC154841C4}">
      <dgm:prSet/>
      <dgm:spPr/>
      <dgm:t>
        <a:bodyPr vert="vert270"/>
        <a:lstStyle/>
        <a:p>
          <a:r>
            <a:rPr lang="hu-HU">
              <a:effectLst>
                <a:outerShdw blurRad="38100" dist="38100" dir="2700000" algn="tl">
                  <a:srgbClr val="000000">
                    <a:alpha val="43137"/>
                  </a:srgbClr>
                </a:outerShdw>
              </a:effectLst>
            </a:rPr>
            <a:t>Define</a:t>
          </a:r>
          <a:endParaRPr lang="en-US">
            <a:effectLst>
              <a:outerShdw blurRad="38100" dist="38100" dir="2700000" algn="tl">
                <a:srgbClr val="000000">
                  <a:alpha val="43137"/>
                </a:srgbClr>
              </a:outerShdw>
            </a:effectLst>
          </a:endParaRPr>
        </a:p>
      </dgm:t>
    </dgm:pt>
    <dgm:pt modelId="{B774E889-C6CE-4ABF-8919-7AC5CA1DD7C9}" type="sibTrans" cxnId="{BB7351BB-3BB3-4328-9150-B1731BF5206D}">
      <dgm:prSet/>
      <dgm:spPr/>
      <dgm:t>
        <a:bodyPr/>
        <a:lstStyle/>
        <a:p>
          <a:endParaRPr lang="en-US"/>
        </a:p>
      </dgm:t>
    </dgm:pt>
    <dgm:pt modelId="{285289A3-86AF-45B6-9B09-930F201C1D7B}" type="parTrans" cxnId="{BB7351BB-3BB3-4328-9150-B1731BF5206D}">
      <dgm:prSet/>
      <dgm:spPr/>
      <dgm:t>
        <a:bodyPr/>
        <a:lstStyle/>
        <a:p>
          <a:endParaRPr lang="en-US"/>
        </a:p>
      </dgm:t>
    </dgm:pt>
    <dgm:pt modelId="{4A3C66B1-5187-4A96-A91B-610014EAADD0}">
      <dgm:prSet custT="1"/>
      <dgm:spPr/>
      <dgm:t>
        <a:bodyPr vert="vert270"/>
        <a:lstStyle/>
        <a:p>
          <a:r>
            <a:rPr lang="hu-HU" sz="2300">
              <a:effectLst>
                <a:outerShdw blurRad="38100" dist="38100" dir="2700000" algn="tl">
                  <a:srgbClr val="000000">
                    <a:alpha val="43137"/>
                  </a:srgbClr>
                </a:outerShdw>
              </a:effectLst>
            </a:rPr>
            <a:t>Develop</a:t>
          </a:r>
          <a:endParaRPr lang="en-US" sz="2300">
            <a:effectLst>
              <a:outerShdw blurRad="38100" dist="38100" dir="2700000" algn="tl">
                <a:srgbClr val="000000">
                  <a:alpha val="43137"/>
                </a:srgbClr>
              </a:outerShdw>
            </a:effectLst>
          </a:endParaRPr>
        </a:p>
      </dgm:t>
    </dgm:pt>
    <dgm:pt modelId="{4D27D454-4975-4831-B1DC-73C32EC14024}" type="sibTrans" cxnId="{DDDD0786-9FF7-445B-952D-818E5F136226}">
      <dgm:prSet/>
      <dgm:spPr/>
      <dgm:t>
        <a:bodyPr/>
        <a:lstStyle/>
        <a:p>
          <a:endParaRPr lang="en-US"/>
        </a:p>
      </dgm:t>
    </dgm:pt>
    <dgm:pt modelId="{5B4B6FF4-30CB-4D24-A5B9-0677AFAAB836}" type="parTrans" cxnId="{DDDD0786-9FF7-445B-952D-818E5F136226}">
      <dgm:prSet/>
      <dgm:spPr/>
      <dgm:t>
        <a:bodyPr/>
        <a:lstStyle/>
        <a:p>
          <a:endParaRPr lang="en-US"/>
        </a:p>
      </dgm:t>
    </dgm:pt>
    <dgm:pt modelId="{A5FE7ACF-958B-470E-BB3C-0274CB1F652A}">
      <dgm:prSet custT="1"/>
      <dgm:spPr/>
      <dgm:t>
        <a:bodyPr vert="vert270"/>
        <a:lstStyle/>
        <a:p>
          <a:r>
            <a:rPr lang="hu-HU" sz="2300">
              <a:effectLst>
                <a:outerShdw blurRad="38100" dist="38100" dir="2700000" algn="tl">
                  <a:srgbClr val="000000">
                    <a:alpha val="43137"/>
                  </a:srgbClr>
                </a:outerShdw>
              </a:effectLst>
            </a:rPr>
            <a:t>Build</a:t>
          </a:r>
          <a:endParaRPr lang="en-US" sz="2300">
            <a:effectLst>
              <a:outerShdw blurRad="38100" dist="38100" dir="2700000" algn="tl">
                <a:srgbClr val="000000">
                  <a:alpha val="43137"/>
                </a:srgbClr>
              </a:outerShdw>
            </a:effectLst>
          </a:endParaRPr>
        </a:p>
      </dgm:t>
    </dgm:pt>
    <dgm:pt modelId="{C86CFDAA-4054-4DFA-804F-0CF5E7914703}" type="sibTrans" cxnId="{319CDAD0-B7DC-4C97-8702-7AB4F862CECB}">
      <dgm:prSet/>
      <dgm:spPr/>
      <dgm:t>
        <a:bodyPr/>
        <a:lstStyle/>
        <a:p>
          <a:endParaRPr lang="en-US"/>
        </a:p>
      </dgm:t>
    </dgm:pt>
    <dgm:pt modelId="{9E25DFBF-C466-447C-8643-C1C3AC43BA37}" type="parTrans" cxnId="{319CDAD0-B7DC-4C97-8702-7AB4F862CECB}">
      <dgm:prSet/>
      <dgm:spPr/>
      <dgm:t>
        <a:bodyPr/>
        <a:lstStyle/>
        <a:p>
          <a:endParaRPr lang="en-US"/>
        </a:p>
      </dgm:t>
    </dgm:pt>
    <dgm:pt modelId="{26DD7EBC-E2FC-4F1D-B758-46EFB0CAEB95}">
      <dgm:prSet custT="1"/>
      <dgm:spPr/>
      <dgm:t>
        <a:bodyPr vert="vert270"/>
        <a:lstStyle/>
        <a:p>
          <a:r>
            <a:rPr lang="hu-HU" sz="2300">
              <a:effectLst>
                <a:outerShdw blurRad="38100" dist="38100" dir="2700000" algn="tl">
                  <a:srgbClr val="000000">
                    <a:alpha val="43137"/>
                  </a:srgbClr>
                </a:outerShdw>
              </a:effectLst>
            </a:rPr>
            <a:t>Test</a:t>
          </a:r>
          <a:endParaRPr lang="en-US" sz="2300">
            <a:effectLst>
              <a:outerShdw blurRad="38100" dist="38100" dir="2700000" algn="tl">
                <a:srgbClr val="000000">
                  <a:alpha val="43137"/>
                </a:srgbClr>
              </a:outerShdw>
            </a:effectLst>
          </a:endParaRPr>
        </a:p>
      </dgm:t>
    </dgm:pt>
    <dgm:pt modelId="{2D365740-518B-499D-A1BC-1666D8880D7E}" type="sibTrans" cxnId="{991DED27-066D-4B9B-BD47-41B2128A7344}">
      <dgm:prSet/>
      <dgm:spPr/>
      <dgm:t>
        <a:bodyPr/>
        <a:lstStyle/>
        <a:p>
          <a:endParaRPr lang="en-US"/>
        </a:p>
      </dgm:t>
    </dgm:pt>
    <dgm:pt modelId="{2ADCBBE2-8C3F-409E-BB70-6AC3A2422798}" type="parTrans" cxnId="{991DED27-066D-4B9B-BD47-41B2128A7344}">
      <dgm:prSet/>
      <dgm:spPr/>
      <dgm:t>
        <a:bodyPr/>
        <a:lstStyle/>
        <a:p>
          <a:endParaRPr lang="en-US"/>
        </a:p>
      </dgm:t>
    </dgm:pt>
    <dgm:pt modelId="{B1C869F9-9B34-43DE-A6A7-16BB151C918A}">
      <dgm:prSet custT="1"/>
      <dgm:spPr/>
      <dgm:t>
        <a:bodyPr vert="vert270"/>
        <a:lstStyle/>
        <a:p>
          <a:r>
            <a:rPr lang="hu-HU" sz="2300">
              <a:effectLst>
                <a:outerShdw blurRad="38100" dist="38100" dir="2700000" algn="tl">
                  <a:srgbClr val="000000">
                    <a:alpha val="43137"/>
                  </a:srgbClr>
                </a:outerShdw>
              </a:effectLst>
            </a:rPr>
            <a:t>Implement</a:t>
          </a:r>
          <a:endParaRPr lang="en-US" sz="2300">
            <a:effectLst>
              <a:outerShdw blurRad="38100" dist="38100" dir="2700000" algn="tl">
                <a:srgbClr val="000000">
                  <a:alpha val="43137"/>
                </a:srgbClr>
              </a:outerShdw>
            </a:effectLst>
          </a:endParaRPr>
        </a:p>
      </dgm:t>
    </dgm:pt>
    <dgm:pt modelId="{29CD3D19-F5F8-4A5C-8432-EF9414993C8C}" type="sibTrans" cxnId="{F869A338-1210-488B-86F6-101A820785DA}">
      <dgm:prSet/>
      <dgm:spPr/>
      <dgm:t>
        <a:bodyPr/>
        <a:lstStyle/>
        <a:p>
          <a:endParaRPr lang="en-US"/>
        </a:p>
      </dgm:t>
    </dgm:pt>
    <dgm:pt modelId="{EB620719-4199-4840-889A-53AEF368B3D2}" type="parTrans" cxnId="{F869A338-1210-488B-86F6-101A820785DA}">
      <dgm:prSet/>
      <dgm:spPr/>
      <dgm:t>
        <a:bodyPr/>
        <a:lstStyle/>
        <a:p>
          <a:endParaRPr lang="en-US"/>
        </a:p>
      </dgm:t>
    </dgm:pt>
    <dgm:pt modelId="{E4A13A6E-A296-4277-9C4E-54D1FA966CBF}" type="pres">
      <dgm:prSet presAssocID="{5A94AAD8-B1FF-4D64-9F8E-54E8CE266464}" presName="composite" presStyleCnt="0">
        <dgm:presLayoutVars>
          <dgm:chMax val="1"/>
          <dgm:dir/>
          <dgm:resizeHandles val="exact"/>
        </dgm:presLayoutVars>
      </dgm:prSet>
      <dgm:spPr/>
    </dgm:pt>
    <dgm:pt modelId="{94B2CB28-2250-4E49-816A-0602DD694B72}" type="pres">
      <dgm:prSet presAssocID="{67AD34A3-B571-4665-BE70-4128AE54C125}" presName="roof" presStyleLbl="dkBgShp" presStyleIdx="0" presStyleCnt="2" custScaleX="100000" custScaleY="49799" custLinFactNeighborX="0" custLinFactNeighborY="24953"/>
      <dgm:spPr>
        <a:xfrm>
          <a:off x="0" y="514191"/>
          <a:ext cx="2544414" cy="564392"/>
        </a:xfrm>
        <a:prstGeom prst="rect">
          <a:avLst/>
        </a:prstGeom>
      </dgm:spPr>
    </dgm:pt>
    <dgm:pt modelId="{172E2438-C93D-4A9F-B2B8-28C5FF2DC6EE}" type="pres">
      <dgm:prSet presAssocID="{67AD34A3-B571-4665-BE70-4128AE54C125}" presName="pillars" presStyleCnt="0"/>
      <dgm:spPr/>
    </dgm:pt>
    <dgm:pt modelId="{8B7BB1D0-147A-4A0E-994F-F4D84688DBD2}" type="pres">
      <dgm:prSet presAssocID="{67AD34A3-B571-4665-BE70-4128AE54C125}" presName="pillar1" presStyleLbl="node1" presStyleIdx="0" presStyleCnt="5" custScaleX="71708">
        <dgm:presLayoutVars>
          <dgm:bulletEnabled val="1"/>
        </dgm:presLayoutVars>
      </dgm:prSet>
      <dgm:spPr/>
    </dgm:pt>
    <dgm:pt modelId="{1B5A9C72-50CD-4DD0-9BD0-6F35D5623CA0}" type="pres">
      <dgm:prSet presAssocID="{4A3C66B1-5187-4A96-A91B-610014EAADD0}" presName="pillarX" presStyleLbl="node1" presStyleIdx="1" presStyleCnt="5">
        <dgm:presLayoutVars>
          <dgm:bulletEnabled val="1"/>
        </dgm:presLayoutVars>
      </dgm:prSet>
      <dgm:spPr/>
    </dgm:pt>
    <dgm:pt modelId="{905E9F7D-E0B1-4F03-8520-207000487F6D}" type="pres">
      <dgm:prSet presAssocID="{A5FE7ACF-958B-470E-BB3C-0274CB1F652A}" presName="pillarX" presStyleLbl="node1" presStyleIdx="2" presStyleCnt="5">
        <dgm:presLayoutVars>
          <dgm:bulletEnabled val="1"/>
        </dgm:presLayoutVars>
      </dgm:prSet>
      <dgm:spPr/>
    </dgm:pt>
    <dgm:pt modelId="{406E75A8-D0CF-4AF5-9596-3FBEDF6BC213}" type="pres">
      <dgm:prSet presAssocID="{26DD7EBC-E2FC-4F1D-B758-46EFB0CAEB95}" presName="pillarX" presStyleLbl="node1" presStyleIdx="3" presStyleCnt="5" custScaleX="116830">
        <dgm:presLayoutVars>
          <dgm:bulletEnabled val="1"/>
        </dgm:presLayoutVars>
      </dgm:prSet>
      <dgm:spPr/>
    </dgm:pt>
    <dgm:pt modelId="{3D0A9B77-CCA1-48D8-A4BE-959D63DCB78D}" type="pres">
      <dgm:prSet presAssocID="{B1C869F9-9B34-43DE-A6A7-16BB151C918A}" presName="pillarX" presStyleLbl="node1" presStyleIdx="4" presStyleCnt="5">
        <dgm:presLayoutVars>
          <dgm:bulletEnabled val="1"/>
        </dgm:presLayoutVars>
      </dgm:prSet>
      <dgm:spPr/>
    </dgm:pt>
    <dgm:pt modelId="{33B64E78-2C1D-4CD1-B2A1-B7BD059693A6}" type="pres">
      <dgm:prSet presAssocID="{67AD34A3-B571-4665-BE70-4128AE54C125}" presName="base" presStyleLbl="dkBgShp" presStyleIdx="1" presStyleCnt="2" custFlipVert="0" custScaleY="25870" custLinFactNeighborY="-28009"/>
      <dgm:spPr/>
    </dgm:pt>
  </dgm:ptLst>
  <dgm:cxnLst>
    <dgm:cxn modelId="{ECFFE91B-1FF0-4C06-83A7-1001F5D9F462}" type="presOf" srcId="{4A3C66B1-5187-4A96-A91B-610014EAADD0}" destId="{1B5A9C72-50CD-4DD0-9BD0-6F35D5623CA0}" srcOrd="0" destOrd="0" presId="urn:microsoft.com/office/officeart/2005/8/layout/hList3"/>
    <dgm:cxn modelId="{991DED27-066D-4B9B-BD47-41B2128A7344}" srcId="{67AD34A3-B571-4665-BE70-4128AE54C125}" destId="{26DD7EBC-E2FC-4F1D-B758-46EFB0CAEB95}" srcOrd="3" destOrd="0" parTransId="{2ADCBBE2-8C3F-409E-BB70-6AC3A2422798}" sibTransId="{2D365740-518B-499D-A1BC-1666D8880D7E}"/>
    <dgm:cxn modelId="{F869A338-1210-488B-86F6-101A820785DA}" srcId="{67AD34A3-B571-4665-BE70-4128AE54C125}" destId="{B1C869F9-9B34-43DE-A6A7-16BB151C918A}" srcOrd="4" destOrd="0" parTransId="{EB620719-4199-4840-889A-53AEF368B3D2}" sibTransId="{29CD3D19-F5F8-4A5C-8432-EF9414993C8C}"/>
    <dgm:cxn modelId="{ADE7163C-CA83-49AF-8DE4-D9500EE41C5B}" type="presOf" srcId="{B1C869F9-9B34-43DE-A6A7-16BB151C918A}" destId="{3D0A9B77-CCA1-48D8-A4BE-959D63DCB78D}" srcOrd="0" destOrd="0" presId="urn:microsoft.com/office/officeart/2005/8/layout/hList3"/>
    <dgm:cxn modelId="{B399D444-E1D2-45CC-9F1D-DE4A782A25AE}" type="presOf" srcId="{A5FE7ACF-958B-470E-BB3C-0274CB1F652A}" destId="{905E9F7D-E0B1-4F03-8520-207000487F6D}" srcOrd="0" destOrd="0" presId="urn:microsoft.com/office/officeart/2005/8/layout/hList3"/>
    <dgm:cxn modelId="{32315B6F-8D0F-442C-95CE-30B2AB7B5903}" type="presOf" srcId="{F8E0A447-2C0D-4266-907E-DEFC154841C4}" destId="{8B7BB1D0-147A-4A0E-994F-F4D84688DBD2}" srcOrd="0" destOrd="0" presId="urn:microsoft.com/office/officeart/2005/8/layout/hList3"/>
    <dgm:cxn modelId="{CC438E70-2AEE-43BB-A838-3F352DAD9154}" type="presOf" srcId="{26DD7EBC-E2FC-4F1D-B758-46EFB0CAEB95}" destId="{406E75A8-D0CF-4AF5-9596-3FBEDF6BC213}" srcOrd="0" destOrd="0" presId="urn:microsoft.com/office/officeart/2005/8/layout/hList3"/>
    <dgm:cxn modelId="{321A8256-2659-408A-A665-84BC5C994F97}" type="presOf" srcId="{67AD34A3-B571-4665-BE70-4128AE54C125}" destId="{94B2CB28-2250-4E49-816A-0602DD694B72}" srcOrd="0" destOrd="0" presId="urn:microsoft.com/office/officeart/2005/8/layout/hList3"/>
    <dgm:cxn modelId="{DDDD0786-9FF7-445B-952D-818E5F136226}" srcId="{67AD34A3-B571-4665-BE70-4128AE54C125}" destId="{4A3C66B1-5187-4A96-A91B-610014EAADD0}" srcOrd="1" destOrd="0" parTransId="{5B4B6FF4-30CB-4D24-A5B9-0677AFAAB836}" sibTransId="{4D27D454-4975-4831-B1DC-73C32EC14024}"/>
    <dgm:cxn modelId="{BB7351BB-3BB3-4328-9150-B1731BF5206D}" srcId="{67AD34A3-B571-4665-BE70-4128AE54C125}" destId="{F8E0A447-2C0D-4266-907E-DEFC154841C4}" srcOrd="0" destOrd="0" parTransId="{285289A3-86AF-45B6-9B09-930F201C1D7B}" sibTransId="{B774E889-C6CE-4ABF-8919-7AC5CA1DD7C9}"/>
    <dgm:cxn modelId="{319CDAD0-B7DC-4C97-8702-7AB4F862CECB}" srcId="{67AD34A3-B571-4665-BE70-4128AE54C125}" destId="{A5FE7ACF-958B-470E-BB3C-0274CB1F652A}" srcOrd="2" destOrd="0" parTransId="{9E25DFBF-C466-447C-8643-C1C3AC43BA37}" sibTransId="{C86CFDAA-4054-4DFA-804F-0CF5E7914703}"/>
    <dgm:cxn modelId="{A9D5D9F5-E8E1-4843-B961-63F5127A577E}" srcId="{5A94AAD8-B1FF-4D64-9F8E-54E8CE266464}" destId="{67AD34A3-B571-4665-BE70-4128AE54C125}" srcOrd="0" destOrd="0" parTransId="{6DD07185-A724-410C-8142-4CA26557CCDE}" sibTransId="{66853699-86AB-466C-A845-3FE301640B00}"/>
    <dgm:cxn modelId="{CF5AF8FD-14F1-430D-8AA2-5AE78B7128ED}" type="presOf" srcId="{5A94AAD8-B1FF-4D64-9F8E-54E8CE266464}" destId="{E4A13A6E-A296-4277-9C4E-54D1FA966CBF}" srcOrd="0" destOrd="0" presId="urn:microsoft.com/office/officeart/2005/8/layout/hList3"/>
    <dgm:cxn modelId="{DB6CEEE9-DDFC-41A5-A9CB-C350F2A504AB}" type="presParOf" srcId="{E4A13A6E-A296-4277-9C4E-54D1FA966CBF}" destId="{94B2CB28-2250-4E49-816A-0602DD694B72}" srcOrd="0" destOrd="0" presId="urn:microsoft.com/office/officeart/2005/8/layout/hList3"/>
    <dgm:cxn modelId="{DA66D047-50AB-4490-A635-F7775AA41A1E}" type="presParOf" srcId="{E4A13A6E-A296-4277-9C4E-54D1FA966CBF}" destId="{172E2438-C93D-4A9F-B2B8-28C5FF2DC6EE}" srcOrd="1" destOrd="0" presId="urn:microsoft.com/office/officeart/2005/8/layout/hList3"/>
    <dgm:cxn modelId="{6C46A5F3-ED95-4BC6-82A3-AB3452AD23B7}" type="presParOf" srcId="{172E2438-C93D-4A9F-B2B8-28C5FF2DC6EE}" destId="{8B7BB1D0-147A-4A0E-994F-F4D84688DBD2}" srcOrd="0" destOrd="0" presId="urn:microsoft.com/office/officeart/2005/8/layout/hList3"/>
    <dgm:cxn modelId="{346075F4-28E2-4E58-8C2B-8F55BC165A0B}" type="presParOf" srcId="{172E2438-C93D-4A9F-B2B8-28C5FF2DC6EE}" destId="{1B5A9C72-50CD-4DD0-9BD0-6F35D5623CA0}" srcOrd="1" destOrd="0" presId="urn:microsoft.com/office/officeart/2005/8/layout/hList3"/>
    <dgm:cxn modelId="{44CF604C-8835-4D61-85A1-2DB67EADF948}" type="presParOf" srcId="{172E2438-C93D-4A9F-B2B8-28C5FF2DC6EE}" destId="{905E9F7D-E0B1-4F03-8520-207000487F6D}" srcOrd="2" destOrd="0" presId="urn:microsoft.com/office/officeart/2005/8/layout/hList3"/>
    <dgm:cxn modelId="{1853054F-8EC9-4516-963B-859CA899BA10}" type="presParOf" srcId="{172E2438-C93D-4A9F-B2B8-28C5FF2DC6EE}" destId="{406E75A8-D0CF-4AF5-9596-3FBEDF6BC213}" srcOrd="3" destOrd="0" presId="urn:microsoft.com/office/officeart/2005/8/layout/hList3"/>
    <dgm:cxn modelId="{B0D6CF98-F4F5-43D8-B4EA-A81F674B7729}" type="presParOf" srcId="{172E2438-C93D-4A9F-B2B8-28C5FF2DC6EE}" destId="{3D0A9B77-CCA1-48D8-A4BE-959D63DCB78D}" srcOrd="4" destOrd="0" presId="urn:microsoft.com/office/officeart/2005/8/layout/hList3"/>
    <dgm:cxn modelId="{F471A0CF-9593-4487-915B-F111F8514B70}" type="presParOf" srcId="{E4A13A6E-A296-4277-9C4E-54D1FA966CBF}" destId="{33B64E78-2C1D-4CD1-B2A1-B7BD059693A6}" srcOrd="2" destOrd="0" presId="urn:microsoft.com/office/officeart/2005/8/layout/h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94AAD8-B1FF-4D64-9F8E-54E8CE266464}"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en-US"/>
        </a:p>
      </dgm:t>
    </dgm:pt>
    <dgm:pt modelId="{67AD34A3-B571-4665-BE70-4128AE54C125}">
      <dgm:prSet/>
      <dgm:spPr/>
      <dgm:t>
        <a:bodyPr/>
        <a:lstStyle/>
        <a:p>
          <a:r>
            <a:rPr lang="hu-HU">
              <a:effectLst>
                <a:outerShdw blurRad="38100" dist="38100" dir="2700000" algn="tl">
                  <a:srgbClr val="000000">
                    <a:alpha val="43137"/>
                  </a:srgbClr>
                </a:outerShdw>
              </a:effectLst>
            </a:rPr>
            <a:t>Phase 3</a:t>
          </a:r>
          <a:endParaRPr lang="en-US">
            <a:effectLst>
              <a:outerShdw blurRad="38100" dist="38100" dir="2700000" algn="tl">
                <a:srgbClr val="000000">
                  <a:alpha val="43137"/>
                </a:srgbClr>
              </a:outerShdw>
            </a:effectLst>
          </a:endParaRPr>
        </a:p>
      </dgm:t>
    </dgm:pt>
    <dgm:pt modelId="{66853699-86AB-466C-A845-3FE301640B00}" type="sibTrans" cxnId="{A9D5D9F5-E8E1-4843-B961-63F5127A577E}">
      <dgm:prSet/>
      <dgm:spPr/>
      <dgm:t>
        <a:bodyPr/>
        <a:lstStyle/>
        <a:p>
          <a:endParaRPr lang="en-US"/>
        </a:p>
      </dgm:t>
    </dgm:pt>
    <dgm:pt modelId="{6DD07185-A724-410C-8142-4CA26557CCDE}" type="parTrans" cxnId="{A9D5D9F5-E8E1-4843-B961-63F5127A577E}">
      <dgm:prSet/>
      <dgm:spPr/>
      <dgm:t>
        <a:bodyPr/>
        <a:lstStyle/>
        <a:p>
          <a:endParaRPr lang="en-US"/>
        </a:p>
      </dgm:t>
    </dgm:pt>
    <dgm:pt modelId="{F8E0A447-2C0D-4266-907E-DEFC154841C4}">
      <dgm:prSet/>
      <dgm:spPr/>
      <dgm:t>
        <a:bodyPr vert="vert270"/>
        <a:lstStyle/>
        <a:p>
          <a:r>
            <a:rPr lang="hu-HU">
              <a:effectLst>
                <a:outerShdw blurRad="38100" dist="38100" dir="2700000" algn="tl">
                  <a:srgbClr val="000000">
                    <a:alpha val="43137"/>
                  </a:srgbClr>
                </a:outerShdw>
              </a:effectLst>
            </a:rPr>
            <a:t>Define</a:t>
          </a:r>
          <a:endParaRPr lang="en-US">
            <a:effectLst>
              <a:outerShdw blurRad="38100" dist="38100" dir="2700000" algn="tl">
                <a:srgbClr val="000000">
                  <a:alpha val="43137"/>
                </a:srgbClr>
              </a:outerShdw>
            </a:effectLst>
          </a:endParaRPr>
        </a:p>
      </dgm:t>
    </dgm:pt>
    <dgm:pt modelId="{B774E889-C6CE-4ABF-8919-7AC5CA1DD7C9}" type="sibTrans" cxnId="{BB7351BB-3BB3-4328-9150-B1731BF5206D}">
      <dgm:prSet/>
      <dgm:spPr/>
      <dgm:t>
        <a:bodyPr/>
        <a:lstStyle/>
        <a:p>
          <a:endParaRPr lang="en-US"/>
        </a:p>
      </dgm:t>
    </dgm:pt>
    <dgm:pt modelId="{285289A3-86AF-45B6-9B09-930F201C1D7B}" type="parTrans" cxnId="{BB7351BB-3BB3-4328-9150-B1731BF5206D}">
      <dgm:prSet/>
      <dgm:spPr/>
      <dgm:t>
        <a:bodyPr/>
        <a:lstStyle/>
        <a:p>
          <a:endParaRPr lang="en-US"/>
        </a:p>
      </dgm:t>
    </dgm:pt>
    <dgm:pt modelId="{4A3C66B1-5187-4A96-A91B-610014EAADD0}">
      <dgm:prSet custT="1"/>
      <dgm:spPr/>
      <dgm:t>
        <a:bodyPr vert="vert270"/>
        <a:lstStyle/>
        <a:p>
          <a:r>
            <a:rPr lang="hu-HU" sz="2300">
              <a:effectLst>
                <a:outerShdw blurRad="38100" dist="38100" dir="2700000" algn="tl">
                  <a:srgbClr val="000000">
                    <a:alpha val="43137"/>
                  </a:srgbClr>
                </a:outerShdw>
              </a:effectLst>
            </a:rPr>
            <a:t>Develop</a:t>
          </a:r>
          <a:endParaRPr lang="en-US" sz="2300">
            <a:effectLst>
              <a:outerShdw blurRad="38100" dist="38100" dir="2700000" algn="tl">
                <a:srgbClr val="000000">
                  <a:alpha val="43137"/>
                </a:srgbClr>
              </a:outerShdw>
            </a:effectLst>
          </a:endParaRPr>
        </a:p>
      </dgm:t>
    </dgm:pt>
    <dgm:pt modelId="{4D27D454-4975-4831-B1DC-73C32EC14024}" type="sibTrans" cxnId="{DDDD0786-9FF7-445B-952D-818E5F136226}">
      <dgm:prSet/>
      <dgm:spPr/>
      <dgm:t>
        <a:bodyPr/>
        <a:lstStyle/>
        <a:p>
          <a:endParaRPr lang="en-US"/>
        </a:p>
      </dgm:t>
    </dgm:pt>
    <dgm:pt modelId="{5B4B6FF4-30CB-4D24-A5B9-0677AFAAB836}" type="parTrans" cxnId="{DDDD0786-9FF7-445B-952D-818E5F136226}">
      <dgm:prSet/>
      <dgm:spPr/>
      <dgm:t>
        <a:bodyPr/>
        <a:lstStyle/>
        <a:p>
          <a:endParaRPr lang="en-US"/>
        </a:p>
      </dgm:t>
    </dgm:pt>
    <dgm:pt modelId="{A5FE7ACF-958B-470E-BB3C-0274CB1F652A}">
      <dgm:prSet custT="1"/>
      <dgm:spPr/>
      <dgm:t>
        <a:bodyPr vert="vert270"/>
        <a:lstStyle/>
        <a:p>
          <a:r>
            <a:rPr lang="hu-HU" sz="2300">
              <a:effectLst>
                <a:outerShdw blurRad="38100" dist="38100" dir="2700000" algn="tl">
                  <a:srgbClr val="000000">
                    <a:alpha val="43137"/>
                  </a:srgbClr>
                </a:outerShdw>
              </a:effectLst>
            </a:rPr>
            <a:t>Build</a:t>
          </a:r>
          <a:endParaRPr lang="en-US" sz="2300">
            <a:effectLst>
              <a:outerShdw blurRad="38100" dist="38100" dir="2700000" algn="tl">
                <a:srgbClr val="000000">
                  <a:alpha val="43137"/>
                </a:srgbClr>
              </a:outerShdw>
            </a:effectLst>
          </a:endParaRPr>
        </a:p>
      </dgm:t>
    </dgm:pt>
    <dgm:pt modelId="{C86CFDAA-4054-4DFA-804F-0CF5E7914703}" type="sibTrans" cxnId="{319CDAD0-B7DC-4C97-8702-7AB4F862CECB}">
      <dgm:prSet/>
      <dgm:spPr/>
      <dgm:t>
        <a:bodyPr/>
        <a:lstStyle/>
        <a:p>
          <a:endParaRPr lang="en-US"/>
        </a:p>
      </dgm:t>
    </dgm:pt>
    <dgm:pt modelId="{9E25DFBF-C466-447C-8643-C1C3AC43BA37}" type="parTrans" cxnId="{319CDAD0-B7DC-4C97-8702-7AB4F862CECB}">
      <dgm:prSet/>
      <dgm:spPr/>
      <dgm:t>
        <a:bodyPr/>
        <a:lstStyle/>
        <a:p>
          <a:endParaRPr lang="en-US"/>
        </a:p>
      </dgm:t>
    </dgm:pt>
    <dgm:pt modelId="{26DD7EBC-E2FC-4F1D-B758-46EFB0CAEB95}">
      <dgm:prSet custT="1"/>
      <dgm:spPr/>
      <dgm:t>
        <a:bodyPr vert="vert270"/>
        <a:lstStyle/>
        <a:p>
          <a:r>
            <a:rPr lang="hu-HU" sz="2300">
              <a:effectLst>
                <a:outerShdw blurRad="38100" dist="38100" dir="2700000" algn="tl">
                  <a:srgbClr val="000000">
                    <a:alpha val="43137"/>
                  </a:srgbClr>
                </a:outerShdw>
              </a:effectLst>
            </a:rPr>
            <a:t>Test</a:t>
          </a:r>
          <a:endParaRPr lang="en-US" sz="2300">
            <a:effectLst>
              <a:outerShdw blurRad="38100" dist="38100" dir="2700000" algn="tl">
                <a:srgbClr val="000000">
                  <a:alpha val="43137"/>
                </a:srgbClr>
              </a:outerShdw>
            </a:effectLst>
          </a:endParaRPr>
        </a:p>
      </dgm:t>
    </dgm:pt>
    <dgm:pt modelId="{2D365740-518B-499D-A1BC-1666D8880D7E}" type="sibTrans" cxnId="{991DED27-066D-4B9B-BD47-41B2128A7344}">
      <dgm:prSet/>
      <dgm:spPr/>
      <dgm:t>
        <a:bodyPr/>
        <a:lstStyle/>
        <a:p>
          <a:endParaRPr lang="en-US"/>
        </a:p>
      </dgm:t>
    </dgm:pt>
    <dgm:pt modelId="{2ADCBBE2-8C3F-409E-BB70-6AC3A2422798}" type="parTrans" cxnId="{991DED27-066D-4B9B-BD47-41B2128A7344}">
      <dgm:prSet/>
      <dgm:spPr/>
      <dgm:t>
        <a:bodyPr/>
        <a:lstStyle/>
        <a:p>
          <a:endParaRPr lang="en-US"/>
        </a:p>
      </dgm:t>
    </dgm:pt>
    <dgm:pt modelId="{B1C869F9-9B34-43DE-A6A7-16BB151C918A}">
      <dgm:prSet custT="1"/>
      <dgm:spPr/>
      <dgm:t>
        <a:bodyPr vert="vert270"/>
        <a:lstStyle/>
        <a:p>
          <a:r>
            <a:rPr lang="hu-HU" sz="2300">
              <a:effectLst>
                <a:outerShdw blurRad="38100" dist="38100" dir="2700000" algn="tl">
                  <a:srgbClr val="000000">
                    <a:alpha val="43137"/>
                  </a:srgbClr>
                </a:outerShdw>
              </a:effectLst>
            </a:rPr>
            <a:t>Implement</a:t>
          </a:r>
          <a:endParaRPr lang="en-US" sz="2300">
            <a:effectLst>
              <a:outerShdw blurRad="38100" dist="38100" dir="2700000" algn="tl">
                <a:srgbClr val="000000">
                  <a:alpha val="43137"/>
                </a:srgbClr>
              </a:outerShdw>
            </a:effectLst>
          </a:endParaRPr>
        </a:p>
      </dgm:t>
    </dgm:pt>
    <dgm:pt modelId="{29CD3D19-F5F8-4A5C-8432-EF9414993C8C}" type="sibTrans" cxnId="{F869A338-1210-488B-86F6-101A820785DA}">
      <dgm:prSet/>
      <dgm:spPr/>
      <dgm:t>
        <a:bodyPr/>
        <a:lstStyle/>
        <a:p>
          <a:endParaRPr lang="en-US"/>
        </a:p>
      </dgm:t>
    </dgm:pt>
    <dgm:pt modelId="{EB620719-4199-4840-889A-53AEF368B3D2}" type="parTrans" cxnId="{F869A338-1210-488B-86F6-101A820785DA}">
      <dgm:prSet/>
      <dgm:spPr/>
      <dgm:t>
        <a:bodyPr/>
        <a:lstStyle/>
        <a:p>
          <a:endParaRPr lang="en-US"/>
        </a:p>
      </dgm:t>
    </dgm:pt>
    <dgm:pt modelId="{E4A13A6E-A296-4277-9C4E-54D1FA966CBF}" type="pres">
      <dgm:prSet presAssocID="{5A94AAD8-B1FF-4D64-9F8E-54E8CE266464}" presName="composite" presStyleCnt="0">
        <dgm:presLayoutVars>
          <dgm:chMax val="1"/>
          <dgm:dir/>
          <dgm:resizeHandles val="exact"/>
        </dgm:presLayoutVars>
      </dgm:prSet>
      <dgm:spPr/>
    </dgm:pt>
    <dgm:pt modelId="{94B2CB28-2250-4E49-816A-0602DD694B72}" type="pres">
      <dgm:prSet presAssocID="{67AD34A3-B571-4665-BE70-4128AE54C125}" presName="roof" presStyleLbl="dkBgShp" presStyleIdx="0" presStyleCnt="2" custScaleX="100000" custScaleY="49587" custLinFactNeighborX="0" custLinFactNeighborY="24953"/>
      <dgm:spPr/>
    </dgm:pt>
    <dgm:pt modelId="{172E2438-C93D-4A9F-B2B8-28C5FF2DC6EE}" type="pres">
      <dgm:prSet presAssocID="{67AD34A3-B571-4665-BE70-4128AE54C125}" presName="pillars" presStyleCnt="0"/>
      <dgm:spPr/>
    </dgm:pt>
    <dgm:pt modelId="{8B7BB1D0-147A-4A0E-994F-F4D84688DBD2}" type="pres">
      <dgm:prSet presAssocID="{67AD34A3-B571-4665-BE70-4128AE54C125}" presName="pillar1" presStyleLbl="node1" presStyleIdx="0" presStyleCnt="5" custScaleX="55253">
        <dgm:presLayoutVars>
          <dgm:bulletEnabled val="1"/>
        </dgm:presLayoutVars>
      </dgm:prSet>
      <dgm:spPr/>
    </dgm:pt>
    <dgm:pt modelId="{1B5A9C72-50CD-4DD0-9BD0-6F35D5623CA0}" type="pres">
      <dgm:prSet presAssocID="{4A3C66B1-5187-4A96-A91B-610014EAADD0}" presName="pillarX" presStyleLbl="node1" presStyleIdx="1" presStyleCnt="5">
        <dgm:presLayoutVars>
          <dgm:bulletEnabled val="1"/>
        </dgm:presLayoutVars>
      </dgm:prSet>
      <dgm:spPr/>
    </dgm:pt>
    <dgm:pt modelId="{905E9F7D-E0B1-4F03-8520-207000487F6D}" type="pres">
      <dgm:prSet presAssocID="{A5FE7ACF-958B-470E-BB3C-0274CB1F652A}" presName="pillarX" presStyleLbl="node1" presStyleIdx="2" presStyleCnt="5">
        <dgm:presLayoutVars>
          <dgm:bulletEnabled val="1"/>
        </dgm:presLayoutVars>
      </dgm:prSet>
      <dgm:spPr/>
    </dgm:pt>
    <dgm:pt modelId="{406E75A8-D0CF-4AF5-9596-3FBEDF6BC213}" type="pres">
      <dgm:prSet presAssocID="{26DD7EBC-E2FC-4F1D-B758-46EFB0CAEB95}" presName="pillarX" presStyleLbl="node1" presStyleIdx="3" presStyleCnt="5" custScaleX="167369">
        <dgm:presLayoutVars>
          <dgm:bulletEnabled val="1"/>
        </dgm:presLayoutVars>
      </dgm:prSet>
      <dgm:spPr/>
    </dgm:pt>
    <dgm:pt modelId="{3D0A9B77-CCA1-48D8-A4BE-959D63DCB78D}" type="pres">
      <dgm:prSet presAssocID="{B1C869F9-9B34-43DE-A6A7-16BB151C918A}" presName="pillarX" presStyleLbl="node1" presStyleIdx="4" presStyleCnt="5">
        <dgm:presLayoutVars>
          <dgm:bulletEnabled val="1"/>
        </dgm:presLayoutVars>
      </dgm:prSet>
      <dgm:spPr/>
    </dgm:pt>
    <dgm:pt modelId="{33B64E78-2C1D-4CD1-B2A1-B7BD059693A6}" type="pres">
      <dgm:prSet presAssocID="{67AD34A3-B571-4665-BE70-4128AE54C125}" presName="base" presStyleLbl="dkBgShp" presStyleIdx="1" presStyleCnt="2" custFlipVert="1" custScaleY="25890" custLinFactNeighborY="-28009"/>
      <dgm:spPr/>
    </dgm:pt>
  </dgm:ptLst>
  <dgm:cxnLst>
    <dgm:cxn modelId="{ECFFE91B-1FF0-4C06-83A7-1001F5D9F462}" type="presOf" srcId="{4A3C66B1-5187-4A96-A91B-610014EAADD0}" destId="{1B5A9C72-50CD-4DD0-9BD0-6F35D5623CA0}" srcOrd="0" destOrd="0" presId="urn:microsoft.com/office/officeart/2005/8/layout/hList3"/>
    <dgm:cxn modelId="{991DED27-066D-4B9B-BD47-41B2128A7344}" srcId="{67AD34A3-B571-4665-BE70-4128AE54C125}" destId="{26DD7EBC-E2FC-4F1D-B758-46EFB0CAEB95}" srcOrd="3" destOrd="0" parTransId="{2ADCBBE2-8C3F-409E-BB70-6AC3A2422798}" sibTransId="{2D365740-518B-499D-A1BC-1666D8880D7E}"/>
    <dgm:cxn modelId="{F869A338-1210-488B-86F6-101A820785DA}" srcId="{67AD34A3-B571-4665-BE70-4128AE54C125}" destId="{B1C869F9-9B34-43DE-A6A7-16BB151C918A}" srcOrd="4" destOrd="0" parTransId="{EB620719-4199-4840-889A-53AEF368B3D2}" sibTransId="{29CD3D19-F5F8-4A5C-8432-EF9414993C8C}"/>
    <dgm:cxn modelId="{ADE7163C-CA83-49AF-8DE4-D9500EE41C5B}" type="presOf" srcId="{B1C869F9-9B34-43DE-A6A7-16BB151C918A}" destId="{3D0A9B77-CCA1-48D8-A4BE-959D63DCB78D}" srcOrd="0" destOrd="0" presId="urn:microsoft.com/office/officeart/2005/8/layout/hList3"/>
    <dgm:cxn modelId="{B399D444-E1D2-45CC-9F1D-DE4A782A25AE}" type="presOf" srcId="{A5FE7ACF-958B-470E-BB3C-0274CB1F652A}" destId="{905E9F7D-E0B1-4F03-8520-207000487F6D}" srcOrd="0" destOrd="0" presId="urn:microsoft.com/office/officeart/2005/8/layout/hList3"/>
    <dgm:cxn modelId="{32315B6F-8D0F-442C-95CE-30B2AB7B5903}" type="presOf" srcId="{F8E0A447-2C0D-4266-907E-DEFC154841C4}" destId="{8B7BB1D0-147A-4A0E-994F-F4D84688DBD2}" srcOrd="0" destOrd="0" presId="urn:microsoft.com/office/officeart/2005/8/layout/hList3"/>
    <dgm:cxn modelId="{CC438E70-2AEE-43BB-A838-3F352DAD9154}" type="presOf" srcId="{26DD7EBC-E2FC-4F1D-B758-46EFB0CAEB95}" destId="{406E75A8-D0CF-4AF5-9596-3FBEDF6BC213}" srcOrd="0" destOrd="0" presId="urn:microsoft.com/office/officeart/2005/8/layout/hList3"/>
    <dgm:cxn modelId="{321A8256-2659-408A-A665-84BC5C994F97}" type="presOf" srcId="{67AD34A3-B571-4665-BE70-4128AE54C125}" destId="{94B2CB28-2250-4E49-816A-0602DD694B72}" srcOrd="0" destOrd="0" presId="urn:microsoft.com/office/officeart/2005/8/layout/hList3"/>
    <dgm:cxn modelId="{DDDD0786-9FF7-445B-952D-818E5F136226}" srcId="{67AD34A3-B571-4665-BE70-4128AE54C125}" destId="{4A3C66B1-5187-4A96-A91B-610014EAADD0}" srcOrd="1" destOrd="0" parTransId="{5B4B6FF4-30CB-4D24-A5B9-0677AFAAB836}" sibTransId="{4D27D454-4975-4831-B1DC-73C32EC14024}"/>
    <dgm:cxn modelId="{BB7351BB-3BB3-4328-9150-B1731BF5206D}" srcId="{67AD34A3-B571-4665-BE70-4128AE54C125}" destId="{F8E0A447-2C0D-4266-907E-DEFC154841C4}" srcOrd="0" destOrd="0" parTransId="{285289A3-86AF-45B6-9B09-930F201C1D7B}" sibTransId="{B774E889-C6CE-4ABF-8919-7AC5CA1DD7C9}"/>
    <dgm:cxn modelId="{319CDAD0-B7DC-4C97-8702-7AB4F862CECB}" srcId="{67AD34A3-B571-4665-BE70-4128AE54C125}" destId="{A5FE7ACF-958B-470E-BB3C-0274CB1F652A}" srcOrd="2" destOrd="0" parTransId="{9E25DFBF-C466-447C-8643-C1C3AC43BA37}" sibTransId="{C86CFDAA-4054-4DFA-804F-0CF5E7914703}"/>
    <dgm:cxn modelId="{A9D5D9F5-E8E1-4843-B961-63F5127A577E}" srcId="{5A94AAD8-B1FF-4D64-9F8E-54E8CE266464}" destId="{67AD34A3-B571-4665-BE70-4128AE54C125}" srcOrd="0" destOrd="0" parTransId="{6DD07185-A724-410C-8142-4CA26557CCDE}" sibTransId="{66853699-86AB-466C-A845-3FE301640B00}"/>
    <dgm:cxn modelId="{CF5AF8FD-14F1-430D-8AA2-5AE78B7128ED}" type="presOf" srcId="{5A94AAD8-B1FF-4D64-9F8E-54E8CE266464}" destId="{E4A13A6E-A296-4277-9C4E-54D1FA966CBF}" srcOrd="0" destOrd="0" presId="urn:microsoft.com/office/officeart/2005/8/layout/hList3"/>
    <dgm:cxn modelId="{DB6CEEE9-DDFC-41A5-A9CB-C350F2A504AB}" type="presParOf" srcId="{E4A13A6E-A296-4277-9C4E-54D1FA966CBF}" destId="{94B2CB28-2250-4E49-816A-0602DD694B72}" srcOrd="0" destOrd="0" presId="urn:microsoft.com/office/officeart/2005/8/layout/hList3"/>
    <dgm:cxn modelId="{DA66D047-50AB-4490-A635-F7775AA41A1E}" type="presParOf" srcId="{E4A13A6E-A296-4277-9C4E-54D1FA966CBF}" destId="{172E2438-C93D-4A9F-B2B8-28C5FF2DC6EE}" srcOrd="1" destOrd="0" presId="urn:microsoft.com/office/officeart/2005/8/layout/hList3"/>
    <dgm:cxn modelId="{6C46A5F3-ED95-4BC6-82A3-AB3452AD23B7}" type="presParOf" srcId="{172E2438-C93D-4A9F-B2B8-28C5FF2DC6EE}" destId="{8B7BB1D0-147A-4A0E-994F-F4D84688DBD2}" srcOrd="0" destOrd="0" presId="urn:microsoft.com/office/officeart/2005/8/layout/hList3"/>
    <dgm:cxn modelId="{346075F4-28E2-4E58-8C2B-8F55BC165A0B}" type="presParOf" srcId="{172E2438-C93D-4A9F-B2B8-28C5FF2DC6EE}" destId="{1B5A9C72-50CD-4DD0-9BD0-6F35D5623CA0}" srcOrd="1" destOrd="0" presId="urn:microsoft.com/office/officeart/2005/8/layout/hList3"/>
    <dgm:cxn modelId="{44CF604C-8835-4D61-85A1-2DB67EADF948}" type="presParOf" srcId="{172E2438-C93D-4A9F-B2B8-28C5FF2DC6EE}" destId="{905E9F7D-E0B1-4F03-8520-207000487F6D}" srcOrd="2" destOrd="0" presId="urn:microsoft.com/office/officeart/2005/8/layout/hList3"/>
    <dgm:cxn modelId="{1853054F-8EC9-4516-963B-859CA899BA10}" type="presParOf" srcId="{172E2438-C93D-4A9F-B2B8-28C5FF2DC6EE}" destId="{406E75A8-D0CF-4AF5-9596-3FBEDF6BC213}" srcOrd="3" destOrd="0" presId="urn:microsoft.com/office/officeart/2005/8/layout/hList3"/>
    <dgm:cxn modelId="{B0D6CF98-F4F5-43D8-B4EA-A81F674B7729}" type="presParOf" srcId="{172E2438-C93D-4A9F-B2B8-28C5FF2DC6EE}" destId="{3D0A9B77-CCA1-48D8-A4BE-959D63DCB78D}" srcOrd="4" destOrd="0" presId="urn:microsoft.com/office/officeart/2005/8/layout/hList3"/>
    <dgm:cxn modelId="{F471A0CF-9593-4487-915B-F111F8514B70}" type="presParOf" srcId="{E4A13A6E-A296-4277-9C4E-54D1FA966CBF}" destId="{33B64E78-2C1D-4CD1-B2A1-B7BD059693A6}" srcOrd="2" destOrd="0" presId="urn:microsoft.com/office/officeart/2005/8/layout/h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2CB28-2250-4E49-816A-0602DD694B72}">
      <dsp:nvSpPr>
        <dsp:cNvPr id="0" name=""/>
        <dsp:cNvSpPr/>
      </dsp:nvSpPr>
      <dsp:spPr>
        <a:xfrm>
          <a:off x="0" y="507523"/>
          <a:ext cx="2544414" cy="600930"/>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 sz="2700" kern="1200">
              <a:effectLst>
                <a:outerShdw blurRad="38100" dist="38100" dir="2700000" algn="tl">
                  <a:srgbClr val="000000">
                    <a:alpha val="43137"/>
                  </a:srgbClr>
                </a:outerShdw>
              </a:effectLst>
            </a:rPr>
            <a:t>Phase 1</a:t>
          </a:r>
          <a:endParaRPr lang="en-US" sz="2700" kern="1200">
            <a:effectLst>
              <a:outerShdw blurRad="38100" dist="38100" dir="2700000" algn="tl">
                <a:srgbClr val="000000">
                  <a:alpha val="43137"/>
                </a:srgbClr>
              </a:outerShdw>
            </a:effectLst>
          </a:endParaRPr>
        </a:p>
      </dsp:txBody>
      <dsp:txXfrm>
        <a:off x="0" y="507523"/>
        <a:ext cx="2544414" cy="600930"/>
      </dsp:txXfrm>
    </dsp:sp>
    <dsp:sp modelId="{8B7BB1D0-147A-4A0E-994F-F4D84688DBD2}">
      <dsp:nvSpPr>
        <dsp:cNvPr id="0" name=""/>
        <dsp:cNvSpPr/>
      </dsp:nvSpPr>
      <dsp:spPr>
        <a:xfrm>
          <a:off x="310" y="1111525"/>
          <a:ext cx="508758" cy="25449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Define</a:t>
          </a:r>
          <a:endParaRPr lang="en-US" sz="2300" kern="1200">
            <a:effectLst>
              <a:outerShdw blurRad="38100" dist="38100" dir="2700000" algn="tl">
                <a:srgbClr val="000000">
                  <a:alpha val="43137"/>
                </a:srgbClr>
              </a:outerShdw>
            </a:effectLst>
          </a:endParaRPr>
        </a:p>
      </dsp:txBody>
      <dsp:txXfrm>
        <a:off x="310" y="1111525"/>
        <a:ext cx="508758" cy="2544927"/>
      </dsp:txXfrm>
    </dsp:sp>
    <dsp:sp modelId="{1B5A9C72-50CD-4DD0-9BD0-6F35D5623CA0}">
      <dsp:nvSpPr>
        <dsp:cNvPr id="0" name=""/>
        <dsp:cNvSpPr/>
      </dsp:nvSpPr>
      <dsp:spPr>
        <a:xfrm>
          <a:off x="509069" y="1111525"/>
          <a:ext cx="508758" cy="254492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Develop</a:t>
          </a:r>
          <a:endParaRPr lang="en-US" sz="2300" kern="1200">
            <a:effectLst>
              <a:outerShdw blurRad="38100" dist="38100" dir="2700000" algn="tl">
                <a:srgbClr val="000000">
                  <a:alpha val="43137"/>
                </a:srgbClr>
              </a:outerShdw>
            </a:effectLst>
          </a:endParaRPr>
        </a:p>
      </dsp:txBody>
      <dsp:txXfrm>
        <a:off x="509069" y="1111525"/>
        <a:ext cx="508758" cy="2544927"/>
      </dsp:txXfrm>
    </dsp:sp>
    <dsp:sp modelId="{905E9F7D-E0B1-4F03-8520-207000487F6D}">
      <dsp:nvSpPr>
        <dsp:cNvPr id="0" name=""/>
        <dsp:cNvSpPr/>
      </dsp:nvSpPr>
      <dsp:spPr>
        <a:xfrm>
          <a:off x="1017827" y="1111525"/>
          <a:ext cx="508758" cy="25449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Build</a:t>
          </a:r>
          <a:endParaRPr lang="en-US" sz="2300" kern="1200">
            <a:effectLst>
              <a:outerShdw blurRad="38100" dist="38100" dir="2700000" algn="tl">
                <a:srgbClr val="000000">
                  <a:alpha val="43137"/>
                </a:srgbClr>
              </a:outerShdw>
            </a:effectLst>
          </a:endParaRPr>
        </a:p>
      </dsp:txBody>
      <dsp:txXfrm>
        <a:off x="1017827" y="1111525"/>
        <a:ext cx="508758" cy="2544927"/>
      </dsp:txXfrm>
    </dsp:sp>
    <dsp:sp modelId="{406E75A8-D0CF-4AF5-9596-3FBEDF6BC213}">
      <dsp:nvSpPr>
        <dsp:cNvPr id="0" name=""/>
        <dsp:cNvSpPr/>
      </dsp:nvSpPr>
      <dsp:spPr>
        <a:xfrm>
          <a:off x="1526586" y="1111525"/>
          <a:ext cx="508758" cy="25449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Test</a:t>
          </a:r>
          <a:endParaRPr lang="en-US" sz="2300" kern="1200">
            <a:effectLst>
              <a:outerShdw blurRad="38100" dist="38100" dir="2700000" algn="tl">
                <a:srgbClr val="000000">
                  <a:alpha val="43137"/>
                </a:srgbClr>
              </a:outerShdw>
            </a:effectLst>
          </a:endParaRPr>
        </a:p>
      </dsp:txBody>
      <dsp:txXfrm>
        <a:off x="1526586" y="1111525"/>
        <a:ext cx="508758" cy="2544927"/>
      </dsp:txXfrm>
    </dsp:sp>
    <dsp:sp modelId="{3D0A9B77-CCA1-48D8-A4BE-959D63DCB78D}">
      <dsp:nvSpPr>
        <dsp:cNvPr id="0" name=""/>
        <dsp:cNvSpPr/>
      </dsp:nvSpPr>
      <dsp:spPr>
        <a:xfrm>
          <a:off x="2035344" y="1111525"/>
          <a:ext cx="508758" cy="254492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Implement</a:t>
          </a:r>
          <a:endParaRPr lang="en-US" sz="2300" kern="1200">
            <a:effectLst>
              <a:outerShdw blurRad="38100" dist="38100" dir="2700000" algn="tl">
                <a:srgbClr val="000000">
                  <a:alpha val="43137"/>
                </a:srgbClr>
              </a:outerShdw>
            </a:effectLst>
          </a:endParaRPr>
        </a:p>
      </dsp:txBody>
      <dsp:txXfrm>
        <a:off x="2035344" y="1111525"/>
        <a:ext cx="508758" cy="2544927"/>
      </dsp:txXfrm>
    </dsp:sp>
    <dsp:sp modelId="{33B64E78-2C1D-4CD1-B2A1-B7BD059693A6}">
      <dsp:nvSpPr>
        <dsp:cNvPr id="0" name=""/>
        <dsp:cNvSpPr/>
      </dsp:nvSpPr>
      <dsp:spPr>
        <a:xfrm flipV="1">
          <a:off x="0" y="3682031"/>
          <a:ext cx="2544414" cy="73209"/>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2CB28-2250-4E49-816A-0602DD694B72}">
      <dsp:nvSpPr>
        <dsp:cNvPr id="0" name=""/>
        <dsp:cNvSpPr/>
      </dsp:nvSpPr>
      <dsp:spPr>
        <a:xfrm>
          <a:off x="0" y="506894"/>
          <a:ext cx="2544414" cy="603499"/>
        </a:xfrm>
        <a:prstGeom prst="rect">
          <a:avLst/>
        </a:prstGeom>
        <a:solidFill>
          <a:srgbClr val="76CDD8">
            <a:shade val="90000"/>
            <a:hueOff val="0"/>
            <a:satOff val="0"/>
            <a:lumOff val="0"/>
            <a:alphaOff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 sz="2700" kern="1200">
              <a:solidFill>
                <a:srgbClr val="FFFFFF">
                  <a:hueOff val="0"/>
                  <a:satOff val="0"/>
                  <a:lumOff val="0"/>
                  <a:alphaOff val="0"/>
                </a:srgbClr>
              </a:solidFill>
              <a:effectLst>
                <a:outerShdw blurRad="38100" dist="38100" dir="2700000" algn="tl">
                  <a:srgbClr val="000000">
                    <a:alpha val="43137"/>
                  </a:srgbClr>
                </a:outerShdw>
              </a:effectLst>
              <a:latin typeface="Calibri"/>
              <a:ea typeface="+mn-ea"/>
              <a:cs typeface="+mn-cs"/>
            </a:rPr>
            <a:t>Phase 2</a:t>
          </a:r>
          <a:endParaRPr lang="en-US" sz="2700" kern="1200">
            <a:solidFill>
              <a:srgbClr val="FFFFFF">
                <a:hueOff val="0"/>
                <a:satOff val="0"/>
                <a:lumOff val="0"/>
                <a:alphaOff val="0"/>
              </a:srgbClr>
            </a:solidFill>
            <a:effectLst>
              <a:outerShdw blurRad="38100" dist="38100" dir="2700000" algn="tl">
                <a:srgbClr val="000000">
                  <a:alpha val="43137"/>
                </a:srgbClr>
              </a:outerShdw>
            </a:effectLst>
            <a:latin typeface="Calibri"/>
            <a:ea typeface="+mn-ea"/>
            <a:cs typeface="+mn-cs"/>
          </a:endParaRPr>
        </a:p>
      </dsp:txBody>
      <dsp:txXfrm>
        <a:off x="0" y="506894"/>
        <a:ext cx="2544414" cy="603499"/>
      </dsp:txXfrm>
    </dsp:sp>
    <dsp:sp modelId="{8B7BB1D0-147A-4A0E-994F-F4D84688DBD2}">
      <dsp:nvSpPr>
        <dsp:cNvPr id="0" name=""/>
        <dsp:cNvSpPr/>
      </dsp:nvSpPr>
      <dsp:spPr>
        <a:xfrm>
          <a:off x="637" y="1112181"/>
          <a:ext cx="373284" cy="25449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hu-HU" sz="1700" kern="1200">
              <a:effectLst>
                <a:outerShdw blurRad="38100" dist="38100" dir="2700000" algn="tl">
                  <a:srgbClr val="000000">
                    <a:alpha val="43137"/>
                  </a:srgbClr>
                </a:outerShdw>
              </a:effectLst>
            </a:rPr>
            <a:t>Define</a:t>
          </a:r>
          <a:endParaRPr lang="en-US" sz="1700" kern="1200">
            <a:effectLst>
              <a:outerShdw blurRad="38100" dist="38100" dir="2700000" algn="tl">
                <a:srgbClr val="000000">
                  <a:alpha val="43137"/>
                </a:srgbClr>
              </a:outerShdw>
            </a:effectLst>
          </a:endParaRPr>
        </a:p>
      </dsp:txBody>
      <dsp:txXfrm>
        <a:off x="637" y="1112181"/>
        <a:ext cx="373284" cy="2544927"/>
      </dsp:txXfrm>
    </dsp:sp>
    <dsp:sp modelId="{1B5A9C72-50CD-4DD0-9BD0-6F35D5623CA0}">
      <dsp:nvSpPr>
        <dsp:cNvPr id="0" name=""/>
        <dsp:cNvSpPr/>
      </dsp:nvSpPr>
      <dsp:spPr>
        <a:xfrm>
          <a:off x="373921" y="1112181"/>
          <a:ext cx="520561" cy="254492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Develop</a:t>
          </a:r>
          <a:endParaRPr lang="en-US" sz="2300" kern="1200">
            <a:effectLst>
              <a:outerShdw blurRad="38100" dist="38100" dir="2700000" algn="tl">
                <a:srgbClr val="000000">
                  <a:alpha val="43137"/>
                </a:srgbClr>
              </a:outerShdw>
            </a:effectLst>
          </a:endParaRPr>
        </a:p>
      </dsp:txBody>
      <dsp:txXfrm>
        <a:off x="373921" y="1112181"/>
        <a:ext cx="520561" cy="2544927"/>
      </dsp:txXfrm>
    </dsp:sp>
    <dsp:sp modelId="{905E9F7D-E0B1-4F03-8520-207000487F6D}">
      <dsp:nvSpPr>
        <dsp:cNvPr id="0" name=""/>
        <dsp:cNvSpPr/>
      </dsp:nvSpPr>
      <dsp:spPr>
        <a:xfrm>
          <a:off x="894482" y="1112181"/>
          <a:ext cx="520561" cy="25449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Build</a:t>
          </a:r>
          <a:endParaRPr lang="en-US" sz="2300" kern="1200">
            <a:effectLst>
              <a:outerShdw blurRad="38100" dist="38100" dir="2700000" algn="tl">
                <a:srgbClr val="000000">
                  <a:alpha val="43137"/>
                </a:srgbClr>
              </a:outerShdw>
            </a:effectLst>
          </a:endParaRPr>
        </a:p>
      </dsp:txBody>
      <dsp:txXfrm>
        <a:off x="894482" y="1112181"/>
        <a:ext cx="520561" cy="2544927"/>
      </dsp:txXfrm>
    </dsp:sp>
    <dsp:sp modelId="{406E75A8-D0CF-4AF5-9596-3FBEDF6BC213}">
      <dsp:nvSpPr>
        <dsp:cNvPr id="0" name=""/>
        <dsp:cNvSpPr/>
      </dsp:nvSpPr>
      <dsp:spPr>
        <a:xfrm>
          <a:off x="1415043" y="1112181"/>
          <a:ext cx="608171" cy="25449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Test</a:t>
          </a:r>
          <a:endParaRPr lang="en-US" sz="2300" kern="1200">
            <a:effectLst>
              <a:outerShdw blurRad="38100" dist="38100" dir="2700000" algn="tl">
                <a:srgbClr val="000000">
                  <a:alpha val="43137"/>
                </a:srgbClr>
              </a:outerShdw>
            </a:effectLst>
          </a:endParaRPr>
        </a:p>
      </dsp:txBody>
      <dsp:txXfrm>
        <a:off x="1415043" y="1112181"/>
        <a:ext cx="608171" cy="2544927"/>
      </dsp:txXfrm>
    </dsp:sp>
    <dsp:sp modelId="{3D0A9B77-CCA1-48D8-A4BE-959D63DCB78D}">
      <dsp:nvSpPr>
        <dsp:cNvPr id="0" name=""/>
        <dsp:cNvSpPr/>
      </dsp:nvSpPr>
      <dsp:spPr>
        <a:xfrm>
          <a:off x="2023215" y="1112181"/>
          <a:ext cx="520561" cy="254492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Implement</a:t>
          </a:r>
          <a:endParaRPr lang="en-US" sz="2300" kern="1200">
            <a:effectLst>
              <a:outerShdw blurRad="38100" dist="38100" dir="2700000" algn="tl">
                <a:srgbClr val="000000">
                  <a:alpha val="43137"/>
                </a:srgbClr>
              </a:outerShdw>
            </a:effectLst>
          </a:endParaRPr>
        </a:p>
      </dsp:txBody>
      <dsp:txXfrm>
        <a:off x="2023215" y="1112181"/>
        <a:ext cx="520561" cy="2544927"/>
      </dsp:txXfrm>
    </dsp:sp>
    <dsp:sp modelId="{33B64E78-2C1D-4CD1-B2A1-B7BD059693A6}">
      <dsp:nvSpPr>
        <dsp:cNvPr id="0" name=""/>
        <dsp:cNvSpPr/>
      </dsp:nvSpPr>
      <dsp:spPr>
        <a:xfrm>
          <a:off x="0" y="3682716"/>
          <a:ext cx="2544414" cy="73152"/>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2CB28-2250-4E49-816A-0602DD694B72}">
      <dsp:nvSpPr>
        <dsp:cNvPr id="0" name=""/>
        <dsp:cNvSpPr/>
      </dsp:nvSpPr>
      <dsp:spPr>
        <a:xfrm>
          <a:off x="0" y="507523"/>
          <a:ext cx="2544414" cy="600930"/>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hu-HU" sz="2700" kern="1200">
              <a:effectLst>
                <a:outerShdw blurRad="38100" dist="38100" dir="2700000" algn="tl">
                  <a:srgbClr val="000000">
                    <a:alpha val="43137"/>
                  </a:srgbClr>
                </a:outerShdw>
              </a:effectLst>
            </a:rPr>
            <a:t>Phase 3</a:t>
          </a:r>
          <a:endParaRPr lang="en-US" sz="2700" kern="1200">
            <a:effectLst>
              <a:outerShdw blurRad="38100" dist="38100" dir="2700000" algn="tl">
                <a:srgbClr val="000000">
                  <a:alpha val="43137"/>
                </a:srgbClr>
              </a:outerShdw>
            </a:effectLst>
          </a:endParaRPr>
        </a:p>
      </dsp:txBody>
      <dsp:txXfrm>
        <a:off x="0" y="507523"/>
        <a:ext cx="2544414" cy="600930"/>
      </dsp:txXfrm>
    </dsp:sp>
    <dsp:sp modelId="{8B7BB1D0-147A-4A0E-994F-F4D84688DBD2}">
      <dsp:nvSpPr>
        <dsp:cNvPr id="0" name=""/>
        <dsp:cNvSpPr/>
      </dsp:nvSpPr>
      <dsp:spPr>
        <a:xfrm>
          <a:off x="1201" y="1111525"/>
          <a:ext cx="268748" cy="25449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hu-HU" sz="1200" kern="1200">
              <a:effectLst>
                <a:outerShdw blurRad="38100" dist="38100" dir="2700000" algn="tl">
                  <a:srgbClr val="000000">
                    <a:alpha val="43137"/>
                  </a:srgbClr>
                </a:outerShdw>
              </a:effectLst>
            </a:rPr>
            <a:t>Define</a:t>
          </a:r>
          <a:endParaRPr lang="en-US" sz="1200" kern="1200">
            <a:effectLst>
              <a:outerShdw blurRad="38100" dist="38100" dir="2700000" algn="tl">
                <a:srgbClr val="000000">
                  <a:alpha val="43137"/>
                </a:srgbClr>
              </a:outerShdw>
            </a:effectLst>
          </a:endParaRPr>
        </a:p>
      </dsp:txBody>
      <dsp:txXfrm>
        <a:off x="1201" y="1111525"/>
        <a:ext cx="268748" cy="2544927"/>
      </dsp:txXfrm>
    </dsp:sp>
    <dsp:sp modelId="{1B5A9C72-50CD-4DD0-9BD0-6F35D5623CA0}">
      <dsp:nvSpPr>
        <dsp:cNvPr id="0" name=""/>
        <dsp:cNvSpPr/>
      </dsp:nvSpPr>
      <dsp:spPr>
        <a:xfrm>
          <a:off x="269950" y="1111525"/>
          <a:ext cx="486395" cy="254492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Develop</a:t>
          </a:r>
          <a:endParaRPr lang="en-US" sz="2300" kern="1200">
            <a:effectLst>
              <a:outerShdw blurRad="38100" dist="38100" dir="2700000" algn="tl">
                <a:srgbClr val="000000">
                  <a:alpha val="43137"/>
                </a:srgbClr>
              </a:outerShdw>
            </a:effectLst>
          </a:endParaRPr>
        </a:p>
      </dsp:txBody>
      <dsp:txXfrm>
        <a:off x="269950" y="1111525"/>
        <a:ext cx="486395" cy="2544927"/>
      </dsp:txXfrm>
    </dsp:sp>
    <dsp:sp modelId="{905E9F7D-E0B1-4F03-8520-207000487F6D}">
      <dsp:nvSpPr>
        <dsp:cNvPr id="0" name=""/>
        <dsp:cNvSpPr/>
      </dsp:nvSpPr>
      <dsp:spPr>
        <a:xfrm>
          <a:off x="756345" y="1111525"/>
          <a:ext cx="486395" cy="25449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Build</a:t>
          </a:r>
          <a:endParaRPr lang="en-US" sz="2300" kern="1200">
            <a:effectLst>
              <a:outerShdw blurRad="38100" dist="38100" dir="2700000" algn="tl">
                <a:srgbClr val="000000">
                  <a:alpha val="43137"/>
                </a:srgbClr>
              </a:outerShdw>
            </a:effectLst>
          </a:endParaRPr>
        </a:p>
      </dsp:txBody>
      <dsp:txXfrm>
        <a:off x="756345" y="1111525"/>
        <a:ext cx="486395" cy="2544927"/>
      </dsp:txXfrm>
    </dsp:sp>
    <dsp:sp modelId="{406E75A8-D0CF-4AF5-9596-3FBEDF6BC213}">
      <dsp:nvSpPr>
        <dsp:cNvPr id="0" name=""/>
        <dsp:cNvSpPr/>
      </dsp:nvSpPr>
      <dsp:spPr>
        <a:xfrm>
          <a:off x="1242741" y="1111525"/>
          <a:ext cx="814075" cy="25449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Test</a:t>
          </a:r>
          <a:endParaRPr lang="en-US" sz="2300" kern="1200">
            <a:effectLst>
              <a:outerShdw blurRad="38100" dist="38100" dir="2700000" algn="tl">
                <a:srgbClr val="000000">
                  <a:alpha val="43137"/>
                </a:srgbClr>
              </a:outerShdw>
            </a:effectLst>
          </a:endParaRPr>
        </a:p>
      </dsp:txBody>
      <dsp:txXfrm>
        <a:off x="1242741" y="1111525"/>
        <a:ext cx="814075" cy="2544927"/>
      </dsp:txXfrm>
    </dsp:sp>
    <dsp:sp modelId="{3D0A9B77-CCA1-48D8-A4BE-959D63DCB78D}">
      <dsp:nvSpPr>
        <dsp:cNvPr id="0" name=""/>
        <dsp:cNvSpPr/>
      </dsp:nvSpPr>
      <dsp:spPr>
        <a:xfrm>
          <a:off x="2056816" y="1111525"/>
          <a:ext cx="486395" cy="254492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effectLst>
                <a:outerShdw blurRad="38100" dist="38100" dir="2700000" algn="tl">
                  <a:srgbClr val="000000">
                    <a:alpha val="43137"/>
                  </a:srgbClr>
                </a:outerShdw>
              </a:effectLst>
            </a:rPr>
            <a:t>Implement</a:t>
          </a:r>
          <a:endParaRPr lang="en-US" sz="2300" kern="1200">
            <a:effectLst>
              <a:outerShdw blurRad="38100" dist="38100" dir="2700000" algn="tl">
                <a:srgbClr val="000000">
                  <a:alpha val="43137"/>
                </a:srgbClr>
              </a:outerShdw>
            </a:effectLst>
          </a:endParaRPr>
        </a:p>
      </dsp:txBody>
      <dsp:txXfrm>
        <a:off x="2056816" y="1111525"/>
        <a:ext cx="486395" cy="2544927"/>
      </dsp:txXfrm>
    </dsp:sp>
    <dsp:sp modelId="{33B64E78-2C1D-4CD1-B2A1-B7BD059693A6}">
      <dsp:nvSpPr>
        <dsp:cNvPr id="0" name=""/>
        <dsp:cNvSpPr/>
      </dsp:nvSpPr>
      <dsp:spPr>
        <a:xfrm flipV="1">
          <a:off x="0" y="3682031"/>
          <a:ext cx="2544414" cy="73209"/>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Other commonly used terms for 'tickets</a:t>
            </a:r>
            <a:r>
              <a:rPr lang="hu-HU"/>
              <a:t>’</a:t>
            </a:r>
            <a:r>
              <a:rPr lang="en-US"/>
              <a:t> are 'requests', 'issues' or 'tasks'.  </a:t>
            </a:r>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422803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Other commonly used terms for 'tickets</a:t>
            </a:r>
            <a:r>
              <a:rPr lang="hu-HU"/>
              <a:t>’</a:t>
            </a:r>
            <a:r>
              <a:rPr lang="en-US"/>
              <a:t> are 'requests', 'issues' or 'tasks'.  </a:t>
            </a:r>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1269548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Other commonly used terms for 'tickets</a:t>
            </a:r>
            <a:r>
              <a:rPr lang="hu-HU"/>
              <a:t>’</a:t>
            </a:r>
            <a:r>
              <a:rPr lang="en-US"/>
              <a:t> are 'requests', 'issues' or 'tasks'.  </a:t>
            </a:r>
          </a:p>
        </p:txBody>
      </p:sp>
      <p:sp>
        <p:nvSpPr>
          <p:cNvPr id="4" name="Slide Number Placeholder 3"/>
          <p:cNvSpPr>
            <a:spLocks noGrp="1"/>
          </p:cNvSpPr>
          <p:nvPr>
            <p:ph type="sldNum" sz="quarter" idx="5"/>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311880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Other commonly used terms for 'tickets</a:t>
            </a:r>
            <a:r>
              <a:rPr lang="hu-HU"/>
              <a:t>’</a:t>
            </a:r>
            <a:r>
              <a:rPr lang="en-US"/>
              <a:t> are 'requests', 'issues' or 'tasks'.  </a:t>
            </a:r>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614756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a:solidFill>
                  <a:schemeClr val="accent5">
                    <a:lumMod val="75000"/>
                  </a:schemeClr>
                </a:solidFill>
              </a:rPr>
              <a:t>Tickets</a:t>
            </a:r>
            <a:r>
              <a:rPr lang="en-US">
                <a:solidFill>
                  <a:schemeClr val="accent5">
                    <a:lumMod val="75000"/>
                  </a:schemeClr>
                </a:solidFill>
              </a:rPr>
              <a:t> grouped into projects can be configured in a variety of ways, ranging from visibility restrictions to available workflows. Jira Software projects are flexible working spaces that allow you to group like issues by team, business unit, product, or stream of work. Projects don't need to be tied to the same delivery date.</a:t>
            </a:r>
          </a:p>
        </p:txBody>
      </p:sp>
      <p:sp>
        <p:nvSpPr>
          <p:cNvPr id="4" name="Slide Number Placeholder 3"/>
          <p:cNvSpPr>
            <a:spLocks noGrp="1"/>
          </p:cNvSpPr>
          <p:nvPr>
            <p:ph type="sldNum" sz="quarter" idx="5"/>
          </p:nvPr>
        </p:nvSpPr>
        <p:spPr/>
        <p:txBody>
          <a:bodyPr/>
          <a:lstStyle/>
          <a:p>
            <a:fld id="{A874FABB-6DBE-47C4-B626-20167906F475}" type="slidenum">
              <a:rPr lang="en-US" smtClean="0"/>
              <a:t>25</a:t>
            </a:fld>
            <a:endParaRPr lang="en-US"/>
          </a:p>
        </p:txBody>
      </p:sp>
    </p:spTree>
    <p:extLst>
      <p:ext uri="{BB962C8B-B14F-4D97-AF65-F5344CB8AC3E}">
        <p14:creationId xmlns:p14="http://schemas.microsoft.com/office/powerpoint/2010/main" val="2625799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x-axis represents time, and the y-axis refers to the amount of work left to complete, measured in either story points or hours. The goal is to have all the forecasted work completed by the end of the sprint.</a:t>
            </a:r>
          </a:p>
          <a:p>
            <a:endParaRPr lang="en-US"/>
          </a:p>
          <a:p>
            <a:pPr fontAlgn="base"/>
            <a:r>
              <a:rPr lang="en-US" sz="900" b="1" i="0" kern="1200">
                <a:solidFill>
                  <a:schemeClr val="tx1"/>
                </a:solidFill>
                <a:effectLst/>
                <a:latin typeface="+mn-lt"/>
                <a:ea typeface="+mn-ea"/>
                <a:cs typeface="+mn-cs"/>
              </a:rPr>
              <a:t>1) Estimation statistic</a:t>
            </a:r>
            <a:r>
              <a:rPr lang="en-US" sz="900" b="0" i="0" kern="1200">
                <a:solidFill>
                  <a:schemeClr val="tx1"/>
                </a:solidFill>
                <a:effectLst/>
                <a:latin typeface="+mn-lt"/>
                <a:ea typeface="+mn-ea"/>
                <a:cs typeface="+mn-cs"/>
              </a:rPr>
              <a:t>: The vertical axis represents the estimation statistic that you've selected.</a:t>
            </a:r>
          </a:p>
          <a:p>
            <a:pPr fontAlgn="base"/>
            <a:r>
              <a:rPr lang="en-US" sz="900" b="1" i="0" kern="1200">
                <a:solidFill>
                  <a:schemeClr val="tx1"/>
                </a:solidFill>
                <a:effectLst/>
                <a:latin typeface="+mn-lt"/>
                <a:ea typeface="+mn-ea"/>
                <a:cs typeface="+mn-cs"/>
              </a:rPr>
              <a:t>2) Remaining values</a:t>
            </a:r>
            <a:r>
              <a:rPr lang="en-US" sz="900" b="0" i="0" kern="1200">
                <a:solidFill>
                  <a:schemeClr val="tx1"/>
                </a:solidFill>
                <a:effectLst/>
                <a:latin typeface="+mn-lt"/>
                <a:ea typeface="+mn-ea"/>
                <a:cs typeface="+mn-cs"/>
              </a:rPr>
              <a:t>: The red line represents the total amount of work left in the sprint, according to your team's estimates.</a:t>
            </a:r>
          </a:p>
          <a:p>
            <a:pPr fontAlgn="base"/>
            <a:r>
              <a:rPr lang="en-US" sz="900" b="1" i="0" kern="1200">
                <a:solidFill>
                  <a:schemeClr val="tx1"/>
                </a:solidFill>
                <a:effectLst/>
                <a:latin typeface="+mn-lt"/>
                <a:ea typeface="+mn-ea"/>
                <a:cs typeface="+mn-cs"/>
              </a:rPr>
              <a:t>3) Guideline</a:t>
            </a:r>
            <a:r>
              <a:rPr lang="en-US" sz="900" b="0" i="0" kern="1200">
                <a:solidFill>
                  <a:schemeClr val="tx1"/>
                </a:solidFill>
                <a:effectLst/>
                <a:latin typeface="+mn-lt"/>
                <a:ea typeface="+mn-ea"/>
                <a:cs typeface="+mn-cs"/>
              </a:rPr>
              <a:t>: The grey line shows an approximation of where your team should be, assuming linear progress. If the red line is below this line, congratulations - your team's on track to completing all their work by the end of the sprint. This isn't foolproof though; it's just another piece of information to use while monitoring team progress.</a:t>
            </a:r>
          </a:p>
        </p:txBody>
      </p:sp>
      <p:sp>
        <p:nvSpPr>
          <p:cNvPr id="4" name="Slide Number Placeholder 3"/>
          <p:cNvSpPr>
            <a:spLocks noGrp="1"/>
          </p:cNvSpPr>
          <p:nvPr>
            <p:ph type="sldNum" sz="quarter" idx="5"/>
          </p:nvPr>
        </p:nvSpPr>
        <p:spPr/>
        <p:txBody>
          <a:bodyPr/>
          <a:lstStyle/>
          <a:p>
            <a:fld id="{A874FABB-6DBE-47C4-B626-20167906F475}" type="slidenum">
              <a:rPr lang="en-US" smtClean="0"/>
              <a:t>34</a:t>
            </a:fld>
            <a:endParaRPr lang="en-US"/>
          </a:p>
        </p:txBody>
      </p:sp>
    </p:spTree>
    <p:extLst>
      <p:ext uri="{BB962C8B-B14F-4D97-AF65-F5344CB8AC3E}">
        <p14:creationId xmlns:p14="http://schemas.microsoft.com/office/powerpoint/2010/main" val="199400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x-axis represents time, and the y-axis refers to the amount of work left to complete, measured in either story points or hours. The goal is to have all the forecasted work completed by the end of the sprint.</a:t>
            </a:r>
          </a:p>
          <a:p>
            <a:endParaRPr lang="en-US"/>
          </a:p>
          <a:p>
            <a:pPr fontAlgn="base"/>
            <a:r>
              <a:rPr lang="en-US" sz="900" b="1" i="0" kern="1200">
                <a:solidFill>
                  <a:schemeClr val="tx1"/>
                </a:solidFill>
                <a:effectLst/>
                <a:latin typeface="+mn-lt"/>
                <a:ea typeface="+mn-ea"/>
                <a:cs typeface="+mn-cs"/>
              </a:rPr>
              <a:t>1) Estimation statistic</a:t>
            </a:r>
            <a:r>
              <a:rPr lang="en-US" sz="900" b="0" i="0" kern="1200">
                <a:solidFill>
                  <a:schemeClr val="tx1"/>
                </a:solidFill>
                <a:effectLst/>
                <a:latin typeface="+mn-lt"/>
                <a:ea typeface="+mn-ea"/>
                <a:cs typeface="+mn-cs"/>
              </a:rPr>
              <a:t>: The vertical axis represents the estimation statistic that you've selected.</a:t>
            </a:r>
          </a:p>
          <a:p>
            <a:pPr fontAlgn="base"/>
            <a:r>
              <a:rPr lang="en-US" sz="900" b="1" i="0" kern="1200">
                <a:solidFill>
                  <a:schemeClr val="tx1"/>
                </a:solidFill>
                <a:effectLst/>
                <a:latin typeface="+mn-lt"/>
                <a:ea typeface="+mn-ea"/>
                <a:cs typeface="+mn-cs"/>
              </a:rPr>
              <a:t>2) Remaining values</a:t>
            </a:r>
            <a:r>
              <a:rPr lang="en-US" sz="900" b="0" i="0" kern="1200">
                <a:solidFill>
                  <a:schemeClr val="tx1"/>
                </a:solidFill>
                <a:effectLst/>
                <a:latin typeface="+mn-lt"/>
                <a:ea typeface="+mn-ea"/>
                <a:cs typeface="+mn-cs"/>
              </a:rPr>
              <a:t>: The red line represents the total amount of work left in the sprint, according to your team's estimates.</a:t>
            </a:r>
          </a:p>
          <a:p>
            <a:pPr fontAlgn="base"/>
            <a:r>
              <a:rPr lang="en-US" sz="900" b="1" i="0" kern="1200">
                <a:solidFill>
                  <a:schemeClr val="tx1"/>
                </a:solidFill>
                <a:effectLst/>
                <a:latin typeface="+mn-lt"/>
                <a:ea typeface="+mn-ea"/>
                <a:cs typeface="+mn-cs"/>
              </a:rPr>
              <a:t>3) Guideline</a:t>
            </a:r>
            <a:r>
              <a:rPr lang="en-US" sz="900" b="0" i="0" kern="1200">
                <a:solidFill>
                  <a:schemeClr val="tx1"/>
                </a:solidFill>
                <a:effectLst/>
                <a:latin typeface="+mn-lt"/>
                <a:ea typeface="+mn-ea"/>
                <a:cs typeface="+mn-cs"/>
              </a:rPr>
              <a:t>: The grey line shows an approximation of where your team should be, assuming linear progress. If the red line is below this line, congratulations - your team's on track to completing all their work by the end of the sprint. This isn't foolproof though; it's just another piece of information to use while monitoring team progress.</a:t>
            </a:r>
          </a:p>
        </p:txBody>
      </p:sp>
      <p:sp>
        <p:nvSpPr>
          <p:cNvPr id="4" name="Slide Number Placeholder 3"/>
          <p:cNvSpPr>
            <a:spLocks noGrp="1"/>
          </p:cNvSpPr>
          <p:nvPr>
            <p:ph type="sldNum" sz="quarter" idx="5"/>
          </p:nvPr>
        </p:nvSpPr>
        <p:spPr/>
        <p:txBody>
          <a:bodyPr/>
          <a:lstStyle/>
          <a:p>
            <a:fld id="{A874FABB-6DBE-47C4-B626-20167906F475}" type="slidenum">
              <a:rPr lang="en-US" smtClean="0"/>
              <a:t>35</a:t>
            </a:fld>
            <a:endParaRPr lang="en-US"/>
          </a:p>
        </p:txBody>
      </p:sp>
    </p:spTree>
    <p:extLst>
      <p:ext uri="{BB962C8B-B14F-4D97-AF65-F5344CB8AC3E}">
        <p14:creationId xmlns:p14="http://schemas.microsoft.com/office/powerpoint/2010/main" val="3138479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2021 EPAM Systems, Inc.</a:t>
            </a:r>
            <a:endParaRPr lang="en-US" sz="70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2021 EPAM Systems, Inc.</a:t>
            </a:r>
            <a:endParaRPr lang="en-US" sz="70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415656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21994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5.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 id="2147483698" r:id="rId4"/>
    <p:sldLayoutId id="2147483699" r:id="rId5"/>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2021 EPAM Systems, Inc.</a:t>
            </a:r>
            <a:endParaRPr lang="en-US" sz="70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2021 EPAM Systems, Inc.</a:t>
            </a:r>
            <a:endParaRPr lang="en-US" sz="70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466" y="953712"/>
            <a:ext cx="4315968" cy="1421928"/>
          </a:xfrm>
        </p:spPr>
        <p:txBody>
          <a:bodyPr/>
          <a:lstStyle/>
          <a:p>
            <a:r>
              <a:rPr lang="en-US"/>
              <a:t>Agile tools</a:t>
            </a:r>
          </a:p>
        </p:txBody>
      </p:sp>
      <p:sp>
        <p:nvSpPr>
          <p:cNvPr id="5" name="Text Placeholder 4"/>
          <p:cNvSpPr>
            <a:spLocks noGrp="1"/>
          </p:cNvSpPr>
          <p:nvPr>
            <p:ph type="body" sz="quarter" idx="11"/>
          </p:nvPr>
        </p:nvSpPr>
        <p:spPr>
          <a:xfrm>
            <a:off x="531466" y="3155023"/>
            <a:ext cx="4315968" cy="208656"/>
          </a:xfrm>
        </p:spPr>
        <p:txBody>
          <a:bodyPr/>
          <a:lstStyle/>
          <a:p>
            <a:pPr marL="628650" lvl="1" indent="-285750">
              <a:buFont typeface="Arial" panose="020B0604020202020204" pitchFamily="34" charset="0"/>
              <a:buChar char="•"/>
            </a:pPr>
            <a:r>
              <a:rPr lang="hu-HU" dirty="0"/>
              <a:t>P</a:t>
            </a:r>
            <a:r>
              <a:rPr lang="en-US" dirty="0" err="1"/>
              <a:t>roject</a:t>
            </a:r>
            <a:r>
              <a:rPr lang="en-US" dirty="0"/>
              <a:t> tools</a:t>
            </a:r>
            <a:endParaRPr lang="hu-HU" dirty="0"/>
          </a:p>
          <a:p>
            <a:pPr marL="628650" lvl="1" indent="-285750">
              <a:buFont typeface="Arial" panose="020B0604020202020204" pitchFamily="34" charset="0"/>
              <a:buChar char="•"/>
            </a:pPr>
            <a:r>
              <a:rPr lang="hu-HU" dirty="0"/>
              <a:t>C</a:t>
            </a:r>
            <a:r>
              <a:rPr lang="en-US" dirty="0" err="1"/>
              <a:t>ommunication</a:t>
            </a:r>
            <a:r>
              <a:rPr lang="en-US" dirty="0"/>
              <a:t> tools</a:t>
            </a:r>
            <a:endParaRPr lang="hu-HU" dirty="0"/>
          </a:p>
          <a:p>
            <a:pPr marL="628650" lvl="1" indent="-285750">
              <a:buFont typeface="Arial" panose="020B0604020202020204" pitchFamily="34" charset="0"/>
              <a:buChar char="•"/>
            </a:pPr>
            <a:r>
              <a:rPr lang="en-US" dirty="0"/>
              <a:t>CI</a:t>
            </a:r>
            <a:endParaRPr lang="hu-HU" dirty="0"/>
          </a:p>
          <a:p>
            <a:endParaRPr lang="hu-HU" dirty="0"/>
          </a:p>
          <a:p>
            <a:r>
              <a:rPr lang="hu-HU" dirty="0"/>
              <a:t>Varga Levente</a:t>
            </a:r>
            <a:endParaRPr lang="en-US" dirty="0"/>
          </a:p>
          <a:p>
            <a:r>
              <a:rPr lang="hu-HU" dirty="0">
                <a:ea typeface="Calibri"/>
                <a:cs typeface="Calibri"/>
              </a:rPr>
              <a:t>Levente_Varga1@epam.com</a:t>
            </a:r>
            <a:endParaRPr lang="hu-HU" dirty="0"/>
          </a:p>
          <a:p>
            <a:r>
              <a:rPr lang="hu-HU" dirty="0"/>
              <a:t> &lt;EPAM Systems&gt;</a:t>
            </a:r>
            <a:endParaRPr lang="en-US" dirty="0">
              <a:ea typeface="Calibri"/>
              <a:cs typeface="Calibri"/>
            </a:endParaRPr>
          </a:p>
        </p:txBody>
      </p:sp>
      <p:sp>
        <p:nvSpPr>
          <p:cNvPr id="6" name="TextBox 5">
            <a:extLst>
              <a:ext uri="{FF2B5EF4-FFF2-40B4-BE49-F238E27FC236}">
                <a16:creationId xmlns:a16="http://schemas.microsoft.com/office/drawing/2014/main" id="{16AD212A-E369-CB46-BE9C-0744152A0BAF}"/>
              </a:ext>
            </a:extLst>
          </p:cNvPr>
          <p:cNvSpPr txBox="1"/>
          <p:nvPr/>
        </p:nvSpPr>
        <p:spPr>
          <a:xfrm>
            <a:off x="433143" y="4867516"/>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a:t>
            </a:r>
            <a:r>
              <a:rPr lang="hu-HU" sz="700" b="0" i="0" u="none" strike="noStrike" kern="1200" baseline="0" dirty="0">
                <a:solidFill>
                  <a:schemeClr val="bg1"/>
                </a:solidFill>
                <a:effectLst/>
                <a:latin typeface="+mj-lt"/>
                <a:ea typeface="+mn-ea"/>
                <a:cs typeface="+mn-cs"/>
              </a:rPr>
              <a:t>2</a:t>
            </a:r>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nSpc>
                <a:spcPct val="100000"/>
              </a:lnSpc>
            </a:pPr>
            <a:r>
              <a:rPr lang="en-US" sz="1800" dirty="0">
                <a:solidFill>
                  <a:schemeClr val="bg1"/>
                </a:solidFill>
              </a:rPr>
              <a:t>Planning, </a:t>
            </a:r>
            <a:r>
              <a:rPr lang="hu-HU" sz="1800" dirty="0" err="1">
                <a:solidFill>
                  <a:schemeClr val="bg1"/>
                </a:solidFill>
              </a:rPr>
              <a:t>Requirement</a:t>
            </a:r>
            <a:r>
              <a:rPr lang="hu-HU" sz="1800" dirty="0">
                <a:solidFill>
                  <a:schemeClr val="bg1"/>
                </a:solidFill>
              </a:rPr>
              <a:t> Management</a:t>
            </a:r>
            <a:r>
              <a:rPr lang="en-US" sz="1800" dirty="0">
                <a:solidFill>
                  <a:schemeClr val="bg1"/>
                </a:solidFill>
              </a:rPr>
              <a:t>, Review</a:t>
            </a:r>
            <a:endParaRPr lang="hu-HU" sz="1800" dirty="0">
              <a:solidFill>
                <a:schemeClr val="bg1"/>
              </a:solidFill>
            </a:endParaRPr>
          </a:p>
        </p:txBody>
      </p:sp>
    </p:spTree>
    <p:extLst>
      <p:ext uri="{BB962C8B-B14F-4D97-AF65-F5344CB8AC3E}">
        <p14:creationId xmlns:p14="http://schemas.microsoft.com/office/powerpoint/2010/main" val="267608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chemeClr val="tx1"/>
                </a:solidFill>
              </a:rPr>
              <a:t>Requirement management</a:t>
            </a:r>
            <a:endParaRPr lang="en-US" sz="2400" b="1"/>
          </a:p>
        </p:txBody>
      </p:sp>
      <p:sp>
        <p:nvSpPr>
          <p:cNvPr id="3" name="Content Placeholder 2"/>
          <p:cNvSpPr>
            <a:spLocks noGrp="1"/>
          </p:cNvSpPr>
          <p:nvPr>
            <p:ph sz="quarter" idx="10"/>
          </p:nvPr>
        </p:nvSpPr>
        <p:spPr>
          <a:xfrm>
            <a:off x="357188" y="1028700"/>
            <a:ext cx="8429625" cy="3448050"/>
          </a:xfrm>
        </p:spPr>
        <p:txBody>
          <a:bodyPr/>
          <a:lstStyle/>
          <a:p>
            <a:pPr algn="just">
              <a:lnSpc>
                <a:spcPct val="100000"/>
              </a:lnSpc>
            </a:pPr>
            <a:r>
              <a:rPr lang="en-US" sz="1800" dirty="0">
                <a:solidFill>
                  <a:schemeClr val="tx1"/>
                </a:solidFill>
              </a:rPr>
              <a:t>Requirements management is the process of documenting, analyzing, tracing, prioritizing and agreeing on requirements and then controlling change and communicating to relevant stakeholders. It is a </a:t>
            </a:r>
            <a:r>
              <a:rPr lang="en-US" sz="1800" b="1" dirty="0">
                <a:solidFill>
                  <a:schemeClr val="tx1"/>
                </a:solidFill>
              </a:rPr>
              <a:t>continuous process</a:t>
            </a:r>
            <a:r>
              <a:rPr lang="en-US" sz="1800" dirty="0">
                <a:solidFill>
                  <a:schemeClr val="tx1"/>
                </a:solidFill>
              </a:rPr>
              <a:t> throughout a project. A requirement is a capability to which a project outcome (product or service) should conform.</a:t>
            </a:r>
            <a:endParaRPr lang="hu-HU" sz="1800" dirty="0">
              <a:solidFill>
                <a:schemeClr val="tx1"/>
              </a:solidFill>
            </a:endParaRPr>
          </a:p>
          <a:p>
            <a:pPr algn="just">
              <a:lnSpc>
                <a:spcPct val="100000"/>
              </a:lnSpc>
            </a:pPr>
            <a:endParaRPr lang="en-US" sz="1800" dirty="0">
              <a:solidFill>
                <a:schemeClr val="tx1"/>
              </a:solidFill>
            </a:endParaRPr>
          </a:p>
          <a:p>
            <a:pPr algn="just">
              <a:lnSpc>
                <a:spcPct val="100000"/>
              </a:lnSpc>
            </a:pPr>
            <a:r>
              <a:rPr lang="en-US" sz="1800" dirty="0">
                <a:solidFill>
                  <a:schemeClr val="tx1"/>
                </a:solidFill>
              </a:rPr>
              <a:t>In today’s world of development, it becomes utterly necessary to track changes in the requirement at every step, automatically. Audit trail of requirements is done more efficiently with the involvement of tools.</a:t>
            </a:r>
          </a:p>
        </p:txBody>
      </p:sp>
      <p:sp>
        <p:nvSpPr>
          <p:cNvPr id="4" name="TextBox 3">
            <a:extLst>
              <a:ext uri="{FF2B5EF4-FFF2-40B4-BE49-F238E27FC236}">
                <a16:creationId xmlns:a16="http://schemas.microsoft.com/office/drawing/2014/main" id="{BC966CD4-A060-3E35-E564-B8399FC04C37}"/>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306215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rPr>
              <a:t>How the tools work?</a:t>
            </a:r>
            <a:endParaRPr lang="en-US" sz="2400" b="1" dirty="0"/>
          </a:p>
        </p:txBody>
      </p:sp>
      <p:sp>
        <p:nvSpPr>
          <p:cNvPr id="3" name="Content Placeholder 2"/>
          <p:cNvSpPr>
            <a:spLocks noGrp="1"/>
          </p:cNvSpPr>
          <p:nvPr>
            <p:ph sz="quarter" idx="10"/>
          </p:nvPr>
        </p:nvSpPr>
        <p:spPr>
          <a:xfrm>
            <a:off x="357188" y="1028700"/>
            <a:ext cx="8429625" cy="3448050"/>
          </a:xfrm>
        </p:spPr>
        <p:txBody>
          <a:bodyPr/>
          <a:lstStyle/>
          <a:p>
            <a:pPr algn="just">
              <a:lnSpc>
                <a:spcPct val="100000"/>
              </a:lnSpc>
            </a:pPr>
            <a:r>
              <a:rPr lang="en-US" sz="1800" dirty="0">
                <a:solidFill>
                  <a:schemeClr val="tx1"/>
                </a:solidFill>
              </a:rPr>
              <a:t>Miro – work management tool which helps collaboration</a:t>
            </a:r>
          </a:p>
          <a:p>
            <a:pPr lvl="1" algn="just">
              <a:lnSpc>
                <a:spcPct val="100000"/>
              </a:lnSpc>
            </a:pPr>
            <a:r>
              <a:rPr lang="en-US" sz="1800" dirty="0"/>
              <a:t>It is like a virtual blackboard with a lot of features</a:t>
            </a:r>
          </a:p>
          <a:p>
            <a:pPr lvl="1" algn="just">
              <a:lnSpc>
                <a:spcPct val="100000"/>
              </a:lnSpc>
            </a:pPr>
            <a:r>
              <a:rPr lang="en-US" sz="1800" dirty="0"/>
              <a:t>Integrated Jira support, with synchronized tickets</a:t>
            </a:r>
          </a:p>
          <a:p>
            <a:pPr lvl="1" algn="just">
              <a:lnSpc>
                <a:spcPct val="100000"/>
              </a:lnSpc>
            </a:pPr>
            <a:r>
              <a:rPr lang="en-US" sz="1800" dirty="0"/>
              <a:t>Integrated planning poker tool</a:t>
            </a:r>
          </a:p>
          <a:p>
            <a:pPr lvl="1" algn="just">
              <a:lnSpc>
                <a:spcPct val="100000"/>
              </a:lnSpc>
            </a:pPr>
            <a:r>
              <a:rPr lang="en-US" sz="1800" dirty="0"/>
              <a:t>Integrated retrospective tool</a:t>
            </a:r>
          </a:p>
          <a:p>
            <a:pPr lvl="1" algn="just">
              <a:lnSpc>
                <a:spcPct val="100000"/>
              </a:lnSpc>
            </a:pPr>
            <a:r>
              <a:rPr lang="en-US" sz="1800" dirty="0"/>
              <a:t>Can be edited by multiple people at the same time</a:t>
            </a:r>
          </a:p>
          <a:p>
            <a:pPr lvl="2" algn="just">
              <a:lnSpc>
                <a:spcPct val="100000"/>
              </a:lnSpc>
            </a:pPr>
            <a:endParaRPr lang="en-US" sz="1800" dirty="0"/>
          </a:p>
          <a:p>
            <a:pPr lvl="1" algn="just">
              <a:lnSpc>
                <a:spcPct val="100000"/>
              </a:lnSpc>
            </a:pPr>
            <a:endParaRPr lang="en-US" sz="1800" dirty="0">
              <a:solidFill>
                <a:schemeClr val="tx1"/>
              </a:solidFill>
            </a:endParaRPr>
          </a:p>
        </p:txBody>
      </p:sp>
      <p:sp>
        <p:nvSpPr>
          <p:cNvPr id="4" name="TextBox 3">
            <a:extLst>
              <a:ext uri="{FF2B5EF4-FFF2-40B4-BE49-F238E27FC236}">
                <a16:creationId xmlns:a16="http://schemas.microsoft.com/office/drawing/2014/main" id="{BC966CD4-A060-3E35-E564-B8399FC04C37}"/>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33660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rPr>
              <a:t>How the tools work?</a:t>
            </a:r>
            <a:endParaRPr lang="en-US" sz="2400" b="1" dirty="0"/>
          </a:p>
        </p:txBody>
      </p:sp>
      <p:sp>
        <p:nvSpPr>
          <p:cNvPr id="4" name="TextBox 3">
            <a:extLst>
              <a:ext uri="{FF2B5EF4-FFF2-40B4-BE49-F238E27FC236}">
                <a16:creationId xmlns:a16="http://schemas.microsoft.com/office/drawing/2014/main" id="{BC966CD4-A060-3E35-E564-B8399FC04C37}"/>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
        <p:nvSpPr>
          <p:cNvPr id="6" name="Content Placeholder 5">
            <a:extLst>
              <a:ext uri="{FF2B5EF4-FFF2-40B4-BE49-F238E27FC236}">
                <a16:creationId xmlns:a16="http://schemas.microsoft.com/office/drawing/2014/main" id="{0078541E-78C2-3F09-6014-99F94EFB8B80}"/>
              </a:ext>
            </a:extLst>
          </p:cNvPr>
          <p:cNvSpPr>
            <a:spLocks noGrp="1"/>
          </p:cNvSpPr>
          <p:nvPr>
            <p:ph sz="quarter" idx="10"/>
          </p:nvPr>
        </p:nvSpPr>
        <p:spPr/>
        <p:txBody>
          <a:bodyPr/>
          <a:lstStyle/>
          <a:p>
            <a:endParaRPr lang="en-US"/>
          </a:p>
        </p:txBody>
      </p:sp>
      <p:pic>
        <p:nvPicPr>
          <p:cNvPr id="8" name="Picture 7">
            <a:extLst>
              <a:ext uri="{FF2B5EF4-FFF2-40B4-BE49-F238E27FC236}">
                <a16:creationId xmlns:a16="http://schemas.microsoft.com/office/drawing/2014/main" id="{92A43098-371C-FC1C-2F8C-276A059D3C27}"/>
              </a:ext>
            </a:extLst>
          </p:cNvPr>
          <p:cNvPicPr>
            <a:picLocks noChangeAspect="1"/>
          </p:cNvPicPr>
          <p:nvPr/>
        </p:nvPicPr>
        <p:blipFill>
          <a:blip r:embed="rId2"/>
          <a:stretch>
            <a:fillRect/>
          </a:stretch>
        </p:blipFill>
        <p:spPr>
          <a:xfrm>
            <a:off x="0" y="426593"/>
            <a:ext cx="9144000" cy="4290313"/>
          </a:xfrm>
          <a:prstGeom prst="rect">
            <a:avLst/>
          </a:prstGeom>
        </p:spPr>
      </p:pic>
    </p:spTree>
    <p:extLst>
      <p:ext uri="{BB962C8B-B14F-4D97-AF65-F5344CB8AC3E}">
        <p14:creationId xmlns:p14="http://schemas.microsoft.com/office/powerpoint/2010/main" val="424195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rPr>
              <a:t>How the tools work?</a:t>
            </a:r>
            <a:endParaRPr lang="en-US" sz="2400" b="1" dirty="0"/>
          </a:p>
        </p:txBody>
      </p:sp>
      <p:sp>
        <p:nvSpPr>
          <p:cNvPr id="4" name="TextBox 3">
            <a:extLst>
              <a:ext uri="{FF2B5EF4-FFF2-40B4-BE49-F238E27FC236}">
                <a16:creationId xmlns:a16="http://schemas.microsoft.com/office/drawing/2014/main" id="{BC966CD4-A060-3E35-E564-B8399FC04C37}"/>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
        <p:nvSpPr>
          <p:cNvPr id="6" name="Content Placeholder 5">
            <a:extLst>
              <a:ext uri="{FF2B5EF4-FFF2-40B4-BE49-F238E27FC236}">
                <a16:creationId xmlns:a16="http://schemas.microsoft.com/office/drawing/2014/main" id="{C9CA882E-E0C8-8279-EF1F-CAACE20E2655}"/>
              </a:ext>
            </a:extLst>
          </p:cNvPr>
          <p:cNvSpPr>
            <a:spLocks noGrp="1"/>
          </p:cNvSpPr>
          <p:nvPr>
            <p:ph sz="quarter" idx="10"/>
          </p:nvPr>
        </p:nvSpPr>
        <p:spPr/>
        <p:txBody>
          <a:bodyPr/>
          <a:lstStyle/>
          <a:p>
            <a:endParaRPr lang="en-US"/>
          </a:p>
        </p:txBody>
      </p:sp>
      <p:pic>
        <p:nvPicPr>
          <p:cNvPr id="8" name="Picture 7">
            <a:extLst>
              <a:ext uri="{FF2B5EF4-FFF2-40B4-BE49-F238E27FC236}">
                <a16:creationId xmlns:a16="http://schemas.microsoft.com/office/drawing/2014/main" id="{3EF4DD64-C2E6-843C-1584-25A27FC4734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86692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rPr>
              <a:t>How the tools work?</a:t>
            </a:r>
            <a:endParaRPr lang="en-US" sz="2400" b="1" dirty="0"/>
          </a:p>
        </p:txBody>
      </p:sp>
      <p:sp>
        <p:nvSpPr>
          <p:cNvPr id="3" name="Content Placeholder 2"/>
          <p:cNvSpPr>
            <a:spLocks noGrp="1"/>
          </p:cNvSpPr>
          <p:nvPr>
            <p:ph sz="quarter" idx="10"/>
          </p:nvPr>
        </p:nvSpPr>
        <p:spPr>
          <a:xfrm>
            <a:off x="357188" y="1028700"/>
            <a:ext cx="8429625" cy="3448050"/>
          </a:xfrm>
        </p:spPr>
        <p:txBody>
          <a:bodyPr/>
          <a:lstStyle/>
          <a:p>
            <a:pPr algn="just">
              <a:lnSpc>
                <a:spcPct val="100000"/>
              </a:lnSpc>
            </a:pPr>
            <a:r>
              <a:rPr lang="en-US" sz="1800" dirty="0">
                <a:solidFill>
                  <a:schemeClr val="tx1"/>
                </a:solidFill>
              </a:rPr>
              <a:t>Jira – ticket management system, highly </a:t>
            </a:r>
            <a:r>
              <a:rPr lang="en-US" sz="1800" dirty="0" err="1">
                <a:solidFill>
                  <a:schemeClr val="tx1"/>
                </a:solidFill>
              </a:rPr>
              <a:t>customisable</a:t>
            </a:r>
            <a:endParaRPr lang="en-US" sz="1800" dirty="0">
              <a:solidFill>
                <a:schemeClr val="tx1"/>
              </a:solidFill>
            </a:endParaRPr>
          </a:p>
          <a:p>
            <a:pPr lvl="1" algn="just">
              <a:lnSpc>
                <a:spcPct val="100000"/>
              </a:lnSpc>
            </a:pPr>
            <a:r>
              <a:rPr lang="en-US" sz="1800" dirty="0"/>
              <a:t>Has features which support Agile methodologies</a:t>
            </a:r>
          </a:p>
          <a:p>
            <a:pPr lvl="2" algn="just">
              <a:lnSpc>
                <a:spcPct val="100000"/>
              </a:lnSpc>
            </a:pPr>
            <a:r>
              <a:rPr lang="en-US" sz="1800" dirty="0"/>
              <a:t>Product backlog, with the option to prioritize</a:t>
            </a:r>
          </a:p>
          <a:p>
            <a:pPr lvl="2" algn="just">
              <a:lnSpc>
                <a:spcPct val="100000"/>
              </a:lnSpc>
            </a:pPr>
            <a:r>
              <a:rPr lang="en-US" sz="1800" dirty="0"/>
              <a:t>Sprint management (Sprint backlog and Sprint is an entity in the tool) </a:t>
            </a:r>
          </a:p>
          <a:p>
            <a:pPr lvl="2" algn="just">
              <a:lnSpc>
                <a:spcPct val="100000"/>
              </a:lnSpc>
            </a:pPr>
            <a:r>
              <a:rPr lang="en-US" sz="1800" dirty="0"/>
              <a:t>Generated sprint report with Burndown charts</a:t>
            </a:r>
          </a:p>
          <a:p>
            <a:pPr lvl="2" algn="just">
              <a:lnSpc>
                <a:spcPct val="100000"/>
              </a:lnSpc>
            </a:pPr>
            <a:r>
              <a:rPr lang="en-US" sz="1800" dirty="0"/>
              <a:t>Dashboards can be created to monitor the progress</a:t>
            </a:r>
          </a:p>
          <a:p>
            <a:pPr lvl="2" algn="just">
              <a:lnSpc>
                <a:spcPct val="100000"/>
              </a:lnSpc>
            </a:pPr>
            <a:r>
              <a:rPr lang="en-US" sz="1800" dirty="0"/>
              <a:t>Kanban board</a:t>
            </a:r>
          </a:p>
          <a:p>
            <a:pPr lvl="2" algn="just">
              <a:lnSpc>
                <a:spcPct val="100000"/>
              </a:lnSpc>
            </a:pPr>
            <a:r>
              <a:rPr lang="en-US" sz="1800" dirty="0"/>
              <a:t>Supports release management</a:t>
            </a:r>
          </a:p>
          <a:p>
            <a:pPr lvl="1" algn="just">
              <a:lnSpc>
                <a:spcPct val="100000"/>
              </a:lnSpc>
            </a:pPr>
            <a:r>
              <a:rPr lang="en-US" sz="1800" dirty="0"/>
              <a:t>RQ can be stored in specific tickets</a:t>
            </a:r>
          </a:p>
          <a:p>
            <a:pPr lvl="1" algn="just">
              <a:lnSpc>
                <a:spcPct val="100000"/>
              </a:lnSpc>
            </a:pPr>
            <a:r>
              <a:rPr lang="en-US" sz="1800" dirty="0"/>
              <a:t>Custom workflows can be created which matches the iterative process</a:t>
            </a:r>
          </a:p>
          <a:p>
            <a:pPr lvl="2" algn="just">
              <a:lnSpc>
                <a:spcPct val="100000"/>
              </a:lnSpc>
            </a:pPr>
            <a:endParaRPr lang="en-US" sz="1800" dirty="0"/>
          </a:p>
          <a:p>
            <a:pPr lvl="1" algn="just">
              <a:lnSpc>
                <a:spcPct val="100000"/>
              </a:lnSpc>
            </a:pPr>
            <a:endParaRPr lang="en-US" sz="1800" dirty="0">
              <a:solidFill>
                <a:schemeClr val="tx1"/>
              </a:solidFill>
            </a:endParaRPr>
          </a:p>
        </p:txBody>
      </p:sp>
      <p:sp>
        <p:nvSpPr>
          <p:cNvPr id="4" name="TextBox 3">
            <a:extLst>
              <a:ext uri="{FF2B5EF4-FFF2-40B4-BE49-F238E27FC236}">
                <a16:creationId xmlns:a16="http://schemas.microsoft.com/office/drawing/2014/main" id="{BC966CD4-A060-3E35-E564-B8399FC04C37}"/>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53471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rPr>
              <a:t>How the tools work?</a:t>
            </a:r>
            <a:endParaRPr lang="en-US" sz="2400" b="1" dirty="0"/>
          </a:p>
        </p:txBody>
      </p:sp>
      <p:sp>
        <p:nvSpPr>
          <p:cNvPr id="3" name="Content Placeholder 2"/>
          <p:cNvSpPr>
            <a:spLocks noGrp="1"/>
          </p:cNvSpPr>
          <p:nvPr>
            <p:ph sz="quarter" idx="10"/>
          </p:nvPr>
        </p:nvSpPr>
        <p:spPr>
          <a:xfrm>
            <a:off x="357188" y="1028700"/>
            <a:ext cx="8429625" cy="3448050"/>
          </a:xfrm>
        </p:spPr>
        <p:txBody>
          <a:bodyPr/>
          <a:lstStyle/>
          <a:p>
            <a:pPr algn="just">
              <a:lnSpc>
                <a:spcPct val="100000"/>
              </a:lnSpc>
            </a:pPr>
            <a:r>
              <a:rPr lang="en-US" sz="1800" dirty="0">
                <a:solidFill>
                  <a:schemeClr val="tx1"/>
                </a:solidFill>
              </a:rPr>
              <a:t>Confluence – documentation tool</a:t>
            </a:r>
          </a:p>
          <a:p>
            <a:pPr lvl="1" algn="just">
              <a:lnSpc>
                <a:spcPct val="100000"/>
              </a:lnSpc>
            </a:pPr>
            <a:r>
              <a:rPr lang="en-US" sz="1800" dirty="0"/>
              <a:t>Integrated with Jira (same company)</a:t>
            </a:r>
          </a:p>
          <a:p>
            <a:pPr lvl="1" algn="just">
              <a:lnSpc>
                <a:spcPct val="100000"/>
              </a:lnSpc>
            </a:pPr>
            <a:r>
              <a:rPr lang="en-US" sz="1800" dirty="0"/>
              <a:t>It is like the own Knowledge Base / Wikipedia of the project</a:t>
            </a:r>
          </a:p>
          <a:p>
            <a:pPr lvl="1" algn="just">
              <a:lnSpc>
                <a:spcPct val="100000"/>
              </a:lnSpc>
            </a:pPr>
            <a:r>
              <a:rPr lang="en-US" sz="1800" dirty="0"/>
              <a:t>It supports versioning</a:t>
            </a:r>
          </a:p>
          <a:p>
            <a:pPr lvl="1" algn="just">
              <a:lnSpc>
                <a:spcPct val="100000"/>
              </a:lnSpc>
            </a:pPr>
            <a:r>
              <a:rPr lang="en-US" sz="1800" dirty="0"/>
              <a:t>Documents can be edited by multiple people at the same time</a:t>
            </a:r>
          </a:p>
          <a:p>
            <a:pPr lvl="1" algn="just">
              <a:lnSpc>
                <a:spcPct val="100000"/>
              </a:lnSpc>
            </a:pPr>
            <a:r>
              <a:rPr lang="en-US" sz="1800" dirty="0"/>
              <a:t>Has privacy settings</a:t>
            </a:r>
          </a:p>
          <a:p>
            <a:pPr lvl="1" algn="just">
              <a:lnSpc>
                <a:spcPct val="100000"/>
              </a:lnSpc>
            </a:pPr>
            <a:r>
              <a:rPr lang="en-US" sz="1800" dirty="0"/>
              <a:t> It is good for Test Plan/Strategy, </a:t>
            </a:r>
            <a:r>
              <a:rPr lang="en-US" sz="1800" dirty="0" err="1"/>
              <a:t>DoR</a:t>
            </a:r>
            <a:r>
              <a:rPr lang="en-US" sz="1800" dirty="0"/>
              <a:t>/DoD, Decision Registries, Reports (Sprint report, Test Report), Process description, team description, even tracking vacations </a:t>
            </a:r>
            <a:r>
              <a:rPr lang="en-US" sz="1800" dirty="0">
                <a:sym typeface="Wingdings" panose="05000000000000000000" pitchFamily="2" charset="2"/>
              </a:rPr>
              <a:t></a:t>
            </a:r>
            <a:endParaRPr lang="en-US" sz="1800" dirty="0"/>
          </a:p>
          <a:p>
            <a:pPr lvl="2" algn="just">
              <a:lnSpc>
                <a:spcPct val="100000"/>
              </a:lnSpc>
            </a:pPr>
            <a:endParaRPr lang="en-US" sz="1800" dirty="0"/>
          </a:p>
          <a:p>
            <a:pPr lvl="1" algn="just">
              <a:lnSpc>
                <a:spcPct val="100000"/>
              </a:lnSpc>
            </a:pPr>
            <a:endParaRPr lang="en-US" sz="1800" dirty="0">
              <a:solidFill>
                <a:schemeClr val="tx1"/>
              </a:solidFill>
            </a:endParaRPr>
          </a:p>
        </p:txBody>
      </p:sp>
      <p:sp>
        <p:nvSpPr>
          <p:cNvPr id="4" name="TextBox 3">
            <a:extLst>
              <a:ext uri="{FF2B5EF4-FFF2-40B4-BE49-F238E27FC236}">
                <a16:creationId xmlns:a16="http://schemas.microsoft.com/office/drawing/2014/main" id="{BC966CD4-A060-3E35-E564-B8399FC04C37}"/>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79837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rPr>
              <a:t>How the tools work?</a:t>
            </a:r>
            <a:endParaRPr lang="en-US" sz="2400" b="1" dirty="0"/>
          </a:p>
        </p:txBody>
      </p:sp>
      <p:sp>
        <p:nvSpPr>
          <p:cNvPr id="3" name="Content Placeholder 2"/>
          <p:cNvSpPr>
            <a:spLocks noGrp="1"/>
          </p:cNvSpPr>
          <p:nvPr>
            <p:ph sz="quarter" idx="10"/>
          </p:nvPr>
        </p:nvSpPr>
        <p:spPr>
          <a:xfrm>
            <a:off x="357188" y="1028700"/>
            <a:ext cx="8429625" cy="3448050"/>
          </a:xfrm>
        </p:spPr>
        <p:txBody>
          <a:bodyPr/>
          <a:lstStyle/>
          <a:p>
            <a:pPr algn="just">
              <a:lnSpc>
                <a:spcPct val="100000"/>
              </a:lnSpc>
            </a:pPr>
            <a:r>
              <a:rPr lang="en-US" sz="1800" dirty="0">
                <a:solidFill>
                  <a:schemeClr val="tx1"/>
                </a:solidFill>
              </a:rPr>
              <a:t>Other collaboration, communication tools</a:t>
            </a:r>
          </a:p>
          <a:p>
            <a:pPr lvl="1" algn="just">
              <a:lnSpc>
                <a:spcPct val="100000"/>
              </a:lnSpc>
            </a:pPr>
            <a:r>
              <a:rPr lang="en-US" sz="1800" dirty="0"/>
              <a:t>MS Teams</a:t>
            </a:r>
          </a:p>
          <a:p>
            <a:pPr lvl="1" algn="just">
              <a:lnSpc>
                <a:spcPct val="100000"/>
              </a:lnSpc>
            </a:pPr>
            <a:r>
              <a:rPr lang="en-US" sz="1800" dirty="0"/>
              <a:t>Office 365 (Word, Excel, PowerPoint, OneNote)</a:t>
            </a:r>
          </a:p>
          <a:p>
            <a:pPr lvl="1" algn="just">
              <a:lnSpc>
                <a:spcPct val="100000"/>
              </a:lnSpc>
            </a:pPr>
            <a:endParaRPr lang="en-US" sz="1800" dirty="0"/>
          </a:p>
          <a:p>
            <a:pPr lvl="2" algn="just">
              <a:lnSpc>
                <a:spcPct val="100000"/>
              </a:lnSpc>
            </a:pPr>
            <a:endParaRPr lang="en-US" sz="1800" dirty="0"/>
          </a:p>
          <a:p>
            <a:pPr lvl="1" algn="just">
              <a:lnSpc>
                <a:spcPct val="100000"/>
              </a:lnSpc>
            </a:pPr>
            <a:endParaRPr lang="en-US" sz="1800" dirty="0">
              <a:solidFill>
                <a:schemeClr val="tx1"/>
              </a:solidFill>
            </a:endParaRPr>
          </a:p>
        </p:txBody>
      </p:sp>
      <p:sp>
        <p:nvSpPr>
          <p:cNvPr id="4" name="TextBox 3">
            <a:extLst>
              <a:ext uri="{FF2B5EF4-FFF2-40B4-BE49-F238E27FC236}">
                <a16:creationId xmlns:a16="http://schemas.microsoft.com/office/drawing/2014/main" id="{BC966CD4-A060-3E35-E564-B8399FC04C37}"/>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99307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hu-HU" sz="1800">
                <a:solidFill>
                  <a:schemeClr val="bg1"/>
                </a:solidFill>
              </a:rPr>
              <a:t>Jira basics</a:t>
            </a:r>
            <a:endParaRPr lang="en-US" sz="1800"/>
          </a:p>
        </p:txBody>
      </p:sp>
    </p:spTree>
    <p:extLst>
      <p:ext uri="{BB962C8B-B14F-4D97-AF65-F5344CB8AC3E}">
        <p14:creationId xmlns:p14="http://schemas.microsoft.com/office/powerpoint/2010/main" val="211808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rPr>
              <a:t>Atlassian Jira</a:t>
            </a:r>
            <a:endParaRPr lang="en-US" sz="2400" b="1" dirty="0"/>
          </a:p>
        </p:txBody>
      </p:sp>
      <p:sp>
        <p:nvSpPr>
          <p:cNvPr id="3" name="Content Placeholder 2"/>
          <p:cNvSpPr>
            <a:spLocks noGrp="1"/>
          </p:cNvSpPr>
          <p:nvPr>
            <p:ph sz="quarter" idx="10"/>
          </p:nvPr>
        </p:nvSpPr>
        <p:spPr>
          <a:xfrm>
            <a:off x="357188" y="1028700"/>
            <a:ext cx="8429625" cy="3448050"/>
          </a:xfrm>
        </p:spPr>
        <p:txBody>
          <a:bodyPr/>
          <a:lstStyle/>
          <a:p>
            <a:pPr marL="0" indent="0" algn="just">
              <a:lnSpc>
                <a:spcPct val="100000"/>
              </a:lnSpc>
              <a:buNone/>
            </a:pPr>
            <a:r>
              <a:rPr lang="en-US" sz="1800" dirty="0">
                <a:solidFill>
                  <a:schemeClr val="tx1"/>
                </a:solidFill>
              </a:rPr>
              <a:t>“Jira Software is built for every member of your software team to plan, track, and release great software.”</a:t>
            </a:r>
          </a:p>
          <a:p>
            <a:pPr marL="0" indent="0" algn="just">
              <a:lnSpc>
                <a:spcPct val="100000"/>
              </a:lnSpc>
              <a:buNone/>
            </a:pPr>
            <a:r>
              <a:rPr lang="en-US" sz="1800" b="1" dirty="0"/>
              <a:t>HIGHLY CUSTOMISABLE </a:t>
            </a:r>
            <a:r>
              <a:rPr lang="en-US" sz="1800" dirty="0"/>
              <a:t>– every aspect of the tool that will be shown on the next slides can be </a:t>
            </a:r>
            <a:r>
              <a:rPr lang="en-US" sz="1800"/>
              <a:t>customised</a:t>
            </a:r>
            <a:endParaRPr lang="en-US" sz="1800" dirty="0">
              <a:solidFill>
                <a:schemeClr val="tx1"/>
              </a:solidFill>
            </a:endParaRPr>
          </a:p>
          <a:p>
            <a:pPr>
              <a:lnSpc>
                <a:spcPct val="100000"/>
              </a:lnSpc>
            </a:pPr>
            <a:r>
              <a:rPr lang="en-US" sz="1800" b="1" dirty="0">
                <a:solidFill>
                  <a:schemeClr val="tx1"/>
                </a:solidFill>
              </a:rPr>
              <a:t>Plan</a:t>
            </a:r>
            <a:r>
              <a:rPr lang="en-US" sz="1800" dirty="0">
                <a:solidFill>
                  <a:schemeClr val="tx1"/>
                </a:solidFill>
              </a:rPr>
              <a:t>: Create user stories and issues, plan sprints, and distribute tasks across your software team.</a:t>
            </a:r>
          </a:p>
          <a:p>
            <a:pPr fontAlgn="base">
              <a:lnSpc>
                <a:spcPct val="100000"/>
              </a:lnSpc>
            </a:pPr>
            <a:r>
              <a:rPr lang="en-US" sz="1800" b="1" dirty="0">
                <a:solidFill>
                  <a:schemeClr val="tx1"/>
                </a:solidFill>
              </a:rPr>
              <a:t>Track</a:t>
            </a:r>
            <a:r>
              <a:rPr lang="en-US" sz="1800" dirty="0">
                <a:solidFill>
                  <a:schemeClr val="tx1"/>
                </a:solidFill>
              </a:rPr>
              <a:t>: Prioritize and discuss your team’s work in full context with complete visibility.</a:t>
            </a:r>
          </a:p>
          <a:p>
            <a:pPr fontAlgn="base">
              <a:lnSpc>
                <a:spcPct val="100000"/>
              </a:lnSpc>
            </a:pPr>
            <a:r>
              <a:rPr lang="en-US" sz="1800" b="1" dirty="0">
                <a:solidFill>
                  <a:schemeClr val="tx1"/>
                </a:solidFill>
              </a:rPr>
              <a:t>Release</a:t>
            </a:r>
            <a:r>
              <a:rPr lang="en-US" sz="1800" dirty="0">
                <a:solidFill>
                  <a:schemeClr val="tx1"/>
                </a:solidFill>
              </a:rPr>
              <a:t>: Ship with confidence and sanity knowing the information you have is always up-to-date.</a:t>
            </a:r>
          </a:p>
          <a:p>
            <a:pPr fontAlgn="base">
              <a:lnSpc>
                <a:spcPct val="100000"/>
              </a:lnSpc>
            </a:pPr>
            <a:r>
              <a:rPr lang="en-US" sz="1800" b="1" dirty="0">
                <a:solidFill>
                  <a:schemeClr val="tx1"/>
                </a:solidFill>
              </a:rPr>
              <a:t>Report</a:t>
            </a:r>
            <a:r>
              <a:rPr lang="en-US" sz="1800" dirty="0">
                <a:solidFill>
                  <a:schemeClr val="tx1"/>
                </a:solidFill>
              </a:rPr>
              <a:t>: Improve team performance based on real-time, visual data that your team can put to use.</a:t>
            </a:r>
          </a:p>
        </p:txBody>
      </p:sp>
      <p:pic>
        <p:nvPicPr>
          <p:cNvPr id="5" name="Picture 2" descr="images (1)">
            <a:extLst>
              <a:ext uri="{FF2B5EF4-FFF2-40B4-BE49-F238E27FC236}">
                <a16:creationId xmlns:a16="http://schemas.microsoft.com/office/drawing/2014/main" id="{02C58C6A-63D3-4018-9E97-F4918FF97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0460" y="174016"/>
            <a:ext cx="1372552" cy="7126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CE802F-BF9F-2AC7-D1F5-21A157652809}"/>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90389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hu-HU" sz="1800">
                <a:solidFill>
                  <a:schemeClr val="bg1"/>
                </a:solidFill>
              </a:rPr>
              <a:t>Lookback to the Agile methodology basics</a:t>
            </a:r>
            <a:endParaRPr lang="en-US" sz="1800"/>
          </a:p>
        </p:txBody>
      </p:sp>
    </p:spTree>
    <p:extLst>
      <p:ext uri="{BB962C8B-B14F-4D97-AF65-F5344CB8AC3E}">
        <p14:creationId xmlns:p14="http://schemas.microsoft.com/office/powerpoint/2010/main" val="282932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chemeClr val="tx1"/>
                </a:solidFill>
              </a:rPr>
              <a:t>Key terms to know</a:t>
            </a:r>
            <a:endParaRPr lang="en-US" sz="2400" b="1"/>
          </a:p>
        </p:txBody>
      </p:sp>
      <p:sp>
        <p:nvSpPr>
          <p:cNvPr id="3" name="Content Placeholder 2"/>
          <p:cNvSpPr>
            <a:spLocks noGrp="1"/>
          </p:cNvSpPr>
          <p:nvPr>
            <p:ph sz="quarter" idx="10"/>
          </p:nvPr>
        </p:nvSpPr>
        <p:spPr>
          <a:xfrm>
            <a:off x="357188" y="1028700"/>
            <a:ext cx="8429625" cy="590550"/>
          </a:xfrm>
        </p:spPr>
        <p:txBody>
          <a:bodyPr/>
          <a:lstStyle/>
          <a:p>
            <a:pPr fontAlgn="base">
              <a:lnSpc>
                <a:spcPct val="100000"/>
              </a:lnSpc>
            </a:pPr>
            <a:r>
              <a:rPr lang="hu-HU" sz="1800" b="1">
                <a:solidFill>
                  <a:srgbClr val="FF0000"/>
                </a:solidFill>
              </a:rPr>
              <a:t>Tickets</a:t>
            </a:r>
            <a:r>
              <a:rPr lang="en-US" sz="1800">
                <a:solidFill>
                  <a:schemeClr val="tx1"/>
                </a:solidFill>
              </a:rPr>
              <a:t>: A Jira </a:t>
            </a:r>
            <a:r>
              <a:rPr lang="hu-HU" sz="1800">
                <a:solidFill>
                  <a:schemeClr val="tx1"/>
                </a:solidFill>
              </a:rPr>
              <a:t>ticket</a:t>
            </a:r>
            <a:r>
              <a:rPr lang="en-US" sz="1800">
                <a:solidFill>
                  <a:schemeClr val="tx1"/>
                </a:solidFill>
              </a:rPr>
              <a:t>' refers to a single work item of any type or size that is tracked from creation to completion.</a:t>
            </a:r>
          </a:p>
        </p:txBody>
      </p:sp>
      <p:pic>
        <p:nvPicPr>
          <p:cNvPr id="4" name="Picture 3" descr="A screenshot of a social media post&#10;&#10;Description automatically generated">
            <a:extLst>
              <a:ext uri="{FF2B5EF4-FFF2-40B4-BE49-F238E27FC236}">
                <a16:creationId xmlns:a16="http://schemas.microsoft.com/office/drawing/2014/main" id="{8D3763D4-A390-4196-BB2A-E5AA67DAD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872" y="1619250"/>
            <a:ext cx="6030256" cy="3195205"/>
          </a:xfrm>
          <a:prstGeom prst="rect">
            <a:avLst/>
          </a:prstGeom>
        </p:spPr>
      </p:pic>
      <p:sp>
        <p:nvSpPr>
          <p:cNvPr id="5" name="TextBox 4">
            <a:extLst>
              <a:ext uri="{FF2B5EF4-FFF2-40B4-BE49-F238E27FC236}">
                <a16:creationId xmlns:a16="http://schemas.microsoft.com/office/drawing/2014/main" id="{D398B837-4B85-6A6D-DD51-B90B48E112D9}"/>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780385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chemeClr val="tx1"/>
                </a:solidFill>
              </a:rPr>
              <a:t>Key terms to know</a:t>
            </a:r>
            <a:endParaRPr lang="en-US" sz="2400" b="1"/>
          </a:p>
        </p:txBody>
      </p:sp>
      <p:sp>
        <p:nvSpPr>
          <p:cNvPr id="3" name="Content Placeholder 2"/>
          <p:cNvSpPr>
            <a:spLocks noGrp="1"/>
          </p:cNvSpPr>
          <p:nvPr>
            <p:ph sz="quarter" idx="10"/>
          </p:nvPr>
        </p:nvSpPr>
        <p:spPr>
          <a:xfrm>
            <a:off x="357188" y="1028700"/>
            <a:ext cx="8429625" cy="3101340"/>
          </a:xfrm>
        </p:spPr>
        <p:txBody>
          <a:bodyPr/>
          <a:lstStyle/>
          <a:p>
            <a:pPr fontAlgn="base">
              <a:lnSpc>
                <a:spcPct val="100000"/>
              </a:lnSpc>
            </a:pPr>
            <a:r>
              <a:rPr lang="en-US" sz="1800" b="1" dirty="0">
                <a:solidFill>
                  <a:srgbClr val="FF0000"/>
                </a:solidFill>
              </a:rPr>
              <a:t>Main ticket types</a:t>
            </a:r>
          </a:p>
          <a:p>
            <a:pPr lvl="2" fontAlgn="base">
              <a:lnSpc>
                <a:spcPct val="100000"/>
              </a:lnSpc>
            </a:pPr>
            <a:r>
              <a:rPr lang="en-US" sz="1800" dirty="0">
                <a:solidFill>
                  <a:schemeClr val="tx1"/>
                </a:solidFill>
              </a:rPr>
              <a:t>EPIC – describes a bigger chunk of feature (e.g. Homepage of a </a:t>
            </a:r>
            <a:r>
              <a:rPr lang="en-US" sz="1800" dirty="0" err="1">
                <a:solidFill>
                  <a:schemeClr val="tx1"/>
                </a:solidFill>
              </a:rPr>
              <a:t>webshop</a:t>
            </a:r>
            <a:r>
              <a:rPr lang="en-US" sz="1800" dirty="0">
                <a:solidFill>
                  <a:schemeClr val="tx1"/>
                </a:solidFill>
              </a:rPr>
              <a:t>)</a:t>
            </a:r>
          </a:p>
          <a:p>
            <a:pPr lvl="2" fontAlgn="base">
              <a:lnSpc>
                <a:spcPct val="100000"/>
              </a:lnSpc>
            </a:pPr>
            <a:r>
              <a:rPr lang="en-US" sz="1800" dirty="0"/>
              <a:t>User Story – describes a single feature (e.g. Header, Footer, On sale, Shopping chart)</a:t>
            </a:r>
          </a:p>
          <a:p>
            <a:pPr lvl="2" fontAlgn="base">
              <a:lnSpc>
                <a:spcPct val="100000"/>
              </a:lnSpc>
            </a:pPr>
            <a:r>
              <a:rPr lang="en-US" sz="1800" dirty="0">
                <a:solidFill>
                  <a:schemeClr val="tx1"/>
                </a:solidFill>
              </a:rPr>
              <a:t>Task – describes a simple action to be completed, smaller than a User Story and has its own scope</a:t>
            </a:r>
            <a:r>
              <a:rPr lang="en-US" sz="1800" dirty="0"/>
              <a:t> (e.g. Clean-up the User DB, Refactor the Header functionality)</a:t>
            </a:r>
          </a:p>
          <a:p>
            <a:pPr lvl="2" fontAlgn="base">
              <a:lnSpc>
                <a:spcPct val="100000"/>
              </a:lnSpc>
            </a:pPr>
            <a:r>
              <a:rPr lang="en-US" sz="1800" dirty="0">
                <a:solidFill>
                  <a:schemeClr val="tx1"/>
                </a:solidFill>
              </a:rPr>
              <a:t>Defect/Issue/Bug – describes a bug with steps to reproduce, actual result, expected result, attachment, etc.</a:t>
            </a:r>
          </a:p>
          <a:p>
            <a:pPr marL="914400" lvl="2" indent="0" fontAlgn="base">
              <a:lnSpc>
                <a:spcPct val="100000"/>
              </a:lnSpc>
              <a:buNone/>
            </a:pPr>
            <a:endParaRPr lang="en-US" sz="1800" dirty="0"/>
          </a:p>
          <a:p>
            <a:pPr lvl="2" fontAlgn="base">
              <a:lnSpc>
                <a:spcPct val="100000"/>
              </a:lnSpc>
            </a:pPr>
            <a:endParaRPr lang="en-US" sz="1800" dirty="0">
              <a:solidFill>
                <a:schemeClr val="tx1"/>
              </a:solidFill>
            </a:endParaRPr>
          </a:p>
        </p:txBody>
      </p:sp>
      <p:sp>
        <p:nvSpPr>
          <p:cNvPr id="5" name="TextBox 4">
            <a:extLst>
              <a:ext uri="{FF2B5EF4-FFF2-40B4-BE49-F238E27FC236}">
                <a16:creationId xmlns:a16="http://schemas.microsoft.com/office/drawing/2014/main" id="{D398B837-4B85-6A6D-DD51-B90B48E112D9}"/>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4058750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chemeClr val="tx1"/>
                </a:solidFill>
              </a:rPr>
              <a:t>Key terms to know</a:t>
            </a:r>
            <a:endParaRPr lang="en-US" sz="2400" b="1"/>
          </a:p>
        </p:txBody>
      </p:sp>
      <p:sp>
        <p:nvSpPr>
          <p:cNvPr id="3" name="Content Placeholder 2"/>
          <p:cNvSpPr>
            <a:spLocks noGrp="1"/>
          </p:cNvSpPr>
          <p:nvPr>
            <p:ph sz="quarter" idx="10"/>
          </p:nvPr>
        </p:nvSpPr>
        <p:spPr>
          <a:xfrm>
            <a:off x="357188" y="1028700"/>
            <a:ext cx="8429625" cy="3695700"/>
          </a:xfrm>
        </p:spPr>
        <p:txBody>
          <a:bodyPr/>
          <a:lstStyle/>
          <a:p>
            <a:pPr fontAlgn="base">
              <a:lnSpc>
                <a:spcPct val="100000"/>
              </a:lnSpc>
            </a:pPr>
            <a:r>
              <a:rPr lang="en-US" sz="1800" b="1" dirty="0">
                <a:solidFill>
                  <a:srgbClr val="FF0000"/>
                </a:solidFill>
              </a:rPr>
              <a:t>Main ticket types</a:t>
            </a:r>
          </a:p>
          <a:p>
            <a:pPr lvl="2" fontAlgn="base">
              <a:lnSpc>
                <a:spcPct val="100000"/>
              </a:lnSpc>
            </a:pPr>
            <a:r>
              <a:rPr lang="en-US" sz="1800" dirty="0"/>
              <a:t>Sub-task – a task which is part of a main ticket (US, Task, Defect). </a:t>
            </a:r>
          </a:p>
          <a:p>
            <a:pPr lvl="3" fontAlgn="base">
              <a:lnSpc>
                <a:spcPct val="100000"/>
              </a:lnSpc>
            </a:pPr>
            <a:r>
              <a:rPr lang="en-US" sz="1800" dirty="0"/>
              <a:t>It cannot exist on its own, inherits some values (e.g. sprint) from the main ticket</a:t>
            </a:r>
          </a:p>
          <a:p>
            <a:pPr lvl="3" fontAlgn="base">
              <a:lnSpc>
                <a:spcPct val="100000"/>
              </a:lnSpc>
            </a:pPr>
            <a:r>
              <a:rPr lang="en-US" sz="1800" dirty="0"/>
              <a:t>It is useful if you would like to split the main ticket, so the sub-tasks can be tracked separately </a:t>
            </a:r>
          </a:p>
          <a:p>
            <a:pPr lvl="2" fontAlgn="base">
              <a:lnSpc>
                <a:spcPct val="100000"/>
              </a:lnSpc>
            </a:pPr>
            <a:r>
              <a:rPr lang="en-US" sz="1800" dirty="0"/>
              <a:t>Other</a:t>
            </a:r>
          </a:p>
          <a:p>
            <a:pPr lvl="3" fontAlgn="base">
              <a:lnSpc>
                <a:spcPct val="100000"/>
              </a:lnSpc>
            </a:pPr>
            <a:r>
              <a:rPr lang="en-US" sz="1800" dirty="0">
                <a:solidFill>
                  <a:schemeClr val="tx1"/>
                </a:solidFill>
              </a:rPr>
              <a:t>Improvement</a:t>
            </a:r>
          </a:p>
          <a:p>
            <a:pPr lvl="3" fontAlgn="base">
              <a:lnSpc>
                <a:spcPct val="100000"/>
              </a:lnSpc>
            </a:pPr>
            <a:r>
              <a:rPr lang="en-US" sz="1800" dirty="0">
                <a:solidFill>
                  <a:schemeClr val="tx1"/>
                </a:solidFill>
              </a:rPr>
              <a:t>Change request</a:t>
            </a:r>
          </a:p>
          <a:p>
            <a:pPr lvl="3" fontAlgn="base">
              <a:lnSpc>
                <a:spcPct val="100000"/>
              </a:lnSpc>
            </a:pPr>
            <a:r>
              <a:rPr lang="en-US" sz="1800" dirty="0"/>
              <a:t>Spike</a:t>
            </a:r>
          </a:p>
          <a:p>
            <a:pPr lvl="3" fontAlgn="base">
              <a:lnSpc>
                <a:spcPct val="100000"/>
              </a:lnSpc>
            </a:pPr>
            <a:r>
              <a:rPr lang="en-US" sz="1800" dirty="0" err="1">
                <a:solidFill>
                  <a:schemeClr val="tx1"/>
                </a:solidFill>
              </a:rPr>
              <a:t>etc</a:t>
            </a:r>
            <a:endParaRPr lang="en-US" sz="1800" dirty="0">
              <a:solidFill>
                <a:schemeClr val="tx1"/>
              </a:solidFill>
            </a:endParaRPr>
          </a:p>
          <a:p>
            <a:pPr lvl="2" fontAlgn="base">
              <a:lnSpc>
                <a:spcPct val="100000"/>
              </a:lnSpc>
            </a:pPr>
            <a:endParaRPr lang="en-US" sz="1800" dirty="0">
              <a:solidFill>
                <a:schemeClr val="tx1"/>
              </a:solidFill>
            </a:endParaRPr>
          </a:p>
        </p:txBody>
      </p:sp>
      <p:sp>
        <p:nvSpPr>
          <p:cNvPr id="5" name="TextBox 4">
            <a:extLst>
              <a:ext uri="{FF2B5EF4-FFF2-40B4-BE49-F238E27FC236}">
                <a16:creationId xmlns:a16="http://schemas.microsoft.com/office/drawing/2014/main" id="{D398B837-4B85-6A6D-DD51-B90B48E112D9}"/>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1011223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4" y="228600"/>
            <a:ext cx="8426449" cy="301752"/>
          </a:xfrm>
        </p:spPr>
        <p:txBody>
          <a:bodyPr wrap="none" anchor="ctr">
            <a:normAutofit/>
          </a:bodyPr>
          <a:lstStyle/>
          <a:p>
            <a:pPr>
              <a:lnSpc>
                <a:spcPct val="90000"/>
              </a:lnSpc>
            </a:pPr>
            <a:r>
              <a:rPr lang="en-US" sz="1400" b="1"/>
              <a:t>User Story from real life</a:t>
            </a:r>
          </a:p>
        </p:txBody>
      </p:sp>
      <p:pic>
        <p:nvPicPr>
          <p:cNvPr id="8" name="Picture 7" descr="Graphical user interface, application&#10;&#10;Description automatically generated">
            <a:extLst>
              <a:ext uri="{FF2B5EF4-FFF2-40B4-BE49-F238E27FC236}">
                <a16:creationId xmlns:a16="http://schemas.microsoft.com/office/drawing/2014/main" id="{C42868AE-2067-46F9-9950-ECF8C58B30B4}"/>
              </a:ext>
            </a:extLst>
          </p:cNvPr>
          <p:cNvPicPr>
            <a:picLocks noChangeAspect="1"/>
          </p:cNvPicPr>
          <p:nvPr/>
        </p:nvPicPr>
        <p:blipFill rotWithShape="1">
          <a:blip r:embed="rId3">
            <a:extLst>
              <a:ext uri="{28A0092B-C50C-407E-A947-70E740481C1C}">
                <a14:useLocalDpi xmlns:a14="http://schemas.microsoft.com/office/drawing/2010/main" val="0"/>
              </a:ext>
            </a:extLst>
          </a:blip>
          <a:srcRect t="4011" b="24342"/>
          <a:stretch/>
        </p:blipFill>
        <p:spPr>
          <a:xfrm>
            <a:off x="31782" y="741982"/>
            <a:ext cx="9080435" cy="3659535"/>
          </a:xfrm>
          <a:prstGeom prst="rect">
            <a:avLst/>
          </a:prstGeom>
          <a:noFill/>
        </p:spPr>
      </p:pic>
      <p:sp>
        <p:nvSpPr>
          <p:cNvPr id="13" name="Slide Number Placeholder 3">
            <a:extLst>
              <a:ext uri="{FF2B5EF4-FFF2-40B4-BE49-F238E27FC236}">
                <a16:creationId xmlns:a16="http://schemas.microsoft.com/office/drawing/2014/main" id="{832C0894-FFAA-4381-B4F9-FBD0A04E729C}"/>
              </a:ext>
            </a:extLst>
          </p:cNvPr>
          <p:cNvSpPr>
            <a:spLocks noGrp="1"/>
          </p:cNvSpPr>
          <p:nvPr>
            <p:ph type="sldNum" sz="quarter" idx="4"/>
          </p:nvPr>
        </p:nvSpPr>
        <p:spPr>
          <a:xfrm>
            <a:off x="7413441" y="4826639"/>
            <a:ext cx="1373372" cy="316862"/>
          </a:xfrm>
        </p:spPr>
        <p:txBody>
          <a:bodyPr/>
          <a:lstStyle/>
          <a:p>
            <a:pPr>
              <a:spcAft>
                <a:spcPts val="600"/>
              </a:spcAft>
            </a:pPr>
            <a:fld id="{3A707DD9-E92B-45E8-BE0A-E6B2EDF345EB}" type="slidenum">
              <a:rPr lang="en-US" smtClean="0"/>
              <a:pPr>
                <a:spcAft>
                  <a:spcPts val="600"/>
                </a:spcAft>
              </a:pPr>
              <a:t>23</a:t>
            </a:fld>
            <a:endParaRPr lang="en-US"/>
          </a:p>
        </p:txBody>
      </p:sp>
      <p:sp>
        <p:nvSpPr>
          <p:cNvPr id="3" name="TextBox 2">
            <a:extLst>
              <a:ext uri="{FF2B5EF4-FFF2-40B4-BE49-F238E27FC236}">
                <a16:creationId xmlns:a16="http://schemas.microsoft.com/office/drawing/2014/main" id="{62A8AFB1-A3C5-70D2-3B84-A44059A0D6D0}"/>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3139101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hu-HU" sz="1800">
                <a:solidFill>
                  <a:schemeClr val="bg1"/>
                </a:solidFill>
              </a:rPr>
              <a:t>Jira advanced</a:t>
            </a:r>
            <a:endParaRPr lang="en-US" sz="1800"/>
          </a:p>
        </p:txBody>
      </p:sp>
    </p:spTree>
    <p:extLst>
      <p:ext uri="{BB962C8B-B14F-4D97-AF65-F5344CB8AC3E}">
        <p14:creationId xmlns:p14="http://schemas.microsoft.com/office/powerpoint/2010/main" val="135982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6227" y="829904"/>
            <a:ext cx="8429625" cy="3911600"/>
          </a:xfrm>
        </p:spPr>
        <p:txBody>
          <a:bodyPr/>
          <a:lstStyle/>
          <a:p>
            <a:pPr algn="just">
              <a:lnSpc>
                <a:spcPct val="100000"/>
              </a:lnSpc>
            </a:pPr>
            <a:r>
              <a:rPr lang="en-US" sz="1800" dirty="0">
                <a:solidFill>
                  <a:schemeClr val="tx1"/>
                </a:solidFill>
              </a:rPr>
              <a:t> A project is, quite simply, a collection of issues that are held </a:t>
            </a:r>
            <a:r>
              <a:rPr lang="hu-HU" sz="1800" dirty="0" err="1">
                <a:solidFill>
                  <a:schemeClr val="tx1"/>
                </a:solidFill>
              </a:rPr>
              <a:t>together</a:t>
            </a:r>
            <a:r>
              <a:rPr lang="hu-HU" sz="1800" dirty="0">
                <a:solidFill>
                  <a:schemeClr val="tx1"/>
                </a:solidFill>
              </a:rPr>
              <a:t> </a:t>
            </a:r>
            <a:r>
              <a:rPr lang="en-US" sz="1800" dirty="0">
                <a:solidFill>
                  <a:schemeClr val="tx1"/>
                </a:solidFill>
              </a:rPr>
              <a:t>by purpose or context.</a:t>
            </a:r>
          </a:p>
          <a:p>
            <a:pPr algn="just">
              <a:lnSpc>
                <a:spcPct val="100000"/>
              </a:lnSpc>
            </a:pPr>
            <a:r>
              <a:rPr lang="en-US" sz="1800" dirty="0">
                <a:solidFill>
                  <a:schemeClr val="tx1"/>
                </a:solidFill>
              </a:rPr>
              <a:t>For example, a JIRA project could be:</a:t>
            </a:r>
          </a:p>
          <a:p>
            <a:pPr lvl="1" algn="just">
              <a:lnSpc>
                <a:spcPct val="100000"/>
              </a:lnSpc>
            </a:pPr>
            <a:r>
              <a:rPr lang="en-US" sz="1800" dirty="0">
                <a:solidFill>
                  <a:schemeClr val="tx1"/>
                </a:solidFill>
              </a:rPr>
              <a:t>a software development project</a:t>
            </a:r>
          </a:p>
          <a:p>
            <a:pPr lvl="1" algn="just">
              <a:lnSpc>
                <a:spcPct val="100000"/>
              </a:lnSpc>
            </a:pPr>
            <a:r>
              <a:rPr lang="en-US" sz="1800" dirty="0">
                <a:solidFill>
                  <a:schemeClr val="tx1"/>
                </a:solidFill>
              </a:rPr>
              <a:t>a marketing campaign</a:t>
            </a:r>
          </a:p>
          <a:p>
            <a:pPr lvl="1" algn="just">
              <a:lnSpc>
                <a:spcPct val="100000"/>
              </a:lnSpc>
            </a:pPr>
            <a:r>
              <a:rPr lang="en-US" sz="1800" dirty="0">
                <a:solidFill>
                  <a:schemeClr val="tx1"/>
                </a:solidFill>
              </a:rPr>
              <a:t>a helpdesk system</a:t>
            </a:r>
          </a:p>
          <a:p>
            <a:pPr lvl="1" algn="just">
              <a:lnSpc>
                <a:spcPct val="100000"/>
              </a:lnSpc>
            </a:pPr>
            <a:r>
              <a:rPr lang="en-US" sz="1800" dirty="0">
                <a:solidFill>
                  <a:schemeClr val="tx1"/>
                </a:solidFill>
              </a:rPr>
              <a:t>a leave request management system</a:t>
            </a:r>
          </a:p>
          <a:p>
            <a:pPr lvl="1" algn="just">
              <a:lnSpc>
                <a:spcPct val="100000"/>
              </a:lnSpc>
            </a:pPr>
            <a:endParaRPr lang="en-US" sz="1800" dirty="0"/>
          </a:p>
          <a:p>
            <a:pPr marL="457200" lvl="1" indent="0" algn="just">
              <a:lnSpc>
                <a:spcPct val="100000"/>
              </a:lnSpc>
              <a:buNone/>
            </a:pPr>
            <a:r>
              <a:rPr lang="en-US" sz="1800" dirty="0">
                <a:solidFill>
                  <a:schemeClr val="tx1"/>
                </a:solidFill>
              </a:rPr>
              <a:t>Every issue belongs to a project. Each project has a name (e.g. Website Issues) and a key (e.g. WEB). The project key becomes the first part of that project's issue keys, e.g. WEB-101, WEB-102</a:t>
            </a:r>
          </a:p>
        </p:txBody>
      </p:sp>
      <p:sp>
        <p:nvSpPr>
          <p:cNvPr id="9" name="Text Placeholder 8"/>
          <p:cNvSpPr>
            <a:spLocks noGrp="1"/>
          </p:cNvSpPr>
          <p:nvPr>
            <p:ph type="body" sz="quarter" idx="11"/>
          </p:nvPr>
        </p:nvSpPr>
        <p:spPr>
          <a:xfrm>
            <a:off x="357187" y="311150"/>
            <a:ext cx="8429625" cy="342900"/>
          </a:xfrm>
        </p:spPr>
        <p:txBody>
          <a:bodyPr/>
          <a:lstStyle/>
          <a:p>
            <a:r>
              <a:rPr lang="hu-HU"/>
              <a:t>Projects</a:t>
            </a:r>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25</a:t>
            </a:fld>
            <a:endParaRPr lang="en-US"/>
          </a:p>
        </p:txBody>
      </p:sp>
      <p:sp>
        <p:nvSpPr>
          <p:cNvPr id="2" name="TextBox 1">
            <a:extLst>
              <a:ext uri="{FF2B5EF4-FFF2-40B4-BE49-F238E27FC236}">
                <a16:creationId xmlns:a16="http://schemas.microsoft.com/office/drawing/2014/main" id="{BF71B7BF-DBBD-687C-F4B2-F548F85F2BD2}"/>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160611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7186" y="807089"/>
            <a:ext cx="8429625" cy="1917700"/>
          </a:xfrm>
        </p:spPr>
        <p:txBody>
          <a:bodyPr/>
          <a:lstStyle/>
          <a:p>
            <a:pPr algn="just">
              <a:lnSpc>
                <a:spcPct val="100000"/>
              </a:lnSpc>
            </a:pPr>
            <a:r>
              <a:rPr lang="en-US" sz="1800" dirty="0">
                <a:solidFill>
                  <a:schemeClr val="tx1"/>
                </a:solidFill>
              </a:rPr>
              <a:t>Different statuses are used to indicate the progress of a project like </a:t>
            </a:r>
            <a:r>
              <a:rPr lang="en-US" sz="1800" b="1" dirty="0">
                <a:solidFill>
                  <a:schemeClr val="tx1"/>
                </a:solidFill>
              </a:rPr>
              <a:t>To do, InProgress, Open, Closed, </a:t>
            </a:r>
            <a:r>
              <a:rPr lang="en-US" sz="1800" b="1" dirty="0" err="1">
                <a:solidFill>
                  <a:schemeClr val="tx1"/>
                </a:solidFill>
              </a:rPr>
              <a:t>ReOpened</a:t>
            </a:r>
            <a:r>
              <a:rPr lang="en-US" sz="1800" b="1" dirty="0">
                <a:solidFill>
                  <a:schemeClr val="tx1"/>
                </a:solidFill>
              </a:rPr>
              <a:t>, and Resolved. </a:t>
            </a:r>
            <a:endParaRPr lang="hu-HU" sz="1800" b="1" dirty="0">
              <a:solidFill>
                <a:schemeClr val="tx1"/>
              </a:solidFill>
            </a:endParaRPr>
          </a:p>
          <a:p>
            <a:pPr algn="just">
              <a:lnSpc>
                <a:spcPct val="100000"/>
              </a:lnSpc>
            </a:pPr>
            <a:r>
              <a:rPr lang="en-US" sz="1800" dirty="0">
                <a:solidFill>
                  <a:schemeClr val="tx1"/>
                </a:solidFill>
              </a:rPr>
              <a:t>Likewise, you have resolutions and priorities, in resolution it again tells about the progress of issue like </a:t>
            </a:r>
            <a:r>
              <a:rPr lang="en-US" sz="1800" b="1" dirty="0">
                <a:solidFill>
                  <a:schemeClr val="tx1"/>
                </a:solidFill>
              </a:rPr>
              <a:t>Fixed, Won't fix, Duplicate, Incomplete, Cannot reproduce, Done </a:t>
            </a:r>
            <a:endParaRPr lang="hu-HU" sz="1800" b="1" dirty="0">
              <a:solidFill>
                <a:schemeClr val="tx1"/>
              </a:solidFill>
            </a:endParaRPr>
          </a:p>
          <a:p>
            <a:pPr algn="just">
              <a:lnSpc>
                <a:spcPct val="100000"/>
              </a:lnSpc>
            </a:pPr>
            <a:r>
              <a:rPr lang="en-US" sz="1800" dirty="0">
                <a:solidFill>
                  <a:schemeClr val="tx1"/>
                </a:solidFill>
              </a:rPr>
              <a:t>You can set</a:t>
            </a:r>
            <a:r>
              <a:rPr lang="hu-HU" sz="1800" dirty="0">
                <a:solidFill>
                  <a:schemeClr val="tx1"/>
                </a:solidFill>
              </a:rPr>
              <a:t> </a:t>
            </a:r>
            <a:r>
              <a:rPr lang="en-US" sz="1800" dirty="0">
                <a:solidFill>
                  <a:schemeClr val="tx1"/>
                </a:solidFill>
              </a:rPr>
              <a:t>also the priorities of the issue whether an issue is </a:t>
            </a:r>
            <a:r>
              <a:rPr lang="en-US" sz="1800" b="1" dirty="0">
                <a:solidFill>
                  <a:schemeClr val="tx1"/>
                </a:solidFill>
              </a:rPr>
              <a:t>critical, major, minor, blocker and Trivial.</a:t>
            </a:r>
            <a:endParaRPr lang="en-US" sz="1800" dirty="0">
              <a:solidFill>
                <a:schemeClr val="tx1"/>
              </a:solidFill>
            </a:endParaRPr>
          </a:p>
        </p:txBody>
      </p:sp>
      <p:sp>
        <p:nvSpPr>
          <p:cNvPr id="9" name="Text Placeholder 8"/>
          <p:cNvSpPr>
            <a:spLocks noGrp="1"/>
          </p:cNvSpPr>
          <p:nvPr>
            <p:ph type="body" sz="quarter" idx="11"/>
          </p:nvPr>
        </p:nvSpPr>
        <p:spPr>
          <a:xfrm>
            <a:off x="357187" y="311150"/>
            <a:ext cx="8429625" cy="342900"/>
          </a:xfrm>
        </p:spPr>
        <p:txBody>
          <a:bodyPr/>
          <a:lstStyle/>
          <a:p>
            <a:r>
              <a:rPr lang="en-US"/>
              <a:t>Statuses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26</a:t>
            </a:fld>
            <a:endParaRPr lang="en-US"/>
          </a:p>
        </p:txBody>
      </p:sp>
      <p:sp>
        <p:nvSpPr>
          <p:cNvPr id="2" name="TextBox 1">
            <a:extLst>
              <a:ext uri="{FF2B5EF4-FFF2-40B4-BE49-F238E27FC236}">
                <a16:creationId xmlns:a16="http://schemas.microsoft.com/office/drawing/2014/main" id="{79918A4B-6649-EA76-5F99-2E6694E6831A}"/>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38352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DD5A65C-2C8D-48DF-B4F8-3E89734EA6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847499"/>
            <a:ext cx="5925895" cy="39848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0"/>
          </p:nvPr>
        </p:nvSpPr>
        <p:spPr>
          <a:xfrm>
            <a:off x="357187" y="654050"/>
            <a:ext cx="8429625" cy="615950"/>
          </a:xfrm>
        </p:spPr>
        <p:txBody>
          <a:bodyPr/>
          <a:lstStyle/>
          <a:p>
            <a:pPr marL="0" indent="0" algn="just" fontAlgn="base">
              <a:buNone/>
            </a:pPr>
            <a:r>
              <a:rPr lang="hu-HU" sz="1800">
                <a:solidFill>
                  <a:schemeClr val="tx1"/>
                </a:solidFill>
              </a:rPr>
              <a:t>R</a:t>
            </a:r>
            <a:r>
              <a:rPr lang="en-US" sz="1800" err="1">
                <a:solidFill>
                  <a:schemeClr val="tx1"/>
                </a:solidFill>
              </a:rPr>
              <a:t>epresent</a:t>
            </a:r>
            <a:r>
              <a:rPr lang="en-US" sz="1800">
                <a:solidFill>
                  <a:schemeClr val="tx1"/>
                </a:solidFill>
              </a:rPr>
              <a:t> the sequential path an issues takes from creation to completion. </a:t>
            </a:r>
          </a:p>
          <a:p>
            <a:pPr marL="0" indent="0" algn="just" fontAlgn="base">
              <a:buNone/>
            </a:pPr>
            <a:r>
              <a:rPr lang="en-US" sz="1800">
                <a:solidFill>
                  <a:schemeClr val="tx1"/>
                </a:solidFill>
              </a:rPr>
              <a:t>A basic workflow might look something like this:</a:t>
            </a:r>
          </a:p>
        </p:txBody>
      </p:sp>
      <p:sp>
        <p:nvSpPr>
          <p:cNvPr id="9" name="Text Placeholder 8"/>
          <p:cNvSpPr>
            <a:spLocks noGrp="1"/>
          </p:cNvSpPr>
          <p:nvPr>
            <p:ph type="body" sz="quarter" idx="11"/>
          </p:nvPr>
        </p:nvSpPr>
        <p:spPr>
          <a:xfrm>
            <a:off x="357187" y="311150"/>
            <a:ext cx="8429625" cy="342900"/>
          </a:xfrm>
        </p:spPr>
        <p:txBody>
          <a:bodyPr/>
          <a:lstStyle/>
          <a:p>
            <a:r>
              <a:rPr lang="hu-HU"/>
              <a:t>workflows</a:t>
            </a:r>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27</a:t>
            </a:fld>
            <a:endParaRPr lang="en-US"/>
          </a:p>
        </p:txBody>
      </p:sp>
      <p:sp>
        <p:nvSpPr>
          <p:cNvPr id="3" name="TextBox 2">
            <a:extLst>
              <a:ext uri="{FF2B5EF4-FFF2-40B4-BE49-F238E27FC236}">
                <a16:creationId xmlns:a16="http://schemas.microsoft.com/office/drawing/2014/main" id="{6ACD779F-6C9A-8E93-1B23-ED8C99429C5F}"/>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156992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omplicated jira workflow">
            <a:extLst>
              <a:ext uri="{FF2B5EF4-FFF2-40B4-BE49-F238E27FC236}">
                <a16:creationId xmlns:a16="http://schemas.microsoft.com/office/drawing/2014/main" id="{A3447E92-CC52-4E03-B7F1-4FE59EEBC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37699"/>
            <a:ext cx="4516949" cy="463752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p:cNvSpPr>
            <a:spLocks noGrp="1"/>
          </p:cNvSpPr>
          <p:nvPr>
            <p:ph type="body" sz="quarter" idx="11"/>
          </p:nvPr>
        </p:nvSpPr>
        <p:spPr>
          <a:xfrm>
            <a:off x="357187" y="311150"/>
            <a:ext cx="8429625" cy="342900"/>
          </a:xfrm>
        </p:spPr>
        <p:txBody>
          <a:bodyPr/>
          <a:lstStyle/>
          <a:p>
            <a:r>
              <a:rPr lang="hu-HU"/>
              <a:t>Not so effective workflow</a:t>
            </a:r>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28</a:t>
            </a:fld>
            <a:endParaRPr lang="en-US"/>
          </a:p>
        </p:txBody>
      </p:sp>
      <p:sp>
        <p:nvSpPr>
          <p:cNvPr id="2" name="TextBox 1">
            <a:extLst>
              <a:ext uri="{FF2B5EF4-FFF2-40B4-BE49-F238E27FC236}">
                <a16:creationId xmlns:a16="http://schemas.microsoft.com/office/drawing/2014/main" id="{E3A10623-6DD8-89C8-1E68-7657D9D8EE9E}"/>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805332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357187" y="311150"/>
            <a:ext cx="8429625" cy="342900"/>
          </a:xfrm>
        </p:spPr>
        <p:txBody>
          <a:bodyPr/>
          <a:lstStyle/>
          <a:p>
            <a:r>
              <a:rPr lang="en-US"/>
              <a:t>A Workflow from the real life</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29</a:t>
            </a:fld>
            <a:endParaRPr lang="en-US"/>
          </a:p>
        </p:txBody>
      </p:sp>
      <p:pic>
        <p:nvPicPr>
          <p:cNvPr id="3" name="Picture 2" descr="Diagram&#10;&#10;Description automatically generated">
            <a:extLst>
              <a:ext uri="{FF2B5EF4-FFF2-40B4-BE49-F238E27FC236}">
                <a16:creationId xmlns:a16="http://schemas.microsoft.com/office/drawing/2014/main" id="{827325B0-0D96-483A-B598-C2505874B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881" y="708853"/>
            <a:ext cx="6862237" cy="4123497"/>
          </a:xfrm>
          <a:prstGeom prst="rect">
            <a:avLst/>
          </a:prstGeom>
        </p:spPr>
      </p:pic>
      <p:sp>
        <p:nvSpPr>
          <p:cNvPr id="2" name="TextBox 1">
            <a:extLst>
              <a:ext uri="{FF2B5EF4-FFF2-40B4-BE49-F238E27FC236}">
                <a16:creationId xmlns:a16="http://schemas.microsoft.com/office/drawing/2014/main" id="{D23734DD-EA5D-96F7-168A-331BE034DEED}"/>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141560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6512-2036-4D33-9165-4328D3B404D0}"/>
              </a:ext>
            </a:extLst>
          </p:cNvPr>
          <p:cNvSpPr>
            <a:spLocks noGrp="1"/>
          </p:cNvSpPr>
          <p:nvPr>
            <p:ph type="title"/>
          </p:nvPr>
        </p:nvSpPr>
        <p:spPr/>
        <p:txBody>
          <a:bodyPr/>
          <a:lstStyle/>
          <a:p>
            <a:r>
              <a:rPr lang="en-US"/>
              <a:t>Development models</a:t>
            </a:r>
          </a:p>
        </p:txBody>
      </p:sp>
      <p:sp>
        <p:nvSpPr>
          <p:cNvPr id="5" name="Slide Number Placeholder 4">
            <a:extLst>
              <a:ext uri="{FF2B5EF4-FFF2-40B4-BE49-F238E27FC236}">
                <a16:creationId xmlns:a16="http://schemas.microsoft.com/office/drawing/2014/main" id="{DB8CE0D5-5370-4EAD-95C6-C9C38FAF7E29}"/>
              </a:ext>
            </a:extLst>
          </p:cNvPr>
          <p:cNvSpPr>
            <a:spLocks noGrp="1"/>
          </p:cNvSpPr>
          <p:nvPr>
            <p:ph type="sldNum" sz="quarter" idx="4"/>
          </p:nvPr>
        </p:nvSpPr>
        <p:spPr/>
        <p:txBody>
          <a:bodyPr/>
          <a:lstStyle/>
          <a:p>
            <a:fld id="{3A707DD9-E92B-45E8-BE0A-E6B2EDF345EB}" type="slidenum">
              <a:rPr lang="en-US" smtClean="0"/>
              <a:pPr/>
              <a:t>3</a:t>
            </a:fld>
            <a:endParaRPr lang="en-US"/>
          </a:p>
        </p:txBody>
      </p:sp>
      <p:sp>
        <p:nvSpPr>
          <p:cNvPr id="7" name="Text Placeholder 3">
            <a:extLst>
              <a:ext uri="{FF2B5EF4-FFF2-40B4-BE49-F238E27FC236}">
                <a16:creationId xmlns:a16="http://schemas.microsoft.com/office/drawing/2014/main" id="{94BD0D7D-A459-4098-BAE1-8A110DD933DD}"/>
              </a:ext>
            </a:extLst>
          </p:cNvPr>
          <p:cNvSpPr txBox="1">
            <a:spLocks/>
          </p:cNvSpPr>
          <p:nvPr/>
        </p:nvSpPr>
        <p:spPr>
          <a:xfrm>
            <a:off x="357187" y="804926"/>
            <a:ext cx="8429625"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r>
              <a:rPr lang="hu-HU" altLang="en-US" sz="1800"/>
              <a:t>Agile</a:t>
            </a:r>
            <a:endParaRPr lang="en-US" sz="1800"/>
          </a:p>
        </p:txBody>
      </p:sp>
      <p:sp>
        <p:nvSpPr>
          <p:cNvPr id="9" name="Content Placeholder 5">
            <a:extLst>
              <a:ext uri="{FF2B5EF4-FFF2-40B4-BE49-F238E27FC236}">
                <a16:creationId xmlns:a16="http://schemas.microsoft.com/office/drawing/2014/main" id="{96E2460F-395C-4FBB-864E-73DAD5796919}"/>
              </a:ext>
            </a:extLst>
          </p:cNvPr>
          <p:cNvSpPr>
            <a:spLocks noGrp="1"/>
          </p:cNvSpPr>
          <p:nvPr>
            <p:ph sz="quarter" idx="10"/>
          </p:nvPr>
        </p:nvSpPr>
        <p:spPr>
          <a:xfrm>
            <a:off x="357188" y="1422400"/>
            <a:ext cx="8536089" cy="1519903"/>
          </a:xfrm>
        </p:spPr>
        <p:txBody>
          <a:bodyPr/>
          <a:lstStyle/>
          <a:p>
            <a:r>
              <a:rPr lang="en-US"/>
              <a:t>“Agile”, the word has been applied around 2001 for building software in a </a:t>
            </a:r>
            <a:r>
              <a:rPr lang="en-US" b="1" cap="all" spc="200">
                <a:solidFill>
                  <a:schemeClr val="accent2"/>
                </a:solidFill>
                <a:latin typeface="+mn-lt"/>
              </a:rPr>
              <a:t>non-traditional way</a:t>
            </a:r>
            <a:endParaRPr lang="hu-HU" b="1" cap="all" spc="200">
              <a:solidFill>
                <a:schemeClr val="accent2"/>
              </a:solidFill>
              <a:latin typeface="+mn-lt"/>
            </a:endParaRPr>
          </a:p>
          <a:p>
            <a:r>
              <a:rPr lang="en-US"/>
              <a:t>Features:</a:t>
            </a:r>
            <a:endParaRPr lang="hu-HU"/>
          </a:p>
          <a:p>
            <a:pPr lvl="1"/>
            <a:r>
              <a:rPr lang="hu-HU" altLang="en-US" b="1" cap="all" spc="200">
                <a:solidFill>
                  <a:schemeClr val="accent2"/>
                </a:solidFill>
              </a:rPr>
              <a:t>low ceremony </a:t>
            </a:r>
            <a:r>
              <a:rPr lang="en-US"/>
              <a:t>(fewer procedures, documents)</a:t>
            </a:r>
            <a:endParaRPr lang="hu-HU"/>
          </a:p>
          <a:p>
            <a:pPr lvl="1"/>
            <a:r>
              <a:rPr lang="en-US"/>
              <a:t>more </a:t>
            </a:r>
            <a:r>
              <a:rPr lang="en-US" b="1" cap="all" spc="200">
                <a:solidFill>
                  <a:schemeClr val="accent2"/>
                </a:solidFill>
              </a:rPr>
              <a:t>effective</a:t>
            </a:r>
            <a:r>
              <a:rPr lang="en-US"/>
              <a:t> resource usage</a:t>
            </a:r>
            <a:endParaRPr lang="hu-HU"/>
          </a:p>
          <a:p>
            <a:pPr lvl="1"/>
            <a:r>
              <a:rPr lang="en-US" b="1" cap="all" spc="200">
                <a:solidFill>
                  <a:schemeClr val="accent2"/>
                </a:solidFill>
              </a:rPr>
              <a:t>focused</a:t>
            </a:r>
            <a:r>
              <a:rPr lang="en-US"/>
              <a:t> on customer and changes</a:t>
            </a:r>
            <a:endParaRPr lang="hu-HU"/>
          </a:p>
          <a:p>
            <a:pPr lvl="1"/>
            <a:r>
              <a:rPr lang="en-US" b="1" cap="all" spc="200">
                <a:solidFill>
                  <a:schemeClr val="accent2"/>
                </a:solidFill>
              </a:rPr>
              <a:t>rapid</a:t>
            </a:r>
            <a:r>
              <a:rPr lang="en-US"/>
              <a:t> development and feedback</a:t>
            </a:r>
            <a:endParaRPr lang="hu-HU"/>
          </a:p>
          <a:p>
            <a:pPr marL="0" indent="0" algn="ctr">
              <a:buNone/>
            </a:pPr>
            <a:endParaRPr lang="en-US"/>
          </a:p>
        </p:txBody>
      </p:sp>
      <p:sp>
        <p:nvSpPr>
          <p:cNvPr id="10" name="Content Placeholder 5">
            <a:extLst>
              <a:ext uri="{FF2B5EF4-FFF2-40B4-BE49-F238E27FC236}">
                <a16:creationId xmlns:a16="http://schemas.microsoft.com/office/drawing/2014/main" id="{0A025226-395D-44BF-8D13-3FB8EF1AC842}"/>
              </a:ext>
            </a:extLst>
          </p:cNvPr>
          <p:cNvSpPr txBox="1">
            <a:spLocks/>
          </p:cNvSpPr>
          <p:nvPr/>
        </p:nvSpPr>
        <p:spPr>
          <a:xfrm>
            <a:off x="357187" y="2942302"/>
            <a:ext cx="3941967" cy="1519903"/>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Customer Satisfaction</a:t>
            </a:r>
            <a:endParaRPr lang="hu-HU"/>
          </a:p>
          <a:p>
            <a:r>
              <a:rPr lang="en-GB"/>
              <a:t>An approach to building software, in which the overall lifecycle is composed of several iterations in sequence </a:t>
            </a:r>
          </a:p>
          <a:p>
            <a:r>
              <a:rPr lang="en-GB"/>
              <a:t>Each iteration is a self-contained mini-project composed of activities such as </a:t>
            </a:r>
            <a:r>
              <a:rPr lang="en-GB" b="1" dirty="0"/>
              <a:t>requirements analysis</a:t>
            </a:r>
            <a:r>
              <a:rPr lang="en-GB"/>
              <a:t>, </a:t>
            </a:r>
            <a:r>
              <a:rPr lang="en-GB" b="1" dirty="0"/>
              <a:t>design</a:t>
            </a:r>
            <a:r>
              <a:rPr lang="en-GB"/>
              <a:t>, </a:t>
            </a:r>
            <a:r>
              <a:rPr lang="en-GB" b="1" dirty="0"/>
              <a:t>programming</a:t>
            </a:r>
            <a:r>
              <a:rPr lang="en-GB"/>
              <a:t>, and </a:t>
            </a:r>
            <a:r>
              <a:rPr lang="en-GB" b="1" dirty="0"/>
              <a:t>test</a:t>
            </a:r>
            <a:endParaRPr lang="hu-HU" b="1" dirty="0"/>
          </a:p>
          <a:p>
            <a:r>
              <a:rPr lang="en-GB"/>
              <a:t>The system grows incrementally</a:t>
            </a:r>
            <a:endParaRPr lang="en-US"/>
          </a:p>
        </p:txBody>
      </p:sp>
      <p:sp>
        <p:nvSpPr>
          <p:cNvPr id="11" name="TextBox 10">
            <a:extLst>
              <a:ext uri="{FF2B5EF4-FFF2-40B4-BE49-F238E27FC236}">
                <a16:creationId xmlns:a16="http://schemas.microsoft.com/office/drawing/2014/main" id="{75566065-950B-4EF0-AA98-F45A5175A3CE}"/>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a:t>
            </a:r>
            <a:r>
              <a:rPr lang="hu-HU" sz="700" dirty="0">
                <a:solidFill>
                  <a:schemeClr val="bg1"/>
                </a:solidFill>
                <a:latin typeface="+mj-lt"/>
              </a:rPr>
              <a:t>2</a:t>
            </a:r>
            <a:r>
              <a:rPr lang="en-US"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pic>
        <p:nvPicPr>
          <p:cNvPr id="3" name="Picture 3" descr="A picture containing text, book&#10;&#10;Description automatically generated">
            <a:extLst>
              <a:ext uri="{FF2B5EF4-FFF2-40B4-BE49-F238E27FC236}">
                <a16:creationId xmlns:a16="http://schemas.microsoft.com/office/drawing/2014/main" id="{8C19BD0B-A9AC-59F8-4610-E0CBD655A0AE}"/>
              </a:ext>
            </a:extLst>
          </p:cNvPr>
          <p:cNvPicPr>
            <a:picLocks noChangeAspect="1"/>
          </p:cNvPicPr>
          <p:nvPr/>
        </p:nvPicPr>
        <p:blipFill>
          <a:blip r:embed="rId2"/>
          <a:stretch>
            <a:fillRect/>
          </a:stretch>
        </p:blipFill>
        <p:spPr>
          <a:xfrm>
            <a:off x="5997743" y="1780163"/>
            <a:ext cx="2901114" cy="2756253"/>
          </a:xfrm>
          <a:prstGeom prst="rect">
            <a:avLst/>
          </a:prstGeom>
        </p:spPr>
      </p:pic>
    </p:spTree>
    <p:extLst>
      <p:ext uri="{BB962C8B-B14F-4D97-AF65-F5344CB8AC3E}">
        <p14:creationId xmlns:p14="http://schemas.microsoft.com/office/powerpoint/2010/main" val="100822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rPr>
              <a:t>Kanban board and SCRUM board in Jira</a:t>
            </a:r>
            <a:endParaRPr lang="en-US" sz="2400" b="1" dirty="0"/>
          </a:p>
        </p:txBody>
      </p:sp>
      <p:sp>
        <p:nvSpPr>
          <p:cNvPr id="4" name="TextBox 3">
            <a:extLst>
              <a:ext uri="{FF2B5EF4-FFF2-40B4-BE49-F238E27FC236}">
                <a16:creationId xmlns:a16="http://schemas.microsoft.com/office/drawing/2014/main" id="{8FD745FB-C10D-93CE-25FA-050CAB99CFB6}"/>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
        <p:nvSpPr>
          <p:cNvPr id="7" name="Content Placeholder 2">
            <a:extLst>
              <a:ext uri="{FF2B5EF4-FFF2-40B4-BE49-F238E27FC236}">
                <a16:creationId xmlns:a16="http://schemas.microsoft.com/office/drawing/2014/main" id="{89A7E169-064A-8CCB-5435-5912E03E7669}"/>
              </a:ext>
            </a:extLst>
          </p:cNvPr>
          <p:cNvSpPr txBox="1">
            <a:spLocks/>
          </p:cNvSpPr>
          <p:nvPr/>
        </p:nvSpPr>
        <p:spPr>
          <a:xfrm>
            <a:off x="357188" y="1060450"/>
            <a:ext cx="8429625" cy="341630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1800" dirty="0"/>
              <a:t>Both are used to track our work through the tickets</a:t>
            </a:r>
          </a:p>
          <a:p>
            <a:pPr marL="0" indent="0" algn="just" fontAlgn="base">
              <a:buNone/>
            </a:pPr>
            <a:endParaRPr lang="en-US" sz="1800" dirty="0"/>
          </a:p>
          <a:p>
            <a:pPr algn="just" fontAlgn="base"/>
            <a:r>
              <a:rPr lang="en-US" sz="1800" dirty="0"/>
              <a:t>Kanban board has 2 side columns (Backlog, Done) which can have unlimited tickets, every other column has a limit</a:t>
            </a:r>
          </a:p>
          <a:p>
            <a:pPr algn="just" fontAlgn="base"/>
            <a:r>
              <a:rPr lang="en-US" sz="1800" dirty="0"/>
              <a:t>Kanban board tracks the whole project from start to finish</a:t>
            </a:r>
          </a:p>
          <a:p>
            <a:pPr algn="just" fontAlgn="base"/>
            <a:endParaRPr lang="en-US" sz="1800" dirty="0"/>
          </a:p>
          <a:p>
            <a:pPr algn="just" fontAlgn="base"/>
            <a:r>
              <a:rPr lang="en-US" sz="1800" dirty="0"/>
              <a:t>SCRUM board usually tracks an ongoing sprint, and its content always reflects the actual sprint</a:t>
            </a:r>
          </a:p>
          <a:p>
            <a:pPr algn="just" fontAlgn="base"/>
            <a:r>
              <a:rPr lang="en-US" sz="1800" dirty="0"/>
              <a:t>SCRUM board has no limit for the columns, since the team committed to the sprint and they should be able to deliver</a:t>
            </a:r>
            <a:endParaRPr lang="hu-HU" sz="1800" dirty="0"/>
          </a:p>
        </p:txBody>
      </p:sp>
    </p:spTree>
    <p:extLst>
      <p:ext uri="{BB962C8B-B14F-4D97-AF65-F5344CB8AC3E}">
        <p14:creationId xmlns:p14="http://schemas.microsoft.com/office/powerpoint/2010/main" val="3485147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BC0257-079B-4CD0-9177-B46813CD1B74}"/>
              </a:ext>
            </a:extLst>
          </p:cNvPr>
          <p:cNvSpPr>
            <a:spLocks noGrp="1"/>
          </p:cNvSpPr>
          <p:nvPr>
            <p:ph type="title"/>
          </p:nvPr>
        </p:nvSpPr>
        <p:spPr>
          <a:xfrm>
            <a:off x="360364" y="228600"/>
            <a:ext cx="8426449" cy="301752"/>
          </a:xfrm>
        </p:spPr>
        <p:txBody>
          <a:bodyPr/>
          <a:lstStyle/>
          <a:p>
            <a:r>
              <a:rPr lang="en-US" sz="2400" b="1">
                <a:solidFill>
                  <a:schemeClr val="tx1"/>
                </a:solidFill>
              </a:rPr>
              <a:t>Key terms and concepts on scrum board</a:t>
            </a:r>
            <a:endParaRPr lang="en-US" sz="2400" b="1"/>
          </a:p>
        </p:txBody>
      </p:sp>
      <p:sp>
        <p:nvSpPr>
          <p:cNvPr id="2" name="TextBox 1">
            <a:extLst>
              <a:ext uri="{FF2B5EF4-FFF2-40B4-BE49-F238E27FC236}">
                <a16:creationId xmlns:a16="http://schemas.microsoft.com/office/drawing/2014/main" id="{9AA3C1F7-6493-02FA-F70A-406938772A89}"/>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pic>
        <p:nvPicPr>
          <p:cNvPr id="7" name="Picture 2" descr="http://blogs.mulesoft.org/wp-content/uploads/2010/10/Kanbanboard-1024x540.jpg">
            <a:extLst>
              <a:ext uri="{FF2B5EF4-FFF2-40B4-BE49-F238E27FC236}">
                <a16:creationId xmlns:a16="http://schemas.microsoft.com/office/drawing/2014/main" id="{9487DB8F-3D25-D7E1-7F0B-CCBCBC770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31" y="666750"/>
            <a:ext cx="7844938" cy="413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548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acklog">
            <a:extLst>
              <a:ext uri="{FF2B5EF4-FFF2-40B4-BE49-F238E27FC236}">
                <a16:creationId xmlns:a16="http://schemas.microsoft.com/office/drawing/2014/main" id="{5523B16F-C970-4206-BBA5-86940880A9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092" y="56795"/>
            <a:ext cx="8495816" cy="47472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A1F44C-446A-DBEF-15A8-FD87DEB93215}"/>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901866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7187" y="654049"/>
            <a:ext cx="8429625" cy="4064001"/>
          </a:xfrm>
        </p:spPr>
        <p:txBody>
          <a:bodyPr/>
          <a:lstStyle/>
          <a:p>
            <a:pPr>
              <a:lnSpc>
                <a:spcPct val="100000"/>
              </a:lnSpc>
            </a:pPr>
            <a:r>
              <a:rPr lang="en-US" sz="1800" dirty="0">
                <a:solidFill>
                  <a:schemeClr val="tx1"/>
                </a:solidFill>
              </a:rPr>
              <a:t>Velocity is the average amount of work a scrum team completes during a sprint, measured in either story points or hours, and is very useful for forecasting. </a:t>
            </a:r>
          </a:p>
          <a:p>
            <a:pPr>
              <a:lnSpc>
                <a:spcPct val="100000"/>
              </a:lnSpc>
            </a:pPr>
            <a:r>
              <a:rPr lang="en-US" sz="1800" dirty="0">
                <a:solidFill>
                  <a:schemeClr val="tx1"/>
                </a:solidFill>
              </a:rPr>
              <a:t>The product owner can use velocity to predict how quickly a team can work through the backlog, because the report tracks the forecasted and completed work over several iterations–the more iterations, the more accurate the forecast.</a:t>
            </a:r>
          </a:p>
          <a:p>
            <a:pPr>
              <a:lnSpc>
                <a:spcPct val="100000"/>
              </a:lnSpc>
            </a:pPr>
            <a:r>
              <a:rPr lang="en-US" sz="1800" dirty="0">
                <a:solidFill>
                  <a:schemeClr val="tx1"/>
                </a:solidFill>
              </a:rPr>
              <a:t>It's important to monitor how velocity evolves over time. New teams can expect to see an increase in velocity as the team optimizes relationships and the work process.</a:t>
            </a:r>
            <a:endParaRPr lang="hu-HU" sz="1800" dirty="0">
              <a:solidFill>
                <a:schemeClr val="tx1"/>
              </a:solidFill>
            </a:endParaRPr>
          </a:p>
          <a:p>
            <a:pPr>
              <a:lnSpc>
                <a:spcPct val="100000"/>
              </a:lnSpc>
            </a:pPr>
            <a:r>
              <a:rPr lang="hu-HU" sz="1800" dirty="0"/>
              <a:t>It is important to include the variables to the forecast (e.g. Team changes, PTOs, trainings, etc.)</a:t>
            </a:r>
            <a:endParaRPr lang="en-US" sz="1800" dirty="0">
              <a:solidFill>
                <a:schemeClr val="tx1"/>
              </a:solidFill>
            </a:endParaRPr>
          </a:p>
        </p:txBody>
      </p:sp>
      <p:sp>
        <p:nvSpPr>
          <p:cNvPr id="9" name="Text Placeholder 8"/>
          <p:cNvSpPr>
            <a:spLocks noGrp="1"/>
          </p:cNvSpPr>
          <p:nvPr>
            <p:ph type="body" sz="quarter" idx="11"/>
          </p:nvPr>
        </p:nvSpPr>
        <p:spPr>
          <a:xfrm>
            <a:off x="357187" y="311150"/>
            <a:ext cx="8429625" cy="342900"/>
          </a:xfrm>
        </p:spPr>
        <p:txBody>
          <a:bodyPr/>
          <a:lstStyle/>
          <a:p>
            <a:r>
              <a:rPr lang="hu-HU"/>
              <a:t>Velocity</a:t>
            </a:r>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33</a:t>
            </a:fld>
            <a:endParaRPr lang="en-US"/>
          </a:p>
        </p:txBody>
      </p:sp>
      <p:sp>
        <p:nvSpPr>
          <p:cNvPr id="2" name="TextBox 1">
            <a:extLst>
              <a:ext uri="{FF2B5EF4-FFF2-40B4-BE49-F238E27FC236}">
                <a16:creationId xmlns:a16="http://schemas.microsoft.com/office/drawing/2014/main" id="{4DE79502-A7F3-7A2E-2591-8A9FBB46D5DC}"/>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8486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KÃ©ptalÃ¡lat a kÃ¶vetkezÅre: âjira sprint burndown chartâ">
            <a:extLst>
              <a:ext uri="{FF2B5EF4-FFF2-40B4-BE49-F238E27FC236}">
                <a16:creationId xmlns:a16="http://schemas.microsoft.com/office/drawing/2014/main" id="{812F5E97-C062-44E1-A5DD-BC095ECBE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85" y="962025"/>
            <a:ext cx="8334628" cy="384463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0"/>
          </p:nvPr>
        </p:nvSpPr>
        <p:spPr>
          <a:xfrm>
            <a:off x="309688" y="721567"/>
            <a:ext cx="8429625" cy="615950"/>
          </a:xfrm>
        </p:spPr>
        <p:txBody>
          <a:bodyPr/>
          <a:lstStyle/>
          <a:p>
            <a:r>
              <a:rPr lang="en-US" sz="1800" dirty="0">
                <a:solidFill>
                  <a:schemeClr val="tx1"/>
                </a:solidFill>
              </a:rPr>
              <a:t>A sprint burndown report then tracks the completion of work throughout the sprint. </a:t>
            </a:r>
          </a:p>
        </p:txBody>
      </p:sp>
      <p:sp>
        <p:nvSpPr>
          <p:cNvPr id="9" name="Text Placeholder 8"/>
          <p:cNvSpPr>
            <a:spLocks noGrp="1"/>
          </p:cNvSpPr>
          <p:nvPr>
            <p:ph type="body" sz="quarter" idx="11"/>
          </p:nvPr>
        </p:nvSpPr>
        <p:spPr>
          <a:xfrm>
            <a:off x="357187" y="311150"/>
            <a:ext cx="8429625" cy="342900"/>
          </a:xfrm>
        </p:spPr>
        <p:txBody>
          <a:bodyPr/>
          <a:lstStyle/>
          <a:p>
            <a:r>
              <a:rPr lang="hu-HU"/>
              <a:t>Sprint burndown</a:t>
            </a:r>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34</a:t>
            </a:fld>
            <a:endParaRPr lang="en-US"/>
          </a:p>
        </p:txBody>
      </p:sp>
      <p:sp>
        <p:nvSpPr>
          <p:cNvPr id="2" name="TextBox 1">
            <a:extLst>
              <a:ext uri="{FF2B5EF4-FFF2-40B4-BE49-F238E27FC236}">
                <a16:creationId xmlns:a16="http://schemas.microsoft.com/office/drawing/2014/main" id="{A5174D41-653E-ECE8-84F8-4F854BA92637}"/>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677492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357187" y="311150"/>
            <a:ext cx="8429625" cy="342900"/>
          </a:xfrm>
        </p:spPr>
        <p:txBody>
          <a:bodyPr/>
          <a:lstStyle/>
          <a:p>
            <a:r>
              <a:rPr lang="hu-HU"/>
              <a:t>Sprint burndown</a:t>
            </a:r>
            <a:r>
              <a:rPr lang="en-US"/>
              <a:t>- from Real life</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35</a:t>
            </a:fld>
            <a:endParaRPr lang="en-US"/>
          </a:p>
        </p:txBody>
      </p:sp>
      <p:pic>
        <p:nvPicPr>
          <p:cNvPr id="8" name="Picture 7" descr="A picture containing chart&#10;&#10;Description automatically generated">
            <a:extLst>
              <a:ext uri="{FF2B5EF4-FFF2-40B4-BE49-F238E27FC236}">
                <a16:creationId xmlns:a16="http://schemas.microsoft.com/office/drawing/2014/main" id="{7A16D0BD-0B3D-4C1A-A012-B42C8D7CA7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484" y="781287"/>
            <a:ext cx="5781368" cy="1857899"/>
          </a:xfrm>
          <a:prstGeom prst="rect">
            <a:avLst/>
          </a:prstGeom>
        </p:spPr>
      </p:pic>
      <p:pic>
        <p:nvPicPr>
          <p:cNvPr id="11" name="Picture 10" descr="Graphical user interface&#10;&#10;Description automatically generated with low confidence">
            <a:extLst>
              <a:ext uri="{FF2B5EF4-FFF2-40B4-BE49-F238E27FC236}">
                <a16:creationId xmlns:a16="http://schemas.microsoft.com/office/drawing/2014/main" id="{774106CF-F537-4C48-B19F-8EC7146CE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6801" y="2571750"/>
            <a:ext cx="6647199" cy="2228467"/>
          </a:xfrm>
          <a:prstGeom prst="rect">
            <a:avLst/>
          </a:prstGeom>
        </p:spPr>
      </p:pic>
      <p:sp>
        <p:nvSpPr>
          <p:cNvPr id="2" name="TextBox 1">
            <a:extLst>
              <a:ext uri="{FF2B5EF4-FFF2-40B4-BE49-F238E27FC236}">
                <a16:creationId xmlns:a16="http://schemas.microsoft.com/office/drawing/2014/main" id="{60D9ECEA-3A52-0BE9-0470-319FC8982C92}"/>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126806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hu-HU" sz="1800">
                <a:solidFill>
                  <a:schemeClr val="bg1"/>
                </a:solidFill>
              </a:rPr>
              <a:t>Search in Jira</a:t>
            </a:r>
            <a:endParaRPr lang="en-US" sz="1800"/>
          </a:p>
        </p:txBody>
      </p:sp>
    </p:spTree>
    <p:extLst>
      <p:ext uri="{BB962C8B-B14F-4D97-AF65-F5344CB8AC3E}">
        <p14:creationId xmlns:p14="http://schemas.microsoft.com/office/powerpoint/2010/main" val="487475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57188" y="692150"/>
            <a:ext cx="8429625" cy="4108450"/>
          </a:xfrm>
        </p:spPr>
        <p:txBody>
          <a:bodyPr/>
          <a:lstStyle/>
          <a:p>
            <a:pPr algn="just" fontAlgn="base">
              <a:lnSpc>
                <a:spcPct val="100000"/>
              </a:lnSpc>
            </a:pPr>
            <a:r>
              <a:rPr lang="en-US" sz="1800" dirty="0">
                <a:solidFill>
                  <a:schemeClr val="tx1"/>
                </a:solidFill>
              </a:rPr>
              <a:t>There are two types of searches in JIRA: simple and advanced. </a:t>
            </a:r>
          </a:p>
          <a:p>
            <a:pPr algn="just" fontAlgn="base">
              <a:lnSpc>
                <a:spcPct val="100000"/>
              </a:lnSpc>
            </a:pPr>
            <a:r>
              <a:rPr lang="en-US" sz="1800" dirty="0">
                <a:solidFill>
                  <a:schemeClr val="tx1"/>
                </a:solidFill>
              </a:rPr>
              <a:t>Simple search uses a set of forms that a user fills in. The advanced search uses JQL (JQL stands for JIRA Query Language).</a:t>
            </a:r>
          </a:p>
          <a:p>
            <a:pPr algn="just" fontAlgn="base">
              <a:lnSpc>
                <a:spcPct val="100000"/>
              </a:lnSpc>
            </a:pPr>
            <a:r>
              <a:rPr lang="en-US" sz="1800" dirty="0">
                <a:solidFill>
                  <a:schemeClr val="tx1"/>
                </a:solidFill>
              </a:rPr>
              <a:t>It’s the most flexible way to search for issues in JIRA and is for everyone: developers, testers, project managers, and even non-technical business users.</a:t>
            </a:r>
          </a:p>
          <a:p>
            <a:pPr algn="just" fontAlgn="base">
              <a:lnSpc>
                <a:spcPct val="100000"/>
              </a:lnSpc>
            </a:pPr>
            <a:r>
              <a:rPr lang="en-US" sz="1800" dirty="0">
                <a:solidFill>
                  <a:schemeClr val="tx1"/>
                </a:solidFill>
              </a:rPr>
              <a:t>A query has three basic parts: fields, operators, and values.  </a:t>
            </a:r>
            <a:endParaRPr lang="hu-HU" sz="1800" dirty="0">
              <a:solidFill>
                <a:schemeClr val="tx1"/>
              </a:solidFill>
            </a:endParaRPr>
          </a:p>
          <a:p>
            <a:pPr algn="just" fontAlgn="base">
              <a:lnSpc>
                <a:spcPct val="100000"/>
              </a:lnSpc>
            </a:pPr>
            <a:r>
              <a:rPr lang="en-US" sz="1800" dirty="0">
                <a:solidFill>
                  <a:schemeClr val="tx1"/>
                </a:solidFill>
              </a:rPr>
              <a:t>Field - Fields are different types of information in the system. JIRA fields include priority, </a:t>
            </a:r>
            <a:r>
              <a:rPr lang="en-US" sz="1800" dirty="0" err="1">
                <a:solidFill>
                  <a:schemeClr val="tx1"/>
                </a:solidFill>
              </a:rPr>
              <a:t>fixVersion</a:t>
            </a:r>
            <a:r>
              <a:rPr lang="en-US" sz="1800" dirty="0">
                <a:solidFill>
                  <a:schemeClr val="tx1"/>
                </a:solidFill>
              </a:rPr>
              <a:t>, issue type, date created, etc.</a:t>
            </a:r>
          </a:p>
          <a:p>
            <a:pPr algn="just" fontAlgn="base">
              <a:lnSpc>
                <a:spcPct val="100000"/>
              </a:lnSpc>
            </a:pPr>
            <a:r>
              <a:rPr lang="en-US" sz="1800" dirty="0">
                <a:solidFill>
                  <a:schemeClr val="tx1"/>
                </a:solidFill>
              </a:rPr>
              <a:t>Value - Values are the actual data in the query: v2.3, Bug, 10/21/2014, etc. </a:t>
            </a:r>
          </a:p>
          <a:p>
            <a:pPr algn="just" fontAlgn="base">
              <a:lnSpc>
                <a:spcPct val="100000"/>
              </a:lnSpc>
            </a:pPr>
            <a:r>
              <a:rPr lang="en-US" sz="1800" dirty="0">
                <a:solidFill>
                  <a:schemeClr val="tx1"/>
                </a:solidFill>
              </a:rPr>
              <a:t>Operator - Operators are the heart of the query. They relate the field to the value. Common operators include equals (=), not equals (!=), less than (&lt;), etc.</a:t>
            </a:r>
          </a:p>
          <a:p>
            <a:pPr algn="just" fontAlgn="base">
              <a:lnSpc>
                <a:spcPct val="100000"/>
              </a:lnSpc>
            </a:pPr>
            <a:r>
              <a:rPr lang="en-US" sz="1800" dirty="0">
                <a:solidFill>
                  <a:schemeClr val="tx1"/>
                </a:solidFill>
              </a:rPr>
              <a:t>Keyword - Keywords are specific words in the language that have special meaning. In this post we will be focused on AND </a:t>
            </a:r>
            <a:r>
              <a:rPr lang="en-US" sz="1800" dirty="0" err="1">
                <a:solidFill>
                  <a:schemeClr val="tx1"/>
                </a:solidFill>
              </a:rPr>
              <a:t>and</a:t>
            </a:r>
            <a:r>
              <a:rPr lang="en-US" sz="1800" dirty="0">
                <a:solidFill>
                  <a:schemeClr val="tx1"/>
                </a:solidFill>
              </a:rPr>
              <a:t> OR.</a:t>
            </a:r>
          </a:p>
          <a:p>
            <a:pPr algn="just" fontAlgn="base">
              <a:lnSpc>
                <a:spcPct val="100000"/>
              </a:lnSpc>
            </a:pPr>
            <a:endParaRPr lang="en-US" sz="1800" dirty="0">
              <a:solidFill>
                <a:schemeClr val="tx1"/>
              </a:solidFill>
            </a:endParaRPr>
          </a:p>
          <a:p>
            <a:pPr marL="0" indent="0" algn="just" fontAlgn="base">
              <a:lnSpc>
                <a:spcPct val="100000"/>
              </a:lnSpc>
              <a:buNone/>
            </a:pPr>
            <a:endParaRPr lang="en-US" sz="1800" dirty="0">
              <a:solidFill>
                <a:schemeClr val="tx1"/>
              </a:solidFill>
            </a:endParaRPr>
          </a:p>
        </p:txBody>
      </p:sp>
      <p:sp>
        <p:nvSpPr>
          <p:cNvPr id="4" name="Title 1">
            <a:extLst>
              <a:ext uri="{FF2B5EF4-FFF2-40B4-BE49-F238E27FC236}">
                <a16:creationId xmlns:a16="http://schemas.microsoft.com/office/drawing/2014/main" id="{0EBC0257-079B-4CD0-9177-B46813CD1B74}"/>
              </a:ext>
            </a:extLst>
          </p:cNvPr>
          <p:cNvSpPr>
            <a:spLocks noGrp="1"/>
          </p:cNvSpPr>
          <p:nvPr>
            <p:ph type="title"/>
          </p:nvPr>
        </p:nvSpPr>
        <p:spPr>
          <a:xfrm>
            <a:off x="360364" y="228600"/>
            <a:ext cx="8426449" cy="301752"/>
          </a:xfrm>
        </p:spPr>
        <p:txBody>
          <a:bodyPr/>
          <a:lstStyle/>
          <a:p>
            <a:r>
              <a:rPr lang="en-US" sz="2400" b="1">
                <a:solidFill>
                  <a:schemeClr val="tx1"/>
                </a:solidFill>
              </a:rPr>
              <a:t>Search JIRA like a boss with JQL</a:t>
            </a:r>
            <a:endParaRPr lang="en-US" sz="2400" b="1"/>
          </a:p>
        </p:txBody>
      </p:sp>
      <p:sp>
        <p:nvSpPr>
          <p:cNvPr id="2" name="TextBox 1">
            <a:extLst>
              <a:ext uri="{FF2B5EF4-FFF2-40B4-BE49-F238E27FC236}">
                <a16:creationId xmlns:a16="http://schemas.microsoft.com/office/drawing/2014/main" id="{90DCCE18-441A-D57E-AB7D-3BCD4EF7CB81}"/>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68016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7187" y="654050"/>
            <a:ext cx="8429625" cy="3879850"/>
          </a:xfrm>
        </p:spPr>
        <p:txBody>
          <a:bodyPr/>
          <a:lstStyle/>
          <a:p>
            <a:pPr>
              <a:lnSpc>
                <a:spcPct val="100000"/>
              </a:lnSpc>
            </a:pPr>
            <a:r>
              <a:rPr lang="en-US" sz="1800">
                <a:solidFill>
                  <a:schemeClr val="tx1"/>
                </a:solidFill>
              </a:rPr>
              <a:t>What issues are blocking or critical in Projects A, B, and C?</a:t>
            </a:r>
            <a:br>
              <a:rPr lang="hu-HU" sz="1800">
                <a:solidFill>
                  <a:schemeClr val="tx1"/>
                </a:solidFill>
              </a:rPr>
            </a:br>
            <a:r>
              <a:rPr lang="en-US" sz="1800">
                <a:solidFill>
                  <a:srgbClr val="FF0000"/>
                </a:solidFill>
              </a:rPr>
              <a:t>priority in (Blocker, Critical) AND project in (</a:t>
            </a:r>
            <a:r>
              <a:rPr lang="en-US" sz="1800" err="1">
                <a:solidFill>
                  <a:srgbClr val="FF0000"/>
                </a:solidFill>
              </a:rPr>
              <a:t>ProjA</a:t>
            </a:r>
            <a:r>
              <a:rPr lang="en-US" sz="1800">
                <a:solidFill>
                  <a:srgbClr val="FF0000"/>
                </a:solidFill>
              </a:rPr>
              <a:t>, </a:t>
            </a:r>
            <a:r>
              <a:rPr lang="en-US" sz="1800" err="1">
                <a:solidFill>
                  <a:srgbClr val="FF0000"/>
                </a:solidFill>
              </a:rPr>
              <a:t>ProjB</a:t>
            </a:r>
            <a:r>
              <a:rPr lang="en-US" sz="1800">
                <a:solidFill>
                  <a:srgbClr val="FF0000"/>
                </a:solidFill>
              </a:rPr>
              <a:t>, </a:t>
            </a:r>
            <a:r>
              <a:rPr lang="en-US" sz="1800" err="1">
                <a:solidFill>
                  <a:srgbClr val="FF0000"/>
                </a:solidFill>
              </a:rPr>
              <a:t>ProjC</a:t>
            </a:r>
            <a:r>
              <a:rPr lang="en-US" sz="1800">
                <a:solidFill>
                  <a:srgbClr val="FF0000"/>
                </a:solidFill>
              </a:rPr>
              <a:t>)</a:t>
            </a:r>
          </a:p>
          <a:p>
            <a:pPr>
              <a:lnSpc>
                <a:spcPct val="100000"/>
              </a:lnSpc>
            </a:pPr>
            <a:r>
              <a:rPr lang="en-US" sz="1800">
                <a:solidFill>
                  <a:schemeClr val="tx1"/>
                </a:solidFill>
              </a:rPr>
              <a:t>What issues are unassigned and have not been updated in the last day?</a:t>
            </a:r>
            <a:br>
              <a:rPr lang="hu-HU" sz="1800">
                <a:solidFill>
                  <a:schemeClr val="tx1"/>
                </a:solidFill>
              </a:rPr>
            </a:br>
            <a:r>
              <a:rPr lang="en-US" sz="1800">
                <a:solidFill>
                  <a:srgbClr val="FF0000"/>
                </a:solidFill>
              </a:rPr>
              <a:t>assignee is EMPTY and </a:t>
            </a:r>
            <a:r>
              <a:rPr lang="en-US" sz="1800" err="1">
                <a:solidFill>
                  <a:srgbClr val="FF0000"/>
                </a:solidFill>
              </a:rPr>
              <a:t>updatedDate</a:t>
            </a:r>
            <a:r>
              <a:rPr lang="en-US" sz="1800">
                <a:solidFill>
                  <a:srgbClr val="FF0000"/>
                </a:solidFill>
              </a:rPr>
              <a:t> &lt; -1d</a:t>
            </a:r>
          </a:p>
          <a:p>
            <a:pPr>
              <a:lnSpc>
                <a:spcPct val="100000"/>
              </a:lnSpc>
            </a:pPr>
            <a:r>
              <a:rPr lang="en-US" sz="1800">
                <a:solidFill>
                  <a:schemeClr val="tx1"/>
                </a:solidFill>
              </a:rPr>
              <a:t>which issues got fixed in the last release.</a:t>
            </a:r>
            <a:br>
              <a:rPr lang="hu-HU" sz="1800">
                <a:solidFill>
                  <a:schemeClr val="tx1"/>
                </a:solidFill>
              </a:rPr>
            </a:br>
            <a:r>
              <a:rPr lang="en-US" sz="1800">
                <a:solidFill>
                  <a:srgbClr val="FF0000"/>
                </a:solidFill>
              </a:rPr>
              <a:t>project = </a:t>
            </a:r>
            <a:r>
              <a:rPr lang="en-US" sz="1800" err="1">
                <a:solidFill>
                  <a:srgbClr val="FF0000"/>
                </a:solidFill>
              </a:rPr>
              <a:t>pwc</a:t>
            </a:r>
            <a:r>
              <a:rPr lang="en-US" sz="1800">
                <a:solidFill>
                  <a:srgbClr val="FF0000"/>
                </a:solidFill>
              </a:rPr>
              <a:t> AND status in (resolved, closed) and </a:t>
            </a:r>
            <a:r>
              <a:rPr lang="en-US" sz="1800" err="1">
                <a:solidFill>
                  <a:srgbClr val="FF0000"/>
                </a:solidFill>
              </a:rPr>
              <a:t>fixversion</a:t>
            </a:r>
            <a:r>
              <a:rPr lang="en-US" sz="1800">
                <a:solidFill>
                  <a:srgbClr val="FF0000"/>
                </a:solidFill>
              </a:rPr>
              <a:t> = "Sprint A"</a:t>
            </a:r>
          </a:p>
          <a:p>
            <a:pPr>
              <a:lnSpc>
                <a:spcPct val="100000"/>
              </a:lnSpc>
            </a:pPr>
            <a:endParaRPr lang="en-US" sz="1800">
              <a:solidFill>
                <a:schemeClr val="tx1"/>
              </a:solidFill>
            </a:endParaRPr>
          </a:p>
        </p:txBody>
      </p:sp>
      <p:sp>
        <p:nvSpPr>
          <p:cNvPr id="9" name="Text Placeholder 8"/>
          <p:cNvSpPr>
            <a:spLocks noGrp="1"/>
          </p:cNvSpPr>
          <p:nvPr>
            <p:ph type="body" sz="quarter" idx="11"/>
          </p:nvPr>
        </p:nvSpPr>
        <p:spPr>
          <a:xfrm>
            <a:off x="357187" y="311150"/>
            <a:ext cx="8429625" cy="342900"/>
          </a:xfrm>
        </p:spPr>
        <p:txBody>
          <a:bodyPr/>
          <a:lstStyle/>
          <a:p>
            <a:r>
              <a:rPr lang="hu-HU"/>
              <a:t>Examples</a:t>
            </a:r>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38</a:t>
            </a:fld>
            <a:endParaRPr lang="en-US"/>
          </a:p>
        </p:txBody>
      </p:sp>
      <p:sp>
        <p:nvSpPr>
          <p:cNvPr id="2" name="TextBox 1">
            <a:extLst>
              <a:ext uri="{FF2B5EF4-FFF2-40B4-BE49-F238E27FC236}">
                <a16:creationId xmlns:a16="http://schemas.microsoft.com/office/drawing/2014/main" id="{ED9D5ACC-0858-B60B-17B3-D30D1F28DE28}"/>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966857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7187" y="654050"/>
            <a:ext cx="8429625" cy="3879850"/>
          </a:xfrm>
        </p:spPr>
        <p:txBody>
          <a:bodyPr/>
          <a:lstStyle/>
          <a:p>
            <a:pPr>
              <a:lnSpc>
                <a:spcPct val="100000"/>
              </a:lnSpc>
            </a:pPr>
            <a:r>
              <a:rPr lang="en-US" sz="1800">
                <a:solidFill>
                  <a:schemeClr val="tx1"/>
                </a:solidFill>
              </a:rPr>
              <a:t>Which bugs John Smith resolved in the PWC project?</a:t>
            </a:r>
            <a:br>
              <a:rPr lang="hu-HU" sz="1800">
                <a:solidFill>
                  <a:schemeClr val="tx1"/>
                </a:solidFill>
              </a:rPr>
            </a:br>
            <a:r>
              <a:rPr lang="en-US" sz="1800">
                <a:solidFill>
                  <a:srgbClr val="FF0000"/>
                </a:solidFill>
              </a:rPr>
              <a:t>project = PWC AND status CHANGED FROM "In Progress" TO "Resolved" BY </a:t>
            </a:r>
            <a:r>
              <a:rPr lang="en-US" sz="1800" err="1">
                <a:solidFill>
                  <a:srgbClr val="FF0000"/>
                </a:solidFill>
              </a:rPr>
              <a:t>jsmith</a:t>
            </a:r>
            <a:endParaRPr lang="en-US" sz="1800">
              <a:solidFill>
                <a:srgbClr val="FF0000"/>
              </a:solidFill>
            </a:endParaRPr>
          </a:p>
          <a:p>
            <a:pPr>
              <a:lnSpc>
                <a:spcPct val="100000"/>
              </a:lnSpc>
            </a:pPr>
            <a:r>
              <a:rPr lang="en-US" sz="1800">
                <a:solidFill>
                  <a:schemeClr val="tx1"/>
                </a:solidFill>
              </a:rPr>
              <a:t>Sometimes issues that fail verification or get reopened are of special interest and we want to see why a feature didn't work as intended. To find those bugs it's easy to run this query:</a:t>
            </a:r>
            <a:br>
              <a:rPr lang="hu-HU" sz="1800">
                <a:solidFill>
                  <a:schemeClr val="tx1"/>
                </a:solidFill>
              </a:rPr>
            </a:br>
            <a:r>
              <a:rPr lang="en-US" sz="1800">
                <a:solidFill>
                  <a:srgbClr val="FF0000"/>
                </a:solidFill>
              </a:rPr>
              <a:t>status CHANGED FROM "In Progress" TO "Open"</a:t>
            </a:r>
          </a:p>
          <a:p>
            <a:pPr>
              <a:lnSpc>
                <a:spcPct val="100000"/>
              </a:lnSpc>
            </a:pPr>
            <a:r>
              <a:rPr lang="en-US" sz="1800">
                <a:solidFill>
                  <a:schemeClr val="tx1"/>
                </a:solidFill>
              </a:rPr>
              <a:t>Similarly, to see what issues were in flight during the current week we can use the following JQL:</a:t>
            </a:r>
            <a:br>
              <a:rPr lang="hu-HU" sz="1800">
                <a:solidFill>
                  <a:schemeClr val="tx1"/>
                </a:solidFill>
              </a:rPr>
            </a:br>
            <a:r>
              <a:rPr lang="en-US" sz="1800">
                <a:solidFill>
                  <a:srgbClr val="FF0000"/>
                </a:solidFill>
              </a:rPr>
              <a:t>status was ("In Progress") DURING (</a:t>
            </a:r>
            <a:r>
              <a:rPr lang="en-US" sz="1800" err="1">
                <a:solidFill>
                  <a:srgbClr val="FF0000"/>
                </a:solidFill>
              </a:rPr>
              <a:t>startofweek</a:t>
            </a:r>
            <a:r>
              <a:rPr lang="en-US" sz="1800">
                <a:solidFill>
                  <a:srgbClr val="FF0000"/>
                </a:solidFill>
              </a:rPr>
              <a:t>(), </a:t>
            </a:r>
            <a:r>
              <a:rPr lang="en-US" sz="1800" err="1">
                <a:solidFill>
                  <a:srgbClr val="FF0000"/>
                </a:solidFill>
              </a:rPr>
              <a:t>endofweek</a:t>
            </a:r>
            <a:r>
              <a:rPr lang="en-US" sz="1800">
                <a:solidFill>
                  <a:srgbClr val="FF0000"/>
                </a:solidFill>
              </a:rPr>
              <a:t>())</a:t>
            </a:r>
          </a:p>
          <a:p>
            <a:pPr>
              <a:lnSpc>
                <a:spcPct val="100000"/>
              </a:lnSpc>
            </a:pPr>
            <a:r>
              <a:rPr lang="en-US" sz="1800">
                <a:solidFill>
                  <a:schemeClr val="tx1"/>
                </a:solidFill>
              </a:rPr>
              <a:t>And at the end of the year it can be nice to see how many issues you resolved during the year. All it takes is a little JQL:</a:t>
            </a:r>
            <a:br>
              <a:rPr lang="hu-HU" sz="1800">
                <a:solidFill>
                  <a:schemeClr val="tx1"/>
                </a:solidFill>
              </a:rPr>
            </a:br>
            <a:r>
              <a:rPr lang="en-US" sz="1800">
                <a:solidFill>
                  <a:srgbClr val="FF0000"/>
                </a:solidFill>
              </a:rPr>
              <a:t>resolution changed to "Fixed" by </a:t>
            </a:r>
            <a:r>
              <a:rPr lang="en-US" sz="1800" err="1">
                <a:solidFill>
                  <a:srgbClr val="FF0000"/>
                </a:solidFill>
              </a:rPr>
              <a:t>currentUser</a:t>
            </a:r>
            <a:r>
              <a:rPr lang="en-US" sz="1800">
                <a:solidFill>
                  <a:srgbClr val="FF0000"/>
                </a:solidFill>
              </a:rPr>
              <a:t>() during (</a:t>
            </a:r>
            <a:r>
              <a:rPr lang="en-US" sz="1800" err="1">
                <a:solidFill>
                  <a:srgbClr val="FF0000"/>
                </a:solidFill>
              </a:rPr>
              <a:t>startOfYear</a:t>
            </a:r>
            <a:r>
              <a:rPr lang="en-US" sz="1800">
                <a:solidFill>
                  <a:srgbClr val="FF0000"/>
                </a:solidFill>
              </a:rPr>
              <a:t>(), </a:t>
            </a:r>
            <a:r>
              <a:rPr lang="en-US" sz="1800" err="1">
                <a:solidFill>
                  <a:srgbClr val="FF0000"/>
                </a:solidFill>
              </a:rPr>
              <a:t>endOfYear</a:t>
            </a:r>
            <a:r>
              <a:rPr lang="en-US" sz="1800">
                <a:solidFill>
                  <a:srgbClr val="FF0000"/>
                </a:solidFill>
              </a:rPr>
              <a:t>())</a:t>
            </a:r>
          </a:p>
        </p:txBody>
      </p:sp>
      <p:sp>
        <p:nvSpPr>
          <p:cNvPr id="9" name="Text Placeholder 8"/>
          <p:cNvSpPr>
            <a:spLocks noGrp="1"/>
          </p:cNvSpPr>
          <p:nvPr>
            <p:ph type="body" sz="quarter" idx="11"/>
          </p:nvPr>
        </p:nvSpPr>
        <p:spPr>
          <a:xfrm>
            <a:off x="357187" y="311150"/>
            <a:ext cx="8429625" cy="342900"/>
          </a:xfrm>
        </p:spPr>
        <p:txBody>
          <a:bodyPr/>
          <a:lstStyle/>
          <a:p>
            <a:r>
              <a:rPr lang="hu-HU"/>
              <a:t>Examples</a:t>
            </a:r>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0" y="4401189"/>
            <a:ext cx="1373372" cy="316862"/>
          </a:xfrm>
        </p:spPr>
        <p:txBody>
          <a:bodyPr/>
          <a:lstStyle/>
          <a:p>
            <a:fld id="{3A707DD9-E92B-45E8-BE0A-E6B2EDF345EB}" type="slidenum">
              <a:rPr lang="en-US" smtClean="0"/>
              <a:pPr/>
              <a:t>39</a:t>
            </a:fld>
            <a:endParaRPr lang="en-US"/>
          </a:p>
        </p:txBody>
      </p:sp>
      <p:sp>
        <p:nvSpPr>
          <p:cNvPr id="2" name="TextBox 1">
            <a:extLst>
              <a:ext uri="{FF2B5EF4-FFF2-40B4-BE49-F238E27FC236}">
                <a16:creationId xmlns:a16="http://schemas.microsoft.com/office/drawing/2014/main" id="{A0A9C05B-B549-33B8-4134-C1AF857C4E96}"/>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22569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6512-2036-4D33-9165-4328D3B404D0}"/>
              </a:ext>
            </a:extLst>
          </p:cNvPr>
          <p:cNvSpPr>
            <a:spLocks noGrp="1"/>
          </p:cNvSpPr>
          <p:nvPr>
            <p:ph type="title"/>
          </p:nvPr>
        </p:nvSpPr>
        <p:spPr/>
        <p:txBody>
          <a:bodyPr/>
          <a:lstStyle/>
          <a:p>
            <a:r>
              <a:rPr lang="en-US"/>
              <a:t>Development models</a:t>
            </a:r>
          </a:p>
        </p:txBody>
      </p:sp>
      <p:sp>
        <p:nvSpPr>
          <p:cNvPr id="5" name="Slide Number Placeholder 4">
            <a:extLst>
              <a:ext uri="{FF2B5EF4-FFF2-40B4-BE49-F238E27FC236}">
                <a16:creationId xmlns:a16="http://schemas.microsoft.com/office/drawing/2014/main" id="{DB8CE0D5-5370-4EAD-95C6-C9C38FAF7E29}"/>
              </a:ext>
            </a:extLst>
          </p:cNvPr>
          <p:cNvSpPr>
            <a:spLocks noGrp="1"/>
          </p:cNvSpPr>
          <p:nvPr>
            <p:ph type="sldNum" sz="quarter" idx="4"/>
          </p:nvPr>
        </p:nvSpPr>
        <p:spPr/>
        <p:txBody>
          <a:bodyPr/>
          <a:lstStyle/>
          <a:p>
            <a:fld id="{3A707DD9-E92B-45E8-BE0A-E6B2EDF345EB}" type="slidenum">
              <a:rPr lang="en-US" smtClean="0"/>
              <a:pPr/>
              <a:t>4</a:t>
            </a:fld>
            <a:endParaRPr lang="en-US"/>
          </a:p>
        </p:txBody>
      </p:sp>
      <p:sp>
        <p:nvSpPr>
          <p:cNvPr id="7" name="Text Placeholder 3">
            <a:extLst>
              <a:ext uri="{FF2B5EF4-FFF2-40B4-BE49-F238E27FC236}">
                <a16:creationId xmlns:a16="http://schemas.microsoft.com/office/drawing/2014/main" id="{94BD0D7D-A459-4098-BAE1-8A110DD933DD}"/>
              </a:ext>
            </a:extLst>
          </p:cNvPr>
          <p:cNvSpPr txBox="1">
            <a:spLocks/>
          </p:cNvSpPr>
          <p:nvPr/>
        </p:nvSpPr>
        <p:spPr>
          <a:xfrm>
            <a:off x="357187" y="804926"/>
            <a:ext cx="8429625"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r>
              <a:rPr lang="en-US" altLang="en-US" sz="1800"/>
              <a:t>Incremental/iterative models (general)</a:t>
            </a:r>
          </a:p>
        </p:txBody>
      </p:sp>
      <p:grpSp>
        <p:nvGrpSpPr>
          <p:cNvPr id="6" name="Group 5">
            <a:extLst>
              <a:ext uri="{FF2B5EF4-FFF2-40B4-BE49-F238E27FC236}">
                <a16:creationId xmlns:a16="http://schemas.microsoft.com/office/drawing/2014/main" id="{74E1BDAF-8912-4FF6-8236-5679F980F4BD}"/>
              </a:ext>
            </a:extLst>
          </p:cNvPr>
          <p:cNvGrpSpPr/>
          <p:nvPr/>
        </p:nvGrpSpPr>
        <p:grpSpPr>
          <a:xfrm>
            <a:off x="742592" y="785074"/>
            <a:ext cx="7658814" cy="4041565"/>
            <a:chOff x="810786" y="692239"/>
            <a:chExt cx="7658814" cy="4041565"/>
          </a:xfrm>
        </p:grpSpPr>
        <p:graphicFrame>
          <p:nvGraphicFramePr>
            <p:cNvPr id="4" name="Diagram 3">
              <a:extLst>
                <a:ext uri="{FF2B5EF4-FFF2-40B4-BE49-F238E27FC236}">
                  <a16:creationId xmlns:a16="http://schemas.microsoft.com/office/drawing/2014/main" id="{05A6C082-E093-4222-A209-D014C22A7AE5}"/>
                </a:ext>
              </a:extLst>
            </p:cNvPr>
            <p:cNvGraphicFramePr/>
            <p:nvPr/>
          </p:nvGraphicFramePr>
          <p:xfrm>
            <a:off x="810786" y="692239"/>
            <a:ext cx="2544414" cy="403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BE39FDCA-728B-4B9B-8D20-2E41EA417BE0}"/>
                </a:ext>
              </a:extLst>
            </p:cNvPr>
            <p:cNvGraphicFramePr/>
            <p:nvPr/>
          </p:nvGraphicFramePr>
          <p:xfrm>
            <a:off x="3367986" y="694237"/>
            <a:ext cx="2544414" cy="40395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F9BF5649-B8DF-4F29-BF3E-AB195F7C1229}"/>
                </a:ext>
              </a:extLst>
            </p:cNvPr>
            <p:cNvGraphicFramePr/>
            <p:nvPr/>
          </p:nvGraphicFramePr>
          <p:xfrm>
            <a:off x="5925186" y="692239"/>
            <a:ext cx="2544414" cy="40395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
        <p:nvSpPr>
          <p:cNvPr id="9" name="TextBox 8">
            <a:extLst>
              <a:ext uri="{FF2B5EF4-FFF2-40B4-BE49-F238E27FC236}">
                <a16:creationId xmlns:a16="http://schemas.microsoft.com/office/drawing/2014/main" id="{469F0B73-4A08-4DD5-B1E4-C506C7E2CCC5}"/>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3392134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hu-HU" sz="1800">
                <a:solidFill>
                  <a:schemeClr val="bg1"/>
                </a:solidFill>
              </a:rPr>
              <a:t>Thank you for the attention</a:t>
            </a:r>
            <a:endParaRPr lang="en-US" sz="1800"/>
          </a:p>
        </p:txBody>
      </p:sp>
    </p:spTree>
    <p:extLst>
      <p:ext uri="{BB962C8B-B14F-4D97-AF65-F5344CB8AC3E}">
        <p14:creationId xmlns:p14="http://schemas.microsoft.com/office/powerpoint/2010/main" val="87117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6512-2036-4D33-9165-4328D3B404D0}"/>
              </a:ext>
            </a:extLst>
          </p:cNvPr>
          <p:cNvSpPr>
            <a:spLocks noGrp="1"/>
          </p:cNvSpPr>
          <p:nvPr>
            <p:ph type="title"/>
          </p:nvPr>
        </p:nvSpPr>
        <p:spPr/>
        <p:txBody>
          <a:bodyPr/>
          <a:lstStyle/>
          <a:p>
            <a:r>
              <a:rPr lang="en-US"/>
              <a:t>Development models</a:t>
            </a:r>
          </a:p>
        </p:txBody>
      </p:sp>
      <p:sp>
        <p:nvSpPr>
          <p:cNvPr id="5" name="Slide Number Placeholder 4">
            <a:extLst>
              <a:ext uri="{FF2B5EF4-FFF2-40B4-BE49-F238E27FC236}">
                <a16:creationId xmlns:a16="http://schemas.microsoft.com/office/drawing/2014/main" id="{DB8CE0D5-5370-4EAD-95C6-C9C38FAF7E29}"/>
              </a:ext>
            </a:extLst>
          </p:cNvPr>
          <p:cNvSpPr>
            <a:spLocks noGrp="1"/>
          </p:cNvSpPr>
          <p:nvPr>
            <p:ph type="sldNum" sz="quarter" idx="4"/>
          </p:nvPr>
        </p:nvSpPr>
        <p:spPr/>
        <p:txBody>
          <a:bodyPr/>
          <a:lstStyle/>
          <a:p>
            <a:fld id="{3A707DD9-E92B-45E8-BE0A-E6B2EDF345EB}" type="slidenum">
              <a:rPr lang="en-US" smtClean="0"/>
              <a:pPr/>
              <a:t>5</a:t>
            </a:fld>
            <a:endParaRPr lang="en-US"/>
          </a:p>
        </p:txBody>
      </p:sp>
      <p:sp>
        <p:nvSpPr>
          <p:cNvPr id="7" name="Text Placeholder 3">
            <a:extLst>
              <a:ext uri="{FF2B5EF4-FFF2-40B4-BE49-F238E27FC236}">
                <a16:creationId xmlns:a16="http://schemas.microsoft.com/office/drawing/2014/main" id="{94BD0D7D-A459-4098-BAE1-8A110DD933DD}"/>
              </a:ext>
            </a:extLst>
          </p:cNvPr>
          <p:cNvSpPr txBox="1">
            <a:spLocks/>
          </p:cNvSpPr>
          <p:nvPr/>
        </p:nvSpPr>
        <p:spPr>
          <a:xfrm>
            <a:off x="357187" y="804926"/>
            <a:ext cx="8429625"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r>
              <a:rPr lang="hu-HU" altLang="en-US" sz="1800"/>
              <a:t>The scrum method overview</a:t>
            </a:r>
            <a:endParaRPr lang="en-US" sz="1800"/>
          </a:p>
        </p:txBody>
      </p:sp>
      <p:pic>
        <p:nvPicPr>
          <p:cNvPr id="8" name="Picture 6">
            <a:extLst>
              <a:ext uri="{FF2B5EF4-FFF2-40B4-BE49-F238E27FC236}">
                <a16:creationId xmlns:a16="http://schemas.microsoft.com/office/drawing/2014/main" id="{5C7E7777-DC78-4D05-AC58-A07C7386B441}"/>
              </a:ext>
            </a:extLst>
          </p:cNvPr>
          <p:cNvPicPr>
            <a:picLocks noChangeAspect="1" noChangeArrowheads="1"/>
          </p:cNvPicPr>
          <p:nvPr/>
        </p:nvPicPr>
        <p:blipFill>
          <a:blip r:embed="rId2"/>
          <a:srcRect/>
          <a:stretch>
            <a:fillRect/>
          </a:stretch>
        </p:blipFill>
        <p:spPr bwMode="auto">
          <a:xfrm>
            <a:off x="429369" y="1061277"/>
            <a:ext cx="8357443" cy="3617205"/>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5F00C8F2-9B89-43E5-9B15-CEE0A4C670DA}"/>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141989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err="1">
                <a:solidFill>
                  <a:schemeClr val="tx1"/>
                </a:solidFill>
              </a:rPr>
              <a:t>DoR</a:t>
            </a:r>
            <a:r>
              <a:rPr lang="en-US" sz="2400" b="1">
                <a:solidFill>
                  <a:schemeClr val="tx1"/>
                </a:solidFill>
              </a:rPr>
              <a:t> and DoD</a:t>
            </a:r>
            <a:endParaRPr lang="en-US" sz="2400" b="1"/>
          </a:p>
        </p:txBody>
      </p:sp>
      <p:sp>
        <p:nvSpPr>
          <p:cNvPr id="5" name="Content Placeholder 4">
            <a:extLst>
              <a:ext uri="{FF2B5EF4-FFF2-40B4-BE49-F238E27FC236}">
                <a16:creationId xmlns:a16="http://schemas.microsoft.com/office/drawing/2014/main" id="{B57784B4-9D1B-4D59-B124-D9412F5940C9}"/>
              </a:ext>
            </a:extLst>
          </p:cNvPr>
          <p:cNvSpPr>
            <a:spLocks noGrp="1"/>
          </p:cNvSpPr>
          <p:nvPr>
            <p:ph sz="quarter" idx="10"/>
          </p:nvPr>
        </p:nvSpPr>
        <p:spPr>
          <a:xfrm>
            <a:off x="357186" y="1302707"/>
            <a:ext cx="8429625" cy="3450920"/>
          </a:xfrm>
        </p:spPr>
        <p:txBody>
          <a:bodyPr/>
          <a:lstStyle/>
          <a:p>
            <a:r>
              <a:rPr lang="en-US" sz="2000">
                <a:solidFill>
                  <a:srgbClr val="54595F"/>
                </a:solidFill>
                <a:latin typeface="Open Sans" panose="020B0606030504020204" pitchFamily="34" charset="0"/>
              </a:rPr>
              <a:t>Definition of Ready:</a:t>
            </a:r>
          </a:p>
          <a:p>
            <a:pPr lvl="1"/>
            <a:r>
              <a:rPr lang="en-US" sz="2000" b="0" i="0">
                <a:solidFill>
                  <a:srgbClr val="54595F"/>
                </a:solidFill>
                <a:effectLst/>
                <a:latin typeface="Open Sans" panose="020B0606030504020204" pitchFamily="34" charset="0"/>
              </a:rPr>
              <a:t>These are the criteria that the Product Backlog Items must meet to be planned for the upcoming Sprints.</a:t>
            </a:r>
            <a:br>
              <a:rPr lang="en-US" sz="2000" b="0" i="0">
                <a:solidFill>
                  <a:srgbClr val="54595F"/>
                </a:solidFill>
                <a:effectLst/>
                <a:latin typeface="Open Sans" panose="020B0606030504020204" pitchFamily="34" charset="0"/>
              </a:rPr>
            </a:br>
            <a:r>
              <a:rPr lang="en-US" sz="2000" b="0" i="0">
                <a:solidFill>
                  <a:srgbClr val="54595F"/>
                </a:solidFill>
                <a:effectLst/>
                <a:latin typeface="Open Sans" panose="020B0606030504020204" pitchFamily="34" charset="0"/>
              </a:rPr>
              <a:t>For example, “Performance criteria must be written for the task.”</a:t>
            </a:r>
            <a:br>
              <a:rPr lang="en-US" sz="2000" b="0" i="0">
                <a:solidFill>
                  <a:srgbClr val="54595F"/>
                </a:solidFill>
                <a:effectLst/>
                <a:latin typeface="Open Sans" panose="020B0606030504020204" pitchFamily="34" charset="0"/>
              </a:rPr>
            </a:br>
            <a:endParaRPr lang="en-US" sz="2000" b="0" i="0">
              <a:solidFill>
                <a:srgbClr val="54595F"/>
              </a:solidFill>
              <a:effectLst/>
              <a:latin typeface="Open Sans" panose="020B0606030504020204" pitchFamily="34" charset="0"/>
            </a:endParaRPr>
          </a:p>
          <a:p>
            <a:r>
              <a:rPr lang="en-US" sz="2000">
                <a:solidFill>
                  <a:srgbClr val="54595F"/>
                </a:solidFill>
                <a:latin typeface="Open Sans" panose="020B0606030504020204" pitchFamily="34" charset="0"/>
              </a:rPr>
              <a:t>Definition of Done:</a:t>
            </a:r>
          </a:p>
          <a:p>
            <a:pPr lvl="1"/>
            <a:r>
              <a:rPr lang="en-US" sz="2000" b="0" i="0">
                <a:solidFill>
                  <a:srgbClr val="54595F"/>
                </a:solidFill>
                <a:effectLst/>
                <a:latin typeface="Open Sans" panose="020B0606030504020204" pitchFamily="34" charset="0"/>
              </a:rPr>
              <a:t>DoD is a checklist that helps you to acknowledge that the feature is finalized.</a:t>
            </a:r>
            <a:br>
              <a:rPr lang="en-US" sz="2000" b="0" i="0">
                <a:solidFill>
                  <a:srgbClr val="54595F"/>
                </a:solidFill>
                <a:effectLst/>
                <a:latin typeface="Open Sans" panose="020B0606030504020204" pitchFamily="34" charset="0"/>
              </a:rPr>
            </a:br>
            <a:r>
              <a:rPr lang="en-US" sz="2000" b="0" i="0">
                <a:solidFill>
                  <a:srgbClr val="54595F"/>
                </a:solidFill>
                <a:effectLst/>
                <a:latin typeface="Open Sans" panose="020B0606030504020204" pitchFamily="34" charset="0"/>
              </a:rPr>
              <a:t>For example, “The related unit/service and UI tests should be implemented.”</a:t>
            </a:r>
          </a:p>
          <a:p>
            <a:pPr lvl="1"/>
            <a:endParaRPr lang="en-US" b="0" i="0">
              <a:solidFill>
                <a:srgbClr val="54595F"/>
              </a:solidFill>
              <a:effectLst/>
              <a:latin typeface="Open Sans" panose="020B0606030504020204" pitchFamily="34" charset="0"/>
            </a:endParaRPr>
          </a:p>
        </p:txBody>
      </p:sp>
      <p:sp>
        <p:nvSpPr>
          <p:cNvPr id="6" name="Content Placeholder 4">
            <a:extLst>
              <a:ext uri="{FF2B5EF4-FFF2-40B4-BE49-F238E27FC236}">
                <a16:creationId xmlns:a16="http://schemas.microsoft.com/office/drawing/2014/main" id="{FBEE566A-82B7-4E17-A04B-D0E4249A05E9}"/>
              </a:ext>
            </a:extLst>
          </p:cNvPr>
          <p:cNvSpPr txBox="1">
            <a:spLocks/>
          </p:cNvSpPr>
          <p:nvPr/>
        </p:nvSpPr>
        <p:spPr>
          <a:xfrm>
            <a:off x="357187" y="1048009"/>
            <a:ext cx="8429625" cy="1627079"/>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7" name="Content Placeholder 4">
            <a:extLst>
              <a:ext uri="{FF2B5EF4-FFF2-40B4-BE49-F238E27FC236}">
                <a16:creationId xmlns:a16="http://schemas.microsoft.com/office/drawing/2014/main" id="{863DC00F-725D-4A6B-9CB5-AD2090B69AE8}"/>
              </a:ext>
            </a:extLst>
          </p:cNvPr>
          <p:cNvSpPr txBox="1">
            <a:spLocks/>
          </p:cNvSpPr>
          <p:nvPr/>
        </p:nvSpPr>
        <p:spPr>
          <a:xfrm>
            <a:off x="509588" y="3002070"/>
            <a:ext cx="8429625" cy="1627079"/>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3" name="TextBox 2">
            <a:extLst>
              <a:ext uri="{FF2B5EF4-FFF2-40B4-BE49-F238E27FC236}">
                <a16:creationId xmlns:a16="http://schemas.microsoft.com/office/drawing/2014/main" id="{FAD88070-EA53-D49F-4654-44C485917A70}"/>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4243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hu-HU" sz="1800">
                <a:solidFill>
                  <a:schemeClr val="bg1"/>
                </a:solidFill>
              </a:rPr>
              <a:t>Tools</a:t>
            </a:r>
            <a:endParaRPr lang="en-US" sz="1800"/>
          </a:p>
        </p:txBody>
      </p:sp>
    </p:spTree>
    <p:extLst>
      <p:ext uri="{BB962C8B-B14F-4D97-AF65-F5344CB8AC3E}">
        <p14:creationId xmlns:p14="http://schemas.microsoft.com/office/powerpoint/2010/main" val="86001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5BC9-AB98-4405-A92D-E5AA81EF3BBB}"/>
              </a:ext>
            </a:extLst>
          </p:cNvPr>
          <p:cNvSpPr txBox="1">
            <a:spLocks noGrp="1"/>
          </p:cNvSpPr>
          <p:nvPr>
            <p:ph type="title"/>
          </p:nvPr>
        </p:nvSpPr>
        <p:spPr>
          <a:xfrm>
            <a:off x="360364" y="148644"/>
            <a:ext cx="3498715" cy="461665"/>
          </a:xfrm>
          <a:prstGeom prst="rect">
            <a:avLst/>
          </a:prstGeom>
          <a:noFill/>
        </p:spPr>
        <p:txBody>
          <a:bodyPr wrap="none" rtlCol="0">
            <a:spAutoFit/>
          </a:bodyPr>
          <a:lstStyle/>
          <a:p>
            <a:r>
              <a:rPr lang="en-US" sz="2400" b="1"/>
              <a:t>What tools we may need?</a:t>
            </a:r>
          </a:p>
        </p:txBody>
      </p:sp>
      <p:pic>
        <p:nvPicPr>
          <p:cNvPr id="7" name="Picture 6">
            <a:extLst>
              <a:ext uri="{FF2B5EF4-FFF2-40B4-BE49-F238E27FC236}">
                <a16:creationId xmlns:a16="http://schemas.microsoft.com/office/drawing/2014/main" id="{C0970ACC-9F16-4015-8199-5E468AE2DA97}"/>
              </a:ext>
            </a:extLst>
          </p:cNvPr>
          <p:cNvPicPr>
            <a:picLocks noChangeAspect="1"/>
          </p:cNvPicPr>
          <p:nvPr/>
        </p:nvPicPr>
        <p:blipFill>
          <a:blip r:embed="rId2"/>
          <a:stretch>
            <a:fillRect/>
          </a:stretch>
        </p:blipFill>
        <p:spPr>
          <a:xfrm>
            <a:off x="60960" y="1089660"/>
            <a:ext cx="4861169" cy="3652206"/>
          </a:xfrm>
          <a:prstGeom prst="rect">
            <a:avLst/>
          </a:prstGeom>
        </p:spPr>
      </p:pic>
      <p:sp>
        <p:nvSpPr>
          <p:cNvPr id="3" name="TextBox 2">
            <a:extLst>
              <a:ext uri="{FF2B5EF4-FFF2-40B4-BE49-F238E27FC236}">
                <a16:creationId xmlns:a16="http://schemas.microsoft.com/office/drawing/2014/main" id="{BE367B52-0795-5C47-C694-E12FE8FCA1BB}"/>
              </a:ext>
            </a:extLst>
          </p:cNvPr>
          <p:cNvSpPr txBox="1"/>
          <p:nvPr/>
        </p:nvSpPr>
        <p:spPr>
          <a:xfrm>
            <a:off x="4202212" y="752384"/>
            <a:ext cx="4600362" cy="4247317"/>
          </a:xfrm>
          <a:prstGeom prst="rect">
            <a:avLst/>
          </a:prstGeom>
          <a:noFill/>
        </p:spPr>
        <p:txBody>
          <a:bodyPr wrap="none" rtlCol="0">
            <a:spAutoFit/>
          </a:bodyPr>
          <a:lstStyle/>
          <a:p>
            <a:r>
              <a:rPr lang="en-US" sz="1350" dirty="0"/>
              <a:t>Every part of the iteration is aided by tools</a:t>
            </a:r>
          </a:p>
          <a:p>
            <a:endParaRPr lang="en-US" dirty="0"/>
          </a:p>
          <a:p>
            <a:r>
              <a:rPr lang="en-US" sz="1350" dirty="0"/>
              <a:t>Planning/Requirement management/Review/Collaboration</a:t>
            </a:r>
          </a:p>
          <a:p>
            <a:pPr marL="285750" indent="-285750">
              <a:buFont typeface="Arial" panose="020B0604020202020204" pitchFamily="34" charset="0"/>
              <a:buChar char="•"/>
            </a:pPr>
            <a:r>
              <a:rPr lang="en-US" dirty="0"/>
              <a:t>PM systems - Jira, Miro</a:t>
            </a:r>
          </a:p>
          <a:p>
            <a:pPr marL="285750" indent="-285750">
              <a:buFont typeface="Arial" panose="020B0604020202020204" pitchFamily="34" charset="0"/>
              <a:buChar char="•"/>
            </a:pPr>
            <a:r>
              <a:rPr lang="en-US" dirty="0"/>
              <a:t>RQ management systems – Jira, Jama</a:t>
            </a:r>
          </a:p>
          <a:p>
            <a:pPr marL="285750" indent="-285750">
              <a:buFont typeface="Arial" panose="020B0604020202020204" pitchFamily="34" charset="0"/>
              <a:buChar char="•"/>
            </a:pPr>
            <a:r>
              <a:rPr lang="en-US" dirty="0"/>
              <a:t>Documentation tools - Confluence</a:t>
            </a:r>
          </a:p>
          <a:p>
            <a:pPr marL="285750" indent="-285750">
              <a:buFont typeface="Arial" panose="020B0604020202020204" pitchFamily="34" charset="0"/>
              <a:buChar char="•"/>
            </a:pPr>
            <a:endParaRPr lang="en-US" dirty="0"/>
          </a:p>
          <a:p>
            <a:r>
              <a:rPr lang="en-US" dirty="0"/>
              <a:t>Design</a:t>
            </a:r>
          </a:p>
          <a:p>
            <a:pPr marL="285750" indent="-285750">
              <a:buFont typeface="Arial" panose="020B0604020202020204" pitchFamily="34" charset="0"/>
              <a:buChar char="•"/>
            </a:pPr>
            <a:r>
              <a:rPr lang="en-US" dirty="0"/>
              <a:t>UX – Figma, </a:t>
            </a:r>
            <a:r>
              <a:rPr lang="en-US" dirty="0" err="1"/>
              <a:t>InVision</a:t>
            </a:r>
            <a:endParaRPr lang="en-US" dirty="0"/>
          </a:p>
          <a:p>
            <a:pPr marL="285750" indent="-285750">
              <a:buFont typeface="Arial" panose="020B0604020202020204" pitchFamily="34" charset="0"/>
              <a:buChar char="•"/>
            </a:pPr>
            <a:r>
              <a:rPr lang="en-US" dirty="0"/>
              <a:t>Architectural – Draw.io, Confluence</a:t>
            </a:r>
          </a:p>
          <a:p>
            <a:pPr marL="285750" indent="-285750">
              <a:buFont typeface="Arial" panose="020B0604020202020204" pitchFamily="34" charset="0"/>
              <a:buChar char="•"/>
            </a:pPr>
            <a:endParaRPr lang="en-US" dirty="0"/>
          </a:p>
          <a:p>
            <a:r>
              <a:rPr lang="en-US" dirty="0"/>
              <a:t>Development/Deployment</a:t>
            </a:r>
          </a:p>
          <a:p>
            <a:pPr marL="285750" indent="-285750">
              <a:buFont typeface="Arial" panose="020B0604020202020204" pitchFamily="34" charset="0"/>
              <a:buChar char="•"/>
            </a:pPr>
            <a:r>
              <a:rPr lang="en-US" dirty="0"/>
              <a:t>IDE – Visual Studio, </a:t>
            </a:r>
            <a:r>
              <a:rPr lang="en-US" dirty="0" err="1"/>
              <a:t>Webstorm</a:t>
            </a:r>
            <a:endParaRPr lang="en-US" dirty="0"/>
          </a:p>
          <a:p>
            <a:pPr marL="285750" indent="-285750">
              <a:buFont typeface="Arial" panose="020B0604020202020204" pitchFamily="34" charset="0"/>
              <a:buChar char="•"/>
            </a:pPr>
            <a:r>
              <a:rPr lang="en-US" dirty="0"/>
              <a:t>CI – Bamboo CI, Jenkins</a:t>
            </a:r>
          </a:p>
          <a:p>
            <a:pPr marL="285750" indent="-285750">
              <a:buFont typeface="Arial" panose="020B0604020202020204" pitchFamily="34" charset="0"/>
              <a:buChar char="•"/>
            </a:pPr>
            <a:endParaRPr lang="en-US" dirty="0"/>
          </a:p>
          <a:p>
            <a:r>
              <a:rPr lang="en-US" dirty="0"/>
              <a:t>Test</a:t>
            </a:r>
          </a:p>
          <a:p>
            <a:pPr marL="285750" indent="-285750">
              <a:buFont typeface="Arial" panose="020B0604020202020204" pitchFamily="34" charset="0"/>
              <a:buChar char="•"/>
            </a:pPr>
            <a:r>
              <a:rPr lang="en-US" dirty="0"/>
              <a:t>Test management – </a:t>
            </a:r>
            <a:r>
              <a:rPr lang="en-US" dirty="0" err="1"/>
              <a:t>qTest</a:t>
            </a:r>
            <a:r>
              <a:rPr lang="en-US" dirty="0"/>
              <a:t>, Jama</a:t>
            </a:r>
          </a:p>
          <a:p>
            <a:pPr marL="285750" indent="-285750">
              <a:buFont typeface="Arial" panose="020B0604020202020204" pitchFamily="34" charset="0"/>
              <a:buChar char="•"/>
            </a:pPr>
            <a:r>
              <a:rPr lang="en-US" dirty="0"/>
              <a:t>Perf test – </a:t>
            </a:r>
            <a:r>
              <a:rPr lang="en-US" dirty="0" err="1"/>
              <a:t>Jmeter</a:t>
            </a:r>
            <a:r>
              <a:rPr lang="en-US" dirty="0"/>
              <a:t>, Load Runner</a:t>
            </a:r>
          </a:p>
          <a:p>
            <a:pPr marL="285750" indent="-285750">
              <a:buFont typeface="Arial" panose="020B0604020202020204" pitchFamily="34" charset="0"/>
              <a:buChar char="•"/>
            </a:pPr>
            <a:r>
              <a:rPr lang="en-US" dirty="0"/>
              <a:t>Web testing – Dev tools, </a:t>
            </a:r>
            <a:r>
              <a:rPr lang="en-US" dirty="0" err="1"/>
              <a:t>Screenpresso</a:t>
            </a:r>
            <a:r>
              <a:rPr lang="en-US" dirty="0"/>
              <a:t>, browser extensions</a:t>
            </a:r>
          </a:p>
          <a:p>
            <a:pPr marL="285750" indent="-28575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236186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chemeClr val="tx1"/>
                </a:solidFill>
              </a:rPr>
              <a:t>What else we may need?</a:t>
            </a:r>
            <a:endParaRPr lang="en-US" sz="2400" b="1"/>
          </a:p>
        </p:txBody>
      </p:sp>
      <p:pic>
        <p:nvPicPr>
          <p:cNvPr id="7" name="Picture 2" descr="KÃ©ptalÃ¡lat a kÃ¶vetkezÅre: âagile toolsâ">
            <a:extLst>
              <a:ext uri="{FF2B5EF4-FFF2-40B4-BE49-F238E27FC236}">
                <a16:creationId xmlns:a16="http://schemas.microsoft.com/office/drawing/2014/main" id="{EF003F52-9FD4-4D6E-96CB-A916E0D5E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4" y="900083"/>
            <a:ext cx="8291513" cy="37009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62F395-F70C-C484-A712-D5A13DB8878C}"/>
              </a:ext>
            </a:extLst>
          </p:cNvPr>
          <p:cNvSpPr txBox="1"/>
          <p:nvPr/>
        </p:nvSpPr>
        <p:spPr>
          <a:xfrm>
            <a:off x="926694" y="4874178"/>
            <a:ext cx="2422187" cy="200055"/>
          </a:xfrm>
          <a:prstGeom prst="rect">
            <a:avLst/>
          </a:prstGeom>
          <a:solidFill>
            <a:srgbClr val="133C41"/>
          </a:solidFill>
        </p:spPr>
        <p:txBody>
          <a:bodyPr wrap="square" lIns="91440" tIns="45720" rIns="91440" bIns="45720" rtlCol="0" anchor="t">
            <a:spAutoFit/>
          </a:bodyPr>
          <a:lstStyle/>
          <a:p>
            <a:pPr>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r>
              <a:rPr lang="en-US" sz="700" dirty="0">
                <a:solidFill>
                  <a:schemeClr val="bg1"/>
                </a:solidFill>
                <a:latin typeface="+mj-lt"/>
              </a:rPr>
              <a:t>202</a:t>
            </a:r>
            <a:r>
              <a:rPr lang="hu-HU" sz="700" dirty="0">
                <a:solidFill>
                  <a:schemeClr val="bg1"/>
                </a:solidFill>
                <a:latin typeface="+mj-lt"/>
              </a:rPr>
              <a:t>2</a:t>
            </a:r>
            <a:r>
              <a:rPr lang="en-US" sz="700" b="0" i="0" u="none" strike="noStrike" kern="1200" baseline="0" dirty="0">
                <a:solidFill>
                  <a:schemeClr val="bg1"/>
                </a:solidFill>
                <a:effectLst/>
                <a:latin typeface="+mj-lt"/>
                <a:ea typeface="+mn-ea"/>
                <a:cs typeface="+mn-cs"/>
              </a:rPr>
              <a:t> EPAM Systems, Inc.</a:t>
            </a:r>
            <a:endParaRPr lang="en-US" sz="700" dirty="0">
              <a:solidFill>
                <a:schemeClr val="bg1"/>
              </a:solidFill>
              <a:latin typeface="+mj-lt"/>
            </a:endParaRPr>
          </a:p>
        </p:txBody>
      </p:sp>
    </p:spTree>
    <p:extLst>
      <p:ext uri="{BB962C8B-B14F-4D97-AF65-F5344CB8AC3E}">
        <p14:creationId xmlns:p14="http://schemas.microsoft.com/office/powerpoint/2010/main" val="2478853888"/>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DA91ACF1AB8C4993940553662C3B6E" ma:contentTypeVersion="11" ma:contentTypeDescription="Create a new document." ma:contentTypeScope="" ma:versionID="bf3bf8a965f787e367483523250ecbb5">
  <xsd:schema xmlns:xsd="http://www.w3.org/2001/XMLSchema" xmlns:xs="http://www.w3.org/2001/XMLSchema" xmlns:p="http://schemas.microsoft.com/office/2006/metadata/properties" xmlns:ns2="11a5dca0-3636-42de-813f-044b243ee258" xmlns:ns3="ba7f2db4-a52b-4d74-9216-ebf707ef889e" targetNamespace="http://schemas.microsoft.com/office/2006/metadata/properties" ma:root="true" ma:fieldsID="dbefa7cd2c107c4ef5fc420f2c56ae7c" ns2:_="" ns3:_="">
    <xsd:import namespace="11a5dca0-3636-42de-813f-044b243ee258"/>
    <xsd:import namespace="ba7f2db4-a52b-4d74-9216-ebf707ef889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a5dca0-3636-42de-813f-044b243ee2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5e7e27f-e892-4f83-94e1-90b55e231c0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7f2db4-a52b-4d74-9216-ebf707ef889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a031927-144b-498f-9155-e035b0530e28}" ma:internalName="TaxCatchAll" ma:showField="CatchAllData" ma:web="ba7f2db4-a52b-4d74-9216-ebf707ef889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a7f2db4-a52b-4d74-9216-ebf707ef889e" xsi:nil="true"/>
    <lcf76f155ced4ddcb4097134ff3c332f xmlns="11a5dca0-3636-42de-813f-044b243ee2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C492778-E249-4D7C-90A3-99E87CC642EE}">
  <ds:schemaRefs>
    <ds:schemaRef ds:uri="http://schemas.microsoft.com/sharepoint/v3/contenttype/forms"/>
  </ds:schemaRefs>
</ds:datastoreItem>
</file>

<file path=customXml/itemProps2.xml><?xml version="1.0" encoding="utf-8"?>
<ds:datastoreItem xmlns:ds="http://schemas.openxmlformats.org/officeDocument/2006/customXml" ds:itemID="{33395432-A1AA-483E-8CDB-B8E29BA92252}"/>
</file>

<file path=customXml/itemProps3.xml><?xml version="1.0" encoding="utf-8"?>
<ds:datastoreItem xmlns:ds="http://schemas.openxmlformats.org/officeDocument/2006/customXml" ds:itemID="{EBF2D1CB-E79D-4C35-9109-185EA5F561D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Covers</Template>
  <TotalTime>408</TotalTime>
  <Words>2650</Words>
  <Application>Microsoft Office PowerPoint</Application>
  <PresentationFormat>On-screen Show (16:9)</PresentationFormat>
  <Paragraphs>259</Paragraphs>
  <Slides>40</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vt:i4>
      </vt:variant>
    </vt:vector>
  </HeadingPairs>
  <TitlesOfParts>
    <vt:vector size="48" baseType="lpstr">
      <vt:lpstr>Arial</vt:lpstr>
      <vt:lpstr>Calibri</vt:lpstr>
      <vt:lpstr>Calibri Light</vt:lpstr>
      <vt:lpstr>Open Sans</vt:lpstr>
      <vt:lpstr>Wingdings</vt:lpstr>
      <vt:lpstr>Covers</vt:lpstr>
      <vt:lpstr>General</vt:lpstr>
      <vt:lpstr>Breakers</vt:lpstr>
      <vt:lpstr>Agile tools</vt:lpstr>
      <vt:lpstr>Lookback to the Agile methodology basics</vt:lpstr>
      <vt:lpstr>Development models</vt:lpstr>
      <vt:lpstr>Development models</vt:lpstr>
      <vt:lpstr>Development models</vt:lpstr>
      <vt:lpstr>DoR and DoD</vt:lpstr>
      <vt:lpstr>Tools</vt:lpstr>
      <vt:lpstr>What tools we may need?</vt:lpstr>
      <vt:lpstr>What else we may need?</vt:lpstr>
      <vt:lpstr>Planning, Requirement Management, Review</vt:lpstr>
      <vt:lpstr>Requirement management</vt:lpstr>
      <vt:lpstr>How the tools work?</vt:lpstr>
      <vt:lpstr>How the tools work?</vt:lpstr>
      <vt:lpstr>How the tools work?</vt:lpstr>
      <vt:lpstr>How the tools work?</vt:lpstr>
      <vt:lpstr>How the tools work?</vt:lpstr>
      <vt:lpstr>How the tools work?</vt:lpstr>
      <vt:lpstr>Jira basics</vt:lpstr>
      <vt:lpstr>Atlassian Jira</vt:lpstr>
      <vt:lpstr>Key terms to know</vt:lpstr>
      <vt:lpstr>Key terms to know</vt:lpstr>
      <vt:lpstr>Key terms to know</vt:lpstr>
      <vt:lpstr>User Story from real life</vt:lpstr>
      <vt:lpstr>Jira advanced</vt:lpstr>
      <vt:lpstr>PowerPoint Presentation</vt:lpstr>
      <vt:lpstr>PowerPoint Presentation</vt:lpstr>
      <vt:lpstr>PowerPoint Presentation</vt:lpstr>
      <vt:lpstr>PowerPoint Presentation</vt:lpstr>
      <vt:lpstr>PowerPoint Presentation</vt:lpstr>
      <vt:lpstr>Kanban board and SCRUM board in Jira</vt:lpstr>
      <vt:lpstr>Key terms and concepts on scrum board</vt:lpstr>
      <vt:lpstr>PowerPoint Presentation</vt:lpstr>
      <vt:lpstr>PowerPoint Presentation</vt:lpstr>
      <vt:lpstr>PowerPoint Presentation</vt:lpstr>
      <vt:lpstr>PowerPoint Presentation</vt:lpstr>
      <vt:lpstr>Search in Jira</vt:lpstr>
      <vt:lpstr>Search JIRA like a boss with JQL</vt:lpstr>
      <vt:lpstr>PowerPoint Presentation</vt:lpstr>
      <vt:lpstr>PowerPoint Presentation</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Levente Varga1</cp:lastModifiedBy>
  <cp:revision>16</cp:revision>
  <dcterms:created xsi:type="dcterms:W3CDTF">2018-01-26T19:23:30Z</dcterms:created>
  <dcterms:modified xsi:type="dcterms:W3CDTF">2024-09-23T13:50:43Z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0x0101008CDA91ACF1AB8C4993940553662C3B6E</vt:lpwstr>
  </property>
</Properties>
</file>