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  <p:sldMasterId id="2147483661" r:id="rId5"/>
    <p:sldMasterId id="2147483676" r:id="rId6"/>
    <p:sldMasterId id="2147483663" r:id="rId7"/>
  </p:sldMasterIdLst>
  <p:notesMasterIdLst>
    <p:notesMasterId r:id="rId37"/>
  </p:notesMasterIdLst>
  <p:handoutMasterIdLst>
    <p:handoutMasterId r:id="rId38"/>
  </p:handoutMasterIdLst>
  <p:sldIdLst>
    <p:sldId id="256" r:id="rId8"/>
    <p:sldId id="265" r:id="rId9"/>
    <p:sldId id="264" r:id="rId10"/>
    <p:sldId id="272" r:id="rId11"/>
    <p:sldId id="266" r:id="rId12"/>
    <p:sldId id="262" r:id="rId13"/>
    <p:sldId id="261" r:id="rId14"/>
    <p:sldId id="257" r:id="rId15"/>
    <p:sldId id="269" r:id="rId16"/>
    <p:sldId id="280" r:id="rId17"/>
    <p:sldId id="273" r:id="rId18"/>
    <p:sldId id="295" r:id="rId19"/>
    <p:sldId id="296" r:id="rId20"/>
    <p:sldId id="297" r:id="rId21"/>
    <p:sldId id="298" r:id="rId22"/>
    <p:sldId id="282" r:id="rId23"/>
    <p:sldId id="274" r:id="rId24"/>
    <p:sldId id="299" r:id="rId25"/>
    <p:sldId id="300" r:id="rId26"/>
    <p:sldId id="275" r:id="rId27"/>
    <p:sldId id="288" r:id="rId28"/>
    <p:sldId id="289" r:id="rId29"/>
    <p:sldId id="291" r:id="rId30"/>
    <p:sldId id="290" r:id="rId31"/>
    <p:sldId id="292" r:id="rId32"/>
    <p:sldId id="301" r:id="rId33"/>
    <p:sldId id="294" r:id="rId34"/>
    <p:sldId id="302" r:id="rId35"/>
    <p:sldId id="279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CEBB-48F3-451E-A35D-51582629180B}" v="222" dt="2019-10-07T02:13:0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74767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Traditional architect drawback IBM case study: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Project: U.S. Air Traffic control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After one year desinging the system became out-dated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hu-HU" dirty="0"/>
              <a:t>The hardware and the air traffic control practices had moved 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dirty="0"/>
              <a:t>They started over and came up another design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hu-HU" dirty="0"/>
              <a:t>It became out-dates again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hu-HU" dirty="0"/>
              <a:t>They were doing in 10 years and nothing was built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0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95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FB71-AC79-4E6B-AE91-7AD1B1F8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4B32-B9FB-409B-B923-42D061F16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08AE-A0D1-4A26-B623-20557D7B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D78D-A605-4BD3-B99B-D5FA179D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1325-0547-4B0E-B7CD-B2BDC0CF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549-E0BC-4D20-BE8E-EDDA0718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98F81-E78D-4534-B268-68EE6F34C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6234-74BA-4AB6-B4D9-EF3EE1E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0589-FC64-4DEC-A5DA-145ECD20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95C7-2A11-4E1B-A733-99D441DE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8541B-139D-4712-B1DE-62F131338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E8FA-7A70-4E4F-B426-C9913199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7243-C507-42C9-8C2C-1FECA981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704E-0F1B-4A7D-8C15-BA1DF02E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4179-5AAE-4327-9EAC-238752CF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0B8-CD01-483C-AD6E-F697A08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A6BB-3409-4AF4-BF01-5AC8184B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7479-1D6A-4A15-86E6-96EC1752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C403-8B58-46A3-B856-5050BF29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A914-AE2D-4D0A-BE39-DAA4002D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1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3402-2561-4914-A1D8-4F6070B9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A1DC-9855-445F-B5EE-01F24C47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FA9-5233-4D81-A076-BE795305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40C5-0517-49F2-B689-DF2C05A4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FB5F-6341-46B0-84DF-4A31416C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05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33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5AC-8639-4362-A478-ABFF7DA4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893-823F-4CB6-8A38-8CE6FBF9B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439D3-7CA2-4A8B-A281-DFD3B55F6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4136-F3C2-423F-B2B8-79A081D2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0402-2543-4A79-909C-BE5175DD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8D8E-9272-40CE-87F7-6F9F27FF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6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A404-F0CE-49E6-8F99-23DFAF47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91DD-7FF1-4F75-89E1-C7FE2226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7F6D-DFC6-4BA4-A4BE-5ADF69AB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FF053-464A-45FA-B1D3-960B29D0F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4B753-5EB4-489B-8940-5685DFC3C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46C77-2EE7-4B0F-990E-7EAD775C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8E81-0941-4809-9968-D98EAECD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9CFD-F571-4AF2-8F52-C15055C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913C-D702-4F78-AE0C-ACE77D4B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7918-4DE9-4652-884B-B75A8DD0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9F7BD-B78F-4603-8B08-D37183F9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5EC25-5F72-40B8-A419-724F562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57199-5BF0-4227-AE19-9277F078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240F7-767C-4C0F-9172-8BFEB957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E393-3E3F-4E75-9016-57000069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BC1A-C4DB-474C-BB5B-6CC797AB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9DC7-19D1-4A7A-8786-E89BFE27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E251A-7AF8-4EB9-9389-BAA25AA3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EF9A-E8F1-4716-B4D2-E7E179BE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58D9-6A47-43D0-8770-F9C8122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7465-9765-47A5-9A94-679D85CA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0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CC93-34F5-4196-B8B7-2F9159D3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CEC3D-EEB1-47B9-AE31-19C72AF67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C8429-EEFC-4A4D-B632-42E3F127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57B14-3907-4832-9A88-B0814042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0D003-8AB9-46DC-9FFA-76B15BD1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5E94F-F0E3-4CFF-B8E3-669611AB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3E254-B402-479F-9E84-04BC08CC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17D2-7801-4E79-847B-CF1C52E4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1738-FD21-4A3B-B888-BE3D602B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3622-A5E8-4215-9CF5-D735077944E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B305-B0DE-41E0-A6C6-0E228F82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D8C6-C372-48F3-BE0C-E3B5E404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DC2D-9AD8-4A30-B2E6-A8354DC7ED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1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csaba-l&#225;mfalusi" TargetMode="External"/><Relationship Id="rId2" Type="http://schemas.openxmlformats.org/officeDocument/2006/relationships/hyperlink" Target="mailto:csaba_lamfalusi@epam.com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149821"/>
            <a:ext cx="4315968" cy="2033645"/>
          </a:xfrm>
        </p:spPr>
        <p:txBody>
          <a:bodyPr/>
          <a:lstStyle/>
          <a:p>
            <a:r>
              <a:rPr lang="en-US" dirty="0"/>
              <a:t>Fundamentals of software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422281"/>
            <a:ext cx="4315968" cy="313932"/>
          </a:xfrm>
        </p:spPr>
        <p:txBody>
          <a:bodyPr/>
          <a:lstStyle/>
          <a:p>
            <a:r>
              <a:rPr lang="hu-HU" dirty="0"/>
              <a:t>Csaba Lámfalusi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Architecture is about the important stuff.</a:t>
            </a:r>
          </a:p>
          <a:p>
            <a:r>
              <a:rPr lang="en-US" dirty="0"/>
              <a:t>Whatever that is.</a:t>
            </a:r>
            <a:r>
              <a:rPr lang="hu-HU" dirty="0"/>
              <a:t>” - </a:t>
            </a:r>
            <a:r>
              <a:rPr lang="en-US" dirty="0"/>
              <a:t>Martin Fowler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Architecturally</a:t>
            </a:r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„Any organization that design a system will inevitably produce a design whose structure is a copy of the organization’s communication structure.” – Mel Conway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0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Siloed Organization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7" name="Content Placeholder 6" descr="A picture containing hat, ottoman&#10;&#10;Description automatically generated">
            <a:extLst>
              <a:ext uri="{FF2B5EF4-FFF2-40B4-BE49-F238E27FC236}">
                <a16:creationId xmlns:a16="http://schemas.microsoft.com/office/drawing/2014/main" id="{BB65F5FC-5493-4FF9-8540-58970DB6046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0" y="1789450"/>
            <a:ext cx="1828800" cy="1828800"/>
          </a:xfrm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A4A257-672F-45B1-AA0C-0C33EE6F1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89450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F7FB464F-93BC-4E1D-BD9D-289F740CC1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30" y="1789450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A5AAC-423B-44DF-B400-ABEE701A4123}"/>
              </a:ext>
            </a:extLst>
          </p:cNvPr>
          <p:cNvSpPr txBox="1"/>
          <p:nvPr/>
        </p:nvSpPr>
        <p:spPr>
          <a:xfrm>
            <a:off x="1506926" y="1193007"/>
            <a:ext cx="550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DBAs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72906-C229-41CD-B3E0-7120965B701B}"/>
              </a:ext>
            </a:extLst>
          </p:cNvPr>
          <p:cNvSpPr txBox="1"/>
          <p:nvPr/>
        </p:nvSpPr>
        <p:spPr>
          <a:xfrm>
            <a:off x="1154746" y="3914611"/>
            <a:ext cx="1254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Database Layer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C814F-8DC7-4A54-8456-F66E4073E569}"/>
              </a:ext>
            </a:extLst>
          </p:cNvPr>
          <p:cNvSpPr txBox="1"/>
          <p:nvPr/>
        </p:nvSpPr>
        <p:spPr>
          <a:xfrm>
            <a:off x="4067823" y="1193007"/>
            <a:ext cx="10083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UI/UX team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3370A-B07E-4606-91DC-8238499C9DC6}"/>
              </a:ext>
            </a:extLst>
          </p:cNvPr>
          <p:cNvSpPr txBox="1"/>
          <p:nvPr/>
        </p:nvSpPr>
        <p:spPr>
          <a:xfrm>
            <a:off x="4195389" y="3914447"/>
            <a:ext cx="7532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UI Layer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9766F-9555-4A29-8F5B-C6B6E74FE1CF}"/>
              </a:ext>
            </a:extLst>
          </p:cNvPr>
          <p:cNvSpPr txBox="1"/>
          <p:nvPr/>
        </p:nvSpPr>
        <p:spPr>
          <a:xfrm>
            <a:off x="6618236" y="1193007"/>
            <a:ext cx="1487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Business Specialist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33A04-48A9-4DF6-B76F-B33CB9C3333C}"/>
              </a:ext>
            </a:extLst>
          </p:cNvPr>
          <p:cNvSpPr txBox="1"/>
          <p:nvPr/>
        </p:nvSpPr>
        <p:spPr>
          <a:xfrm>
            <a:off x="6767956" y="3914447"/>
            <a:ext cx="1188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Business Logic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08F6C-4D1E-44C7-A0F4-0174F12C2BAB}"/>
              </a:ext>
            </a:extLst>
          </p:cNvPr>
          <p:cNvCxnSpPr/>
          <p:nvPr/>
        </p:nvCxnSpPr>
        <p:spPr>
          <a:xfrm>
            <a:off x="3143250" y="1107222"/>
            <a:ext cx="0" cy="3193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903D32-00EA-45E9-92D6-B233130D746F}"/>
              </a:ext>
            </a:extLst>
          </p:cNvPr>
          <p:cNvCxnSpPr/>
          <p:nvPr/>
        </p:nvCxnSpPr>
        <p:spPr>
          <a:xfrm>
            <a:off x="6024562" y="1107222"/>
            <a:ext cx="0" cy="3193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6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Instead of horizontal silos</a:t>
            </a:r>
          </a:p>
          <a:p>
            <a:r>
              <a:rPr lang="hu-HU" dirty="0"/>
              <a:t>Cross-functional teams</a:t>
            </a:r>
          </a:p>
          <a:p>
            <a:pPr lvl="1"/>
            <a:r>
              <a:rPr lang="hu-HU" dirty="0"/>
              <a:t>Have all of the skills</a:t>
            </a:r>
          </a:p>
          <a:p>
            <a:pPr lvl="1"/>
            <a:r>
              <a:rPr lang="hu-HU" dirty="0"/>
              <a:t>Own complete vertical slice of the system</a:t>
            </a:r>
          </a:p>
          <a:p>
            <a:r>
              <a:rPr lang="hu-HU" dirty="0"/>
              <a:t>Moving to agile-friendly architectures</a:t>
            </a:r>
          </a:p>
          <a:p>
            <a:r>
              <a:rPr lang="hu-HU" dirty="0"/>
              <a:t>It lets the team work faster</a:t>
            </a:r>
          </a:p>
          <a:p>
            <a:endParaRPr lang="hu-HU" dirty="0"/>
          </a:p>
          <a:p>
            <a:endParaRPr lang="hu-HU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Conway’s Law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Change the structure of the organization to match agile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Placeholder 1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00F8A21-14D3-45C4-A45D-4011E46B70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08" t="-14764" r="-6873" b="-8139"/>
          <a:stretch/>
        </p:blipFill>
        <p:spPr>
          <a:xfrm>
            <a:off x="818146" y="1335504"/>
            <a:ext cx="2033337" cy="2045369"/>
          </a:xfrm>
        </p:spPr>
      </p:pic>
    </p:spTree>
    <p:extLst>
      <p:ext uri="{BB962C8B-B14F-4D97-AF65-F5344CB8AC3E}">
        <p14:creationId xmlns:p14="http://schemas.microsoft.com/office/powerpoint/2010/main" val="25711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Incremental vs. big up-front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Big Up-Front Design (BUFD)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Agile Incremental Design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CDEB9E-ADB8-416B-BA5B-2615898E9A3A}"/>
              </a:ext>
            </a:extLst>
          </p:cNvPr>
          <p:cNvGrpSpPr/>
          <p:nvPr/>
        </p:nvGrpSpPr>
        <p:grpSpPr>
          <a:xfrm>
            <a:off x="1111041" y="1756570"/>
            <a:ext cx="2478506" cy="2307430"/>
            <a:chOff x="1111041" y="1864895"/>
            <a:chExt cx="2478506" cy="23074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7F2AFC-AED6-42CB-B31C-88E2F71D46CD}"/>
                </a:ext>
              </a:extLst>
            </p:cNvPr>
            <p:cNvSpPr/>
            <p:nvPr/>
          </p:nvSpPr>
          <p:spPr>
            <a:xfrm>
              <a:off x="1111041" y="1864895"/>
              <a:ext cx="2478506" cy="61361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User interface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74CF53-04E2-4BC6-B1E4-70AB7BCB7497}"/>
                </a:ext>
              </a:extLst>
            </p:cNvPr>
            <p:cNvSpPr/>
            <p:nvPr/>
          </p:nvSpPr>
          <p:spPr>
            <a:xfrm>
              <a:off x="1111041" y="2717382"/>
              <a:ext cx="2478506" cy="61361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Business logic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0728274-7DB9-4394-A175-B6555192DD23}"/>
                </a:ext>
              </a:extLst>
            </p:cNvPr>
            <p:cNvSpPr/>
            <p:nvPr/>
          </p:nvSpPr>
          <p:spPr>
            <a:xfrm>
              <a:off x="1111041" y="3558715"/>
              <a:ext cx="2478506" cy="61361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Database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866750-CBA2-4D5E-92C3-D5AAEECF6316}"/>
              </a:ext>
            </a:extLst>
          </p:cNvPr>
          <p:cNvGrpSpPr/>
          <p:nvPr/>
        </p:nvGrpSpPr>
        <p:grpSpPr>
          <a:xfrm>
            <a:off x="5554453" y="1756570"/>
            <a:ext cx="2478506" cy="2307430"/>
            <a:chOff x="1111041" y="1864895"/>
            <a:chExt cx="2478506" cy="23074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296B67-BF66-45A0-8F7D-321AD01EDBB2}"/>
                </a:ext>
              </a:extLst>
            </p:cNvPr>
            <p:cNvSpPr/>
            <p:nvPr/>
          </p:nvSpPr>
          <p:spPr>
            <a:xfrm>
              <a:off x="1111041" y="1864895"/>
              <a:ext cx="2478506" cy="61361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Customer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130E03-93B7-4E3F-9ABA-7A25B315EED9}"/>
                </a:ext>
              </a:extLst>
            </p:cNvPr>
            <p:cNvSpPr/>
            <p:nvPr/>
          </p:nvSpPr>
          <p:spPr>
            <a:xfrm>
              <a:off x="1111041" y="2717382"/>
              <a:ext cx="2478506" cy="61361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Stories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1C4A94-6439-49BD-82CF-8DE0ABECD73D}"/>
                </a:ext>
              </a:extLst>
            </p:cNvPr>
            <p:cNvSpPr/>
            <p:nvPr/>
          </p:nvSpPr>
          <p:spPr>
            <a:xfrm>
              <a:off x="1111041" y="3558715"/>
              <a:ext cx="2478506" cy="61361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Technology</a:t>
              </a:r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0F651D-5B4A-4F30-B54F-74A2DBE0EF6E}"/>
              </a:ext>
            </a:extLst>
          </p:cNvPr>
          <p:cNvCxnSpPr/>
          <p:nvPr/>
        </p:nvCxnSpPr>
        <p:spPr>
          <a:xfrm flipV="1">
            <a:off x="3993356" y="1843088"/>
            <a:ext cx="0" cy="22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216AE7-9030-4F45-9301-59064BF9C2E9}"/>
              </a:ext>
            </a:extLst>
          </p:cNvPr>
          <p:cNvCxnSpPr/>
          <p:nvPr/>
        </p:nvCxnSpPr>
        <p:spPr>
          <a:xfrm>
            <a:off x="5150644" y="1807369"/>
            <a:ext cx="0" cy="225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Domain-</a:t>
            </a:r>
            <a:r>
              <a:rPr lang="hu-HU" dirty="0" err="1" smtClean="0"/>
              <a:t>Driven</a:t>
            </a:r>
            <a:r>
              <a:rPr lang="hu-HU" dirty="0" smtClean="0"/>
              <a:t> </a:t>
            </a:r>
            <a:r>
              <a:rPr lang="hu-HU" dirty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6179288" cy="3032154"/>
          </a:xfrm>
        </p:spPr>
        <p:txBody>
          <a:bodyPr/>
          <a:lstStyle/>
          <a:p>
            <a:r>
              <a:rPr lang="hu-HU" dirty="0"/>
              <a:t>DDD-based systems are rarely N-Tiered systems because tiers are technical things (they don’t model any part of the domain)</a:t>
            </a:r>
          </a:p>
          <a:p>
            <a:r>
              <a:rPr lang="hu-HU" dirty="0"/>
              <a:t>Unique architectures to solve unique problems</a:t>
            </a:r>
          </a:p>
          <a:p>
            <a:r>
              <a:rPr lang="hu-HU" dirty="0"/>
              <a:t>The modules reflect the business, not the implementation technology</a:t>
            </a:r>
          </a:p>
          <a:p>
            <a:r>
              <a:rPr lang="hu-HU" dirty="0"/>
              <a:t>Subsystems might use completely different implementation technologies</a:t>
            </a:r>
          </a:p>
          <a:p>
            <a:r>
              <a:rPr lang="hu-HU" dirty="0"/>
              <a:t>Bounded context models natural divisions within the buiness whose problems we’re solving, the domain</a:t>
            </a:r>
          </a:p>
          <a:p>
            <a:pPr lvl="1"/>
            <a:r>
              <a:rPr lang="hu-HU" dirty="0"/>
              <a:t>The communication is focused on the work that happens in the given context</a:t>
            </a:r>
          </a:p>
          <a:p>
            <a:pPr lvl="1"/>
            <a:r>
              <a:rPr lang="hu-HU" dirty="0"/>
              <a:t>In the BUFD we try to come up with the universal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The structure of your code should map to the structure of the problem domain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6DD1C-0ED8-4C28-9224-567FE0C5685D}"/>
              </a:ext>
            </a:extLst>
          </p:cNvPr>
          <p:cNvCxnSpPr>
            <a:cxnSpLocks/>
          </p:cNvCxnSpPr>
          <p:nvPr/>
        </p:nvCxnSpPr>
        <p:spPr>
          <a:xfrm>
            <a:off x="7758113" y="1665795"/>
            <a:ext cx="0" cy="264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3C0107-BA8A-41FD-BE51-8AD3C2CF4664}"/>
              </a:ext>
            </a:extLst>
          </p:cNvPr>
          <p:cNvCxnSpPr>
            <a:cxnSpLocks/>
          </p:cNvCxnSpPr>
          <p:nvPr/>
        </p:nvCxnSpPr>
        <p:spPr>
          <a:xfrm flipH="1" flipV="1">
            <a:off x="7322344" y="3668319"/>
            <a:ext cx="400051" cy="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1CD79321-F36A-42CD-B6C9-0C4C67EE2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96" y="3324050"/>
            <a:ext cx="585216" cy="585216"/>
          </a:xfrm>
          <a:prstGeom prst="rect">
            <a:avLst/>
          </a:prstGeom>
        </p:spPr>
      </p:pic>
      <p:pic>
        <p:nvPicPr>
          <p:cNvPr id="24" name="Picture 23" descr="A picture containing plate&#10;&#10;Description automatically generated">
            <a:extLst>
              <a:ext uri="{FF2B5EF4-FFF2-40B4-BE49-F238E27FC236}">
                <a16:creationId xmlns:a16="http://schemas.microsoft.com/office/drawing/2014/main" id="{1AD8F000-43AD-4E18-BA2A-2BD48586C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55" y="1922335"/>
            <a:ext cx="585216" cy="585216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9EF52691-8394-42D4-ABF2-D645AA72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3294422"/>
            <a:ext cx="589277" cy="589277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3A5AA71C-2C9C-4BC6-95DB-736463E4FF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96" y="1922335"/>
            <a:ext cx="585216" cy="58521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2F51CE-1C06-49AB-BCBB-FEF2755D648A}"/>
              </a:ext>
            </a:extLst>
          </p:cNvPr>
          <p:cNvCxnSpPr>
            <a:cxnSpLocks/>
          </p:cNvCxnSpPr>
          <p:nvPr/>
        </p:nvCxnSpPr>
        <p:spPr>
          <a:xfrm flipH="1" flipV="1">
            <a:off x="7793832" y="3672514"/>
            <a:ext cx="400051" cy="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C6E29E-ED9E-4AE6-A254-DDCDB132710F}"/>
              </a:ext>
            </a:extLst>
          </p:cNvPr>
          <p:cNvCxnSpPr>
            <a:cxnSpLocks/>
          </p:cNvCxnSpPr>
          <p:nvPr/>
        </p:nvCxnSpPr>
        <p:spPr>
          <a:xfrm flipH="1" flipV="1">
            <a:off x="7314632" y="2210867"/>
            <a:ext cx="400051" cy="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F82A0E-6DEA-429F-B092-6EE2F9EBB8B7}"/>
              </a:ext>
            </a:extLst>
          </p:cNvPr>
          <p:cNvCxnSpPr>
            <a:cxnSpLocks/>
          </p:cNvCxnSpPr>
          <p:nvPr/>
        </p:nvCxnSpPr>
        <p:spPr>
          <a:xfrm flipH="1" flipV="1">
            <a:off x="7793832" y="2210867"/>
            <a:ext cx="400051" cy="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086F20-F716-4A19-A035-4FCC19D2898B}"/>
              </a:ext>
            </a:extLst>
          </p:cNvPr>
          <p:cNvSpPr txBox="1"/>
          <p:nvPr/>
        </p:nvSpPr>
        <p:spPr>
          <a:xfrm>
            <a:off x="8151642" y="2538056"/>
            <a:ext cx="6851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Invoice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36ADAF-D391-4303-9714-A5B38520AF47}"/>
              </a:ext>
            </a:extLst>
          </p:cNvPr>
          <p:cNvSpPr txBox="1"/>
          <p:nvPr/>
        </p:nvSpPr>
        <p:spPr>
          <a:xfrm>
            <a:off x="6491996" y="2535091"/>
            <a:ext cx="905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Storefront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75D8D-0A61-4EBF-8912-73CD6859A8FB}"/>
              </a:ext>
            </a:extLst>
          </p:cNvPr>
          <p:cNvSpPr txBox="1"/>
          <p:nvPr/>
        </p:nvSpPr>
        <p:spPr>
          <a:xfrm>
            <a:off x="6544189" y="3951646"/>
            <a:ext cx="8013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Payment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1BE007-291B-4D9A-A023-DC34093ED14F}"/>
              </a:ext>
            </a:extLst>
          </p:cNvPr>
          <p:cNvSpPr txBox="1"/>
          <p:nvPr/>
        </p:nvSpPr>
        <p:spPr>
          <a:xfrm>
            <a:off x="8001569" y="3947103"/>
            <a:ext cx="9890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Design Process: 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Describes the end user’s problem</a:t>
            </a:r>
          </a:p>
          <a:p>
            <a:r>
              <a:rPr lang="hu-HU" dirty="0"/>
              <a:t>Describes the solution to the problem</a:t>
            </a:r>
          </a:p>
          <a:p>
            <a:pPr lvl="1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Problem statement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Describes their work (not yours)</a:t>
            </a:r>
          </a:p>
          <a:p>
            <a:r>
              <a:rPr lang="hu-HU" dirty="0"/>
              <a:t>Describes an end user going through a domain-level process to achieve some valueable outcome</a:t>
            </a:r>
          </a:p>
          <a:p>
            <a:r>
              <a:rPr lang="hu-HU" dirty="0"/>
              <a:t>Does not describe a computer program</a:t>
            </a:r>
          </a:p>
          <a:p>
            <a:r>
              <a:rPr lang="hu-HU" dirty="0"/>
              <a:t>If you not providing actual value, solving some real problem, that one of your real users has in the real world, why would anybody want to use the software?</a:t>
            </a:r>
          </a:p>
          <a:p>
            <a:r>
              <a:rPr lang="hu-HU" dirty="0"/>
              <a:t>Stories need to be refined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User Story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E7D05F5-EDD7-468B-8AE7-5AD13C4D52C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800600" y="1608714"/>
            <a:ext cx="3992563" cy="2681721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CDEB9E-ADB8-416B-BA5B-2615898E9A3A}"/>
              </a:ext>
            </a:extLst>
          </p:cNvPr>
          <p:cNvGrpSpPr/>
          <p:nvPr/>
        </p:nvGrpSpPr>
        <p:grpSpPr>
          <a:xfrm>
            <a:off x="2173015" y="1756570"/>
            <a:ext cx="1700589" cy="2307430"/>
            <a:chOff x="1111041" y="1864895"/>
            <a:chExt cx="2478506" cy="23074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7F2AFC-AED6-42CB-B31C-88E2F71D46CD}"/>
                </a:ext>
              </a:extLst>
            </p:cNvPr>
            <p:cNvSpPr/>
            <p:nvPr/>
          </p:nvSpPr>
          <p:spPr>
            <a:xfrm>
              <a:off x="1111041" y="1864895"/>
              <a:ext cx="2478506" cy="61361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User interface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74CF53-04E2-4BC6-B1E4-70AB7BCB7497}"/>
                </a:ext>
              </a:extLst>
            </p:cNvPr>
            <p:cNvSpPr/>
            <p:nvPr/>
          </p:nvSpPr>
          <p:spPr>
            <a:xfrm>
              <a:off x="1111041" y="2717382"/>
              <a:ext cx="2478506" cy="61361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Business logic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0728274-7DB9-4394-A175-B6555192DD23}"/>
                </a:ext>
              </a:extLst>
            </p:cNvPr>
            <p:cNvSpPr/>
            <p:nvPr/>
          </p:nvSpPr>
          <p:spPr>
            <a:xfrm>
              <a:off x="1111041" y="3558715"/>
              <a:ext cx="2478506" cy="61361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Database</a:t>
              </a:r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ACA0CD-D583-48E6-BE1A-0FC00A7F6950}"/>
              </a:ext>
            </a:extLst>
          </p:cNvPr>
          <p:cNvSpPr/>
          <p:nvPr/>
        </p:nvSpPr>
        <p:spPr>
          <a:xfrm>
            <a:off x="585788" y="1756570"/>
            <a:ext cx="1050131" cy="23074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Story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064A8-B62C-4736-A393-873D4DDE28BD}"/>
              </a:ext>
            </a:extLst>
          </p:cNvPr>
          <p:cNvCxnSpPr/>
          <p:nvPr/>
        </p:nvCxnSpPr>
        <p:spPr>
          <a:xfrm>
            <a:off x="1758677" y="2910285"/>
            <a:ext cx="341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Current </a:t>
            </a:r>
            <a:r>
              <a:rPr lang="en-US" dirty="0"/>
              <a:t>Project Role</a:t>
            </a:r>
            <a:r>
              <a:rPr lang="hu-HU" dirty="0"/>
              <a:t>: Development Lead</a:t>
            </a:r>
          </a:p>
          <a:p>
            <a:r>
              <a:rPr lang="hu-HU" dirty="0"/>
              <a:t>Primary Skill: Java Backend Development</a:t>
            </a:r>
          </a:p>
          <a:p>
            <a:pPr lvl="1"/>
            <a:r>
              <a:rPr lang="en-US" dirty="0"/>
              <a:t>Advanced experience in Enterprise Web Application development.</a:t>
            </a:r>
          </a:p>
          <a:p>
            <a:pPr lvl="1"/>
            <a:r>
              <a:rPr lang="hu-HU" dirty="0"/>
              <a:t>Using Spring Framework</a:t>
            </a:r>
          </a:p>
          <a:p>
            <a:r>
              <a:rPr lang="hu-HU" dirty="0"/>
              <a:t>Other interest: Big Data Technologies</a:t>
            </a:r>
          </a:p>
          <a:p>
            <a:pPr lvl="1"/>
            <a:r>
              <a:rPr lang="hu-HU" dirty="0"/>
              <a:t>Hadoop, Hive, Apache Spark</a:t>
            </a:r>
          </a:p>
          <a:p>
            <a:r>
              <a:rPr lang="hu-HU" dirty="0"/>
              <a:t>Contact</a:t>
            </a:r>
          </a:p>
          <a:p>
            <a:pPr lvl="1"/>
            <a:r>
              <a:rPr lang="hu-HU" dirty="0">
                <a:hlinkClick r:id="rId2"/>
              </a:rPr>
              <a:t>csaba_lamfalusi@epam.com</a:t>
            </a:r>
            <a:endParaRPr lang="hu-HU" dirty="0"/>
          </a:p>
          <a:p>
            <a:pPr lvl="1"/>
            <a:r>
              <a:rPr lang="en-US" dirty="0">
                <a:hlinkClick r:id="rId3"/>
              </a:rPr>
              <a:t>www.linkedin.com/in/</a:t>
            </a:r>
            <a:r>
              <a:rPr lang="en-US" dirty="0" err="1">
                <a:hlinkClick r:id="rId3"/>
              </a:rPr>
              <a:t>csaba-lámfalusi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Csaba Lámfalusi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Senior Software Engineer at EPAM</a:t>
            </a:r>
            <a:endParaRPr lang="en-US" dirty="0"/>
          </a:p>
        </p:txBody>
      </p:sp>
      <p:pic>
        <p:nvPicPr>
          <p:cNvPr id="7" name="Picture Placeholder 6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4DA0FE39-CBB8-49C8-95EE-64ECD4D9662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9089" r="1744" b="22176"/>
          <a:stretch/>
        </p:blipFill>
        <p:spPr>
          <a:xfrm>
            <a:off x="6406895" y="1581215"/>
            <a:ext cx="1664208" cy="1664208"/>
          </a:xfrm>
        </p:spPr>
      </p:pic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Monoliths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Specified with hundreds and tousands of lines of source code</a:t>
            </a:r>
          </a:p>
          <a:p>
            <a:r>
              <a:rPr lang="hu-HU" dirty="0"/>
              <a:t>Mostly N-Tiered applications</a:t>
            </a:r>
          </a:p>
          <a:p>
            <a:r>
              <a:rPr lang="hu-HU" dirty="0"/>
              <a:t>Vetical and horizontal divisions</a:t>
            </a:r>
          </a:p>
          <a:p>
            <a:r>
              <a:rPr lang="hu-HU" dirty="0"/>
              <a:t>Strengths</a:t>
            </a:r>
          </a:p>
          <a:p>
            <a:pPr lvl="1"/>
            <a:r>
              <a:rPr lang="hu-HU" dirty="0"/>
              <a:t>Homogeneous structure</a:t>
            </a:r>
          </a:p>
          <a:p>
            <a:r>
              <a:rPr lang="hu-HU" dirty="0"/>
              <a:t>Challenges</a:t>
            </a:r>
          </a:p>
          <a:p>
            <a:pPr lvl="1"/>
            <a:r>
              <a:rPr lang="hu-HU" dirty="0"/>
              <a:t>Homogeneous structure</a:t>
            </a:r>
          </a:p>
          <a:p>
            <a:pPr lvl="1"/>
            <a:r>
              <a:rPr lang="hu-HU" dirty="0"/>
              <a:t>Nobody understands the whole program</a:t>
            </a:r>
          </a:p>
          <a:p>
            <a:pPr lvl="1"/>
            <a:r>
              <a:rPr lang="hu-HU" dirty="0"/>
              <a:t>Long test-and-deploy process</a:t>
            </a:r>
          </a:p>
          <a:p>
            <a:pPr lvl="1"/>
            <a:r>
              <a:rPr lang="hu-HU" dirty="0"/>
              <a:t>Agility is nearly impossible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The entire program is one large executable 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1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Microkernel (plugin) architectures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214812" cy="3054350"/>
          </a:xfrm>
        </p:spPr>
        <p:txBody>
          <a:bodyPr/>
          <a:lstStyle/>
          <a:p>
            <a:r>
              <a:rPr lang="hu-HU" dirty="0"/>
              <a:t>The first microkernel realization was an operating system</a:t>
            </a:r>
          </a:p>
          <a:p>
            <a:r>
              <a:rPr lang="hu-HU" dirty="0"/>
              <a:t>The idea is to put essential capabilities of your system into</a:t>
            </a:r>
          </a:p>
          <a:p>
            <a:pPr marL="0" indent="0">
              <a:buNone/>
            </a:pPr>
            <a:r>
              <a:rPr lang="hu-HU" dirty="0"/>
              <a:t>a single stand-alone executable called the kernel</a:t>
            </a:r>
          </a:p>
          <a:p>
            <a:r>
              <a:rPr lang="hu-HU" dirty="0"/>
              <a:t>Strangths</a:t>
            </a:r>
          </a:p>
          <a:p>
            <a:pPr lvl="1"/>
            <a:r>
              <a:rPr lang="hu-HU" dirty="0"/>
              <a:t>Isolation prevents big ball-of-mud dependencies</a:t>
            </a:r>
          </a:p>
          <a:p>
            <a:pPr lvl="1"/>
            <a:r>
              <a:rPr lang="hu-HU" dirty="0"/>
              <a:t>Plugin are small and easy to write, debug and maintain</a:t>
            </a:r>
          </a:p>
          <a:p>
            <a:r>
              <a:rPr lang="hu-HU" dirty="0"/>
              <a:t>Challenges</a:t>
            </a:r>
          </a:p>
          <a:p>
            <a:pPr lvl="1"/>
            <a:r>
              <a:rPr lang="hu-HU" dirty="0"/>
              <a:t>APIs to the kernel are delicate</a:t>
            </a:r>
          </a:p>
          <a:p>
            <a:pPr lvl="1"/>
            <a:r>
              <a:rPr lang="hu-HU" dirty="0"/>
              <a:t>New APIs may require re-writing plugins</a:t>
            </a:r>
          </a:p>
          <a:p>
            <a:pPr lvl="1"/>
            <a:r>
              <a:rPr lang="hu-HU" dirty="0"/>
              <a:t>Problems within a kernel can bring the system down</a:t>
            </a:r>
          </a:p>
          <a:p>
            <a:pPr lvl="1"/>
            <a:r>
              <a:rPr lang="hu-HU" dirty="0"/>
              <a:t>Plugins are indirectly coupled through the kernel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A Step up from a pure monolith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FF90A-51C7-47AA-92F3-A1DBA526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18" y="1079500"/>
            <a:ext cx="4323095" cy="32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0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Message-based architectures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8" y="1422399"/>
            <a:ext cx="4370527" cy="3185696"/>
          </a:xfrm>
        </p:spPr>
        <p:txBody>
          <a:bodyPr/>
          <a:lstStyle/>
          <a:p>
            <a:r>
              <a:rPr lang="hu-HU" dirty="0"/>
              <a:t>Ease problems associated with network communication</a:t>
            </a:r>
          </a:p>
          <a:p>
            <a:r>
              <a:rPr lang="hu-HU" dirty="0"/>
              <a:t>Forge into a single system things that aren’t designed to work together</a:t>
            </a:r>
          </a:p>
          <a:p>
            <a:r>
              <a:rPr lang="hu-HU" dirty="0"/>
              <a:t>A common message bus control the flow of communication</a:t>
            </a:r>
          </a:p>
          <a:p>
            <a:r>
              <a:rPr lang="hu-HU" dirty="0"/>
              <a:t>Publish / Subscriber model</a:t>
            </a:r>
          </a:p>
          <a:p>
            <a:r>
              <a:rPr lang="hu-HU" dirty="0"/>
              <a:t>Strengths</a:t>
            </a:r>
          </a:p>
          <a:p>
            <a:pPr lvl="1"/>
            <a:r>
              <a:rPr lang="hu-HU" dirty="0"/>
              <a:t>More maintainable than monolith</a:t>
            </a:r>
          </a:p>
          <a:p>
            <a:pPr lvl="1"/>
            <a:r>
              <a:rPr lang="hu-HU" dirty="0"/>
              <a:t>Solve dependency problems in microkernel systems</a:t>
            </a:r>
          </a:p>
          <a:p>
            <a:r>
              <a:rPr lang="hu-HU" dirty="0"/>
              <a:t>Challenges</a:t>
            </a:r>
          </a:p>
          <a:p>
            <a:pPr lvl="1"/>
            <a:r>
              <a:rPr lang="hu-HU" dirty="0"/>
              <a:t>Managing a highly complex system</a:t>
            </a:r>
          </a:p>
          <a:p>
            <a:pPr lvl="1"/>
            <a:r>
              <a:rPr lang="hu-HU" dirty="0"/>
              <a:t>Can be very slow and time consuming</a:t>
            </a:r>
          </a:p>
          <a:p>
            <a:pPr lvl="1"/>
            <a:r>
              <a:rPr lang="hu-HU" dirty="0"/>
              <a:t>Messages have to be stored on disk, replicated, backed up and so on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Formalizing the communication paths between elements and isolating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6F2FB-A8C2-4EB1-A4F2-0B4C9A53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10" y="3151630"/>
            <a:ext cx="3241508" cy="1615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68D8E-03F0-4424-9924-1E39D36B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510" y="1367533"/>
            <a:ext cx="3241508" cy="17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0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Microservice and miniservices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214812" cy="3054350"/>
          </a:xfrm>
        </p:spPr>
        <p:txBody>
          <a:bodyPr/>
          <a:lstStyle/>
          <a:p>
            <a:r>
              <a:rPr lang="hu-HU" dirty="0"/>
              <a:t>Supports distributed deployment and complex real-time interactions</a:t>
            </a:r>
          </a:p>
          <a:p>
            <a:r>
              <a:rPr lang="hu-HU" dirty="0"/>
              <a:t>Main requirements</a:t>
            </a:r>
          </a:p>
          <a:p>
            <a:pPr lvl="1"/>
            <a:r>
              <a:rPr lang="hu-HU" dirty="0"/>
              <a:t>Small (few hundred lines of source code)</a:t>
            </a:r>
          </a:p>
          <a:p>
            <a:pPr lvl="1"/>
            <a:r>
              <a:rPr lang="hu-HU" dirty="0"/>
              <a:t>Independently deployable</a:t>
            </a:r>
          </a:p>
          <a:p>
            <a:pPr lvl="1"/>
            <a:r>
              <a:rPr lang="hu-HU" dirty="0"/>
              <a:t>Fully autonomous</a:t>
            </a:r>
          </a:p>
          <a:p>
            <a:pPr lvl="1"/>
            <a:r>
              <a:rPr lang="hu-HU" dirty="0"/>
              <a:t>Hides implementation details</a:t>
            </a:r>
          </a:p>
          <a:p>
            <a:pPr lvl="1"/>
            <a:r>
              <a:rPr lang="hu-HU" dirty="0"/>
              <a:t>Distributed</a:t>
            </a:r>
          </a:p>
          <a:p>
            <a:pPr lvl="1"/>
            <a:r>
              <a:rPr lang="hu-HU" dirty="0"/>
              <a:t>Highly observable</a:t>
            </a:r>
          </a:p>
          <a:p>
            <a:pPr lvl="1"/>
            <a:r>
              <a:rPr lang="hu-HU" dirty="0"/>
              <a:t>Modeled around business concepts</a:t>
            </a:r>
          </a:p>
          <a:p>
            <a:r>
              <a:rPr lang="hu-HU" dirty="0"/>
              <a:t>Strengths</a:t>
            </a:r>
          </a:p>
          <a:p>
            <a:pPr lvl="1"/>
            <a:r>
              <a:rPr lang="hu-HU" dirty="0"/>
              <a:t>Independent services</a:t>
            </a:r>
          </a:p>
          <a:p>
            <a:pPr lvl="1"/>
            <a:r>
              <a:rPr lang="hu-HU" dirty="0"/>
              <a:t>Changes do no affect the rest of the system</a:t>
            </a:r>
          </a:p>
          <a:p>
            <a:pPr lvl="1"/>
            <a:r>
              <a:rPr lang="hu-HU" dirty="0"/>
              <a:t>Changes can occur quickly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890337"/>
            <a:ext cx="8429625" cy="532063"/>
          </a:xfrm>
        </p:spPr>
        <p:txBody>
          <a:bodyPr/>
          <a:lstStyle/>
          <a:p>
            <a:r>
              <a:rPr lang="hu-HU" dirty="0"/>
              <a:t>The large system is made up of a cloud of very small independent services that</a:t>
            </a:r>
          </a:p>
          <a:p>
            <a:r>
              <a:rPr lang="hu-HU" dirty="0"/>
              <a:t>cooperate as peers to get the larger work done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E60F1-6B34-4681-8D10-B77883F2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52" y="2807339"/>
            <a:ext cx="4338638" cy="20193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BDDDB21-C523-4EE3-B6DF-5FDB68FA33A7}"/>
              </a:ext>
            </a:extLst>
          </p:cNvPr>
          <p:cNvSpPr txBox="1">
            <a:spLocks/>
          </p:cNvSpPr>
          <p:nvPr/>
        </p:nvSpPr>
        <p:spPr>
          <a:xfrm>
            <a:off x="4668252" y="1422400"/>
            <a:ext cx="4214812" cy="1384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Challenges</a:t>
            </a:r>
          </a:p>
          <a:p>
            <a:pPr lvl="1"/>
            <a:r>
              <a:rPr lang="hu-HU" dirty="0"/>
              <a:t>Design and runtime complexity</a:t>
            </a:r>
          </a:p>
          <a:p>
            <a:pPr lvl="1"/>
            <a:r>
              <a:rPr lang="hu-HU" dirty="0"/>
              <a:t>Network are slow compared to alternatives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97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Client-Server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FFB7DD-94A4-4CCA-BBAE-F4DACE264B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52552" y="1151320"/>
            <a:ext cx="4438895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865896" cy="3054350"/>
          </a:xfrm>
        </p:spPr>
        <p:txBody>
          <a:bodyPr/>
          <a:lstStyle/>
          <a:p>
            <a:r>
              <a:rPr lang="en-US" dirty="0"/>
              <a:t>Defined by Roy Fielding in his 2000 PhD dissertation</a:t>
            </a:r>
          </a:p>
          <a:p>
            <a:r>
              <a:rPr lang="en-US" dirty="0"/>
              <a:t>Very popular architectural style for designing web services</a:t>
            </a:r>
          </a:p>
          <a:p>
            <a:r>
              <a:rPr lang="en-US" dirty="0"/>
              <a:t>Most commonly used over HTTP with JSON payload</a:t>
            </a:r>
          </a:p>
          <a:p>
            <a:r>
              <a:rPr lang="en-US" dirty="0"/>
              <a:t>Lightweight alternative to </a:t>
            </a:r>
            <a:r>
              <a:rPr lang="en-US" dirty="0" smtClean="0"/>
              <a:t>SO</a:t>
            </a:r>
            <a:r>
              <a:rPr lang="hu-HU" dirty="0" smtClean="0"/>
              <a:t>A</a:t>
            </a:r>
            <a:r>
              <a:rPr lang="en-US" dirty="0" smtClean="0"/>
              <a:t>P </a:t>
            </a:r>
            <a:r>
              <a:rPr lang="en-US" dirty="0"/>
              <a:t>web services</a:t>
            </a:r>
          </a:p>
          <a:p>
            <a:r>
              <a:rPr lang="en-US" dirty="0"/>
              <a:t>Things vs. actions</a:t>
            </a:r>
          </a:p>
          <a:p>
            <a:r>
              <a:rPr lang="en-US" dirty="0"/>
              <a:t>Nouns vs. verbs</a:t>
            </a:r>
          </a:p>
          <a:p>
            <a:r>
              <a:rPr lang="hu-HU" dirty="0"/>
              <a:t>Web Service API</a:t>
            </a:r>
          </a:p>
          <a:p>
            <a:pPr lvl="1"/>
            <a:r>
              <a:rPr lang="hu-HU" dirty="0"/>
              <a:t>Adhering to REST constrains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7EABED0-C7A1-44CA-99E3-0356A8EF5901}"/>
              </a:ext>
            </a:extLst>
          </p:cNvPr>
          <p:cNvSpPr txBox="1">
            <a:spLocks/>
          </p:cNvSpPr>
          <p:nvPr/>
        </p:nvSpPr>
        <p:spPr>
          <a:xfrm>
            <a:off x="4920918" y="1422400"/>
            <a:ext cx="3865896" cy="3054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Defines a set of architectural constraints</a:t>
            </a:r>
            <a:endParaRPr lang="hu-HU" dirty="0"/>
          </a:p>
          <a:p>
            <a:pPr lvl="1"/>
            <a:r>
              <a:rPr lang="en-US" dirty="0"/>
              <a:t>Client - Server architecture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</a:t>
            </a:r>
            <a:endParaRPr lang="hu-HU" dirty="0"/>
          </a:p>
          <a:p>
            <a:pPr lvl="1"/>
            <a:r>
              <a:rPr lang="en-US" dirty="0"/>
              <a:t>Uniform interface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 on demand (optional)</a:t>
            </a:r>
            <a:endParaRPr lang="hu-HU" dirty="0"/>
          </a:p>
          <a:p>
            <a:r>
              <a:rPr lang="hu-HU" dirty="0"/>
              <a:t>HTTP based</a:t>
            </a:r>
          </a:p>
          <a:p>
            <a:pPr lvl="1"/>
            <a:r>
              <a:rPr lang="hu-HU" dirty="0"/>
              <a:t>Accessible on a base URI (http://localhost:8080/message/1)</a:t>
            </a:r>
          </a:p>
          <a:p>
            <a:pPr lvl="1"/>
            <a:r>
              <a:rPr lang="hu-HU" dirty="0"/>
              <a:t>Provides an Internet Media Type (JSON, XML, image etc.)</a:t>
            </a:r>
          </a:p>
          <a:p>
            <a:pPr lvl="1"/>
            <a:r>
              <a:rPr lang="hu-HU" dirty="0"/>
              <a:t>Implements standard HTTP methods (CRUD: POST, GET, PUT, DELETE)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911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MVC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EFD39-BF81-4A12-9138-DF5DD07CB8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01133" y="1422400"/>
            <a:ext cx="4941735" cy="305435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Model-View-Controller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83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 Controller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Spring MVC Model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2" descr="https://docs.spring.io/spring/docs/3.2.x/spring-framework-reference/html/images/mvc.png">
            <a:extLst>
              <a:ext uri="{FF2B5EF4-FFF2-40B4-BE49-F238E27FC236}">
                <a16:creationId xmlns:a16="http://schemas.microsoft.com/office/drawing/2014/main" id="{F343DF87-26EC-4153-9515-1AAFAF7481A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21" y="1422400"/>
            <a:ext cx="5061758" cy="32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6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 for your attention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Introduction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Thinking Architecturally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 Design Process: A Brief Introduction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Broad Architectural Patterns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Placeholder 12" descr="A view of a city&#10;&#10;Description automatically generated">
            <a:extLst>
              <a:ext uri="{FF2B5EF4-FFF2-40B4-BE49-F238E27FC236}">
                <a16:creationId xmlns:a16="http://schemas.microsoft.com/office/drawing/2014/main" id="{CEC8F43C-1922-4E78-9BBA-89F7E2503DB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Introduction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Describes a person</a:t>
            </a:r>
          </a:p>
          <a:p>
            <a:r>
              <a:rPr lang="hu-HU" dirty="0"/>
              <a:t>Architects design things (complete systems)</a:t>
            </a:r>
          </a:p>
          <a:p>
            <a:pPr lvl="1"/>
            <a:r>
              <a:rPr lang="hu-HU" dirty="0"/>
              <a:t>Without every details (fill the implementation)</a:t>
            </a:r>
          </a:p>
          <a:p>
            <a:pPr lvl="1"/>
            <a:r>
              <a:rPr lang="hu-HU" dirty="0"/>
              <a:t>The focus is on the structure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Architect (noun)</a:t>
            </a:r>
            <a:endParaRPr lang="en-US" dirty="0"/>
          </a:p>
        </p:txBody>
      </p:sp>
      <p:pic>
        <p:nvPicPr>
          <p:cNvPr id="7" name="Picture Placeholder 6" descr="A close up of graphics&#10;&#10;Description automatically generated">
            <a:extLst>
              <a:ext uri="{FF2B5EF4-FFF2-40B4-BE49-F238E27FC236}">
                <a16:creationId xmlns:a16="http://schemas.microsoft.com/office/drawing/2014/main" id="{C7E1C5BC-7757-44BF-8E0C-44F4F9EA02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Designer of complete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Architectures describe entire structures, systems in software with a purpuse</a:t>
            </a:r>
          </a:p>
          <a:p>
            <a:r>
              <a:rPr lang="hu-HU" dirty="0"/>
              <a:t>Effective architectures reflect the needs of the customer and the domain or business</a:t>
            </a:r>
          </a:p>
          <a:p>
            <a:pPr lvl="1"/>
            <a:r>
              <a:rPr lang="hu-HU" dirty="0"/>
              <a:t>Computer systems solve real word problems</a:t>
            </a:r>
          </a:p>
          <a:p>
            <a:pPr lvl="1"/>
            <a:r>
              <a:rPr lang="hu-HU" dirty="0"/>
              <a:t>The best arcthitectures reflect the structure of that real world</a:t>
            </a:r>
          </a:p>
          <a:p>
            <a:r>
              <a:rPr lang="hu-HU" dirty="0"/>
              <a:t>Never start with the implementation step like</a:t>
            </a:r>
          </a:p>
          <a:p>
            <a:pPr lvl="1"/>
            <a:r>
              <a:rPr lang="hu-HU" dirty="0"/>
              <a:t>Programing language</a:t>
            </a:r>
          </a:p>
          <a:p>
            <a:pPr lvl="1"/>
            <a:r>
              <a:rPr lang="hu-HU" dirty="0"/>
              <a:t>Database server</a:t>
            </a:r>
          </a:p>
          <a:p>
            <a:r>
              <a:rPr lang="hu-HU" dirty="0"/>
              <a:t>Start with the user problem and then figure out the best way to solve it</a:t>
            </a:r>
          </a:p>
          <a:p>
            <a:r>
              <a:rPr lang="hu-HU" dirty="0"/>
              <a:t>The implementation technology comes last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B7A8923-6352-4C83-9690-DE197221A9B6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86604-F3DD-461A-BC61-0B7966731B70}"/>
              </a:ext>
            </a:extLst>
          </p:cNvPr>
          <p:cNvSpPr txBox="1"/>
          <p:nvPr/>
        </p:nvSpPr>
        <p:spPr>
          <a:xfrm>
            <a:off x="6151428" y="76608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User problem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DCC55-FD47-40AF-9911-B689A7318E61}"/>
              </a:ext>
            </a:extLst>
          </p:cNvPr>
          <p:cNvSpPr txBox="1"/>
          <p:nvPr/>
        </p:nvSpPr>
        <p:spPr>
          <a:xfrm>
            <a:off x="6037678" y="4457307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/>
              <a:t>Implementation</a:t>
            </a:r>
            <a:endParaRPr lang="en-US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52DBC3-B609-4B0A-8051-C7D4085FAAE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883904" y="1135413"/>
            <a:ext cx="1" cy="332189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C6416F-3245-44E0-9F4D-257A582BC6F7}"/>
              </a:ext>
            </a:extLst>
          </p:cNvPr>
          <p:cNvGrpSpPr/>
          <p:nvPr/>
        </p:nvGrpSpPr>
        <p:grpSpPr>
          <a:xfrm>
            <a:off x="7616381" y="1136793"/>
            <a:ext cx="1170432" cy="1527049"/>
            <a:chOff x="5396228" y="1095468"/>
            <a:chExt cx="1564478" cy="1971124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2DA848-333B-4428-8ECF-AA02C0129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228" y="1095468"/>
              <a:ext cx="1564478" cy="15108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62302-EFFC-4DA8-B122-71EAD5585084}"/>
                </a:ext>
              </a:extLst>
            </p:cNvPr>
            <p:cNvSpPr txBox="1"/>
            <p:nvPr/>
          </p:nvSpPr>
          <p:spPr>
            <a:xfrm>
              <a:off x="5524257" y="2679083"/>
              <a:ext cx="1271751" cy="387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Customer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322CE5-D9D8-4DF2-9B9A-A81CA2DAB598}"/>
              </a:ext>
            </a:extLst>
          </p:cNvPr>
          <p:cNvGrpSpPr/>
          <p:nvPr/>
        </p:nvGrpSpPr>
        <p:grpSpPr>
          <a:xfrm>
            <a:off x="4982182" y="1135413"/>
            <a:ext cx="1169246" cy="1528429"/>
            <a:chOff x="1698415" y="1095469"/>
            <a:chExt cx="1563134" cy="2030300"/>
          </a:xfrm>
        </p:grpSpPr>
        <p:pic>
          <p:nvPicPr>
            <p:cNvPr id="15" name="Picture 14" descr="A close up of graphics&#10;&#10;Description automatically generated">
              <a:extLst>
                <a:ext uri="{FF2B5EF4-FFF2-40B4-BE49-F238E27FC236}">
                  <a16:creationId xmlns:a16="http://schemas.microsoft.com/office/drawing/2014/main" id="{77E37D04-A97C-4D49-B14C-C05BED0F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415" y="1095469"/>
              <a:ext cx="1563134" cy="15531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06098E-61C5-4E30-A260-7261C25C1845}"/>
                </a:ext>
              </a:extLst>
            </p:cNvPr>
            <p:cNvSpPr txBox="1"/>
            <p:nvPr/>
          </p:nvSpPr>
          <p:spPr>
            <a:xfrm>
              <a:off x="1822084" y="2727153"/>
              <a:ext cx="1280474" cy="398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Arcthitect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19753E-6 L -5.55556E-7 0.358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Conceive</a:t>
            </a:r>
            <a:r>
              <a:rPr lang="hu-HU" dirty="0"/>
              <a:t>s the perfect design</a:t>
            </a:r>
          </a:p>
          <a:p>
            <a:r>
              <a:rPr lang="hu-HU" dirty="0"/>
              <a:t>Spends months or years producing big up-front design</a:t>
            </a:r>
          </a:p>
          <a:p>
            <a:r>
              <a:rPr lang="hu-HU" dirty="0"/>
              <a:t>Drawbacks</a:t>
            </a:r>
          </a:p>
          <a:p>
            <a:pPr lvl="1"/>
            <a:r>
              <a:rPr lang="hu-HU" dirty="0"/>
              <a:t>Big and complex designs</a:t>
            </a:r>
          </a:p>
          <a:p>
            <a:pPr lvl="2"/>
            <a:r>
              <a:rPr lang="hu-HU" dirty="0"/>
              <a:t>Code is written after design</a:t>
            </a:r>
          </a:p>
          <a:p>
            <a:pPr lvl="2"/>
            <a:r>
              <a:rPr lang="hu-HU" dirty="0"/>
              <a:t>Doesn’t capture the users’s true needs</a:t>
            </a:r>
          </a:p>
          <a:p>
            <a:pPr lvl="2"/>
            <a:r>
              <a:rPr lang="hu-HU" dirty="0"/>
              <a:t>Doesn’t allow for learning</a:t>
            </a:r>
          </a:p>
          <a:p>
            <a:pPr lvl="1"/>
            <a:r>
              <a:rPr lang="hu-HU" dirty="0"/>
              <a:t>Lack of flexibility</a:t>
            </a:r>
          </a:p>
          <a:p>
            <a:pPr lvl="2"/>
            <a:r>
              <a:rPr lang="hu-HU" dirty="0"/>
              <a:t>Painful bureaucratic processes</a:t>
            </a:r>
          </a:p>
          <a:p>
            <a:pPr lvl="2"/>
            <a:r>
              <a:rPr lang="hu-HU" dirty="0"/>
              <a:t>Not following the design</a:t>
            </a:r>
          </a:p>
          <a:p>
            <a:pPr lvl="2"/>
            <a:r>
              <a:rPr lang="hu-HU" dirty="0"/>
              <a:t>Random improvisation</a:t>
            </a:r>
          </a:p>
          <a:p>
            <a:pPr lvl="1"/>
            <a:r>
              <a:rPr lang="hu-HU" dirty="0"/>
              <a:t>Slow development process</a:t>
            </a:r>
          </a:p>
          <a:p>
            <a:pPr lvl="2"/>
            <a:r>
              <a:rPr lang="hu-HU" dirty="0"/>
              <a:t>Centralized architect-making decisions</a:t>
            </a:r>
          </a:p>
          <a:p>
            <a:pPr lvl="1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Traditional (waterfall organization)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Doesn’t want to settle on a particular design too soon</a:t>
            </a:r>
          </a:p>
          <a:p>
            <a:pPr lvl="1"/>
            <a:r>
              <a:rPr lang="hu-HU" dirty="0"/>
              <a:t>You’ll learn about the problems as you solve them</a:t>
            </a:r>
          </a:p>
          <a:p>
            <a:r>
              <a:rPr lang="hu-HU" dirty="0"/>
              <a:t>Instead of it</a:t>
            </a:r>
          </a:p>
          <a:p>
            <a:pPr lvl="1"/>
            <a:r>
              <a:rPr lang="hu-HU" dirty="0"/>
              <a:t>Build very small things</a:t>
            </a:r>
          </a:p>
          <a:p>
            <a:pPr lvl="1"/>
            <a:r>
              <a:rPr lang="hu-HU" dirty="0"/>
              <a:t>Release them constantly</a:t>
            </a:r>
          </a:p>
          <a:p>
            <a:pPr lvl="1"/>
            <a:r>
              <a:rPr lang="hu-HU" dirty="0"/>
              <a:t>Evolve based on feedback</a:t>
            </a:r>
          </a:p>
          <a:p>
            <a:r>
              <a:rPr lang="hu-HU" dirty="0"/>
              <a:t>Prefers incremental design</a:t>
            </a:r>
          </a:p>
          <a:p>
            <a:r>
              <a:rPr lang="hu-HU" dirty="0"/>
              <a:t>Notion of experimentation</a:t>
            </a:r>
          </a:p>
          <a:p>
            <a:pPr lvl="1"/>
            <a:r>
              <a:rPr lang="hu-HU" dirty="0"/>
              <a:t>If you are not sure, run an experiment</a:t>
            </a:r>
          </a:p>
          <a:p>
            <a:pPr lvl="1"/>
            <a:r>
              <a:rPr lang="hu-HU" dirty="0"/>
              <a:t>If experiment succeeds, adopt</a:t>
            </a:r>
          </a:p>
          <a:p>
            <a:pPr lvl="1"/>
            <a:r>
              <a:rPr lang="hu-HU" dirty="0"/>
              <a:t>If it doesn’t throw the code and the architectute</a:t>
            </a:r>
          </a:p>
          <a:p>
            <a:r>
              <a:rPr lang="hu-HU" dirty="0"/>
              <a:t>Looks at rebuilding as less costly than building the wrong thing</a:t>
            </a:r>
          </a:p>
          <a:p>
            <a:r>
              <a:rPr lang="hu-HU" dirty="0"/>
              <a:t>Part of the team: teaching, coaching, coordinating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Modern (agile)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software development cycle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5" name="Picture 2" descr="https://g83jp346tayu3vege2q0y5tb-wpengine.netdna-ssl.com/wp-content/uploads/2016/03/627x627-SftwareDev-Feature-HUSS.jpg">
            <a:extLst>
              <a:ext uri="{FF2B5EF4-FFF2-40B4-BE49-F238E27FC236}">
                <a16:creationId xmlns:a16="http://schemas.microsoft.com/office/drawing/2014/main" id="{9400A94B-6F46-4DB3-9423-39B2D6913F1C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73" y="764201"/>
            <a:ext cx="4028653" cy="40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“In most successful software projects, the expert developers</a:t>
            </a:r>
          </a:p>
          <a:p>
            <a:r>
              <a:rPr lang="en-US" dirty="0"/>
              <a:t>working on that project have a shared understanding of the</a:t>
            </a:r>
          </a:p>
          <a:p>
            <a:r>
              <a:rPr lang="en-US" dirty="0"/>
              <a:t>system design. This shared understanding is called</a:t>
            </a:r>
          </a:p>
          <a:p>
            <a:r>
              <a:rPr lang="en-US" dirty="0"/>
              <a:t>‘architecture.’ This understanding includes how the system is</a:t>
            </a:r>
          </a:p>
          <a:p>
            <a:r>
              <a:rPr lang="en-US" dirty="0"/>
              <a:t>divided into components and how the components interact</a:t>
            </a:r>
          </a:p>
          <a:p>
            <a:r>
              <a:rPr lang="en-US" dirty="0"/>
              <a:t>through interfaces. These components are usually</a:t>
            </a:r>
          </a:p>
          <a:p>
            <a:r>
              <a:rPr lang="en-US" dirty="0"/>
              <a:t>composed of smaller components, but the architecture only</a:t>
            </a:r>
          </a:p>
          <a:p>
            <a:r>
              <a:rPr lang="en-US" dirty="0"/>
              <a:t>includes the components and interfaces that are understood</a:t>
            </a:r>
          </a:p>
          <a:p>
            <a:r>
              <a:rPr lang="en-US" dirty="0"/>
              <a:t>by all the developers.”</a:t>
            </a:r>
            <a:r>
              <a:rPr lang="hu-HU" dirty="0"/>
              <a:t> - </a:t>
            </a:r>
            <a:r>
              <a:rPr lang="en-US" dirty="0"/>
              <a:t>Martin Fowler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7727AF1EDF944ADC47692BCA33C9A" ma:contentTypeVersion="8" ma:contentTypeDescription="Create a new document." ma:contentTypeScope="" ma:versionID="f36a9386394f5eab659a82a7373492b5">
  <xsd:schema xmlns:xsd="http://www.w3.org/2001/XMLSchema" xmlns:xs="http://www.w3.org/2001/XMLSchema" xmlns:p="http://schemas.microsoft.com/office/2006/metadata/properties" xmlns:ns3="d9d25e74-fc53-4688-8d12-8add18985f29" targetNamespace="http://schemas.microsoft.com/office/2006/metadata/properties" ma:root="true" ma:fieldsID="eded06d236ecaccae787ac063e2dc0b0" ns3:_="">
    <xsd:import namespace="d9d25e74-fc53-4688-8d12-8add18985f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5e74-fc53-4688-8d12-8add18985f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4A4A9-E09F-4D5B-85C1-BCFAC8AE1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B814A-BCAA-4427-9867-5B3840320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d25e74-fc53-4688-8d12-8add18985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D267E-08B2-412D-9E3D-FA82B5F10AF1}">
  <ds:schemaRefs>
    <ds:schemaRef ds:uri="http://purl.org/dc/terms/"/>
    <ds:schemaRef ds:uri="http://purl.org/dc/dcmitype/"/>
    <ds:schemaRef ds:uri="http://schemas.microsoft.com/office/infopath/2007/PartnerControls"/>
    <ds:schemaRef ds:uri="d9d25e74-fc53-4688-8d12-8add18985f29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502</TotalTime>
  <Words>1265</Words>
  <Application>Microsoft Office PowerPoint</Application>
  <PresentationFormat>Diavetítés a képernyőre (16:9 oldalarány)</PresentationFormat>
  <Paragraphs>267</Paragraphs>
  <Slides>29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Oswald DemiBold</vt:lpstr>
      <vt:lpstr>Custom Design</vt:lpstr>
      <vt:lpstr>Covers</vt:lpstr>
      <vt:lpstr>General</vt:lpstr>
      <vt:lpstr>Breakers</vt:lpstr>
      <vt:lpstr>Fundamentals of software architecture</vt:lpstr>
      <vt:lpstr>PowerPoint-bemutató</vt:lpstr>
      <vt:lpstr>Agenda</vt:lpstr>
      <vt:lpstr>Introduction</vt:lpstr>
      <vt:lpstr>PowerPoint-bemutató</vt:lpstr>
      <vt:lpstr>Architect</vt:lpstr>
      <vt:lpstr>Architect</vt:lpstr>
      <vt:lpstr>The software development cycle</vt:lpstr>
      <vt:lpstr>PowerPoint-bemutató</vt:lpstr>
      <vt:lpstr>PowerPoint-bemutató</vt:lpstr>
      <vt:lpstr>Thinking Architecturally</vt:lpstr>
      <vt:lpstr>PowerPoint-bemutató</vt:lpstr>
      <vt:lpstr>Siloed Organization</vt:lpstr>
      <vt:lpstr>PowerPoint-bemutató</vt:lpstr>
      <vt:lpstr>Incremental vs. big up-front design</vt:lpstr>
      <vt:lpstr>Domain-Driven Design</vt:lpstr>
      <vt:lpstr>A Design Process: A Brief Introduction</vt:lpstr>
      <vt:lpstr>Requirements gathering</vt:lpstr>
      <vt:lpstr>Narrowing</vt:lpstr>
      <vt:lpstr>Broad Architectural Patterns</vt:lpstr>
      <vt:lpstr>Monoliths</vt:lpstr>
      <vt:lpstr>Microkernel (plugin) architectures</vt:lpstr>
      <vt:lpstr>Message-based architectures</vt:lpstr>
      <vt:lpstr>Microservice and miniservices</vt:lpstr>
      <vt:lpstr>Client-Server Architecture</vt:lpstr>
      <vt:lpstr>REST</vt:lpstr>
      <vt:lpstr>MVC</vt:lpstr>
      <vt:lpstr>Front Controller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Roland</cp:lastModifiedBy>
  <cp:revision>17</cp:revision>
  <dcterms:created xsi:type="dcterms:W3CDTF">2018-01-26T19:23:30Z</dcterms:created>
  <dcterms:modified xsi:type="dcterms:W3CDTF">2024-09-14T11:36:49Z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0x010100BA27727AF1EDF944ADC47692BCA33C9A</vt:lpwstr>
  </property>
</Properties>
</file>