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6" r:id="rId2"/>
    <p:sldMasterId id="2147483663" r:id="rId3"/>
  </p:sldMasterIdLst>
  <p:notesMasterIdLst>
    <p:notesMasterId r:id="rId16"/>
  </p:notesMasterIdLst>
  <p:handoutMasterIdLst>
    <p:handoutMasterId r:id="rId17"/>
  </p:handoutMasterIdLst>
  <p:sldIdLst>
    <p:sldId id="278" r:id="rId4"/>
    <p:sldId id="316" r:id="rId5"/>
    <p:sldId id="286" r:id="rId6"/>
    <p:sldId id="287" r:id="rId7"/>
    <p:sldId id="288" r:id="rId8"/>
    <p:sldId id="289" r:id="rId9"/>
    <p:sldId id="290" r:id="rId10"/>
    <p:sldId id="294" r:id="rId11"/>
    <p:sldId id="291" r:id="rId12"/>
    <p:sldId id="292" r:id="rId13"/>
    <p:sldId id="293" r:id="rId14"/>
    <p:sldId id="285" r:id="rId1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3C41"/>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0B648-E6B0-406A-A8E0-5C8BAA21A267}" v="23" dt="2021-10-05T06:59:50.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6" autoAdjust="0"/>
    <p:restoredTop sz="78077" autoAdjust="0"/>
  </p:normalViewPr>
  <p:slideViewPr>
    <p:cSldViewPr snapToGrid="0">
      <p:cViewPr varScale="1">
        <p:scale>
          <a:sx n="165" d="100"/>
          <a:sy n="165" d="100"/>
        </p:scale>
        <p:origin x="1496" y="184"/>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964" y="66"/>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26" Type="http://schemas.openxmlformats.org/officeDocument/2006/relationships/customXml" Target="../customXml/item3.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ustomXml" Target="../customXml/item1.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ea Csuka" userId="S::timea_csuka@epam.com::bbcc5079-5a48-4d6b-90be-70ac5dafe1e9" providerId="AD" clId="Web-{8AB0B648-E6B0-406A-A8E0-5C8BAA21A267}"/>
    <pc:docChg chg="modSld">
      <pc:chgData name="Timea Csuka" userId="S::timea_csuka@epam.com::bbcc5079-5a48-4d6b-90be-70ac5dafe1e9" providerId="AD" clId="Web-{8AB0B648-E6B0-406A-A8E0-5C8BAA21A267}" dt="2021-10-05T06:59:50.426" v="23" actId="20577"/>
      <pc:docMkLst>
        <pc:docMk/>
      </pc:docMkLst>
      <pc:sldChg chg="modSp modNotes">
        <pc:chgData name="Timea Csuka" userId="S::timea_csuka@epam.com::bbcc5079-5a48-4d6b-90be-70ac5dafe1e9" providerId="AD" clId="Web-{8AB0B648-E6B0-406A-A8E0-5C8BAA21A267}" dt="2021-10-05T06:59:30.941" v="16"/>
        <pc:sldMkLst>
          <pc:docMk/>
          <pc:sldMk cId="810953113" sldId="288"/>
        </pc:sldMkLst>
        <pc:spChg chg="mod">
          <ac:chgData name="Timea Csuka" userId="S::timea_csuka@epam.com::bbcc5079-5a48-4d6b-90be-70ac5dafe1e9" providerId="AD" clId="Web-{8AB0B648-E6B0-406A-A8E0-5C8BAA21A267}" dt="2021-10-05T06:59:23.535" v="9" actId="20577"/>
          <ac:spMkLst>
            <pc:docMk/>
            <pc:sldMk cId="810953113" sldId="288"/>
            <ac:spMk id="13" creationId="{C5B19B6B-3DE5-47B2-AD94-65670F20EDE2}"/>
          </ac:spMkLst>
        </pc:spChg>
      </pc:sldChg>
      <pc:sldChg chg="modSp">
        <pc:chgData name="Timea Csuka" userId="S::timea_csuka@epam.com::bbcc5079-5a48-4d6b-90be-70ac5dafe1e9" providerId="AD" clId="Web-{8AB0B648-E6B0-406A-A8E0-5C8BAA21A267}" dt="2021-10-05T06:59:37.395" v="19" actId="20577"/>
        <pc:sldMkLst>
          <pc:docMk/>
          <pc:sldMk cId="4002403987" sldId="290"/>
        </pc:sldMkLst>
        <pc:spChg chg="mod">
          <ac:chgData name="Timea Csuka" userId="S::timea_csuka@epam.com::bbcc5079-5a48-4d6b-90be-70ac5dafe1e9" providerId="AD" clId="Web-{8AB0B648-E6B0-406A-A8E0-5C8BAA21A267}" dt="2021-10-05T06:59:37.395" v="19" actId="20577"/>
          <ac:spMkLst>
            <pc:docMk/>
            <pc:sldMk cId="4002403987" sldId="290"/>
            <ac:spMk id="3" creationId="{D8E86102-3E87-4BBF-B204-9634BCAEC440}"/>
          </ac:spMkLst>
        </pc:spChg>
      </pc:sldChg>
      <pc:sldChg chg="modSp">
        <pc:chgData name="Timea Csuka" userId="S::timea_csuka@epam.com::bbcc5079-5a48-4d6b-90be-70ac5dafe1e9" providerId="AD" clId="Web-{8AB0B648-E6B0-406A-A8E0-5C8BAA21A267}" dt="2021-10-05T06:59:50.426" v="23" actId="20577"/>
        <pc:sldMkLst>
          <pc:docMk/>
          <pc:sldMk cId="884793512" sldId="291"/>
        </pc:sldMkLst>
        <pc:spChg chg="mod">
          <ac:chgData name="Timea Csuka" userId="S::timea_csuka@epam.com::bbcc5079-5a48-4d6b-90be-70ac5dafe1e9" providerId="AD" clId="Web-{8AB0B648-E6B0-406A-A8E0-5C8BAA21A267}" dt="2021-10-05T06:59:50.426" v="23" actId="20577"/>
          <ac:spMkLst>
            <pc:docMk/>
            <pc:sldMk cId="884793512" sldId="291"/>
            <ac:spMk id="6" creationId="{F5086AD6-7F8D-4895-B8E4-496318166EDE}"/>
          </ac:spMkLst>
        </pc:spChg>
      </pc:sldChg>
      <pc:sldChg chg="modSp">
        <pc:chgData name="Timea Csuka" userId="S::timea_csuka@epam.com::bbcc5079-5a48-4d6b-90be-70ac5dafe1e9" providerId="AD" clId="Web-{8AB0B648-E6B0-406A-A8E0-5C8BAA21A267}" dt="2021-10-05T06:59:44.332" v="21" actId="20577"/>
        <pc:sldMkLst>
          <pc:docMk/>
          <pc:sldMk cId="733056274" sldId="292"/>
        </pc:sldMkLst>
        <pc:spChg chg="mod">
          <ac:chgData name="Timea Csuka" userId="S::timea_csuka@epam.com::bbcc5079-5a48-4d6b-90be-70ac5dafe1e9" providerId="AD" clId="Web-{8AB0B648-E6B0-406A-A8E0-5C8BAA21A267}" dt="2021-10-05T06:59:44.332" v="21" actId="20577"/>
          <ac:spMkLst>
            <pc:docMk/>
            <pc:sldMk cId="733056274" sldId="292"/>
            <ac:spMk id="6" creationId="{D2E6FA77-3D95-4408-AC09-6921330DC6C0}"/>
          </ac:spMkLst>
        </pc:spChg>
      </pc:sldChg>
      <pc:sldChg chg="modSp">
        <pc:chgData name="Timea Csuka" userId="S::timea_csuka@epam.com::bbcc5079-5a48-4d6b-90be-70ac5dafe1e9" providerId="AD" clId="Web-{8AB0B648-E6B0-406A-A8E0-5C8BAA21A267}" dt="2021-10-05T06:59:46.864" v="22" actId="20577"/>
        <pc:sldMkLst>
          <pc:docMk/>
          <pc:sldMk cId="2041139535" sldId="293"/>
        </pc:sldMkLst>
        <pc:spChg chg="mod">
          <ac:chgData name="Timea Csuka" userId="S::timea_csuka@epam.com::bbcc5079-5a48-4d6b-90be-70ac5dafe1e9" providerId="AD" clId="Web-{8AB0B648-E6B0-406A-A8E0-5C8BAA21A267}" dt="2021-10-05T06:59:46.864" v="22" actId="20577"/>
          <ac:spMkLst>
            <pc:docMk/>
            <pc:sldMk cId="2041139535" sldId="293"/>
            <ac:spMk id="8" creationId="{5896B25A-23D1-4DCF-B8AC-3C46A284FB6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10/3/23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10/3/23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1802859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4</a:t>
            </a:fld>
            <a:endParaRPr lang="en-US"/>
          </a:p>
        </p:txBody>
      </p:sp>
    </p:spTree>
    <p:extLst>
      <p:ext uri="{BB962C8B-B14F-4D97-AF65-F5344CB8AC3E}">
        <p14:creationId xmlns:p14="http://schemas.microsoft.com/office/powerpoint/2010/main" val="226296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S</a:t>
            </a:r>
            <a:r>
              <a:rPr lang="en-US" dirty="0"/>
              <a:t>ok ember </a:t>
            </a:r>
            <a:r>
              <a:rPr lang="en-US" dirty="0" err="1"/>
              <a:t>fel</a:t>
            </a:r>
            <a:r>
              <a:rPr lang="en-US" dirty="0"/>
              <a:t> van </a:t>
            </a:r>
            <a:r>
              <a:rPr lang="en-US" dirty="0" err="1"/>
              <a:t>sorolva</a:t>
            </a:r>
            <a:r>
              <a:rPr lang="en-US" dirty="0"/>
              <a:t>, ha scrum </a:t>
            </a:r>
            <a:r>
              <a:rPr lang="en-US" dirty="0" err="1"/>
              <a:t>csapat</a:t>
            </a:r>
            <a:r>
              <a:rPr lang="en-US" dirty="0"/>
              <a:t> </a:t>
            </a:r>
            <a:r>
              <a:rPr lang="en-US" dirty="0" err="1"/>
              <a:t>lehet</a:t>
            </a:r>
            <a:r>
              <a:rPr lang="en-US" dirty="0"/>
              <a:t> 12-13 ember is</a:t>
            </a:r>
            <a:endParaRPr lang="hu-HU" dirty="0"/>
          </a:p>
          <a:p>
            <a:r>
              <a:rPr lang="hu-HU" dirty="0"/>
              <a:t>Hogy elkerüljük ezt a kiesést a teljes csapat analysis előtt szoktak úgynevezett 3 amigos vagy 4 amigos elemzéseket is tartani.</a:t>
            </a:r>
          </a:p>
          <a:p>
            <a:r>
              <a:rPr lang="hu-HU" dirty="0"/>
              <a:t>3 amigos esetén PO, </a:t>
            </a:r>
            <a:r>
              <a:rPr lang="hu-HU" dirty="0" err="1"/>
              <a:t>Dev</a:t>
            </a:r>
            <a:r>
              <a:rPr lang="hu-HU" dirty="0"/>
              <a:t> lead, QA lead</a:t>
            </a:r>
            <a:endParaRPr lang="hu-HU" dirty="0">
              <a:cs typeface="Calibri"/>
            </a:endParaRPr>
          </a:p>
          <a:p>
            <a:r>
              <a:rPr lang="hu-HU" dirty="0"/>
              <a:t>4 amigos esetén PO, SA, Dev lead, QA lead</a:t>
            </a:r>
          </a:p>
        </p:txBody>
      </p:sp>
      <p:sp>
        <p:nvSpPr>
          <p:cNvPr id="4" name="Slide Number Placeholder 3"/>
          <p:cNvSpPr>
            <a:spLocks noGrp="1"/>
          </p:cNvSpPr>
          <p:nvPr>
            <p:ph type="sldNum" sz="quarter" idx="5"/>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80416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The requirements are important for testing because we compare the actual behavior with the expected one described in the User Stories.</a:t>
            </a:r>
          </a:p>
          <a:p>
            <a:r>
              <a:rPr lang="hu-HU" dirty="0"/>
              <a:t>We create the bugs and defects based on the requirements.</a:t>
            </a:r>
          </a:p>
          <a:p>
            <a:r>
              <a:rPr lang="hu-HU" dirty="0"/>
              <a:t>We have to find the Stories which are inconsistent.</a:t>
            </a:r>
          </a:p>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198003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Independent</a:t>
            </a:r>
            <a:r>
              <a:rPr lang="hu-HU" b="1" dirty="0"/>
              <a:t> </a:t>
            </a:r>
            <a:r>
              <a:rPr lang="en-US" dirty="0"/>
              <a:t>One user story should be independent of another (as much as possible). Dependencies between stories make planning, prioritization, and estimation much more difficult. Often enough, dependencies can be reduced by either combining stories into one or by splitting the stories differently.</a:t>
            </a:r>
            <a:br>
              <a:rPr lang="hu-HU" dirty="0"/>
            </a:br>
            <a:r>
              <a:rPr lang="en-US" b="1" dirty="0"/>
              <a:t>Negotiable</a:t>
            </a:r>
            <a:r>
              <a:rPr lang="hu-HU" b="1" dirty="0"/>
              <a:t> </a:t>
            </a:r>
            <a:r>
              <a:rPr lang="en-US" dirty="0"/>
              <a:t>A user story is negotiable. The "Card" of the story is just a short description of the story which do not include details. The details are worked out during the "Conversation" phase. A "Card" with too much detail on it actually limits conversation with the customer.</a:t>
            </a:r>
            <a:br>
              <a:rPr lang="hu-HU" dirty="0"/>
            </a:br>
            <a:r>
              <a:rPr lang="en-US" b="1" dirty="0"/>
              <a:t>Valuable</a:t>
            </a:r>
            <a:r>
              <a:rPr lang="hu-HU" b="1" dirty="0"/>
              <a:t> </a:t>
            </a:r>
            <a:r>
              <a:rPr lang="en-US" dirty="0"/>
              <a:t>Each story has to be of value to the customer (either the user or the purchaser). One very good way of making stories valuable is to get the customer to write them. Once a customer realizes that a user story is not a contract and is negotiable, they will be much more comfortable writing stories.</a:t>
            </a:r>
            <a:br>
              <a:rPr lang="hu-HU" dirty="0"/>
            </a:br>
            <a:r>
              <a:rPr lang="en-US" b="1" dirty="0"/>
              <a:t>Estimable</a:t>
            </a:r>
            <a:r>
              <a:rPr lang="hu-HU" b="1" dirty="0"/>
              <a:t> </a:t>
            </a:r>
            <a:r>
              <a:rPr lang="en-US" dirty="0"/>
              <a:t>The developers need to be able to estimate (at a ballpark even) a user story to allow prioritization and planning of the story. Problems that can keep developers from estimating a story are: lack of domain knowledge (in which case there is a need for more Negotiation/Conversation); or if the story is too big (in which case the story needs to be broken down into smaller stories).</a:t>
            </a:r>
            <a:br>
              <a:rPr lang="hu-HU" dirty="0"/>
            </a:br>
            <a:r>
              <a:rPr lang="en-US" b="1" dirty="0"/>
              <a:t>Small</a:t>
            </a:r>
            <a:r>
              <a:rPr lang="hu-HU" b="1" dirty="0"/>
              <a:t> </a:t>
            </a:r>
            <a:r>
              <a:rPr lang="en-US" dirty="0"/>
              <a:t>A good story should be small in effort, typically representing no more, than 2-3 person weeks of effort. A story which is more than that in effort can have more errors associated with scoping and estimation.</a:t>
            </a:r>
            <a:br>
              <a:rPr lang="hu-HU" dirty="0"/>
            </a:br>
            <a:r>
              <a:rPr lang="en-US" b="1" dirty="0"/>
              <a:t>Testable</a:t>
            </a:r>
            <a:r>
              <a:rPr lang="hu-HU" b="1" dirty="0"/>
              <a:t> </a:t>
            </a:r>
            <a:r>
              <a:rPr lang="en-US" dirty="0"/>
              <a:t>A story needs to be testable for the "Confirmation" to take place. Remember, we do not develop what we cannot test. If you can't test it then you will never know when you are done. An example of non-testable story: "software should be easy to use".</a:t>
            </a:r>
            <a:endParaRPr lang="hu-HU" dirty="0"/>
          </a:p>
          <a:p>
            <a:endParaRPr lang="hu-HU" dirty="0"/>
          </a:p>
          <a:p>
            <a:r>
              <a:rPr lang="hu-HU" dirty="0"/>
              <a:t>What parts the requirements should have?</a:t>
            </a:r>
          </a:p>
          <a:p>
            <a:r>
              <a:rPr lang="hu-HU" dirty="0"/>
              <a:t>As far as I know you already familiar with the Jira.</a:t>
            </a:r>
          </a:p>
          <a:p>
            <a:r>
              <a:rPr lang="hu-HU" dirty="0"/>
              <a:t>Then of course important information:</a:t>
            </a:r>
          </a:p>
          <a:p>
            <a:r>
              <a:rPr lang="hu-HU" dirty="0"/>
              <a:t>Reporter, Assignee, Status, Priority, Tracebility matrix, AC, Design,</a:t>
            </a:r>
          </a:p>
          <a:p>
            <a:endParaRPr lang="hu-HU" dirty="0"/>
          </a:p>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3585810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Példák invest technika bukásaira, címekkel</a:t>
            </a:r>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3407307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Registration and login form &gt;&gt; should be devided into 2 stories</a:t>
            </a:r>
          </a:p>
          <a:p>
            <a:r>
              <a:rPr lang="hu-HU" dirty="0"/>
              <a:t>Full name &gt;&gt; should be devided into First name and Last name fields		Missing: input field for email, password</a:t>
            </a:r>
          </a:p>
          <a:p>
            <a:r>
              <a:rPr lang="hu-HU" dirty="0"/>
              <a:t>Minimum 3 character &gt;&gt;</a:t>
            </a:r>
            <a:r>
              <a:rPr lang="en-US" dirty="0"/>
              <a:t>Ba U</a:t>
            </a:r>
            <a:r>
              <a:rPr lang="hu-HU" dirty="0"/>
              <a:t>  (burmai politikus) neve?</a:t>
            </a:r>
          </a:p>
          <a:p>
            <a:r>
              <a:rPr lang="hu-HU" dirty="0"/>
              <a:t>Létrehozni a jirában &gt;&gt; attachment csak loginról</a:t>
            </a:r>
          </a:p>
          <a:p>
            <a:pPr marL="0" marR="0" lvl="0" indent="0" algn="l" defTabSz="685800" rtl="0" eaLnBrk="1" fontAlgn="auto" latinLnBrk="0" hangingPunct="1">
              <a:lnSpc>
                <a:spcPct val="100000"/>
              </a:lnSpc>
              <a:spcBef>
                <a:spcPts val="0"/>
              </a:spcBef>
              <a:spcAft>
                <a:spcPts val="0"/>
              </a:spcAft>
              <a:buClrTx/>
              <a:buSzTx/>
              <a:buFontTx/>
              <a:buNone/>
              <a:tabLst/>
              <a:defRPr/>
            </a:pPr>
            <a:r>
              <a:rPr lang="hu-HU" sz="900" dirty="0"/>
              <a:t>Registration button should be a big green button &gt;&gt; képen nem zöld</a:t>
            </a:r>
            <a:endParaRPr lang="hu-HU" dirty="0"/>
          </a:p>
          <a:p>
            <a:pPr marL="0" marR="0" lvl="0" indent="0" algn="l" defTabSz="685800" rtl="0" eaLnBrk="1" fontAlgn="auto" latinLnBrk="0" hangingPunct="1">
              <a:lnSpc>
                <a:spcPct val="100000"/>
              </a:lnSpc>
              <a:spcBef>
                <a:spcPts val="0"/>
              </a:spcBef>
              <a:spcAft>
                <a:spcPts val="0"/>
              </a:spcAft>
              <a:buClrTx/>
              <a:buSzTx/>
              <a:buFontTx/>
              <a:buNone/>
              <a:tabLst/>
              <a:defRPr/>
            </a:pPr>
            <a:r>
              <a:rPr lang="hu-HU" sz="900" dirty="0"/>
              <a:t>DB as the dev team wants&gt;&gt; D</a:t>
            </a:r>
            <a:r>
              <a:rPr lang="hu-HU" dirty="0"/>
              <a:t>B lehet külön ticket / technical task ezen belül</a:t>
            </a:r>
          </a:p>
          <a:p>
            <a:pPr marL="0" marR="0" lvl="0" indent="0" algn="l" defTabSz="685800" rtl="0" eaLnBrk="1" fontAlgn="auto" latinLnBrk="0" hangingPunct="1">
              <a:lnSpc>
                <a:spcPct val="100000"/>
              </a:lnSpc>
              <a:spcBef>
                <a:spcPts val="0"/>
              </a:spcBef>
              <a:spcAft>
                <a:spcPts val="0"/>
              </a:spcAft>
              <a:buClrTx/>
              <a:buSzTx/>
              <a:buFontTx/>
              <a:buNone/>
              <a:tabLst/>
              <a:defRPr/>
            </a:pPr>
            <a:r>
              <a:rPr lang="hu-HU" sz="900" dirty="0"/>
              <a:t>Supported browsers: Chrome, Safari, Unsupported: IE11 &gt;&gt;</a:t>
            </a:r>
            <a:r>
              <a:rPr lang="hu-HU" dirty="0"/>
              <a:t> mi a helyzet a többivel, melyik layout supportált?</a:t>
            </a:r>
          </a:p>
          <a:p>
            <a:pPr marL="0" marR="0" lvl="0" indent="0" algn="l" defTabSz="685800" rtl="0" eaLnBrk="1" fontAlgn="auto" latinLnBrk="0" hangingPunct="1">
              <a:lnSpc>
                <a:spcPct val="100000"/>
              </a:lnSpc>
              <a:spcBef>
                <a:spcPts val="0"/>
              </a:spcBef>
              <a:spcAft>
                <a:spcPts val="0"/>
              </a:spcAft>
              <a:buClrTx/>
              <a:buSzTx/>
              <a:buFontTx/>
              <a:buNone/>
              <a:tabLst/>
              <a:defRPr/>
            </a:pPr>
            <a:r>
              <a:rPr lang="hu-HU" sz="900" dirty="0"/>
              <a:t>Writing automated tests is optional &gt;&gt; opcionalitás miatt nem esztimálható</a:t>
            </a:r>
          </a:p>
          <a:p>
            <a:pPr marL="0" marR="0" lvl="0" indent="0" algn="l" defTabSz="685800" rtl="0" eaLnBrk="1" fontAlgn="auto" latinLnBrk="0" hangingPunct="1">
              <a:lnSpc>
                <a:spcPct val="100000"/>
              </a:lnSpc>
              <a:spcBef>
                <a:spcPts val="0"/>
              </a:spcBef>
              <a:spcAft>
                <a:spcPts val="0"/>
              </a:spcAft>
              <a:buClrTx/>
              <a:buSzTx/>
              <a:buFontTx/>
              <a:buNone/>
              <a:tabLst/>
              <a:defRPr/>
            </a:pPr>
            <a:r>
              <a:rPr lang="hu-HU" sz="900" dirty="0"/>
              <a:t>Important input fields should be mandatory &gt;&gt; what fields are the „important” ones?</a:t>
            </a:r>
          </a:p>
          <a:p>
            <a:pPr marL="0" marR="0" lvl="0" indent="0" algn="l" defTabSz="685800" rtl="0" eaLnBrk="1" fontAlgn="auto" latinLnBrk="0" hangingPunct="1">
              <a:lnSpc>
                <a:spcPct val="100000"/>
              </a:lnSpc>
              <a:spcBef>
                <a:spcPts val="0"/>
              </a:spcBef>
              <a:spcAft>
                <a:spcPts val="0"/>
              </a:spcAft>
              <a:buClrTx/>
              <a:buSzTx/>
              <a:buFontTx/>
              <a:buNone/>
              <a:tabLst/>
              <a:defRPr/>
            </a:pPr>
            <a:r>
              <a:rPr lang="hu-HU" sz="900" dirty="0"/>
              <a:t>Input field validation &gt;&gt; melyik fieldekre, mit fogadjunk el?</a:t>
            </a:r>
          </a:p>
          <a:p>
            <a:pPr marL="0" marR="0" lvl="0" indent="0" algn="l" defTabSz="685800" rtl="0" eaLnBrk="1" fontAlgn="auto" latinLnBrk="0" hangingPunct="1">
              <a:lnSpc>
                <a:spcPct val="100000"/>
              </a:lnSpc>
              <a:spcBef>
                <a:spcPts val="0"/>
              </a:spcBef>
              <a:spcAft>
                <a:spcPts val="0"/>
              </a:spcAft>
              <a:buClrTx/>
              <a:buSzTx/>
              <a:buFontTx/>
              <a:buNone/>
              <a:tabLst/>
              <a:defRPr/>
            </a:pPr>
            <a:r>
              <a:rPr lang="hu-HU" sz="900" dirty="0"/>
              <a:t>Email after registration should contain company logo, signature, link to confirm registration &gt;&gt; megszólítás, kinek küldi, mi célt szolgál a link, ha nem ő regisztrált mi a teendő</a:t>
            </a:r>
          </a:p>
          <a:p>
            <a:pPr marL="0" marR="0" lvl="0" indent="0" algn="l" defTabSz="685800" rtl="0" eaLnBrk="1" fontAlgn="auto" latinLnBrk="0" hangingPunct="1">
              <a:lnSpc>
                <a:spcPct val="100000"/>
              </a:lnSpc>
              <a:spcBef>
                <a:spcPts val="0"/>
              </a:spcBef>
              <a:spcAft>
                <a:spcPts val="0"/>
              </a:spcAft>
              <a:buClrTx/>
              <a:buSzTx/>
              <a:buFontTx/>
              <a:buNone/>
              <a:tabLst/>
              <a:defRPr/>
            </a:pPr>
            <a:r>
              <a:rPr lang="hu-HU" sz="900" dirty="0"/>
              <a:t>Registration with the same name should not be allowed &gt;&gt; inkább email cím </a:t>
            </a:r>
          </a:p>
          <a:p>
            <a:r>
              <a:rPr lang="hu-HU" sz="900" dirty="0"/>
              <a:t>&gt;&gt; Userflow not included</a:t>
            </a:r>
          </a:p>
          <a:p>
            <a:r>
              <a:rPr lang="hu-HU" sz="900" dirty="0"/>
              <a:t>As a user, I want to have a registration and login form &gt;&gt; (without reasoning)</a:t>
            </a:r>
          </a:p>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1432074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3927759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r>
              <a:rPr lang="en-US"/>
              <a:t>DATE OR VENUE</a:t>
            </a:r>
            <a:endParaRPr lang="en-US" dirty="0"/>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5333937" y="0"/>
            <a:ext cx="3810000" cy="5143500"/>
          </a:xfrm>
          <a:prstGeom prst="rect">
            <a:avLst/>
          </a:prstGeom>
        </p:spPr>
      </p:pic>
      <p:sp>
        <p:nvSpPr>
          <p:cNvPr id="6" name="Rectangle 5"/>
          <p:cNvSpPr/>
          <p:nvPr userDrawn="1"/>
        </p:nvSpPr>
        <p:spPr>
          <a:xfrm>
            <a:off x="5333937" y="0"/>
            <a:ext cx="3810000" cy="51435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76722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531466" y="3843769"/>
            <a:ext cx="1945326" cy="399456"/>
          </a:xfrm>
        </p:spPr>
        <p:txBody>
          <a:bodyPr tIns="0" anchor="ctr" anchorCtr="0"/>
          <a:lstStyle>
            <a:lvl1pPr>
              <a:defRPr cap="all" baseline="0">
                <a:solidFill>
                  <a:schemeClr val="bg1"/>
                </a:solidFill>
              </a:defRPr>
            </a:lvl1pPr>
          </a:lstStyle>
          <a:p>
            <a:r>
              <a:rPr lang="en-US"/>
              <a:t>DATE OR VENUE</a:t>
            </a:r>
            <a:endParaRPr lang="en-US" dirty="0"/>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userDrawn="1"/>
        </p:nvSpPr>
        <p:spPr>
          <a:xfrm>
            <a:off x="421400"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8EE12364-1E27-A547-AEBD-24B950240B57}" type="datetimeyyyy">
              <a:rPr lang="en-US" sz="700" b="0" i="0" u="none" strike="noStrike" kern="1200" baseline="0" smtClean="0">
                <a:solidFill>
                  <a:schemeClr val="bg1"/>
                </a:solidFill>
                <a:effectLst/>
                <a:latin typeface="+mj-lt"/>
                <a:ea typeface="+mn-ea"/>
                <a:cs typeface="+mn-cs"/>
              </a:rPr>
              <a:t>2023</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2992641235"/>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 Bright Blu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Lime Green">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userDrawn="1"/>
        </p:nvSpPr>
        <p:spPr>
          <a:xfrm>
            <a:off x="1307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4904571B-903D-6741-88C6-E4A76A07C191}" type="datetimeyyyy">
              <a:rPr lang="en-US" sz="700" b="0" i="0" u="none" strike="noStrike" kern="1200" baseline="0" smtClean="0">
                <a:solidFill>
                  <a:schemeClr val="bg1"/>
                </a:solidFill>
                <a:effectLst/>
                <a:latin typeface="+mj-lt"/>
                <a:ea typeface="+mn-ea"/>
                <a:cs typeface="+mn-cs"/>
              </a:rPr>
              <a:t>2023</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250787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5.emf"/><Relationship Id="rId5" Type="http://schemas.openxmlformats.org/officeDocument/2006/relationships/theme" Target="../theme/theme3.xml"/><Relationship Id="rId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800" b="1" i="0">
                <a:solidFill>
                  <a:srgbClr val="FEFEFE"/>
                </a:solidFill>
                <a:latin typeface="+mj-lt"/>
              </a:defRPr>
            </a:lvl1pPr>
          </a:lstStyle>
          <a:p>
            <a:fld id="{3A707DD9-E92B-45E8-BE0A-E6B2EDF345EB}" type="slidenum">
              <a:rPr lang="en-US" smtClean="0"/>
              <a:pPr/>
              <a:t>‹#›</a:t>
            </a:fld>
            <a:endParaRPr lang="en-US" dirty="0"/>
          </a:p>
        </p:txBody>
      </p:sp>
      <p:sp>
        <p:nvSpPr>
          <p:cNvPr id="10" name="TextBox 9">
            <a:extLst>
              <a:ext uri="{FF2B5EF4-FFF2-40B4-BE49-F238E27FC236}">
                <a16:creationId xmlns:a16="http://schemas.microsoft.com/office/drawing/2014/main" id="{E078E00D-81AB-8847-9E12-0981E03F6A7D}"/>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410390A6-CD46-CA4C-A887-B8E618C4C14B}" type="datetimeyyyy">
              <a:rPr lang="en-US" sz="700" b="0" i="0" u="none" strike="noStrike" kern="1200" baseline="0" smtClean="0">
                <a:solidFill>
                  <a:schemeClr val="bg1"/>
                </a:solidFill>
                <a:effectLst/>
                <a:latin typeface="+mj-lt"/>
                <a:ea typeface="+mn-ea"/>
                <a:cs typeface="+mn-cs"/>
              </a:rPr>
              <a:t>2023</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5" name="TextBox 4">
            <a:extLst>
              <a:ext uri="{FF2B5EF4-FFF2-40B4-BE49-F238E27FC236}">
                <a16:creationId xmlns:a16="http://schemas.microsoft.com/office/drawing/2014/main" id="{8332217A-8F11-8743-849F-F8E866BEB919}"/>
              </a:ext>
            </a:extLst>
          </p:cNvPr>
          <p:cNvSpPr txBox="1"/>
          <p:nvPr userDrawn="1"/>
        </p:nvSpPr>
        <p:spPr>
          <a:xfrm>
            <a:off x="943583" y="4877348"/>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a:t>
            </a:r>
            <a:fld id="{6BD4558A-67CF-DF4C-ACA6-93D878EA1C18}" type="datetimeyyyy">
              <a:rPr lang="en-US" sz="700" b="0" i="0" u="none" strike="noStrike" kern="1200" baseline="0" smtClean="0">
                <a:solidFill>
                  <a:schemeClr val="bg1"/>
                </a:solidFill>
                <a:effectLst/>
                <a:latin typeface="+mj-lt"/>
                <a:ea typeface="+mn-ea"/>
                <a:cs typeface="+mn-cs"/>
              </a:rPr>
              <a:t>2023</a:t>
            </a:fld>
            <a:r>
              <a:rPr lang="en-US" sz="700" b="0" i="0" u="none" strike="noStrike" kern="1200" baseline="0" dirty="0">
                <a:solidFill>
                  <a:schemeClr val="bg1"/>
                </a:solidFill>
                <a:effectLst/>
                <a:latin typeface="+mj-lt"/>
                <a:ea typeface="+mn-ea"/>
                <a:cs typeface="+mn-cs"/>
              </a:rPr>
              <a:t> EPAM Systems, Inc.</a:t>
            </a:r>
            <a:endParaRPr lang="en-US" sz="700" dirty="0">
              <a:latin typeface="+mj-lt"/>
            </a:endParaRPr>
          </a:p>
        </p:txBody>
      </p:sp>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defTabSz="914400" rtl="0" eaLnBrk="1" latinLnBrk="0" hangingPunct="1">
        <a:lnSpc>
          <a:spcPct val="90000"/>
        </a:lnSpc>
        <a:spcBef>
          <a:spcPct val="0"/>
        </a:spcBef>
        <a:buNone/>
        <a:defRPr sz="4000" kern="1200" cap="all" baseline="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AD212A-E369-CB46-BE9C-0744152A0BAF}"/>
              </a:ext>
            </a:extLst>
          </p:cNvPr>
          <p:cNvSpPr txBox="1"/>
          <p:nvPr/>
        </p:nvSpPr>
        <p:spPr>
          <a:xfrm>
            <a:off x="433143" y="4867516"/>
            <a:ext cx="2422187" cy="200055"/>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solidFill>
                  <a:schemeClr val="bg1"/>
                </a:solidFill>
                <a:latin typeface="+mj-lt"/>
              </a:rPr>
              <a:t>CONFIDENTIAL  |  </a:t>
            </a:r>
            <a:r>
              <a:rPr lang="en-US" sz="700" b="0" i="0" u="none" strike="noStrike" kern="1200" baseline="0" dirty="0">
                <a:solidFill>
                  <a:schemeClr val="bg1"/>
                </a:solidFill>
                <a:effectLst/>
                <a:latin typeface="+mj-lt"/>
                <a:ea typeface="+mn-ea"/>
                <a:cs typeface="+mn-cs"/>
              </a:rPr>
              <a:t>© 2021 EPAM Systems, Inc.</a:t>
            </a:r>
            <a:endParaRPr lang="en-US" sz="700" dirty="0">
              <a:latin typeface="+mj-lt"/>
            </a:endParaRPr>
          </a:p>
        </p:txBody>
      </p:sp>
      <p:sp>
        <p:nvSpPr>
          <p:cNvPr id="9" name="TextBox 8">
            <a:extLst>
              <a:ext uri="{FF2B5EF4-FFF2-40B4-BE49-F238E27FC236}">
                <a16:creationId xmlns:a16="http://schemas.microsoft.com/office/drawing/2014/main" id="{05CC4668-AA6A-4F5E-95EF-79980B3E8923}"/>
              </a:ext>
            </a:extLst>
          </p:cNvPr>
          <p:cNvSpPr txBox="1"/>
          <p:nvPr/>
        </p:nvSpPr>
        <p:spPr>
          <a:xfrm>
            <a:off x="276934" y="1334008"/>
            <a:ext cx="4572000" cy="1077218"/>
          </a:xfrm>
          <a:prstGeom prst="rect">
            <a:avLst/>
          </a:prstGeom>
          <a:noFill/>
        </p:spPr>
        <p:txBody>
          <a:bodyPr wrap="square">
            <a:spAutoFit/>
          </a:bodyPr>
          <a:lstStyle/>
          <a:p>
            <a:r>
              <a:rPr lang="hu-HU" sz="3200" b="1" dirty="0">
                <a:solidFill>
                  <a:schemeClr val="bg1"/>
                </a:solidFill>
                <a:latin typeface="+mj-lt"/>
              </a:rPr>
              <a:t>Requirement review/analysis in practice</a:t>
            </a:r>
            <a:endParaRPr lang="en-US" sz="3200" dirty="0">
              <a:solidFill>
                <a:schemeClr val="bg1"/>
              </a:solidFill>
              <a:latin typeface="+mj-lt"/>
            </a:endParaRPr>
          </a:p>
        </p:txBody>
      </p:sp>
      <p:sp>
        <p:nvSpPr>
          <p:cNvPr id="7" name="Subtitle 2">
            <a:extLst>
              <a:ext uri="{FF2B5EF4-FFF2-40B4-BE49-F238E27FC236}">
                <a16:creationId xmlns:a16="http://schemas.microsoft.com/office/drawing/2014/main" id="{A67C6905-3F74-4B88-A735-3CD19FE5DB15}"/>
              </a:ext>
            </a:extLst>
          </p:cNvPr>
          <p:cNvSpPr txBox="1">
            <a:spLocks/>
          </p:cNvSpPr>
          <p:nvPr/>
        </p:nvSpPr>
        <p:spPr>
          <a:xfrm>
            <a:off x="276934" y="2890433"/>
            <a:ext cx="2748690" cy="1806257"/>
          </a:xfrm>
          <a:prstGeom prst="rect">
            <a:avLst/>
          </a:prstGeom>
        </p:spPr>
        <p:txBody>
          <a:bodyPr>
            <a:normAutofit/>
          </a:bodyPr>
          <a:lst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hu-HU" dirty="0" err="1"/>
              <a:t>Kornel</a:t>
            </a:r>
            <a:r>
              <a:rPr lang="hu-HU" dirty="0"/>
              <a:t> Filep</a:t>
            </a:r>
            <a:br>
              <a:rPr lang="hu-HU" dirty="0"/>
            </a:br>
            <a:r>
              <a:rPr lang="hu-HU" dirty="0"/>
              <a:t>202</a:t>
            </a:r>
            <a:r>
              <a:rPr lang="en-GB" dirty="0"/>
              <a:t>3</a:t>
            </a:r>
            <a:r>
              <a:rPr lang="hu-HU" dirty="0"/>
              <a:t>.10.03.</a:t>
            </a:r>
            <a:endParaRPr lang="en-GB" dirty="0"/>
          </a:p>
          <a:p>
            <a:r>
              <a:rPr lang="en-US" dirty="0" err="1"/>
              <a:t>kornel_filep</a:t>
            </a:r>
            <a:r>
              <a:rPr lang="en-GB" dirty="0"/>
              <a:t>@epam.com</a:t>
            </a:r>
            <a:endParaRPr lang="hu-HU" dirty="0"/>
          </a:p>
        </p:txBody>
      </p:sp>
    </p:spTree>
    <p:extLst>
      <p:ext uri="{BB962C8B-B14F-4D97-AF65-F5344CB8AC3E}">
        <p14:creationId xmlns:p14="http://schemas.microsoft.com/office/powerpoint/2010/main" val="164187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18D1-05E2-4D7D-9B0D-565765E046EF}"/>
              </a:ext>
            </a:extLst>
          </p:cNvPr>
          <p:cNvSpPr>
            <a:spLocks noGrp="1"/>
          </p:cNvSpPr>
          <p:nvPr>
            <p:ph type="title"/>
          </p:nvPr>
        </p:nvSpPr>
        <p:spPr>
          <a:xfrm>
            <a:off x="360364" y="371480"/>
            <a:ext cx="8426449" cy="301752"/>
          </a:xfrm>
        </p:spPr>
        <p:txBody>
          <a:bodyPr/>
          <a:lstStyle/>
          <a:p>
            <a:r>
              <a:rPr lang="hu-HU" sz="3200" dirty="0"/>
              <a:t>Exercise 2 – Review a known User story in Jira</a:t>
            </a:r>
            <a:endParaRPr lang="en-US" sz="3200" dirty="0"/>
          </a:p>
        </p:txBody>
      </p:sp>
      <p:sp>
        <p:nvSpPr>
          <p:cNvPr id="6" name="Content Placeholder 5">
            <a:extLst>
              <a:ext uri="{FF2B5EF4-FFF2-40B4-BE49-F238E27FC236}">
                <a16:creationId xmlns:a16="http://schemas.microsoft.com/office/drawing/2014/main" id="{D2E6FA77-3D95-4408-AC09-6921330DC6C0}"/>
              </a:ext>
            </a:extLst>
          </p:cNvPr>
          <p:cNvSpPr>
            <a:spLocks noGrp="1"/>
          </p:cNvSpPr>
          <p:nvPr>
            <p:ph sz="quarter" idx="10"/>
          </p:nvPr>
        </p:nvSpPr>
        <p:spPr/>
        <p:txBody>
          <a:bodyPr vert="horz" lIns="0" tIns="0" rIns="0" bIns="0" rtlCol="0" anchor="t">
            <a:noAutofit/>
          </a:bodyPr>
          <a:lstStyle/>
          <a:p>
            <a:pPr marL="0" indent="0">
              <a:lnSpc>
                <a:spcPct val="150000"/>
              </a:lnSpc>
              <a:buNone/>
            </a:pPr>
            <a:r>
              <a:rPr lang="hu-HU" sz="2000" dirty="0"/>
              <a:t>Review the User story from the last lesson and try to find:</a:t>
            </a:r>
            <a:endParaRPr lang="hu-HU" sz="2000" dirty="0">
              <a:cs typeface="Calibri Light"/>
            </a:endParaRPr>
          </a:p>
          <a:p>
            <a:pPr>
              <a:lnSpc>
                <a:spcPct val="100000"/>
              </a:lnSpc>
            </a:pPr>
            <a:r>
              <a:rPr lang="hu-HU" sz="2000" dirty="0"/>
              <a:t>What is missing?</a:t>
            </a:r>
            <a:endParaRPr lang="hu-HU" sz="2000" dirty="0">
              <a:cs typeface="Calibri Light"/>
            </a:endParaRPr>
          </a:p>
          <a:p>
            <a:pPr>
              <a:lnSpc>
                <a:spcPct val="150000"/>
              </a:lnSpc>
            </a:pPr>
            <a:r>
              <a:rPr lang="hu-HU" sz="2000" dirty="0"/>
              <a:t>What could be improved?</a:t>
            </a:r>
            <a:endParaRPr lang="hu-HU" sz="2000" dirty="0">
              <a:cs typeface="Calibri Light"/>
            </a:endParaRPr>
          </a:p>
          <a:p>
            <a:pPr>
              <a:lnSpc>
                <a:spcPct val="150000"/>
              </a:lnSpc>
            </a:pPr>
            <a:r>
              <a:rPr lang="hu-HU" sz="2000" dirty="0"/>
              <a:t>What criteria are violated?</a:t>
            </a:r>
            <a:endParaRPr lang="en-US" sz="2400" dirty="0">
              <a:cs typeface="Calibri Light"/>
            </a:endParaRPr>
          </a:p>
          <a:p>
            <a:endParaRPr lang="en-US" dirty="0"/>
          </a:p>
        </p:txBody>
      </p:sp>
      <p:sp>
        <p:nvSpPr>
          <p:cNvPr id="5" name="Slide Number Placeholder 4">
            <a:extLst>
              <a:ext uri="{FF2B5EF4-FFF2-40B4-BE49-F238E27FC236}">
                <a16:creationId xmlns:a16="http://schemas.microsoft.com/office/drawing/2014/main" id="{E81C954E-8A77-4824-BA41-1B570346289C}"/>
              </a:ext>
            </a:extLst>
          </p:cNvPr>
          <p:cNvSpPr>
            <a:spLocks noGrp="1"/>
          </p:cNvSpPr>
          <p:nvPr>
            <p:ph type="sldNum" sz="quarter" idx="4"/>
          </p:nvPr>
        </p:nvSpPr>
        <p:spPr/>
        <p:txBody>
          <a:bodyPr/>
          <a:lstStyle/>
          <a:p>
            <a:fld id="{3A707DD9-E92B-45E8-BE0A-E6B2EDF345EB}" type="slidenum">
              <a:rPr lang="en-US" smtClean="0"/>
              <a:pPr/>
              <a:t>10</a:t>
            </a:fld>
            <a:endParaRPr lang="en-US" dirty="0"/>
          </a:p>
        </p:txBody>
      </p:sp>
    </p:spTree>
    <p:extLst>
      <p:ext uri="{BB962C8B-B14F-4D97-AF65-F5344CB8AC3E}">
        <p14:creationId xmlns:p14="http://schemas.microsoft.com/office/powerpoint/2010/main" val="733056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60249-BA20-4397-B1D8-EBE000051ACC}"/>
              </a:ext>
            </a:extLst>
          </p:cNvPr>
          <p:cNvSpPr>
            <a:spLocks noGrp="1"/>
          </p:cNvSpPr>
          <p:nvPr>
            <p:ph type="title"/>
          </p:nvPr>
        </p:nvSpPr>
        <p:spPr>
          <a:xfrm>
            <a:off x="360364" y="372534"/>
            <a:ext cx="8426449" cy="301752"/>
          </a:xfrm>
        </p:spPr>
        <p:txBody>
          <a:bodyPr/>
          <a:lstStyle/>
          <a:p>
            <a:r>
              <a:rPr lang="hu-HU" sz="3200" dirty="0"/>
              <a:t>Exercise 3 – Create a new User story</a:t>
            </a:r>
            <a:endParaRPr lang="en-US" sz="3200" dirty="0"/>
          </a:p>
        </p:txBody>
      </p:sp>
      <p:sp>
        <p:nvSpPr>
          <p:cNvPr id="8" name="Content Placeholder 7">
            <a:extLst>
              <a:ext uri="{FF2B5EF4-FFF2-40B4-BE49-F238E27FC236}">
                <a16:creationId xmlns:a16="http://schemas.microsoft.com/office/drawing/2014/main" id="{5896B25A-23D1-4DCF-B8AC-3C46A284FB61}"/>
              </a:ext>
            </a:extLst>
          </p:cNvPr>
          <p:cNvSpPr>
            <a:spLocks noGrp="1"/>
          </p:cNvSpPr>
          <p:nvPr>
            <p:ph sz="quarter" idx="10"/>
          </p:nvPr>
        </p:nvSpPr>
        <p:spPr>
          <a:xfrm>
            <a:off x="357188" y="1079500"/>
            <a:ext cx="2529945" cy="3397250"/>
          </a:xfrm>
        </p:spPr>
        <p:txBody>
          <a:bodyPr vert="horz" lIns="0" tIns="0" rIns="0" bIns="0" rtlCol="0" anchor="t">
            <a:noAutofit/>
          </a:bodyPr>
          <a:lstStyle/>
          <a:p>
            <a:pPr>
              <a:lnSpc>
                <a:spcPct val="100000"/>
              </a:lnSpc>
            </a:pPr>
            <a:r>
              <a:rPr lang="hu-HU" sz="2000" dirty="0"/>
              <a:t>Create a User story for the Groups functionality</a:t>
            </a:r>
            <a:endParaRPr lang="en-US" sz="2000" dirty="0"/>
          </a:p>
        </p:txBody>
      </p:sp>
      <p:sp>
        <p:nvSpPr>
          <p:cNvPr id="5" name="Slide Number Placeholder 4">
            <a:extLst>
              <a:ext uri="{FF2B5EF4-FFF2-40B4-BE49-F238E27FC236}">
                <a16:creationId xmlns:a16="http://schemas.microsoft.com/office/drawing/2014/main" id="{94174828-7A76-4F67-9EF2-5ABEF2C4E0B6}"/>
              </a:ext>
            </a:extLst>
          </p:cNvPr>
          <p:cNvSpPr>
            <a:spLocks noGrp="1"/>
          </p:cNvSpPr>
          <p:nvPr>
            <p:ph type="sldNum" sz="quarter" idx="4"/>
          </p:nvPr>
        </p:nvSpPr>
        <p:spPr/>
        <p:txBody>
          <a:bodyPr/>
          <a:lstStyle/>
          <a:p>
            <a:fld id="{3A707DD9-E92B-45E8-BE0A-E6B2EDF345EB}" type="slidenum">
              <a:rPr lang="en-US" smtClean="0"/>
              <a:pPr/>
              <a:t>11</a:t>
            </a:fld>
            <a:endParaRPr lang="en-US" dirty="0"/>
          </a:p>
        </p:txBody>
      </p:sp>
      <p:pic>
        <p:nvPicPr>
          <p:cNvPr id="12" name="Picture 11">
            <a:extLst>
              <a:ext uri="{FF2B5EF4-FFF2-40B4-BE49-F238E27FC236}">
                <a16:creationId xmlns:a16="http://schemas.microsoft.com/office/drawing/2014/main" id="{DB54A560-195A-4469-B6B1-EF1D7C3936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87227" y="878256"/>
            <a:ext cx="5725775" cy="3799737"/>
          </a:xfrm>
          <a:prstGeom prst="rect">
            <a:avLst/>
          </a:prstGeom>
        </p:spPr>
      </p:pic>
    </p:spTree>
    <p:extLst>
      <p:ext uri="{BB962C8B-B14F-4D97-AF65-F5344CB8AC3E}">
        <p14:creationId xmlns:p14="http://schemas.microsoft.com/office/powerpoint/2010/main" val="204113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r>
              <a:rPr lang="hu-HU" dirty="0"/>
              <a:t> </a:t>
            </a:r>
            <a:br>
              <a:rPr lang="hu-HU" dirty="0"/>
            </a:br>
            <a:r>
              <a:rPr lang="hu-HU" dirty="0" err="1"/>
              <a:t>for</a:t>
            </a:r>
            <a:r>
              <a:rPr lang="hu-HU" dirty="0"/>
              <a:t> </a:t>
            </a:r>
            <a:r>
              <a:rPr lang="hu-HU" dirty="0" err="1"/>
              <a:t>your</a:t>
            </a:r>
            <a:r>
              <a:rPr lang="hu-HU" dirty="0"/>
              <a:t> </a:t>
            </a:r>
            <a:r>
              <a:rPr lang="hu-HU" dirty="0" err="1"/>
              <a:t>attention</a:t>
            </a:r>
            <a:endParaRPr lang="en-US" dirty="0"/>
          </a:p>
        </p:txBody>
      </p:sp>
      <p:sp>
        <p:nvSpPr>
          <p:cNvPr id="2" name="Slide Number Placeholder 1">
            <a:extLst>
              <a:ext uri="{FF2B5EF4-FFF2-40B4-BE49-F238E27FC236}">
                <a16:creationId xmlns:a16="http://schemas.microsoft.com/office/drawing/2014/main" id="{BD2203D6-46B2-544A-AEDD-86624A2E7DA7}"/>
              </a:ext>
            </a:extLst>
          </p:cNvPr>
          <p:cNvSpPr>
            <a:spLocks noGrp="1"/>
          </p:cNvSpPr>
          <p:nvPr>
            <p:ph type="sldNum" sz="quarter" idx="4294967295"/>
          </p:nvPr>
        </p:nvSpPr>
        <p:spPr>
          <a:xfrm>
            <a:off x="7770813" y="4826000"/>
            <a:ext cx="1373187" cy="317500"/>
          </a:xfrm>
          <a:prstGeom prst="rect">
            <a:avLst/>
          </a:prstGeom>
        </p:spPr>
        <p:txBody>
          <a:bodyPr/>
          <a:lstStyle/>
          <a:p>
            <a:fld id="{3A707DD9-E92B-45E8-BE0A-E6B2EDF345EB}" type="slidenum">
              <a:rPr lang="en-US" smtClean="0"/>
              <a:pPr/>
              <a:t>12</a:t>
            </a:fld>
            <a:endParaRPr lang="en-US" dirty="0"/>
          </a:p>
        </p:txBody>
      </p:sp>
      <p:sp>
        <p:nvSpPr>
          <p:cNvPr id="3" name="TextBox 2">
            <a:extLst>
              <a:ext uri="{FF2B5EF4-FFF2-40B4-BE49-F238E27FC236}">
                <a16:creationId xmlns:a16="http://schemas.microsoft.com/office/drawing/2014/main" id="{73D03EE6-29E7-49BC-BABE-442FAC9AB1A5}"/>
              </a:ext>
            </a:extLst>
          </p:cNvPr>
          <p:cNvSpPr txBox="1"/>
          <p:nvPr/>
        </p:nvSpPr>
        <p:spPr>
          <a:xfrm>
            <a:off x="6542015" y="3975316"/>
            <a:ext cx="2239074" cy="338554"/>
          </a:xfrm>
          <a:prstGeom prst="rect">
            <a:avLst/>
          </a:prstGeom>
          <a:noFill/>
        </p:spPr>
        <p:txBody>
          <a:bodyPr wrap="none" rtlCol="0">
            <a:spAutoFit/>
          </a:bodyPr>
          <a:lstStyle/>
          <a:p>
            <a:r>
              <a:rPr lang="hu-HU" sz="1600" dirty="0" err="1">
                <a:solidFill>
                  <a:schemeClr val="bg1"/>
                </a:solidFill>
              </a:rPr>
              <a:t>kornel_filep</a:t>
            </a:r>
            <a:r>
              <a:rPr lang="en-GB" sz="1600" dirty="0">
                <a:solidFill>
                  <a:schemeClr val="bg1"/>
                </a:solidFill>
              </a:rPr>
              <a:t>@epam.com</a:t>
            </a:r>
          </a:p>
        </p:txBody>
      </p:sp>
    </p:spTree>
    <p:extLst>
      <p:ext uri="{BB962C8B-B14F-4D97-AF65-F5344CB8AC3E}">
        <p14:creationId xmlns:p14="http://schemas.microsoft.com/office/powerpoint/2010/main" val="2559764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0DD5913-9A14-314D-85B5-0C0E8C679430}"/>
              </a:ext>
            </a:extLst>
          </p:cNvPr>
          <p:cNvSpPr>
            <a:spLocks noGrp="1"/>
          </p:cNvSpPr>
          <p:nvPr>
            <p:ph type="sldNum" sz="quarter" idx="4"/>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8" name="Slide Number Placeholder 15">
            <a:extLst>
              <a:ext uri="{FF2B5EF4-FFF2-40B4-BE49-F238E27FC236}">
                <a16:creationId xmlns:a16="http://schemas.microsoft.com/office/drawing/2014/main" id="{1E324F82-0D77-F04C-8166-33E663A1E23A}"/>
              </a:ext>
            </a:extLst>
          </p:cNvPr>
          <p:cNvSpPr txBox="1">
            <a:spLocks/>
          </p:cNvSpPr>
          <p:nvPr/>
        </p:nvSpPr>
        <p:spPr>
          <a:xfrm>
            <a:off x="7413441" y="4826639"/>
            <a:ext cx="1373372" cy="316862"/>
          </a:xfrm>
          <a:prstGeom prst="rect">
            <a:avLst/>
          </a:prstGeom>
        </p:spPr>
        <p:txBody>
          <a:bodyPr vert="horz" wrap="none" lIns="91440" tIns="45720" rIns="0" bIns="82296" rtlCol="0" anchor="ctr"/>
          <a:lstStyle>
            <a:defPPr>
              <a:defRPr lang="en-US"/>
            </a:defPPr>
            <a:lvl1pPr marL="0" algn="r" defTabSz="685800" rtl="0" eaLnBrk="1" latinLnBrk="0" hangingPunct="1">
              <a:defRPr sz="800" b="1" i="0" kern="1200">
                <a:solidFill>
                  <a:srgbClr val="FEFEFE"/>
                </a:solidFill>
                <a:latin typeface="+mj-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0"/>
              </a:spcBef>
              <a:spcAft>
                <a:spcPts val="0"/>
              </a:spcAft>
              <a:buClrTx/>
              <a:buSzTx/>
              <a:buFontTx/>
              <a:buNone/>
              <a:tabLst/>
              <a:defRPr/>
            </a:pPr>
            <a:fld id="{3A707DD9-E92B-45E8-BE0A-E6B2EDF345EB}" type="slidenum">
              <a:rPr kumimoji="0" lang="en-US" sz="800" b="1" i="0" u="none" strike="noStrike" kern="1200" cap="none" spc="0" normalizeH="0" baseline="0" noProof="0" smtClean="0">
                <a:ln>
                  <a:noFill/>
                </a:ln>
                <a:solidFill>
                  <a:srgbClr val="FEFEFE"/>
                </a:solidFill>
                <a:effectLst/>
                <a:uLnTx/>
                <a:uFillTx/>
                <a:latin typeface="Calibri Ligh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2</a:t>
            </a:fld>
            <a:endParaRPr kumimoji="0" lang="en-US" sz="800" b="1" i="0" u="none" strike="noStrike" kern="1200" cap="none" spc="0" normalizeH="0" baseline="0" noProof="0" dirty="0">
              <a:ln>
                <a:noFill/>
              </a:ln>
              <a:solidFill>
                <a:srgbClr val="FEFEFE"/>
              </a:solidFill>
              <a:effectLst/>
              <a:uLnTx/>
              <a:uFillTx/>
              <a:latin typeface="Calibri Light"/>
              <a:ea typeface="+mn-ea"/>
              <a:cs typeface="+mn-cs"/>
            </a:endParaRPr>
          </a:p>
        </p:txBody>
      </p:sp>
      <p:sp>
        <p:nvSpPr>
          <p:cNvPr id="10" name="Text Placeholder 3">
            <a:extLst>
              <a:ext uri="{FF2B5EF4-FFF2-40B4-BE49-F238E27FC236}">
                <a16:creationId xmlns:a16="http://schemas.microsoft.com/office/drawing/2014/main" id="{A9C6C072-47CB-3545-B469-58957E0204F5}"/>
              </a:ext>
            </a:extLst>
          </p:cNvPr>
          <p:cNvSpPr>
            <a:spLocks noGrp="1"/>
          </p:cNvSpPr>
          <p:nvPr>
            <p:ph type="body" sz="quarter" idx="12"/>
          </p:nvPr>
        </p:nvSpPr>
        <p:spPr>
          <a:xfrm>
            <a:off x="673893" y="1079500"/>
            <a:ext cx="3986212" cy="342900"/>
          </a:xfrm>
        </p:spPr>
        <p:txBody>
          <a:bodyPr vert="horz" wrap="none" lIns="0" tIns="0" rIns="0" bIns="0" rtlCol="0" anchor="t">
            <a:noAutofit/>
          </a:bodyPr>
          <a:lstStyle/>
          <a:p>
            <a:r>
              <a:rPr lang="hu-HU" sz="3600" dirty="0" err="1"/>
              <a:t>Kornel</a:t>
            </a:r>
            <a:r>
              <a:rPr lang="hu-HU" sz="3600" dirty="0"/>
              <a:t> Filep</a:t>
            </a:r>
          </a:p>
        </p:txBody>
      </p:sp>
      <p:sp>
        <p:nvSpPr>
          <p:cNvPr id="11" name="Text Placeholder 5">
            <a:extLst>
              <a:ext uri="{FF2B5EF4-FFF2-40B4-BE49-F238E27FC236}">
                <a16:creationId xmlns:a16="http://schemas.microsoft.com/office/drawing/2014/main" id="{A92B0C39-9E6D-1540-A683-06C5A3EE7D6E}"/>
              </a:ext>
            </a:extLst>
          </p:cNvPr>
          <p:cNvSpPr>
            <a:spLocks noGrp="1"/>
          </p:cNvSpPr>
          <p:nvPr>
            <p:ph type="body" sz="quarter" idx="15"/>
          </p:nvPr>
        </p:nvSpPr>
        <p:spPr>
          <a:xfrm>
            <a:off x="673893" y="1723245"/>
            <a:ext cx="3986212" cy="342900"/>
          </a:xfrm>
        </p:spPr>
        <p:txBody>
          <a:bodyPr vert="horz" wrap="none" lIns="0" tIns="0" rIns="0" bIns="0" rtlCol="0" anchor="t">
            <a:noAutofit/>
          </a:bodyPr>
          <a:lstStyle/>
          <a:p>
            <a:r>
              <a:rPr lang="en-US" sz="2400" dirty="0"/>
              <a:t>Senior Software Engineer in Test</a:t>
            </a:r>
          </a:p>
        </p:txBody>
      </p:sp>
      <p:sp>
        <p:nvSpPr>
          <p:cNvPr id="12" name="Content Placeholder 2">
            <a:extLst>
              <a:ext uri="{FF2B5EF4-FFF2-40B4-BE49-F238E27FC236}">
                <a16:creationId xmlns:a16="http://schemas.microsoft.com/office/drawing/2014/main" id="{3FAB6204-A64D-094E-92D3-ADCB516A2CB0}"/>
              </a:ext>
            </a:extLst>
          </p:cNvPr>
          <p:cNvSpPr>
            <a:spLocks noGrp="1"/>
          </p:cNvSpPr>
          <p:nvPr>
            <p:ph sz="quarter" idx="10"/>
          </p:nvPr>
        </p:nvSpPr>
        <p:spPr>
          <a:xfrm>
            <a:off x="673893" y="2298731"/>
            <a:ext cx="4621313" cy="2696355"/>
          </a:xfrm>
        </p:spPr>
        <p:txBody>
          <a:bodyPr vert="horz" lIns="0" tIns="0" rIns="0" bIns="0" rtlCol="0" anchor="t">
            <a:noAutofit/>
          </a:bodyPr>
          <a:lstStyle/>
          <a:p>
            <a:pPr>
              <a:lnSpc>
                <a:spcPct val="100000"/>
              </a:lnSpc>
            </a:pPr>
            <a:r>
              <a:rPr lang="en-US" sz="2000" dirty="0"/>
              <a:t>Working for EPAM since June 2019</a:t>
            </a:r>
            <a:endParaRPr lang="en-US" sz="2000" dirty="0">
              <a:cs typeface="Calibri Light"/>
            </a:endParaRPr>
          </a:p>
          <a:p>
            <a:pPr>
              <a:lnSpc>
                <a:spcPct val="100000"/>
              </a:lnSpc>
            </a:pPr>
            <a:r>
              <a:rPr lang="en-US" sz="2000" dirty="0"/>
              <a:t>Java, JavaScript, TypeScript, Swift</a:t>
            </a:r>
          </a:p>
          <a:p>
            <a:pPr>
              <a:lnSpc>
                <a:spcPct val="100000"/>
              </a:lnSpc>
            </a:pPr>
            <a:r>
              <a:rPr lang="en-US" sz="2000" dirty="0">
                <a:cs typeface="Calibri Light"/>
              </a:rPr>
              <a:t>Cloud computing using AWS</a:t>
            </a:r>
          </a:p>
          <a:p>
            <a:endParaRPr lang="en-US" sz="1400" dirty="0"/>
          </a:p>
          <a:p>
            <a:endParaRPr lang="en-US" dirty="0"/>
          </a:p>
        </p:txBody>
      </p:sp>
      <p:pic>
        <p:nvPicPr>
          <p:cNvPr id="6" name="Picture Placeholder 5" descr="A person wearing glasses and a black jacket&#10;&#10;Description automatically generated">
            <a:extLst>
              <a:ext uri="{FF2B5EF4-FFF2-40B4-BE49-F238E27FC236}">
                <a16:creationId xmlns:a16="http://schemas.microsoft.com/office/drawing/2014/main" id="{C64EBAE6-13F3-16F7-A0AE-AFE4C07CE55E}"/>
              </a:ext>
            </a:extLst>
          </p:cNvPr>
          <p:cNvPicPr>
            <a:picLocks noGrp="1"/>
          </p:cNvPicPr>
          <p:nvPr>
            <p:ph type="pic" sz="quarter" idx="14"/>
          </p:nvPr>
        </p:nvPicPr>
        <p:blipFill rotWithShape="1">
          <a:blip r:embed="rId2">
            <a:extLst>
              <a:ext uri="{28A0092B-C50C-407E-A947-70E740481C1C}">
                <a14:useLocalDpi xmlns:a14="http://schemas.microsoft.com/office/drawing/2010/main" val="0"/>
              </a:ext>
            </a:extLst>
          </a:blip>
          <a:srcRect t="-543" b="25543"/>
          <a:stretch/>
        </p:blipFill>
        <p:spPr>
          <a:xfrm>
            <a:off x="6406896" y="1581216"/>
            <a:ext cx="1655999" cy="1655999"/>
          </a:xfrm>
        </p:spPr>
      </p:pic>
    </p:spTree>
    <p:extLst>
      <p:ext uri="{BB962C8B-B14F-4D97-AF65-F5344CB8AC3E}">
        <p14:creationId xmlns:p14="http://schemas.microsoft.com/office/powerpoint/2010/main" val="2847668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DEC616-189A-4AD6-950E-37404E649793}"/>
              </a:ext>
            </a:extLst>
          </p:cNvPr>
          <p:cNvSpPr>
            <a:spLocks noGrp="1"/>
          </p:cNvSpPr>
          <p:nvPr>
            <p:ph type="title"/>
          </p:nvPr>
        </p:nvSpPr>
        <p:spPr>
          <a:xfrm>
            <a:off x="360364" y="361950"/>
            <a:ext cx="8426449" cy="301752"/>
          </a:xfrm>
        </p:spPr>
        <p:txBody>
          <a:bodyPr/>
          <a:lstStyle/>
          <a:p>
            <a:r>
              <a:rPr lang="hu-HU" sz="3200" dirty="0"/>
              <a:t>Why review/analysis is neccesary/benefical?</a:t>
            </a:r>
            <a:endParaRPr lang="en-US" sz="3200" dirty="0"/>
          </a:p>
        </p:txBody>
      </p:sp>
      <p:sp>
        <p:nvSpPr>
          <p:cNvPr id="8" name="Content Placeholder 4">
            <a:extLst>
              <a:ext uri="{FF2B5EF4-FFF2-40B4-BE49-F238E27FC236}">
                <a16:creationId xmlns:a16="http://schemas.microsoft.com/office/drawing/2014/main" id="{3BC64BD2-D075-4A92-A2F8-BB578C2A08DF}"/>
              </a:ext>
            </a:extLst>
          </p:cNvPr>
          <p:cNvSpPr txBox="1">
            <a:spLocks/>
          </p:cNvSpPr>
          <p:nvPr/>
        </p:nvSpPr>
        <p:spPr>
          <a:xfrm>
            <a:off x="360364" y="1121052"/>
            <a:ext cx="8426449" cy="339379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hu-HU" sz="2000" dirty="0"/>
              <a:t>Early issue finding/detection</a:t>
            </a:r>
          </a:p>
          <a:p>
            <a:pPr>
              <a:lnSpc>
                <a:spcPct val="150000"/>
              </a:lnSpc>
            </a:pPr>
            <a:r>
              <a:rPr lang="hu-HU" sz="2000" dirty="0"/>
              <a:t>Decrease cost</a:t>
            </a:r>
          </a:p>
          <a:p>
            <a:pPr>
              <a:lnSpc>
                <a:spcPct val="150000"/>
              </a:lnSpc>
            </a:pPr>
            <a:r>
              <a:rPr lang="hu-HU" sz="2000" dirty="0"/>
              <a:t>Identify dependencies early</a:t>
            </a:r>
          </a:p>
          <a:p>
            <a:pPr>
              <a:lnSpc>
                <a:spcPct val="150000"/>
              </a:lnSpc>
            </a:pPr>
            <a:r>
              <a:rPr lang="hu-HU" sz="2000" dirty="0"/>
              <a:t>Early involvement</a:t>
            </a:r>
          </a:p>
          <a:p>
            <a:endParaRPr lang="en-GB" sz="1700" dirty="0"/>
          </a:p>
          <a:p>
            <a:endParaRPr lang="en-US" sz="1400" dirty="0">
              <a:solidFill>
                <a:schemeClr val="bg1">
                  <a:lumMod val="85000"/>
                </a:schemeClr>
              </a:solidFill>
              <a:latin typeface="Arial" panose="020B0604020202020204" pitchFamily="34" charset="0"/>
            </a:endParaRPr>
          </a:p>
          <a:p>
            <a:endParaRPr lang="en-US" sz="1400" dirty="0">
              <a:solidFill>
                <a:schemeClr val="bg1">
                  <a:lumMod val="85000"/>
                </a:schemeClr>
              </a:solidFill>
              <a:latin typeface="Arial" panose="020B0604020202020204" pitchFamily="34" charset="0"/>
            </a:endParaRPr>
          </a:p>
          <a:p>
            <a:endParaRPr lang="en-US" sz="14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170324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15ADCC-4177-4E81-A7B2-43E9AE9F4CCB}"/>
              </a:ext>
            </a:extLst>
          </p:cNvPr>
          <p:cNvSpPr>
            <a:spLocks noGrp="1"/>
          </p:cNvSpPr>
          <p:nvPr>
            <p:ph type="title"/>
          </p:nvPr>
        </p:nvSpPr>
        <p:spPr>
          <a:xfrm>
            <a:off x="360364" y="361950"/>
            <a:ext cx="8426449" cy="301752"/>
          </a:xfrm>
        </p:spPr>
        <p:txBody>
          <a:bodyPr/>
          <a:lstStyle/>
          <a:p>
            <a:r>
              <a:rPr lang="hu-HU" sz="3200" dirty="0"/>
              <a:t>Cost of finding&amp;fixing Defects</a:t>
            </a:r>
            <a:endParaRPr lang="en-US" sz="3200" dirty="0"/>
          </a:p>
        </p:txBody>
      </p:sp>
      <p:pic>
        <p:nvPicPr>
          <p:cNvPr id="8" name="Content Placeholder 7" descr="A picture containing chart&#10;&#10;Description automatically generated">
            <a:extLst>
              <a:ext uri="{FF2B5EF4-FFF2-40B4-BE49-F238E27FC236}">
                <a16:creationId xmlns:a16="http://schemas.microsoft.com/office/drawing/2014/main" id="{9B0AB828-D308-4809-8795-91B93D72B04A}"/>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1238250" y="998373"/>
            <a:ext cx="5972175" cy="3510176"/>
          </a:xfrm>
          <a:prstGeom prst="rect">
            <a:avLst/>
          </a:prstGeom>
        </p:spPr>
      </p:pic>
      <p:sp>
        <p:nvSpPr>
          <p:cNvPr id="5" name="Slide Number Placeholder 4">
            <a:extLst>
              <a:ext uri="{FF2B5EF4-FFF2-40B4-BE49-F238E27FC236}">
                <a16:creationId xmlns:a16="http://schemas.microsoft.com/office/drawing/2014/main" id="{CF7A44B0-056A-4573-A901-EC246092FACA}"/>
              </a:ext>
            </a:extLst>
          </p:cNvPr>
          <p:cNvSpPr>
            <a:spLocks noGrp="1"/>
          </p:cNvSpPr>
          <p:nvPr>
            <p:ph type="sldNum" sz="quarter" idx="4"/>
          </p:nvPr>
        </p:nvSpPr>
        <p:spPr/>
        <p:txBody>
          <a:bodyPr/>
          <a:lstStyle/>
          <a:p>
            <a:fld id="{3A707DD9-E92B-45E8-BE0A-E6B2EDF345EB}" type="slidenum">
              <a:rPr lang="en-US" smtClean="0"/>
              <a:pPr/>
              <a:t>4</a:t>
            </a:fld>
            <a:endParaRPr lang="en-US" dirty="0"/>
          </a:p>
        </p:txBody>
      </p:sp>
    </p:spTree>
    <p:extLst>
      <p:ext uri="{BB962C8B-B14F-4D97-AF65-F5344CB8AC3E}">
        <p14:creationId xmlns:p14="http://schemas.microsoft.com/office/powerpoint/2010/main" val="373028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FA66B8-DF31-4E0C-A9D6-90AC9E0471BD}"/>
              </a:ext>
            </a:extLst>
          </p:cNvPr>
          <p:cNvSpPr>
            <a:spLocks noGrp="1"/>
          </p:cNvSpPr>
          <p:nvPr>
            <p:ph type="title"/>
          </p:nvPr>
        </p:nvSpPr>
        <p:spPr>
          <a:xfrm>
            <a:off x="360364" y="361950"/>
            <a:ext cx="8426449" cy="301752"/>
          </a:xfrm>
        </p:spPr>
        <p:txBody>
          <a:bodyPr/>
          <a:lstStyle/>
          <a:p>
            <a:r>
              <a:rPr lang="hu-HU" sz="3200" dirty="0"/>
              <a:t>Who participates in the review?</a:t>
            </a:r>
            <a:endParaRPr lang="en-US" sz="3200" dirty="0"/>
          </a:p>
        </p:txBody>
      </p:sp>
      <p:sp>
        <p:nvSpPr>
          <p:cNvPr id="5" name="Slide Number Placeholder 4">
            <a:extLst>
              <a:ext uri="{FF2B5EF4-FFF2-40B4-BE49-F238E27FC236}">
                <a16:creationId xmlns:a16="http://schemas.microsoft.com/office/drawing/2014/main" id="{C496B59E-C7FB-4E70-AA8B-5D58CFE81C2E}"/>
              </a:ext>
            </a:extLst>
          </p:cNvPr>
          <p:cNvSpPr>
            <a:spLocks noGrp="1"/>
          </p:cNvSpPr>
          <p:nvPr>
            <p:ph type="sldNum" sz="quarter" idx="4"/>
          </p:nvPr>
        </p:nvSpPr>
        <p:spPr/>
        <p:txBody>
          <a:bodyPr/>
          <a:lstStyle/>
          <a:p>
            <a:fld id="{3A707DD9-E92B-45E8-BE0A-E6B2EDF345EB}" type="slidenum">
              <a:rPr lang="en-US" smtClean="0"/>
              <a:pPr/>
              <a:t>5</a:t>
            </a:fld>
            <a:endParaRPr lang="en-US" dirty="0"/>
          </a:p>
        </p:txBody>
      </p:sp>
      <p:pic>
        <p:nvPicPr>
          <p:cNvPr id="1026" name="Picture 2" descr="környezet Szellőztetés dinnye team images - laomhlegacy.org">
            <a:extLst>
              <a:ext uri="{FF2B5EF4-FFF2-40B4-BE49-F238E27FC236}">
                <a16:creationId xmlns:a16="http://schemas.microsoft.com/office/drawing/2014/main" id="{F3FA220D-3B7D-4646-BE7F-7771A2FADD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3370" y="1323975"/>
            <a:ext cx="4753429" cy="249555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4">
            <a:extLst>
              <a:ext uri="{FF2B5EF4-FFF2-40B4-BE49-F238E27FC236}">
                <a16:creationId xmlns:a16="http://schemas.microsoft.com/office/drawing/2014/main" id="{C5B19B6B-3DE5-47B2-AD94-65670F20EDE2}"/>
              </a:ext>
            </a:extLst>
          </p:cNvPr>
          <p:cNvSpPr txBox="1">
            <a:spLocks/>
          </p:cNvSpPr>
          <p:nvPr/>
        </p:nvSpPr>
        <p:spPr>
          <a:xfrm>
            <a:off x="360364" y="842042"/>
            <a:ext cx="3762903" cy="3459415"/>
          </a:xfrm>
          <a:prstGeom prst="rect">
            <a:avLst/>
          </a:prstGeom>
        </p:spPr>
        <p:txBody>
          <a:bodyPr lIns="91440" tIns="45720" rIns="91440" bIns="4572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hu-HU" sz="2000" dirty="0"/>
              <a:t>The whole team:</a:t>
            </a:r>
          </a:p>
          <a:p>
            <a:r>
              <a:rPr lang="hu-HU" sz="2000" dirty="0"/>
              <a:t>PO, BA (client) - the authors</a:t>
            </a:r>
          </a:p>
          <a:p>
            <a:r>
              <a:rPr lang="hu-HU" sz="2000" dirty="0"/>
              <a:t>Solution Architect (solution design)</a:t>
            </a:r>
          </a:p>
          <a:p>
            <a:r>
              <a:rPr lang="hu-HU" sz="2000" dirty="0"/>
              <a:t>UX designer</a:t>
            </a:r>
          </a:p>
          <a:p>
            <a:r>
              <a:rPr lang="hu-HU" sz="2000" dirty="0"/>
              <a:t>Dev, QA team</a:t>
            </a:r>
          </a:p>
          <a:p>
            <a:r>
              <a:rPr lang="hu-HU" sz="2000" dirty="0"/>
              <a:t>Domain experts</a:t>
            </a:r>
          </a:p>
          <a:p>
            <a:r>
              <a:rPr lang="hu-HU" sz="2000" dirty="0" err="1"/>
              <a:t>External</a:t>
            </a:r>
            <a:r>
              <a:rPr lang="hu-HU" sz="2000" dirty="0"/>
              <a:t> </a:t>
            </a:r>
            <a:r>
              <a:rPr lang="hu-HU" sz="2000" dirty="0" err="1"/>
              <a:t>helpers</a:t>
            </a:r>
            <a:endParaRPr lang="hu-HU" sz="2000" dirty="0" err="1">
              <a:cs typeface="Calibri"/>
            </a:endParaRPr>
          </a:p>
          <a:p>
            <a:endParaRPr lang="hu-HU" sz="2400" dirty="0"/>
          </a:p>
          <a:p>
            <a:endParaRPr lang="hu-HU" sz="2400" dirty="0"/>
          </a:p>
          <a:p>
            <a:endParaRPr lang="en-US" sz="2400" dirty="0"/>
          </a:p>
          <a:p>
            <a:endParaRPr lang="en-US" sz="1400" dirty="0">
              <a:solidFill>
                <a:schemeClr val="bg1">
                  <a:lumMod val="85000"/>
                </a:schemeClr>
              </a:solidFill>
              <a:latin typeface="Arial" panose="020B0604020202020204" pitchFamily="34" charset="0"/>
            </a:endParaRPr>
          </a:p>
          <a:p>
            <a:endParaRPr lang="en-US" sz="14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81095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9F6948-621B-45FE-874A-22A4626F6B70}"/>
              </a:ext>
            </a:extLst>
          </p:cNvPr>
          <p:cNvSpPr>
            <a:spLocks noGrp="1"/>
          </p:cNvSpPr>
          <p:nvPr>
            <p:ph type="title"/>
          </p:nvPr>
        </p:nvSpPr>
        <p:spPr>
          <a:xfrm>
            <a:off x="360364" y="371475"/>
            <a:ext cx="8426449" cy="301752"/>
          </a:xfrm>
        </p:spPr>
        <p:txBody>
          <a:bodyPr/>
          <a:lstStyle/>
          <a:p>
            <a:r>
              <a:rPr lang="en-US" sz="3200" dirty="0"/>
              <a:t>Requirements</a:t>
            </a:r>
            <a:r>
              <a:rPr lang="hu-HU" sz="3200" dirty="0"/>
              <a:t>, Why do we care about it?</a:t>
            </a:r>
            <a:endParaRPr lang="en-US" sz="3200" dirty="0"/>
          </a:p>
        </p:txBody>
      </p:sp>
      <p:sp>
        <p:nvSpPr>
          <p:cNvPr id="5" name="Slide Number Placeholder 4">
            <a:extLst>
              <a:ext uri="{FF2B5EF4-FFF2-40B4-BE49-F238E27FC236}">
                <a16:creationId xmlns:a16="http://schemas.microsoft.com/office/drawing/2014/main" id="{45C7CA9A-5E3F-4AEF-ABCD-449C76BE44E8}"/>
              </a:ext>
            </a:extLst>
          </p:cNvPr>
          <p:cNvSpPr>
            <a:spLocks noGrp="1"/>
          </p:cNvSpPr>
          <p:nvPr>
            <p:ph type="sldNum" sz="quarter" idx="4"/>
          </p:nvPr>
        </p:nvSpPr>
        <p:spPr/>
        <p:txBody>
          <a:bodyPr/>
          <a:lstStyle/>
          <a:p>
            <a:fld id="{3A707DD9-E92B-45E8-BE0A-E6B2EDF345EB}" type="slidenum">
              <a:rPr lang="en-US" smtClean="0"/>
              <a:pPr/>
              <a:t>6</a:t>
            </a:fld>
            <a:endParaRPr lang="en-US" dirty="0"/>
          </a:p>
        </p:txBody>
      </p:sp>
      <p:pic>
        <p:nvPicPr>
          <p:cNvPr id="8" name="Picture 7" descr="A picture containing text, person, yellow&#10;&#10;Description automatically generated">
            <a:extLst>
              <a:ext uri="{FF2B5EF4-FFF2-40B4-BE49-F238E27FC236}">
                <a16:creationId xmlns:a16="http://schemas.microsoft.com/office/drawing/2014/main" id="{4A94FB5C-D6CB-4B7B-AF84-DCA48B2E2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364" y="1423835"/>
            <a:ext cx="4081476" cy="2295830"/>
          </a:xfrm>
          <a:prstGeom prst="rect">
            <a:avLst/>
          </a:prstGeom>
        </p:spPr>
      </p:pic>
      <p:sp>
        <p:nvSpPr>
          <p:cNvPr id="11" name="Content Placeholder 4">
            <a:extLst>
              <a:ext uri="{FF2B5EF4-FFF2-40B4-BE49-F238E27FC236}">
                <a16:creationId xmlns:a16="http://schemas.microsoft.com/office/drawing/2014/main" id="{6C5B5349-43F8-4D26-A91C-65BCE75C1F0A}"/>
              </a:ext>
            </a:extLst>
          </p:cNvPr>
          <p:cNvSpPr txBox="1">
            <a:spLocks/>
          </p:cNvSpPr>
          <p:nvPr/>
        </p:nvSpPr>
        <p:spPr>
          <a:xfrm>
            <a:off x="4702162" y="1299235"/>
            <a:ext cx="3632989" cy="2901396"/>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700" dirty="0"/>
              <a:t>Should be complete and understandable</a:t>
            </a:r>
            <a:r>
              <a:rPr lang="hu-HU" sz="1700" dirty="0"/>
              <a:t>.</a:t>
            </a:r>
            <a:endParaRPr lang="en-GB" sz="1700" dirty="0"/>
          </a:p>
          <a:p>
            <a:r>
              <a:rPr lang="hu-HU" sz="1700" dirty="0"/>
              <a:t>The application should be </a:t>
            </a:r>
            <a:r>
              <a:rPr lang="en-GB" sz="1700" dirty="0"/>
              <a:t>intuitive and follow the functional requirements</a:t>
            </a:r>
            <a:r>
              <a:rPr lang="hu-HU" sz="1700" dirty="0"/>
              <a:t>.</a:t>
            </a:r>
          </a:p>
          <a:p>
            <a:r>
              <a:rPr lang="en-GB" sz="1700" dirty="0"/>
              <a:t>The main user scenarios should be executable without issues</a:t>
            </a:r>
            <a:r>
              <a:rPr lang="hu-HU" sz="1700" dirty="0"/>
              <a:t>.</a:t>
            </a:r>
          </a:p>
          <a:p>
            <a:r>
              <a:rPr lang="en-US" sz="1700" dirty="0"/>
              <a:t>The </a:t>
            </a:r>
            <a:r>
              <a:rPr lang="en-GB" sz="1700" dirty="0"/>
              <a:t>non-functional requirements (performance, security, etc…) should be met</a:t>
            </a:r>
            <a:r>
              <a:rPr lang="hu-HU" sz="1700" dirty="0"/>
              <a:t>.</a:t>
            </a:r>
            <a:endParaRPr lang="en-US" sz="1700" dirty="0"/>
          </a:p>
          <a:p>
            <a:r>
              <a:rPr lang="en-GB" sz="1700" dirty="0"/>
              <a:t>The requirements should add value to the application</a:t>
            </a:r>
            <a:r>
              <a:rPr lang="hu-HU" sz="1700" dirty="0"/>
              <a:t>.</a:t>
            </a:r>
            <a:endParaRPr lang="en-GB" sz="1700" dirty="0"/>
          </a:p>
          <a:p>
            <a:endParaRPr lang="en-US" sz="1400" dirty="0">
              <a:solidFill>
                <a:schemeClr val="bg1">
                  <a:lumMod val="85000"/>
                </a:schemeClr>
              </a:solidFill>
              <a:latin typeface="Arial" panose="020B0604020202020204" pitchFamily="34" charset="0"/>
            </a:endParaRPr>
          </a:p>
          <a:p>
            <a:endParaRPr lang="en-US" sz="1400" dirty="0">
              <a:solidFill>
                <a:schemeClr val="bg1">
                  <a:lumMod val="85000"/>
                </a:schemeClr>
              </a:solidFill>
              <a:latin typeface="Arial" panose="020B0604020202020204" pitchFamily="34" charset="0"/>
            </a:endParaRPr>
          </a:p>
          <a:p>
            <a:endParaRPr lang="en-US" sz="1400" dirty="0">
              <a:solidFill>
                <a:schemeClr val="bg1">
                  <a:lumMod val="85000"/>
                </a:schemeClr>
              </a:solidFill>
              <a:latin typeface="Arial" panose="020B0604020202020204" pitchFamily="34" charset="0"/>
            </a:endParaRPr>
          </a:p>
        </p:txBody>
      </p:sp>
    </p:spTree>
    <p:extLst>
      <p:ext uri="{BB962C8B-B14F-4D97-AF65-F5344CB8AC3E}">
        <p14:creationId xmlns:p14="http://schemas.microsoft.com/office/powerpoint/2010/main" val="413996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3D96-2BE9-4EFE-9128-9F1A6EA669D0}"/>
              </a:ext>
            </a:extLst>
          </p:cNvPr>
          <p:cNvSpPr>
            <a:spLocks noGrp="1"/>
          </p:cNvSpPr>
          <p:nvPr>
            <p:ph type="title"/>
          </p:nvPr>
        </p:nvSpPr>
        <p:spPr>
          <a:xfrm>
            <a:off x="360364" y="361950"/>
            <a:ext cx="8426449" cy="301752"/>
          </a:xfrm>
        </p:spPr>
        <p:txBody>
          <a:bodyPr/>
          <a:lstStyle/>
          <a:p>
            <a:r>
              <a:rPr lang="en-US" sz="3200" dirty="0"/>
              <a:t>Criteria of a good requirement</a:t>
            </a:r>
          </a:p>
        </p:txBody>
      </p:sp>
      <p:pic>
        <p:nvPicPr>
          <p:cNvPr id="6" name="Content Placeholder 5" descr="Text, letter&#10;&#10;Description automatically generated">
            <a:extLst>
              <a:ext uri="{FF2B5EF4-FFF2-40B4-BE49-F238E27FC236}">
                <a16:creationId xmlns:a16="http://schemas.microsoft.com/office/drawing/2014/main" id="{C14695B2-0439-492C-8C33-AAB5C3E62880}"/>
              </a:ext>
            </a:extLst>
          </p:cNvPr>
          <p:cNvPicPr>
            <a:picLocks noGrp="1" noChangeAspect="1"/>
          </p:cNvPicPr>
          <p:nvPr>
            <p:ph sz="quarter" idx="10"/>
          </p:nvPr>
        </p:nvPicPr>
        <p:blipFill>
          <a:blip r:embed="rId3" cstate="print">
            <a:extLst>
              <a:ext uri="{28A0092B-C50C-407E-A947-70E740481C1C}">
                <a14:useLocalDpi xmlns:a14="http://schemas.microsoft.com/office/drawing/2010/main" val="0"/>
              </a:ext>
            </a:extLst>
          </a:blip>
          <a:stretch>
            <a:fillRect/>
          </a:stretch>
        </p:blipFill>
        <p:spPr>
          <a:xfrm>
            <a:off x="357187" y="1079500"/>
            <a:ext cx="2548901" cy="3397250"/>
          </a:xfrm>
          <a:prstGeom prst="rect">
            <a:avLst/>
          </a:prstGeom>
        </p:spPr>
      </p:pic>
      <p:pic>
        <p:nvPicPr>
          <p:cNvPr id="7" name="Content Placeholder 6" descr="Graphical user interface&#10;&#10;Description automatically generated">
            <a:extLst>
              <a:ext uri="{FF2B5EF4-FFF2-40B4-BE49-F238E27FC236}">
                <a16:creationId xmlns:a16="http://schemas.microsoft.com/office/drawing/2014/main" id="{74758810-F51D-4ABA-8151-FB3FFD41992E}"/>
              </a:ext>
            </a:extLst>
          </p:cNvPr>
          <p:cNvPicPr>
            <a:picLocks noGrp="1" noChangeAspect="1"/>
          </p:cNvPicPr>
          <p:nvPr>
            <p:ph sz="quarter" idx="11"/>
          </p:nvPr>
        </p:nvPicPr>
        <p:blipFill rotWithShape="1">
          <a:blip r:embed="rId4" cstate="print">
            <a:extLst>
              <a:ext uri="{28A0092B-C50C-407E-A947-70E740481C1C}">
                <a14:useLocalDpi xmlns:a14="http://schemas.microsoft.com/office/drawing/2010/main" val="0"/>
              </a:ext>
            </a:extLst>
          </a:blip>
          <a:srcRect t="1" b="9559"/>
          <a:stretch/>
        </p:blipFill>
        <p:spPr>
          <a:xfrm>
            <a:off x="3019402" y="1631841"/>
            <a:ext cx="5598077" cy="2844909"/>
          </a:xfrm>
          <a:prstGeom prst="rect">
            <a:avLst/>
          </a:prstGeom>
        </p:spPr>
      </p:pic>
      <p:sp>
        <p:nvSpPr>
          <p:cNvPr id="5" name="Slide Number Placeholder 4">
            <a:extLst>
              <a:ext uri="{FF2B5EF4-FFF2-40B4-BE49-F238E27FC236}">
                <a16:creationId xmlns:a16="http://schemas.microsoft.com/office/drawing/2014/main" id="{C34089F1-3CCC-477E-9CE6-FD5B3DF157C5}"/>
              </a:ext>
            </a:extLst>
          </p:cNvPr>
          <p:cNvSpPr>
            <a:spLocks noGrp="1"/>
          </p:cNvSpPr>
          <p:nvPr>
            <p:ph type="sldNum" sz="quarter" idx="4"/>
          </p:nvPr>
        </p:nvSpPr>
        <p:spPr/>
        <p:txBody>
          <a:bodyPr/>
          <a:lstStyle/>
          <a:p>
            <a:fld id="{3A707DD9-E92B-45E8-BE0A-E6B2EDF345EB}" type="slidenum">
              <a:rPr lang="en-US" smtClean="0"/>
              <a:pPr/>
              <a:t>7</a:t>
            </a:fld>
            <a:endParaRPr lang="en-US" dirty="0"/>
          </a:p>
        </p:txBody>
      </p:sp>
      <p:sp>
        <p:nvSpPr>
          <p:cNvPr id="3" name="TextBox 2">
            <a:extLst>
              <a:ext uri="{FF2B5EF4-FFF2-40B4-BE49-F238E27FC236}">
                <a16:creationId xmlns:a16="http://schemas.microsoft.com/office/drawing/2014/main" id="{D8E86102-3E87-4BBF-B204-9634BCAEC440}"/>
              </a:ext>
            </a:extLst>
          </p:cNvPr>
          <p:cNvSpPr txBox="1"/>
          <p:nvPr/>
        </p:nvSpPr>
        <p:spPr>
          <a:xfrm>
            <a:off x="3225800" y="853259"/>
            <a:ext cx="3522133" cy="92333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hu-HU" sz="1800" dirty="0"/>
              <a:t>INVEST method</a:t>
            </a:r>
          </a:p>
          <a:p>
            <a:pPr marL="285750" indent="-285750">
              <a:buFont typeface="Arial" panose="020B0604020202020204" pitchFamily="34" charset="0"/>
              <a:buChar char="•"/>
            </a:pPr>
            <a:r>
              <a:rPr lang="hu-HU" sz="1800" dirty="0" err="1"/>
              <a:t>User</a:t>
            </a:r>
            <a:r>
              <a:rPr lang="hu-HU" sz="1800" dirty="0"/>
              <a:t> story </a:t>
            </a:r>
            <a:r>
              <a:rPr lang="hu-HU" sz="1800" dirty="0" err="1"/>
              <a:t>template</a:t>
            </a:r>
            <a:endParaRPr lang="hu-HU" sz="1800" dirty="0" err="1">
              <a:cs typeface="Calibri"/>
            </a:endParaRPr>
          </a:p>
          <a:p>
            <a:pPr marL="285750" indent="-285750">
              <a:buFont typeface="Arial" panose="020B0604020202020204" pitchFamily="34" charset="0"/>
              <a:buChar char="•"/>
            </a:pPr>
            <a:r>
              <a:rPr lang="hu-HU" sz="1800" dirty="0"/>
              <a:t>Checklist</a:t>
            </a:r>
            <a:endParaRPr lang="en-US" sz="1800" dirty="0"/>
          </a:p>
        </p:txBody>
      </p:sp>
    </p:spTree>
    <p:extLst>
      <p:ext uri="{BB962C8B-B14F-4D97-AF65-F5344CB8AC3E}">
        <p14:creationId xmlns:p14="http://schemas.microsoft.com/office/powerpoint/2010/main" val="4002403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41BF25D-A077-4DB5-8DFF-DF8FB1D92D34}"/>
              </a:ext>
            </a:extLst>
          </p:cNvPr>
          <p:cNvSpPr>
            <a:spLocks noGrp="1"/>
          </p:cNvSpPr>
          <p:nvPr>
            <p:ph type="title"/>
          </p:nvPr>
        </p:nvSpPr>
        <p:spPr>
          <a:xfrm>
            <a:off x="360364" y="372535"/>
            <a:ext cx="8426449" cy="301752"/>
          </a:xfrm>
        </p:spPr>
        <p:txBody>
          <a:bodyPr/>
          <a:lstStyle/>
          <a:p>
            <a:r>
              <a:rPr lang="hu-HU" sz="3200" dirty="0"/>
              <a:t>Examples of INVEST method violations</a:t>
            </a:r>
            <a:endParaRPr lang="en-US" sz="3200" dirty="0"/>
          </a:p>
        </p:txBody>
      </p:sp>
      <p:sp>
        <p:nvSpPr>
          <p:cNvPr id="7" name="Content Placeholder 6">
            <a:extLst>
              <a:ext uri="{FF2B5EF4-FFF2-40B4-BE49-F238E27FC236}">
                <a16:creationId xmlns:a16="http://schemas.microsoft.com/office/drawing/2014/main" id="{B1845F27-1710-4C39-B0AB-3B7F7B177040}"/>
              </a:ext>
            </a:extLst>
          </p:cNvPr>
          <p:cNvSpPr>
            <a:spLocks noGrp="1"/>
          </p:cNvSpPr>
          <p:nvPr>
            <p:ph sz="quarter" idx="10"/>
          </p:nvPr>
        </p:nvSpPr>
        <p:spPr>
          <a:xfrm>
            <a:off x="357187" y="769781"/>
            <a:ext cx="8429625" cy="3747139"/>
          </a:xfrm>
        </p:spPr>
        <p:txBody>
          <a:bodyPr/>
          <a:lstStyle/>
          <a:p>
            <a:pPr>
              <a:lnSpc>
                <a:spcPct val="150000"/>
              </a:lnSpc>
            </a:pPr>
            <a:r>
              <a:rPr lang="hu-HU" sz="1600" b="1" dirty="0"/>
              <a:t>Independent</a:t>
            </a:r>
            <a:r>
              <a:rPr lang="hu-HU" sz="1600" dirty="0"/>
              <a:t>: Login UI part without backend, inexistent DB, no chosen technology, no UI skeleton</a:t>
            </a:r>
          </a:p>
          <a:p>
            <a:pPr>
              <a:lnSpc>
                <a:spcPct val="150000"/>
              </a:lnSpc>
            </a:pPr>
            <a:r>
              <a:rPr lang="hu-HU" sz="1600" b="1" dirty="0"/>
              <a:t>Negotiable</a:t>
            </a:r>
            <a:r>
              <a:rPr lang="hu-HU" sz="1600" dirty="0"/>
              <a:t>: Login US with well-defined UI, backend, service layer requirements, design, user scenarios, implementation strategy, </a:t>
            </a:r>
            <a:r>
              <a:rPr lang="hu-HU" sz="1600" b="1" dirty="0"/>
              <a:t>without the possibility of any modification</a:t>
            </a:r>
          </a:p>
          <a:p>
            <a:pPr>
              <a:lnSpc>
                <a:spcPct val="150000"/>
              </a:lnSpc>
            </a:pPr>
            <a:r>
              <a:rPr lang="hu-HU" sz="1600" b="1" dirty="0"/>
              <a:t>Valuable</a:t>
            </a:r>
            <a:r>
              <a:rPr lang="hu-HU" sz="1600" dirty="0"/>
              <a:t>: Separate US for Username and Password field in case of login</a:t>
            </a:r>
          </a:p>
          <a:p>
            <a:pPr>
              <a:lnSpc>
                <a:spcPct val="150000"/>
              </a:lnSpc>
            </a:pPr>
            <a:r>
              <a:rPr lang="hu-HU" sz="1600" b="1" dirty="0"/>
              <a:t>Estima(ta)ble</a:t>
            </a:r>
            <a:r>
              <a:rPr lang="hu-HU" sz="1600" dirty="0"/>
              <a:t>: Login US, DB included, but the implementation strategy, usable technology is not yet known (part of the requirements are not clear/ambigous)</a:t>
            </a:r>
          </a:p>
          <a:p>
            <a:pPr>
              <a:lnSpc>
                <a:spcPct val="150000"/>
              </a:lnSpc>
            </a:pPr>
            <a:r>
              <a:rPr lang="hu-HU" sz="1600" b="1" dirty="0"/>
              <a:t>Small</a:t>
            </a:r>
            <a:r>
              <a:rPr lang="hu-HU" sz="1600" dirty="0"/>
              <a:t> (sized appropriately): Login feature with header, footer and advertisements on the login page (the user story is in fact an epic)</a:t>
            </a:r>
          </a:p>
          <a:p>
            <a:pPr>
              <a:lnSpc>
                <a:spcPct val="150000"/>
              </a:lnSpc>
            </a:pPr>
            <a:r>
              <a:rPr lang="hu-HU" sz="1600" b="1" dirty="0"/>
              <a:t>Testable</a:t>
            </a:r>
            <a:r>
              <a:rPr lang="hu-HU" sz="1600" dirty="0"/>
              <a:t>: Login US to be implemented completely, but it is not possible to create test users (lack of test DB, lack of environment config)</a:t>
            </a:r>
          </a:p>
          <a:p>
            <a:pPr marL="0" indent="0">
              <a:buNone/>
            </a:pPr>
            <a:endParaRPr lang="hu-HU" sz="1050" dirty="0"/>
          </a:p>
          <a:p>
            <a:endParaRPr lang="en-US" sz="1050" dirty="0"/>
          </a:p>
        </p:txBody>
      </p:sp>
      <p:sp>
        <p:nvSpPr>
          <p:cNvPr id="5" name="Slide Number Placeholder 4">
            <a:extLst>
              <a:ext uri="{FF2B5EF4-FFF2-40B4-BE49-F238E27FC236}">
                <a16:creationId xmlns:a16="http://schemas.microsoft.com/office/drawing/2014/main" id="{7BBADA2E-548E-45CA-BA07-CFBC694DF60E}"/>
              </a:ext>
            </a:extLst>
          </p:cNvPr>
          <p:cNvSpPr>
            <a:spLocks noGrp="1"/>
          </p:cNvSpPr>
          <p:nvPr>
            <p:ph type="sldNum" sz="quarter" idx="4"/>
          </p:nvPr>
        </p:nvSpPr>
        <p:spPr/>
        <p:txBody>
          <a:bodyPr/>
          <a:lstStyle/>
          <a:p>
            <a:fld id="{3A707DD9-E92B-45E8-BE0A-E6B2EDF345EB}" type="slidenum">
              <a:rPr lang="en-US" smtClean="0"/>
              <a:pPr/>
              <a:t>8</a:t>
            </a:fld>
            <a:endParaRPr lang="en-US" dirty="0"/>
          </a:p>
        </p:txBody>
      </p:sp>
    </p:spTree>
    <p:extLst>
      <p:ext uri="{BB962C8B-B14F-4D97-AF65-F5344CB8AC3E}">
        <p14:creationId xmlns:p14="http://schemas.microsoft.com/office/powerpoint/2010/main" val="124132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2C812-19BB-482D-8472-F49D4EE2444E}"/>
              </a:ext>
            </a:extLst>
          </p:cNvPr>
          <p:cNvSpPr>
            <a:spLocks noGrp="1"/>
          </p:cNvSpPr>
          <p:nvPr>
            <p:ph type="title"/>
          </p:nvPr>
        </p:nvSpPr>
        <p:spPr>
          <a:xfrm>
            <a:off x="360364" y="372532"/>
            <a:ext cx="8426449" cy="301752"/>
          </a:xfrm>
        </p:spPr>
        <p:txBody>
          <a:bodyPr/>
          <a:lstStyle/>
          <a:p>
            <a:r>
              <a:rPr lang="hu-HU" sz="3200" dirty="0"/>
              <a:t>Exercise 1 – Review and analyse a User story</a:t>
            </a:r>
            <a:endParaRPr lang="en-US" sz="3200" dirty="0"/>
          </a:p>
        </p:txBody>
      </p:sp>
      <p:sp>
        <p:nvSpPr>
          <p:cNvPr id="6" name="Content Placeholder 5">
            <a:extLst>
              <a:ext uri="{FF2B5EF4-FFF2-40B4-BE49-F238E27FC236}">
                <a16:creationId xmlns:a16="http://schemas.microsoft.com/office/drawing/2014/main" id="{F5086AD6-7F8D-4895-B8E4-496318166EDE}"/>
              </a:ext>
            </a:extLst>
          </p:cNvPr>
          <p:cNvSpPr>
            <a:spLocks noGrp="1"/>
          </p:cNvSpPr>
          <p:nvPr>
            <p:ph sz="quarter" idx="10"/>
          </p:nvPr>
        </p:nvSpPr>
        <p:spPr/>
        <p:txBody>
          <a:bodyPr vert="horz" lIns="0" tIns="0" rIns="0" bIns="0" rtlCol="0" anchor="t">
            <a:noAutofit/>
          </a:bodyPr>
          <a:lstStyle/>
          <a:p>
            <a:pPr marL="0" indent="0">
              <a:lnSpc>
                <a:spcPct val="150000"/>
              </a:lnSpc>
              <a:buNone/>
            </a:pPr>
            <a:r>
              <a:rPr lang="hu-HU" sz="2000" dirty="0"/>
              <a:t>Review the given User story and try to find:</a:t>
            </a:r>
            <a:endParaRPr lang="hu-HU" sz="2000" dirty="0">
              <a:cs typeface="Calibri Light"/>
            </a:endParaRPr>
          </a:p>
          <a:p>
            <a:pPr>
              <a:lnSpc>
                <a:spcPct val="100000"/>
              </a:lnSpc>
            </a:pPr>
            <a:r>
              <a:rPr lang="hu-HU" sz="2000" dirty="0"/>
              <a:t>What is missing?</a:t>
            </a:r>
            <a:endParaRPr lang="hu-HU" sz="2000" dirty="0">
              <a:cs typeface="Calibri Light"/>
            </a:endParaRPr>
          </a:p>
          <a:p>
            <a:pPr>
              <a:lnSpc>
                <a:spcPct val="150000"/>
              </a:lnSpc>
            </a:pPr>
            <a:r>
              <a:rPr lang="hu-HU" sz="2000" dirty="0"/>
              <a:t>What could be improved?</a:t>
            </a:r>
            <a:endParaRPr lang="hu-HU" sz="2000" dirty="0">
              <a:cs typeface="Calibri Light"/>
            </a:endParaRPr>
          </a:p>
          <a:p>
            <a:pPr>
              <a:lnSpc>
                <a:spcPct val="150000"/>
              </a:lnSpc>
            </a:pPr>
            <a:r>
              <a:rPr lang="hu-HU" sz="2000" dirty="0"/>
              <a:t>What criteria are violated?</a:t>
            </a:r>
            <a:endParaRPr lang="en-US" sz="2000" dirty="0"/>
          </a:p>
        </p:txBody>
      </p:sp>
      <p:sp>
        <p:nvSpPr>
          <p:cNvPr id="5" name="Slide Number Placeholder 4">
            <a:extLst>
              <a:ext uri="{FF2B5EF4-FFF2-40B4-BE49-F238E27FC236}">
                <a16:creationId xmlns:a16="http://schemas.microsoft.com/office/drawing/2014/main" id="{FBC605EB-DF62-4EBE-89C6-CBA3098DCFD2}"/>
              </a:ext>
            </a:extLst>
          </p:cNvPr>
          <p:cNvSpPr>
            <a:spLocks noGrp="1"/>
          </p:cNvSpPr>
          <p:nvPr>
            <p:ph type="sldNum" sz="quarter" idx="4"/>
          </p:nvPr>
        </p:nvSpPr>
        <p:spPr/>
        <p:txBody>
          <a:bodyPr/>
          <a:lstStyle/>
          <a:p>
            <a:fld id="{3A707DD9-E92B-45E8-BE0A-E6B2EDF345EB}" type="slidenum">
              <a:rPr lang="en-US" smtClean="0"/>
              <a:pPr/>
              <a:t>9</a:t>
            </a:fld>
            <a:endParaRPr lang="en-US" dirty="0"/>
          </a:p>
        </p:txBody>
      </p:sp>
    </p:spTree>
    <p:extLst>
      <p:ext uri="{BB962C8B-B14F-4D97-AF65-F5344CB8AC3E}">
        <p14:creationId xmlns:p14="http://schemas.microsoft.com/office/powerpoint/2010/main" val="884793512"/>
      </p:ext>
    </p:extLst>
  </p:cSld>
  <p:clrMapOvr>
    <a:masterClrMapping/>
  </p:clrMapOvr>
</p:sld>
</file>

<file path=ppt/theme/theme1.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Custom 8">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F990897E85AF42B37E78C1FBF37930" ma:contentTypeVersion="10" ma:contentTypeDescription="Create a new document." ma:contentTypeScope="" ma:versionID="0aa90a2c1e42fcafbcd5ea30ce497207">
  <xsd:schema xmlns:xsd="http://www.w3.org/2001/XMLSchema" xmlns:xs="http://www.w3.org/2001/XMLSchema" xmlns:p="http://schemas.microsoft.com/office/2006/metadata/properties" xmlns:ns2="b11e2ad0-f5c8-46fe-bad1-e9f2defbd136" xmlns:ns3="ce510c31-4166-4c26-b036-4016f575b076" targetNamespace="http://schemas.microsoft.com/office/2006/metadata/properties" ma:root="true" ma:fieldsID="9a3972348da3447d7a756334507fd1dd" ns2:_="" ns3:_="">
    <xsd:import namespace="b11e2ad0-f5c8-46fe-bad1-e9f2defbd136"/>
    <xsd:import namespace="ce510c31-4166-4c26-b036-4016f575b07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1e2ad0-f5c8-46fe-bad1-e9f2defbd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5e7e27f-e892-4f83-94e1-90b55e231c05"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510c31-4166-4c26-b036-4016f575b07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d43adbc-0236-4182-a4a8-30e59ff07af8}" ma:internalName="TaxCatchAll" ma:showField="CatchAllData" ma:web="ce510c31-4166-4c26-b036-4016f575b07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e510c31-4166-4c26-b036-4016f575b076" xsi:nil="true"/>
    <lcf76f155ced4ddcb4097134ff3c332f xmlns="b11e2ad0-f5c8-46fe-bad1-e9f2defbd13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B5D01FD-F47B-4B7E-BE9F-F19BAB1D7B59}"/>
</file>

<file path=customXml/itemProps2.xml><?xml version="1.0" encoding="utf-8"?>
<ds:datastoreItem xmlns:ds="http://schemas.openxmlformats.org/officeDocument/2006/customXml" ds:itemID="{976BE785-2BDC-4431-B041-0AF6862E6E78}"/>
</file>

<file path=customXml/itemProps3.xml><?xml version="1.0" encoding="utf-8"?>
<ds:datastoreItem xmlns:ds="http://schemas.openxmlformats.org/officeDocument/2006/customXml" ds:itemID="{D17D92B5-A189-42AF-92D7-08E35376A819}"/>
</file>

<file path=docProps/app.xml><?xml version="1.0" encoding="utf-8"?>
<Properties xmlns="http://schemas.openxmlformats.org/officeDocument/2006/extended-properties" xmlns:vt="http://schemas.openxmlformats.org/officeDocument/2006/docPropsVTypes">
  <Template>Covers</Template>
  <TotalTime>6642</TotalTime>
  <Words>1157</Words>
  <Application>Microsoft Macintosh PowerPoint</Application>
  <PresentationFormat>On-screen Show (16:9)</PresentationFormat>
  <Paragraphs>107</Paragraphs>
  <Slides>12</Slides>
  <Notes>8</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12</vt:i4>
      </vt:variant>
    </vt:vector>
  </HeadingPairs>
  <TitlesOfParts>
    <vt:vector size="18" baseType="lpstr">
      <vt:lpstr>Arial</vt:lpstr>
      <vt:lpstr>Calibri</vt:lpstr>
      <vt:lpstr>Calibri Light</vt:lpstr>
      <vt:lpstr>Covers</vt:lpstr>
      <vt:lpstr>General</vt:lpstr>
      <vt:lpstr>Breakers</vt:lpstr>
      <vt:lpstr>PowerPoint Presentation</vt:lpstr>
      <vt:lpstr>PowerPoint Presentation</vt:lpstr>
      <vt:lpstr>Why review/analysis is neccesary/benefical?</vt:lpstr>
      <vt:lpstr>Cost of finding&amp;fixing Defects</vt:lpstr>
      <vt:lpstr>Who participates in the review?</vt:lpstr>
      <vt:lpstr>Requirements, Why do we care about it?</vt:lpstr>
      <vt:lpstr>Criteria of a good requirement</vt:lpstr>
      <vt:lpstr>Examples of INVEST method violations</vt:lpstr>
      <vt:lpstr>Exercise 1 – Review and analyse a User story</vt:lpstr>
      <vt:lpstr>Exercise 2 – Review a known User story in Jira</vt:lpstr>
      <vt:lpstr>Exercise 3 – Create a new User story</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Kornel Filep</cp:lastModifiedBy>
  <cp:revision>528</cp:revision>
  <dcterms:created xsi:type="dcterms:W3CDTF">2018-01-26T19:23:30Z</dcterms:created>
  <dcterms:modified xsi:type="dcterms:W3CDTF">2023-10-03T14:05:17Z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0x010100E8F990897E85AF42B37E78C1FBF37930</vt:lpwstr>
  </property>
</Properties>
</file>