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5"/>
  </p:notesMasterIdLst>
  <p:sldIdLst>
    <p:sldId id="341" r:id="rId2"/>
    <p:sldId id="321" r:id="rId3"/>
    <p:sldId id="322" r:id="rId4"/>
    <p:sldId id="331" r:id="rId5"/>
    <p:sldId id="330" r:id="rId6"/>
    <p:sldId id="329" r:id="rId7"/>
    <p:sldId id="328" r:id="rId8"/>
    <p:sldId id="327" r:id="rId9"/>
    <p:sldId id="326" r:id="rId10"/>
    <p:sldId id="325" r:id="rId11"/>
    <p:sldId id="324" r:id="rId12"/>
    <p:sldId id="332" r:id="rId13"/>
    <p:sldId id="34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24C5B-BD94-4A94-8D26-BBC8795C8504}" v="173" dt="2022-09-24T07:58:23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csora Sándor" userId="1de73074-9d2e-4efc-8b81-d810ab26d955" providerId="ADAL" clId="{8B624C5B-BD94-4A94-8D26-BBC8795C8504}"/>
    <pc:docChg chg="undo custSel modSld">
      <pc:chgData name="Pecsora Sándor" userId="1de73074-9d2e-4efc-8b81-d810ab26d955" providerId="ADAL" clId="{8B624C5B-BD94-4A94-8D26-BBC8795C8504}" dt="2022-09-24T07:58:23.539" v="499"/>
      <pc:docMkLst>
        <pc:docMk/>
      </pc:docMkLst>
      <pc:sldChg chg="modSp mod">
        <pc:chgData name="Pecsora Sándor" userId="1de73074-9d2e-4efc-8b81-d810ab26d955" providerId="ADAL" clId="{8B624C5B-BD94-4A94-8D26-BBC8795C8504}" dt="2022-09-24T07:17:41.061" v="0" actId="14100"/>
        <pc:sldMkLst>
          <pc:docMk/>
          <pc:sldMk cId="1867652341" sldId="322"/>
        </pc:sldMkLst>
        <pc:spChg chg="mod">
          <ac:chgData name="Pecsora Sándor" userId="1de73074-9d2e-4efc-8b81-d810ab26d955" providerId="ADAL" clId="{8B624C5B-BD94-4A94-8D26-BBC8795C8504}" dt="2022-09-24T07:17:41.061" v="0" actId="14100"/>
          <ac:spMkLst>
            <pc:docMk/>
            <pc:sldMk cId="1867652341" sldId="322"/>
            <ac:spMk id="11" creationId="{00000000-0000-0000-0000-000000000000}"/>
          </ac:spMkLst>
        </pc:spChg>
      </pc:sldChg>
      <pc:sldChg chg="modSp mod">
        <pc:chgData name="Pecsora Sándor" userId="1de73074-9d2e-4efc-8b81-d810ab26d955" providerId="ADAL" clId="{8B624C5B-BD94-4A94-8D26-BBC8795C8504}" dt="2022-09-24T07:42:05.101" v="118" actId="1076"/>
        <pc:sldMkLst>
          <pc:docMk/>
          <pc:sldMk cId="3958853701" sldId="324"/>
        </pc:sldMkLst>
        <pc:spChg chg="mod">
          <ac:chgData name="Pecsora Sándor" userId="1de73074-9d2e-4efc-8b81-d810ab26d955" providerId="ADAL" clId="{8B624C5B-BD94-4A94-8D26-BBC8795C8504}" dt="2022-09-24T07:42:05.101" v="118" actId="1076"/>
          <ac:spMkLst>
            <pc:docMk/>
            <pc:sldMk cId="3958853701" sldId="324"/>
            <ac:spMk id="5" creationId="{00000000-0000-0000-0000-000000000000}"/>
          </ac:spMkLst>
        </pc:spChg>
      </pc:sldChg>
      <pc:sldChg chg="addSp modSp mod">
        <pc:chgData name="Pecsora Sándor" userId="1de73074-9d2e-4efc-8b81-d810ab26d955" providerId="ADAL" clId="{8B624C5B-BD94-4A94-8D26-BBC8795C8504}" dt="2022-09-24T07:24:58.010" v="112" actId="14100"/>
        <pc:sldMkLst>
          <pc:docMk/>
          <pc:sldMk cId="1500376641" sldId="325"/>
        </pc:sldMkLst>
        <pc:spChg chg="add mod">
          <ac:chgData name="Pecsora Sándor" userId="1de73074-9d2e-4efc-8b81-d810ab26d955" providerId="ADAL" clId="{8B624C5B-BD94-4A94-8D26-BBC8795C8504}" dt="2022-09-24T07:24:58.010" v="112" actId="14100"/>
          <ac:spMkLst>
            <pc:docMk/>
            <pc:sldMk cId="1500376641" sldId="325"/>
            <ac:spMk id="4" creationId="{92D4DDBD-BC57-9E37-E08C-5C7279326287}"/>
          </ac:spMkLst>
        </pc:spChg>
      </pc:sldChg>
      <pc:sldChg chg="modSp mod">
        <pc:chgData name="Pecsora Sándor" userId="1de73074-9d2e-4efc-8b81-d810ab26d955" providerId="ADAL" clId="{8B624C5B-BD94-4A94-8D26-BBC8795C8504}" dt="2022-09-24T07:23:03.383" v="49" actId="1076"/>
        <pc:sldMkLst>
          <pc:docMk/>
          <pc:sldMk cId="1225214292" sldId="326"/>
        </pc:sldMkLst>
        <pc:spChg chg="mod">
          <ac:chgData name="Pecsora Sándor" userId="1de73074-9d2e-4efc-8b81-d810ab26d955" providerId="ADAL" clId="{8B624C5B-BD94-4A94-8D26-BBC8795C8504}" dt="2022-09-24T07:23:03.383" v="49" actId="1076"/>
          <ac:spMkLst>
            <pc:docMk/>
            <pc:sldMk cId="1225214292" sldId="326"/>
            <ac:spMk id="5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23:03.383" v="49" actId="1076"/>
          <ac:spMkLst>
            <pc:docMk/>
            <pc:sldMk cId="1225214292" sldId="326"/>
            <ac:spMk id="6" creationId="{00000000-0000-0000-0000-000000000000}"/>
          </ac:spMkLst>
        </pc:spChg>
      </pc:sldChg>
      <pc:sldChg chg="addSp modSp mod modAnim">
        <pc:chgData name="Pecsora Sándor" userId="1de73074-9d2e-4efc-8b81-d810ab26d955" providerId="ADAL" clId="{8B624C5B-BD94-4A94-8D26-BBC8795C8504}" dt="2022-09-24T07:58:23.539" v="499"/>
        <pc:sldMkLst>
          <pc:docMk/>
          <pc:sldMk cId="1278060287" sldId="327"/>
        </pc:sldMkLst>
        <pc:spChg chg="mod">
          <ac:chgData name="Pecsora Sándor" userId="1de73074-9d2e-4efc-8b81-d810ab26d955" providerId="ADAL" clId="{8B624C5B-BD94-4A94-8D26-BBC8795C8504}" dt="2022-09-24T07:57:47.464" v="490" actId="1076"/>
          <ac:spMkLst>
            <pc:docMk/>
            <pc:sldMk cId="1278060287" sldId="327"/>
            <ac:spMk id="2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57:49.867" v="491" actId="1076"/>
          <ac:spMkLst>
            <pc:docMk/>
            <pc:sldMk cId="1278060287" sldId="327"/>
            <ac:spMk id="3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57:17.616" v="485" actId="21"/>
          <ac:spMkLst>
            <pc:docMk/>
            <pc:sldMk cId="1278060287" sldId="327"/>
            <ac:spMk id="4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57:54.719" v="492" actId="1076"/>
          <ac:spMkLst>
            <pc:docMk/>
            <pc:sldMk cId="1278060287" sldId="327"/>
            <ac:spMk id="5" creationId="{00000000-0000-0000-0000-000000000000}"/>
          </ac:spMkLst>
        </pc:spChg>
        <pc:spChg chg="add mod">
          <ac:chgData name="Pecsora Sándor" userId="1de73074-9d2e-4efc-8b81-d810ab26d955" providerId="ADAL" clId="{8B624C5B-BD94-4A94-8D26-BBC8795C8504}" dt="2022-09-24T07:47:21.149" v="298"/>
          <ac:spMkLst>
            <pc:docMk/>
            <pc:sldMk cId="1278060287" sldId="327"/>
            <ac:spMk id="6" creationId="{D55DFB0F-ACF7-8B6D-AD04-772D8DEE8658}"/>
          </ac:spMkLst>
        </pc:spChg>
        <pc:spChg chg="add mod">
          <ac:chgData name="Pecsora Sándor" userId="1de73074-9d2e-4efc-8b81-d810ab26d955" providerId="ADAL" clId="{8B624C5B-BD94-4A94-8D26-BBC8795C8504}" dt="2022-09-24T07:57:57.436" v="493" actId="1076"/>
          <ac:spMkLst>
            <pc:docMk/>
            <pc:sldMk cId="1278060287" sldId="327"/>
            <ac:spMk id="8" creationId="{BD1988AB-AB23-BBF6-CE79-2954FFEE7B21}"/>
          </ac:spMkLst>
        </pc:spChg>
        <pc:spChg chg="add mod">
          <ac:chgData name="Pecsora Sándor" userId="1de73074-9d2e-4efc-8b81-d810ab26d955" providerId="ADAL" clId="{8B624C5B-BD94-4A94-8D26-BBC8795C8504}" dt="2022-09-24T07:57:59.379" v="494" actId="1076"/>
          <ac:spMkLst>
            <pc:docMk/>
            <pc:sldMk cId="1278060287" sldId="327"/>
            <ac:spMk id="10" creationId="{3B0B259B-9C62-13D9-E09B-7C7A4F5CC37C}"/>
          </ac:spMkLst>
        </pc:spChg>
        <pc:spChg chg="add mod">
          <ac:chgData name="Pecsora Sándor" userId="1de73074-9d2e-4efc-8b81-d810ab26d955" providerId="ADAL" clId="{8B624C5B-BD94-4A94-8D26-BBC8795C8504}" dt="2022-09-24T07:58:02.691" v="495" actId="1076"/>
          <ac:spMkLst>
            <pc:docMk/>
            <pc:sldMk cId="1278060287" sldId="327"/>
            <ac:spMk id="12" creationId="{27843338-45E0-9F0A-4BA3-8551D28565B6}"/>
          </ac:spMkLst>
        </pc:spChg>
      </pc:sldChg>
      <pc:sldChg chg="modSp mod">
        <pc:chgData name="Pecsora Sándor" userId="1de73074-9d2e-4efc-8b81-d810ab26d955" providerId="ADAL" clId="{8B624C5B-BD94-4A94-8D26-BBC8795C8504}" dt="2022-09-24T07:22:14.818" v="47" actId="27636"/>
        <pc:sldMkLst>
          <pc:docMk/>
          <pc:sldMk cId="3328967156" sldId="328"/>
        </pc:sldMkLst>
        <pc:spChg chg="mod">
          <ac:chgData name="Pecsora Sándor" userId="1de73074-9d2e-4efc-8b81-d810ab26d955" providerId="ADAL" clId="{8B624C5B-BD94-4A94-8D26-BBC8795C8504}" dt="2022-09-24T07:22:14.818" v="47" actId="27636"/>
          <ac:spMkLst>
            <pc:docMk/>
            <pc:sldMk cId="3328967156" sldId="328"/>
            <ac:spMk id="3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22:12.259" v="45" actId="1076"/>
          <ac:spMkLst>
            <pc:docMk/>
            <pc:sldMk cId="3328967156" sldId="328"/>
            <ac:spMk id="4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22:12.259" v="45" actId="1076"/>
          <ac:spMkLst>
            <pc:docMk/>
            <pc:sldMk cId="3328967156" sldId="328"/>
            <ac:spMk id="5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22:12.259" v="45" actId="1076"/>
          <ac:spMkLst>
            <pc:docMk/>
            <pc:sldMk cId="3328967156" sldId="328"/>
            <ac:spMk id="6" creationId="{00000000-0000-0000-0000-000000000000}"/>
          </ac:spMkLst>
        </pc:spChg>
      </pc:sldChg>
      <pc:sldChg chg="modSp mod">
        <pc:chgData name="Pecsora Sándor" userId="1de73074-9d2e-4efc-8b81-d810ab26d955" providerId="ADAL" clId="{8B624C5B-BD94-4A94-8D26-BBC8795C8504}" dt="2022-09-24T07:21:32.900" v="44" actId="20577"/>
        <pc:sldMkLst>
          <pc:docMk/>
          <pc:sldMk cId="2042437587" sldId="329"/>
        </pc:sldMkLst>
        <pc:spChg chg="mod">
          <ac:chgData name="Pecsora Sándor" userId="1de73074-9d2e-4efc-8b81-d810ab26d955" providerId="ADAL" clId="{8B624C5B-BD94-4A94-8D26-BBC8795C8504}" dt="2022-09-24T07:21:26.094" v="43" actId="20577"/>
          <ac:spMkLst>
            <pc:docMk/>
            <pc:sldMk cId="2042437587" sldId="329"/>
            <ac:spMk id="3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20:17.812" v="41"/>
          <ac:spMkLst>
            <pc:docMk/>
            <pc:sldMk cId="2042437587" sldId="329"/>
            <ac:spMk id="4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21:32.900" v="44" actId="20577"/>
          <ac:spMkLst>
            <pc:docMk/>
            <pc:sldMk cId="2042437587" sldId="329"/>
            <ac:spMk id="8" creationId="{00000000-0000-0000-0000-000000000000}"/>
          </ac:spMkLst>
        </pc:spChg>
      </pc:sldChg>
      <pc:sldChg chg="addSp delSp modSp mod">
        <pc:chgData name="Pecsora Sándor" userId="1de73074-9d2e-4efc-8b81-d810ab26d955" providerId="ADAL" clId="{8B624C5B-BD94-4A94-8D26-BBC8795C8504}" dt="2022-09-24T07:46:51.390" v="296" actId="20577"/>
        <pc:sldMkLst>
          <pc:docMk/>
          <pc:sldMk cId="1591634572" sldId="330"/>
        </pc:sldMkLst>
        <pc:spChg chg="mod">
          <ac:chgData name="Pecsora Sándor" userId="1de73074-9d2e-4efc-8b81-d810ab26d955" providerId="ADAL" clId="{8B624C5B-BD94-4A94-8D26-BBC8795C8504}" dt="2022-09-24T07:44:48.312" v="241" actId="1035"/>
          <ac:spMkLst>
            <pc:docMk/>
            <pc:sldMk cId="1591634572" sldId="330"/>
            <ac:spMk id="4" creationId="{00000000-0000-0000-0000-000000000000}"/>
          </ac:spMkLst>
        </pc:spChg>
        <pc:spChg chg="add del mod">
          <ac:chgData name="Pecsora Sándor" userId="1de73074-9d2e-4efc-8b81-d810ab26d955" providerId="ADAL" clId="{8B624C5B-BD94-4A94-8D26-BBC8795C8504}" dt="2022-09-24T07:42:59.674" v="122" actId="767"/>
          <ac:spMkLst>
            <pc:docMk/>
            <pc:sldMk cId="1591634572" sldId="330"/>
            <ac:spMk id="6" creationId="{6DFEDB75-3921-207B-D4F1-37619F2AAA70}"/>
          </ac:spMkLst>
        </pc:spChg>
        <pc:spChg chg="add mod">
          <ac:chgData name="Pecsora Sándor" userId="1de73074-9d2e-4efc-8b81-d810ab26d955" providerId="ADAL" clId="{8B624C5B-BD94-4A94-8D26-BBC8795C8504}" dt="2022-09-24T07:46:51.390" v="296" actId="20577"/>
          <ac:spMkLst>
            <pc:docMk/>
            <pc:sldMk cId="1591634572" sldId="330"/>
            <ac:spMk id="9" creationId="{C7E6EA50-5885-4074-4A53-B9EA729A182B}"/>
          </ac:spMkLst>
        </pc:spChg>
        <pc:spChg chg="mod">
          <ac:chgData name="Pecsora Sándor" userId="1de73074-9d2e-4efc-8b81-d810ab26d955" providerId="ADAL" clId="{8B624C5B-BD94-4A94-8D26-BBC8795C8504}" dt="2022-09-24T07:44:48.312" v="241" actId="1035"/>
          <ac:spMkLst>
            <pc:docMk/>
            <pc:sldMk cId="1591634572" sldId="330"/>
            <ac:spMk id="16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44:48.312" v="241" actId="1035"/>
          <ac:spMkLst>
            <pc:docMk/>
            <pc:sldMk cId="1591634572" sldId="330"/>
            <ac:spMk id="17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44:48.312" v="241" actId="1035"/>
          <ac:spMkLst>
            <pc:docMk/>
            <pc:sldMk cId="1591634572" sldId="330"/>
            <ac:spMk id="18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44:48.312" v="241" actId="1035"/>
          <ac:spMkLst>
            <pc:docMk/>
            <pc:sldMk cId="1591634572" sldId="330"/>
            <ac:spMk id="19" creationId="{00000000-0000-0000-0000-000000000000}"/>
          </ac:spMkLst>
        </pc:spChg>
        <pc:spChg chg="mod">
          <ac:chgData name="Pecsora Sándor" userId="1de73074-9d2e-4efc-8b81-d810ab26d955" providerId="ADAL" clId="{8B624C5B-BD94-4A94-8D26-BBC8795C8504}" dt="2022-09-24T07:44:48.312" v="241" actId="1035"/>
          <ac:spMkLst>
            <pc:docMk/>
            <pc:sldMk cId="1591634572" sldId="330"/>
            <ac:spMk id="20" creationId="{00000000-0000-0000-0000-000000000000}"/>
          </ac:spMkLst>
        </pc:spChg>
        <pc:cxnChg chg="mod">
          <ac:chgData name="Pecsora Sándor" userId="1de73074-9d2e-4efc-8b81-d810ab26d955" providerId="ADAL" clId="{8B624C5B-BD94-4A94-8D26-BBC8795C8504}" dt="2022-09-24T07:44:48.312" v="241" actId="1035"/>
          <ac:cxnSpMkLst>
            <pc:docMk/>
            <pc:sldMk cId="1591634572" sldId="330"/>
            <ac:cxnSpMk id="7" creationId="{00000000-0000-0000-0000-000000000000}"/>
          </ac:cxnSpMkLst>
        </pc:cxnChg>
        <pc:cxnChg chg="mod">
          <ac:chgData name="Pecsora Sándor" userId="1de73074-9d2e-4efc-8b81-d810ab26d955" providerId="ADAL" clId="{8B624C5B-BD94-4A94-8D26-BBC8795C8504}" dt="2022-09-24T07:44:48.312" v="241" actId="1035"/>
          <ac:cxnSpMkLst>
            <pc:docMk/>
            <pc:sldMk cId="1591634572" sldId="330"/>
            <ac:cxnSpMk id="8" creationId="{00000000-0000-0000-0000-000000000000}"/>
          </ac:cxnSpMkLst>
        </pc:cxnChg>
        <pc:cxnChg chg="mod">
          <ac:chgData name="Pecsora Sándor" userId="1de73074-9d2e-4efc-8b81-d810ab26d955" providerId="ADAL" clId="{8B624C5B-BD94-4A94-8D26-BBC8795C8504}" dt="2022-09-24T07:44:48.312" v="241" actId="1035"/>
          <ac:cxnSpMkLst>
            <pc:docMk/>
            <pc:sldMk cId="1591634572" sldId="330"/>
            <ac:cxnSpMk id="10" creationId="{00000000-0000-0000-0000-000000000000}"/>
          </ac:cxnSpMkLst>
        </pc:cxnChg>
        <pc:cxnChg chg="mod">
          <ac:chgData name="Pecsora Sándor" userId="1de73074-9d2e-4efc-8b81-d810ab26d955" providerId="ADAL" clId="{8B624C5B-BD94-4A94-8D26-BBC8795C8504}" dt="2022-09-24T07:44:48.312" v="241" actId="1035"/>
          <ac:cxnSpMkLst>
            <pc:docMk/>
            <pc:sldMk cId="1591634572" sldId="330"/>
            <ac:cxnSpMk id="11" creationId="{00000000-0000-0000-0000-000000000000}"/>
          </ac:cxnSpMkLst>
        </pc:cxnChg>
        <pc:cxnChg chg="mod">
          <ac:chgData name="Pecsora Sándor" userId="1de73074-9d2e-4efc-8b81-d810ab26d955" providerId="ADAL" clId="{8B624C5B-BD94-4A94-8D26-BBC8795C8504}" dt="2022-09-24T07:44:48.312" v="241" actId="1035"/>
          <ac:cxnSpMkLst>
            <pc:docMk/>
            <pc:sldMk cId="1591634572" sldId="330"/>
            <ac:cxnSpMk id="12" creationId="{00000000-0000-0000-0000-000000000000}"/>
          </ac:cxnSpMkLst>
        </pc:cxnChg>
        <pc:cxnChg chg="mod">
          <ac:chgData name="Pecsora Sándor" userId="1de73074-9d2e-4efc-8b81-d810ab26d955" providerId="ADAL" clId="{8B624C5B-BD94-4A94-8D26-BBC8795C8504}" dt="2022-09-24T07:44:48.312" v="241" actId="1035"/>
          <ac:cxnSpMkLst>
            <pc:docMk/>
            <pc:sldMk cId="1591634572" sldId="330"/>
            <ac:cxnSpMk id="13" creationId="{00000000-0000-0000-0000-000000000000}"/>
          </ac:cxnSpMkLst>
        </pc:cxnChg>
        <pc:cxnChg chg="mod">
          <ac:chgData name="Pecsora Sándor" userId="1de73074-9d2e-4efc-8b81-d810ab26d955" providerId="ADAL" clId="{8B624C5B-BD94-4A94-8D26-BBC8795C8504}" dt="2022-09-24T07:44:48.312" v="241" actId="1035"/>
          <ac:cxnSpMkLst>
            <pc:docMk/>
            <pc:sldMk cId="1591634572" sldId="330"/>
            <ac:cxnSpMk id="14" creationId="{00000000-0000-0000-0000-000000000000}"/>
          </ac:cxnSpMkLst>
        </pc:cxnChg>
        <pc:cxnChg chg="mod">
          <ac:chgData name="Pecsora Sándor" userId="1de73074-9d2e-4efc-8b81-d810ab26d955" providerId="ADAL" clId="{8B624C5B-BD94-4A94-8D26-BBC8795C8504}" dt="2022-09-24T07:44:48.312" v="241" actId="1035"/>
          <ac:cxnSpMkLst>
            <pc:docMk/>
            <pc:sldMk cId="1591634572" sldId="330"/>
            <ac:cxnSpMk id="15" creationId="{00000000-0000-0000-0000-000000000000}"/>
          </ac:cxnSpMkLst>
        </pc:cxnChg>
      </pc:sldChg>
      <pc:sldChg chg="modSp">
        <pc:chgData name="Pecsora Sándor" userId="1de73074-9d2e-4efc-8b81-d810ab26d955" providerId="ADAL" clId="{8B624C5B-BD94-4A94-8D26-BBC8795C8504}" dt="2022-09-24T07:42:26.022" v="120"/>
        <pc:sldMkLst>
          <pc:docMk/>
          <pc:sldMk cId="2368648992" sldId="332"/>
        </pc:sldMkLst>
        <pc:spChg chg="mod">
          <ac:chgData name="Pecsora Sándor" userId="1de73074-9d2e-4efc-8b81-d810ab26d955" providerId="ADAL" clId="{8B624C5B-BD94-4A94-8D26-BBC8795C8504}" dt="2022-09-24T07:42:26.022" v="120"/>
          <ac:spMkLst>
            <pc:docMk/>
            <pc:sldMk cId="2368648992" sldId="33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1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18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06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92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24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33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48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3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79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56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84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98740" y="1128644"/>
            <a:ext cx="8115746" cy="2300356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Valószínűségszámítás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Feltételes valószínűség</a:t>
            </a:r>
            <a:r>
              <a:rPr lang="en-GB" dirty="0"/>
              <a:t>, Bayes</a:t>
            </a:r>
            <a:r>
              <a:rPr lang="hu-HU" dirty="0"/>
              <a:t>-tétel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95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72813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M1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592668"/>
            <a:ext cx="7543802" cy="1583266"/>
          </a:xfrm>
        </p:spPr>
        <p:txBody>
          <a:bodyPr/>
          <a:lstStyle/>
          <a:p>
            <a:r>
              <a:rPr lang="hu-HU" dirty="0"/>
              <a:t>Írjunk</a:t>
            </a:r>
            <a:r>
              <a:rPr lang="en-GB" dirty="0"/>
              <a:t> </a:t>
            </a:r>
            <a:r>
              <a:rPr lang="hu-HU" dirty="0"/>
              <a:t>olyan </a:t>
            </a:r>
            <a:r>
              <a:rPr lang="en-GB" dirty="0"/>
              <a:t>MATLAB </a:t>
            </a:r>
            <a:r>
              <a:rPr lang="hu-HU" dirty="0"/>
              <a:t>kódot, ami szimulál</a:t>
            </a:r>
            <a:r>
              <a:rPr lang="en-GB" dirty="0"/>
              <a:t> 100000000 </a:t>
            </a:r>
            <a:r>
              <a:rPr lang="hu-HU" dirty="0"/>
              <a:t>érmedobást</a:t>
            </a:r>
            <a:r>
              <a:rPr lang="en-GB" dirty="0"/>
              <a:t> </a:t>
            </a:r>
            <a:r>
              <a:rPr lang="hu-HU" dirty="0"/>
              <a:t>és a kapott eredményeket egy sorvektorban tárolja!</a:t>
            </a:r>
            <a:r>
              <a:rPr lang="en-GB" dirty="0"/>
              <a:t> </a:t>
            </a:r>
            <a:r>
              <a:rPr lang="en-GB" i="1" dirty="0"/>
              <a:t>(</a:t>
            </a:r>
            <a:r>
              <a:rPr lang="hu-HU" i="1" dirty="0"/>
              <a:t>fej</a:t>
            </a:r>
            <a:r>
              <a:rPr lang="en-GB" i="1" dirty="0"/>
              <a:t>=0, </a:t>
            </a:r>
            <a:r>
              <a:rPr lang="hu-HU" i="1" dirty="0"/>
              <a:t>írás</a:t>
            </a:r>
            <a:r>
              <a:rPr lang="en-GB" i="1" dirty="0"/>
              <a:t>=1)</a:t>
            </a:r>
          </a:p>
          <a:p>
            <a:r>
              <a:rPr lang="hu-HU" dirty="0"/>
              <a:t>Határozzuk meg a fejek és írások számát, majd írassuk ki az eredményt!</a:t>
            </a:r>
            <a:endParaRPr lang="en-GB" dirty="0"/>
          </a:p>
        </p:txBody>
      </p:sp>
      <p:sp>
        <p:nvSpPr>
          <p:cNvPr id="5" name="Téglalap 4"/>
          <p:cNvSpPr/>
          <p:nvPr/>
        </p:nvSpPr>
        <p:spPr>
          <a:xfrm>
            <a:off x="822959" y="3059668"/>
            <a:ext cx="37490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tic</a:t>
            </a:r>
            <a:endParaRPr lang="hu-H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100000000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v=rand(1,</a:t>
            </a:r>
            <a:r>
              <a:rPr lang="hu-HU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=1:</a:t>
            </a:r>
            <a:r>
              <a:rPr lang="hu-HU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v(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)&lt;0.5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v(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)=0;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v(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)=1;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sum(v)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594860" y="30596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tic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v2=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(2,1,100000000)-1;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sum(v2)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2D4DDBD-BC57-9E37-E08C-5C7279326287}"/>
              </a:ext>
            </a:extLst>
          </p:cNvPr>
          <p:cNvSpPr txBox="1">
            <a:spLocks/>
          </p:cNvSpPr>
          <p:nvPr/>
        </p:nvSpPr>
        <p:spPr>
          <a:xfrm>
            <a:off x="3997480" y="6047116"/>
            <a:ext cx="5146520" cy="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3">
                  <a:lumMod val="50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574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3">
                  <a:lumMod val="50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3">
                  <a:lumMod val="50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722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3">
                  <a:lumMod val="50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3">
                  <a:lumMod val="50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tic</a:t>
            </a:r>
            <a:r>
              <a:rPr lang="hu-H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toc</a:t>
            </a:r>
            <a:r>
              <a:rPr lang="hu-HU" dirty="0"/>
              <a:t> utasítás pár a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tic</a:t>
            </a:r>
            <a:r>
              <a:rPr lang="hu-HU" dirty="0"/>
              <a:t> és a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toc</a:t>
            </a:r>
            <a:r>
              <a:rPr lang="hu-HU" dirty="0"/>
              <a:t> között eltelt időt méri.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3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754796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M2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651936"/>
            <a:ext cx="7751198" cy="121919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Írjunk olyan</a:t>
            </a:r>
            <a:r>
              <a:rPr lang="en-GB" dirty="0"/>
              <a:t> MATLAB </a:t>
            </a:r>
            <a:r>
              <a:rPr lang="hu-HU" dirty="0"/>
              <a:t>kódot, ami szimulálja az</a:t>
            </a:r>
            <a:r>
              <a:rPr lang="en-GB" dirty="0"/>
              <a:t> 5.4</a:t>
            </a:r>
            <a:r>
              <a:rPr lang="hu-HU" dirty="0"/>
              <a:t> feladatban látott kísérletet</a:t>
            </a:r>
            <a:r>
              <a:rPr lang="en-GB" dirty="0"/>
              <a:t>!</a:t>
            </a:r>
            <a:endParaRPr lang="hu-HU" dirty="0"/>
          </a:p>
          <a:p>
            <a:r>
              <a:rPr lang="hu-HU" dirty="0"/>
              <a:t>Két kockával dobunk egyszerre. Mennyi a valószínűsége, hogy a dobott számok összege 7, feltéve, hogy az összeg páratlan?</a:t>
            </a:r>
            <a:endParaRPr lang="en-GB" dirty="0"/>
          </a:p>
        </p:txBody>
      </p:sp>
      <p:sp>
        <p:nvSpPr>
          <p:cNvPr id="5" name="Téglalap 4"/>
          <p:cNvSpPr/>
          <p:nvPr/>
        </p:nvSpPr>
        <p:spPr>
          <a:xfrm>
            <a:off x="822958" y="1845734"/>
            <a:ext cx="78704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s=0;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k=0;</a:t>
            </a: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=1:1000000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p=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(6,1,2);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rem(sum(p),2)==1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s=s+1;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sum(p)==7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k=k+1;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hu-HU" dirty="0">
                <a:solidFill>
                  <a:srgbClr val="A020F0"/>
                </a:solidFill>
                <a:latin typeface="Courier New" panose="02070309020205020404" pitchFamily="49" charset="0"/>
              </a:rPr>
              <a:t>Az olyan esetek száma, ahol az összeg páratlan: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hu-HU" dirty="0">
                <a:solidFill>
                  <a:srgbClr val="A020F0"/>
                </a:solidFill>
                <a:latin typeface="Courier New" panose="02070309020205020404" pitchFamily="49" charset="0"/>
              </a:rPr>
              <a:t>Az olyan esetek száma, ahol az összeg hét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:'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k/s</a:t>
            </a:r>
          </a:p>
        </p:txBody>
      </p:sp>
    </p:spTree>
    <p:extLst>
      <p:ext uri="{BB962C8B-B14F-4D97-AF65-F5344CB8AC3E}">
        <p14:creationId xmlns:p14="http://schemas.microsoft.com/office/powerpoint/2010/main" val="39588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729396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M3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626534"/>
            <a:ext cx="7645179" cy="112606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Írjunk olyan</a:t>
            </a:r>
            <a:r>
              <a:rPr lang="en-GB" dirty="0"/>
              <a:t> MATLAB </a:t>
            </a:r>
            <a:r>
              <a:rPr lang="hu-HU" dirty="0"/>
              <a:t>kódot, ami szimulálja az</a:t>
            </a:r>
            <a:r>
              <a:rPr lang="en-GB" dirty="0"/>
              <a:t> 5.</a:t>
            </a:r>
            <a:r>
              <a:rPr lang="hu-HU" dirty="0"/>
              <a:t>5 feladatban látott kísérletet</a:t>
            </a:r>
            <a:r>
              <a:rPr lang="en-GB" dirty="0"/>
              <a:t>!</a:t>
            </a:r>
            <a:endParaRPr lang="hu-HU" dirty="0"/>
          </a:p>
          <a:p>
            <a:r>
              <a:rPr lang="hu-HU" dirty="0"/>
              <a:t>Két kockával dobunk egyszerre. Mennyi a valószínűsége, hogy legalább egy hatost dobunk, ha a két dobás értéke különböző?</a:t>
            </a:r>
            <a:endParaRPr lang="en-GB" dirty="0"/>
          </a:p>
          <a:p>
            <a:endParaRPr lang="en-GB" dirty="0"/>
          </a:p>
        </p:txBody>
      </p:sp>
      <p:sp>
        <p:nvSpPr>
          <p:cNvPr id="4" name="Téglalap 3"/>
          <p:cNvSpPr/>
          <p:nvPr/>
        </p:nvSpPr>
        <p:spPr>
          <a:xfrm>
            <a:off x="822959" y="1685711"/>
            <a:ext cx="846681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s=0;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k=0;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=1:1000000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p=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(6,1,2);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p(1)~=p(2)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s=s+1;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p(1)==6 | p(2)==6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k=k+1;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hu-H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Az olyan esetek száma, ahol a dobott számok különbözőek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:'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hu-H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Az olyan esetek száma, ahol dobunk legalább egy hatost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:'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k/s</a:t>
            </a:r>
          </a:p>
        </p:txBody>
      </p:sp>
    </p:spTree>
    <p:extLst>
      <p:ext uri="{BB962C8B-B14F-4D97-AF65-F5344CB8AC3E}">
        <p14:creationId xmlns:p14="http://schemas.microsoft.com/office/powerpoint/2010/main" val="23686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 kockával dobunk egyszerre. Mennyi a valószínűsége, hogy a dobott számok összege 7, feltéve, hogy az összeg páratlan?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5143468" y="2903022"/>
                <a:ext cx="171880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8" y="2903022"/>
                <a:ext cx="1718804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822959" y="2903022"/>
                <a:ext cx="40824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𝑑𝑜𝑏𝑜𝑡𝑡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𝑚𝑜𝑘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𝑠𝑠𝑧𝑒𝑔𝑒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𝑑𝑜𝑏𝑜𝑡𝑡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𝑚𝑜𝑘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𝑠𝑠𝑧𝑒𝑔𝑒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𝑟𝑎𝑡𝑙𝑎𝑛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903022"/>
                <a:ext cx="4082464" cy="553998"/>
              </a:xfrm>
              <a:prstGeom prst="rect">
                <a:avLst/>
              </a:prstGeom>
              <a:blipFill>
                <a:blip r:embed="rId3"/>
                <a:stretch>
                  <a:fillRect l="-896" r="-1493" b="-175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143468" y="3857414"/>
                <a:ext cx="125502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8" y="3857414"/>
                <a:ext cx="1255024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5143468" y="4745506"/>
                <a:ext cx="11091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8" y="4745506"/>
                <a:ext cx="1109150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5143468" y="5633598"/>
                <a:ext cx="2930802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6/36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18/36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8" y="5633598"/>
                <a:ext cx="2930802" cy="57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33452"/>
              </p:ext>
            </p:extLst>
          </p:nvPr>
        </p:nvGraphicFramePr>
        <p:xfrm>
          <a:off x="1193802" y="3787052"/>
          <a:ext cx="1947330" cy="19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l" fontAlgn="b"/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5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 kockával dobunk egyszerre. Mennyi a valószínűsége, hogy legalább egy hatost dobunk, ha a két dobás értéke különböző?</a:t>
            </a:r>
            <a:endParaRPr lang="en-GB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78329"/>
              </p:ext>
            </p:extLst>
          </p:nvPr>
        </p:nvGraphicFramePr>
        <p:xfrm>
          <a:off x="1640418" y="3578199"/>
          <a:ext cx="2120898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6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(3;6)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5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4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3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2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(1;2)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(2;</a:t>
                      </a:r>
                      <a:r>
                        <a:rPr lang="hu-HU" sz="1100" u="none" strike="noStrike" dirty="0" err="1">
                          <a:effectLst/>
                        </a:rPr>
                        <a:t>2</a:t>
                      </a:r>
                      <a:r>
                        <a:rPr lang="hu-HU" sz="1100" u="none" strike="noStrike" dirty="0">
                          <a:effectLst/>
                        </a:rPr>
                        <a:t>)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(3;2)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(4;2)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(5;2)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(6;2)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2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3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4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5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6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822959" y="3208867"/>
            <a:ext cx="81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3102769" y="3762375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églalap 13"/>
          <p:cNvSpPr/>
          <p:nvPr/>
        </p:nvSpPr>
        <p:spPr>
          <a:xfrm>
            <a:off x="2769394" y="3952875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églalap 14"/>
          <p:cNvSpPr/>
          <p:nvPr/>
        </p:nvSpPr>
        <p:spPr>
          <a:xfrm>
            <a:off x="2436019" y="4143375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églalap 15"/>
          <p:cNvSpPr/>
          <p:nvPr/>
        </p:nvSpPr>
        <p:spPr>
          <a:xfrm>
            <a:off x="2102644" y="4332710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églalap 16"/>
          <p:cNvSpPr/>
          <p:nvPr/>
        </p:nvSpPr>
        <p:spPr>
          <a:xfrm>
            <a:off x="1769269" y="4522045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/>
              <p:cNvSpPr txBox="1"/>
              <p:nvPr/>
            </p:nvSpPr>
            <p:spPr>
              <a:xfrm>
                <a:off x="4987415" y="3666655"/>
                <a:ext cx="171880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Szövegdoboz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3666655"/>
                <a:ext cx="1718804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4987415" y="3024201"/>
                <a:ext cx="35419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𝑙𝑒𝑔𝑎𝑙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h𝑎𝑡𝑜𝑠𝑡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𝑑𝑜𝑏𝑢𝑛𝑘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</m:t>
                      </m:r>
                    </m:oMath>
                  </m:oMathPara>
                </a14:m>
                <a:endParaRPr lang="hu-HU" b="0" i="1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3024201"/>
                <a:ext cx="3541931" cy="553998"/>
              </a:xfrm>
              <a:prstGeom prst="rect">
                <a:avLst/>
              </a:prstGeom>
              <a:blipFill>
                <a:blip r:embed="rId3"/>
                <a:stretch>
                  <a:fillRect l="-1205" t="-1099" r="-1721" b="-43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/>
              <p:cNvSpPr txBox="1"/>
              <p:nvPr/>
            </p:nvSpPr>
            <p:spPr>
              <a:xfrm>
                <a:off x="4987415" y="4336560"/>
                <a:ext cx="125502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Szövegdoboz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4336560"/>
                <a:ext cx="1255024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4987415" y="4936544"/>
                <a:ext cx="11091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Szövegdoboz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4936544"/>
                <a:ext cx="1109150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/>
              <p:cNvSpPr txBox="1"/>
              <p:nvPr/>
            </p:nvSpPr>
            <p:spPr>
              <a:xfrm>
                <a:off x="4987415" y="5537219"/>
                <a:ext cx="2930802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10/36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30/36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Szövegdoboz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5537219"/>
                <a:ext cx="2930802" cy="57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églalap 23"/>
          <p:cNvSpPr/>
          <p:nvPr/>
        </p:nvSpPr>
        <p:spPr>
          <a:xfrm>
            <a:off x="3436144" y="3762375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églalap 24"/>
          <p:cNvSpPr/>
          <p:nvPr/>
        </p:nvSpPr>
        <p:spPr>
          <a:xfrm>
            <a:off x="3436144" y="3952875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églalap 25"/>
          <p:cNvSpPr/>
          <p:nvPr/>
        </p:nvSpPr>
        <p:spPr>
          <a:xfrm>
            <a:off x="3436144" y="4142210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églalap 26"/>
          <p:cNvSpPr/>
          <p:nvPr/>
        </p:nvSpPr>
        <p:spPr>
          <a:xfrm>
            <a:off x="3436144" y="4331545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églalap 27"/>
          <p:cNvSpPr/>
          <p:nvPr/>
        </p:nvSpPr>
        <p:spPr>
          <a:xfrm>
            <a:off x="3436144" y="4519715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églalap 28"/>
          <p:cNvSpPr/>
          <p:nvPr/>
        </p:nvSpPr>
        <p:spPr>
          <a:xfrm>
            <a:off x="3102769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églalap 29"/>
          <p:cNvSpPr/>
          <p:nvPr/>
        </p:nvSpPr>
        <p:spPr>
          <a:xfrm>
            <a:off x="2769394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églalap 30"/>
          <p:cNvSpPr/>
          <p:nvPr/>
        </p:nvSpPr>
        <p:spPr>
          <a:xfrm>
            <a:off x="2436018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églalap 33"/>
          <p:cNvSpPr/>
          <p:nvPr/>
        </p:nvSpPr>
        <p:spPr>
          <a:xfrm>
            <a:off x="3443286" y="3570128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églalap 31"/>
          <p:cNvSpPr/>
          <p:nvPr/>
        </p:nvSpPr>
        <p:spPr>
          <a:xfrm>
            <a:off x="2102643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églalap 32"/>
          <p:cNvSpPr/>
          <p:nvPr/>
        </p:nvSpPr>
        <p:spPr>
          <a:xfrm>
            <a:off x="1768293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églalap 17"/>
          <p:cNvSpPr/>
          <p:nvPr/>
        </p:nvSpPr>
        <p:spPr>
          <a:xfrm>
            <a:off x="3443287" y="3570128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2" grpId="0" animBg="1"/>
      <p:bldP spid="3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egy kétgyermekes családnál tudjuk hogy legalább az egyik gyerek lány, akkor mennyi a valószínűsége, hogy van fiú is a családban?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572000" y="2903022"/>
                <a:ext cx="2843151" cy="92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=2/3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03022"/>
                <a:ext cx="2843151" cy="9214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zabadkézi sokszög 15"/>
          <p:cNvSpPr/>
          <p:nvPr/>
        </p:nvSpPr>
        <p:spPr>
          <a:xfrm>
            <a:off x="2360450" y="5214714"/>
            <a:ext cx="721519" cy="719138"/>
          </a:xfrm>
          <a:custGeom>
            <a:avLst/>
            <a:gdLst>
              <a:gd name="connsiteX0" fmla="*/ 0 w 721519"/>
              <a:gd name="connsiteY0" fmla="*/ 0 h 719138"/>
              <a:gd name="connsiteX1" fmla="*/ 721519 w 721519"/>
              <a:gd name="connsiteY1" fmla="*/ 2382 h 719138"/>
              <a:gd name="connsiteX2" fmla="*/ 721519 w 721519"/>
              <a:gd name="connsiteY2" fmla="*/ 719138 h 719138"/>
              <a:gd name="connsiteX3" fmla="*/ 2382 w 721519"/>
              <a:gd name="connsiteY3" fmla="*/ 719138 h 719138"/>
              <a:gd name="connsiteX4" fmla="*/ 0 w 721519"/>
              <a:gd name="connsiteY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519" h="719138">
                <a:moveTo>
                  <a:pt x="0" y="0"/>
                </a:moveTo>
                <a:lnTo>
                  <a:pt x="721519" y="2382"/>
                </a:lnTo>
                <a:lnTo>
                  <a:pt x="721519" y="719138"/>
                </a:lnTo>
                <a:lnTo>
                  <a:pt x="2382" y="7191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8*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egységnyi hosszúságú szakaszon találomra választunk két pontot. Mennyi a valószínűsége annak, hogy mindkét pont a szakasznak egyik előre kijelölt végpontjához van közelebb, feltéve, hogy a választott pontok távolsága kisebb, mint</a:t>
            </a:r>
            <a:r>
              <a:rPr lang="en-US" dirty="0"/>
              <a:t> 1/2</a:t>
            </a:r>
            <a:r>
              <a:rPr lang="hu-HU" dirty="0"/>
              <a:t>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/>
              <p:cNvSpPr txBox="1"/>
              <p:nvPr/>
            </p:nvSpPr>
            <p:spPr>
              <a:xfrm>
                <a:off x="2160425" y="3362804"/>
                <a:ext cx="166366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25" y="3362804"/>
                <a:ext cx="1663661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/>
          <p:cNvSpPr txBox="1"/>
          <p:nvPr/>
        </p:nvSpPr>
        <p:spPr>
          <a:xfrm>
            <a:off x="822959" y="32088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2051364" y="5930518"/>
            <a:ext cx="202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 rot="16200000">
            <a:off x="1348419" y="5305678"/>
            <a:ext cx="202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2160425" y="4493195"/>
            <a:ext cx="1844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2158044" y="5221858"/>
            <a:ext cx="1844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2158044" y="5221858"/>
            <a:ext cx="1844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rot="5400000">
            <a:off x="2881944" y="5221858"/>
            <a:ext cx="1844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-2700000">
            <a:off x="2428098" y="5667172"/>
            <a:ext cx="184404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-2700000">
            <a:off x="1714217" y="4943397"/>
            <a:ext cx="184404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zövegdoboz 16"/>
              <p:cNvSpPr txBox="1"/>
              <p:nvPr/>
            </p:nvSpPr>
            <p:spPr>
              <a:xfrm>
                <a:off x="3311063" y="3995345"/>
                <a:ext cx="680571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7" name="Szövegdoboz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63" y="3995345"/>
                <a:ext cx="680571" cy="345672"/>
              </a:xfrm>
              <a:prstGeom prst="rect">
                <a:avLst/>
              </a:prstGeom>
              <a:blipFill>
                <a:blip r:embed="rId3"/>
                <a:stretch>
                  <a:fillRect l="-5357" t="-1754" r="-4464" b="-140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zövegdoboz 17"/>
              <p:cNvSpPr txBox="1"/>
              <p:nvPr/>
            </p:nvSpPr>
            <p:spPr>
              <a:xfrm>
                <a:off x="2031505" y="5015205"/>
                <a:ext cx="12022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8" name="Szövegdoboz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05" y="5015205"/>
                <a:ext cx="120225" cy="345672"/>
              </a:xfrm>
              <a:prstGeom prst="rect">
                <a:avLst/>
              </a:prstGeom>
              <a:blipFill>
                <a:blip r:embed="rId4"/>
                <a:stretch>
                  <a:fillRect l="-30000" t="-3571" r="-30000" b="-160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zövegdoboz 18"/>
              <p:cNvSpPr txBox="1"/>
              <p:nvPr/>
            </p:nvSpPr>
            <p:spPr>
              <a:xfrm>
                <a:off x="3019951" y="6187158"/>
                <a:ext cx="12022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9" name="Szövegdoboz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51" y="6187158"/>
                <a:ext cx="120225" cy="345672"/>
              </a:xfrm>
              <a:prstGeom prst="rect">
                <a:avLst/>
              </a:prstGeom>
              <a:blipFill>
                <a:blip r:embed="rId4"/>
                <a:stretch>
                  <a:fillRect l="-30000" t="-3509" r="-30000" b="-140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zövegdoboz 19"/>
              <p:cNvSpPr txBox="1"/>
              <p:nvPr/>
            </p:nvSpPr>
            <p:spPr>
              <a:xfrm>
                <a:off x="3996097" y="4782090"/>
                <a:ext cx="680571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97" y="4782090"/>
                <a:ext cx="680571" cy="345672"/>
              </a:xfrm>
              <a:prstGeom prst="rect">
                <a:avLst/>
              </a:prstGeom>
              <a:blipFill>
                <a:blip r:embed="rId5"/>
                <a:stretch>
                  <a:fillRect l="-5405" t="-1754" r="-5405" b="-140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/>
              <p:cNvSpPr txBox="1"/>
              <p:nvPr/>
            </p:nvSpPr>
            <p:spPr>
              <a:xfrm>
                <a:off x="5307961" y="3653022"/>
                <a:ext cx="171880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Szövegdoboz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1" y="3653022"/>
                <a:ext cx="1718804" cy="586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5307961" y="4373921"/>
                <a:ext cx="98091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Szövegdoboz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1" y="4373921"/>
                <a:ext cx="980910" cy="518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/>
              <p:cNvSpPr txBox="1"/>
              <p:nvPr/>
            </p:nvSpPr>
            <p:spPr>
              <a:xfrm>
                <a:off x="5307961" y="5026725"/>
                <a:ext cx="112678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Szövegdoboz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1" y="5026725"/>
                <a:ext cx="1126783" cy="5186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zövegdoboz 23"/>
              <p:cNvSpPr txBox="1"/>
              <p:nvPr/>
            </p:nvSpPr>
            <p:spPr>
              <a:xfrm>
                <a:off x="5307961" y="5684117"/>
                <a:ext cx="12027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Szövegdoboz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1" y="5684117"/>
                <a:ext cx="1202765" cy="5203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>
            <a:extLst>
              <a:ext uri="{FF2B5EF4-FFF2-40B4-BE49-F238E27FC236}">
                <a16:creationId xmlns:a16="http://schemas.microsoft.com/office/drawing/2014/main" id="{C7E6EA50-5885-4074-4A53-B9EA729A182B}"/>
              </a:ext>
            </a:extLst>
          </p:cNvPr>
          <p:cNvSpPr txBox="1"/>
          <p:nvPr/>
        </p:nvSpPr>
        <p:spPr>
          <a:xfrm>
            <a:off x="2" y="6566610"/>
            <a:ext cx="91439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00" dirty="0"/>
              <a:t>* - a csillaggal jelölt feladatok nem képezik részét a laborokon megoldandó feladatoknak, de a dolgozatokban szerepelhetnek</a:t>
            </a:r>
          </a:p>
        </p:txBody>
      </p:sp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.14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428564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Egy televíziós vetélkedőn a játékos három boríték közül választhat. Az elsőben 5 „Nem nyert”</a:t>
            </a:r>
            <a:r>
              <a:rPr lang="en-US" dirty="0"/>
              <a:t>, 3 </a:t>
            </a:r>
            <a:r>
              <a:rPr lang="hu-HU" dirty="0"/>
              <a:t>„10000 Ft nyeremény” és 2 „50000 Ft nyeremény” feliratú cédula van. A második boríték tartalma: 2 „Nem nyert”, 7 „10000 Ft nyeremény” és 1 „50000 Ft nyeremény”. A harmadik boríték 15 „Nem nyert” cédulát tartalmaz. A játékos véletlenszerűen választ egy borítékot, majd húz egy cédulát. Számítsuk ki annak a valószínűségét, hogy nyer 50000 Ft-ot!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/>
              <p:cNvSpPr txBox="1"/>
              <p:nvPr/>
            </p:nvSpPr>
            <p:spPr>
              <a:xfrm>
                <a:off x="822959" y="4274298"/>
                <a:ext cx="34344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500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hu-HU" dirty="0">
                    <a:latin typeface="Cambria Math" panose="02040503050406030204" pitchFamily="18" charset="0"/>
                  </a:rPr>
                  <a:t>𝐹𝑡</a:t>
                </a:r>
                <a:r>
                  <a:rPr lang="hu-HU" i="0" dirty="0">
                    <a:latin typeface="+mj-lt"/>
                  </a:rPr>
                  <a:t>-</a:t>
                </a:r>
                <a:r>
                  <a:rPr lang="hu-HU" dirty="0">
                    <a:latin typeface="Cambria Math" panose="02040503050406030204" pitchFamily="18" charset="0"/>
                  </a:rPr>
                  <a:t>𝑜𝑡</a:t>
                </a:r>
                <a:br>
                  <a:rPr lang="hu-HU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𝑎𝑧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𝑒𝑑𝑖𝑘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𝑏𝑜𝑟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𝑘𝑜𝑡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𝑙𝑎𝑠𝑧𝑡𝑗𝑎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74298"/>
                <a:ext cx="3434466" cy="553998"/>
              </a:xfrm>
              <a:prstGeom prst="rect">
                <a:avLst/>
              </a:prstGeom>
              <a:blipFill>
                <a:blip r:embed="rId2"/>
                <a:stretch>
                  <a:fillRect l="-2309" t="-16484" r="-2309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1718495" y="5036030"/>
                <a:ext cx="141667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95" y="5036030"/>
                <a:ext cx="1416670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zövegdoboz 7"/>
              <p:cNvSpPr txBox="1"/>
              <p:nvPr/>
            </p:nvSpPr>
            <p:spPr>
              <a:xfrm>
                <a:off x="6003514" y="5036029"/>
                <a:ext cx="14219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14" y="5036029"/>
                <a:ext cx="1421991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3861004" y="5038003"/>
                <a:ext cx="14219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004" y="5038003"/>
                <a:ext cx="1421991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1527512" y="5716973"/>
                <a:ext cx="608897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12" y="5716973"/>
                <a:ext cx="6088975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4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.19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208681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Valamely alkatrész gyártásával egy üzemben négy gép foglalkozik. Az első gép naponta 200 alkatrészt gyárt, a második 320-at, a harmadik 270-et, a negyedik 210-et. Az egyes gépeknél a selejtgyártás aránya rendre 2%, 5%, 3% és 1%. A kész alkatrészeket egy helyen gyűjtik. A gépek egy napi termeléséből kiveszünk egy alkatrészt, megvizsgáljuk, és jónak találjuk. Mennyi annak a valószínűsége, hogy azt a negyedik gép gyártotta?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/>
              <p:cNvSpPr txBox="1"/>
              <p:nvPr/>
            </p:nvSpPr>
            <p:spPr>
              <a:xfrm>
                <a:off x="819320" y="3963838"/>
                <a:ext cx="4726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𝑎𝑙𝑘𝑎𝑡𝑟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ó 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𝑛𝑒𝑚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𝑠𝑒𝑙𝑒𝑗𝑡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𝑎𝑙𝑘𝑎𝑡𝑟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𝑒𝑑𝑖𝑘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𝑟𝑡𝑜𝑡𝑡𝑎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20" y="3963838"/>
                <a:ext cx="4726166" cy="553998"/>
              </a:xfrm>
              <a:prstGeom prst="rect">
                <a:avLst/>
              </a:prstGeom>
              <a:blipFill>
                <a:blip r:embed="rId2"/>
                <a:stretch>
                  <a:fillRect t="-1099" b="-186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/>
              <p:cNvSpPr txBox="1"/>
              <p:nvPr/>
            </p:nvSpPr>
            <p:spPr>
              <a:xfrm>
                <a:off x="819320" y="4624238"/>
                <a:ext cx="2989216" cy="60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20" y="4624238"/>
                <a:ext cx="2989216" cy="609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zövegdoboz 5"/>
              <p:cNvSpPr txBox="1"/>
              <p:nvPr/>
            </p:nvSpPr>
            <p:spPr>
              <a:xfrm>
                <a:off x="802386" y="5547104"/>
                <a:ext cx="166859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2079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9698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86" y="5547104"/>
                <a:ext cx="1668598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9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100" y="170532"/>
            <a:ext cx="7543800" cy="718870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.22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*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797814" y="763955"/>
                <a:ext cx="7543800" cy="318426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hu-HU" dirty="0"/>
                  <a:t>Vándorlásai közben Odüsszeusz egy hármas útelágazáshoz ér. Az egyik út Athénba, a másik Spártába, a harmadik Mükénébe vezet. Az athéniak kereskedő népség, szeretik ámítani a látogatókat, csak minden 3. alkalommal mondanak igazat. A mükénéiek egy fokkal jobbak: ők csak minden második alkalommal hazudnak. A szigorú spártai neveltetésnek köszönhetően a spártaiak becsületesek, ők mindig igazat mondanak. Odüsszeusznak gőze sincs, melyik út merre vezet, így a három út közül egyenlő valószínűséggel választ. Megérkezve a városba, megkérdez egy embert, mennyi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hu-HU" dirty="0"/>
                  <a:t>, mire közlik vele, hogy 4. Mi a valószínűsége, hogy Odüsszeusz Athénba jutott?</a:t>
                </a:r>
                <a:endParaRPr lang="en-GB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814" y="763955"/>
                <a:ext cx="7543800" cy="3184261"/>
              </a:xfrm>
              <a:blipFill>
                <a:blip r:embed="rId2"/>
                <a:stretch>
                  <a:fillRect l="-889" t="-1912" r="-808" b="-9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/>
              <p:cNvSpPr txBox="1"/>
              <p:nvPr/>
            </p:nvSpPr>
            <p:spPr>
              <a:xfrm>
                <a:off x="5018351" y="4303766"/>
                <a:ext cx="3977798" cy="925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den>
                          </m:f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351" y="4303766"/>
                <a:ext cx="3977798" cy="925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/>
              <p:cNvSpPr txBox="1"/>
              <p:nvPr/>
            </p:nvSpPr>
            <p:spPr>
              <a:xfrm>
                <a:off x="805264" y="4020755"/>
                <a:ext cx="2388474" cy="1116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𝐴𝑡h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𝑛𝑏𝑎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𝑗𝑢𝑡𝑜𝑡𝑡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𝑗𝑢𝑡𝑜𝑡𝑡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𝑆𝑝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𝑗𝑢𝑡𝑜𝑡𝑡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𝑖𝑔𝑎𝑧𝑎𝑡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𝑚𝑜𝑛𝑑𝑎𝑛𝑎𝑘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4" y="4020755"/>
                <a:ext cx="2388474" cy="1116909"/>
              </a:xfrm>
              <a:prstGeom prst="rect">
                <a:avLst/>
              </a:prstGeom>
              <a:blipFill>
                <a:blip r:embed="rId4"/>
                <a:stretch>
                  <a:fillRect l="-510" t="-546" r="-765" b="-76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5">
            <a:extLst>
              <a:ext uri="{FF2B5EF4-FFF2-40B4-BE49-F238E27FC236}">
                <a16:creationId xmlns:a16="http://schemas.microsoft.com/office/drawing/2014/main" id="{D55DFB0F-ACF7-8B6D-AD04-772D8DEE8658}"/>
              </a:ext>
            </a:extLst>
          </p:cNvPr>
          <p:cNvSpPr txBox="1"/>
          <p:nvPr/>
        </p:nvSpPr>
        <p:spPr>
          <a:xfrm>
            <a:off x="2" y="6566610"/>
            <a:ext cx="91439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00" dirty="0"/>
              <a:t>* - a csillaggal jelölt feladatok nem képezik részét a laborokon megoldandó feladatoknak, de a dolgozatokban szerepelhetnek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BD1988AB-AB23-BBF6-CE79-2954FFEE7B21}"/>
                  </a:ext>
                </a:extLst>
              </p:cNvPr>
              <p:cNvSpPr txBox="1"/>
              <p:nvPr/>
            </p:nvSpPr>
            <p:spPr>
              <a:xfrm>
                <a:off x="3301141" y="3754950"/>
                <a:ext cx="1602356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BD1988AB-AB23-BBF6-CE79-2954FFEE7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141" y="3754950"/>
                <a:ext cx="1602356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3B0B259B-9C62-13D9-E09B-7C7A4F5CC37C}"/>
                  </a:ext>
                </a:extLst>
              </p:cNvPr>
              <p:cNvSpPr txBox="1"/>
              <p:nvPr/>
            </p:nvSpPr>
            <p:spPr>
              <a:xfrm>
                <a:off x="3512092" y="4392768"/>
                <a:ext cx="138755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3B0B259B-9C62-13D9-E09B-7C7A4F5C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092" y="4392768"/>
                <a:ext cx="1387550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27843338-45E0-9F0A-4BA3-8551D28565B6}"/>
                  </a:ext>
                </a:extLst>
              </p:cNvPr>
              <p:cNvSpPr txBox="1"/>
              <p:nvPr/>
            </p:nvSpPr>
            <p:spPr>
              <a:xfrm>
                <a:off x="797814" y="5452853"/>
                <a:ext cx="6098876" cy="889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+1∗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27843338-45E0-9F0A-4BA3-8551D285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14" y="5452853"/>
                <a:ext cx="6098876" cy="889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0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.24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gépesített ügyintézéssel rendelkező irodában három gép dolgozik párhuzamosan, azonos típusú ügyiratok intézésén. Az első gép naponta 10 aktával végez, a második napi 15, a harmadik pedig napi 25 aktával. Hibásan kezelt ügyirat naponta átlagosan 0.3, 0.9 ill. 0.5 darab található az egyes gépek munkájában. Az összesített napi mennyiségből találomra kiveszünk egy példányt, s azt rossznak találjuk. Mekkora a valószínűsége, hogy azt az első gép készítette?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/>
              <p:cNvSpPr txBox="1"/>
              <p:nvPr/>
            </p:nvSpPr>
            <p:spPr>
              <a:xfrm>
                <a:off x="797814" y="4163062"/>
                <a:ext cx="44178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𝑎𝑘𝑡𝑎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h𝑖𝑏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𝑠𝑎𝑛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𝑙𝑒𝑡𝑡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𝑘𝑒𝑧𝑒𝑙𝑣𝑒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𝑒𝑑𝑖𝑘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𝑑𝑜𝑙𝑔𝑜𝑧𝑡𝑎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𝑓𝑒𝑙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14" y="4163062"/>
                <a:ext cx="4417812" cy="553998"/>
              </a:xfrm>
              <a:prstGeom prst="rect">
                <a:avLst/>
              </a:prstGeom>
              <a:blipFill>
                <a:blip r:embed="rId2"/>
                <a:stretch>
                  <a:fillRect r="-552" b="-175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zövegdoboz 5"/>
              <p:cNvSpPr txBox="1"/>
              <p:nvPr/>
            </p:nvSpPr>
            <p:spPr>
              <a:xfrm>
                <a:off x="797814" y="4980953"/>
                <a:ext cx="2987806" cy="654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14" y="4980953"/>
                <a:ext cx="2987806" cy="654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3985200" y="5308126"/>
                <a:ext cx="4837478" cy="934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0" y="5308126"/>
                <a:ext cx="4837478" cy="9342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2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E5F1A448-6973-48AE-A589-4B558A1016FE}" vid="{AAC93004-C76F-466D-851C-B8782EB69D2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4394</TotalTime>
  <Words>1551</Words>
  <Application>Microsoft Office PowerPoint</Application>
  <PresentationFormat>Diavetítés a képernyőre (4:3 oldalarány)</PresentationFormat>
  <Paragraphs>219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Cambria Math</vt:lpstr>
      <vt:lpstr>Courier New</vt:lpstr>
      <vt:lpstr>Wingdings</vt:lpstr>
      <vt:lpstr>matek diaminta</vt:lpstr>
      <vt:lpstr>Alkalmazott statisztika, Valószínűségszámítás és statisztika</vt:lpstr>
      <vt:lpstr>Feladat 5.4 (M2)</vt:lpstr>
      <vt:lpstr>Feladat 5.5 (M3)</vt:lpstr>
      <vt:lpstr>Feladat 5.7</vt:lpstr>
      <vt:lpstr>Feladat 5.8*</vt:lpstr>
      <vt:lpstr>Feladat 5.14</vt:lpstr>
      <vt:lpstr>Feladat 5.19</vt:lpstr>
      <vt:lpstr>Feladat 5.22*</vt:lpstr>
      <vt:lpstr>Feladat 5.24</vt:lpstr>
      <vt:lpstr>Feladat M1</vt:lpstr>
      <vt:lpstr>Feladat M2</vt:lpstr>
      <vt:lpstr>Feladat M3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77</cp:revision>
  <dcterms:created xsi:type="dcterms:W3CDTF">2020-09-02T07:49:18Z</dcterms:created>
  <dcterms:modified xsi:type="dcterms:W3CDTF">2022-09-24T07:58:27Z</dcterms:modified>
</cp:coreProperties>
</file>