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0"/>
  </p:notesMasterIdLst>
  <p:sldIdLst>
    <p:sldId id="342" r:id="rId2"/>
    <p:sldId id="321" r:id="rId3"/>
    <p:sldId id="340" r:id="rId4"/>
    <p:sldId id="336" r:id="rId5"/>
    <p:sldId id="341" r:id="rId6"/>
    <p:sldId id="334" r:id="rId7"/>
    <p:sldId id="339" r:id="rId8"/>
    <p:sldId id="34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68CA3-5248-4201-8EBA-72CC81CC51BA}" v="1" dt="2022-10-23T15:07:28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csora Sándor" userId="1de73074-9d2e-4efc-8b81-d810ab26d955" providerId="ADAL" clId="{EA568CA3-5248-4201-8EBA-72CC81CC51BA}"/>
    <pc:docChg chg="modSld">
      <pc:chgData name="Pecsora Sándor" userId="1de73074-9d2e-4efc-8b81-d810ab26d955" providerId="ADAL" clId="{EA568CA3-5248-4201-8EBA-72CC81CC51BA}" dt="2022-10-23T15:09:28.622" v="14" actId="108"/>
      <pc:docMkLst>
        <pc:docMk/>
      </pc:docMkLst>
      <pc:sldChg chg="modSp mod">
        <pc:chgData name="Pecsora Sándor" userId="1de73074-9d2e-4efc-8b81-d810ab26d955" providerId="ADAL" clId="{EA568CA3-5248-4201-8EBA-72CC81CC51BA}" dt="2022-10-23T15:08:30.860" v="0" actId="1076"/>
        <pc:sldMkLst>
          <pc:docMk/>
          <pc:sldMk cId="4245844585" sldId="336"/>
        </pc:sldMkLst>
        <pc:spChg chg="mod">
          <ac:chgData name="Pecsora Sándor" userId="1de73074-9d2e-4efc-8b81-d810ab26d955" providerId="ADAL" clId="{EA568CA3-5248-4201-8EBA-72CC81CC51BA}" dt="2022-10-23T15:08:30.860" v="0" actId="1076"/>
          <ac:spMkLst>
            <pc:docMk/>
            <pc:sldMk cId="4245844585" sldId="336"/>
            <ac:spMk id="8" creationId="{00000000-0000-0000-0000-000000000000}"/>
          </ac:spMkLst>
        </pc:spChg>
      </pc:sldChg>
      <pc:sldChg chg="modSp mod">
        <pc:chgData name="Pecsora Sándor" userId="1de73074-9d2e-4efc-8b81-d810ab26d955" providerId="ADAL" clId="{EA568CA3-5248-4201-8EBA-72CC81CC51BA}" dt="2022-10-23T15:09:28.622" v="14" actId="108"/>
        <pc:sldMkLst>
          <pc:docMk/>
          <pc:sldMk cId="1908232531" sldId="339"/>
        </pc:sldMkLst>
        <pc:spChg chg="mod">
          <ac:chgData name="Pecsora Sándor" userId="1de73074-9d2e-4efc-8b81-d810ab26d955" providerId="ADAL" clId="{EA568CA3-5248-4201-8EBA-72CC81CC51BA}" dt="2022-10-23T15:09:28.622" v="14" actId="108"/>
          <ac:spMkLst>
            <pc:docMk/>
            <pc:sldMk cId="190823253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15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59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25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6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12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3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20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8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65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33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88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92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Nevezetes abszolút folytonos eloszlások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502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</a:t>
            </a:r>
            <a:r>
              <a:rPr lang="hu-HU" dirty="0"/>
              <a:t>(Egyenletes eloszlás)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61806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dirty="0"/>
                  <a:t>Legyen</a:t>
                </a:r>
                <a14:m>
                  <m:oMath xmlns:m="http://schemas.openxmlformats.org/officeDocument/2006/math">
                    <m:r>
                      <a:rPr lang="hu-HU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1600" dirty="0"/>
                  <a:t> a várakozási idő egy buszmegállóban, amely egyenletes eloszlás szerint vesz fel értékeket 1 és 12 perc között.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1,12</m:t>
                        </m:r>
                      </m:e>
                    </m:d>
                  </m:oMath>
                </a14:m>
                <a:r>
                  <a:rPr lang="hu-HU" sz="1600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618067"/>
              </a:xfrm>
              <a:blipFill>
                <a:blip r:embed="rId2"/>
                <a:stretch>
                  <a:fillRect l="-404" t="-7921" r="-3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2572172"/>
                <a:ext cx="3673570" cy="1032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b="0" i="1" dirty="0">
                    <a:latin typeface="Cambria Math" panose="02040503050406030204" pitchFamily="18" charset="0"/>
                  </a:rPr>
                  <a:t>sűrűségfüggvénye:</a:t>
                </a:r>
                <a:br>
                  <a:rPr lang="hu-HU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12−1</m:t>
                                  </m:r>
                                </m:den>
                              </m:f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h𝑎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1&lt;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≤12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𝑠𝑘𝑜𝑟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sz="160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572172"/>
                <a:ext cx="3673570" cy="1032334"/>
              </a:xfrm>
              <a:prstGeom prst="rect">
                <a:avLst/>
              </a:prstGeom>
              <a:blipFill>
                <a:blip r:embed="rId3"/>
                <a:stretch>
                  <a:fillRect l="-1327" t="-710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822959" y="3653796"/>
                <a:ext cx="5870773" cy="798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𝐴𝑛𝑛𝑎𝑘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8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𝑝𝑒𝑟𝑐𝑛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𝑘𝑒𝑣𝑒𝑠𝑒𝑏𝑏𝑒𝑡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𝑘𝑒𝑙𝑙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𝑟𝑛𝑖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53796"/>
                <a:ext cx="5870773" cy="798295"/>
              </a:xfrm>
              <a:prstGeom prst="rect">
                <a:avLst/>
              </a:prstGeom>
              <a:blipFill>
                <a:blip r:embed="rId4"/>
                <a:stretch>
                  <a:fillRect l="-831" r="-4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59" y="4576663"/>
                <a:ext cx="4544834" cy="461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𝑟h𝑎𝑡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𝑟𝑎𝑘𝑜𝑧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ő: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1+12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br>
                  <a:rPr lang="en-GB" sz="1600" b="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576663"/>
                <a:ext cx="4544834" cy="461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701024" y="5162323"/>
                <a:ext cx="5992708" cy="492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𝑟𝑎𝑘𝑜𝑧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𝑔𝑦𝑧𝑒𝑡𝑒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12−1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121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br>
                  <a:rPr lang="en-GB" sz="1600" b="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4" y="5162323"/>
                <a:ext cx="5992708" cy="492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</a:t>
            </a:r>
            <a:r>
              <a:rPr lang="hu-HU" dirty="0"/>
              <a:t>(Egyenletes eloszlás </a:t>
            </a:r>
            <a:r>
              <a:rPr lang="hu-HU" dirty="0" err="1"/>
              <a:t>Matlab</a:t>
            </a:r>
            <a:r>
              <a:rPr lang="hu-HU" dirty="0"/>
              <a:t> megoldás)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309408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n = 10^5;</a:t>
            </a:r>
            <a:endParaRPr lang="hu-HU" sz="1800" dirty="0"/>
          </a:p>
          <a:p>
            <a:pPr algn="just"/>
            <a:r>
              <a:rPr lang="en-US" sz="1800" dirty="0"/>
              <a:t>x = rand(1,n)*11+1;</a:t>
            </a:r>
            <a:endParaRPr lang="hu-HU" sz="1800" dirty="0"/>
          </a:p>
          <a:p>
            <a:pPr algn="just"/>
            <a:r>
              <a:rPr lang="en-US" sz="1800" dirty="0"/>
              <a:t>p = length(x(x&lt;8))/n</a:t>
            </a:r>
            <a:endParaRPr lang="hu-HU" sz="1800" dirty="0"/>
          </a:p>
          <a:p>
            <a:pPr algn="just"/>
            <a:r>
              <a:rPr lang="en-US" sz="1800" dirty="0" err="1"/>
              <a:t>x_mean</a:t>
            </a:r>
            <a:r>
              <a:rPr lang="en-US" sz="1800" dirty="0"/>
              <a:t> = mean(x)</a:t>
            </a:r>
            <a:endParaRPr lang="hu-HU" sz="1800" dirty="0"/>
          </a:p>
          <a:p>
            <a:pPr algn="just"/>
            <a:r>
              <a:rPr lang="en-US" sz="1800" dirty="0" err="1"/>
              <a:t>x_var</a:t>
            </a:r>
            <a:r>
              <a:rPr lang="en-US" sz="1800" dirty="0"/>
              <a:t> = </a:t>
            </a:r>
            <a:r>
              <a:rPr lang="en-US" sz="1800" dirty="0" err="1"/>
              <a:t>var</a:t>
            </a:r>
            <a:r>
              <a:rPr lang="en-US" sz="1800" dirty="0"/>
              <a:t>(x)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911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13.5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hu-HU" dirty="0"/>
              <a:t>Normális eloszlás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1448757"/>
          </a:xfrm>
        </p:spPr>
        <p:txBody>
          <a:bodyPr>
            <a:normAutofit/>
          </a:bodyPr>
          <a:lstStyle/>
          <a:p>
            <a:pPr algn="just"/>
            <a:r>
              <a:rPr lang="hu-HU" sz="1600" dirty="0"/>
              <a:t>Egy repülőgép pilótájával közlik a 100 m magasságú légifolyosó közepének földtől vett távolságát. A repülőgép repülési magasságának ettől való eltérése egy normális eloszlású valószínűségi változó, melynek várható értéke 20 m, szórása pedig 50 m. Számítsa ki annak a valószínűségét, hogy a repülőgép a légifolyosó alatt, a légifolyosóban, illetve a légifolyosó</a:t>
            </a:r>
            <a:r>
              <a:rPr lang="en-GB" sz="1600" dirty="0"/>
              <a:t> </a:t>
            </a:r>
            <a:r>
              <a:rPr lang="hu-HU" sz="1600" dirty="0"/>
              <a:t>felett halad!</a:t>
            </a:r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532958" y="3370634"/>
            <a:ext cx="2169319" cy="1443037"/>
            <a:chOff x="250031" y="3429000"/>
            <a:chExt cx="2169319" cy="1443037"/>
          </a:xfrm>
        </p:grpSpPr>
        <p:cxnSp>
          <p:nvCxnSpPr>
            <p:cNvPr id="5" name="Egyenes összekötő 4"/>
            <p:cNvCxnSpPr/>
            <p:nvPr/>
          </p:nvCxnSpPr>
          <p:spPr>
            <a:xfrm>
              <a:off x="250031" y="3431381"/>
              <a:ext cx="2169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37"/>
            <p:cNvCxnSpPr/>
            <p:nvPr/>
          </p:nvCxnSpPr>
          <p:spPr>
            <a:xfrm>
              <a:off x="250031" y="4150518"/>
              <a:ext cx="2169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/>
            <p:cNvCxnSpPr/>
            <p:nvPr/>
          </p:nvCxnSpPr>
          <p:spPr>
            <a:xfrm>
              <a:off x="250031" y="4872037"/>
              <a:ext cx="2169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>
            <a:xfrm>
              <a:off x="967740" y="3429000"/>
              <a:ext cx="0" cy="144018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zövegdoboz 7"/>
            <p:cNvSpPr txBox="1"/>
            <p:nvPr/>
          </p:nvSpPr>
          <p:spPr>
            <a:xfrm>
              <a:off x="277863" y="360509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100m</a:t>
              </a:r>
            </a:p>
          </p:txBody>
        </p:sp>
        <p:sp>
          <p:nvSpPr>
            <p:cNvPr id="9" name="Szövegdoboz 8"/>
            <p:cNvSpPr txBox="1"/>
            <p:nvPr/>
          </p:nvSpPr>
          <p:spPr>
            <a:xfrm rot="5400000">
              <a:off x="1225709" y="3507632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a" panose="02020503060805020204" pitchFamily="18" charset="0"/>
                  <a:ea typeface="Symbola" panose="02020503060805020204" pitchFamily="18" charset="0"/>
                  <a:cs typeface="Symbola" panose="02020503060805020204" pitchFamily="18" charset="0"/>
                </a:rPr>
                <a:t>🛧</a:t>
              </a:r>
              <a:endParaRPr lang="en-GB" sz="3200" dirty="0"/>
            </a:p>
          </p:txBody>
        </p:sp>
        <p:cxnSp>
          <p:nvCxnSpPr>
            <p:cNvPr id="11" name="Egyenes összekötő nyíllal 10"/>
            <p:cNvCxnSpPr>
              <a:stCxn id="9" idx="0"/>
            </p:cNvCxnSpPr>
            <p:nvPr/>
          </p:nvCxnSpPr>
          <p:spPr>
            <a:xfrm flipV="1">
              <a:off x="1793172" y="3789761"/>
              <a:ext cx="626178" cy="10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gyenes összekötő 47"/>
            <p:cNvCxnSpPr/>
            <p:nvPr/>
          </p:nvCxnSpPr>
          <p:spPr>
            <a:xfrm>
              <a:off x="2026920" y="3779520"/>
              <a:ext cx="0" cy="36957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Szövegdoboz 57"/>
                <p:cNvSpPr txBox="1"/>
                <p:nvPr/>
              </p:nvSpPr>
              <p:spPr>
                <a:xfrm>
                  <a:off x="2002165" y="3787973"/>
                  <a:ext cx="357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Szövegdoboz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165" y="3787973"/>
                  <a:ext cx="35721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Szövegdoboz 58"/>
              <p:cNvSpPr txBox="1"/>
              <p:nvPr/>
            </p:nvSpPr>
            <p:spPr>
              <a:xfrm>
                <a:off x="775028" y="5156214"/>
                <a:ext cx="1614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20,50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Szövegdoboz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28" y="5156214"/>
                <a:ext cx="1614160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églalap 12"/>
          <p:cNvSpPr/>
          <p:nvPr/>
        </p:nvSpPr>
        <p:spPr>
          <a:xfrm>
            <a:off x="2744093" y="3200400"/>
            <a:ext cx="545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Annak a valószínűsége, hogy a légifolyosó felett repül: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zövegdoboz 60"/>
              <p:cNvSpPr txBox="1"/>
              <p:nvPr/>
            </p:nvSpPr>
            <p:spPr>
              <a:xfrm>
                <a:off x="2827724" y="3611308"/>
                <a:ext cx="6112121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&gt;50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=1−0.7257=0.2743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Szövegdoboz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24" y="3611308"/>
                <a:ext cx="6112121" cy="1337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églalap 14"/>
          <p:cNvSpPr/>
          <p:nvPr/>
        </p:nvSpPr>
        <p:spPr>
          <a:xfrm>
            <a:off x="2744093" y="4833823"/>
            <a:ext cx="528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Annak a valószínűsége, hogy a légifolyosó</a:t>
            </a:r>
            <a:r>
              <a:rPr lang="en-GB" dirty="0"/>
              <a:t>ban</a:t>
            </a:r>
            <a:r>
              <a:rPr lang="hu-HU" dirty="0"/>
              <a:t> repül: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zövegdoboz 61"/>
              <p:cNvSpPr txBox="1"/>
              <p:nvPr/>
            </p:nvSpPr>
            <p:spPr>
              <a:xfrm>
                <a:off x="2744093" y="5247423"/>
                <a:ext cx="6042103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−50≤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≤50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−50−20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=0.6449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Szövegdoboz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93" y="5247423"/>
                <a:ext cx="6042103" cy="1337033"/>
              </a:xfrm>
              <a:prstGeom prst="rect">
                <a:avLst/>
              </a:prstGeom>
              <a:blipFill>
                <a:blip r:embed="rId5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1" grpId="0"/>
      <p:bldP spid="15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39951"/>
            <a:ext cx="7543800" cy="1461612"/>
          </a:xfrm>
        </p:spPr>
        <p:txBody>
          <a:bodyPr>
            <a:normAutofit fontScale="90000"/>
          </a:bodyPr>
          <a:lstStyle/>
          <a:p>
            <a:b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13.5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hu-HU" dirty="0"/>
              <a:t>Normális eloszlás</a:t>
            </a:r>
            <a:r>
              <a:rPr lang="en-GB" dirty="0"/>
              <a:t> </a:t>
            </a:r>
            <a:r>
              <a:rPr lang="en-GB" dirty="0" err="1"/>
              <a:t>Matlab</a:t>
            </a:r>
            <a:r>
              <a:rPr lang="en-GB" dirty="0"/>
              <a:t> </a:t>
            </a:r>
            <a:r>
              <a:rPr lang="en-GB" dirty="0" err="1"/>
              <a:t>megoldás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4030592"/>
          </a:xfrm>
        </p:spPr>
        <p:txBody>
          <a:bodyPr>
            <a:normAutofit/>
          </a:bodyPr>
          <a:lstStyle/>
          <a:p>
            <a:pPr algn="just"/>
            <a:r>
              <a:rPr lang="en-GB" sz="1800" dirty="0"/>
              <a:t>1-normcdf(3/5)</a:t>
            </a:r>
            <a:endParaRPr lang="hu-HU" sz="1800" dirty="0"/>
          </a:p>
          <a:p>
            <a:pPr algn="just"/>
            <a:r>
              <a:rPr lang="en-GB" sz="1800" dirty="0" err="1"/>
              <a:t>normcdf</a:t>
            </a:r>
            <a:r>
              <a:rPr lang="en-GB" sz="1800" dirty="0"/>
              <a:t>(3/5)-(1-normcdf(7/5))</a:t>
            </a:r>
            <a:endParaRPr lang="hu-HU" sz="1800" dirty="0"/>
          </a:p>
          <a:p>
            <a:pPr algn="just"/>
            <a:r>
              <a:rPr lang="en-GB" sz="1800" dirty="0"/>
              <a:t>%%% Simulation</a:t>
            </a:r>
            <a:endParaRPr lang="hu-HU" sz="1800" dirty="0"/>
          </a:p>
          <a:p>
            <a:pPr algn="just"/>
            <a:r>
              <a:rPr lang="en-GB" sz="1800" dirty="0"/>
              <a:t>n = 10^5;</a:t>
            </a:r>
            <a:endParaRPr lang="hu-HU" sz="1800" dirty="0"/>
          </a:p>
          <a:p>
            <a:pPr algn="just"/>
            <a:r>
              <a:rPr lang="en-GB" sz="1800" dirty="0"/>
              <a:t>x = </a:t>
            </a:r>
            <a:r>
              <a:rPr lang="en-GB" sz="1800" dirty="0" err="1"/>
              <a:t>normrnd</a:t>
            </a:r>
            <a:r>
              <a:rPr lang="en-GB" sz="1800" dirty="0"/>
              <a:t>(20,5</a:t>
            </a:r>
            <a:r>
              <a:rPr lang="hu-HU" sz="1800" dirty="0"/>
              <a:t>0</a:t>
            </a:r>
            <a:r>
              <a:rPr lang="en-GB" sz="1800" dirty="0"/>
              <a:t>,[1,n]);</a:t>
            </a:r>
            <a:endParaRPr lang="hu-HU" sz="1800" dirty="0"/>
          </a:p>
          <a:p>
            <a:pPr algn="just"/>
            <a:r>
              <a:rPr lang="en-GB" sz="1800" dirty="0"/>
              <a:t>length(x(x&gt;50))/n</a:t>
            </a:r>
            <a:endParaRPr lang="hu-HU" sz="1800" dirty="0"/>
          </a:p>
          <a:p>
            <a:pPr algn="just"/>
            <a:r>
              <a:rPr lang="en-GB" sz="1800" dirty="0"/>
              <a:t>length(x(x&gt;-50&amp;x&lt;50))/n</a:t>
            </a:r>
          </a:p>
          <a:p>
            <a:pPr algn="just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297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</a:t>
            </a:r>
            <a:r>
              <a:rPr lang="hu-HU" dirty="0">
                <a:solidFill>
                  <a:srgbClr val="92D050"/>
                </a:solidFill>
              </a:rPr>
              <a:t>13.13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hu-HU" dirty="0"/>
              <a:t>Exponenciális eloszlás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1209039"/>
          </a:xfrm>
        </p:spPr>
        <p:txBody>
          <a:bodyPr>
            <a:normAutofit/>
          </a:bodyPr>
          <a:lstStyle/>
          <a:p>
            <a:pPr algn="just"/>
            <a:r>
              <a:rPr lang="hu-HU" sz="1600" dirty="0"/>
              <a:t>Annak a valószínűsége, hogy egy benzinkútnál a tankolásra 6 percnél tovább kell várni a</a:t>
            </a:r>
            <a:r>
              <a:rPr lang="en-GB" sz="1600" dirty="0"/>
              <a:t> </a:t>
            </a:r>
            <a:r>
              <a:rPr lang="hu-HU" sz="1600" dirty="0"/>
              <a:t>tapasztalatok szerint 0.1. Feltéve, hogy a várakozási idő hossza exponenciális eloszlású,</a:t>
            </a:r>
            <a:r>
              <a:rPr lang="en-GB" sz="1600" dirty="0"/>
              <a:t> </a:t>
            </a:r>
            <a:r>
              <a:rPr lang="hu-HU" sz="1600" dirty="0"/>
              <a:t>mennyi a valószínűsége, hogy véletlenszerűen a benzinkúthoz érkezve 3 percen belül</a:t>
            </a:r>
            <a:r>
              <a:rPr lang="en-GB" sz="1600" dirty="0"/>
              <a:t> </a:t>
            </a:r>
            <a:r>
              <a:rPr lang="hu-HU" sz="1600" dirty="0"/>
              <a:t>sorra kerülünk?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églalap 1"/>
              <p:cNvSpPr/>
              <p:nvPr/>
            </p:nvSpPr>
            <p:spPr>
              <a:xfrm>
                <a:off x="955926" y="2946400"/>
                <a:ext cx="1730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dirty="0"/>
                  <a:t>- várakozási idő</a:t>
                </a:r>
              </a:p>
            </p:txBody>
          </p:sp>
        </mc:Choice>
        <mc:Fallback xmlns="">
          <p:sp>
            <p:nvSpPr>
              <p:cNvPr id="2" name="Téglalap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2946400"/>
                <a:ext cx="173066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56" t="-8197" r="-211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955926" y="3429000"/>
                <a:ext cx="1732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&gt;6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3429000"/>
                <a:ext cx="173265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955925" y="3875853"/>
                <a:ext cx="1460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5" y="3875853"/>
                <a:ext cx="1460143" cy="369332"/>
              </a:xfrm>
              <a:prstGeom prst="rect">
                <a:avLst/>
              </a:prstGeom>
              <a:blipFill>
                <a:blip r:embed="rId4"/>
                <a:stretch>
                  <a:fillRect t="-11667" r="-2510" b="-2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955925" y="4394200"/>
                <a:ext cx="3599832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∗3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5" y="4394200"/>
                <a:ext cx="3599832" cy="413126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5512355" y="2957717"/>
                <a:ext cx="2987372" cy="3031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&gt;6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hu-HU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hu-HU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∗6</m:t>
                              </m:r>
                            </m:sup>
                          </m:sSup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hu-HU" dirty="0"/>
              </a:p>
              <a:p>
                <a:pPr algn="ctr">
                  <a:lnSpc>
                    <a:spcPct val="150000"/>
                  </a:lnSpc>
                </a:pPr>
                <a:r>
                  <a:rPr lang="hu-HU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∗6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hu-HU" dirty="0"/>
              </a:p>
              <a:p>
                <a:pPr algn="ctr">
                  <a:lnSpc>
                    <a:spcPct val="150000"/>
                  </a:lnSpc>
                </a:pPr>
                <a:r>
                  <a:rPr lang="hu-HU" dirty="0"/>
                  <a:t>         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∗6=</m:t>
                    </m:r>
                    <m:func>
                      <m:func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func>
                  </m:oMath>
                </a14:m>
                <a:endParaRPr lang="hu-HU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func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55" y="2957717"/>
                <a:ext cx="2987372" cy="3031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955925" y="5885794"/>
                <a:ext cx="4587859" cy="508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∗3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∗3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5" y="5885794"/>
                <a:ext cx="4587859" cy="508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3.13 </a:t>
            </a:r>
            <a:r>
              <a:rPr lang="hu-HU" dirty="0"/>
              <a:t>(Exponenciális eloszlás MATLAB megoldás)</a:t>
            </a:r>
            <a:br>
              <a:rPr lang="hu-HU" dirty="0"/>
            </a:br>
            <a:endParaRPr lang="en-GB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log(10)/6;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expcdf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(3,1/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%%% Simulation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= 10^5;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exprnd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(1/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,[1,n]);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(x(x&lt;3))/n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9A6E3210-CD82-4A15-AA96-3EF1D1EE0F01}" vid="{47083FC6-1080-49D1-AA0C-129B055FAE4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11890</TotalTime>
  <Words>641</Words>
  <Application>Microsoft Office PowerPoint</Application>
  <PresentationFormat>Diavetítés a képernyőre (4:3 oldalarány)</PresentationFormat>
  <Paragraphs>60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Calibri</vt:lpstr>
      <vt:lpstr>Cambria</vt:lpstr>
      <vt:lpstr>Cambria Math</vt:lpstr>
      <vt:lpstr>Courier New</vt:lpstr>
      <vt:lpstr>Symbola</vt:lpstr>
      <vt:lpstr>Wingdings</vt:lpstr>
      <vt:lpstr>matek diaminta</vt:lpstr>
      <vt:lpstr>Alkalmazott statisztika, Valószínűségszámítás és statisztika</vt:lpstr>
      <vt:lpstr>Gyakorlat (Egyenletes eloszlás)</vt:lpstr>
      <vt:lpstr>Gyakorlat (Egyenletes eloszlás Matlab megoldás)</vt:lpstr>
      <vt:lpstr>Gyakorlat 13.5 (Normális eloszlás)</vt:lpstr>
      <vt:lpstr> Gyakorlat 13.5 (Normális eloszlás Matlab megoldás) </vt:lpstr>
      <vt:lpstr>Gyakorlat 13.13 (Exponenciális eloszlás) </vt:lpstr>
      <vt:lpstr>Gyakorlat 13.13 (Exponenciális eloszlás MATLAB megoldás) 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Bettina Lívia Lukácsné Porvázsnyik</cp:lastModifiedBy>
  <cp:revision>136</cp:revision>
  <dcterms:created xsi:type="dcterms:W3CDTF">2020-09-02T07:49:18Z</dcterms:created>
  <dcterms:modified xsi:type="dcterms:W3CDTF">2022-11-05T13:43:38Z</dcterms:modified>
</cp:coreProperties>
</file>