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48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78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313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11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34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36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114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1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337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069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84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48B1-613C-43E8-B999-61B9030BF0B0}" type="datetimeFigureOut">
              <a:rPr lang="hu-HU" smtClean="0"/>
              <a:t>2023. 05. 11.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A7FC-C96D-470E-AB57-8CC270DE44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24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Magas szintű programozási nyelvek 1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10. előadás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527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és részleges specializáció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arra </a:t>
            </a:r>
            <a:r>
              <a:rPr lang="hu-HU" dirty="0"/>
              <a:t>van szükségünk, hogy az adott sablon csak bizonyos típusokra működjön helyesen, akkor használhatjuk a részleges specializációt</a:t>
            </a:r>
            <a:r>
              <a:rPr lang="hu-HU" dirty="0" smtClean="0"/>
              <a:t>. </a:t>
            </a:r>
            <a:r>
              <a:rPr lang="hu-HU" dirty="0"/>
              <a:t>Például, ha egy sablon osztályt szeretnénk készíteni, amely csak egész számokkal dolgozik, akkor a következőképpen lehet </a:t>
            </a:r>
            <a:r>
              <a:rPr lang="hu-HU" dirty="0" smtClean="0"/>
              <a:t>megvalósítani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24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és részleges specializáció</a:t>
            </a:r>
            <a:endParaRPr lang="hu-H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65" y="1844824"/>
            <a:ext cx="695171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6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és részleges specializáció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Ebben az esetben a </a:t>
            </a:r>
            <a:r>
              <a:rPr lang="hu-HU" dirty="0" err="1" smtClean="0"/>
              <a:t>MyClass</a:t>
            </a:r>
            <a:r>
              <a:rPr lang="hu-HU" dirty="0"/>
              <a:t> sablonosztályt teljesen specializáltuk az </a:t>
            </a:r>
            <a:r>
              <a:rPr lang="hu-HU" dirty="0" smtClean="0"/>
              <a:t>int</a:t>
            </a:r>
            <a:r>
              <a:rPr lang="hu-HU" dirty="0"/>
              <a:t> típusra, és részlegesen specializáltuk az összes többi típusra. A részleges specializációban nem adtunk meg konkrét típust, hanem a sablon egy általánosabb verzióját definiáltuk.</a:t>
            </a:r>
          </a:p>
        </p:txBody>
      </p:sp>
    </p:spTree>
    <p:extLst>
      <p:ext uri="{BB962C8B-B14F-4D97-AF65-F5344CB8AC3E}">
        <p14:creationId xmlns:p14="http://schemas.microsoft.com/office/powerpoint/2010/main" val="16789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Sablonkifejezések használata</a:t>
            </a:r>
            <a:endParaRPr lang="hu-H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5358720" cy="286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01530"/>
            <a:ext cx="70199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Egyszerű és generikus típusok megkülönböztetése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Template</a:t>
            </a:r>
            <a:r>
              <a:rPr lang="hu-HU" dirty="0" smtClean="0"/>
              <a:t> kulcsszó</a:t>
            </a:r>
          </a:p>
          <a:p>
            <a:r>
              <a:rPr lang="hu-HU" dirty="0" smtClean="0"/>
              <a:t>T, U, V, vagy bármilyen más nem létező típusok a formális paraméterlistában</a:t>
            </a:r>
          </a:p>
          <a:p>
            <a:r>
              <a:rPr lang="hu-HU" dirty="0" smtClean="0"/>
              <a:t>Függvényhíváskor a &lt;típus&gt; használata</a:t>
            </a:r>
          </a:p>
          <a:p>
            <a:r>
              <a:rPr lang="hu-HU" dirty="0" smtClean="0"/>
              <a:t>Objektum létrehozásakor a &lt;típus használata&gt;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12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Teljesítmény, </a:t>
            </a:r>
            <a:r>
              <a:rPr lang="hu-HU" dirty="0" err="1" smtClean="0"/>
              <a:t>optimalizáció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sablonok használata általában jelentős hatással lehet a program teljesítményére, főként azért, mert a sablonok olyan általánosított kódrészleteket hoznak létre, amelyeknek a fordítási idejük nagyobb lehet, mint a konkrét típusok használatakor. Azonban a sablonok használatának előnyei és azzal járó egyszerűség, újrafelhasználhatóság és kód olvashatóság jelentős előnyök, amelyek gyakran felülírják a teljesítményköltséget.</a:t>
            </a:r>
          </a:p>
        </p:txBody>
      </p:sp>
    </p:spTree>
    <p:extLst>
      <p:ext uri="{BB962C8B-B14F-4D97-AF65-F5344CB8AC3E}">
        <p14:creationId xmlns:p14="http://schemas.microsoft.com/office/powerpoint/2010/main" val="12883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Optimalizáció</a:t>
            </a:r>
            <a:r>
              <a:rPr lang="hu-HU" dirty="0" smtClean="0"/>
              <a:t>: sablonok és referenciák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sablonok és referenciák együttes használata jelentősen javíthatja a sablonok teljesítményét. Amikor a sablonokat olyan típusokkal használjuk, amelyek </a:t>
            </a:r>
            <a:r>
              <a:rPr lang="hu-HU" dirty="0" smtClean="0"/>
              <a:t>nagy méretűek, </a:t>
            </a:r>
            <a:r>
              <a:rPr lang="hu-HU" dirty="0"/>
              <a:t>akkor az adatok másolása a </a:t>
            </a:r>
            <a:r>
              <a:rPr lang="hu-HU" dirty="0" smtClean="0"/>
              <a:t>memóriába </a:t>
            </a:r>
            <a:r>
              <a:rPr lang="hu-HU" dirty="0"/>
              <a:t>jelentős költséggel járhat. Ezt elkerülhetjük, ha referenciákat használunk a sablon paraméterekként.</a:t>
            </a:r>
          </a:p>
        </p:txBody>
      </p:sp>
    </p:spTree>
    <p:extLst>
      <p:ext uri="{BB962C8B-B14F-4D97-AF65-F5344CB8AC3E}">
        <p14:creationId xmlns:p14="http://schemas.microsoft.com/office/powerpoint/2010/main" val="230371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Optimalizáció</a:t>
            </a:r>
            <a:r>
              <a:rPr lang="hu-HU" dirty="0" smtClean="0"/>
              <a:t>: sablonok és referenciák</a:t>
            </a:r>
            <a:endParaRPr lang="hu-H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556792"/>
            <a:ext cx="5832648" cy="470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17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Optimalizáció</a:t>
            </a:r>
            <a:r>
              <a:rPr lang="hu-HU" dirty="0" smtClean="0"/>
              <a:t>: sablonok és </a:t>
            </a:r>
            <a:r>
              <a:rPr lang="hu-HU" dirty="0" err="1" smtClean="0"/>
              <a:t>constexpr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constexpr</a:t>
            </a:r>
            <a:r>
              <a:rPr lang="hu-HU" dirty="0"/>
              <a:t> kulcsszó használata lehetővé teszi a sablonok fordítási idejű kiértékelését. Ez nagyon hatékony lehet olyan sablonok esetén, amelyek állandó adattípusokkal dolgoznak.</a:t>
            </a:r>
          </a:p>
        </p:txBody>
      </p:sp>
    </p:spTree>
    <p:extLst>
      <p:ext uri="{BB962C8B-B14F-4D97-AF65-F5344CB8AC3E}">
        <p14:creationId xmlns:p14="http://schemas.microsoft.com/office/powerpoint/2010/main" val="346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Optimalizáció</a:t>
            </a:r>
            <a:r>
              <a:rPr lang="hu-HU" dirty="0" smtClean="0"/>
              <a:t>: sablonok és </a:t>
            </a:r>
            <a:r>
              <a:rPr lang="hu-HU" dirty="0" err="1" smtClean="0"/>
              <a:t>constexpr</a:t>
            </a:r>
            <a:endParaRPr lang="hu-H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29" y="1700808"/>
            <a:ext cx="689063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3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Osztálysablonok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Az osztálysablonok C++</a:t>
            </a:r>
            <a:r>
              <a:rPr lang="hu-HU" dirty="0" err="1"/>
              <a:t>-ban</a:t>
            </a:r>
            <a:r>
              <a:rPr lang="hu-HU" dirty="0"/>
              <a:t> lehetővé teszik az osztályok általánosítását, azaz egy </a:t>
            </a:r>
            <a:r>
              <a:rPr lang="hu-HU" dirty="0" smtClean="0"/>
              <a:t>sablonos (generikus) </a:t>
            </a:r>
            <a:r>
              <a:rPr lang="hu-HU" dirty="0"/>
              <a:t>osztály definiálását, </a:t>
            </a:r>
            <a:r>
              <a:rPr lang="hu-HU" dirty="0" smtClean="0"/>
              <a:t>amelynek adattagjai vagy függvényei a típusparamétert használják. </a:t>
            </a:r>
            <a:r>
              <a:rPr lang="hu-HU" dirty="0"/>
              <a:t>Ezek a típusparaméterek lehetővé teszik, </a:t>
            </a:r>
            <a:r>
              <a:rPr lang="hu-HU" dirty="0" smtClean="0"/>
              <a:t>hogy az osztályunk több típusra is általánosan működjön. Leggyakrabban a konténereknél találkozunk ilyennel, ahol tetszőleges típusú elemeket szeretnénk tárolni. Például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vector</a:t>
            </a:r>
            <a:endParaRPr lang="hu-HU" dirty="0" smtClean="0"/>
          </a:p>
          <a:p>
            <a:r>
              <a:rPr lang="hu-HU" dirty="0"/>
              <a:t>Az osztálysablonok létrehozása hasonló a függvény sablonokhoz. Az osztálysablon definíciója előtt a "</a:t>
            </a:r>
            <a:r>
              <a:rPr lang="hu-HU" dirty="0" err="1"/>
              <a:t>template</a:t>
            </a:r>
            <a:r>
              <a:rPr lang="hu-HU" dirty="0"/>
              <a:t>" kulcsszóval kell megadni a típusparamétereket, majd </a:t>
            </a:r>
            <a:r>
              <a:rPr lang="hu-HU" dirty="0" smtClean="0"/>
              <a:t>a </a:t>
            </a:r>
            <a:r>
              <a:rPr lang="hu-HU" dirty="0" err="1" smtClean="0"/>
              <a:t>class</a:t>
            </a:r>
            <a:r>
              <a:rPr lang="hu-HU" dirty="0" smtClean="0"/>
              <a:t> kulcsszó után az </a:t>
            </a:r>
            <a:r>
              <a:rPr lang="hu-HU" dirty="0"/>
              <a:t>osztály </a:t>
            </a:r>
            <a:r>
              <a:rPr lang="hu-HU" dirty="0" smtClean="0"/>
              <a:t>nevét, az osztályon belül pedig függvényekben vagy adattagokban használhatjuk a típusparamétereinket.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76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Optimalizáció</a:t>
            </a:r>
            <a:r>
              <a:rPr lang="hu-HU" dirty="0" smtClean="0"/>
              <a:t>: sablonok és </a:t>
            </a:r>
            <a:r>
              <a:rPr lang="hu-HU" dirty="0" err="1" smtClean="0"/>
              <a:t>inline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Az </a:t>
            </a:r>
            <a:r>
              <a:rPr lang="hu-HU" dirty="0" err="1" smtClean="0"/>
              <a:t>inline</a:t>
            </a:r>
            <a:r>
              <a:rPr lang="hu-HU" dirty="0" smtClean="0"/>
              <a:t> függvények </a:t>
            </a:r>
            <a:r>
              <a:rPr lang="hu-HU" dirty="0"/>
              <a:t>a fordítóprogram hatékonyabb kódgenerálása érdekében cseréli le a függvényhívásokat az </a:t>
            </a:r>
            <a:r>
              <a:rPr lang="hu-HU" dirty="0" err="1"/>
              <a:t>inline-ként</a:t>
            </a:r>
            <a:r>
              <a:rPr lang="hu-HU" dirty="0"/>
              <a:t> deklarált függvények törzsével. Az </a:t>
            </a:r>
            <a:r>
              <a:rPr lang="hu-HU" dirty="0" err="1"/>
              <a:t>inline</a:t>
            </a:r>
            <a:r>
              <a:rPr lang="hu-HU" dirty="0"/>
              <a:t> függvények gyorsabbak lehetnek, mivel a függvényhívásokat ki lehet váltani a törzsével, de ez a nagyobb bináris kódméretet eredményezhet</a:t>
            </a:r>
            <a:r>
              <a:rPr lang="hu-HU" dirty="0" smtClean="0"/>
              <a:t>.</a:t>
            </a:r>
          </a:p>
          <a:p>
            <a:r>
              <a:rPr lang="hu-HU" dirty="0"/>
              <a:t>Az </a:t>
            </a:r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/>
              <a:t>használata a sablon függvényekkel együtt nagyon hatékony lehet, mivel az </a:t>
            </a:r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/>
              <a:t>képes a sablonokat az egyes sablon paraméterekhez specializált kóddá átalakítani, amelyeket aztán beilleszthet a hívó függvénybe. Ez megakadályozza a sablonok által okozott </a:t>
            </a:r>
            <a:r>
              <a:rPr lang="hu-HU" dirty="0" err="1" smtClean="0"/>
              <a:t>overheadet</a:t>
            </a:r>
            <a:r>
              <a:rPr lang="hu-HU" dirty="0" smtClean="0"/>
              <a:t> (</a:t>
            </a:r>
            <a:r>
              <a:rPr lang="hu-HU" dirty="0"/>
              <a:t>a sablonok által generált kód több lehet, mint ha csak egy konkrét típusra írnánk a kódot</a:t>
            </a:r>
            <a:r>
              <a:rPr lang="hu-HU" dirty="0" smtClean="0"/>
              <a:t>), </a:t>
            </a:r>
            <a:r>
              <a:rPr lang="hu-HU" dirty="0"/>
              <a:t>mivel a specializált kód közvetlenül a hívó függvényben van, és nem szükséges külön függvényhívás.</a:t>
            </a:r>
          </a:p>
        </p:txBody>
      </p:sp>
    </p:spTree>
    <p:extLst>
      <p:ext uri="{BB962C8B-B14F-4D97-AF65-F5344CB8AC3E}">
        <p14:creationId xmlns:p14="http://schemas.microsoft.com/office/powerpoint/2010/main" val="168509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Optimalizáció</a:t>
            </a:r>
            <a:r>
              <a:rPr lang="hu-HU" dirty="0" smtClean="0"/>
              <a:t>: sablonok és </a:t>
            </a:r>
            <a:r>
              <a:rPr lang="hu-HU" dirty="0" err="1" smtClean="0"/>
              <a:t>inline</a:t>
            </a:r>
            <a:endParaRPr lang="hu-H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295492" cy="447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4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Konténerek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konténerek olyan adatstruktúrák, amelyek lehetővé teszik az adatok hatékony tárolását, átalakítását és </a:t>
            </a:r>
            <a:r>
              <a:rPr lang="hu-HU" dirty="0" smtClean="0"/>
              <a:t>elérését</a:t>
            </a:r>
            <a:r>
              <a:rPr lang="hu-HU" dirty="0"/>
              <a:t>. A C++ nyelvben </a:t>
            </a:r>
            <a:r>
              <a:rPr lang="hu-HU" dirty="0" smtClean="0"/>
              <a:t>az </a:t>
            </a:r>
            <a:r>
              <a:rPr lang="hu-HU" dirty="0"/>
              <a:t>STL (Standard </a:t>
            </a:r>
            <a:r>
              <a:rPr lang="hu-HU" dirty="0" err="1"/>
              <a:t>Template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) egy nagyon hatékony konténer osztálykönyvtárat </a:t>
            </a:r>
            <a:r>
              <a:rPr lang="hu-HU" dirty="0" smtClean="0"/>
              <a:t>tartalmaz.</a:t>
            </a:r>
          </a:p>
          <a:p>
            <a:r>
              <a:rPr lang="hu-HU" dirty="0" smtClean="0"/>
              <a:t>A programozó célja ezekkel az adatainak leghatékonyabb módon történő tárolása és elérése. A konténerek használata során figyelembe kell venni azok </a:t>
            </a:r>
            <a:r>
              <a:rPr lang="hu-HU" dirty="0" err="1" smtClean="0"/>
              <a:t>tárhelyigényét</a:t>
            </a:r>
            <a:r>
              <a:rPr lang="hu-HU" dirty="0" smtClean="0"/>
              <a:t>, az adatok tárolásának módját és azok elérhetőségét is.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898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Konténerek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Szekvenciális </a:t>
            </a:r>
            <a:r>
              <a:rPr lang="hu-HU" dirty="0"/>
              <a:t>konténerek: olyan adatszerkezetek, amelyek az elemeket az adatsorban tárolják, és amelyekhez a hozzáférés lineáris (például vektor, lista, </a:t>
            </a:r>
            <a:r>
              <a:rPr lang="hu-HU" dirty="0" err="1"/>
              <a:t>deque</a:t>
            </a:r>
            <a:r>
              <a:rPr lang="hu-HU" dirty="0"/>
              <a:t>).</a:t>
            </a:r>
          </a:p>
          <a:p>
            <a:r>
              <a:rPr lang="hu-HU" dirty="0"/>
              <a:t>Asszociatív konténerek: olyan adatszerkezetek, amelyek kulcs-érték párokat tárolnak, és amelyekhez a hozzáférés a kulcsok alapján történik (például map, </a:t>
            </a:r>
            <a:r>
              <a:rPr lang="hu-HU" dirty="0" err="1"/>
              <a:t>set</a:t>
            </a:r>
            <a:r>
              <a:rPr lang="hu-HU" dirty="0"/>
              <a:t>, </a:t>
            </a:r>
            <a:r>
              <a:rPr lang="hu-HU" dirty="0" err="1"/>
              <a:t>multimap</a:t>
            </a:r>
            <a:r>
              <a:rPr lang="hu-HU" dirty="0"/>
              <a:t>, </a:t>
            </a:r>
            <a:r>
              <a:rPr lang="hu-HU" dirty="0" err="1"/>
              <a:t>multiset</a:t>
            </a:r>
            <a:r>
              <a:rPr lang="hu-HU" dirty="0"/>
              <a:t>).</a:t>
            </a:r>
          </a:p>
          <a:p>
            <a:r>
              <a:rPr lang="hu-HU" dirty="0"/>
              <a:t>Adapter konténerek: olyan adatszerkezetek, amelyek más konténereket alakítanak át, hogy különböző műveleteket végezhessenek rajtuk (például </a:t>
            </a:r>
            <a:r>
              <a:rPr lang="hu-HU" dirty="0" err="1"/>
              <a:t>stack</a:t>
            </a:r>
            <a:r>
              <a:rPr lang="hu-HU" dirty="0"/>
              <a:t>, </a:t>
            </a:r>
            <a:r>
              <a:rPr lang="hu-HU" dirty="0" err="1"/>
              <a:t>queue</a:t>
            </a:r>
            <a:r>
              <a:rPr lang="hu-HU" dirty="0" smtClean="0"/>
              <a:t>).</a:t>
            </a:r>
          </a:p>
          <a:p>
            <a:r>
              <a:rPr lang="hu-HU" dirty="0" smtClean="0"/>
              <a:t>https://en.cppreference.com/w/cpp/container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837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Az </a:t>
            </a:r>
            <a:r>
              <a:rPr lang="hu-HU" dirty="0" smtClean="0"/>
              <a:t>tömbök </a:t>
            </a:r>
            <a:r>
              <a:rPr lang="hu-HU" dirty="0"/>
              <a:t>olyan adatszerkezetek, amelyekben az elemek memóriában egymás mellett helyezkednek el. Az </a:t>
            </a:r>
            <a:r>
              <a:rPr lang="hu-HU" dirty="0" smtClean="0"/>
              <a:t>tömbök </a:t>
            </a:r>
            <a:r>
              <a:rPr lang="hu-HU" dirty="0"/>
              <a:t>esetében a memória egy részét lefoglaljuk a tömb számára, és az elemeket egymás után helyezzük el ezen a területen</a:t>
            </a:r>
            <a:r>
              <a:rPr lang="hu-HU" dirty="0" smtClean="0"/>
              <a:t>.</a:t>
            </a:r>
          </a:p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[</a:t>
            </a:r>
            <a:r>
              <a:rPr lang="hu-HU" dirty="0" err="1"/>
              <a:t>elements</a:t>
            </a:r>
            <a:r>
              <a:rPr lang="hu-HU" dirty="0" smtClean="0"/>
              <a:t>];</a:t>
            </a:r>
          </a:p>
          <a:p>
            <a:r>
              <a:rPr lang="hu-HU" dirty="0"/>
              <a:t>Ahol a </a:t>
            </a:r>
            <a:r>
              <a:rPr lang="hu-HU" dirty="0" err="1" smtClean="0"/>
              <a:t>type</a:t>
            </a:r>
            <a:r>
              <a:rPr lang="hu-HU" dirty="0"/>
              <a:t> az adattípus, a </a:t>
            </a:r>
            <a:r>
              <a:rPr lang="hu-HU" dirty="0" err="1" smtClean="0"/>
              <a:t>name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tömb neve, és az </a:t>
            </a:r>
            <a:r>
              <a:rPr lang="hu-HU" dirty="0" err="1" smtClean="0"/>
              <a:t>elements</a:t>
            </a:r>
            <a:r>
              <a:rPr lang="hu-HU" dirty="0"/>
              <a:t> a tömb elemeinek száma</a:t>
            </a:r>
            <a:r>
              <a:rPr lang="hu-HU" dirty="0" smtClean="0"/>
              <a:t>.</a:t>
            </a:r>
          </a:p>
          <a:p>
            <a:r>
              <a:rPr lang="hu-HU" dirty="0"/>
              <a:t>Az </a:t>
            </a:r>
            <a:r>
              <a:rPr lang="hu-HU" dirty="0" smtClean="0"/>
              <a:t>tömböknek </a:t>
            </a:r>
            <a:r>
              <a:rPr lang="hu-HU" dirty="0"/>
              <a:t>az a </a:t>
            </a:r>
            <a:r>
              <a:rPr lang="hu-HU" dirty="0" smtClean="0"/>
              <a:t>hátránya, </a:t>
            </a:r>
            <a:r>
              <a:rPr lang="hu-HU" dirty="0"/>
              <a:t>hogy a tömb </a:t>
            </a:r>
            <a:r>
              <a:rPr lang="hu-HU" dirty="0" smtClean="0"/>
              <a:t>méretének </a:t>
            </a:r>
            <a:r>
              <a:rPr lang="hu-HU" dirty="0"/>
              <a:t>a deklarációkor már ismertnek kell lennie. Ez azt jelenti, hogy nem lehet a tömb méretét futásidőben módosítani. </a:t>
            </a:r>
            <a:r>
              <a:rPr lang="hu-HU" dirty="0" smtClean="0"/>
              <a:t>A tömbökkel </a:t>
            </a:r>
            <a:r>
              <a:rPr lang="hu-HU" dirty="0"/>
              <a:t>tehát általában csak olyan helyzetekben dolgozunk, ahol </a:t>
            </a:r>
            <a:r>
              <a:rPr lang="hu-HU" dirty="0" smtClean="0"/>
              <a:t>az adatok mérete </a:t>
            </a:r>
            <a:r>
              <a:rPr lang="hu-HU" dirty="0"/>
              <a:t>előre ismert, és nem változik a program futása során.</a:t>
            </a:r>
          </a:p>
        </p:txBody>
      </p:sp>
    </p:spTree>
    <p:extLst>
      <p:ext uri="{BB962C8B-B14F-4D97-AF65-F5344CB8AC3E}">
        <p14:creationId xmlns:p14="http://schemas.microsoft.com/office/powerpoint/2010/main" val="149934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Tömbök</a:t>
            </a:r>
            <a:endParaRPr lang="hu-H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346" y="1556792"/>
            <a:ext cx="6977045" cy="466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Dinamikusan allokált tömb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300" dirty="0"/>
              <a:t>A dinamikusan allokált tömbök dinamikusan növelhető méretű adatstruktúrákat jelentenek. Ez azt jelenti, hogy a méretüket a program futása közben lehet módosítani, ami rugalmasabbá teszi az adatok tárolását és kezelését</a:t>
            </a:r>
            <a:r>
              <a:rPr lang="hu-HU" sz="2300" dirty="0" smtClean="0"/>
              <a:t>.</a:t>
            </a:r>
          </a:p>
          <a:p>
            <a:r>
              <a:rPr lang="hu-HU" sz="2300" dirty="0"/>
              <a:t>A dinamikus tömbök használatához szükség van a </a:t>
            </a:r>
            <a:r>
              <a:rPr lang="hu-HU" sz="2300" dirty="0" err="1"/>
              <a:t>heap</a:t>
            </a:r>
            <a:r>
              <a:rPr lang="hu-HU" sz="2300" dirty="0"/>
              <a:t> memóriára, mivel a tömb mérete csak futási időben ismert, és ezért nem lehet előre foglalni. A </a:t>
            </a:r>
            <a:r>
              <a:rPr lang="hu-HU" sz="2300" dirty="0" err="1"/>
              <a:t>heap</a:t>
            </a:r>
            <a:r>
              <a:rPr lang="hu-HU" sz="2300" dirty="0"/>
              <a:t> memóriát a </a:t>
            </a:r>
            <a:r>
              <a:rPr lang="hu-HU" sz="2300" dirty="0" err="1" smtClean="0"/>
              <a:t>new</a:t>
            </a:r>
            <a:r>
              <a:rPr lang="hu-HU" sz="2300" dirty="0"/>
              <a:t> operátorral lehet lefoglalni, majd a </a:t>
            </a:r>
            <a:r>
              <a:rPr lang="hu-HU" sz="2300" dirty="0" err="1" smtClean="0"/>
              <a:t>delete</a:t>
            </a:r>
            <a:r>
              <a:rPr lang="hu-HU" sz="2300" dirty="0"/>
              <a:t> operátorral </a:t>
            </a:r>
            <a:r>
              <a:rPr lang="hu-HU" sz="2300" dirty="0" smtClean="0"/>
              <a:t>fel lehet szabadítani.</a:t>
            </a:r>
          </a:p>
          <a:p>
            <a:r>
              <a:rPr lang="hu-HU" sz="2300" dirty="0"/>
              <a:t>A dinamikus tömbök használata előnyös lehet, ha a tárolandó adatok mérete előre nem </a:t>
            </a:r>
            <a:r>
              <a:rPr lang="hu-HU" sz="2300" dirty="0" smtClean="0"/>
              <a:t>ismert.</a:t>
            </a:r>
          </a:p>
          <a:p>
            <a:r>
              <a:rPr lang="hu-HU" sz="2300" dirty="0" smtClean="0"/>
              <a:t>Oda kell figyelni a memóriaszivárgásra!</a:t>
            </a:r>
            <a:endParaRPr lang="hu-HU" sz="2300" dirty="0"/>
          </a:p>
        </p:txBody>
      </p:sp>
    </p:spTree>
    <p:extLst>
      <p:ext uri="{BB962C8B-B14F-4D97-AF65-F5344CB8AC3E}">
        <p14:creationId xmlns:p14="http://schemas.microsoft.com/office/powerpoint/2010/main" val="41315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Dinamikusan allokált tömb</a:t>
            </a:r>
            <a:endParaRPr lang="hu-H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340768"/>
            <a:ext cx="4842822" cy="5085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82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Szekvenciális konténerek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szekvenciális konténerek olyan adatszerkezetek, amelyek tárolják az elemeket a beillesztés sorrendjében</a:t>
            </a:r>
            <a:r>
              <a:rPr lang="hu-HU" dirty="0" smtClean="0"/>
              <a:t>. </a:t>
            </a:r>
          </a:p>
          <a:p>
            <a:r>
              <a:rPr lang="hu-HU" dirty="0" smtClean="0"/>
              <a:t>Dokumentáció</a:t>
            </a:r>
          </a:p>
          <a:p>
            <a:r>
              <a:rPr lang="hu-HU" dirty="0" err="1" smtClean="0"/>
              <a:t>Generikusok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683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Szekvenciális konténerek: vektor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vektor az egyik leggyakrabban használt konténer típus. Dinamikus memóriakezelésre épül, és lehetővé teszi a dinamikus méretű tömbök használatát. A vektorokhoz az elemeket a végére lehet hozzáadni, illetve az elejéről és a közepéről is lehet törölni. A vektorok számos műveletet támogatnak, például a méret lekérdezését, az elemek hozzáadását, törlését, az elemek rendezését és az elemek keresését</a:t>
            </a:r>
            <a:r>
              <a:rPr lang="hu-HU" dirty="0" smtClean="0"/>
              <a:t>.</a:t>
            </a:r>
          </a:p>
          <a:p>
            <a:r>
              <a:rPr lang="hu-HU" dirty="0" smtClean="0"/>
              <a:t>Dokumentáció!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12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Osztálysablonok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osztálysablonoknál fontos megérteni a sablonparaméterek élettartamát. Mivel a sablonpéldányok típusparaméterei csak a futásidőben derülnek ki, az osztálysablonban a típusparamétereket csak az adott példány élettartama alatt használjuk. Ennek eredményeként a sablonpéldányok számának növekedésével a fordítási idő növekedhet, mivel minden sablonpéldányhoz külön kód kerül generálásra.</a:t>
            </a:r>
          </a:p>
        </p:txBody>
      </p:sp>
    </p:spTree>
    <p:extLst>
      <p:ext uri="{BB962C8B-B14F-4D97-AF65-F5344CB8AC3E}">
        <p14:creationId xmlns:p14="http://schemas.microsoft.com/office/powerpoint/2010/main" val="33873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Vektor</a:t>
            </a:r>
            <a:endParaRPr lang="hu-HU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340768"/>
            <a:ext cx="5040560" cy="5060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80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Szekvenciális konténerek: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lista egy kétirányú láncolt lista, amely lehetővé teszi az elemek beillesztését a lista bármely pontjára. A listák támogatják az elemek hozzáadását és törlését az elejéről, a végéről és a közepéről is. A lista előnye, hogy az elemeket nem kell áthelyezni, ha egy elemet törölnek, vagy egy elemet hozzáadnak a listához</a:t>
            </a:r>
            <a:r>
              <a:rPr lang="hu-HU" dirty="0" smtClean="0"/>
              <a:t>.</a:t>
            </a:r>
          </a:p>
          <a:p>
            <a:r>
              <a:rPr lang="hu-HU" dirty="0" smtClean="0"/>
              <a:t>Dokumentáció!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622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1296"/>
            <a:ext cx="5546556" cy="4970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06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Szekvenciális konténerek: </a:t>
            </a:r>
            <a:r>
              <a:rPr lang="hu-HU" dirty="0" err="1" smtClean="0"/>
              <a:t>deque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 </a:t>
            </a:r>
            <a:r>
              <a:rPr lang="hu-HU" dirty="0" err="1"/>
              <a:t>deque</a:t>
            </a:r>
            <a:r>
              <a:rPr lang="hu-HU" dirty="0"/>
              <a:t> (</a:t>
            </a:r>
            <a:r>
              <a:rPr lang="hu-HU" dirty="0" err="1"/>
              <a:t>Double</a:t>
            </a:r>
            <a:r>
              <a:rPr lang="hu-HU" dirty="0"/>
              <a:t> Ended </a:t>
            </a:r>
            <a:r>
              <a:rPr lang="hu-HU" dirty="0" err="1"/>
              <a:t>Queue</a:t>
            </a:r>
            <a:r>
              <a:rPr lang="hu-HU" dirty="0"/>
              <a:t>) egy olyan konténer, amely az elemek hozzáadását és eltávolítását a végéről és az elejéről is támogatja. A </a:t>
            </a:r>
            <a:r>
              <a:rPr lang="hu-HU" dirty="0" err="1"/>
              <a:t>deque</a:t>
            </a:r>
            <a:r>
              <a:rPr lang="hu-HU" dirty="0"/>
              <a:t> dinamikusan kezeli a memóriát, és lehetővé teszi a gyors hozzáférést a kezdő és végpontokhoz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deque</a:t>
            </a:r>
            <a:r>
              <a:rPr lang="hu-HU" dirty="0"/>
              <a:t> hasonlít a vektorhoz, de az alapvető műveletei az elemek beszúrása és törlése mindkét végén történhetnek. Ez azt jelenti, hogy az elemeket a konténer elejére és végére egyaránt beszúrhatjuk és onnan törölhetjük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deque</a:t>
            </a:r>
            <a:r>
              <a:rPr lang="hu-HU" dirty="0"/>
              <a:t> használata szintén hatékony, mivel az elemei folytonos memóriaterületen helyezkednek el, és így a hozzáférési idő konstans marad. Azonban a bővítési és csökkentési műveletek költségesebbek lehetnek, mint a vektor esetében</a:t>
            </a:r>
            <a:r>
              <a:rPr lang="hu-HU" dirty="0" smtClean="0"/>
              <a:t>.</a:t>
            </a:r>
          </a:p>
          <a:p>
            <a:r>
              <a:rPr lang="hu-HU" sz="4600" b="1" dirty="0" smtClean="0"/>
              <a:t>JAVÍTANI, NEM FOLYTONOS MEMÓRIATERÜLETEN TÁROLÓDIK!</a:t>
            </a:r>
            <a:endParaRPr lang="hu-HU" sz="4600" b="1" dirty="0"/>
          </a:p>
        </p:txBody>
      </p:sp>
    </p:spTree>
    <p:extLst>
      <p:ext uri="{BB962C8B-B14F-4D97-AF65-F5344CB8AC3E}">
        <p14:creationId xmlns:p14="http://schemas.microsoft.com/office/powerpoint/2010/main" val="14071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83"/>
            <a:ext cx="5112568" cy="688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02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Szekvenciális konténerek: </a:t>
            </a:r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forward</a:t>
            </a:r>
            <a:r>
              <a:rPr lang="hu-HU" dirty="0" smtClean="0"/>
              <a:t>_</a:t>
            </a:r>
            <a:r>
              <a:rPr lang="hu-HU" dirty="0" err="1" smtClean="0"/>
              <a:t>list</a:t>
            </a:r>
            <a:r>
              <a:rPr lang="hu-HU" dirty="0" smtClean="0"/>
              <a:t> </a:t>
            </a:r>
            <a:r>
              <a:rPr lang="hu-HU" dirty="0"/>
              <a:t>típusú szekvenciális </a:t>
            </a:r>
            <a:r>
              <a:rPr lang="hu-HU" dirty="0" smtClean="0"/>
              <a:t>konténer egy </a:t>
            </a:r>
            <a:r>
              <a:rPr lang="hu-HU" dirty="0"/>
              <a:t>egyetlen irányba mutató láncolt listaként működik. A </a:t>
            </a:r>
            <a:r>
              <a:rPr lang="hu-HU" dirty="0" err="1"/>
              <a:t>forward</a:t>
            </a:r>
            <a:r>
              <a:rPr lang="hu-HU" dirty="0"/>
              <a:t>_</a:t>
            </a:r>
            <a:r>
              <a:rPr lang="hu-HU" dirty="0" err="1"/>
              <a:t>list</a:t>
            </a:r>
            <a:r>
              <a:rPr lang="hu-HU" dirty="0"/>
              <a:t> egy olyan adatszerkezet, amely egy elemhez kapcsolódóan csak az azt követő elemet tárolja, így az </a:t>
            </a:r>
            <a:r>
              <a:rPr lang="hu-HU" dirty="0" err="1"/>
              <a:t>iterátorok</a:t>
            </a:r>
            <a:r>
              <a:rPr lang="hu-HU" dirty="0"/>
              <a:t> csak előre haladhatnak a listán</a:t>
            </a:r>
            <a:r>
              <a:rPr lang="hu-HU" dirty="0" smtClean="0"/>
              <a:t>.</a:t>
            </a:r>
          </a:p>
          <a:p>
            <a:r>
              <a:rPr lang="hu-HU" dirty="0"/>
              <a:t>Az előnye, hogy az elemeket egymás után helyezi el a memóriában, így kevesebb memóriát használ, mint más szekvenciális konténerek, mint például a </a:t>
            </a:r>
            <a:r>
              <a:rPr lang="hu-HU" dirty="0" err="1"/>
              <a:t>vector</a:t>
            </a:r>
            <a:r>
              <a:rPr lang="hu-HU" dirty="0"/>
              <a:t>. Továbbá, az elemek elhelyezése és törlése a lista bármely pontján hatékonyan megoldható, mivel csak a megfelelő pointerek beállítása szükséges</a:t>
            </a:r>
            <a:r>
              <a:rPr lang="hu-HU" dirty="0" smtClean="0"/>
              <a:t>.</a:t>
            </a:r>
          </a:p>
          <a:p>
            <a:r>
              <a:rPr lang="hu-HU" dirty="0"/>
              <a:t>Ahogy az a nevéből is következik, a </a:t>
            </a:r>
            <a:r>
              <a:rPr lang="hu-HU" dirty="0" err="1"/>
              <a:t>forward</a:t>
            </a:r>
            <a:r>
              <a:rPr lang="hu-HU" dirty="0"/>
              <a:t>_</a:t>
            </a:r>
            <a:r>
              <a:rPr lang="hu-HU" dirty="0" err="1"/>
              <a:t>list</a:t>
            </a:r>
            <a:r>
              <a:rPr lang="hu-HU" dirty="0"/>
              <a:t> csak előre haladó </a:t>
            </a:r>
            <a:r>
              <a:rPr lang="hu-HU" dirty="0" err="1"/>
              <a:t>iterátorokkal</a:t>
            </a:r>
            <a:r>
              <a:rPr lang="hu-HU" dirty="0"/>
              <a:t> rendelkezik, tehát nincsen lehetőség visszalépni a listán. Azonban a konstans </a:t>
            </a:r>
            <a:r>
              <a:rPr lang="hu-HU" dirty="0" err="1"/>
              <a:t>időkomplexitású</a:t>
            </a:r>
            <a:r>
              <a:rPr lang="hu-HU" dirty="0"/>
              <a:t> műveletek (pl. elem hozzáadása vagy törlése az elejéről) miatt a </a:t>
            </a:r>
            <a:r>
              <a:rPr lang="hu-HU" dirty="0" err="1"/>
              <a:t>forward</a:t>
            </a:r>
            <a:r>
              <a:rPr lang="hu-HU" dirty="0"/>
              <a:t>_</a:t>
            </a:r>
            <a:r>
              <a:rPr lang="hu-HU" dirty="0" err="1"/>
              <a:t>list</a:t>
            </a:r>
            <a:r>
              <a:rPr lang="hu-HU" dirty="0"/>
              <a:t> gyorsan és hatékonyan használható bizonyos problémák megoldására.</a:t>
            </a:r>
          </a:p>
        </p:txBody>
      </p:sp>
    </p:spTree>
    <p:extLst>
      <p:ext uri="{BB962C8B-B14F-4D97-AF65-F5344CB8AC3E}">
        <p14:creationId xmlns:p14="http://schemas.microsoft.com/office/powerpoint/2010/main" val="16011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Forward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endParaRPr lang="hu-HU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6534576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43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Szekvenciális konténerek: </a:t>
            </a:r>
            <a:r>
              <a:rPr lang="hu-HU" dirty="0" err="1" smtClean="0"/>
              <a:t>array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/>
              <a:t>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sablon osztály egy statikus tömböt reprezentál, amely azonos típusú elemekből áll, és egy konstans mérettel rendelkezik, amelyet sablon paraméterként kell megadni</a:t>
            </a:r>
            <a:r>
              <a:rPr lang="hu-HU" dirty="0" smtClean="0"/>
              <a:t>.</a:t>
            </a:r>
          </a:p>
          <a:p>
            <a:r>
              <a:rPr lang="hu-HU" dirty="0"/>
              <a:t>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alapvetően egy olyan objektum, amelynek </a:t>
            </a:r>
            <a:r>
              <a:rPr lang="hu-HU" dirty="0" smtClean="0"/>
              <a:t>mérete </a:t>
            </a:r>
            <a:r>
              <a:rPr lang="hu-HU" dirty="0"/>
              <a:t>megegyezik az elemei számának és </a:t>
            </a:r>
            <a:r>
              <a:rPr lang="hu-HU" dirty="0" smtClean="0"/>
              <a:t>a típus méretének szorzatával. </a:t>
            </a:r>
            <a:r>
              <a:rPr lang="hu-HU" dirty="0"/>
              <a:t>Mivel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statikus mérettel rendelkezik, ez azt jelenti, hogy az elemeket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létrehozásakor foglalják le, és a méretük nem változik dinamikusan futás közben</a:t>
            </a:r>
            <a:r>
              <a:rPr lang="hu-HU" dirty="0" smtClean="0"/>
              <a:t>.</a:t>
            </a:r>
          </a:p>
          <a:p>
            <a:r>
              <a:rPr lang="hu-HU" dirty="0"/>
              <a:t>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 err="1"/>
              <a:t>-ben</a:t>
            </a:r>
            <a:r>
              <a:rPr lang="hu-HU" dirty="0"/>
              <a:t> az elemek indexelése az operátor (</a:t>
            </a:r>
            <a:r>
              <a:rPr lang="hu-HU" dirty="0" smtClean="0"/>
              <a:t>[]</a:t>
            </a:r>
            <a:r>
              <a:rPr lang="hu-HU" dirty="0"/>
              <a:t>) segítségével történik, és az elemek közvetlenül elérhetők a tömbön belül.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objektumokat azonban nem lehet átméretezni, és nem lehet hozzáadni vagy eltávolítani elemeket közvetlenül az objektumhoz</a:t>
            </a:r>
            <a:r>
              <a:rPr lang="hu-HU" dirty="0" smtClean="0"/>
              <a:t>.</a:t>
            </a:r>
          </a:p>
          <a:p>
            <a:r>
              <a:rPr lang="hu-HU" dirty="0"/>
              <a:t>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sablonosztály számos előnnyel rendelkezik.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objektumok hatékonyabbak, mint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vector</a:t>
            </a:r>
            <a:r>
              <a:rPr lang="hu-HU" dirty="0"/>
              <a:t> objektumok, mivel a tömbök mérete sablon paraméterként adható meg, és nem kell egy méretet dinamikusan változtatni.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objektumok hatékonyabban is működnek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vector</a:t>
            </a:r>
            <a:r>
              <a:rPr lang="hu-HU" dirty="0"/>
              <a:t> objektumoknál, mivel az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array</a:t>
            </a:r>
            <a:r>
              <a:rPr lang="hu-HU" dirty="0"/>
              <a:t> elemek közvetlenül hozzáférhetők, és az elemek tárolásához nem szükséges különálló memóriaterületet keresni és lefoglalni</a:t>
            </a:r>
            <a:r>
              <a:rPr lang="hu-HU" dirty="0" smtClean="0"/>
              <a:t>.</a:t>
            </a:r>
          </a:p>
          <a:p>
            <a:r>
              <a:rPr lang="hu-HU" dirty="0" smtClean="0"/>
              <a:t>Dokumentáció, ábra a vektor bővítéséről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57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Array</a:t>
            </a:r>
            <a:endParaRPr lang="hu-HU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459670"/>
            <a:ext cx="5760640" cy="493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66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Asszociatív konténerek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asszociatív konténerek olyan adatszerkezetek, amelyek elemek tárolására szolgálnak kulcs-érték párok formájában. Az asszociatív konténerek két fő típusa a map és a </a:t>
            </a:r>
            <a:r>
              <a:rPr lang="hu-HU" dirty="0" err="1"/>
              <a:t>set</a:t>
            </a:r>
            <a:r>
              <a:rPr lang="hu-HU" dirty="0" smtClean="0"/>
              <a:t>.</a:t>
            </a:r>
          </a:p>
          <a:p>
            <a:r>
              <a:rPr lang="hu-HU" dirty="0"/>
              <a:t>Az asszociatív konténerek hatékonyan használhatók az elemek keresésére és rendezésére, különösen akkor, ha a konténer nagy méretű. </a:t>
            </a:r>
            <a:endParaRPr lang="hu-HU" dirty="0" smtClean="0"/>
          </a:p>
          <a:p>
            <a:r>
              <a:rPr lang="hu-HU" b="1" dirty="0" smtClean="0"/>
              <a:t>A </a:t>
            </a:r>
            <a:r>
              <a:rPr lang="hu-HU" b="1" dirty="0"/>
              <a:t>kulcsok egyediek és </a:t>
            </a:r>
            <a:r>
              <a:rPr lang="hu-HU" b="1" dirty="0" smtClean="0"/>
              <a:t>rendezettek!</a:t>
            </a:r>
          </a:p>
          <a:p>
            <a:r>
              <a:rPr lang="hu-HU" dirty="0" smtClean="0"/>
              <a:t>Dokumentáció!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149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9034"/>
            <a:ext cx="5256584" cy="664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10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Asszociatív konténer: map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map egy olyan asszociatív konténer, amely kulcs-érték párokat tárol. A kulcsok egyediek és rendezettek, így a map használata során a kulcsokhoz tartozó értékeket könnyen meg lehet keresni. A map egy bináris </a:t>
            </a:r>
            <a:r>
              <a:rPr lang="hu-HU" dirty="0" smtClean="0"/>
              <a:t>fa </a:t>
            </a:r>
            <a:r>
              <a:rPr lang="hu-HU" smtClean="0"/>
              <a:t>(piros-fekete fa) </a:t>
            </a:r>
            <a:r>
              <a:rPr lang="hu-HU" dirty="0"/>
              <a:t>adatszerkezetet használ, amelynek minden csúcsa egy kulcs-érték párt tartalmaz</a:t>
            </a:r>
            <a:r>
              <a:rPr lang="hu-HU" dirty="0" smtClean="0"/>
              <a:t>.</a:t>
            </a:r>
          </a:p>
          <a:p>
            <a:r>
              <a:rPr lang="hu-HU" dirty="0" smtClean="0"/>
              <a:t>Adatok elérése a kulcsokon keresztül történik</a:t>
            </a:r>
          </a:p>
          <a:p>
            <a:r>
              <a:rPr lang="hu-HU" dirty="0" smtClean="0"/>
              <a:t>Elemei kulcs-érték párok </a:t>
            </a:r>
            <a:r>
              <a:rPr lang="hu-HU" dirty="0" err="1" smtClean="0"/>
              <a:t>std</a:t>
            </a:r>
            <a:r>
              <a:rPr lang="hu-HU" dirty="0" smtClean="0"/>
              <a:t>::</a:t>
            </a:r>
            <a:r>
              <a:rPr lang="hu-HU" dirty="0" err="1" smtClean="0"/>
              <a:t>pair</a:t>
            </a:r>
            <a:r>
              <a:rPr lang="hu-HU" dirty="0" smtClean="0"/>
              <a:t> típusként</a:t>
            </a:r>
          </a:p>
          <a:p>
            <a:r>
              <a:rPr lang="hu-HU" dirty="0" smtClean="0"/>
              <a:t>Dokumentáció!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75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Map</a:t>
            </a:r>
            <a:endParaRPr lang="hu-HU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42" y="1412776"/>
            <a:ext cx="6875434" cy="4825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24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Asszociatív konténer: </a:t>
            </a:r>
            <a:r>
              <a:rPr lang="hu-HU" dirty="0" err="1" smtClean="0"/>
              <a:t>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set</a:t>
            </a:r>
            <a:r>
              <a:rPr lang="hu-HU" dirty="0"/>
              <a:t> egy olyan asszociatív konténer, amely elemek tárolására szolgál </a:t>
            </a:r>
            <a:r>
              <a:rPr lang="hu-HU" b="1" dirty="0"/>
              <a:t>rendezett</a:t>
            </a:r>
            <a:r>
              <a:rPr lang="hu-HU" dirty="0"/>
              <a:t> formában, </a:t>
            </a:r>
            <a:r>
              <a:rPr lang="hu-HU" b="1" dirty="0" smtClean="0"/>
              <a:t>egyszeresen (</a:t>
            </a:r>
            <a:r>
              <a:rPr lang="hu-HU" b="1" dirty="0" err="1" smtClean="0"/>
              <a:t>unique</a:t>
            </a:r>
            <a:r>
              <a:rPr lang="hu-HU" b="1" dirty="0" smtClean="0"/>
              <a:t>)</a:t>
            </a:r>
            <a:r>
              <a:rPr lang="hu-HU" dirty="0" smtClean="0"/>
              <a:t>, így nincsenek redundáns adatok. </a:t>
            </a:r>
            <a:r>
              <a:rPr lang="hu-HU" dirty="0"/>
              <a:t>A </a:t>
            </a:r>
            <a:r>
              <a:rPr lang="hu-HU" dirty="0" err="1"/>
              <a:t>set</a:t>
            </a:r>
            <a:r>
              <a:rPr lang="hu-HU" dirty="0"/>
              <a:t> használatakor a </a:t>
            </a:r>
            <a:r>
              <a:rPr lang="hu-HU" dirty="0" smtClean="0"/>
              <a:t>kulcsok </a:t>
            </a:r>
            <a:r>
              <a:rPr lang="hu-HU" dirty="0"/>
              <a:t>a tárolt elemek lesznek, és nincs hozzárendelt érték. A </a:t>
            </a:r>
            <a:r>
              <a:rPr lang="hu-HU" dirty="0" err="1"/>
              <a:t>set</a:t>
            </a:r>
            <a:r>
              <a:rPr lang="hu-HU" dirty="0"/>
              <a:t> is használ bináris fa adatszerkezetet, amelynek minden csúcsa egy elemet tartalmaz.</a:t>
            </a:r>
          </a:p>
        </p:txBody>
      </p:sp>
    </p:spTree>
    <p:extLst>
      <p:ext uri="{BB962C8B-B14F-4D97-AF65-F5344CB8AC3E}">
        <p14:creationId xmlns:p14="http://schemas.microsoft.com/office/powerpoint/2010/main" val="2256451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Set</a:t>
            </a:r>
            <a:endParaRPr lang="hu-HU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6890"/>
            <a:ext cx="5006854" cy="535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5712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Asszociatív konténer: </a:t>
            </a:r>
            <a:r>
              <a:rPr lang="hu-HU" dirty="0" err="1" smtClean="0"/>
              <a:t>multimap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 </a:t>
            </a:r>
            <a:r>
              <a:rPr lang="hu-HU" dirty="0" err="1" smtClean="0"/>
              <a:t>multimap</a:t>
            </a:r>
            <a:r>
              <a:rPr lang="hu-HU" dirty="0"/>
              <a:t> egy olyan asszociatív konténer </a:t>
            </a:r>
            <a:r>
              <a:rPr lang="hu-HU" dirty="0" smtClean="0"/>
              <a:t>típus, amely </a:t>
            </a:r>
            <a:r>
              <a:rPr lang="hu-HU" dirty="0"/>
              <a:t>kulcs-érték párokat tárol több azonos kulcsú elemmel is. A </a:t>
            </a:r>
            <a:r>
              <a:rPr lang="hu-HU" dirty="0" err="1" smtClean="0"/>
              <a:t>multimap</a:t>
            </a:r>
            <a:r>
              <a:rPr lang="hu-HU" dirty="0" err="1"/>
              <a:t>-ben</a:t>
            </a:r>
            <a:r>
              <a:rPr lang="hu-HU" dirty="0"/>
              <a:t> az elemek rendezettek kulcs szerint, és az azonos kulcsú elemek egymás után következnek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err="1" smtClean="0"/>
              <a:t>multimap</a:t>
            </a:r>
            <a:r>
              <a:rPr lang="hu-HU" dirty="0"/>
              <a:t> működése hasonló a </a:t>
            </a:r>
            <a:r>
              <a:rPr lang="hu-HU" dirty="0" err="1" smtClean="0"/>
              <a:t>map</a:t>
            </a:r>
            <a:r>
              <a:rPr lang="hu-HU" dirty="0" err="1"/>
              <a:t>-éhoz</a:t>
            </a:r>
            <a:r>
              <a:rPr lang="hu-HU" dirty="0"/>
              <a:t>, azonban a </a:t>
            </a:r>
            <a:r>
              <a:rPr lang="hu-HU" dirty="0" err="1" smtClean="0"/>
              <a:t>multimap</a:t>
            </a:r>
            <a:r>
              <a:rPr lang="hu-HU" dirty="0" err="1"/>
              <a:t>-ben</a:t>
            </a:r>
            <a:r>
              <a:rPr lang="hu-HU" dirty="0"/>
              <a:t> egy kulcshoz több érték is tartozhat. Ennek következtében a </a:t>
            </a:r>
            <a:r>
              <a:rPr lang="hu-HU" dirty="0" err="1" smtClean="0"/>
              <a:t>multimap</a:t>
            </a:r>
            <a:r>
              <a:rPr lang="hu-HU" dirty="0" err="1"/>
              <a:t>-ben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kulcs-érték párokhoz tartozó operátorok egy részét módosítani kellett. Például, amikor az </a:t>
            </a:r>
            <a:r>
              <a:rPr lang="hu-HU" dirty="0" err="1" smtClean="0"/>
              <a:t>insert</a:t>
            </a:r>
            <a:r>
              <a:rPr lang="hu-HU" dirty="0" smtClean="0"/>
              <a:t>()</a:t>
            </a:r>
            <a:r>
              <a:rPr lang="hu-HU" dirty="0"/>
              <a:t> függvényt használjuk, akkor nem egy kulcs-érték párt adunk meg neki, hanem egy </a:t>
            </a:r>
            <a:r>
              <a:rPr lang="hu-HU" dirty="0" err="1" smtClean="0"/>
              <a:t>pair</a:t>
            </a:r>
            <a:r>
              <a:rPr lang="hu-HU" dirty="0" err="1"/>
              <a:t>-t</a:t>
            </a:r>
            <a:r>
              <a:rPr lang="hu-HU" dirty="0"/>
              <a:t>, amelyben az első elem a kulcs, a második pedig az érték.</a:t>
            </a:r>
          </a:p>
        </p:txBody>
      </p:sp>
    </p:spTree>
    <p:extLst>
      <p:ext uri="{BB962C8B-B14F-4D97-AF65-F5344CB8AC3E}">
        <p14:creationId xmlns:p14="http://schemas.microsoft.com/office/powerpoint/2010/main" val="1482092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32656"/>
            <a:ext cx="5616624" cy="597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994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Asszociatív konténer: </a:t>
            </a:r>
            <a:r>
              <a:rPr lang="hu-HU" dirty="0" err="1" smtClean="0"/>
              <a:t>multiset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multiset</a:t>
            </a:r>
            <a:r>
              <a:rPr lang="hu-HU" dirty="0"/>
              <a:t> egy olyan asszociatív konténer, amely tárolja a kulcsokat, és minden kulcshoz tartozó értéket, de az értékek nem feltétlenül </a:t>
            </a:r>
            <a:r>
              <a:rPr lang="hu-HU" dirty="0" smtClean="0"/>
              <a:t>egyediek</a:t>
            </a:r>
            <a:r>
              <a:rPr lang="hu-HU" dirty="0"/>
              <a:t>, és a kulcsok sorrendje rendezett. 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multiset</a:t>
            </a:r>
            <a:r>
              <a:rPr lang="hu-HU" dirty="0"/>
              <a:t> nagyon hasonlít 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set-hez</a:t>
            </a:r>
            <a:r>
              <a:rPr lang="hu-HU" dirty="0"/>
              <a:t>, azzal a különbséggel, hogy több értéket is tartalmazhat ugyanahhoz a kulcshoz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err="1"/>
              <a:t>multimaphoz</a:t>
            </a:r>
            <a:r>
              <a:rPr lang="hu-HU" dirty="0"/>
              <a:t> hasonlóan 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multiset</a:t>
            </a:r>
            <a:r>
              <a:rPr lang="hu-HU" dirty="0"/>
              <a:t> is egy piros-fekete fa által támogatott konténer, és az összes olyan műveletet támogatja, amelyeket 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set</a:t>
            </a:r>
            <a:r>
              <a:rPr lang="hu-HU" dirty="0"/>
              <a:t> is. 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multisethez</a:t>
            </a:r>
            <a:r>
              <a:rPr lang="hu-HU" dirty="0"/>
              <a:t> tartozó kulcsok is általában rendezettek, de mivel az értékek nem egyediek, ezért a konténer működése egy kicsit máshogy történik</a:t>
            </a:r>
            <a:r>
              <a:rPr lang="hu-HU" dirty="0" smtClean="0"/>
              <a:t>.</a:t>
            </a:r>
          </a:p>
          <a:p>
            <a:r>
              <a:rPr lang="hu-HU" dirty="0"/>
              <a:t>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multisethez</a:t>
            </a:r>
            <a:r>
              <a:rPr lang="hu-HU" dirty="0"/>
              <a:t> tartozó kulcsok és értékek típusa </a:t>
            </a:r>
            <a:r>
              <a:rPr lang="hu-HU" dirty="0" smtClean="0"/>
              <a:t>különbözőek </a:t>
            </a:r>
            <a:r>
              <a:rPr lang="hu-HU" dirty="0"/>
              <a:t>lehetnek, </a:t>
            </a:r>
            <a:r>
              <a:rPr lang="hu-HU" dirty="0" smtClean="0"/>
              <a:t>így </a:t>
            </a:r>
            <a:r>
              <a:rPr lang="hu-HU" dirty="0"/>
              <a:t>az összehasonlításukat általában az </a:t>
            </a:r>
            <a:r>
              <a:rPr lang="hu-HU" dirty="0" err="1"/>
              <a:t>std</a:t>
            </a:r>
            <a:r>
              <a:rPr lang="hu-HU" dirty="0"/>
              <a:t>::less vagy az </a:t>
            </a:r>
            <a:r>
              <a:rPr lang="hu-HU" dirty="0" err="1"/>
              <a:t>std</a:t>
            </a:r>
            <a:r>
              <a:rPr lang="hu-HU" dirty="0"/>
              <a:t>::</a:t>
            </a:r>
            <a:r>
              <a:rPr lang="hu-HU" dirty="0" err="1"/>
              <a:t>greater</a:t>
            </a:r>
            <a:r>
              <a:rPr lang="hu-HU" dirty="0"/>
              <a:t> </a:t>
            </a:r>
            <a:r>
              <a:rPr lang="hu-HU" dirty="0" smtClean="0"/>
              <a:t>függvények </a:t>
            </a:r>
            <a:r>
              <a:rPr lang="hu-HU" dirty="0"/>
              <a:t>segítségével végzik.</a:t>
            </a:r>
          </a:p>
        </p:txBody>
      </p:sp>
    </p:spTree>
    <p:extLst>
      <p:ext uri="{BB962C8B-B14F-4D97-AF65-F5344CB8AC3E}">
        <p14:creationId xmlns:p14="http://schemas.microsoft.com/office/powerpoint/2010/main" val="1801138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704149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517232"/>
            <a:ext cx="3730849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611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6924328" cy="6564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70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Sablonok specializációja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sablonok specializációja lehetővé teszi a sablonok speciális verzióinak létrehozását egy adott típusra. Ennek oka az, hogy a sablonok nem minden típussal működnek egyformán jól. </a:t>
            </a:r>
            <a:r>
              <a:rPr lang="hu-HU" dirty="0" smtClean="0"/>
              <a:t>Például egy generikus összeadást végző függvény nem minden nyelven értelmezhető </a:t>
            </a:r>
            <a:r>
              <a:rPr lang="hu-HU" dirty="0" err="1" smtClean="0"/>
              <a:t>stringekre</a:t>
            </a:r>
            <a:r>
              <a:rPr lang="hu-HU" dirty="0" smtClean="0"/>
              <a:t>. A </a:t>
            </a:r>
            <a:r>
              <a:rPr lang="hu-HU" dirty="0"/>
              <a:t>sablonok specializációja lehet teljes vagy részleges.</a:t>
            </a:r>
          </a:p>
        </p:txBody>
      </p:sp>
    </p:spTree>
    <p:extLst>
      <p:ext uri="{BB962C8B-B14F-4D97-AF65-F5344CB8AC3E}">
        <p14:creationId xmlns:p14="http://schemas.microsoft.com/office/powerpoint/2010/main" val="7336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Teljes specializáció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sablonok teljes specializációja azt jelenti, hogy az összes sablonparaméternek megadjuk a konkrét típusát. Egy teljesen specializált sablonban az összes függvény és adattag meg van határozva a konkrét típusokra. Egy ilyen sablon használata megegyezik egy egyszerű osztály használatával, mivel az összes részletet kifejeztük.</a:t>
            </a:r>
          </a:p>
        </p:txBody>
      </p:sp>
    </p:spTree>
    <p:extLst>
      <p:ext uri="{BB962C8B-B14F-4D97-AF65-F5344CB8AC3E}">
        <p14:creationId xmlns:p14="http://schemas.microsoft.com/office/powerpoint/2010/main" val="7566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52736"/>
            <a:ext cx="799571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0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Részleges specializáció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sablonok részleges specializációja lehetővé teszi, hogy az általános sablonokat a konkrét típusokhoz igazítsuk. Ennek köszönhetően a sablonok szűkítése a konkrét felhasználásra lehetővé válik, ami gyorsabb és hatékonyabb kódolást eredményezhet. A részleges specializáció során általában csak néhány sablonparamétert adunk meg, míg a többi sablonparaméter továbbra is általános marad.</a:t>
            </a:r>
          </a:p>
        </p:txBody>
      </p:sp>
    </p:spTree>
    <p:extLst>
      <p:ext uri="{BB962C8B-B14F-4D97-AF65-F5344CB8AC3E}">
        <p14:creationId xmlns:p14="http://schemas.microsoft.com/office/powerpoint/2010/main" val="37683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2168</Words>
  <Application>Microsoft Office PowerPoint</Application>
  <PresentationFormat>Diavetítés a képernyőre (4:3 oldalarány)</PresentationFormat>
  <Paragraphs>106</Paragraphs>
  <Slides>47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47</vt:i4>
      </vt:variant>
    </vt:vector>
  </HeadingPairs>
  <TitlesOfParts>
    <vt:vector size="48" baseType="lpstr">
      <vt:lpstr>Office-téma</vt:lpstr>
      <vt:lpstr>Magas szintű programozási nyelvek 1</vt:lpstr>
      <vt:lpstr>Osztálysablonok</vt:lpstr>
      <vt:lpstr>Osztálysablonok</vt:lpstr>
      <vt:lpstr>PowerPoint bemutató</vt:lpstr>
      <vt:lpstr>PowerPoint bemutató</vt:lpstr>
      <vt:lpstr>Sablonok specializációja</vt:lpstr>
      <vt:lpstr>Teljes specializáció</vt:lpstr>
      <vt:lpstr>PowerPoint bemutató</vt:lpstr>
      <vt:lpstr>Részleges specializáció</vt:lpstr>
      <vt:lpstr>Teljes és részleges specializáció</vt:lpstr>
      <vt:lpstr>Teljes és részleges specializáció</vt:lpstr>
      <vt:lpstr>Teljes és részleges specializáció</vt:lpstr>
      <vt:lpstr>Sablonkifejezések használata</vt:lpstr>
      <vt:lpstr>Egyszerű és generikus típusok megkülönböztetése</vt:lpstr>
      <vt:lpstr>Teljesítmény, optimalizáció</vt:lpstr>
      <vt:lpstr>Optimalizáció: sablonok és referenciák</vt:lpstr>
      <vt:lpstr>Optimalizáció: sablonok és referenciák</vt:lpstr>
      <vt:lpstr>Optimalizáció: sablonok és constexpr</vt:lpstr>
      <vt:lpstr>Optimalizáció: sablonok és constexpr</vt:lpstr>
      <vt:lpstr>Optimalizáció: sablonok és inline</vt:lpstr>
      <vt:lpstr>Optimalizáció: sablonok és inline</vt:lpstr>
      <vt:lpstr>Konténerek</vt:lpstr>
      <vt:lpstr>Konténerek</vt:lpstr>
      <vt:lpstr>Tömbök</vt:lpstr>
      <vt:lpstr>Tömbök</vt:lpstr>
      <vt:lpstr>Dinamikusan allokált tömb</vt:lpstr>
      <vt:lpstr>Dinamikusan allokált tömb</vt:lpstr>
      <vt:lpstr>Szekvenciális konténerek</vt:lpstr>
      <vt:lpstr>Szekvenciális konténerek: vektor</vt:lpstr>
      <vt:lpstr>Vektor</vt:lpstr>
      <vt:lpstr>Szekvenciális konténerek: lista</vt:lpstr>
      <vt:lpstr>Lista</vt:lpstr>
      <vt:lpstr>Szekvenciális konténerek: deque</vt:lpstr>
      <vt:lpstr>PowerPoint bemutató</vt:lpstr>
      <vt:lpstr>Szekvenciális konténerek: forward list</vt:lpstr>
      <vt:lpstr>Forward list</vt:lpstr>
      <vt:lpstr>Szekvenciális konténerek: array</vt:lpstr>
      <vt:lpstr>Array</vt:lpstr>
      <vt:lpstr>Asszociatív konténerek</vt:lpstr>
      <vt:lpstr>Asszociatív konténer: map</vt:lpstr>
      <vt:lpstr>Map</vt:lpstr>
      <vt:lpstr>Asszociatív konténer: set</vt:lpstr>
      <vt:lpstr>Set</vt:lpstr>
      <vt:lpstr>Asszociatív konténer: multimap</vt:lpstr>
      <vt:lpstr>PowerPoint bemutató</vt:lpstr>
      <vt:lpstr>Asszociatív konténer: multiset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localadmin</dc:creator>
  <cp:lastModifiedBy>localadmin</cp:lastModifiedBy>
  <cp:revision>98</cp:revision>
  <dcterms:created xsi:type="dcterms:W3CDTF">2023-05-05T09:41:36Z</dcterms:created>
  <dcterms:modified xsi:type="dcterms:W3CDTF">2023-05-11T13:52:53Z</dcterms:modified>
</cp:coreProperties>
</file>