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11D5AF-4C90-1A2A-E6F1-AD361528C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3A3B815-1B8A-C383-9167-34C29E116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813889-FACA-65EF-2077-7A15DB79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0DECAB-0565-4FC1-CA8B-DC38B0D2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38D74B-DDF0-F0C6-3792-075545BA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51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1AD659-3782-6522-21C7-4FAACD10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7468C00-0030-2425-69FF-73EDD881E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FA886B9-DF9D-07B4-EFCA-00AD946C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6F326D-42B5-6138-FDA0-D745E2B2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1A90D1-D2A1-25B8-0279-E87BABEE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124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EF89867-A2B4-4116-FE68-957227852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B6D736F-58A8-DEFC-78C8-31B9684DC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3C1FA4-F3E2-76D7-DF22-68E6B7AC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5B9310-5D3C-B750-BB8F-9FFF6869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DD37ED-7DDD-464F-B764-E8816CBE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011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6DBC3-FBDA-0729-AFA4-9EB4CB89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BD62C3-B12C-2C36-3123-201A62C8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DFD808-18F1-3394-C6E6-DF29BEDD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7CF490D-9D83-B928-FF72-E54F9308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4C0BAF-71FA-5434-E3B2-BA6620FD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51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E9F965-9D40-C5AB-D0E0-260BDEFC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FD6AE3-6933-46B8-65F4-3E9D136F9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5E80C4-6086-2D32-7AA7-0A04C411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45162D-A3C3-01A0-1A83-C58BD7A0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6C4ECF-135A-50C3-D198-A0E346BD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3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42F2C-1AC2-78F6-D5E2-C894E3B4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D7D7E7-CFDE-1097-58D5-2B1A7D3F0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52E3810-F31E-0ACB-E919-99F7FACD9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AC30D9E-EAFE-CBC8-1CED-2B10DDA6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670FD1-A5D6-9C7B-6BB6-57E67EAB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53E48C-51B7-AFCA-FDA4-3CAA8B6C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389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1CB3B3-0C4C-D444-5D32-42D8C212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20B050-5E09-A277-905F-3C444DA4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53A756-950D-1FE4-9379-E054CB272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BCDE2AA-595D-15BB-70EF-B59699A63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C817C5E-13C5-433A-F3E4-A2B556F86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8580DA1-67C8-0978-006A-C8B8A951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1641030-3AED-E0A1-1602-5CABA523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4FCDB74-8324-EBCA-759E-D3D07238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365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F46C91-CE4A-D4AD-D29D-20F8E61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C83141-AB41-9D4E-47D0-BAFDA41F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82C8F60-13C2-71EB-51CC-3136D56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9E389AF-E903-4C46-7255-69BF01B3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14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BEA4A7E-5861-46A8-33EB-5A5D7DA2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8A1DFC4-F179-35F0-0948-63D3CEB0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8B0401-0770-77D8-0FBA-BE6D72DD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134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1EFFC9-2102-8F54-2E1B-B55FD5BD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ACA470-C97C-F8EE-0391-F931A56F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6AAA13A-E06B-D56D-ACD0-3E6F606B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4E05AD-E67F-7A17-6ABC-3D80811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A6D8348-168C-92EC-B433-255F9D3E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DE4345-AB03-CD49-59B8-390E0F4D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93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E7DF4-FC48-0A4A-97CD-666A095D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DEF0E90-0D82-65CB-DF2E-8E7B2E3FB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14BC83F-A2F7-CB86-A81A-6E226DC6E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23BF1F-7C80-78E8-FCF1-E1B1B728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A6058C3-D837-02A8-3493-CAADC74E7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36850E5-6D4B-20F4-642F-E24BE714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81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A0BDBF5-CF11-AE7F-2A47-C88D52BC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D3B58B-0F35-E54F-6322-54DB0FD67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667C21-97EF-C533-5AF8-7D6651B85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1C24-4A17-4464-8D22-EBEF86686A6D}" type="datetimeFigureOut">
              <a:rPr lang="hu-HU" smtClean="0"/>
              <a:t>2023. 02. 23.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C4411A-E35F-3CCC-CC9C-37F6CFBBE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5262A0-50E8-B0F1-E9BC-09B874487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6DE92-CE71-4D2B-8E7C-F05CAFE8A8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96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B3E483-7505-61AF-9EE7-D8E75FE3E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 szintű programozási nyelvek 1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CCF8888-8B60-30A4-DB2E-4662F79C2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2. előadás</a:t>
            </a:r>
          </a:p>
        </p:txBody>
      </p:sp>
    </p:spTree>
    <p:extLst>
      <p:ext uri="{BB962C8B-B14F-4D97-AF65-F5344CB8AC3E}">
        <p14:creationId xmlns:p14="http://schemas.microsoft.com/office/powerpoint/2010/main" val="216736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813A99-1CF9-A63E-C0BF-E8FE0414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Összetett típusok és mutató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AE71B3-CD71-A945-45CC-B7F95B52A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Rekord:  a rekord absztrakt adatszerkezet megjelenése típus szinten. A rekord típus minden esetben heterogén, a tartományának elemei olyan értékcsoportok, amelyek elemei különböző típusúak lehetnek. Az értékcsoporton belül az egyes elemeket mezőnek nevezzük. Minden mezőnek önálló neve és saját típusa van.</a:t>
            </a:r>
          </a:p>
          <a:p>
            <a:r>
              <a:rPr lang="hu-HU" dirty="0"/>
              <a:t>Mutató: egyszerű típus, tartományának elemei tárcímek. Segítségével megvalósítható az indirekt címzés. Speciális eleme, amely nem valódi tárcím, a NULL. Alapvető szerepe van az absztrakt adatszerkezetek szétszórt reprezentációját kezelő implementációknál.</a:t>
            </a:r>
          </a:p>
        </p:txBody>
      </p:sp>
    </p:spTree>
    <p:extLst>
      <p:ext uri="{BB962C8B-B14F-4D97-AF65-F5344CB8AC3E}">
        <p14:creationId xmlns:p14="http://schemas.microsoft.com/office/powerpoint/2010/main" val="25155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42AB0-7CD3-B769-EE2A-64A6FF9E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Nevesített konstans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14DC58-A606-A1ED-93B7-E8BDC0B8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Három komponens</a:t>
            </a:r>
          </a:p>
          <a:p>
            <a:pPr lvl="1"/>
            <a:r>
              <a:rPr lang="hu-HU" dirty="0"/>
              <a:t>Név</a:t>
            </a:r>
          </a:p>
          <a:p>
            <a:pPr lvl="1"/>
            <a:r>
              <a:rPr lang="hu-HU" dirty="0"/>
              <a:t>Típus</a:t>
            </a:r>
          </a:p>
          <a:p>
            <a:pPr lvl="1"/>
            <a:r>
              <a:rPr lang="hu-HU" dirty="0"/>
              <a:t>Érték</a:t>
            </a:r>
          </a:p>
          <a:p>
            <a:r>
              <a:rPr lang="hu-HU" dirty="0"/>
              <a:t>Deklarálni kell. Névvel jelenik meg, az mindig az értékkomponenst jelenti. Nem változtatható meg a futás folyamán.</a:t>
            </a:r>
          </a:p>
        </p:txBody>
      </p:sp>
    </p:spTree>
    <p:extLst>
      <p:ext uri="{BB962C8B-B14F-4D97-AF65-F5344CB8AC3E}">
        <p14:creationId xmlns:p14="http://schemas.microsoft.com/office/powerpoint/2010/main" val="217923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5CC320-FB7C-4985-19AF-401A0A05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76805C-A275-FE23-6D66-AA87DB4D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4 komponens:</a:t>
            </a:r>
          </a:p>
          <a:p>
            <a:pPr lvl="1"/>
            <a:r>
              <a:rPr lang="hu-HU" dirty="0"/>
              <a:t>Név (azonosító, a programban mindig névvel jelenik meg a változó)</a:t>
            </a:r>
          </a:p>
          <a:p>
            <a:pPr lvl="1"/>
            <a:r>
              <a:rPr lang="hu-HU" dirty="0"/>
              <a:t>Attribútumok (pl. típus. Futás közbeni viselkedést határoznak meg)</a:t>
            </a:r>
          </a:p>
          <a:p>
            <a:pPr lvl="1"/>
            <a:r>
              <a:rPr lang="hu-HU" dirty="0"/>
              <a:t>Cím</a:t>
            </a:r>
          </a:p>
          <a:p>
            <a:pPr lvl="1"/>
            <a:r>
              <a:rPr lang="hu-HU" dirty="0"/>
              <a:t>Érték</a:t>
            </a:r>
          </a:p>
          <a:p>
            <a:r>
              <a:rPr lang="hu-HU" dirty="0"/>
              <a:t>Explicit deklaráció: a programozó végzi deklarációs utasítás segítségével. A változó nevéhez attribútumokat adunk meg.</a:t>
            </a:r>
          </a:p>
          <a:p>
            <a:r>
              <a:rPr lang="hu-HU" dirty="0"/>
              <a:t>Implicit deklaráció: a programozó végzi, betűkhöz rendel attribútumokat egy külön deklarációs utasításban. Ha egy változó neve nem szerepel explicit deklarációs utasításban, akkor a változó a nevének kezdőbetűjéhez rendelt attribútumokkal fog rendelkezni.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6049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662CDA-DCAF-9524-1FE3-0C766519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DBABF0-1EBA-36F5-B8EC-C62CF239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Automatikus deklaráció: a fordítóprogram rendel attribútumot azokhoz a változókhoz, amelyek nincsenek explicit módon deklarálva.</a:t>
            </a:r>
          </a:p>
          <a:p>
            <a:r>
              <a:rPr lang="hu-HU" dirty="0"/>
              <a:t>A változó címkomponense a tárnak azt a részét határozza meg, ahol a változó értéke elhelyezkedik. A futási idő azon részét, amikor a változó rendelkezik címkomponenssel, a változó élettartamának nevezzük.</a:t>
            </a:r>
          </a:p>
        </p:txBody>
      </p:sp>
    </p:spTree>
    <p:extLst>
      <p:ext uri="{BB962C8B-B14F-4D97-AF65-F5344CB8AC3E}">
        <p14:creationId xmlns:p14="http://schemas.microsoft.com/office/powerpoint/2010/main" val="377203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5B9729-7C28-D596-0F4B-D8932974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 rendelése változókhoz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2842B5-A5F3-6D0D-2196-ECFB7838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Statikus tárkiosztás: a futás előtt eldől a változó címe és a futás alatt az nem változik. Amikor a program betöltődik a tárba, a statikus tárkiosztású változók fix tárhelyre kerülnek.</a:t>
            </a:r>
          </a:p>
          <a:p>
            <a:r>
              <a:rPr lang="hu-HU" dirty="0"/>
              <a:t>Dinamikus tárkiosztás: a cím hozzárendelését a futtató rendszer végzi. A változó akkor kap címkomponenst, amikor aktivizálódik az a programegység, amelynek ő lokális változója, és a címkomponens megszűnik, ha az adott programegység befejezi a működését. A címkomponens futás során változhat, sőt vannak olyan időintervallumok, amikor a változónak nincs is címkomponense.</a:t>
            </a:r>
          </a:p>
        </p:txBody>
      </p:sp>
    </p:spTree>
    <p:extLst>
      <p:ext uri="{BB962C8B-B14F-4D97-AF65-F5344CB8AC3E}">
        <p14:creationId xmlns:p14="http://schemas.microsoft.com/office/powerpoint/2010/main" val="277300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CFD5A7-A424-A9D0-F1B1-4172BE17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Programozó által vezérelt tárkiosztás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69D54B-D0EC-C093-58A7-C23AD33F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változóhoz a programozó rendel címkomponenst futási időben. Három alapesete van.</a:t>
            </a:r>
          </a:p>
          <a:p>
            <a:pPr lvl="1"/>
            <a:r>
              <a:rPr lang="hu-HU" dirty="0"/>
              <a:t>A programozó abszolút címet rendel a változóhoz, konkrétan megadja, hogy hol helyezkedjen el.</a:t>
            </a:r>
          </a:p>
          <a:p>
            <a:pPr lvl="1"/>
            <a:r>
              <a:rPr lang="hu-HU" dirty="0"/>
              <a:t>Egy már korábban a tárban elhelyezett programozási eszköz címéhez képest mondja meg, hogy hol legyen a változó elhelyezve, vagyis relatív címet ad meg.</a:t>
            </a:r>
          </a:p>
          <a:p>
            <a:pPr lvl="1"/>
            <a:r>
              <a:rPr lang="hu-HU" dirty="0"/>
              <a:t>A programozó csak azt adja meg, hogy mely időpillanattól kezdve legyen az adott változónak címkomponense, az elhelyezést a futtató rendszer végzi.</a:t>
            </a:r>
          </a:p>
          <a:p>
            <a:r>
              <a:rPr lang="hu-HU" dirty="0"/>
              <a:t>Mindhárom esetben lennie kell olyan eszköznek, amivel megszüntethető a címkomponens.</a:t>
            </a:r>
          </a:p>
        </p:txBody>
      </p:sp>
    </p:spTree>
    <p:extLst>
      <p:ext uri="{BB962C8B-B14F-4D97-AF65-F5344CB8AC3E}">
        <p14:creationId xmlns:p14="http://schemas.microsoft.com/office/powerpoint/2010/main" val="426539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583BBF-E915-5A01-E30D-12CDDC0A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Értékkomponens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78511E-7AE8-C017-A11C-D50895B3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Értékadó utasítás: Az eljárásorientált nyelvek leggyakoribb utasítása.</a:t>
            </a:r>
          </a:p>
          <a:p>
            <a:pPr lvl="1"/>
            <a:r>
              <a:rPr lang="hu-HU" dirty="0"/>
              <a:t>Változónév = kifejezés;</a:t>
            </a:r>
          </a:p>
          <a:p>
            <a:r>
              <a:rPr lang="hu-HU" dirty="0"/>
              <a:t>Input: a változó értékkomponensét egy perifériáról kapott adat határozza meg.</a:t>
            </a:r>
          </a:p>
          <a:p>
            <a:r>
              <a:rPr lang="hu-HU" dirty="0"/>
              <a:t>Kezdőértékadás: Két fajtája van. Explicit kezdőértékadásnál a programozó explicit deklarációs utasításban a változó értékkomponensét is megadja. Amikor a változó címkomponenst kap, akkor egyben az értéket reprezentáló bitsorozat is </a:t>
            </a:r>
            <a:r>
              <a:rPr lang="hu-HU" dirty="0" err="1"/>
              <a:t>beállítódik</a:t>
            </a:r>
            <a:r>
              <a:rPr lang="hu-HU" dirty="0"/>
              <a:t>. Megadható az értékkomponens literál vagy kifejezés segítségével. </a:t>
            </a:r>
          </a:p>
          <a:p>
            <a:r>
              <a:rPr lang="hu-HU" dirty="0"/>
              <a:t>Amíg a programozó nem határozza meg egy változó értékkomponensét, az határozatlan, tehát nem használható fel. Van olyan nyelv, amely automatikus kezdőértékadást végez.</a:t>
            </a:r>
          </a:p>
        </p:txBody>
      </p:sp>
    </p:spTree>
    <p:extLst>
      <p:ext uri="{BB962C8B-B14F-4D97-AF65-F5344CB8AC3E}">
        <p14:creationId xmlns:p14="http://schemas.microsoft.com/office/powerpoint/2010/main" val="399566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69EB09-1AC8-FD3D-B8AB-C2370D8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C típusrendszere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C73A90-51FC-D759-D8CF-364A5A7F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Aritmetikai típusok</a:t>
            </a:r>
          </a:p>
          <a:p>
            <a:pPr lvl="1"/>
            <a:r>
              <a:rPr lang="hu-HU" dirty="0"/>
              <a:t>Integrális típusok</a:t>
            </a:r>
          </a:p>
          <a:p>
            <a:pPr lvl="2"/>
            <a:r>
              <a:rPr lang="hu-HU" dirty="0"/>
              <a:t>Egész</a:t>
            </a:r>
          </a:p>
          <a:p>
            <a:pPr lvl="2"/>
            <a:r>
              <a:rPr lang="hu-HU" dirty="0"/>
              <a:t>Karakter</a:t>
            </a:r>
          </a:p>
          <a:p>
            <a:pPr lvl="2"/>
            <a:r>
              <a:rPr lang="hu-HU" dirty="0"/>
              <a:t>Felsorolásos</a:t>
            </a:r>
          </a:p>
          <a:p>
            <a:pPr lvl="1"/>
            <a:r>
              <a:rPr lang="hu-HU" dirty="0"/>
              <a:t>Valós</a:t>
            </a:r>
          </a:p>
          <a:p>
            <a:r>
              <a:rPr lang="hu-HU" dirty="0"/>
              <a:t>Származtatott típusok</a:t>
            </a:r>
          </a:p>
          <a:p>
            <a:pPr lvl="1"/>
            <a:r>
              <a:rPr lang="hu-HU" dirty="0"/>
              <a:t>Tömb</a:t>
            </a:r>
          </a:p>
          <a:p>
            <a:pPr lvl="1"/>
            <a:r>
              <a:rPr lang="hu-HU" dirty="0"/>
              <a:t>Függvény</a:t>
            </a:r>
          </a:p>
          <a:p>
            <a:pPr lvl="1"/>
            <a:r>
              <a:rPr lang="hu-HU" dirty="0"/>
              <a:t>Mutató</a:t>
            </a:r>
          </a:p>
          <a:p>
            <a:pPr lvl="1"/>
            <a:r>
              <a:rPr lang="hu-HU" dirty="0"/>
              <a:t>Struktúra</a:t>
            </a:r>
          </a:p>
          <a:p>
            <a:pPr lvl="1"/>
            <a:r>
              <a:rPr lang="hu-HU" dirty="0"/>
              <a:t>Union</a:t>
            </a:r>
          </a:p>
          <a:p>
            <a:r>
              <a:rPr lang="hu-HU" dirty="0" err="1"/>
              <a:t>Void</a:t>
            </a:r>
            <a:r>
              <a:rPr lang="hu-HU" dirty="0"/>
              <a:t> típus</a:t>
            </a:r>
          </a:p>
        </p:txBody>
      </p:sp>
    </p:spTree>
    <p:extLst>
      <p:ext uri="{BB962C8B-B14F-4D97-AF65-F5344CB8AC3E}">
        <p14:creationId xmlns:p14="http://schemas.microsoft.com/office/powerpoint/2010/main" val="3595390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6CD1EB-CDE4-BCBF-F53E-46270FD9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077E4B-2FC9-E356-429E-F38EF2FD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Szintaktikai eszközök. Arra valók, hogy a program egy adott pontján ott már ismert értékekből új értéket határozzunk meg. Két komponensük van, érték és típus.</a:t>
            </a:r>
          </a:p>
          <a:p>
            <a:r>
              <a:rPr lang="hu-HU" dirty="0"/>
              <a:t>Formálisan a következő összetevőkből áll:</a:t>
            </a:r>
          </a:p>
          <a:p>
            <a:pPr lvl="1"/>
            <a:r>
              <a:rPr lang="hu-HU" dirty="0"/>
              <a:t>Operandusok: literál, nevesített konstans, változó vagy függvényhívás lehet. Az értéket képviseli.</a:t>
            </a:r>
          </a:p>
          <a:p>
            <a:pPr lvl="1"/>
            <a:r>
              <a:rPr lang="hu-HU" dirty="0"/>
              <a:t>Operátorok: műveleti jelek.</a:t>
            </a:r>
          </a:p>
          <a:p>
            <a:pPr lvl="1"/>
            <a:r>
              <a:rPr lang="hu-HU" dirty="0"/>
              <a:t>Kerek zárójelek: A műveletek végrehajtási sorrendjét befolyásolják.</a:t>
            </a:r>
          </a:p>
          <a:p>
            <a:r>
              <a:rPr lang="hu-HU" dirty="0"/>
              <a:t>Egyoperandusú (</a:t>
            </a:r>
            <a:r>
              <a:rPr lang="hu-HU" dirty="0" err="1"/>
              <a:t>unáris</a:t>
            </a:r>
            <a:r>
              <a:rPr lang="hu-HU" dirty="0"/>
              <a:t>), kétoperandusú (bináris), háromoperandusú (</a:t>
            </a:r>
            <a:r>
              <a:rPr lang="hu-HU" dirty="0" err="1"/>
              <a:t>ternáris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961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114CFE-41C3-0ABB-725F-72229773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hu-HU" dirty="0"/>
              <a:t>Prefix: az operátor az operandusok előtt áll (*3 5)</a:t>
            </a:r>
          </a:p>
          <a:p>
            <a:r>
              <a:rPr lang="hu-HU" dirty="0" err="1"/>
              <a:t>Infix</a:t>
            </a:r>
            <a:r>
              <a:rPr lang="hu-HU" dirty="0"/>
              <a:t>: az operátor az operandusok között áll (3 * 5)</a:t>
            </a:r>
          </a:p>
          <a:p>
            <a:r>
              <a:rPr lang="hu-HU" dirty="0"/>
              <a:t>Postfix: az operátor az operandusok mögött áll (3 5 *)</a:t>
            </a:r>
          </a:p>
          <a:p>
            <a:endParaRPr lang="hu-HU" dirty="0"/>
          </a:p>
          <a:p>
            <a:r>
              <a:rPr lang="hu-HU" dirty="0"/>
              <a:t>Kifejezés kiértékelése: az a folyamat, amikor a kifejezés értéke és típusa </a:t>
            </a:r>
            <a:r>
              <a:rPr lang="hu-HU" dirty="0" err="1"/>
              <a:t>meghatározódik</a:t>
            </a:r>
            <a:r>
              <a:rPr lang="hu-HU" dirty="0"/>
              <a:t>.</a:t>
            </a:r>
          </a:p>
          <a:p>
            <a:r>
              <a:rPr lang="hu-HU" dirty="0"/>
              <a:t>Végrehajtási sorrend</a:t>
            </a:r>
          </a:p>
          <a:p>
            <a:pPr lvl="1"/>
            <a:r>
              <a:rPr lang="hu-HU" dirty="0"/>
              <a:t>Balról jobbra</a:t>
            </a:r>
          </a:p>
          <a:p>
            <a:pPr lvl="1"/>
            <a:r>
              <a:rPr lang="hu-HU" dirty="0"/>
              <a:t>Jobbról balra</a:t>
            </a:r>
          </a:p>
          <a:p>
            <a:pPr lvl="1"/>
            <a:r>
              <a:rPr lang="hu-HU" dirty="0"/>
              <a:t>Balról jobbra </a:t>
            </a:r>
            <a:r>
              <a:rPr lang="hu-HU" dirty="0" err="1"/>
              <a:t>precedencia</a:t>
            </a:r>
            <a:r>
              <a:rPr lang="hu-HU" dirty="0"/>
              <a:t> táblázattal</a:t>
            </a:r>
          </a:p>
          <a:p>
            <a:r>
              <a:rPr lang="hu-HU" dirty="0"/>
              <a:t>A műveletek elvégzése előtt meg kell határozni az operandusok érétéket.</a:t>
            </a:r>
          </a:p>
        </p:txBody>
      </p:sp>
    </p:spTree>
    <p:extLst>
      <p:ext uri="{BB962C8B-B14F-4D97-AF65-F5344CB8AC3E}">
        <p14:creationId xmlns:p14="http://schemas.microsoft.com/office/powerpoint/2010/main" val="148318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392D1E-A44B-7A1E-AA06-8519F968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Nyelvi elemek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03A31E-DEED-A165-3A81-2AA2415CB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Lexikális egységek</a:t>
            </a:r>
          </a:p>
          <a:p>
            <a:r>
              <a:rPr lang="hu-HU" dirty="0"/>
              <a:t>Szintaktikai egységek</a:t>
            </a:r>
          </a:p>
          <a:p>
            <a:r>
              <a:rPr lang="hu-HU" dirty="0"/>
              <a:t>Utasítások</a:t>
            </a:r>
          </a:p>
          <a:p>
            <a:r>
              <a:rPr lang="hu-HU" dirty="0"/>
              <a:t>Programegységek</a:t>
            </a:r>
          </a:p>
          <a:p>
            <a:r>
              <a:rPr lang="hu-HU" dirty="0"/>
              <a:t>Fordítási egységek</a:t>
            </a:r>
          </a:p>
          <a:p>
            <a:r>
              <a:rPr lang="hu-HU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3557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081DA68-5B81-01E7-0B01-9369FA228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4" y="89714"/>
            <a:ext cx="5734595" cy="653271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D7C9698-05E6-637D-204A-738AAD3CFC3E}"/>
              </a:ext>
            </a:extLst>
          </p:cNvPr>
          <p:cNvSpPr txBox="1"/>
          <p:nvPr/>
        </p:nvSpPr>
        <p:spPr>
          <a:xfrm>
            <a:off x="418011" y="1685109"/>
            <a:ext cx="2537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C++ </a:t>
            </a:r>
            <a:r>
              <a:rPr lang="hu-HU" dirty="0" err="1"/>
              <a:t>precedencia</a:t>
            </a:r>
            <a:r>
              <a:rPr lang="hu-HU" dirty="0"/>
              <a:t> táblázat</a:t>
            </a:r>
          </a:p>
        </p:txBody>
      </p:sp>
    </p:spTree>
    <p:extLst>
      <p:ext uri="{BB962C8B-B14F-4D97-AF65-F5344CB8AC3E}">
        <p14:creationId xmlns:p14="http://schemas.microsoft.com/office/powerpoint/2010/main" val="375031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077184-F768-F78A-E02B-36F42329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806"/>
          </a:xfrm>
        </p:spPr>
        <p:txBody>
          <a:bodyPr>
            <a:normAutofit fontScale="90000"/>
          </a:bodyPr>
          <a:lstStyle/>
          <a:p>
            <a:r>
              <a:rPr lang="hu-HU" dirty="0"/>
              <a:t>C </a:t>
            </a:r>
            <a:r>
              <a:rPr lang="hu-HU" dirty="0" err="1"/>
              <a:t>precedencia</a:t>
            </a:r>
            <a:r>
              <a:rPr lang="hu-HU" dirty="0"/>
              <a:t> táblázat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33EF984-0A3F-C0E5-A9AC-C4208308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949" y="812708"/>
            <a:ext cx="5120640" cy="5711768"/>
          </a:xfrm>
        </p:spPr>
      </p:pic>
    </p:spTree>
    <p:extLst>
      <p:ext uri="{BB962C8B-B14F-4D97-AF65-F5344CB8AC3E}">
        <p14:creationId xmlns:p14="http://schemas.microsoft.com/office/powerpoint/2010/main" val="422159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0C4DE-5C32-0B15-740B-D11CA33A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precedencia</a:t>
            </a:r>
            <a:r>
              <a:rPr lang="hu-HU" dirty="0"/>
              <a:t> táblázat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014D9CE-E3FD-BC3B-8B2E-2D925E2355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797" y="1084218"/>
            <a:ext cx="6320581" cy="5283925"/>
          </a:xfrm>
        </p:spPr>
      </p:pic>
    </p:spTree>
    <p:extLst>
      <p:ext uri="{BB962C8B-B14F-4D97-AF65-F5344CB8AC3E}">
        <p14:creationId xmlns:p14="http://schemas.microsoft.com/office/powerpoint/2010/main" val="297441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A68846-F670-8C36-23EB-B4C012FC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Kifejezés típusának meghatározása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4C9128-3DE5-0CA8-C0C9-36D5B3B4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Típusegyenértékűség: egy kifejezésben csak azonos típusú operandusok lehetnek, nincs konverzió</a:t>
            </a:r>
          </a:p>
          <a:p>
            <a:r>
              <a:rPr lang="hu-HU" dirty="0"/>
              <a:t>Típuskényszerítés: különböző típusú operandusok is lehetnek egy kifejezésben, de a művelet csak azonos </a:t>
            </a:r>
            <a:r>
              <a:rPr lang="hu-HU" dirty="0" err="1"/>
              <a:t>ábrázolású</a:t>
            </a:r>
            <a:r>
              <a:rPr lang="hu-HU" dirty="0"/>
              <a:t> operandusok esetén végezhető el. Különböző típusú operandusok esetén konverzió van.</a:t>
            </a:r>
          </a:p>
          <a:p>
            <a:r>
              <a:rPr lang="hu-HU" dirty="0"/>
              <a:t>Numerikus típusok esetén bővítés és szűkítés.</a:t>
            </a:r>
          </a:p>
          <a:p>
            <a:r>
              <a:rPr lang="hu-HU" dirty="0"/>
              <a:t>Bővítés: olyan típuskényszerítés, amikor a konvertálandó típus tartományának minden eleme egyben eleme a céltípus tartományának is. (egész -&gt; valós) Értékvesztés nincs.</a:t>
            </a:r>
          </a:p>
          <a:p>
            <a:r>
              <a:rPr lang="hu-HU" dirty="0"/>
              <a:t>Szűkítés: ennek fordítottja (valós -&gt; egész), ekkor a konverziónál értékcsonkítás, esetleg kerekítés történik</a:t>
            </a:r>
          </a:p>
          <a:p>
            <a:r>
              <a:rPr lang="hu-HU" dirty="0"/>
              <a:t>Explicit, implicit</a:t>
            </a:r>
          </a:p>
        </p:txBody>
      </p:sp>
    </p:spTree>
    <p:extLst>
      <p:ext uri="{BB962C8B-B14F-4D97-AF65-F5344CB8AC3E}">
        <p14:creationId xmlns:p14="http://schemas.microsoft.com/office/powerpoint/2010/main" val="366689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932351-3E5A-98EB-1C44-02629AFC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Lexikális egységek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619A7F-7B72-5F3B-0371-45997D15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Többkarakteres szimbólum (// ++ &amp;&amp;)</a:t>
            </a:r>
          </a:p>
          <a:p>
            <a:r>
              <a:rPr lang="hu-HU" dirty="0"/>
              <a:t>Szimbolikus nevek </a:t>
            </a:r>
          </a:p>
          <a:p>
            <a:pPr lvl="1"/>
            <a:r>
              <a:rPr lang="hu-HU" dirty="0"/>
              <a:t>Azonosító (x )</a:t>
            </a:r>
          </a:p>
          <a:p>
            <a:pPr lvl="1"/>
            <a:r>
              <a:rPr lang="hu-HU" dirty="0"/>
              <a:t>Kulcsszó (alapszavak: </a:t>
            </a:r>
            <a:r>
              <a:rPr lang="hu-HU" dirty="0" err="1"/>
              <a:t>if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, </a:t>
            </a:r>
            <a:r>
              <a:rPr lang="hu-HU" dirty="0" err="1"/>
              <a:t>case</a:t>
            </a:r>
            <a:r>
              <a:rPr lang="hu-HU" dirty="0"/>
              <a:t>, </a:t>
            </a:r>
            <a:r>
              <a:rPr lang="hu-HU" dirty="0" err="1"/>
              <a:t>break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Standard azonosító (beépített függvények nevei)</a:t>
            </a:r>
          </a:p>
          <a:p>
            <a:r>
              <a:rPr lang="hu-HU" dirty="0"/>
              <a:t>Címke</a:t>
            </a:r>
          </a:p>
          <a:p>
            <a:r>
              <a:rPr lang="hu-HU" dirty="0"/>
              <a:t>Megjegyzés</a:t>
            </a:r>
          </a:p>
          <a:p>
            <a:r>
              <a:rPr lang="hu-HU" dirty="0"/>
              <a:t>Literálok (’c’)</a:t>
            </a:r>
          </a:p>
        </p:txBody>
      </p:sp>
    </p:spTree>
    <p:extLst>
      <p:ext uri="{BB962C8B-B14F-4D97-AF65-F5344CB8AC3E}">
        <p14:creationId xmlns:p14="http://schemas.microsoft.com/office/powerpoint/2010/main" val="337142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549C1B-D681-8DD0-CBB5-5FF1A6C9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forrásszöveg összeállításának szabályai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89540D-F913-6D74-A4A1-74A88E6B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Kötött formátumú nyelvek: (</a:t>
            </a:r>
            <a:r>
              <a:rPr lang="hu-HU" dirty="0" err="1"/>
              <a:t>Fortran</a:t>
            </a:r>
            <a:r>
              <a:rPr lang="hu-HU" dirty="0"/>
              <a:t>, </a:t>
            </a:r>
            <a:r>
              <a:rPr lang="hu-HU" dirty="0" err="1"/>
              <a:t>Cobol</a:t>
            </a:r>
            <a:r>
              <a:rPr lang="hu-HU" dirty="0"/>
              <a:t>) alapvető szerepe van a sornak. Egy sorban egy utasítás helyezkedett el, a sor vége az utasítás vége.</a:t>
            </a:r>
          </a:p>
          <a:p>
            <a:r>
              <a:rPr lang="hu-HU" dirty="0"/>
              <a:t>Szabad formátumú nyelvek: A sor nem számít, helyette utasítás végjel van, ami általában pontosvessző.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9937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768FA5-323B-AE71-8CA9-088873F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36D045-211D-A2C3-AE9F-C192628F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Adatabsztrakció első megjelenési formája.</a:t>
            </a:r>
          </a:p>
          <a:p>
            <a:r>
              <a:rPr lang="hu-HU" dirty="0"/>
              <a:t>Absztrakt programozási eszköz.</a:t>
            </a:r>
          </a:p>
          <a:p>
            <a:r>
              <a:rPr lang="hu-HU" dirty="0"/>
              <a:t>A nyelvek egy része nem ismeri ezt az eszközt</a:t>
            </a:r>
          </a:p>
          <a:p>
            <a:pPr lvl="1"/>
            <a:r>
              <a:rPr lang="hu-HU" dirty="0"/>
              <a:t>Típusos nyelvek</a:t>
            </a:r>
          </a:p>
          <a:p>
            <a:pPr lvl="1"/>
            <a:r>
              <a:rPr lang="hu-HU" dirty="0"/>
              <a:t>Nem típusos nyelvek</a:t>
            </a:r>
          </a:p>
          <a:p>
            <a:r>
              <a:rPr lang="hu-HU" dirty="0"/>
              <a:t>Az adattípust három dolog határozza meg:</a:t>
            </a:r>
          </a:p>
          <a:p>
            <a:pPr lvl="1"/>
            <a:r>
              <a:rPr lang="hu-HU" dirty="0"/>
              <a:t>Tartomány</a:t>
            </a:r>
          </a:p>
          <a:p>
            <a:pPr lvl="1"/>
            <a:r>
              <a:rPr lang="hu-HU" dirty="0"/>
              <a:t>Műveletek</a:t>
            </a:r>
          </a:p>
          <a:p>
            <a:pPr lvl="1"/>
            <a:r>
              <a:rPr lang="hu-HU" dirty="0"/>
              <a:t>Reprezentáció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55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1FEEB-A7BE-8DBA-263E-B2959D9B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5190A2-6CDA-1C33-5C20-EC449732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Tartomány: azokat az elemeket tartalmazza, amelyeket az adott típusú konkrét programozási eszköz felvehet.</a:t>
            </a:r>
          </a:p>
          <a:p>
            <a:r>
              <a:rPr lang="hu-HU" dirty="0"/>
              <a:t>Műveletek: a tartomány elemein hajtjuk végre őket.</a:t>
            </a:r>
          </a:p>
          <a:p>
            <a:r>
              <a:rPr lang="hu-HU" dirty="0"/>
              <a:t>Reprezentáció: ábrázolási mód. A tartományba tartozó értékek tárban való megjelenését határozza meg.</a:t>
            </a:r>
          </a:p>
          <a:p>
            <a:r>
              <a:rPr lang="hu-HU" dirty="0"/>
              <a:t>Beépített típusok</a:t>
            </a:r>
          </a:p>
          <a:p>
            <a:r>
              <a:rPr lang="hu-HU" dirty="0"/>
              <a:t>Programozó által definiált típusok</a:t>
            </a:r>
          </a:p>
          <a:p>
            <a:r>
              <a:rPr lang="hu-HU" dirty="0"/>
              <a:t>Saját típus esetén meg kell adni a tartományát, a műveleteit és a reprezentációját. Sok esetben már meglévő típus segítségével adjuk meg.</a:t>
            </a:r>
          </a:p>
        </p:txBody>
      </p:sp>
    </p:spTree>
    <p:extLst>
      <p:ext uri="{BB962C8B-B14F-4D97-AF65-F5344CB8AC3E}">
        <p14:creationId xmlns:p14="http://schemas.microsoft.com/office/powerpoint/2010/main" val="146089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DC58FB-188B-07AA-1417-BE4CC992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4CAA14-4B7D-4244-4E05-B247C4C7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típusból (alaptípus) származtathatunk egy másikat (altípus), ha leszűkítjük a tartományát, változatlanul hagyva a műveleteit és reprezentációját.</a:t>
            </a:r>
          </a:p>
          <a:p>
            <a:r>
              <a:rPr lang="hu-HU" dirty="0"/>
              <a:t>Skalár vagy egyszerű adattípus: tartománya atomi értékeket tartalmaz, minden érték egyedi, közvetlenül nyelvi eszközökkel tovább nem bontható. Tartományaiból vett érétékek jelenhetnek meg literálként.</a:t>
            </a:r>
          </a:p>
          <a:p>
            <a:r>
              <a:rPr lang="hu-HU" dirty="0"/>
              <a:t>Strukturált vagy összetett adattípus: tartományának elemei maguk is valamilyen típussal rendelkeznek. Az elemek egy-egy értékcsoportot képviselnek, nem atomiak. Általában valamilyen absztrakt adatszerkezet programnyelvi megfelelői.</a:t>
            </a:r>
          </a:p>
        </p:txBody>
      </p:sp>
    </p:spTree>
    <p:extLst>
      <p:ext uri="{BB962C8B-B14F-4D97-AF65-F5344CB8AC3E}">
        <p14:creationId xmlns:p14="http://schemas.microsoft.com/office/powerpoint/2010/main" val="276752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5AEE97-8035-5E45-46F3-10192B00D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F4214C-E13D-9CF9-6B1E-CAF9F5A9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Egész: fixpontos, előjeles vagy előjel nélküli</a:t>
            </a:r>
          </a:p>
          <a:p>
            <a:r>
              <a:rPr lang="hu-HU" dirty="0"/>
              <a:t>Valós: általában lebegőpontos, a tartomány az ábrázoláson múlik</a:t>
            </a:r>
          </a:p>
          <a:p>
            <a:r>
              <a:rPr lang="hu-HU" dirty="0"/>
              <a:t>Ezek együttesen numerikusok, amiken numerikus és hasonlító műveleteket hajthatunk végre.</a:t>
            </a:r>
          </a:p>
          <a:p>
            <a:r>
              <a:rPr lang="hu-HU" dirty="0"/>
              <a:t>Karakteres: tartományának elemei karakterek</a:t>
            </a:r>
          </a:p>
          <a:p>
            <a:r>
              <a:rPr lang="hu-HU" dirty="0"/>
              <a:t>Karakterlánc vagy </a:t>
            </a:r>
            <a:r>
              <a:rPr lang="hu-HU" dirty="0" err="1"/>
              <a:t>sztring</a:t>
            </a:r>
            <a:r>
              <a:rPr lang="hu-HU" dirty="0"/>
              <a:t>: tartományának elemei karaktersorozatok</a:t>
            </a:r>
          </a:p>
          <a:p>
            <a:r>
              <a:rPr lang="hu-HU" dirty="0"/>
              <a:t>Logikai: igaz vagy hamis</a:t>
            </a:r>
          </a:p>
          <a:p>
            <a:r>
              <a:rPr lang="hu-HU" dirty="0"/>
              <a:t>Felsorolás: meg kell adni a tartomány elemeit, amik azonosítók lehetnek.</a:t>
            </a:r>
          </a:p>
          <a:p>
            <a:r>
              <a:rPr lang="hu-HU" dirty="0"/>
              <a:t>Sorszámozott: egész, karakteres, logikai, felsorolás. Elemei listát alkotnak, van első és utolsó elem. Sorrendiség értelmezett.</a:t>
            </a:r>
          </a:p>
        </p:txBody>
      </p:sp>
    </p:spTree>
    <p:extLst>
      <p:ext uri="{BB962C8B-B14F-4D97-AF65-F5344CB8AC3E}">
        <p14:creationId xmlns:p14="http://schemas.microsoft.com/office/powerpoint/2010/main" val="391159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EBBB9-E96E-5BF3-6555-0CE8188F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Összetett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73CC12-B0BB-8365-65BE-059363568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Tömb: a tömb absztrakt adatszerkezet megjelenése típus szinten. Statikus és homogén összetett típus, azaz tartományának elemei olyan értékcsoportok, amelyekben az elemek száma ugyanannyi és az elemek azonos típusúak.</a:t>
            </a:r>
          </a:p>
          <a:p>
            <a:pPr lvl="1"/>
            <a:r>
              <a:rPr lang="hu-HU" dirty="0"/>
              <a:t>Dimenziók száma</a:t>
            </a:r>
          </a:p>
          <a:p>
            <a:pPr lvl="1"/>
            <a:r>
              <a:rPr lang="hu-HU" dirty="0"/>
              <a:t>Indexkészlet típusa és tartománya</a:t>
            </a:r>
          </a:p>
          <a:p>
            <a:pPr lvl="1"/>
            <a:r>
              <a:rPr lang="hu-HU" dirty="0"/>
              <a:t>Elemeinek típusa</a:t>
            </a:r>
          </a:p>
          <a:p>
            <a:pPr marL="457200" lvl="1" indent="0">
              <a:buNone/>
            </a:pPr>
            <a:r>
              <a:rPr lang="hu-HU" dirty="0"/>
              <a:t>Reprezentációja lehet sor vagy oszlopfolytonos.</a:t>
            </a:r>
          </a:p>
        </p:txBody>
      </p:sp>
    </p:spTree>
    <p:extLst>
      <p:ext uri="{BB962C8B-B14F-4D97-AF65-F5344CB8AC3E}">
        <p14:creationId xmlns:p14="http://schemas.microsoft.com/office/powerpoint/2010/main" val="274670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1243</Words>
  <Application>Microsoft Office PowerPoint</Application>
  <PresentationFormat>Szélesvásznú</PresentationFormat>
  <Paragraphs>133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Office-téma</vt:lpstr>
      <vt:lpstr>Magas szintű programozási nyelvek 1</vt:lpstr>
      <vt:lpstr>Nyelvi elemek</vt:lpstr>
      <vt:lpstr>Lexikális egységek</vt:lpstr>
      <vt:lpstr>A forrásszöveg összeállításának szabályai</vt:lpstr>
      <vt:lpstr>Adattípusok</vt:lpstr>
      <vt:lpstr>Adattípusok</vt:lpstr>
      <vt:lpstr>Adattípusok</vt:lpstr>
      <vt:lpstr>Egyszerű típusok</vt:lpstr>
      <vt:lpstr>Összetett típusok</vt:lpstr>
      <vt:lpstr>Összetett típusok és mutató</vt:lpstr>
      <vt:lpstr>Nevesített konstans</vt:lpstr>
      <vt:lpstr>Változó</vt:lpstr>
      <vt:lpstr>Változó</vt:lpstr>
      <vt:lpstr>Cím rendelése változókhoz</vt:lpstr>
      <vt:lpstr>Programozó által vezérelt tárkiosztás</vt:lpstr>
      <vt:lpstr>Értékkomponens meghatározása</vt:lpstr>
      <vt:lpstr>A C típusrendszere</vt:lpstr>
      <vt:lpstr>Kifejezések</vt:lpstr>
      <vt:lpstr>PowerPoint-bemutató</vt:lpstr>
      <vt:lpstr>PowerPoint-bemutató</vt:lpstr>
      <vt:lpstr>C precedencia táblázat</vt:lpstr>
      <vt:lpstr>Python precedencia táblázat</vt:lpstr>
      <vt:lpstr>Kifejezés típusának meghatározása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</dc:title>
  <dc:creator>Máté Szabó</dc:creator>
  <cp:lastModifiedBy>Máté Szabó</cp:lastModifiedBy>
  <cp:revision>63</cp:revision>
  <dcterms:created xsi:type="dcterms:W3CDTF">2023-02-23T12:38:53Z</dcterms:created>
  <dcterms:modified xsi:type="dcterms:W3CDTF">2023-02-23T14:27:10Z</dcterms:modified>
</cp:coreProperties>
</file>