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59963A-1054-9B96-96B2-0B11A4AC4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EF2C65-6E4B-51D5-12D7-5C307F4C9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B954F8-DB58-6F7A-58F4-046D480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82744C-56AE-C778-5A20-FF47DECE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FD1866-0A33-2CE8-5A9D-CF6E2038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698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C45BA8-1201-703E-FF3A-377B35C0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E787EA-2FA6-4D27-1EB4-F566792E8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025534-D4F3-1F4D-DA5E-11841715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CCF399-13AF-94D8-04E0-1656F685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547995-78A7-75AB-E169-D28568DB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4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DA37615-AA2A-C5DE-5D20-F7E9D9F1E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718F6-164C-74E5-858A-F116B911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717461-21FE-069E-BDE5-F61D53B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5163C3-FCC5-4AF7-684A-54C8E16A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810725-2A4A-519A-8160-4421D336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0AACDD-1EC4-E998-8C3F-1C6B8968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B900D-E825-9B75-ACEC-8AA1868F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05FE89-E88D-D3F9-2650-256E1E3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366D51-A38D-179B-EB34-67950241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7F82F9-B72D-1574-4D89-EE2A760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0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6D19B-1CE8-8A5C-E434-CB6EF720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0F095D-92BC-81E6-A3F8-A7D78FB7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5CA88B-AE18-621E-457F-6F261492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4E96A9-70C0-DCDA-6C0E-C27DF20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6FF453-245B-0916-8D5B-E3271AC3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43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AF6455-E1BC-B97F-E94D-7E16A223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918EC9-C161-5279-F413-6A77EF943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F6B8CA-E882-B801-8AA2-BC18A3BC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9BF40E-010F-1F5F-BB29-D41E47E9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970CE3-88F8-D424-F0EA-CD9EF9F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F276B0-E31A-0E3B-413A-2E7300CC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7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E73BB-ED09-F2A7-0758-0C03C5D2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4D8E9C-3D72-0A78-21D9-815CB908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1550C8-D93E-96FF-AF23-B4F8AE54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D8277DC-CD38-8488-84A2-55A7BFE63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8AE2BF7-B488-0228-1070-8BBE9F362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9848AC9-725D-2032-4C5D-6F9A32E0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A736A5B-66A6-C9B3-4D49-7A2839E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1D09DBD-FA4C-69DD-3CA3-9BC5E9D6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9C9DA3-510F-A631-AC9E-B970BD2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33A2945-901B-3291-9AE7-A696C89B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4428488-8296-9299-884C-90C3A38C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AA203BA-022C-7F1F-59FB-7831D83F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56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52B3B38-C645-0A17-5971-6513534D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F62113-B8F2-6BC4-3ED5-2A46B25B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AE793C-6FE0-2BD1-4705-BF8FE454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34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81551-AC29-ED0A-9966-96B573D4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4EBD3-4890-02E5-1493-028595D6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55B14AD-271E-539D-41D3-C5DFCAB2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50AFAA-5CEF-2483-F223-D6FD4DE8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B01B21-81A1-5542-0D2C-DDC2DC46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746632-BC88-201F-1FA3-590D22C5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9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398EBE-C384-335B-EDAA-D7FFB8F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F5BAB1-D898-65C1-7D41-2E4EB05C9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98F62C-081A-0CA8-526C-36DEF625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88C3DF-5898-F9B8-F339-D31C8A6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4768F2-7127-A51A-4B6E-7B12E8FB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BD3453-17C7-164B-2F3F-DF5D0430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4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99CD13F-619E-E61E-853E-FAAB8F93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741BDB-F52F-FC65-6B95-FE88D8F8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5B0CC7-E81A-B05A-4B26-63C3AC5D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0CB9-BD0A-4143-A9D3-5539D5AD66A2}" type="datetimeFigureOut">
              <a:rPr lang="hu-HU" smtClean="0"/>
              <a:t>2023. 03. 03.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D38D4F-DE0B-810D-141D-39D3F417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8FEEA5-1872-FE9F-A654-100E5B897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1C09-7331-4AB5-8F65-A34C5AEB34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70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A934A-709C-D197-7640-833A631C2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 szintű programozási nyelvek 1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E8462-920D-F800-2F8F-F99F7BE27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3. előadás</a:t>
            </a:r>
          </a:p>
        </p:txBody>
      </p:sp>
    </p:spTree>
    <p:extLst>
      <p:ext uri="{BB962C8B-B14F-4D97-AF65-F5344CB8AC3E}">
        <p14:creationId xmlns:p14="http://schemas.microsoft.com/office/powerpoint/2010/main" val="226896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7C4540-4D13-91BB-2E44-D1664B52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programok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5D21D-EBFE-EDE2-BF38-45079546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eljárásorientált programnyelvekben a program szövege többé-kevésbé független, szuverén részekre, ún. </a:t>
            </a:r>
            <a:r>
              <a:rPr lang="hu-HU" b="1" dirty="0"/>
              <a:t>programegységekre</a:t>
            </a:r>
            <a:r>
              <a:rPr lang="hu-HU" dirty="0"/>
              <a:t> tagolható.</a:t>
            </a:r>
          </a:p>
          <a:p>
            <a:r>
              <a:rPr lang="hu-HU" dirty="0"/>
              <a:t>Bizonyos nyelvekben a program fizikailag önálló részekből áll, melyek külön-külön fordíthatók. Ezek a részek mélységében nem strukturáltak.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B9F59D-8F04-74BC-539E-00F67458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03" y="4416755"/>
            <a:ext cx="3486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2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ACA91-19F5-7F17-88FC-1DBA8A09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hu-HU" dirty="0"/>
              <a:t>Más nyelvekben a programot egyetlen egységként kell lefordítani. Ilyenkor a program szövege mélységében strukturálható. A programegységek fizikailag nem függetlenek.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Végül az előző kettő kombinációja is elképzelhető. Ezen nyelvekben fizikailag független, de tetszőleges belső struktúrával rendelkező programegységek léteznek.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CDCA45-D14F-A740-1D77-A550010B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47" y="2278380"/>
            <a:ext cx="2847975" cy="1295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AA400F3-3C8A-0AA3-70A6-3338C4B9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15" y="4741903"/>
            <a:ext cx="3333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19110-B936-2872-9CF5-56F859E7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programok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BCBEB-E17C-C0D7-31EB-C4C14972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eljárásorientált nyelvekben az alábbi programegységek léteznek: </a:t>
            </a:r>
          </a:p>
          <a:p>
            <a:pPr lvl="1"/>
            <a:r>
              <a:rPr lang="hu-HU" dirty="0"/>
              <a:t>alprogram </a:t>
            </a:r>
          </a:p>
          <a:p>
            <a:pPr lvl="1"/>
            <a:r>
              <a:rPr lang="hu-HU" dirty="0"/>
              <a:t>blokk </a:t>
            </a:r>
          </a:p>
          <a:p>
            <a:pPr lvl="1"/>
            <a:r>
              <a:rPr lang="hu-HU" dirty="0"/>
              <a:t>csomag </a:t>
            </a:r>
          </a:p>
          <a:p>
            <a:pPr lvl="1"/>
            <a:r>
              <a:rPr lang="hu-HU" dirty="0"/>
              <a:t>taszk</a:t>
            </a:r>
          </a:p>
        </p:txBody>
      </p:sp>
    </p:spTree>
    <p:extLst>
      <p:ext uri="{BB962C8B-B14F-4D97-AF65-F5344CB8AC3E}">
        <p14:creationId xmlns:p14="http://schemas.microsoft.com/office/powerpoint/2010/main" val="142752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B33C7B-498D-D12D-4E6A-6A06CB5D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Alprogramok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DAFD0B-A826-7789-986B-64B4B2A8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alprogram az eljárásorientált nyelvekben a </a:t>
            </a:r>
            <a:r>
              <a:rPr lang="hu-HU" b="1" dirty="0"/>
              <a:t>procedurális absztrakció </a:t>
            </a:r>
            <a:r>
              <a:rPr lang="hu-HU" dirty="0"/>
              <a:t>első megjelenési formája, alapvető szerepet játszik ebben a paradigmában, sőt meghatározója annak. Az alprogram mint absztrakciós eszköz egy </a:t>
            </a:r>
            <a:r>
              <a:rPr lang="hu-HU" b="1" dirty="0"/>
              <a:t>bemeneti adatcsoportot </a:t>
            </a:r>
            <a:r>
              <a:rPr lang="hu-HU" dirty="0"/>
              <a:t>képez le egy </a:t>
            </a:r>
            <a:r>
              <a:rPr lang="hu-HU" b="1" dirty="0"/>
              <a:t>kimeneti adatcsoportra </a:t>
            </a:r>
            <a:r>
              <a:rPr lang="hu-HU" dirty="0"/>
              <a:t>úgy, hogy egy specifikáció megadja az adatok leírását, de semmit nem tudunk magáról a tényleges leképezésről. Ismerjük a specifikációt, de nem ismerjük az implementációt.</a:t>
            </a:r>
          </a:p>
          <a:p>
            <a:r>
              <a:rPr lang="hu-HU" dirty="0"/>
              <a:t>Az alprogram, mint programozási eszköz az </a:t>
            </a:r>
            <a:r>
              <a:rPr lang="hu-HU" b="1" dirty="0" err="1"/>
              <a:t>újrafelhasználás</a:t>
            </a:r>
            <a:r>
              <a:rPr lang="hu-HU" dirty="0"/>
              <a:t> eszköze. Akkor alkalmazható, ha a program különböző pontjain ugyanaz a programrész megismétlődik. Ez az ismétlődő programrész kiemelhető, egyszer kell megírni, és a program azon pontjain, ahol ez a programrész szerepelt volna, csak </a:t>
            </a:r>
            <a:r>
              <a:rPr lang="hu-HU" b="1" dirty="0"/>
              <a:t>hivatkozni</a:t>
            </a:r>
            <a:r>
              <a:rPr lang="hu-HU" dirty="0"/>
              <a:t> kell rá – az alprogram az adott helyeken </a:t>
            </a:r>
            <a:r>
              <a:rPr lang="hu-HU" b="1" dirty="0"/>
              <a:t>meghívható</a:t>
            </a:r>
            <a:r>
              <a:rPr lang="hu-HU" dirty="0"/>
              <a:t>, </a:t>
            </a:r>
            <a:r>
              <a:rPr lang="hu-HU" b="1" dirty="0"/>
              <a:t>aktivizálható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06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9376A8-10F9-D789-16CC-DD6A343E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/>
          <a:lstStyle/>
          <a:p>
            <a:r>
              <a:rPr lang="hu-HU" dirty="0"/>
              <a:t>Az alprogram attól lesz absztrakciós eszköz, hogy a kiemelt programrészt </a:t>
            </a:r>
            <a:r>
              <a:rPr lang="hu-HU" b="1" dirty="0"/>
              <a:t>formális paraméterekkel </a:t>
            </a:r>
            <a:r>
              <a:rPr lang="hu-HU" dirty="0"/>
              <a:t>látjuk el, vagyis </a:t>
            </a:r>
            <a:r>
              <a:rPr lang="hu-HU" b="1" dirty="0"/>
              <a:t>általánosabban</a:t>
            </a:r>
            <a:r>
              <a:rPr lang="hu-HU" dirty="0"/>
              <a:t> írjuk meg, mint ahogyan az adott helyeken szerepelt volna. </a:t>
            </a:r>
          </a:p>
          <a:p>
            <a:r>
              <a:rPr lang="hu-HU" dirty="0"/>
              <a:t>Formálisan az alprogram a következőképpen épül fel: </a:t>
            </a:r>
          </a:p>
          <a:p>
            <a:pPr lvl="1"/>
            <a:r>
              <a:rPr lang="hu-HU" dirty="0"/>
              <a:t>fej vagy specifikáció</a:t>
            </a:r>
          </a:p>
          <a:p>
            <a:pPr lvl="1"/>
            <a:r>
              <a:rPr lang="hu-HU" dirty="0"/>
              <a:t>törzs vagy implementáció</a:t>
            </a:r>
          </a:p>
          <a:p>
            <a:pPr lvl="1"/>
            <a:r>
              <a:rPr lang="hu-HU" dirty="0"/>
              <a:t>Vég</a:t>
            </a:r>
          </a:p>
          <a:p>
            <a:r>
              <a:rPr lang="hu-HU" dirty="0"/>
              <a:t>Az alprogram, mint programozási eszköz négy komponensből áll:</a:t>
            </a:r>
          </a:p>
          <a:p>
            <a:pPr lvl="1"/>
            <a:r>
              <a:rPr lang="hu-HU" dirty="0"/>
              <a:t>név</a:t>
            </a:r>
          </a:p>
          <a:p>
            <a:pPr lvl="1"/>
            <a:r>
              <a:rPr lang="hu-HU" dirty="0"/>
              <a:t>formális paraméter lista </a:t>
            </a:r>
          </a:p>
          <a:p>
            <a:pPr lvl="1"/>
            <a:r>
              <a:rPr lang="hu-HU" dirty="0"/>
              <a:t>törzs</a:t>
            </a:r>
          </a:p>
          <a:p>
            <a:pPr lvl="1"/>
            <a:r>
              <a:rPr lang="hu-HU" dirty="0"/>
              <a:t>környezet</a:t>
            </a:r>
          </a:p>
        </p:txBody>
      </p:sp>
    </p:spTree>
    <p:extLst>
      <p:ext uri="{BB962C8B-B14F-4D97-AF65-F5344CB8AC3E}">
        <p14:creationId xmlns:p14="http://schemas.microsoft.com/office/powerpoint/2010/main" val="8965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F52904-4317-60C0-2027-C0D31957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208"/>
            <a:ext cx="10515600" cy="543475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név egy azonosító, amely mindig a fejben szerepel. A formális paraméter lista is a specifikáció része. A formális paraméter listában azonosítók szerepelnek, ezek a törzsben saját programozási eszközök nevei lehetnek, és egy általános szerepkört írnak le, amelyet a hívás helyén konkretizálni kell az </a:t>
            </a:r>
            <a:r>
              <a:rPr lang="hu-HU" b="1" dirty="0"/>
              <a:t>aktuális paraméterek </a:t>
            </a:r>
            <a:r>
              <a:rPr lang="hu-HU" dirty="0"/>
              <a:t>segítségével.</a:t>
            </a:r>
          </a:p>
          <a:p>
            <a:r>
              <a:rPr lang="hu-HU" dirty="0"/>
              <a:t>A formális paraméter lista lehet üres is, ekkor paraméter nélküli alprogramról beszélünk. </a:t>
            </a:r>
          </a:p>
          <a:p>
            <a:r>
              <a:rPr lang="hu-HU" dirty="0"/>
              <a:t>A törzsben deklarációs és végrehajtható utasítások szerepelnek.</a:t>
            </a:r>
          </a:p>
          <a:p>
            <a:r>
              <a:rPr lang="hu-HU" dirty="0"/>
              <a:t>Az alprogramban deklarált programozási eszközök az alprogram </a:t>
            </a:r>
            <a:r>
              <a:rPr lang="hu-HU" b="1" dirty="0"/>
              <a:t>lokális</a:t>
            </a:r>
            <a:r>
              <a:rPr lang="hu-HU" dirty="0"/>
              <a:t> eszközei, ezek nevei az alprogram lokális nevei. A lokális nevek az alprogramon kívülről nem láthatók, azokat az alprogram elrejti a külvilág elől. Ezzel szemben léteznek a </a:t>
            </a:r>
            <a:r>
              <a:rPr lang="hu-HU" b="1" dirty="0"/>
              <a:t>globális</a:t>
            </a:r>
            <a:r>
              <a:rPr lang="hu-HU" dirty="0"/>
              <a:t> nevek, melyeket nem az adott alprogramban deklaráltunk, hanem valahol rajta kívül, de a törzsben szabályosan hivatkozhatunk rájuk.</a:t>
            </a:r>
          </a:p>
        </p:txBody>
      </p:sp>
    </p:spTree>
    <p:extLst>
      <p:ext uri="{BB962C8B-B14F-4D97-AF65-F5344CB8AC3E}">
        <p14:creationId xmlns:p14="http://schemas.microsoft.com/office/powerpoint/2010/main" val="79479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2CB787-E65C-CCDB-E3E1-EE4A33F3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081"/>
            <a:ext cx="10515600" cy="551788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Egy alprogram környezete alatt a globális változók együttesét értjük. </a:t>
            </a:r>
          </a:p>
          <a:p>
            <a:r>
              <a:rPr lang="hu-HU" dirty="0"/>
              <a:t>Az alprogramoknak két fajtája van: eljárás és függvény. </a:t>
            </a:r>
          </a:p>
          <a:p>
            <a:r>
              <a:rPr lang="hu-HU" dirty="0"/>
              <a:t>Az eljárás olyan alprogram, amely valamilyen tevékenységet hajt végre. A hívás helyén ezen tevékenység eredményét használhatjuk fel. Az eljárás a hatását a paramétereinek vagy a környezetének megváltoztatásával illetve a törzsben elhelyezett végrehajtható utasítások által meghatározott tevékenység elvégzésével fejti ki.</a:t>
            </a:r>
          </a:p>
          <a:p>
            <a:r>
              <a:rPr lang="hu-HU" dirty="0"/>
              <a:t>A függvény olyan alprogram, amelynek az a feladata, hogy egyetlen értéket határozzon meg. Ez az érték általában tetszőleges típusú lehet. A függvény visszatérési értékének a típusa egy további olyan információ, amely hozzátartozik a függvény specifikációjához. A függvény visszatérési értékét mindig a neve hordozza, formálisan az közvetíti vissza a hívás helyére. A függvény törzsének végrehajtható utasításai a visszatérési érték meghatározását szolgálják. </a:t>
            </a:r>
          </a:p>
          <a:p>
            <a:r>
              <a:rPr lang="hu-HU" dirty="0"/>
              <a:t>Azt a szituációt, amikor </a:t>
            </a:r>
            <a:r>
              <a:rPr lang="hu-HU" b="1" dirty="0"/>
              <a:t>a függvény megváltoztatja paramétereit, vagy környezetét</a:t>
            </a:r>
            <a:r>
              <a:rPr lang="hu-HU" dirty="0"/>
              <a:t>, a függvény </a:t>
            </a:r>
            <a:r>
              <a:rPr lang="hu-HU" b="1" dirty="0"/>
              <a:t>mellékhatásának</a:t>
            </a:r>
            <a:r>
              <a:rPr lang="hu-HU" dirty="0"/>
              <a:t> nevezzük. A mellékhatást általában károsnak tartják. </a:t>
            </a:r>
          </a:p>
        </p:txBody>
      </p:sp>
    </p:spTree>
    <p:extLst>
      <p:ext uri="{BB962C8B-B14F-4D97-AF65-F5344CB8AC3E}">
        <p14:creationId xmlns:p14="http://schemas.microsoft.com/office/powerpoint/2010/main" val="79780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7ABA1-A559-1C76-AFBC-A89D307F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Hívási lánc, 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E98FE-BE49-F6E6-96AF-84024EC4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Egy programegység bármikor meghívhat egy másik programegységet, az egy újabb programegységet, és így tovább. Így kialakul egy </a:t>
            </a:r>
            <a:r>
              <a:rPr lang="hu-HU" b="1" dirty="0"/>
              <a:t>hívási lánc</a:t>
            </a:r>
            <a:r>
              <a:rPr lang="hu-HU" dirty="0"/>
              <a:t>. A hívási lánc első tagja mindig a főprogram. A hívási lánc minden tagja aktív, de </a:t>
            </a:r>
            <a:r>
              <a:rPr lang="hu-HU" b="1" dirty="0"/>
              <a:t>csak a legutoljára meghívott programegység működik</a:t>
            </a:r>
            <a:r>
              <a:rPr lang="hu-HU" dirty="0"/>
              <a:t>. Szabályos esetben mindig az utoljára meghívott programegység fejezi be legelőször a működését, és a vezérlés visszatér az őt meghívó programegységbe. A hívási lánc futás közben dinamikusan épül föl és bomlik le.</a:t>
            </a:r>
          </a:p>
          <a:p>
            <a:r>
              <a:rPr lang="hu-HU" dirty="0"/>
              <a:t>Azt a szituációt, amikor egy aktív alprogramot hívunk meg, </a:t>
            </a:r>
            <a:r>
              <a:rPr lang="hu-HU" b="1" dirty="0"/>
              <a:t>rekurziónak</a:t>
            </a:r>
            <a:r>
              <a:rPr lang="hu-HU" dirty="0"/>
              <a:t> nevezzük. </a:t>
            </a:r>
          </a:p>
          <a:p>
            <a:pPr lvl="1"/>
            <a:r>
              <a:rPr lang="hu-HU" dirty="0"/>
              <a:t>közvetlen: egy alprogram önmagát hívja meg, vagyis a törzsben van egy hivatkozás saját magára. </a:t>
            </a:r>
          </a:p>
          <a:p>
            <a:pPr lvl="1"/>
            <a:r>
              <a:rPr lang="hu-HU" dirty="0"/>
              <a:t>közvetett: a hívási láncban már korábban szereplő alprogramot hívunk meg. </a:t>
            </a:r>
          </a:p>
          <a:p>
            <a:r>
              <a:rPr lang="hu-HU" dirty="0"/>
              <a:t>A rekurzióval megvalósított algoritmus mindig átírható iteratív algoritmussá. </a:t>
            </a:r>
          </a:p>
        </p:txBody>
      </p:sp>
    </p:spTree>
    <p:extLst>
      <p:ext uri="{BB962C8B-B14F-4D97-AF65-F5344CB8AC3E}">
        <p14:creationId xmlns:p14="http://schemas.microsoft.com/office/powerpoint/2010/main" val="129585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5053A5-B22B-C0FC-4B6D-800304CA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Másodlagos belépési 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0459B2-7FD5-DE59-CB1B-DA69C423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Egyes nyelvek megengedik, hogy egy alprogramot meghívni ne csak a fejen keresztül lehessen, hanem a törzsben ki lehessen alakítani ún. másodlagos belépési pontokat, így vagy a fejben megadott névvel vagy a másodlagos belépési pont nevével lehet hivatkozni az alprogramra.</a:t>
            </a:r>
          </a:p>
        </p:txBody>
      </p:sp>
    </p:spTree>
    <p:extLst>
      <p:ext uri="{BB962C8B-B14F-4D97-AF65-F5344CB8AC3E}">
        <p14:creationId xmlns:p14="http://schemas.microsoft.com/office/powerpoint/2010/main" val="73123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C85728-65B9-69FD-2F10-2827D45A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Paraméterkiértékelés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EB3C83-8B1B-CD1B-C38C-208DE811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Paraméterkiértékelés</a:t>
            </a:r>
            <a:r>
              <a:rPr lang="hu-HU" dirty="0"/>
              <a:t> alatt értjük azt a folyamatot, amikor egy alprogram hívásánál egymáshoz rendelődnek a formális- és aktuális paraméterek, és meghatározódnak azok az információk, amelyek a paraméterátadásnál a kommunikációt szolgáltatják. </a:t>
            </a:r>
          </a:p>
          <a:p>
            <a:r>
              <a:rPr lang="hu-HU" dirty="0"/>
              <a:t>A </a:t>
            </a:r>
            <a:r>
              <a:rPr lang="hu-HU" dirty="0" err="1"/>
              <a:t>paraméterkiértékelésnél</a:t>
            </a:r>
            <a:r>
              <a:rPr lang="hu-HU" dirty="0"/>
              <a:t> mindig a formális paraméter lista az elsődleges, ezt az alprogram specifikációja tartalmazza, egy darab van belőle. Aktuális paraméter lista viszont annyi lehet, ahányszor meghívjuk az alprogramot.</a:t>
            </a:r>
          </a:p>
          <a:p>
            <a:r>
              <a:rPr lang="hu-HU" dirty="0"/>
              <a:t>A </a:t>
            </a:r>
            <a:r>
              <a:rPr lang="hu-HU" dirty="0" err="1"/>
              <a:t>paraméterkiértékelésnek</a:t>
            </a:r>
            <a:r>
              <a:rPr lang="hu-HU" dirty="0"/>
              <a:t> három aspektusa van, ezek az alábbi kérdésekre adnak választ.</a:t>
            </a:r>
          </a:p>
        </p:txBody>
      </p:sp>
    </p:spTree>
    <p:extLst>
      <p:ext uri="{BB962C8B-B14F-4D97-AF65-F5344CB8AC3E}">
        <p14:creationId xmlns:p14="http://schemas.microsoft.com/office/powerpoint/2010/main" val="5238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EC6AB-1114-AD38-9A6D-1A1A3DEC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D2D4F2-F2AB-96E5-710E-EB3418D3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Deklarációs utasítások: A fordítóprogramnak szólnak, befolyásolják a tárgykódot, de nem kerülnek lefordításra. A névvel rendelkező saját programozási eszközöket lehete deklarálni.</a:t>
            </a:r>
          </a:p>
          <a:p>
            <a:r>
              <a:rPr lang="hu-HU" dirty="0"/>
              <a:t>Végrehajtó utasítások: Ezekből generálja a fordítóprogram a tárgykódot.</a:t>
            </a:r>
          </a:p>
          <a:p>
            <a:pPr lvl="1"/>
            <a:r>
              <a:rPr lang="hu-HU" dirty="0"/>
              <a:t>Értékadó utasítás</a:t>
            </a:r>
          </a:p>
          <a:p>
            <a:pPr lvl="1"/>
            <a:r>
              <a:rPr lang="hu-HU" dirty="0"/>
              <a:t>Üres utasítás</a:t>
            </a:r>
          </a:p>
          <a:p>
            <a:pPr lvl="1"/>
            <a:r>
              <a:rPr lang="hu-HU" dirty="0"/>
              <a:t>Ugró utasítás</a:t>
            </a:r>
          </a:p>
          <a:p>
            <a:pPr lvl="1"/>
            <a:r>
              <a:rPr lang="hu-HU" dirty="0"/>
              <a:t>Elágaztató utasítások</a:t>
            </a:r>
          </a:p>
          <a:p>
            <a:pPr lvl="1"/>
            <a:r>
              <a:rPr lang="hu-HU" dirty="0"/>
              <a:t>Ciklusszervező utasítások</a:t>
            </a:r>
          </a:p>
          <a:p>
            <a:pPr lvl="1"/>
            <a:r>
              <a:rPr lang="hu-HU" dirty="0"/>
              <a:t>Hívó utasítások</a:t>
            </a:r>
          </a:p>
          <a:p>
            <a:pPr lvl="1"/>
            <a:r>
              <a:rPr lang="hu-HU" dirty="0"/>
              <a:t>Vezérlésátadó utasítások</a:t>
            </a:r>
          </a:p>
          <a:p>
            <a:pPr lvl="1"/>
            <a:r>
              <a:rPr lang="hu-HU" dirty="0"/>
              <a:t>I/O utasítások</a:t>
            </a:r>
          </a:p>
          <a:p>
            <a:pPr lvl="1"/>
            <a:r>
              <a:rPr lang="hu-HU" dirty="0"/>
              <a:t>Egyéb utasítások</a:t>
            </a:r>
          </a:p>
        </p:txBody>
      </p:sp>
    </p:spTree>
    <p:extLst>
      <p:ext uri="{BB962C8B-B14F-4D97-AF65-F5344CB8AC3E}">
        <p14:creationId xmlns:p14="http://schemas.microsoft.com/office/powerpoint/2010/main" val="76791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73A383-2157-ECB0-9149-D7AC01DA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/>
          <a:lstStyle/>
          <a:p>
            <a:r>
              <a:rPr lang="hu-HU" dirty="0"/>
              <a:t>Melyik formális paraméterhez melyik aktuális paraméter fog </a:t>
            </a:r>
            <a:r>
              <a:rPr lang="hu-HU" dirty="0" err="1"/>
              <a:t>hozzárendelődni</a:t>
            </a:r>
            <a:r>
              <a:rPr lang="hu-HU" dirty="0"/>
              <a:t>? </a:t>
            </a:r>
          </a:p>
          <a:p>
            <a:pPr lvl="1"/>
            <a:r>
              <a:rPr lang="hu-HU" dirty="0"/>
              <a:t>Ez történhet sorrendi kötés vagy névszerinti kötés szerint.</a:t>
            </a:r>
          </a:p>
          <a:p>
            <a:pPr lvl="1"/>
            <a:r>
              <a:rPr lang="hu-HU" dirty="0"/>
              <a:t>Sorrendi kötés esetén a formális paraméterekhez a felsorolás sorrendjében rendelődnek hozzá az aktuális paraméterek: az elsőhöz az első, a másodikhoz a második, és így tovább. Ezt a lehetőséget minden nyelv ismeri, és általában ez az alapértelmezés. </a:t>
            </a:r>
          </a:p>
          <a:p>
            <a:pPr lvl="1"/>
            <a:r>
              <a:rPr lang="hu-HU" dirty="0"/>
              <a:t>A névszerinti kötés esetén az aktuális paraméter listában határozhatjuk meg az egymáshoz rendelést úgy, hogy megadjuk a formális paraméter nevét és mellette valamilyen szintaktikával az aktuális paramétert. Ilyenkor lényegtelen a formális paraméterek sorrendje. Néhány nyelv ismeri. </a:t>
            </a:r>
          </a:p>
          <a:p>
            <a:pPr lvl="1"/>
            <a:r>
              <a:rPr lang="hu-HU" dirty="0"/>
              <a:t>Alkalmazható a sorrendi és névszerinti kötés kombinációja együtt is úgy, hogy az aktuális paraméter lista elején sorrendi kötés, utána névszerinti kötés van.</a:t>
            </a:r>
          </a:p>
        </p:txBody>
      </p:sp>
    </p:spTree>
    <p:extLst>
      <p:ext uri="{BB962C8B-B14F-4D97-AF65-F5344CB8AC3E}">
        <p14:creationId xmlns:p14="http://schemas.microsoft.com/office/powerpoint/2010/main" val="100662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72B38-EFC0-B6AD-B2DD-D672EF4B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894"/>
            <a:ext cx="10515600" cy="5500069"/>
          </a:xfrm>
        </p:spPr>
        <p:txBody>
          <a:bodyPr/>
          <a:lstStyle/>
          <a:p>
            <a:r>
              <a:rPr lang="de-DE" dirty="0" err="1"/>
              <a:t>Hány</a:t>
            </a:r>
            <a:r>
              <a:rPr lang="de-DE" dirty="0"/>
              <a:t> </a:t>
            </a:r>
            <a:r>
              <a:rPr lang="de-DE" dirty="0" err="1"/>
              <a:t>darab</a:t>
            </a:r>
            <a:r>
              <a:rPr lang="de-DE" dirty="0"/>
              <a:t> </a:t>
            </a:r>
            <a:r>
              <a:rPr lang="de-DE" dirty="0" err="1"/>
              <a:t>aktuális</a:t>
            </a:r>
            <a:r>
              <a:rPr lang="de-DE" dirty="0"/>
              <a:t> </a:t>
            </a:r>
            <a:r>
              <a:rPr lang="de-DE" dirty="0" err="1"/>
              <a:t>paramétert</a:t>
            </a:r>
            <a:r>
              <a:rPr lang="de-DE" dirty="0"/>
              <a:t> </a:t>
            </a:r>
            <a:r>
              <a:rPr lang="de-DE" dirty="0" err="1"/>
              <a:t>kell</a:t>
            </a:r>
            <a:r>
              <a:rPr lang="de-DE" dirty="0"/>
              <a:t> </a:t>
            </a:r>
            <a:r>
              <a:rPr lang="de-DE" dirty="0" err="1"/>
              <a:t>megadni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Lehetséges, hogy a formális paraméterek száma fix, a formális paraméter lista adott számú paramétert tartalmaz. Ekkor a </a:t>
            </a:r>
            <a:r>
              <a:rPr lang="hu-HU" dirty="0" err="1"/>
              <a:t>paraméterkiértékelés</a:t>
            </a:r>
            <a:r>
              <a:rPr lang="hu-HU" dirty="0"/>
              <a:t> kétféle módon mehet végbe:</a:t>
            </a:r>
          </a:p>
          <a:p>
            <a:pPr lvl="2"/>
            <a:r>
              <a:rPr lang="hu-HU" dirty="0"/>
              <a:t>Az aktuális paraméterek számának meg kell egyeznie a formális paraméterek számával. </a:t>
            </a:r>
          </a:p>
          <a:p>
            <a:pPr lvl="2"/>
            <a:r>
              <a:rPr lang="hu-HU" dirty="0"/>
              <a:t>Az aktuális paraméterek száma kevesebb lehet, mint a formális paraméterek száma. Ez csak érték szerinti paraméterátadási mód esetén lehetséges. Azon formális paraméterekhez, amelyekhez nem tartozik aktuális paraméter, a formális paraméter listában alapértelmezett módon </a:t>
            </a:r>
            <a:r>
              <a:rPr lang="hu-HU" dirty="0" err="1"/>
              <a:t>rendelődik</a:t>
            </a:r>
            <a:r>
              <a:rPr lang="hu-HU" dirty="0"/>
              <a:t> érték </a:t>
            </a:r>
          </a:p>
          <a:p>
            <a:pPr lvl="1"/>
            <a:r>
              <a:rPr lang="hu-HU" dirty="0"/>
              <a:t>Lehet olyan eset, amikor a formális paraméterek száma nem rögzített, tetszőleges. Ekkor az aktuális paraméterek száma is tetszőleges.</a:t>
            </a:r>
          </a:p>
        </p:txBody>
      </p:sp>
    </p:spTree>
    <p:extLst>
      <p:ext uri="{BB962C8B-B14F-4D97-AF65-F5344CB8AC3E}">
        <p14:creationId xmlns:p14="http://schemas.microsoft.com/office/powerpoint/2010/main" val="361869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361D99-80D0-9DB5-22B1-2D02ADDE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205"/>
            <a:ext cx="10515600" cy="5529758"/>
          </a:xfrm>
        </p:spPr>
        <p:txBody>
          <a:bodyPr/>
          <a:lstStyle/>
          <a:p>
            <a:r>
              <a:rPr lang="hu-HU" dirty="0"/>
              <a:t>Mi a viszony a formális és aktuális paraméterek típusai között?</a:t>
            </a:r>
          </a:p>
          <a:p>
            <a:pPr lvl="1"/>
            <a:r>
              <a:rPr lang="hu-HU" dirty="0"/>
              <a:t>A nyelvek egyik része a típusegyenértékűséget vallja, ekkor az aktuális paraméter típusának azonosnak kell lennie a formális paraméter típusával. A nyelvek másik része a típuskényszerítés alapján azt mondja, hogy az aktuális paraméter típusának konvertálhatónak kell lennie a formális paraméter típusára. </a:t>
            </a:r>
          </a:p>
        </p:txBody>
      </p:sp>
    </p:spTree>
    <p:extLst>
      <p:ext uri="{BB962C8B-B14F-4D97-AF65-F5344CB8AC3E}">
        <p14:creationId xmlns:p14="http://schemas.microsoft.com/office/powerpoint/2010/main" val="143584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7D488-860D-C4FB-CF0D-8F951249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343E17-7BE8-17E0-EEC3-55B7E1FB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paraméterátadás az alprogramok és más programegységek közötti kommunikáció egy formája. A paraméterátadásnál mindig van egy hívó, ez tetszőleges programegység és egy hívott, amelyik mindig alprogram.</a:t>
            </a:r>
          </a:p>
          <a:p>
            <a:r>
              <a:rPr lang="hu-HU" dirty="0"/>
              <a:t>A nyelvek a következő paraméterátadási módokat ismerik: </a:t>
            </a:r>
          </a:p>
          <a:p>
            <a:pPr lvl="1"/>
            <a:r>
              <a:rPr lang="hu-HU" dirty="0"/>
              <a:t>érték szerinti </a:t>
            </a:r>
          </a:p>
          <a:p>
            <a:pPr lvl="1"/>
            <a:r>
              <a:rPr lang="hu-HU" dirty="0"/>
              <a:t>cím szerinti </a:t>
            </a:r>
          </a:p>
          <a:p>
            <a:pPr lvl="1"/>
            <a:r>
              <a:rPr lang="hu-HU" dirty="0"/>
              <a:t>eredmény szerinti </a:t>
            </a:r>
          </a:p>
          <a:p>
            <a:pPr lvl="1"/>
            <a:r>
              <a:rPr lang="hu-HU" dirty="0"/>
              <a:t>érték-eredmény szerinti </a:t>
            </a:r>
          </a:p>
          <a:p>
            <a:pPr lvl="1"/>
            <a:r>
              <a:rPr lang="hu-HU" dirty="0"/>
              <a:t>név szerinti </a:t>
            </a:r>
          </a:p>
          <a:p>
            <a:pPr lvl="1"/>
            <a:r>
              <a:rPr lang="hu-HU" dirty="0"/>
              <a:t>szöveg szerinti</a:t>
            </a:r>
          </a:p>
        </p:txBody>
      </p:sp>
    </p:spTree>
    <p:extLst>
      <p:ext uri="{BB962C8B-B14F-4D97-AF65-F5344CB8AC3E}">
        <p14:creationId xmlns:p14="http://schemas.microsoft.com/office/powerpoint/2010/main" val="404343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9C576-2654-0858-8910-06ABB225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</a:t>
            </a:r>
            <a:r>
              <a:rPr lang="hu-HU" b="1" dirty="0"/>
              <a:t>érték szerinti paraméterátadás</a:t>
            </a:r>
            <a:r>
              <a:rPr lang="hu-HU" dirty="0"/>
              <a:t> esetén a formális paramétereknek van címkomponensük a hívott alprogram területén. Az aktuális paraméternek rendelkeznie kell értékkomponenssel a hívó oldalon. Ez az érték </a:t>
            </a:r>
            <a:r>
              <a:rPr lang="hu-HU" dirty="0" err="1"/>
              <a:t>meghatározódik</a:t>
            </a:r>
            <a:r>
              <a:rPr lang="hu-HU" dirty="0"/>
              <a:t> a </a:t>
            </a:r>
            <a:r>
              <a:rPr lang="hu-HU" dirty="0" err="1"/>
              <a:t>paraméterkiértékelés</a:t>
            </a:r>
            <a:r>
              <a:rPr lang="hu-HU" dirty="0"/>
              <a:t> folyamán, majd átkerül a hívott alprogram területén lefoglalt címkomponensre. A formális paraméter kap egy kezdőértéket, és az alprogram ezzel az értékkel dolgozik a saját területén. Az információáramlás egyirányú, a hívótól a hívott felé irányul. A hívott alprogram semmit sem tud a hívóról, a saját területén dolgozik. Mindig van egy értékmásolás, és ez az érték tetszőleges bonyolultságú lehet. Ha egy egész adatcsoportot kell átmásolni, az hosszadalmas. Lényeges, hogy a két programegység egymástól függetlenül működik, és egymás működését az érték meghatározáson túl nem befolyásolják.</a:t>
            </a:r>
          </a:p>
          <a:p>
            <a:r>
              <a:rPr lang="hu-HU" dirty="0"/>
              <a:t>Az aktuális paraméter kifejezés lehet.</a:t>
            </a:r>
          </a:p>
        </p:txBody>
      </p:sp>
    </p:spTree>
    <p:extLst>
      <p:ext uri="{BB962C8B-B14F-4D97-AF65-F5344CB8AC3E}">
        <p14:creationId xmlns:p14="http://schemas.microsoft.com/office/powerpoint/2010/main" val="313297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D243A8-AFA6-AC65-B8F0-6BA343E3A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392"/>
            <a:ext cx="10515600" cy="5547571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cím szerinti </a:t>
            </a:r>
            <a:r>
              <a:rPr lang="hu-HU" dirty="0"/>
              <a:t>paraméterátadásnál a formális paramétereknek nincs címkomponensük a hívott alprogram területén. Az aktuális paraméternek viszont rendelkeznie kell címkomponenssel a hívó területén. </a:t>
            </a:r>
            <a:r>
              <a:rPr lang="hu-HU" dirty="0" err="1"/>
              <a:t>Paraméterkiértékeléskor</a:t>
            </a:r>
            <a:r>
              <a:rPr lang="hu-HU" dirty="0"/>
              <a:t> </a:t>
            </a:r>
            <a:r>
              <a:rPr lang="hu-HU" dirty="0" err="1"/>
              <a:t>meghatározódik</a:t>
            </a:r>
            <a:r>
              <a:rPr lang="hu-HU" dirty="0"/>
              <a:t> az aktuális paraméter címe és átadódik a hívott alprogramnak, ez lesz a formális paraméter címkomponense. Tehát a meghívott alprogram a hívó területén dolgozik. Az információátadás </a:t>
            </a:r>
            <a:r>
              <a:rPr lang="hu-HU" dirty="0" err="1"/>
              <a:t>kétirányú</a:t>
            </a:r>
            <a:r>
              <a:rPr lang="hu-HU" dirty="0"/>
              <a:t>, az alprogram a hívó területéről átvehet értéket, és írhat is oda. Az alprogram átnyúl a hívó területre. Időben gyors, mert nincs értékmásolás, de veszélyes lehet, mivel a hívott alprogram hozzáfér a hívó területén lévő információkhoz, és szabálytalanul használhatja föl azokat. </a:t>
            </a:r>
          </a:p>
          <a:p>
            <a:r>
              <a:rPr lang="hu-HU" dirty="0"/>
              <a:t>Az aktuális paraméter változó lehet. </a:t>
            </a:r>
          </a:p>
        </p:txBody>
      </p:sp>
    </p:spTree>
    <p:extLst>
      <p:ext uri="{BB962C8B-B14F-4D97-AF65-F5344CB8AC3E}">
        <p14:creationId xmlns:p14="http://schemas.microsoft.com/office/powerpoint/2010/main" val="189136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69174-5037-48D4-69E8-E1E4C433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eredmény szerinti </a:t>
            </a:r>
            <a:r>
              <a:rPr lang="hu-HU" dirty="0"/>
              <a:t>paraméterátadásnál a formális paraméternek van címkomponense a hívott alprogram területén, az aktuális paraméternek pedig lennie kell címkomponensének. </a:t>
            </a:r>
            <a:r>
              <a:rPr lang="hu-HU" dirty="0" err="1"/>
              <a:t>Paraméterkiértékeléskor</a:t>
            </a:r>
            <a:r>
              <a:rPr lang="hu-HU" dirty="0"/>
              <a:t> </a:t>
            </a:r>
            <a:r>
              <a:rPr lang="hu-HU" dirty="0" err="1"/>
              <a:t>meghatározódik</a:t>
            </a:r>
            <a:r>
              <a:rPr lang="hu-HU" dirty="0"/>
              <a:t> az aktuális paraméter címe és átadódik a hívott alprogramnak, azonban az alprogram a saját területén dolgozik, és a futás közben nem használja ezt a címet. A működésének </a:t>
            </a:r>
            <a:r>
              <a:rPr lang="hu-HU" dirty="0" err="1"/>
              <a:t>befejeztekor</a:t>
            </a:r>
            <a:r>
              <a:rPr lang="hu-HU" dirty="0"/>
              <a:t> viszont átmásolja a formális paraméter értékét erre a címkomponensre. A kommunikáció egyirányú, a hívottól a hívó felé irányul. Van értékmásolás.</a:t>
            </a:r>
          </a:p>
          <a:p>
            <a:r>
              <a:rPr lang="hu-HU" dirty="0"/>
              <a:t>Az aktuális paraméter változó lehet. </a:t>
            </a:r>
          </a:p>
        </p:txBody>
      </p:sp>
    </p:spTree>
    <p:extLst>
      <p:ext uri="{BB962C8B-B14F-4D97-AF65-F5344CB8AC3E}">
        <p14:creationId xmlns:p14="http://schemas.microsoft.com/office/powerpoint/2010/main" val="2704517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29EE42-4B25-831E-1D8B-92DCF603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érték-eredmény</a:t>
            </a:r>
            <a:r>
              <a:rPr lang="hu-HU" dirty="0"/>
              <a:t> szerinti paraméterátadásnál a formális paraméternek van címkomponense a hívott területén és az aktuális paraméternek rendelkeznie kell érték- és címkomponenssel. A </a:t>
            </a:r>
            <a:r>
              <a:rPr lang="hu-HU" dirty="0" err="1"/>
              <a:t>paraméterkiértékelésnél</a:t>
            </a:r>
            <a:r>
              <a:rPr lang="hu-HU" dirty="0"/>
              <a:t> </a:t>
            </a:r>
            <a:r>
              <a:rPr lang="hu-HU" dirty="0" err="1"/>
              <a:t>meghatározódik</a:t>
            </a:r>
            <a:r>
              <a:rPr lang="hu-HU" dirty="0"/>
              <a:t> az aktuális paraméter értéke és címe és mindkettő átkerül a hívotthoz. Az alprogram a kapott értékkel, mint kezdőértékkel kezd el dolgozni a saját területén és a címet nem használja. Miután viszont befejeződik, a formális paraméter értéke </a:t>
            </a:r>
            <a:r>
              <a:rPr lang="hu-HU" dirty="0" err="1"/>
              <a:t>átmásolódik</a:t>
            </a:r>
            <a:r>
              <a:rPr lang="hu-HU" dirty="0"/>
              <a:t> az aktuális paraméter címére. A kommunikáció </a:t>
            </a:r>
            <a:r>
              <a:rPr lang="hu-HU" dirty="0" err="1"/>
              <a:t>kétirányú</a:t>
            </a:r>
            <a:r>
              <a:rPr lang="hu-HU" dirty="0"/>
              <a:t>, kétszer van értékmásolás.</a:t>
            </a:r>
          </a:p>
          <a:p>
            <a:r>
              <a:rPr lang="hu-HU" dirty="0"/>
              <a:t>Az aktuális paraméter változó lehet. </a:t>
            </a:r>
          </a:p>
        </p:txBody>
      </p:sp>
    </p:spTree>
    <p:extLst>
      <p:ext uri="{BB962C8B-B14F-4D97-AF65-F5344CB8AC3E}">
        <p14:creationId xmlns:p14="http://schemas.microsoft.com/office/powerpoint/2010/main" val="258024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214FD6-64F7-82E4-F6F7-63CE617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>
            <a:normAutofit fontScale="92500"/>
          </a:bodyPr>
          <a:lstStyle/>
          <a:p>
            <a:r>
              <a:rPr lang="hu-HU" b="1" dirty="0"/>
              <a:t>Név szerinti paraméterátadásnál</a:t>
            </a:r>
            <a:r>
              <a:rPr lang="hu-HU" dirty="0"/>
              <a:t> az aktuális paraméter egy, az adott szövegkörnyezetben értelmezhető tetszőleges szimbólumsorozat lehet. A </a:t>
            </a:r>
            <a:r>
              <a:rPr lang="hu-HU" dirty="0" err="1"/>
              <a:t>paraméterkiértékelésnél</a:t>
            </a:r>
            <a:r>
              <a:rPr lang="hu-HU" dirty="0"/>
              <a:t> </a:t>
            </a:r>
            <a:r>
              <a:rPr lang="hu-HU" dirty="0" err="1"/>
              <a:t>rögzítődik</a:t>
            </a:r>
            <a:r>
              <a:rPr lang="hu-HU" dirty="0"/>
              <a:t> az alprogram szövegkörnyezete, itt értelmezésre kerül az aktuális paraméter, majd a szimbólumsorozat a formális paraméter nevének minden előfordulását felülírja az alprogram szövegében és ezután fut le az. Az információáramlás iránya az aktuális paraméter adott </a:t>
            </a:r>
            <a:r>
              <a:rPr lang="hu-HU" dirty="0" err="1"/>
              <a:t>szövegkörnyezetbeli</a:t>
            </a:r>
            <a:r>
              <a:rPr lang="hu-HU" dirty="0"/>
              <a:t> értelmezésétől függ. </a:t>
            </a:r>
          </a:p>
          <a:p>
            <a:r>
              <a:rPr lang="hu-HU" dirty="0"/>
              <a:t>A </a:t>
            </a:r>
            <a:r>
              <a:rPr lang="hu-HU" b="1" dirty="0"/>
              <a:t>szöveg szerinti paraméterátadás </a:t>
            </a:r>
            <a:r>
              <a:rPr lang="hu-HU" dirty="0"/>
              <a:t>a név szerintinek egy változata, annyiban különbözik tőle, hogy a hívás után az alprogram elkezd működni, az aktuális paraméter értelmező szövegkörnyezetének rögzítése és a formális paraméter felülírása csak akkor következik be, amikor a formális paraméter neve először fordul elő az alprogram szövegében a végrehajtás folyamán.</a:t>
            </a:r>
          </a:p>
          <a:p>
            <a:r>
              <a:rPr lang="hu-HU" dirty="0"/>
              <a:t>Alprogramok esetén típust paraméterként átadni nem lehet. </a:t>
            </a:r>
          </a:p>
        </p:txBody>
      </p:sp>
    </p:spTree>
    <p:extLst>
      <p:ext uri="{BB962C8B-B14F-4D97-AF65-F5344CB8AC3E}">
        <p14:creationId xmlns:p14="http://schemas.microsoft.com/office/powerpoint/2010/main" val="355612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129EA-092C-BBBA-69B6-F9D0CFE7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A4B79D-1769-D278-3395-4D58C6F3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adott esetben a paraméterátadás módját az alábbiak döntik el:</a:t>
            </a:r>
          </a:p>
          <a:p>
            <a:pPr lvl="1"/>
            <a:r>
              <a:rPr lang="hu-HU" dirty="0"/>
              <a:t>a nyelv csak egyetlen paraméterátadási módot ismer (pl. C)</a:t>
            </a:r>
          </a:p>
          <a:p>
            <a:pPr lvl="1"/>
            <a:r>
              <a:rPr lang="hu-HU" dirty="0"/>
              <a:t>a formális paraméter listában explicit módon meg kell adni a paraméterátadási módot (pl. Ada) </a:t>
            </a:r>
          </a:p>
          <a:p>
            <a:pPr lvl="1"/>
            <a:r>
              <a:rPr lang="hu-HU" dirty="0"/>
              <a:t>az aktuális és formális paraméter típusa együttesen dönti el (pl. PL/I)</a:t>
            </a:r>
          </a:p>
          <a:p>
            <a:pPr lvl="1"/>
            <a:r>
              <a:rPr lang="hu-HU" dirty="0"/>
              <a:t>a formális paraméter típusa dönti el (pl. FORTRAN) </a:t>
            </a:r>
          </a:p>
          <a:p>
            <a:r>
              <a:rPr lang="hu-HU" dirty="0"/>
              <a:t>Az alprogramok formális paramétereit három csoportra oszthatjuk:</a:t>
            </a:r>
          </a:p>
          <a:p>
            <a:pPr lvl="1"/>
            <a:r>
              <a:rPr lang="hu-HU" dirty="0"/>
              <a:t>Input paraméterek: ezek segítségével az alprogram kap információt a hívótól (pl. érték szerinti paraméterátadás). </a:t>
            </a:r>
          </a:p>
          <a:p>
            <a:pPr lvl="1"/>
            <a:r>
              <a:rPr lang="hu-HU" dirty="0"/>
              <a:t>Output paraméterek: a hívott alprogram ad át információt a hívónak (pl. eredmény szerinti paraméterátadás). </a:t>
            </a:r>
          </a:p>
          <a:p>
            <a:pPr lvl="1"/>
            <a:r>
              <a:rPr lang="hu-HU" dirty="0"/>
              <a:t>Input-output paraméterek: az információ mindkét irányba mozog (pl. érték-eredmény szerinti paraméterátadás). 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117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76F363-70D6-C869-ADD6-06A866A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r>
              <a:rPr lang="hu-HU" dirty="0"/>
              <a:t>Értékadó utasítás: Feladata beállítani vagy módosítani egy (esetleg több) változó értékkomponensét a program futásának bármely pillanatában.</a:t>
            </a:r>
          </a:p>
          <a:p>
            <a:r>
              <a:rPr lang="hu-HU" dirty="0"/>
              <a:t>Üres utasítás: Az eljárásorientált programnyelvek általában tartalmaznak üres utasítást, és vannak olyan nyelvek (a korai nyelvek), melyekben a szintaktika olyan, hogy elengedhetetlen ennek használata. Jelentősége viszont általánosságban abban áll, hogy segítségével egyértelmű programszerkezet alakítható ki. </a:t>
            </a:r>
            <a:r>
              <a:rPr lang="hu-HU"/>
              <a:t>Az üres utasítás hatására a processzor egy üres gépi utasítást hajt végre.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03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358AB-C037-4F15-76D6-8216DF30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C++ nyelven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C101A9-1F0D-97E3-ECD7-B0A75AB6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Pass By Value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Pass By Reference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Pass By Address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880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DA1F8-B146-D716-6D1A-D3E7AA33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Value</a:t>
            </a:r>
            <a:endParaRPr lang="hu-HU" dirty="0"/>
          </a:p>
        </p:txBody>
      </p:sp>
      <p:pic>
        <p:nvPicPr>
          <p:cNvPr id="5" name="Tartalom helye 4" descr="A képen térkép látható&#10;&#10;Automatikusan generált leírás">
            <a:extLst>
              <a:ext uri="{FF2B5EF4-FFF2-40B4-BE49-F238E27FC236}">
                <a16:creationId xmlns:a16="http://schemas.microsoft.com/office/drawing/2014/main" id="{DFBCE41E-4387-6604-6255-5A146001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89" y="1825625"/>
            <a:ext cx="7617221" cy="4351338"/>
          </a:xfrm>
        </p:spPr>
      </p:pic>
    </p:spTree>
    <p:extLst>
      <p:ext uri="{BB962C8B-B14F-4D97-AF65-F5344CB8AC3E}">
        <p14:creationId xmlns:p14="http://schemas.microsoft.com/office/powerpoint/2010/main" val="126635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2CCC14-E8FC-2E9E-F67A-5CBE2C88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</a:t>
            </a:r>
            <a:endParaRPr lang="hu-HU" dirty="0"/>
          </a:p>
        </p:txBody>
      </p:sp>
      <p:pic>
        <p:nvPicPr>
          <p:cNvPr id="5" name="Tartalom helye 4" descr="A képen térkép látható&#10;&#10;Automatikusan generált leírás">
            <a:extLst>
              <a:ext uri="{FF2B5EF4-FFF2-40B4-BE49-F238E27FC236}">
                <a16:creationId xmlns:a16="http://schemas.microsoft.com/office/drawing/2014/main" id="{5D2D2895-CC02-4158-4A1F-D19495FBF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0246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4D7E98-0B4F-24CE-9C31-CE0E7635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40"/>
            <a:ext cx="10515600" cy="5618823"/>
          </a:xfrm>
        </p:spPr>
        <p:txBody>
          <a:bodyPr/>
          <a:lstStyle/>
          <a:p>
            <a:r>
              <a:rPr lang="hu-HU" dirty="0"/>
              <a:t>Értékadó utasítás: Feladata beállítani vagy módosítani egy (esetleg több) változó értékkomponensét a program futásának bármely pillanatában.</a:t>
            </a:r>
          </a:p>
          <a:p>
            <a:r>
              <a:rPr lang="hu-HU" dirty="0"/>
              <a:t>Üres utasítás: Az üres utasítás hatására a processzor egy üres gépi utasítást hajt végre. </a:t>
            </a:r>
          </a:p>
          <a:p>
            <a:r>
              <a:rPr lang="hu-HU" dirty="0"/>
              <a:t>Ugró utasítások: Az ugró (vagy feltétel nélküli vezérlésátadó) utasítás segítségével a program egy adott pontjáról egy adott címkével ellátott végrehajtható utasításra adhatjuk át a vezérlést. Általánosan használt alakja: GOTO címke</a:t>
            </a:r>
          </a:p>
        </p:txBody>
      </p:sp>
    </p:spTree>
    <p:extLst>
      <p:ext uri="{BB962C8B-B14F-4D97-AF65-F5344CB8AC3E}">
        <p14:creationId xmlns:p14="http://schemas.microsoft.com/office/powerpoint/2010/main" val="17104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D700AA-57AD-CFCA-A844-B6604A02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Elágaztató utasítások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B024A-990B-F548-FE5D-C6C41F50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kétirányú</a:t>
            </a:r>
            <a:r>
              <a:rPr lang="hu-HU" dirty="0"/>
              <a:t> elágaztató utasítás arra szolgál, hogy a program egy adott pontján két tevékenység közül válasszunk, illetve egy adott tevékenységet végrehajtsunk vagy sem. A nyelvekben meglehetősen általános a feltételes utasítás következő szerkezete: IF feltétel THEN tevékenység [ ELSE tevékenység ] A feltétel egy logikai (vagy annak megfelelő típusú) kifejezés. </a:t>
            </a:r>
          </a:p>
          <a:p>
            <a:r>
              <a:rPr lang="hu-HU" dirty="0"/>
              <a:t>A többirányú elágaztató utasítás arra szolgál, hogy a program egy adott pontján egymást kölcsönösen kizáró akárhány tevékenység közül egyet (vagy esetleg egyet sem) végrehajtsunk.</a:t>
            </a:r>
          </a:p>
          <a:p>
            <a:pPr lvl="1"/>
            <a:r>
              <a:rPr lang="hu-HU" dirty="0"/>
              <a:t>SWITCH (kifejezés) { CASE </a:t>
            </a:r>
            <a:r>
              <a:rPr lang="hu-HU" dirty="0" err="1"/>
              <a:t>egész_konstans_kifejezés</a:t>
            </a:r>
            <a:r>
              <a:rPr lang="hu-HU" dirty="0"/>
              <a:t> : [ tevékenység ] [ CASE </a:t>
            </a:r>
            <a:r>
              <a:rPr lang="hu-HU" dirty="0" err="1"/>
              <a:t>egész_konstans_kifejezés</a:t>
            </a:r>
            <a:r>
              <a:rPr lang="hu-HU" dirty="0"/>
              <a:t> : [tevékenység ]]… [ DEFAULT: tevékenység] }; </a:t>
            </a:r>
          </a:p>
        </p:txBody>
      </p:sp>
    </p:spTree>
    <p:extLst>
      <p:ext uri="{BB962C8B-B14F-4D97-AF65-F5344CB8AC3E}">
        <p14:creationId xmlns:p14="http://schemas.microsoft.com/office/powerpoint/2010/main" val="341225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FAF5E-5362-AE9E-916E-5B522E39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Ciklusszervező utasítások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F2A13F-59DA-18B4-577B-CBA882B3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 ciklusszervező utasítások lehetővé teszik, hogy a program egy adott pontján egy bizonyos tevékenységet akárhányszor megismételjünk. Egy ciklus általános felépítése a következő:</a:t>
            </a:r>
          </a:p>
          <a:p>
            <a:pPr lvl="1"/>
            <a:r>
              <a:rPr lang="hu-HU" dirty="0"/>
              <a:t>Fej</a:t>
            </a:r>
          </a:p>
          <a:p>
            <a:pPr lvl="1"/>
            <a:r>
              <a:rPr lang="hu-HU" dirty="0"/>
              <a:t>Mag</a:t>
            </a:r>
          </a:p>
          <a:p>
            <a:pPr lvl="1"/>
            <a:r>
              <a:rPr lang="hu-HU" dirty="0"/>
              <a:t>Vég</a:t>
            </a:r>
          </a:p>
          <a:p>
            <a:r>
              <a:rPr lang="hu-HU" dirty="0"/>
              <a:t>Az ismétlésre vonatkozó információk vagy a fejben vagy a végben szerepelnek. A mag az ismétlendő végrehajtható utasításokat tartalmazza. A ciklusok működésénél megkülönböztetünk két szélsőséges esetet. Az egyik az, amikor a mag egyszer sem fut le, ezt hívjuk üres ciklusnak. A másik az, amikor az ismétlődés soha nem áll le, ez a végtelen ciklus. A működés szerinti végtelen ciklus a programban nyilván szemantikai hibát jelent, hiszen az sohasem fejeződik be. </a:t>
            </a:r>
          </a:p>
          <a:p>
            <a:r>
              <a:rPr lang="hu-HU" dirty="0"/>
              <a:t>A programozási nyelvekben a következő ciklusfajtákat különböztetjük meg: feltételes, előírt lépésszámú, felsorolásos, végtelen és összetett ciklus. </a:t>
            </a:r>
          </a:p>
        </p:txBody>
      </p:sp>
    </p:spTree>
    <p:extLst>
      <p:ext uri="{BB962C8B-B14F-4D97-AF65-F5344CB8AC3E}">
        <p14:creationId xmlns:p14="http://schemas.microsoft.com/office/powerpoint/2010/main" val="363478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6CDEAA-DE64-9FBD-49C5-F5A454B7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332"/>
            <a:ext cx="10515600" cy="544663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Feltételes ciklus: Ennél a ciklusnál az ismétlődést egy feltétel igaz vagy hamis értéke szabályozza. A feltétel maga vagy a fejben vagy a végben szerepel. Szemantikájuk alapján beszélünk kezdőfeltételes és végfeltételes ciklusról. (</a:t>
            </a:r>
            <a:r>
              <a:rPr lang="hu-HU" dirty="0" err="1"/>
              <a:t>while</a:t>
            </a:r>
            <a:r>
              <a:rPr lang="hu-HU" dirty="0"/>
              <a:t> és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)</a:t>
            </a:r>
          </a:p>
          <a:p>
            <a:r>
              <a:rPr lang="hu-HU" dirty="0"/>
              <a:t>Előírt lépésszámú ciklus: Ennél a ciklusfajtánál az ismétlődésre vonatkozó információk (az ún. ciklusparaméterek) a fejben vannak. Minden esetben tartozik hozzá egy változó, a </a:t>
            </a:r>
            <a:r>
              <a:rPr lang="hu-HU" b="1" dirty="0"/>
              <a:t>ciklusváltozó</a:t>
            </a:r>
            <a:r>
              <a:rPr lang="hu-HU" dirty="0"/>
              <a:t>. A változó által felvett értékekre fut le a ciklusmag. A változó az értékeit egy </a:t>
            </a:r>
            <a:r>
              <a:rPr lang="hu-HU" b="1" dirty="0"/>
              <a:t>tartományból</a:t>
            </a:r>
            <a:r>
              <a:rPr lang="hu-HU" dirty="0"/>
              <a:t> veheti föl. Ezt a tartományt a fejben adjuk meg kezdő- és végértékével. A ciklusváltozó a tartománynak vagy minden elemét fölveheti (beleértve a kezdő- és végértéket is), vagy csak a tartományban szabályosan (</a:t>
            </a:r>
            <a:r>
              <a:rPr lang="hu-HU" dirty="0" err="1"/>
              <a:t>ekvidisztánsan</a:t>
            </a:r>
            <a:r>
              <a:rPr lang="hu-HU" dirty="0"/>
              <a:t>) elhelyezkedő bizonyos értékeket. Ekkor meg kell adni a tartományban a felvehető elemek távolságát meghatározó </a:t>
            </a:r>
            <a:r>
              <a:rPr lang="hu-HU" b="1" dirty="0"/>
              <a:t>lépésközt</a:t>
            </a:r>
            <a:r>
              <a:rPr lang="hu-HU" dirty="0"/>
              <a:t>. A változó az adott tartományt befuthatja </a:t>
            </a:r>
            <a:r>
              <a:rPr lang="hu-HU" dirty="0" err="1"/>
              <a:t>növekvőleg</a:t>
            </a:r>
            <a:r>
              <a:rPr lang="hu-HU" dirty="0"/>
              <a:t>, illetve csökkenőleg, ezt határozza meg az irány. (</a:t>
            </a:r>
            <a:r>
              <a:rPr lang="hu-HU" dirty="0" err="1"/>
              <a:t>for</a:t>
            </a:r>
            <a:r>
              <a:rPr lang="hu-HU" dirty="0"/>
              <a:t> ciklus)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48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CB03A2-FB7E-B82D-7705-F64B8561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587"/>
            <a:ext cx="10515600" cy="528037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Felsorolásos ciklus: A felsorolásos ciklus az előírt lépésszámú ciklus egyfajta általánosításának tekinthető. Van ciklusváltozója, amely explicit módon megadott értékeket vesz fel és minden felvett érték mellett lefut a mag. A ciklusváltozót és az értékeket a fejben adjuk meg, ez utóbbiakat kifejezéssel. A ciklusváltozó típusa általában tetszőleges. Nem lehet sem üres, sem végtelen ciklus.</a:t>
            </a:r>
          </a:p>
          <a:p>
            <a:r>
              <a:rPr lang="hu-HU" dirty="0"/>
              <a:t>Végtelen ciklus: A végtelen ciklus az a ciklusfajta, ahol sem a fejben, sem a végben nincs információ az ismétlődésre vonatkozóan. Működését tekintve definíció szerint végtelen ciklus, üres ciklus nem lehet. Használatánál a magban kell olyan utasítást alkalmazni, amelyik befejezteti a ciklust. Nagyon hatékony lehet </a:t>
            </a:r>
            <a:r>
              <a:rPr lang="hu-HU" b="1" dirty="0" err="1"/>
              <a:t>eseményvezérelt</a:t>
            </a:r>
            <a:r>
              <a:rPr lang="hu-HU" dirty="0"/>
              <a:t> alkalmazások implementálásánál.</a:t>
            </a:r>
          </a:p>
          <a:p>
            <a:r>
              <a:rPr lang="hu-HU" dirty="0"/>
              <a:t>Összetett ciklus: Az előző négy ciklusfajta kombinációiból áll össze. A ciklusfejben tetszőlegesen sok ismétlődésre vonatkozó információ sorolható föl, szemantikájuk pedig </a:t>
            </a:r>
            <a:r>
              <a:rPr lang="hu-HU" dirty="0" err="1"/>
              <a:t>szuperponálódik</a:t>
            </a:r>
            <a:r>
              <a:rPr lang="hu-HU" dirty="0"/>
              <a:t>. Nagyon bonyolult működésű ciklusok építhetők fel a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136567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875F0-A71B-748E-E125-DE559FC3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Vezérlő utasítások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8445C9-67E0-4F8A-AB53-68E661BB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Continue</a:t>
            </a:r>
            <a:r>
              <a:rPr lang="hu-HU" dirty="0"/>
              <a:t>: Ciklus magjában alkalmazható. A ciklus magjának hátralévő utasításait nem hajtja végre, hanem az ismétlődés feltételeit vizsgálja meg és vagy újabb cikluslépésbe kezd, vagy befejezi a ciklust.</a:t>
            </a:r>
          </a:p>
          <a:p>
            <a:r>
              <a:rPr lang="hu-HU" dirty="0" err="1"/>
              <a:t>Break</a:t>
            </a:r>
            <a:r>
              <a:rPr lang="hu-HU" dirty="0"/>
              <a:t>: Ciklus magjában, vagy többszörös elágaztató utasítás CASE-ágában helyezhető el. A ciklust szabályosan befejezteti, illetőleg kilép a többszörös elágaztató utasításból.</a:t>
            </a:r>
          </a:p>
          <a:p>
            <a:r>
              <a:rPr lang="hu-HU" dirty="0" err="1"/>
              <a:t>Return</a:t>
            </a:r>
            <a:r>
              <a:rPr lang="hu-HU" dirty="0"/>
              <a:t> [kifejezés]: Szabályosan befejezteti a függvényt és visszaadja a vezérlést a hívónak.</a:t>
            </a:r>
          </a:p>
        </p:txBody>
      </p:sp>
    </p:spTree>
    <p:extLst>
      <p:ext uri="{BB962C8B-B14F-4D97-AF65-F5344CB8AC3E}">
        <p14:creationId xmlns:p14="http://schemas.microsoft.com/office/powerpoint/2010/main" val="42038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2706</Words>
  <Application>Microsoft Office PowerPoint</Application>
  <PresentationFormat>Szélesvásznú</PresentationFormat>
  <Paragraphs>135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Office-téma</vt:lpstr>
      <vt:lpstr>Magas szintű programozási nyelvek 1</vt:lpstr>
      <vt:lpstr>Utasítások</vt:lpstr>
      <vt:lpstr>PowerPoint-bemutató</vt:lpstr>
      <vt:lpstr>PowerPoint-bemutató</vt:lpstr>
      <vt:lpstr>Elágaztató utasítások</vt:lpstr>
      <vt:lpstr>Ciklusszervező utasítások</vt:lpstr>
      <vt:lpstr>PowerPoint-bemutató</vt:lpstr>
      <vt:lpstr>PowerPoint-bemutató</vt:lpstr>
      <vt:lpstr>Vezérlő utasítások</vt:lpstr>
      <vt:lpstr>A programok szerkezete</vt:lpstr>
      <vt:lpstr>PowerPoint-bemutató</vt:lpstr>
      <vt:lpstr>A programok szerkezete</vt:lpstr>
      <vt:lpstr>Alprogramok</vt:lpstr>
      <vt:lpstr>PowerPoint-bemutató</vt:lpstr>
      <vt:lpstr>PowerPoint-bemutató</vt:lpstr>
      <vt:lpstr>PowerPoint-bemutató</vt:lpstr>
      <vt:lpstr>Hívási lánc, rekurzió</vt:lpstr>
      <vt:lpstr>Másodlagos belépési pontok</vt:lpstr>
      <vt:lpstr>Paraméterkiértékelés</vt:lpstr>
      <vt:lpstr>PowerPoint-bemutató</vt:lpstr>
      <vt:lpstr>PowerPoint-bemutató</vt:lpstr>
      <vt:lpstr>PowerPoint-bemutató</vt:lpstr>
      <vt:lpstr>Paraméterátadás</vt:lpstr>
      <vt:lpstr>PowerPoint-bemutató</vt:lpstr>
      <vt:lpstr>PowerPoint-bemutató</vt:lpstr>
      <vt:lpstr>PowerPoint-bemutató</vt:lpstr>
      <vt:lpstr>PowerPoint-bemutató</vt:lpstr>
      <vt:lpstr>PowerPoint-bemutató</vt:lpstr>
      <vt:lpstr>Paraméterátadás</vt:lpstr>
      <vt:lpstr>Paraméterátadás C++ nyelven</vt:lpstr>
      <vt:lpstr>Value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Máté Szabó</dc:creator>
  <cp:lastModifiedBy>Máté Szabó</cp:lastModifiedBy>
  <cp:revision>70</cp:revision>
  <dcterms:created xsi:type="dcterms:W3CDTF">2023-03-03T09:15:47Z</dcterms:created>
  <dcterms:modified xsi:type="dcterms:W3CDTF">2023-03-03T11:56:18Z</dcterms:modified>
</cp:coreProperties>
</file>