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085A30-053F-8363-453C-5B66A4A7E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5C4DFB6-0DEA-FEC9-1380-2BB910609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60EF4C-39B5-485A-A5AE-4368C936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CA36-ABCC-413E-8B56-857AC8E393AD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9A8F6D-10BC-1679-2CC9-C086D6D1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E96619-2783-6264-FC99-280091A3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4DB-2B6F-48FC-ABD4-E58B01193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833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9DF9BC-CF98-CC1E-E138-D6552745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6108146-0F9D-87F1-CC63-279611A58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259DB8-3100-E627-F7E6-F59F1574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CA36-ABCC-413E-8B56-857AC8E393AD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BAEFCE-DEDF-044B-7FA4-227A9F9B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B06693-F824-7C4B-B231-68BB71F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4DB-2B6F-48FC-ABD4-E58B01193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94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D6BFCA9-1F7D-3B04-C851-14626EF70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4FE1DA2-01DC-27E8-11B3-64DE276CC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F73F14-95BC-077E-B999-D84F010F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CA36-ABCC-413E-8B56-857AC8E393AD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2FCF2A-2CE5-B9B9-C0BE-9C928501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CCF70A-7A61-F517-DAB9-CC3FD49A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4DB-2B6F-48FC-ABD4-E58B01193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512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22CF04-459A-E4E4-34C2-B2BBFF02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BBD6BF-B9B5-7D0F-9BF8-74B47FA8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4E9584-445E-6AEE-6CA1-F8F5960C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CA36-ABCC-413E-8B56-857AC8E393AD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EA82ED-A5C0-973D-C860-64479BC2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A0679D-2A57-9F62-D754-3DF371C6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4DB-2B6F-48FC-ABD4-E58B01193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441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D691F7-6548-A98D-A390-6558146D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AF3752-E936-352B-D6A2-1403A795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C1912E-3A71-4133-DFD3-DAAC9451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CA36-ABCC-413E-8B56-857AC8E393AD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D339FA-5D08-86AC-9E8E-1C987F5E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433018-9698-662E-E6D6-1B67A746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4DB-2B6F-48FC-ABD4-E58B01193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11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887E21-B6E9-F3E3-C43E-C16F1D0D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A7AE66-BBC9-9DC7-1D78-7C552C517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7516858-4C76-7AA7-2D64-38ECBB858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F4231D5-F3D2-FD3E-1567-CB6160A0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CA36-ABCC-413E-8B56-857AC8E393AD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5A15C8A-A6F1-1FAF-F8B9-4E4BE96D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5702F4-A4ED-52B1-9F80-0C83CF0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4DB-2B6F-48FC-ABD4-E58B01193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729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4CC2C0-5BA3-1322-3EED-9E9CCE77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E791942-EEA5-0E5C-A41E-1A89ECDF5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3FDFF97-62F4-6CFA-DDFA-BC5A1158C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BFF466F-AF1F-A351-644F-E623ADEBD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3C6D8E4-3A3F-D7BA-4B5E-733821353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ED36BB5-8C04-C2C7-6E4B-D7B14AF3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CA36-ABCC-413E-8B56-857AC8E393AD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6213449-56AB-557F-28B9-810699B3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7062439-9128-38E6-0B7E-A4D4DC40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4DB-2B6F-48FC-ABD4-E58B01193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37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4625E3-8F08-8C7E-28C3-9331C962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D153133-7E20-3284-1E28-A7BD3E8B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CA36-ABCC-413E-8B56-857AC8E393AD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EA98106-C8E4-88EC-3F9A-3081CD38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BC02DBD-BE64-453E-FD5C-14D654CE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4DB-2B6F-48FC-ABD4-E58B01193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51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15B272C-43DB-5FEC-9C30-810FEFD2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CA36-ABCC-413E-8B56-857AC8E393AD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6E3DD4F-1C6E-6F5B-EDE0-4F1C12FD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7764238-40FB-3F13-E057-0131C7D2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4DB-2B6F-48FC-ABD4-E58B01193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459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64D30B-1058-9F91-00C1-CD55F4E2C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F90CD5-F84F-1F32-65BB-EBA9E857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A451B84-BACC-CB0F-AED3-0AD2502AB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57DA675-B95D-4D3F-870F-1E1DF016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CA36-ABCC-413E-8B56-857AC8E393AD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E6FE276-CD19-15D1-DD5C-C1F5E32C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FA8CD4-731D-BC7E-3F78-B52A63AE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4DB-2B6F-48FC-ABD4-E58B01193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452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52C921-EFC6-B13C-A87D-52256386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F800670-D6EA-5A3E-7A79-8C6F81A68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E36EE4C-6242-D731-534D-34A663EF9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46747D9-C596-5E88-3E20-F5868EA8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CA36-ABCC-413E-8B56-857AC8E393AD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09A3F0-4002-BAA3-640B-91D2F21E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34AEC4E-9DA6-2D96-A12B-064F5443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24DB-2B6F-48FC-ABD4-E58B01193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97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2A0D76D-5DE6-6BDC-1F99-FEA1BBAD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5D13DA1-4215-DC17-1E1A-50C06070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0AA323-0AFD-42DC-45DA-F33E2E7B5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6CA36-ABCC-413E-8B56-857AC8E393AD}" type="datetimeFigureOut">
              <a:rPr lang="hu-HU" smtClean="0"/>
              <a:t>2023. 03. 09.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8197B9-AC10-EDEF-EE63-862510AD4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41DB8B-D2D6-2372-F2DD-E9687139E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624DB-2B6F-48FC-ABD4-E58B01193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958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2D13D1-AC23-7A81-39F8-0E279AC7D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 szintű programozási nyelvek 1.	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0C918B-D6E4-99AA-83D1-752619F0D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4. előadás</a:t>
            </a:r>
          </a:p>
        </p:txBody>
      </p:sp>
    </p:spTree>
    <p:extLst>
      <p:ext uri="{BB962C8B-B14F-4D97-AF65-F5344CB8AC3E}">
        <p14:creationId xmlns:p14="http://schemas.microsoft.com/office/powerpoint/2010/main" val="188722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AD8D2F-54B5-CB10-1FAB-AC3C5B58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Csomag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EBBB59-B2E1-65D2-034E-3A143C22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A csomag az a programegység, amely egyaránt szolgálja a procedurális és az adatabsztrakciót. </a:t>
            </a:r>
          </a:p>
          <a:p>
            <a:r>
              <a:rPr lang="hu-HU" dirty="0"/>
              <a:t>A procedurális absztrakció oldaláról tekintve a csomag programozási eszközök </a:t>
            </a:r>
            <a:r>
              <a:rPr lang="hu-HU" dirty="0" err="1"/>
              <a:t>újrafelhasználható</a:t>
            </a:r>
            <a:r>
              <a:rPr lang="hu-HU" dirty="0"/>
              <a:t> gyűjteménye. Ezek az eszközök:</a:t>
            </a:r>
          </a:p>
          <a:p>
            <a:pPr lvl="1"/>
            <a:r>
              <a:rPr lang="hu-HU" dirty="0"/>
              <a:t>típus</a:t>
            </a:r>
          </a:p>
          <a:p>
            <a:pPr lvl="1"/>
            <a:r>
              <a:rPr lang="hu-HU" dirty="0"/>
              <a:t>változó</a:t>
            </a:r>
          </a:p>
          <a:p>
            <a:pPr lvl="1"/>
            <a:r>
              <a:rPr lang="hu-HU" dirty="0"/>
              <a:t>nevesített konstans</a:t>
            </a:r>
          </a:p>
          <a:p>
            <a:pPr lvl="1"/>
            <a:r>
              <a:rPr lang="hu-HU" dirty="0"/>
              <a:t>kivétel</a:t>
            </a:r>
          </a:p>
          <a:p>
            <a:pPr lvl="1"/>
            <a:r>
              <a:rPr lang="hu-HU" dirty="0"/>
              <a:t>alprogram</a:t>
            </a:r>
          </a:p>
          <a:p>
            <a:pPr lvl="1"/>
            <a:r>
              <a:rPr lang="hu-HU" dirty="0"/>
              <a:t>Csomag</a:t>
            </a:r>
          </a:p>
          <a:p>
            <a:r>
              <a:rPr lang="hu-HU" dirty="0"/>
              <a:t>Ezek az eszközök a csomag hatáskörén belül mindenhonnan tetszőlegesen hivatkozhatók.</a:t>
            </a:r>
          </a:p>
          <a:p>
            <a:r>
              <a:rPr lang="hu-HU" dirty="0"/>
              <a:t>A csomag mint programegység megvalósítja a bezárást, ezért alkalmas absztrakt adattípus implementálására.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542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3C4FD3-2078-052D-B498-3A5ADBD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Kivételkezelés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070312-0796-63B7-E01D-10F9BAE0F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kivételkezelési eszközrendszer azt teszi lehetővé, hogy az operációs rendszertől átvegyük a megszakítások kezelését, felhozzuk azt a program szintjére. A kivételek olyan események, amelyek megszakítást okoznak. A kivételkezelés az a tevékenység, amelyet a program végez, ha egy kivétel következik be. Kivételkezelő alatt egy olyan programrészt fogunk érteni, amely működésbe lép egy adott kivétel bekövetkezte után, reagálva az eseményre. </a:t>
            </a:r>
          </a:p>
          <a:p>
            <a:r>
              <a:rPr lang="hu-HU" dirty="0"/>
              <a:t>A kivételkezelés az eseményvezérlés lehetőségét teszi lehetővé a programozásban. </a:t>
            </a:r>
          </a:p>
        </p:txBody>
      </p:sp>
    </p:spTree>
    <p:extLst>
      <p:ext uri="{BB962C8B-B14F-4D97-AF65-F5344CB8AC3E}">
        <p14:creationId xmlns:p14="http://schemas.microsoft.com/office/powerpoint/2010/main" val="1890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099634-1CB1-2414-D56B-FE0937F0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Kivételkezelés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8A9ACA-D213-DEE2-BB75-401B288C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Operációs rendszer szinten lehetőség van bizonyos megszakítások maszkolására. Ez a lehetőség megvan nyelvi szinten is. Egyes kivételek figyelése letiltható vagy engedélyezhető. Egy kivétel figyelésének letiltása a legegyszerűbb kivételkezelés. Ekkor az esemény hatására a megszakítás bekövetkezik, feljön programszintre, </a:t>
            </a:r>
            <a:r>
              <a:rPr lang="hu-HU" dirty="0" err="1"/>
              <a:t>kiváltódik</a:t>
            </a:r>
            <a:r>
              <a:rPr lang="hu-HU" dirty="0"/>
              <a:t> a kivétel, de a program nem vesz róla tudomást, fut tovább. Természetesen nem tudjuk, hogy ennek milyen hatása lesz a program további működésére, lehet, hogy az rosszul, vagy sehogy sem tudja folytatni munkáját.</a:t>
            </a:r>
          </a:p>
          <a:p>
            <a:r>
              <a:rPr lang="hu-HU" dirty="0"/>
              <a:t>A kivételeknek általában van neve (vagy egy kapcsolódó </a:t>
            </a:r>
            <a:r>
              <a:rPr lang="hu-HU" dirty="0" err="1"/>
              <a:t>sztring</a:t>
            </a:r>
            <a:r>
              <a:rPr lang="hu-HU" dirty="0"/>
              <a:t>, amely gyakran az eseményhez kapcsolódó üzenet szerepét játssza) és kódja (ami általában egy egész szám). </a:t>
            </a:r>
          </a:p>
        </p:txBody>
      </p:sp>
    </p:spTree>
    <p:extLst>
      <p:ext uri="{BB962C8B-B14F-4D97-AF65-F5344CB8AC3E}">
        <p14:creationId xmlns:p14="http://schemas.microsoft.com/office/powerpoint/2010/main" val="71560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228360-667B-2F51-EFA3-AB3718D1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Kivételkezelés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FC4565-6320-DCF5-734D-335C61CF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kivételkezelés a PL/I-ben jelenik meg és az Ada is rendelkezik vele. A két nyelv kétfajta kivételkezelési filozófiát vall. A PL/I azt mondja, hogy ha egy program futása folyamán bekövetkezik egy kivétel, akkor az azért van, mert a program által realizált algoritmust nem készítettük föl az adott esemény kezelésére, olyan szituáció következett be, amelyre speciális módon kell reagálni. Ekkor keressük meg az esemény bekövetkeztének az okát, szüntessük meg a speciális szituációt és térjünk vissza a program normál működéséhez, folytassuk a programot ott, ahol a kivétel kiváltódott.</a:t>
            </a:r>
          </a:p>
          <a:p>
            <a:r>
              <a:rPr lang="hu-HU" dirty="0"/>
              <a:t>Az Ada szerint viszont, ha bekövetkezik a speciális szituáció, akkor hagyjuk ott az eredeti tevékenységet, végezzünk olyan tevékenységet, ami adekvát a bekövetkezett eseménnyel és ne térjünk vissza oda, ahol a kivétel kiváltódott.</a:t>
            </a:r>
          </a:p>
        </p:txBody>
      </p:sp>
    </p:spTree>
    <p:extLst>
      <p:ext uri="{BB962C8B-B14F-4D97-AF65-F5344CB8AC3E}">
        <p14:creationId xmlns:p14="http://schemas.microsoft.com/office/powerpoint/2010/main" val="276908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7791ED-B1BE-8F8E-8B2D-D6FBAC6B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Kivételkezelés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56CB9F-8D55-780F-1F9E-B74177DF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A kivételkezelési eszközrendszerrel kapcsolatban a nyelveknek a következő kérdéseket kell megválaszolni: </a:t>
            </a:r>
          </a:p>
          <a:p>
            <a:pPr lvl="1"/>
            <a:r>
              <a:rPr lang="hu-HU" dirty="0"/>
              <a:t>Milyen beépített kivételek vannak a nyelvben? </a:t>
            </a:r>
          </a:p>
          <a:p>
            <a:pPr lvl="1"/>
            <a:r>
              <a:rPr lang="hu-HU" dirty="0"/>
              <a:t>Definiálhat-e a programozó saját kivételt?</a:t>
            </a:r>
          </a:p>
          <a:p>
            <a:pPr lvl="1"/>
            <a:r>
              <a:rPr lang="hu-HU" dirty="0"/>
              <a:t>Milyenek a kivételkezelő hatásköri szabályai?</a:t>
            </a:r>
          </a:p>
          <a:p>
            <a:pPr lvl="1"/>
            <a:r>
              <a:rPr lang="hu-HU" dirty="0"/>
              <a:t>A kivételkezelés köthető-e programelemekhez (kifejezés, utasítás, programegység)?</a:t>
            </a:r>
          </a:p>
          <a:p>
            <a:pPr lvl="1"/>
            <a:r>
              <a:rPr lang="hu-HU" dirty="0"/>
              <a:t>Hogyan folytatódik a program a kivételkezelés után?</a:t>
            </a:r>
          </a:p>
          <a:p>
            <a:pPr lvl="1"/>
            <a:r>
              <a:rPr lang="hu-HU" dirty="0"/>
              <a:t>Mi történik, ha kivételkezelőben következik be kivétel?</a:t>
            </a:r>
          </a:p>
          <a:p>
            <a:pPr lvl="1"/>
            <a:r>
              <a:rPr lang="hu-HU" dirty="0"/>
              <a:t>Van-e a nyelvben beépített kivételkezelő?</a:t>
            </a:r>
          </a:p>
          <a:p>
            <a:pPr lvl="1"/>
            <a:r>
              <a:rPr lang="hu-HU" dirty="0"/>
              <a:t>Van-e lehetőség arra, hogy bármely kivételt kezelő (általános) kivételkezelőt írjunk?</a:t>
            </a:r>
          </a:p>
          <a:p>
            <a:pPr lvl="1"/>
            <a:r>
              <a:rPr lang="hu-HU" dirty="0"/>
              <a:t>Lehet-e </a:t>
            </a:r>
            <a:r>
              <a:rPr lang="hu-HU" dirty="0" err="1"/>
              <a:t>parametrizálni</a:t>
            </a:r>
            <a:r>
              <a:rPr lang="hu-HU" dirty="0"/>
              <a:t> a kivételkezelőt?</a:t>
            </a:r>
          </a:p>
        </p:txBody>
      </p:sp>
    </p:spTree>
    <p:extLst>
      <p:ext uri="{BB962C8B-B14F-4D97-AF65-F5344CB8AC3E}">
        <p14:creationId xmlns:p14="http://schemas.microsoft.com/office/powerpoint/2010/main" val="124840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DD020F-1B81-A6BF-B208-562B09C8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Generikus programozás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AA6C2C-B228-FCA4-2066-57451E1A4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generikus programozási paradigma az </a:t>
            </a:r>
            <a:r>
              <a:rPr lang="hu-HU" dirty="0" err="1"/>
              <a:t>újrafelhasználhatóság</a:t>
            </a:r>
            <a:r>
              <a:rPr lang="hu-HU" dirty="0"/>
              <a:t> és így a procedurális absztrakció eszköze. Ez a paradigma ortogonális az összes többi paradigmára, tehát bármely programozási nyelvbe beépíthető ilyen eszközrendszer. A generikus programozás lényege, hogy egy </a:t>
            </a:r>
            <a:r>
              <a:rPr lang="hu-HU" dirty="0" err="1"/>
              <a:t>paraméterezhető</a:t>
            </a:r>
            <a:r>
              <a:rPr lang="hu-HU" dirty="0"/>
              <a:t> forrásszöveg-mintát adunk meg. Ezt a mintaszöveget a fordító kezeli. A mintaszövegből aktuális paraméterek segítségével előállítható egy konkrét szöveg, ami aztán lefordítható. Az </a:t>
            </a:r>
            <a:r>
              <a:rPr lang="hu-HU" dirty="0" err="1"/>
              <a:t>újrafelhasználás</a:t>
            </a:r>
            <a:r>
              <a:rPr lang="hu-HU" dirty="0"/>
              <a:t> ott érhető tetten, hogy egy mintaszövegből tetszőleges számú konkrét szöveg generálható. És ami talán a leglényegesebb, hogy a mintaszöveg típussal is </a:t>
            </a:r>
            <a:r>
              <a:rPr lang="hu-HU" dirty="0" err="1"/>
              <a:t>paraméterezhető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3261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F0BF72-0886-A955-4051-7D122357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Párhuzamos programozás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18827F-90B7-CF95-C212-C63C981BF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Neumann-architektúrán felépülő gépek szekvenciálisak: a processzor a programnak megfelelő sorrendben hajtja végre az utasításokat elemi lépésenként.</a:t>
            </a:r>
          </a:p>
          <a:p>
            <a:r>
              <a:rPr lang="hu-HU" dirty="0"/>
              <a:t>Egy processzor által éppen végrehajtott gépi kódú programot folyamatnak vagy szálnak hívunk. Ha ezek a működő kódok az erőforrásokat kizárólagosan birtokolják, akkor </a:t>
            </a:r>
            <a:r>
              <a:rPr lang="hu-HU" b="1" dirty="0"/>
              <a:t>folyamatról</a:t>
            </a:r>
            <a:r>
              <a:rPr lang="hu-HU" dirty="0"/>
              <a:t>, ha bizonyos erőforrásokat közösen birtokolhatnak, akkor </a:t>
            </a:r>
            <a:r>
              <a:rPr lang="hu-HU" b="1" dirty="0"/>
              <a:t>szálakról</a:t>
            </a:r>
            <a:r>
              <a:rPr lang="hu-HU" dirty="0"/>
              <a:t> beszélünk. </a:t>
            </a:r>
          </a:p>
        </p:txBody>
      </p:sp>
    </p:spTree>
    <p:extLst>
      <p:ext uri="{BB962C8B-B14F-4D97-AF65-F5344CB8AC3E}">
        <p14:creationId xmlns:p14="http://schemas.microsoft.com/office/powerpoint/2010/main" val="1401354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564E12-0E43-56C8-4A90-0A0158B9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Párhuzamos programozás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A81D77-2C96-5E96-118C-BB6639E2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Kommunikáció: A folyamatok kommunikálnak egymással, adatcserét folytatna</a:t>
            </a:r>
          </a:p>
          <a:p>
            <a:r>
              <a:rPr lang="hu-HU" dirty="0"/>
              <a:t>Szinkronizáció: A párhuzamosan futó folyamatoknak bizonyos időpillanatokban találkozniuk kell. Előfordul, hogy a szinkronizációs ponton keresztül történik adatcsere, a szinkronizációs ponton keresztül zajlik a kommunikáció. Például olyan információt vár az egyik a másiktól, ami nélkül nem tud </a:t>
            </a:r>
            <a:r>
              <a:rPr lang="hu-HU" dirty="0" err="1"/>
              <a:t>továbbhaladni</a:t>
            </a:r>
            <a:r>
              <a:rPr lang="hu-HU" dirty="0"/>
              <a:t>.</a:t>
            </a:r>
          </a:p>
          <a:p>
            <a:r>
              <a:rPr lang="hu-HU" dirty="0"/>
              <a:t>Konkurencia: A folyamatok vetélkednek az erőforrásokért.</a:t>
            </a:r>
          </a:p>
          <a:p>
            <a:r>
              <a:rPr lang="hu-HU" dirty="0"/>
              <a:t>Kölcsönös kizárás: Mivel a folyamatok kizárólagosan birtokolják az erőforrásokat, biztosítani kell, hogy amíg az egyik folyamat használja az erőforrást, addig a másik folyamat ne használhassa fel azt.</a:t>
            </a:r>
          </a:p>
        </p:txBody>
      </p:sp>
    </p:spTree>
    <p:extLst>
      <p:ext uri="{BB962C8B-B14F-4D97-AF65-F5344CB8AC3E}">
        <p14:creationId xmlns:p14="http://schemas.microsoft.com/office/powerpoint/2010/main" val="145743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E9BF94-CD3E-F854-EE65-370893C2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Párhuzamos programozás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78C844-9498-6EBB-8738-CFD3AEE24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párhuzamos programozási eszközrendszer először a PL/I-ben jelent meg. Létezik a Pascalnak és a C-</a:t>
            </a:r>
            <a:r>
              <a:rPr lang="hu-HU" dirty="0" err="1"/>
              <a:t>nek</a:t>
            </a:r>
            <a:r>
              <a:rPr lang="hu-HU" dirty="0"/>
              <a:t> is olyan változata, amely ebben az irányban bővíti tovább a nyelvet. </a:t>
            </a:r>
          </a:p>
          <a:p>
            <a:r>
              <a:rPr lang="hu-HU" dirty="0"/>
              <a:t>Azok az algoritmusok, amelyekkel eddig találkoztunk, szekvenciális algoritmusok, de léteznek párhuzamos algoritmusok is a problémák megoldására. Ezen algoritmusokon belül az egyszerre elvégezhető műveleteket egyszerre végezzük el.</a:t>
            </a:r>
          </a:p>
        </p:txBody>
      </p:sp>
    </p:spTree>
    <p:extLst>
      <p:ext uri="{BB962C8B-B14F-4D97-AF65-F5344CB8AC3E}">
        <p14:creationId xmlns:p14="http://schemas.microsoft.com/office/powerpoint/2010/main" val="172049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7888EB-56DE-5484-7B51-EB2C9DB5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Párhuzamos programozás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8B8FC1-8136-12F3-4C51-10F66609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programozási nyelveknek a párhuzamos programozás megvalósításához rendelkezniük kell eszközzel:</a:t>
            </a:r>
          </a:p>
          <a:p>
            <a:pPr lvl="1"/>
            <a:r>
              <a:rPr lang="hu-HU" dirty="0"/>
              <a:t>a folyamatok kódjának megadására</a:t>
            </a:r>
          </a:p>
          <a:p>
            <a:pPr lvl="1"/>
            <a:r>
              <a:rPr lang="hu-HU" dirty="0"/>
              <a:t>a folyamatok elindítására és befejeztetésére</a:t>
            </a:r>
          </a:p>
          <a:p>
            <a:pPr lvl="1"/>
            <a:r>
              <a:rPr lang="hu-HU" dirty="0"/>
              <a:t>a kölcsönös kizárás kérésére</a:t>
            </a:r>
          </a:p>
          <a:p>
            <a:pPr lvl="1"/>
            <a:r>
              <a:rPr lang="hu-HU" dirty="0"/>
              <a:t>a szinkronizációra,</a:t>
            </a:r>
          </a:p>
          <a:p>
            <a:pPr lvl="1"/>
            <a:r>
              <a:rPr lang="hu-HU" dirty="0"/>
              <a:t>a kommunikáció megvalósítására</a:t>
            </a:r>
          </a:p>
          <a:p>
            <a:pPr lvl="1"/>
            <a:r>
              <a:rPr lang="hu-HU" dirty="0"/>
              <a:t>a folyamatok működésének felfüggesztésére</a:t>
            </a:r>
          </a:p>
          <a:p>
            <a:pPr lvl="1"/>
            <a:r>
              <a:rPr lang="hu-HU" dirty="0"/>
              <a:t>a folyamatok prioritásának meghatározására</a:t>
            </a:r>
          </a:p>
          <a:p>
            <a:pPr lvl="1"/>
            <a:r>
              <a:rPr lang="hu-HU" dirty="0"/>
              <a:t>a folyamatok ütemezésére.</a:t>
            </a:r>
          </a:p>
        </p:txBody>
      </p:sp>
    </p:spTree>
    <p:extLst>
      <p:ext uri="{BB962C8B-B14F-4D97-AF65-F5344CB8AC3E}">
        <p14:creationId xmlns:p14="http://schemas.microsoft.com/office/powerpoint/2010/main" val="26495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ECAF37-2CD7-900E-9025-D8E9C4F7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Blokk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E57C24-1422-3A2A-51A4-EC952ADB6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blokk olyan programegység, amely csak másik programegység </a:t>
            </a:r>
            <a:r>
              <a:rPr lang="hu-HU" dirty="0" err="1"/>
              <a:t>belsejében</a:t>
            </a:r>
            <a:r>
              <a:rPr lang="hu-HU" dirty="0"/>
              <a:t> helyezkedhet el, külső szinten nem állhat. </a:t>
            </a:r>
          </a:p>
          <a:p>
            <a:r>
              <a:rPr lang="hu-HU" dirty="0"/>
              <a:t>Formálisan a blokknak van kezdete, törzse és vége. A kezdetet és a véget egy-egy speciális karaktersorozat vagy alapszó jelzi. A törzsben lehetnek deklarációs és végrehajtható utasítások. Ugyanúgy mint az alprogramoknál, ezek az utasítások vagy tetszőlegesen keverhetők, vagy van külön deklarációs rész és végrehajtható rész. A blokknak nincs paramétere. A blokknak egyes nyelvekben lehet neve. Ez általában a kezdet előtt álló címke.</a:t>
            </a:r>
          </a:p>
          <a:p>
            <a:r>
              <a:rPr lang="hu-HU" dirty="0"/>
              <a:t>A blokk bárhol elhelyezhető, ahol végrehajtható utasítás állhat. </a:t>
            </a:r>
          </a:p>
        </p:txBody>
      </p:sp>
    </p:spTree>
    <p:extLst>
      <p:ext uri="{BB962C8B-B14F-4D97-AF65-F5344CB8AC3E}">
        <p14:creationId xmlns:p14="http://schemas.microsoft.com/office/powerpoint/2010/main" val="176788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21750-2210-995D-E750-E7E9511D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Taszk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79BB49-A00A-5069-1AA2-BDCC5B23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Az Adában a taszk, mint programegység szolgál a párhuzamos programozás megvalósítására. A taszk tehát az a nyelvi eszköz, amely mögött folyamat áll. A taszk mint programegység önállóan nem létezik, csak egy másik programegységbe beágyazva jelenhet meg a program szövegében. A taszkot tartalmazó programegységet szülőegységnek hívjuk. Egy szülőegységen belül akárhány testvértaszk elhelyezhető. Ezek azonos szinten deklarált taszkok. A taszkok tetszőleges mélységben egymásba ágyazhatók. A szülőegység és a testvértaszkok törzse mögötti folyamatok működnek egymással párhuzamosan.</a:t>
            </a:r>
          </a:p>
          <a:p>
            <a:r>
              <a:rPr lang="hu-HU" dirty="0"/>
              <a:t>Többprocesszoros rendszerek esetén elképzelhető, hogy minden taszk más-más processzoron fut. Ez a valódi párhuzamosság. Egyprocesszoros rendszerek is programozhatók párhuzamos módon, ekkor az operációs rendszer szimulálja a párhuzamosságot. </a:t>
            </a:r>
            <a:r>
              <a:rPr lang="hu-HU"/>
              <a:t>Ez a virtuális párhuzamosság.</a:t>
            </a:r>
          </a:p>
        </p:txBody>
      </p:sp>
    </p:spTree>
    <p:extLst>
      <p:ext uri="{BB962C8B-B14F-4D97-AF65-F5344CB8AC3E}">
        <p14:creationId xmlns:p14="http://schemas.microsoft.com/office/powerpoint/2010/main" val="2338825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7866E9-0D28-299D-8B50-093E6D97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Taszk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2324C5-06D5-2BD1-2CE6-DEBFC4E9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Egy taszk akkor kezdi el a működését, amikor elindul a szülőegysége. Ez egy kezdeti szinkronizáció. Tehát az Adában az ütemezést a program szerkezete dönti el, vagyis lényegében a programozó ütemez. </a:t>
            </a:r>
          </a:p>
          <a:p>
            <a:r>
              <a:rPr lang="hu-HU" dirty="0"/>
              <a:t>Egy taszk befejezi a működését: </a:t>
            </a:r>
          </a:p>
          <a:p>
            <a:pPr lvl="1"/>
            <a:r>
              <a:rPr lang="hu-HU" dirty="0"/>
              <a:t>ha elfogytak az utasításai,</a:t>
            </a:r>
          </a:p>
          <a:p>
            <a:pPr lvl="1"/>
            <a:r>
              <a:rPr lang="hu-HU" dirty="0"/>
              <a:t>ha a szülőegysége vagy egy testvértaszkja befejezteti a működését az ABORT név; utasítással,</a:t>
            </a:r>
          </a:p>
          <a:p>
            <a:pPr lvl="1"/>
            <a:r>
              <a:rPr lang="hu-HU" dirty="0"/>
              <a:t>explicit módon befejezteti saját működését külön utasítással. </a:t>
            </a:r>
          </a:p>
          <a:p>
            <a:r>
              <a:rPr lang="hu-HU" dirty="0"/>
              <a:t>A szülőegység akkor fejeződik be, ha ő, mint programegység befejeződött és ha az összes általa tartalmazott testvértaszk befejeződött. Ez egyfajta végszinkronizációs pont a szülőegység számára. </a:t>
            </a:r>
          </a:p>
          <a:p>
            <a:r>
              <a:rPr lang="hu-HU" dirty="0"/>
              <a:t>A taszknak két része van, specifikáció és törzs.</a:t>
            </a:r>
          </a:p>
        </p:txBody>
      </p:sp>
    </p:spTree>
    <p:extLst>
      <p:ext uri="{BB962C8B-B14F-4D97-AF65-F5344CB8AC3E}">
        <p14:creationId xmlns:p14="http://schemas.microsoft.com/office/powerpoint/2010/main" val="829486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5628F3-DC3F-9447-0E27-A9C7D98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Input/Output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B14D4F-802A-3748-9DB4-F7E3F884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Az I/O az a területe a programnyelveknek, ahol azok leginkább eltérnek egymástól. Az I/O </a:t>
            </a:r>
            <a:r>
              <a:rPr lang="hu-HU" dirty="0" err="1"/>
              <a:t>plattform</a:t>
            </a:r>
            <a:r>
              <a:rPr lang="hu-HU" dirty="0"/>
              <a:t>-, operációs rendszer-, implementációfüggő. Egyes nyelvek nem is tartalmaznak eszközt ennek megvalósítására, eleve az implementációra bízzák a megoldást.</a:t>
            </a:r>
          </a:p>
          <a:p>
            <a:r>
              <a:rPr lang="hu-HU" dirty="0"/>
              <a:t>Az I/O az az eszközrendszer a programnyelvekben, amely a perifériákkal történő kommunikációért felelős, amely az operatív tárból oda küld adatokat, vagy onnan vár adatokat. Az I/O középpontjában az állomány áll. A programnyelvi állományfogalom megfelel az absztrakt állományfogalomnak.</a:t>
            </a:r>
          </a:p>
          <a:p>
            <a:r>
              <a:rPr lang="hu-HU" dirty="0"/>
              <a:t>Egy programban a logikai állomány egy olyan programozási eszköz, amelynek neve van és amelynél az absztrakt állományjellemzők (rekordfelépítés, rekordformátum, elérés, szerkezet, blokkolás, rekordazonosító, stb.) attribútumként jelennek meg. A fizikai állomány pedig a szokásos operációs rendszer szintű, konkrét, a perifériákon megjelenő, az adatokat tartalmazó állomány.</a:t>
            </a:r>
          </a:p>
        </p:txBody>
      </p:sp>
    </p:spTree>
    <p:extLst>
      <p:ext uri="{BB962C8B-B14F-4D97-AF65-F5344CB8AC3E}">
        <p14:creationId xmlns:p14="http://schemas.microsoft.com/office/powerpoint/2010/main" val="1019996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0F2603-4D93-61AB-62D4-698ADE48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I/O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88C850-F56B-58FF-B557-FB56408F7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állomány funkció szerint lehet:</a:t>
            </a:r>
          </a:p>
          <a:p>
            <a:pPr lvl="1"/>
            <a:r>
              <a:rPr lang="hu-HU" dirty="0"/>
              <a:t>input állomány: a feldolgozás előtt már léteznie kell, és a feldolgozás során változatlan marad, csak olvasni lehet belőle,</a:t>
            </a:r>
          </a:p>
          <a:p>
            <a:pPr lvl="1"/>
            <a:r>
              <a:rPr lang="hu-HU" dirty="0"/>
              <a:t>output állomány: a feldolgozás előtt nem létezik, a feldolgozás hozza létre, csak írni lehet bele,</a:t>
            </a:r>
          </a:p>
          <a:p>
            <a:pPr lvl="1"/>
            <a:r>
              <a:rPr lang="hu-HU" dirty="0"/>
              <a:t>input-output állomány: általában létezik a feldolgozás előtt és létezik a feldolgozás után is, de a tartalma megváltozik, olvasni és írni is lehet.</a:t>
            </a:r>
          </a:p>
          <a:p>
            <a:pPr lvl="1"/>
            <a:r>
              <a:rPr lang="hu-HU" dirty="0"/>
              <a:t>Az I/O során adatok mozognak a tár és a periféria között. A tárban is, és a periférián is van valamilyen ábrázolási mód. Kérdés, hogy az adatmozgatás közben történik-e konverzió. Ennek megfelelően létezik kétféle adatátviteli mód: a </a:t>
            </a:r>
            <a:r>
              <a:rPr lang="hu-HU" b="1" dirty="0"/>
              <a:t>folyamatos</a:t>
            </a:r>
            <a:r>
              <a:rPr lang="hu-HU" dirty="0"/>
              <a:t> (van konverzió) és a </a:t>
            </a:r>
            <a:r>
              <a:rPr lang="hu-HU" b="1" dirty="0"/>
              <a:t>bináris</a:t>
            </a:r>
            <a:r>
              <a:rPr lang="hu-HU" dirty="0"/>
              <a:t> vagy rekord módú (nincs konverzió). </a:t>
            </a:r>
          </a:p>
        </p:txBody>
      </p:sp>
    </p:spTree>
    <p:extLst>
      <p:ext uri="{BB962C8B-B14F-4D97-AF65-F5344CB8AC3E}">
        <p14:creationId xmlns:p14="http://schemas.microsoft.com/office/powerpoint/2010/main" val="49211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9A4698-0946-93F3-CF0B-3D2574D3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I/O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19A726-A614-9A5C-392B-CBA077F3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folyamatos módú adatátvitelnél a tárban és a periférián eltér a reprezentáció. Ebben az esetben a nyelvek a periférián az adatokat egy folytonos karaktersorozatnak tekintik, a tárban pedig a típusnak megfelelő belső ábrázolás által definiált bitsorozatok vannak. Az adatátvitel ekkor egyedi adatok átvitelét jelenti konverzióval. Olvasáskor meg kell mondania, hogy a folytonos karaktersorozatot hogyan tördeljük fel olyan karaktercsoportokra, amelyek az egyedi adatokat jelentik, és hogy az adott karaktercsoport milyen típusú adatot jelent. Íráskor pedig rendelkezni kell arról, hogy a </a:t>
            </a:r>
            <a:r>
              <a:rPr lang="hu-HU" dirty="0" err="1"/>
              <a:t>tárbeli</a:t>
            </a:r>
            <a:r>
              <a:rPr lang="hu-HU" dirty="0"/>
              <a:t>, adott típusú adatot reprezentáló bitsorozatból a folytonos karaktersorozatban melyik helyen és hány karaktert alkotva jelenjen meg az egyedi adat.</a:t>
            </a:r>
          </a:p>
        </p:txBody>
      </p:sp>
    </p:spTree>
    <p:extLst>
      <p:ext uri="{BB962C8B-B14F-4D97-AF65-F5344CB8AC3E}">
        <p14:creationId xmlns:p14="http://schemas.microsoft.com/office/powerpoint/2010/main" val="3546835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A5EA92-B942-F223-3F17-F647D6AA2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8145"/>
            <a:ext cx="10515600" cy="5428818"/>
          </a:xfrm>
        </p:spPr>
        <p:txBody>
          <a:bodyPr/>
          <a:lstStyle/>
          <a:p>
            <a:r>
              <a:rPr lang="hu-HU" dirty="0"/>
              <a:t>formátumos módú adatátvitel: minden egyes egyedi adathoz a formátumok segítségével explicit módon meg kell adni a kezelendő karakterek darabszámát és a típust.</a:t>
            </a:r>
          </a:p>
          <a:p>
            <a:r>
              <a:rPr lang="hu-HU" dirty="0"/>
              <a:t>szerkesztett módú adatátvitel: minden egyes egyedi adathoz meg kell adni egy maszkot, amely szerkesztő és átviendő karakterekből áll. A maszk elemeinek száma határozza meg a kezelendő karakterek darabszámát, a szerkesztő karakterek megadják, hogy az adott pozíción milyen kategóriájú karakternek kell megjelennie, a többi karakter változtatás nélkül átvitelre kerül. </a:t>
            </a:r>
          </a:p>
          <a:p>
            <a:r>
              <a:rPr lang="hu-HU" dirty="0"/>
              <a:t>listázott módú adatátvitel: itt a folytonos karaktersorozatban magában vannak a tördelést végző speciális karakterek, amelyek az egyedi adatokat elhatárolják egymástól, a típusra nézve pedig nincs explicit módon megadott információ. </a:t>
            </a:r>
          </a:p>
        </p:txBody>
      </p:sp>
    </p:spTree>
    <p:extLst>
      <p:ext uri="{BB962C8B-B14F-4D97-AF65-F5344CB8AC3E}">
        <p14:creationId xmlns:p14="http://schemas.microsoft.com/office/powerpoint/2010/main" val="1409661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40AB4F-4DF1-A73C-F962-942C6499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Állományokkal való munka lépései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4864E-9DC6-19D8-50C4-6224A2480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Deklaráció: A logikai állományt mindig deklarálni kell az adott nyelv szabályainak megfelelően. El kell látni a megfelelő névvel és attribútumokkal. Minden nyelv definiálja, hogy milyen állományfogalommal dolgozik. Egyes nyelvek azt mondják, hogy a funkció is attribútum, tehát a deklarációnál eldől. </a:t>
            </a:r>
          </a:p>
          <a:p>
            <a:r>
              <a:rPr lang="hu-HU" dirty="0"/>
              <a:t>Összerendelés: Ennek során a logikai állománynak megfeleltetünk egy fizikai állományt. Ez a megfeleltetés vagy a program szövegében, nyelvi eszközzel történik (a fizikai állomány csak itt jelenik meg), vagy a program szövegén kívül, operációs rendszer szinten végezzük azt el. Innentől kezdve csak a logikai állománynévvel dolgozunk, de a tevékenység mindig a mögötte álló fizikai állományra vonatkozik. </a:t>
            </a:r>
          </a:p>
        </p:txBody>
      </p:sp>
    </p:spTree>
    <p:extLst>
      <p:ext uri="{BB962C8B-B14F-4D97-AF65-F5344CB8AC3E}">
        <p14:creationId xmlns:p14="http://schemas.microsoft.com/office/powerpoint/2010/main" val="2979687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4FA301-56F5-40C4-B470-A8F7385BF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270"/>
            <a:ext cx="10515600" cy="5440693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Állomány megnyitása: Egy állománnyal csak akkor tudunk dolgozni, ha megnyitottuk. Megnyitáskor operációs rendszer rutinok futnak le, ellenőrizve, hogy a logikai állomány attribútumai és a fizikai állomány jellemzői megfelelnek-e egymásnak. Egy állomány funkciója a megnyitásnál is eldőlhet bizonyos nyelvekben (pl. „inputra nyitunk”). Ekkor a program futása folyamán ugyanazt az állományt más-más funkcióra is megnyithatjuk. </a:t>
            </a:r>
          </a:p>
          <a:p>
            <a:r>
              <a:rPr lang="hu-HU" dirty="0"/>
              <a:t>Feldolgozás: Ha az állományt megnyitottuk, akkor abba írhatunk, vagy olvashatunk belőle. Az olvasást realizáló eszköznél meg kell adni a logikai állomány nevét és folyamatos módú adatátvitelnél egy tetszőleges változólistát. Ekkor a felsorolt változók értékkomponensüket az adott állományból kapják meg. Formátumos átvitelnél minden változóhoz egy formátumot, szerkesztettnél egy maszkot meg kell adni. Listázott átvitelnél a konverziót a változók típusa határozza meg. Bináris átvitelnél általában egy (ritkán több) változó adható meg, melynek rekord típusúnak kell lenni.</a:t>
            </a:r>
          </a:p>
          <a:p>
            <a:pPr lvl="1"/>
            <a:r>
              <a:rPr lang="hu-HU" dirty="0"/>
              <a:t>A kiíró eszközrendszerben a logikai állomány neve mellett egy kifejezéslistát kell szerepeltetni. A kifejezések kiértékelődnek, és ezen értékek kiírásra kerülnek. A kifejezésekhez itt is egyenként szükségesek a formátumok, illetve a maszkok. Listázottnál a kifejezés típusa a meghatározó. Bináris átvitelnél a kifejezésnek rekordot kell szolgáltatnia.</a:t>
            </a:r>
          </a:p>
        </p:txBody>
      </p:sp>
    </p:spTree>
    <p:extLst>
      <p:ext uri="{BB962C8B-B14F-4D97-AF65-F5344CB8AC3E}">
        <p14:creationId xmlns:p14="http://schemas.microsoft.com/office/powerpoint/2010/main" val="356468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85045D-2586-CFD0-8FD9-5E539D86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7210"/>
            <a:ext cx="10515600" cy="5339753"/>
          </a:xfrm>
        </p:spPr>
        <p:txBody>
          <a:bodyPr/>
          <a:lstStyle/>
          <a:p>
            <a:r>
              <a:rPr lang="hu-HU" dirty="0"/>
              <a:t>Lezárás: A lezárás ismét operációs rendszer rutinokat aktivizál. Azért nagyon fontos, mert a könyvtárak információinak aktualizálása ilyenkor történik meg. Output és input-output állományokat le kell zárni, input állományokat pedig illik lezárni. A lezárás megszünteti a kapcsolatot a logikai állomány és a fizikai állomány között. A nyelvek általában azt mondják, hogy a program szabályos befejeződésekor az összes megnyitott állomány automatikusan lezáródik.</a:t>
            </a:r>
          </a:p>
        </p:txBody>
      </p:sp>
    </p:spTree>
    <p:extLst>
      <p:ext uri="{BB962C8B-B14F-4D97-AF65-F5344CB8AC3E}">
        <p14:creationId xmlns:p14="http://schemas.microsoft.com/office/powerpoint/2010/main" val="2162045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667DCC-492D-BCF4-5D2D-B559E5B2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I/O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69B370-3C33-6F12-B9BB-2B609E3FC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A programozási nyelvek a programozó számára megengedik azt, hogy input-output esetén ne állományokban gondolkozzon, hanem az írás-olvasást úgy képzelje el, hogy az közvetlenül valamelyik perifériával történik. Ezt hívjuk implicit állománynak. A megfelelő logikai és fizikai állomány most is létezik standard nevekkel és jellemzőkkel, de ezt a futtató rendszer automatikusan kezeli. Tehát az implicit állományt nem kell deklarálni, összerendelni, megnyitni és lezárni. Az implicit input állomány a szabvány rendszerbemeneti periféria (általában a billentyűzet), az implicit output állomány a szabvány rendszerkimeneti periféria (általában a képernyő). A programozó bármely állományokkal kapcsolatos tevékenységet elvégezheti explicit módon (pl. az implicit output állományhoz hozzárendelheti a nyomtatót). Ha az író és olvasó eszközben nem adjuk meg a logikai állomány nevét, akkor a művelet az implicit állománnyal történik. </a:t>
            </a:r>
          </a:p>
        </p:txBody>
      </p:sp>
    </p:spTree>
    <p:extLst>
      <p:ext uri="{BB962C8B-B14F-4D97-AF65-F5344CB8AC3E}">
        <p14:creationId xmlns:p14="http://schemas.microsoft.com/office/powerpoint/2010/main" val="412614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F09219-CBA1-8A9F-1AE7-99B1C631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Hatáskör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92DA7D-3ED0-2FD1-AB6E-891F84DD3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hatáskör a nevekhez kapcsolódó fogalom. Egy név hatásköre alatt értjük a program szövegének azon részét, ahol az adott név ugyanazt a programozási eszközt hivatkozza, tehát jelentése, felhasználási módja, jellemzői azonosak. A hatáskör szinonimája a láthatóság. </a:t>
            </a:r>
          </a:p>
          <a:p>
            <a:r>
              <a:rPr lang="hu-HU" dirty="0"/>
              <a:t>A név hatásköre az eljárásorientált programnyelvekben a programegységekhez illetve a fordítási egységekhez kapcsolódik. </a:t>
            </a:r>
          </a:p>
          <a:p>
            <a:r>
              <a:rPr lang="hu-HU" dirty="0"/>
              <a:t>Egy programegységben deklarált nevet a programegység lokális nevének nevezzük. Azt a nevet, amelyet nem a programegységben deklaráltunk, de ott hivatkozunk rá, szabad névnek hívjuk.</a:t>
            </a:r>
          </a:p>
          <a:p>
            <a:r>
              <a:rPr lang="hu-HU" dirty="0"/>
              <a:t>Azt a tevékenységet, mikor egy név hatáskörét megállapítjuk, hatáskörkezelésnek hívjuk. Kétféle hatáskörkezelést ismerünk, a statikus és a dinamikus hatáskörkezelést. </a:t>
            </a:r>
          </a:p>
        </p:txBody>
      </p:sp>
    </p:spTree>
    <p:extLst>
      <p:ext uri="{BB962C8B-B14F-4D97-AF65-F5344CB8AC3E}">
        <p14:creationId xmlns:p14="http://schemas.microsoft.com/office/powerpoint/2010/main" val="595660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78D4E2-F0BA-198F-9325-0F9F6F05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 I/O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DC67A3-000D-6AA3-E1E9-DD52158E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I/O eszközrendszer nem része a nyelvnek. Standard könyvtári függvények állnak rendelkezésére. Létezik a bináris és a folyamatos módú átvitel, ez utóbbinál egy formátumos és egy szerkesztett átvitel keverékeként. </a:t>
            </a:r>
            <a:r>
              <a:rPr lang="hu-HU" dirty="0" err="1"/>
              <a:t>Szeriális</a:t>
            </a:r>
            <a:r>
              <a:rPr lang="hu-HU" dirty="0"/>
              <a:t> szerkezetet kezel fix és változó rekordformátummal. Az I/O függvények minimálisan egy karakter vagy karaktercsoport, illetve egy bájt vagy bájtcsoport írását és olvasását teszik lehetővé.</a:t>
            </a:r>
          </a:p>
        </p:txBody>
      </p:sp>
    </p:spTree>
    <p:extLst>
      <p:ext uri="{BB962C8B-B14F-4D97-AF65-F5344CB8AC3E}">
        <p14:creationId xmlns:p14="http://schemas.microsoft.com/office/powerpoint/2010/main" val="2273585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5281A8-AF40-22D1-CEE6-CDB22BB6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Implementációs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3D2602-57C7-8970-0158-231C313A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eljárásorientált programozási nyelvek a rendelkezésükre álló memóriát általában a következő területekre osztják fel futás közben:</a:t>
            </a:r>
          </a:p>
          <a:p>
            <a:pPr lvl="1"/>
            <a:r>
              <a:rPr lang="hu-HU" dirty="0"/>
              <a:t>Statikus terület: ez tartalmazza a </a:t>
            </a:r>
            <a:r>
              <a:rPr lang="hu-HU" dirty="0" err="1"/>
              <a:t>kódszegmenst</a:t>
            </a:r>
            <a:r>
              <a:rPr lang="hu-HU" dirty="0"/>
              <a:t> és a futtató rendszer rutinjait.</a:t>
            </a:r>
          </a:p>
          <a:p>
            <a:pPr lvl="1"/>
            <a:r>
              <a:rPr lang="de-DE" dirty="0" err="1"/>
              <a:t>Rendszer</a:t>
            </a:r>
            <a:r>
              <a:rPr lang="de-DE" dirty="0"/>
              <a:t> </a:t>
            </a:r>
            <a:r>
              <a:rPr lang="de-DE" dirty="0" err="1"/>
              <a:t>verem</a:t>
            </a:r>
            <a:r>
              <a:rPr lang="de-DE" dirty="0"/>
              <a:t>: </a:t>
            </a:r>
            <a:r>
              <a:rPr lang="de-DE" dirty="0" err="1"/>
              <a:t>tárolja</a:t>
            </a:r>
            <a:r>
              <a:rPr lang="de-DE" dirty="0"/>
              <a:t> </a:t>
            </a:r>
            <a:r>
              <a:rPr lang="de-DE" dirty="0" err="1"/>
              <a:t>az</a:t>
            </a:r>
            <a:r>
              <a:rPr lang="de-DE" dirty="0"/>
              <a:t> </a:t>
            </a:r>
            <a:r>
              <a:rPr lang="de-DE" dirty="0" err="1"/>
              <a:t>aktiváló</a:t>
            </a:r>
            <a:r>
              <a:rPr lang="de-DE" dirty="0"/>
              <a:t> </a:t>
            </a:r>
            <a:r>
              <a:rPr lang="de-DE" dirty="0" err="1"/>
              <a:t>rekordokat</a:t>
            </a:r>
            <a:r>
              <a:rPr lang="de-DE" dirty="0"/>
              <a:t>.</a:t>
            </a:r>
            <a:endParaRPr lang="hu-HU" dirty="0"/>
          </a:p>
          <a:p>
            <a:pPr lvl="1"/>
            <a:r>
              <a:rPr lang="hu-HU" dirty="0"/>
              <a:t>Dinamikus terület: A mutató típusú eszközökkel kezelt dinamikus konstrukciók helyezkednek el benne.</a:t>
            </a:r>
          </a:p>
          <a:p>
            <a:r>
              <a:rPr lang="hu-HU" dirty="0"/>
              <a:t>Sok nyelvi implementáció úgy kezeli a memóriát, hogy a szabad tárterület a verem és a dinamikus terület között van, tehát ezek egymás rovására növekszenek. </a:t>
            </a:r>
          </a:p>
        </p:txBody>
      </p:sp>
    </p:spTree>
    <p:extLst>
      <p:ext uri="{BB962C8B-B14F-4D97-AF65-F5344CB8AC3E}">
        <p14:creationId xmlns:p14="http://schemas.microsoft.com/office/powerpoint/2010/main" val="3165951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CCD098-B84B-BD1D-21D7-3CD61D710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9709"/>
            <a:ext cx="10515600" cy="5387254"/>
          </a:xfrm>
        </p:spPr>
        <p:txBody>
          <a:bodyPr/>
          <a:lstStyle/>
          <a:p>
            <a:r>
              <a:rPr lang="hu-HU" dirty="0"/>
              <a:t>Az eljárásorientált programozási nyelvek a programegységek </a:t>
            </a:r>
            <a:r>
              <a:rPr lang="hu-HU" dirty="0" err="1"/>
              <a:t>futásidejű</a:t>
            </a:r>
            <a:r>
              <a:rPr lang="hu-HU" dirty="0"/>
              <a:t> kezeléséhez, a hívási lánc implementálásához az ún. aktiváló rekordot használják. Ennek felépítése az alábbi:</a:t>
            </a:r>
          </a:p>
          <a:p>
            <a:pPr lvl="1"/>
            <a:r>
              <a:rPr lang="hu-HU" dirty="0"/>
              <a:t>Dinamikus kapcsoló: Ez egy mutató típusú mező, amely a hívó programegység aktiváló rekordját címzi. A hívási környezet érhető el vele és a programegység szabályos befejeződésekor az aktiváló rekord törlésénél van alapvető szerepe.</a:t>
            </a:r>
          </a:p>
          <a:p>
            <a:pPr lvl="1"/>
            <a:r>
              <a:rPr lang="hu-HU" dirty="0"/>
              <a:t>Statikus kapcsoló: Ez egy mutató típusú mező, amely a tartalmazó programegység aktiváló rekordját címzi. Statikus hatáskörkezelésnél ennek segítségével érhető el a tartalmazó környezet. </a:t>
            </a:r>
          </a:p>
          <a:p>
            <a:pPr lvl="1"/>
            <a:r>
              <a:rPr lang="hu-HU" dirty="0"/>
              <a:t>Visszatérési cím: A kódszegmens azon címe, ahol a programegység szabályos befejezése esetén a programot folytatni kell. </a:t>
            </a:r>
          </a:p>
          <a:p>
            <a:pPr lvl="1"/>
            <a:r>
              <a:rPr lang="hu-HU" dirty="0"/>
              <a:t>Lokális változók </a:t>
            </a:r>
          </a:p>
          <a:p>
            <a:pPr lvl="1"/>
            <a:r>
              <a:rPr lang="hu-HU" dirty="0"/>
              <a:t>Formális paraméterek (csak alprogram esetén) </a:t>
            </a:r>
          </a:p>
          <a:p>
            <a:pPr lvl="1"/>
            <a:r>
              <a:rPr lang="hu-HU" dirty="0"/>
              <a:t>Visszatérési érték (csak függvény esetén)</a:t>
            </a:r>
          </a:p>
        </p:txBody>
      </p:sp>
    </p:spTree>
    <p:extLst>
      <p:ext uri="{BB962C8B-B14F-4D97-AF65-F5344CB8AC3E}">
        <p14:creationId xmlns:p14="http://schemas.microsoft.com/office/powerpoint/2010/main" val="1660010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3F2382-DCE0-ADFF-E18D-5A901AD3D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899"/>
            <a:ext cx="10515600" cy="531006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egyszerű típusú lokális változók számára a típusukhoz tartozó belső ábrázolásnak (fixpontos, lebegőpontos, logikai, karakteres, cím, felsorolásos) megfelelően </a:t>
            </a:r>
            <a:r>
              <a:rPr lang="hu-HU" dirty="0" err="1"/>
              <a:t>foglalódik</a:t>
            </a:r>
            <a:r>
              <a:rPr lang="hu-HU" dirty="0"/>
              <a:t> le a tárterület. </a:t>
            </a:r>
          </a:p>
          <a:p>
            <a:r>
              <a:rPr lang="hu-HU" dirty="0"/>
              <a:t>Az összetett típusúaknál már bonyolultabb a helyzet. </a:t>
            </a:r>
          </a:p>
          <a:p>
            <a:pPr lvl="1"/>
            <a:r>
              <a:rPr lang="hu-HU" dirty="0"/>
              <a:t>Tömböknél általános, hogy a lefoglalt tárterület elején egy ún. tömbleíró helyezkedik el, amely </a:t>
            </a:r>
            <a:r>
              <a:rPr lang="hu-HU" dirty="0" err="1"/>
              <a:t>tartamazza</a:t>
            </a:r>
            <a:r>
              <a:rPr lang="hu-HU" dirty="0"/>
              <a:t> </a:t>
            </a:r>
            <a:r>
              <a:rPr lang="hu-HU" dirty="0" err="1"/>
              <a:t>dimenziónként</a:t>
            </a:r>
            <a:r>
              <a:rPr lang="hu-HU" dirty="0"/>
              <a:t> az indexek alsó és felső határát, az elemek típusát és az egy elem tárolásához szükséges bájtok számát. Ezután pedig jönnek az elemek sor- vagy oszlopfolytonosan. </a:t>
            </a:r>
          </a:p>
          <a:p>
            <a:pPr lvl="1"/>
            <a:r>
              <a:rPr lang="hu-HU" dirty="0"/>
              <a:t>A rekord típusnál a mezők típusa dönt, ezek egymásután helyezkednek el. Változó hosszúságú rekordtípusnál a helyfoglalás a maximális méretre történik. </a:t>
            </a:r>
          </a:p>
          <a:p>
            <a:pPr lvl="1"/>
            <a:r>
              <a:rPr lang="hu-HU" dirty="0" err="1"/>
              <a:t>Sztringeknél</a:t>
            </a:r>
            <a:r>
              <a:rPr lang="hu-HU" dirty="0"/>
              <a:t> egyaránt szóba jöhet a fix és a változó hosszon való tárolás, az utóbbinál hosszmegadással, illetve végjellel. </a:t>
            </a:r>
          </a:p>
          <a:p>
            <a:pPr lvl="1"/>
            <a:r>
              <a:rPr lang="hu-HU" dirty="0"/>
              <a:t>Halmaz esetén kevés elemszámnál karakterisztikus függvény, nagy elemszám esetén kulcstranszformációs táblázat alkalmazása a szokásos.</a:t>
            </a:r>
          </a:p>
        </p:txBody>
      </p:sp>
    </p:spTree>
    <p:extLst>
      <p:ext uri="{BB962C8B-B14F-4D97-AF65-F5344CB8AC3E}">
        <p14:creationId xmlns:p14="http://schemas.microsoft.com/office/powerpoint/2010/main" val="4274726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EADCA3-DBF2-2118-F6F5-CE0085C37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956"/>
            <a:ext cx="10515600" cy="5506007"/>
          </a:xfrm>
        </p:spPr>
        <p:txBody>
          <a:bodyPr/>
          <a:lstStyle/>
          <a:p>
            <a:r>
              <a:rPr lang="hu-HU" dirty="0"/>
              <a:t>A formális paraméterek számára lefoglalt tárterület a paraméterátadástól függ. </a:t>
            </a:r>
          </a:p>
          <a:p>
            <a:pPr lvl="1"/>
            <a:r>
              <a:rPr lang="hu-HU" dirty="0"/>
              <a:t>Érték szerinti esetben a formális paraméter típusának megfelelő tárterület szükséges. </a:t>
            </a:r>
          </a:p>
          <a:p>
            <a:pPr lvl="1"/>
            <a:r>
              <a:rPr lang="hu-HU" dirty="0"/>
              <a:t>Cím és eredmény szerinti esetben egy cím tárolásához szükséges bájtmennyiség </a:t>
            </a:r>
            <a:r>
              <a:rPr lang="hu-HU" dirty="0" err="1"/>
              <a:t>foglalódik</a:t>
            </a:r>
            <a:r>
              <a:rPr lang="hu-HU" dirty="0"/>
              <a:t> le. </a:t>
            </a:r>
          </a:p>
          <a:p>
            <a:pPr lvl="1"/>
            <a:r>
              <a:rPr lang="hu-HU" dirty="0"/>
              <a:t>Érték-eredmény szerintinél pedig az előző kettő. </a:t>
            </a:r>
          </a:p>
          <a:p>
            <a:pPr lvl="1"/>
            <a:r>
              <a:rPr lang="hu-HU" dirty="0"/>
              <a:t>A név és szöveg szerinti paraméterátadás esetén ide egy paraméter nélküli rendszer rutin hívása kerül. Ez mindig lefut, amikor a formális paraméterre hivatkozás történik. Feladata a szövegkörnyezet meghatározása és abban az aktuális paraméter kiértékelése, aztán a formális paraméterek nevének felülírása.</a:t>
            </a:r>
          </a:p>
        </p:txBody>
      </p:sp>
    </p:spTree>
    <p:extLst>
      <p:ext uri="{BB962C8B-B14F-4D97-AF65-F5344CB8AC3E}">
        <p14:creationId xmlns:p14="http://schemas.microsoft.com/office/powerpoint/2010/main" val="3713752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CDF5A3-97B1-8A2A-B6B9-72ECD7D58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9392"/>
            <a:ext cx="10515600" cy="5547571"/>
          </a:xfrm>
        </p:spPr>
        <p:txBody>
          <a:bodyPr/>
          <a:lstStyle/>
          <a:p>
            <a:r>
              <a:rPr lang="hu-HU" dirty="0"/>
              <a:t>Az aktiváló rekordok a veremben tárolódnak. A verem alján mindig a főprogram aktiváló rekordja van. Szabályos program befejezéskor a verem kiürül. Amikor meghívunk egy alprogramot, vagy blokkot, akkor felépül hozzá az aktiváló rekord és az a verem tetejére kerül (innentől aktív az adott programegység) és mindig az a programegység működik, amelynek aktiváló rekordja a verem tetején van. Szabályos befejeződéskor az aktiváló rekord törlődik.</a:t>
            </a:r>
          </a:p>
        </p:txBody>
      </p:sp>
    </p:spTree>
    <p:extLst>
      <p:ext uri="{BB962C8B-B14F-4D97-AF65-F5344CB8AC3E}">
        <p14:creationId xmlns:p14="http://schemas.microsoft.com/office/powerpoint/2010/main" val="1056167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0A4845-9FA0-C6FE-3C36-F25E9C2B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6582"/>
            <a:ext cx="10515600" cy="5470381"/>
          </a:xfrm>
        </p:spPr>
        <p:txBody>
          <a:bodyPr/>
          <a:lstStyle/>
          <a:p>
            <a:r>
              <a:rPr lang="hu-HU" dirty="0"/>
              <a:t>Taszkok esetén (egy processzoron) egy „kaktusz” verem épül föl. A szülőegység aktiváló rekordja elhelyeződik a verem tejére és az általa meghívott nem taszk programegységek aktiváló rekordjai pedig fölé kerülnek. A testvértaszkok mindegyikéhez felépül egy-egy olyan verem, melynek az alján a szülőegység aktiváló rekordja van. Ezek a vermek egyidejűleg léteznek és tartalmazzák az adott taszk által létrehozott hívási lánc aktiváló rekordjait. A szülőegység aktiváló rekordja csak akkor törölhető, </a:t>
            </a:r>
            <a:r>
              <a:rPr lang="hu-HU"/>
              <a:t>ha </a:t>
            </a:r>
            <a:r>
              <a:rPr lang="hu-HU" dirty="0"/>
              <a:t>m</a:t>
            </a:r>
            <a:r>
              <a:rPr lang="hu-HU"/>
              <a:t>inden </a:t>
            </a:r>
            <a:r>
              <a:rPr lang="hu-HU" dirty="0"/>
              <a:t>testvértaszkjának verme kiürült.</a:t>
            </a:r>
          </a:p>
        </p:txBody>
      </p:sp>
    </p:spTree>
    <p:extLst>
      <p:ext uri="{BB962C8B-B14F-4D97-AF65-F5344CB8AC3E}">
        <p14:creationId xmlns:p14="http://schemas.microsoft.com/office/powerpoint/2010/main" val="2802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80BCE0-1ABD-0E35-13F8-8F915A04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Hatáskör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3B5663-27E6-CBCA-B8CD-DE407273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/>
              <a:t>statikus</a:t>
            </a:r>
            <a:r>
              <a:rPr lang="hu-HU" dirty="0"/>
              <a:t> hatáskörkezelés fordítási időben történik, a fordítóprogram végzi. Alapja a programszöveg programegység szerkezete. </a:t>
            </a:r>
          </a:p>
          <a:p>
            <a:r>
              <a:rPr lang="hu-HU" dirty="0"/>
              <a:t>Statikus hatáskörkezelés esetén egy lokális név hatásköre az a programegység, amelyben deklaráltuk és minden olyan programegység, amelyet ez az adott programegység tartalmaz, hacsak a tartalmazott programegységekben a nevet nem deklaráltuk újra.</a:t>
            </a:r>
          </a:p>
          <a:p>
            <a:r>
              <a:rPr lang="hu-HU" dirty="0"/>
              <a:t>A hatáskör befelé terjed, kifelé soha. Egy programegység a lokális neveit bezárja a külvilág elől. Azt a nevet, amely egy adott programegységben nem lokális név, de onnan látható, globális névnek hívjuk. A globális név, lokális név relatív fogalmak. </a:t>
            </a:r>
          </a:p>
        </p:txBody>
      </p:sp>
    </p:spTree>
    <p:extLst>
      <p:ext uri="{BB962C8B-B14F-4D97-AF65-F5344CB8AC3E}">
        <p14:creationId xmlns:p14="http://schemas.microsoft.com/office/powerpoint/2010/main" val="359625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2812CB-C215-10EC-546D-A1458D78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Lokális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4B1B226-FBA8-B057-6AD9-D495053CE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9313" y="2434213"/>
            <a:ext cx="3753374" cy="3134162"/>
          </a:xfrm>
        </p:spPr>
      </p:pic>
    </p:spTree>
    <p:extLst>
      <p:ext uri="{BB962C8B-B14F-4D97-AF65-F5344CB8AC3E}">
        <p14:creationId xmlns:p14="http://schemas.microsoft.com/office/powerpoint/2010/main" val="309128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B6F3EE-A8A0-5A21-80F9-057F8EBE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Hatáskör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A7A368-5419-2A3E-70DC-5E2AA20E2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A </a:t>
            </a:r>
            <a:r>
              <a:rPr lang="hu-HU" b="1" dirty="0"/>
              <a:t>dinamikus</a:t>
            </a:r>
            <a:r>
              <a:rPr lang="hu-HU" dirty="0"/>
              <a:t> hatáskörkezelés futási idejű tevékenység, a futtató rendszer végzi. Alapja a hívási lánc. Ha a futtató rendszer egy programegységben talál egy szabad nevet, akkor a hívási láncon keresztül kezd el visszalépkedni mindaddig, amíg meg nem találja lokális névként, vagy a hívási lánc elejére nem ér. Ez utóbbi esetben vagy futási hiba keletkezik, vagy automatikus deklaráció következik be.</a:t>
            </a:r>
          </a:p>
          <a:p>
            <a:r>
              <a:rPr lang="hu-HU" dirty="0"/>
              <a:t>Dinamikus hatáskörkezelésnél egy név hatásköre az a programegység, amelyben deklaráltuk, és minden olyan programegység, amely ezen programegységből induló hívási láncban helyezkedik el, hacsak ott nem deklaráltuk újra a nevet.</a:t>
            </a:r>
          </a:p>
          <a:p>
            <a:r>
              <a:rPr lang="hu-HU" dirty="0"/>
              <a:t>Statikus hatáskörkezelés esetén a programban szereplő összes név hatásköre a forrásszöveg alapján egyértelműen megállapítható. Dinamikus hatáskörkezelésnél viszont a hatáskör futási időben változhat és más-más futásnál más-más lehet.</a:t>
            </a:r>
          </a:p>
        </p:txBody>
      </p:sp>
    </p:spTree>
    <p:extLst>
      <p:ext uri="{BB962C8B-B14F-4D97-AF65-F5344CB8AC3E}">
        <p14:creationId xmlns:p14="http://schemas.microsoft.com/office/powerpoint/2010/main" val="281389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803BEB-E38A-8F77-75BF-5E8AD3B4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Hatáskör és élettartam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25B78A-DC21-831D-D12B-F00C5892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C a hatáskör és élettartam szabályozására bevezeti a tárolási osztály attribútumokat, melyek a következők:</a:t>
            </a:r>
          </a:p>
          <a:p>
            <a:pPr lvl="1"/>
            <a:r>
              <a:rPr lang="hu-HU" dirty="0" err="1"/>
              <a:t>extern</a:t>
            </a:r>
            <a:r>
              <a:rPr lang="hu-HU" dirty="0"/>
              <a:t>: A fordítási egység szintjén deklarált nevek alapértelmezett tárolási osztálya, lokális neveknél explicit módon meg kell adni. Az ilyen nevek hatásköre a teljes program, élettartamuk a program futási ideje. Van automatikus kezdőértékük</a:t>
            </a:r>
          </a:p>
          <a:p>
            <a:pPr lvl="1"/>
            <a:r>
              <a:rPr lang="hu-HU" dirty="0" err="1"/>
              <a:t>auto</a:t>
            </a:r>
            <a:r>
              <a:rPr lang="hu-HU" dirty="0"/>
              <a:t>: A lokális nevek alapértelmezett tárolási osztálya. Hatáskörkezelésük statikus, de csak a deklarációtól kezdve láthatók. Élettartamuk dinamikus. Nincs automatikus kezdőértékük. </a:t>
            </a:r>
          </a:p>
          <a:p>
            <a:pPr lvl="1"/>
            <a:r>
              <a:rPr lang="hu-HU" dirty="0" err="1"/>
              <a:t>register</a:t>
            </a:r>
            <a:r>
              <a:rPr lang="hu-HU" dirty="0"/>
              <a:t>: Speciális </a:t>
            </a:r>
            <a:r>
              <a:rPr lang="hu-HU" dirty="0" err="1"/>
              <a:t>auto</a:t>
            </a:r>
            <a:r>
              <a:rPr lang="hu-HU" dirty="0"/>
              <a:t>, amelynek értéke regiszterben tárolódik, ha van szabad regiszter, egyébként nincs különbség. A címkomponensére nem hivatkozhatunk.</a:t>
            </a:r>
          </a:p>
          <a:p>
            <a:pPr lvl="1"/>
            <a:r>
              <a:rPr lang="hu-HU" dirty="0" err="1"/>
              <a:t>static</a:t>
            </a:r>
            <a:r>
              <a:rPr lang="hu-HU" dirty="0"/>
              <a:t>: Bármely névnél explicit módon meg kell adni. Külső statikus név hatásköre a fordítási egység, lokális statikus név hatáskörkezelése statikus, de csak a deklarációtól kezdve látható. Élettartamuk a program futási ideje. Van automatikus kezdőértékük.</a:t>
            </a:r>
          </a:p>
        </p:txBody>
      </p:sp>
    </p:spTree>
    <p:extLst>
      <p:ext uri="{BB962C8B-B14F-4D97-AF65-F5344CB8AC3E}">
        <p14:creationId xmlns:p14="http://schemas.microsoft.com/office/powerpoint/2010/main" val="325950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795DC9-CF79-4B85-1401-790F4598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Fordítási egység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FF95A1-054F-EA6F-4870-2DA94CC8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eljárásorientált nyelvekben a program közvetlenül fordítási egységekből épül föl. Ezek olyan forrásszöveg-részek, melyek önállóan, a program többi részétől fizikailag különválasztva fordíthatók le. Az egyes nyelvekben a fordítási egységek felépítése igen eltérő lehet. A fordítási egységek általában hatásköri és gyakran élettartam definiáló egységek is. </a:t>
            </a:r>
          </a:p>
        </p:txBody>
      </p:sp>
    </p:spTree>
    <p:extLst>
      <p:ext uri="{BB962C8B-B14F-4D97-AF65-F5344CB8AC3E}">
        <p14:creationId xmlns:p14="http://schemas.microsoft.com/office/powerpoint/2010/main" val="401977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77D9F1-D0C2-EF7C-CD4B-540F0126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Absztrakt adattípus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02A5AB-E12E-E93E-B917-3B4632954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Az absztrakt adattípus olyan adattípus, amely megvalósítja a </a:t>
            </a:r>
            <a:r>
              <a:rPr lang="hu-HU" b="1" dirty="0"/>
              <a:t>bezárást</a:t>
            </a:r>
            <a:r>
              <a:rPr lang="hu-HU" dirty="0"/>
              <a:t> vagy </a:t>
            </a:r>
            <a:r>
              <a:rPr lang="hu-HU" b="1" dirty="0"/>
              <a:t>információ rejtést</a:t>
            </a:r>
            <a:r>
              <a:rPr lang="hu-HU" dirty="0"/>
              <a:t>. Ez azt jelenti, hogy ezen adattípusnál nem ismerjük a reprezentációt és a műveletek implementációját. Az adattípus ezeket nem mutatja meg a külvilág számára. Az ilyen típusú programozási eszközök értékeihez csak szabályozott módon, a műveleteinek specifikációi által meghatározott interfészen keresztül férhetünk hozzá. Tehát az értékeket véletlenül vagy szándékosan nem ronthatjuk el. Ez nagyon lényeges a biztonságos programozás szempontjából. Az absztrakt adattípus (angol rövidítéssel: ADT – </a:t>
            </a:r>
            <a:r>
              <a:rPr lang="hu-HU" dirty="0" err="1"/>
              <a:t>Abstract</a:t>
            </a:r>
            <a:r>
              <a:rPr lang="hu-HU" dirty="0"/>
              <a:t> Data </a:t>
            </a:r>
            <a:r>
              <a:rPr lang="hu-HU" dirty="0" err="1"/>
              <a:t>Type</a:t>
            </a:r>
            <a:r>
              <a:rPr lang="hu-HU" dirty="0"/>
              <a:t>) az elmúlt évtizedekben a programnyelvek egyik legfontosabb fogalmává vált és alapvetően befolyásolta a nyelvek fejlődését.</a:t>
            </a:r>
          </a:p>
        </p:txBody>
      </p:sp>
    </p:spTree>
    <p:extLst>
      <p:ext uri="{BB962C8B-B14F-4D97-AF65-F5344CB8AC3E}">
        <p14:creationId xmlns:p14="http://schemas.microsoft.com/office/powerpoint/2010/main" val="186223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3529</Words>
  <Application>Microsoft Office PowerPoint</Application>
  <PresentationFormat>Szélesvásznú</PresentationFormat>
  <Paragraphs>147</Paragraphs>
  <Slides>36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Office-téma</vt:lpstr>
      <vt:lpstr>Magas szintű programozási nyelvek 1. </vt:lpstr>
      <vt:lpstr>Blokk</vt:lpstr>
      <vt:lpstr>Hatáskör</vt:lpstr>
      <vt:lpstr>Hatáskör</vt:lpstr>
      <vt:lpstr>Lokális</vt:lpstr>
      <vt:lpstr>Hatáskör</vt:lpstr>
      <vt:lpstr>Hatáskör és élettartam</vt:lpstr>
      <vt:lpstr>Fordítási egység</vt:lpstr>
      <vt:lpstr>Absztrakt adattípus</vt:lpstr>
      <vt:lpstr>Csomag</vt:lpstr>
      <vt:lpstr>Kivételkezelés</vt:lpstr>
      <vt:lpstr>Kivételkezelés</vt:lpstr>
      <vt:lpstr>Kivételkezelés</vt:lpstr>
      <vt:lpstr>Kivételkezelés</vt:lpstr>
      <vt:lpstr>Generikus programozás</vt:lpstr>
      <vt:lpstr>Párhuzamos programozás</vt:lpstr>
      <vt:lpstr>Párhuzamos programozás</vt:lpstr>
      <vt:lpstr>Párhuzamos programozás</vt:lpstr>
      <vt:lpstr>Párhuzamos programozás</vt:lpstr>
      <vt:lpstr>Taszk</vt:lpstr>
      <vt:lpstr>Taszk</vt:lpstr>
      <vt:lpstr>Input/Output</vt:lpstr>
      <vt:lpstr>I/O</vt:lpstr>
      <vt:lpstr>I/O</vt:lpstr>
      <vt:lpstr>PowerPoint-bemutató</vt:lpstr>
      <vt:lpstr>Állományokkal való munka lépései</vt:lpstr>
      <vt:lpstr>PowerPoint-bemutató</vt:lpstr>
      <vt:lpstr>PowerPoint-bemutató</vt:lpstr>
      <vt:lpstr>I/O</vt:lpstr>
      <vt:lpstr>C I/O</vt:lpstr>
      <vt:lpstr>Implementációs kérdések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Máté Szabó</dc:creator>
  <cp:lastModifiedBy>Máté Szabó</cp:lastModifiedBy>
  <cp:revision>53</cp:revision>
  <dcterms:created xsi:type="dcterms:W3CDTF">2023-03-09T17:47:07Z</dcterms:created>
  <dcterms:modified xsi:type="dcterms:W3CDTF">2023-03-09T20:35:35Z</dcterms:modified>
</cp:coreProperties>
</file>