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DFDA30-818C-A47E-E22F-044357635D5D}"/>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563CF4DF-F00F-9327-7BEB-3507D31EE1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6A2E66B-0AA8-04D0-E6E3-0317B9670A38}"/>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F57D5FE4-6F8F-5251-64E0-7EEB90FD194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9EED0DA-B081-A8D0-D4FF-399208144C13}"/>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327982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B87E31-BAF8-F5DB-E21E-3438A4B1DCB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48DA0629-FD96-3800-B502-D7029EAA5B2E}"/>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92A11B9-FF86-88E4-4176-CEA133D6E9F1}"/>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257873E1-2CE8-C357-AA9D-38E66F02BBB9}"/>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C81B95E7-445E-C451-12AC-70466CA2D858}"/>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79750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4DF1CF3-5573-A29E-BCC0-16962AF8BF81}"/>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BD0C8706-3887-A94C-C1C6-1222B8F285EA}"/>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240F8AE-3BAF-65A8-9CEB-E0AADC692471}"/>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F4356425-13AD-FB99-D118-A259168719C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85FD668-AAF5-190A-3582-E4B9B9B6A19F}"/>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409253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1A4907-E34F-C9E9-A196-BEF7F1BFB04E}"/>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5B72AF9B-B191-4C7B-6342-C7BE2596608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E8676E3-56BA-F057-5004-1438B9F500AD}"/>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844B30D9-848F-80FD-784C-855DBADFA4C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8D1DE8E7-5922-C6D8-64BB-D416FD3BE715}"/>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129087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E412530-61F5-E466-855A-BDBBBB95F6D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D22A6005-564F-5B1A-C2A6-68DA6E0E2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4768D14F-ADDB-6458-0BBD-A0CEA0DB90A8}"/>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E38C3982-BF34-FAAF-9DF1-5784DBCC3DF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42B1BE0-1991-753E-19A2-29B300EDECC0}"/>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45936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00D3F3-8FBA-1E46-CC75-41142937400A}"/>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BAAC3CBC-63A9-7C36-C632-1CDC8D63525F}"/>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0A1C893A-FB57-2891-EC82-F32BBEEFEF60}"/>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E0F11322-D06B-062A-F777-EA0D3FE4808E}"/>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6" name="Élőláb helye 5">
            <a:extLst>
              <a:ext uri="{FF2B5EF4-FFF2-40B4-BE49-F238E27FC236}">
                <a16:creationId xmlns:a16="http://schemas.microsoft.com/office/drawing/2014/main" id="{39D027CD-9257-90BF-B412-66EF3771E4B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64AB69B-B1C9-21E4-9331-E46E6F3EA127}"/>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202964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9211C6-9D08-A00E-40F4-A9E6E266A8B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D21E34E3-E084-4FCA-1361-3CA6B628F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F800182F-9083-10A7-4DF1-9D4140659B9D}"/>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B17BE609-8CE3-03EF-4F88-4A115D0D5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FDA34B5C-2667-917A-48BA-8406C95A8FC3}"/>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DE312E47-593E-3E8C-1F48-CD2B7944AAD0}"/>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8" name="Élőláb helye 7">
            <a:extLst>
              <a:ext uri="{FF2B5EF4-FFF2-40B4-BE49-F238E27FC236}">
                <a16:creationId xmlns:a16="http://schemas.microsoft.com/office/drawing/2014/main" id="{9CFD6AEF-F726-B10C-EE94-485FCA51E5DA}"/>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9A3363C4-DAA9-6E74-DC69-DF4C1DC0B9C4}"/>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337938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E74E118-B80D-C3E8-0DB1-5C4422B7F7F0}"/>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126BE981-5C15-A465-A240-051170A954D5}"/>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4" name="Élőláb helye 3">
            <a:extLst>
              <a:ext uri="{FF2B5EF4-FFF2-40B4-BE49-F238E27FC236}">
                <a16:creationId xmlns:a16="http://schemas.microsoft.com/office/drawing/2014/main" id="{05D50D4A-8691-3CE8-7D9E-F06DF1A695AD}"/>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0E94FC68-A383-592C-3565-5B695028A8F3}"/>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234969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A755239-7EC4-C64A-A1F2-9BB4F34D8C1D}"/>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3" name="Élőláb helye 2">
            <a:extLst>
              <a:ext uri="{FF2B5EF4-FFF2-40B4-BE49-F238E27FC236}">
                <a16:creationId xmlns:a16="http://schemas.microsoft.com/office/drawing/2014/main" id="{8E2E9538-E23F-5233-17F9-201909F4D7D6}"/>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E9F93CA5-03B3-1D02-2320-A8B67911BE0A}"/>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294666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2F5DAB-D617-1694-F6F4-AB628AC3F12B}"/>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2A63F66-11A2-6F18-1A75-BECE7B7D2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D2853113-6A4A-79BC-0BA1-3D802B5A2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7BFC0D42-7FAB-A7BC-BB95-DFB815C25D6E}"/>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6" name="Élőláb helye 5">
            <a:extLst>
              <a:ext uri="{FF2B5EF4-FFF2-40B4-BE49-F238E27FC236}">
                <a16:creationId xmlns:a16="http://schemas.microsoft.com/office/drawing/2014/main" id="{ADA42B5F-F6B1-6E0B-0852-A2007412281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4EDE8590-F854-0995-08BF-167EB505F202}"/>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287837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51E13B-14C5-BEF9-24CB-1A81FBFF9B5F}"/>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846597D3-47FC-8D43-F142-166F0314E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DB25C6E4-8A71-CE5D-40BC-6B4019C91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F3015C6A-59A6-8ED7-2D43-DA38D6FA3A2C}"/>
              </a:ext>
            </a:extLst>
          </p:cNvPr>
          <p:cNvSpPr>
            <a:spLocks noGrp="1"/>
          </p:cNvSpPr>
          <p:nvPr>
            <p:ph type="dt" sz="half" idx="10"/>
          </p:nvPr>
        </p:nvSpPr>
        <p:spPr/>
        <p:txBody>
          <a:bodyPr/>
          <a:lstStyle/>
          <a:p>
            <a:fld id="{8DAAAF9E-83F0-48E3-BDD9-7985E5038814}" type="datetimeFigureOut">
              <a:rPr lang="hu-HU" smtClean="0"/>
              <a:t>2023. 03. 17.</a:t>
            </a:fld>
            <a:endParaRPr lang="hu-HU"/>
          </a:p>
        </p:txBody>
      </p:sp>
      <p:sp>
        <p:nvSpPr>
          <p:cNvPr id="6" name="Élőláb helye 5">
            <a:extLst>
              <a:ext uri="{FF2B5EF4-FFF2-40B4-BE49-F238E27FC236}">
                <a16:creationId xmlns:a16="http://schemas.microsoft.com/office/drawing/2014/main" id="{192CBE60-2492-1A88-4F10-7A6B115849B8}"/>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3F1160B3-1FB2-55A9-65AC-4341DC78E3E3}"/>
              </a:ext>
            </a:extLst>
          </p:cNvPr>
          <p:cNvSpPr>
            <a:spLocks noGrp="1"/>
          </p:cNvSpPr>
          <p:nvPr>
            <p:ph type="sldNum" sz="quarter" idx="12"/>
          </p:nvPr>
        </p:nvSpPr>
        <p:spPr/>
        <p:txBody>
          <a:bodyPr/>
          <a:lstStyle/>
          <a:p>
            <a:fld id="{2E231886-1CBD-4B03-BE48-B0D44DE3E3FC}" type="slidenum">
              <a:rPr lang="hu-HU" smtClean="0"/>
              <a:t>‹#›</a:t>
            </a:fld>
            <a:endParaRPr lang="hu-HU"/>
          </a:p>
        </p:txBody>
      </p:sp>
    </p:spTree>
    <p:extLst>
      <p:ext uri="{BB962C8B-B14F-4D97-AF65-F5344CB8AC3E}">
        <p14:creationId xmlns:p14="http://schemas.microsoft.com/office/powerpoint/2010/main" val="210918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9447CDB5-5368-29E2-0736-67AB4F93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6B56D46D-92BF-6BD7-8020-1FA977C76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1BF54FE-18A1-77B8-B894-1DED0E61A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AAF9E-83F0-48E3-BDD9-7985E5038814}" type="datetimeFigureOut">
              <a:rPr lang="hu-HU" smtClean="0"/>
              <a:t>2023. 03. 17.</a:t>
            </a:fld>
            <a:endParaRPr lang="hu-HU"/>
          </a:p>
        </p:txBody>
      </p:sp>
      <p:sp>
        <p:nvSpPr>
          <p:cNvPr id="5" name="Élőláb helye 4">
            <a:extLst>
              <a:ext uri="{FF2B5EF4-FFF2-40B4-BE49-F238E27FC236}">
                <a16:creationId xmlns:a16="http://schemas.microsoft.com/office/drawing/2014/main" id="{4C2F5E43-9498-79EF-6D3F-1F9D93FF4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C13BB4A6-0136-6441-1F53-C163A0E7B4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31886-1CBD-4B03-BE48-B0D44DE3E3FC}" type="slidenum">
              <a:rPr lang="hu-HU" smtClean="0"/>
              <a:t>‹#›</a:t>
            </a:fld>
            <a:endParaRPr lang="hu-HU"/>
          </a:p>
        </p:txBody>
      </p:sp>
    </p:spTree>
    <p:extLst>
      <p:ext uri="{BB962C8B-B14F-4D97-AF65-F5344CB8AC3E}">
        <p14:creationId xmlns:p14="http://schemas.microsoft.com/office/powerpoint/2010/main" val="337398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7C73460-654F-5153-3E1F-302091849C28}"/>
              </a:ext>
            </a:extLst>
          </p:cNvPr>
          <p:cNvSpPr>
            <a:spLocks noGrp="1"/>
          </p:cNvSpPr>
          <p:nvPr>
            <p:ph type="ctrTitle"/>
          </p:nvPr>
        </p:nvSpPr>
        <p:spPr/>
        <p:txBody>
          <a:bodyPr/>
          <a:lstStyle/>
          <a:p>
            <a:r>
              <a:rPr lang="hu-HU" dirty="0"/>
              <a:t>Magas szintű programozási nyelvek 1</a:t>
            </a:r>
          </a:p>
        </p:txBody>
      </p:sp>
      <p:sp>
        <p:nvSpPr>
          <p:cNvPr id="3" name="Alcím 2">
            <a:extLst>
              <a:ext uri="{FF2B5EF4-FFF2-40B4-BE49-F238E27FC236}">
                <a16:creationId xmlns:a16="http://schemas.microsoft.com/office/drawing/2014/main" id="{53D1FD11-8897-2E29-B74B-505F0F913121}"/>
              </a:ext>
            </a:extLst>
          </p:cNvPr>
          <p:cNvSpPr>
            <a:spLocks noGrp="1"/>
          </p:cNvSpPr>
          <p:nvPr>
            <p:ph type="subTitle" idx="1"/>
          </p:nvPr>
        </p:nvSpPr>
        <p:spPr/>
        <p:txBody>
          <a:bodyPr/>
          <a:lstStyle/>
          <a:p>
            <a:r>
              <a:rPr lang="hu-HU" dirty="0"/>
              <a:t>5. előadás</a:t>
            </a:r>
          </a:p>
        </p:txBody>
      </p:sp>
    </p:spTree>
    <p:extLst>
      <p:ext uri="{BB962C8B-B14F-4D97-AF65-F5344CB8AC3E}">
        <p14:creationId xmlns:p14="http://schemas.microsoft.com/office/powerpoint/2010/main" val="1332887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9852FEA9-EB76-E33B-D7F2-F5EA57576784}"/>
              </a:ext>
            </a:extLst>
          </p:cNvPr>
          <p:cNvSpPr>
            <a:spLocks noGrp="1"/>
          </p:cNvSpPr>
          <p:nvPr>
            <p:ph idx="1"/>
          </p:nvPr>
        </p:nvSpPr>
        <p:spPr>
          <a:xfrm>
            <a:off x="838200" y="629392"/>
            <a:ext cx="10515600" cy="5547571"/>
          </a:xfrm>
        </p:spPr>
        <p:txBody>
          <a:bodyPr>
            <a:normAutofit lnSpcReduction="10000"/>
          </a:bodyPr>
          <a:lstStyle/>
          <a:p>
            <a:r>
              <a:rPr lang="hu-HU" dirty="0"/>
              <a:t>Öröklés: valamit egy az egyben átvehetek, ha akarom, módosíthatom. </a:t>
            </a:r>
          </a:p>
          <a:p>
            <a:r>
              <a:rPr lang="hu-HU" dirty="0"/>
              <a:t>Aszimmetria: a szuperosztály nem látja, nem manipulálhatja alosztályait, de fordítva igen. A szuperosztályt teljes mértékben látja az alosztály. Az alosztály minden objektuma </a:t>
            </a:r>
            <a:r>
              <a:rPr lang="hu-HU" dirty="0" err="1"/>
              <a:t>objektuma</a:t>
            </a:r>
            <a:r>
              <a:rPr lang="hu-HU" dirty="0"/>
              <a:t> a szuperosztálynak is! Viszont fordítva ez nem áll fenn. Így minden rendszerben: mindenütt, ahol egy szuperosztály egy példánya szerepel, szerepelhet az alosztály egy példánya is és fordítva nem igaz. Egy osztályból tetszőleges számú alosztály származtatható minden nyelvben. </a:t>
            </a:r>
          </a:p>
          <a:p>
            <a:r>
              <a:rPr lang="hu-HU" dirty="0"/>
              <a:t>Az egyes rendszerekben kérdés, hogy: az alosztálynak hány szuperosztálya lehet? </a:t>
            </a:r>
          </a:p>
          <a:p>
            <a:pPr lvl="1"/>
            <a:r>
              <a:rPr lang="hu-HU" dirty="0"/>
              <a:t>egy: egyszeres öröklődés (</a:t>
            </a:r>
            <a:r>
              <a:rPr lang="hu-HU" dirty="0" err="1"/>
              <a:t>single</a:t>
            </a:r>
            <a:r>
              <a:rPr lang="hu-HU" dirty="0"/>
              <a:t>)</a:t>
            </a:r>
          </a:p>
          <a:p>
            <a:pPr lvl="1"/>
            <a:r>
              <a:rPr lang="hu-HU" dirty="0"/>
              <a:t>akárhány: többszörös öröklődés (</a:t>
            </a:r>
            <a:r>
              <a:rPr lang="hu-HU" dirty="0" err="1"/>
              <a:t>multiple</a:t>
            </a:r>
            <a:r>
              <a:rPr lang="hu-HU" dirty="0"/>
              <a:t>). Problémák: azonos nevű attribútumok, módszerek esetén: névütközés; ezt a rendszernek kezelnie kell. Rendszerfüggő, hogy hogyan teszi. </a:t>
            </a:r>
          </a:p>
        </p:txBody>
      </p:sp>
    </p:spTree>
    <p:extLst>
      <p:ext uri="{BB962C8B-B14F-4D97-AF65-F5344CB8AC3E}">
        <p14:creationId xmlns:p14="http://schemas.microsoft.com/office/powerpoint/2010/main" val="372478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04F7C973-DD70-FB77-7DF5-AA7ADACCB904}"/>
              </a:ext>
            </a:extLst>
          </p:cNvPr>
          <p:cNvSpPr>
            <a:spLocks noGrp="1"/>
          </p:cNvSpPr>
          <p:nvPr>
            <p:ph idx="1"/>
          </p:nvPr>
        </p:nvSpPr>
        <p:spPr>
          <a:xfrm>
            <a:off x="838200" y="581891"/>
            <a:ext cx="10515600" cy="5595072"/>
          </a:xfrm>
        </p:spPr>
        <p:txBody>
          <a:bodyPr/>
          <a:lstStyle/>
          <a:p>
            <a:r>
              <a:rPr lang="hu-HU" dirty="0"/>
              <a:t>Alosztályból másik alosztály származtatható: öröklési hierarchia. Ez egyszeres öröklődés esetén fa., többszörös öröklődés esetén </a:t>
            </a:r>
            <a:r>
              <a:rPr lang="hu-HU" dirty="0" err="1"/>
              <a:t>aciklikus</a:t>
            </a:r>
            <a:r>
              <a:rPr lang="hu-HU" dirty="0"/>
              <a:t> gráf. </a:t>
            </a:r>
          </a:p>
          <a:p>
            <a:r>
              <a:rPr lang="hu-HU" dirty="0"/>
              <a:t>Öröklési fa: </a:t>
            </a:r>
          </a:p>
          <a:p>
            <a:endParaRPr lang="hu-HU" dirty="0"/>
          </a:p>
        </p:txBody>
      </p:sp>
      <p:pic>
        <p:nvPicPr>
          <p:cNvPr id="5" name="Kép 4">
            <a:extLst>
              <a:ext uri="{FF2B5EF4-FFF2-40B4-BE49-F238E27FC236}">
                <a16:creationId xmlns:a16="http://schemas.microsoft.com/office/drawing/2014/main" id="{0AF00E6C-45FF-5E61-E3A9-12F640E71286}"/>
              </a:ext>
            </a:extLst>
          </p:cNvPr>
          <p:cNvPicPr>
            <a:picLocks noChangeAspect="1"/>
          </p:cNvPicPr>
          <p:nvPr/>
        </p:nvPicPr>
        <p:blipFill>
          <a:blip r:embed="rId2"/>
          <a:stretch>
            <a:fillRect/>
          </a:stretch>
        </p:blipFill>
        <p:spPr>
          <a:xfrm>
            <a:off x="3133725" y="2096340"/>
            <a:ext cx="5924550" cy="3324225"/>
          </a:xfrm>
          <a:prstGeom prst="rect">
            <a:avLst/>
          </a:prstGeom>
        </p:spPr>
      </p:pic>
    </p:spTree>
    <p:extLst>
      <p:ext uri="{BB962C8B-B14F-4D97-AF65-F5344CB8AC3E}">
        <p14:creationId xmlns:p14="http://schemas.microsoft.com/office/powerpoint/2010/main" val="197158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1CB17006-0FAD-F04D-10F4-384A8BA3D510}"/>
              </a:ext>
            </a:extLst>
          </p:cNvPr>
          <p:cNvSpPr>
            <a:spLocks noGrp="1"/>
          </p:cNvSpPr>
          <p:nvPr>
            <p:ph idx="1"/>
          </p:nvPr>
        </p:nvSpPr>
        <p:spPr>
          <a:xfrm>
            <a:off x="838200" y="632012"/>
            <a:ext cx="10515600" cy="5544951"/>
          </a:xfrm>
        </p:spPr>
        <p:txBody>
          <a:bodyPr/>
          <a:lstStyle/>
          <a:p>
            <a:r>
              <a:rPr lang="hu-HU" dirty="0"/>
              <a:t>Például az Alakzat osztály </a:t>
            </a:r>
          </a:p>
          <a:p>
            <a:pPr lvl="1"/>
            <a:r>
              <a:rPr lang="hu-HU" dirty="0" err="1"/>
              <a:t>attributumai</a:t>
            </a:r>
            <a:r>
              <a:rPr lang="hu-HU" dirty="0"/>
              <a:t> lehetnek: vonalvastagság, nagyság, szín, háttér, kitöltöttség ... </a:t>
            </a:r>
          </a:p>
          <a:p>
            <a:pPr lvl="1"/>
            <a:r>
              <a:rPr lang="hu-HU" dirty="0"/>
              <a:t>módszerei lehetnek: kirajzol( ), elforgat( ) … </a:t>
            </a:r>
          </a:p>
          <a:p>
            <a:r>
              <a:rPr lang="hu-HU" dirty="0"/>
              <a:t>Az Alakzatot elkezdem specializálni, ekkor a Zárt alakzatnál jöhetnek </a:t>
            </a:r>
            <a:r>
              <a:rPr lang="hu-HU" dirty="0" err="1"/>
              <a:t>mégújabb</a:t>
            </a:r>
            <a:endParaRPr lang="hu-HU" dirty="0"/>
          </a:p>
          <a:p>
            <a:pPr lvl="1"/>
            <a:r>
              <a:rPr lang="hu-HU" dirty="0"/>
              <a:t>jellemzők: terület, kerület … </a:t>
            </a:r>
          </a:p>
          <a:p>
            <a:pPr lvl="1"/>
            <a:r>
              <a:rPr lang="hu-HU" dirty="0"/>
              <a:t>módszerek: területszámítás( ), kerületszámítás( ) … </a:t>
            </a:r>
          </a:p>
          <a:p>
            <a:pPr lvl="1"/>
            <a:r>
              <a:rPr lang="hu-HU" dirty="0"/>
              <a:t>A Zárt alakzat </a:t>
            </a:r>
            <a:r>
              <a:rPr lang="hu-HU" dirty="0" err="1"/>
              <a:t>Alakzat</a:t>
            </a:r>
            <a:r>
              <a:rPr lang="hu-HU" dirty="0"/>
              <a:t> is egyben, így a Zárt alakzat minden példánya az Alakzatnak is példánya (</a:t>
            </a:r>
            <a:r>
              <a:rPr lang="hu-HU" dirty="0" err="1"/>
              <a:t>is_a</a:t>
            </a:r>
            <a:r>
              <a:rPr lang="hu-HU" dirty="0"/>
              <a:t>). </a:t>
            </a:r>
          </a:p>
          <a:p>
            <a:r>
              <a:rPr lang="hu-HU" dirty="0"/>
              <a:t>A Háromszögnek is lehet egy terület( ) módszere: átveszem a Zárt alakzattól, de ezt </a:t>
            </a:r>
            <a:r>
              <a:rPr lang="hu-HU" dirty="0" err="1"/>
              <a:t>újraimplementálom</a:t>
            </a:r>
            <a:r>
              <a:rPr lang="hu-HU" dirty="0"/>
              <a:t>, hiszen a Zárt alakzat területét csupán közelítőleg tudom megadni, míg a Háromszögét pontosan. </a:t>
            </a:r>
          </a:p>
        </p:txBody>
      </p:sp>
    </p:spTree>
    <p:extLst>
      <p:ext uri="{BB962C8B-B14F-4D97-AF65-F5344CB8AC3E}">
        <p14:creationId xmlns:p14="http://schemas.microsoft.com/office/powerpoint/2010/main" val="21566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7EC7510-0241-EDF6-120B-00367136AC0B}"/>
              </a:ext>
            </a:extLst>
          </p:cNvPr>
          <p:cNvSpPr>
            <a:spLocks noGrp="1"/>
          </p:cNvSpPr>
          <p:nvPr>
            <p:ph type="title"/>
          </p:nvPr>
        </p:nvSpPr>
        <p:spPr/>
        <p:txBody>
          <a:bodyPr/>
          <a:lstStyle/>
          <a:p>
            <a:r>
              <a:rPr lang="hu-HU" dirty="0"/>
              <a:t>Terminológia</a:t>
            </a:r>
          </a:p>
        </p:txBody>
      </p:sp>
      <p:sp>
        <p:nvSpPr>
          <p:cNvPr id="3" name="Tartalom helye 2">
            <a:extLst>
              <a:ext uri="{FF2B5EF4-FFF2-40B4-BE49-F238E27FC236}">
                <a16:creationId xmlns:a16="http://schemas.microsoft.com/office/drawing/2014/main" id="{227CB66F-119D-444F-0626-B83739B1800D}"/>
              </a:ext>
            </a:extLst>
          </p:cNvPr>
          <p:cNvSpPr>
            <a:spLocks noGrp="1"/>
          </p:cNvSpPr>
          <p:nvPr>
            <p:ph idx="1"/>
          </p:nvPr>
        </p:nvSpPr>
        <p:spPr/>
        <p:txBody>
          <a:bodyPr/>
          <a:lstStyle/>
          <a:p>
            <a:r>
              <a:rPr lang="hu-HU" dirty="0"/>
              <a:t>Fa gyökéreleme: ősosztály, amiből az összes többi származik.</a:t>
            </a:r>
          </a:p>
          <a:p>
            <a:r>
              <a:rPr lang="hu-HU" dirty="0"/>
              <a:t>Előd: pl. a Kör elődjei: Ellipszis, Zárt alakzat, Alakzat.</a:t>
            </a:r>
          </a:p>
          <a:p>
            <a:r>
              <a:rPr lang="hu-HU" dirty="0"/>
              <a:t>Leszármazott: pl. a Zárt alakzat leszármazottjai: Ellipszis, Kör.</a:t>
            </a:r>
          </a:p>
          <a:p>
            <a:r>
              <a:rPr lang="hu-HU" dirty="0"/>
              <a:t>Kliens osztályok: azok az osztályok, amelyek között nincsen öröklődési kapcsolat. Pl. Kör − Ötszög. </a:t>
            </a:r>
          </a:p>
        </p:txBody>
      </p:sp>
    </p:spTree>
    <p:extLst>
      <p:ext uri="{BB962C8B-B14F-4D97-AF65-F5344CB8AC3E}">
        <p14:creationId xmlns:p14="http://schemas.microsoft.com/office/powerpoint/2010/main" val="409028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E78E6B-950C-A81B-F162-AE50BFE6C938}"/>
              </a:ext>
            </a:extLst>
          </p:cNvPr>
          <p:cNvSpPr>
            <a:spLocks noGrp="1"/>
          </p:cNvSpPr>
          <p:nvPr>
            <p:ph type="title"/>
          </p:nvPr>
        </p:nvSpPr>
        <p:spPr/>
        <p:txBody>
          <a:bodyPr/>
          <a:lstStyle/>
          <a:p>
            <a:r>
              <a:rPr lang="hu-HU" dirty="0"/>
              <a:t>Bezárás(</a:t>
            </a:r>
            <a:r>
              <a:rPr lang="hu-HU" dirty="0" err="1"/>
              <a:t>encapsulation</a:t>
            </a:r>
            <a:r>
              <a:rPr lang="hu-HU" dirty="0"/>
              <a:t>)</a:t>
            </a:r>
          </a:p>
        </p:txBody>
      </p:sp>
      <p:sp>
        <p:nvSpPr>
          <p:cNvPr id="3" name="Tartalom helye 2">
            <a:extLst>
              <a:ext uri="{FF2B5EF4-FFF2-40B4-BE49-F238E27FC236}">
                <a16:creationId xmlns:a16="http://schemas.microsoft.com/office/drawing/2014/main" id="{2D2793A1-1B6A-F802-0A79-175DB24AD23D}"/>
              </a:ext>
            </a:extLst>
          </p:cNvPr>
          <p:cNvSpPr>
            <a:spLocks noGrp="1"/>
          </p:cNvSpPr>
          <p:nvPr>
            <p:ph idx="1"/>
          </p:nvPr>
        </p:nvSpPr>
        <p:spPr/>
        <p:txBody>
          <a:bodyPr>
            <a:normAutofit fontScale="92500" lnSpcReduction="20000"/>
          </a:bodyPr>
          <a:lstStyle/>
          <a:p>
            <a:r>
              <a:rPr lang="hu-HU" dirty="0"/>
              <a:t>Az OO nyelvek legkényesebb fogalma: általában e fogalom mentén válnak el az iskolák, attól függően, hogy melyik mit vall róla. Az eljárásorientált nyelvek hatáskör fogalmának, a láthatóságnak a kiterjesztése. A legtöbbet félreértelmezett fogalom. Nem objektumhoz kapcsolódik.</a:t>
            </a:r>
          </a:p>
          <a:p>
            <a:pPr lvl="1"/>
            <a:r>
              <a:rPr lang="hu-HU" dirty="0"/>
              <a:t>Bezárás_1: Nem objektumhoz kötődik. Az osztály egy absztrakt adattípus. Az osztály rendelkezik egy interfész és implementációs résszel. Az osztály objektumaihoz csak az interfész részen keresztül férhetünk hozzá, az implementációhoz egyáltalán nem, korlátozott </a:t>
            </a:r>
            <a:r>
              <a:rPr lang="hu-HU" dirty="0" err="1"/>
              <a:t>hozáférést</a:t>
            </a:r>
            <a:r>
              <a:rPr lang="hu-HU" dirty="0"/>
              <a:t> jelent. Ez az információrejtés elve (</a:t>
            </a:r>
            <a:r>
              <a:rPr lang="hu-HU" dirty="0" err="1"/>
              <a:t>Information</a:t>
            </a:r>
            <a:r>
              <a:rPr lang="hu-HU" dirty="0"/>
              <a:t> </a:t>
            </a:r>
            <a:r>
              <a:rPr lang="hu-HU" dirty="0" err="1"/>
              <a:t>hiding</a:t>
            </a:r>
            <a:r>
              <a:rPr lang="hu-HU" dirty="0"/>
              <a:t>). Egy osztály objektumai egy az osztály által definiált interfészen keresztül érhetők el, és csak így! A nyelv a benne definiált </a:t>
            </a:r>
            <a:r>
              <a:rPr lang="hu-HU" dirty="0" err="1"/>
              <a:t>attributumokat</a:t>
            </a:r>
            <a:r>
              <a:rPr lang="hu-HU" dirty="0"/>
              <a:t> és metódusokat két részre osztja:</a:t>
            </a:r>
          </a:p>
          <a:p>
            <a:pPr lvl="2"/>
            <a:r>
              <a:rPr lang="hu-HU" dirty="0"/>
              <a:t>Nyilvános rész: amelybe tartozó eszközöket minden kliens osztály lát.</a:t>
            </a:r>
          </a:p>
          <a:p>
            <a:pPr lvl="2"/>
            <a:r>
              <a:rPr lang="hu-HU" dirty="0"/>
              <a:t>Privát rész: kívülről nem látható.</a:t>
            </a:r>
          </a:p>
          <a:p>
            <a:pPr lvl="1"/>
            <a:r>
              <a:rPr lang="hu-HU" dirty="0"/>
              <a:t>Bezárás_2: A bezárás eljárásorientált nyelvek hatáskör fogalmának általánosítása OO körökben, ahol garantáltan létezik egy olyan eszközrendszer, mellyel a programozó tudja szabályozni, hogy az osztályból mi látható és ki számára. </a:t>
            </a:r>
          </a:p>
          <a:p>
            <a:endParaRPr lang="hu-HU" dirty="0"/>
          </a:p>
        </p:txBody>
      </p:sp>
    </p:spTree>
    <p:extLst>
      <p:ext uri="{BB962C8B-B14F-4D97-AF65-F5344CB8AC3E}">
        <p14:creationId xmlns:p14="http://schemas.microsoft.com/office/powerpoint/2010/main" val="14831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5207B8C-72DC-4246-485A-EF197B63CCE7}"/>
              </a:ext>
            </a:extLst>
          </p:cNvPr>
          <p:cNvSpPr>
            <a:spLocks noGrp="1"/>
          </p:cNvSpPr>
          <p:nvPr>
            <p:ph type="title"/>
          </p:nvPr>
        </p:nvSpPr>
        <p:spPr/>
        <p:txBody>
          <a:bodyPr/>
          <a:lstStyle/>
          <a:p>
            <a:r>
              <a:rPr lang="hu-HU" dirty="0"/>
              <a:t>Polimorfizmus (</a:t>
            </a:r>
            <a:r>
              <a:rPr lang="hu-HU" dirty="0" err="1"/>
              <a:t>polymorphism</a:t>
            </a:r>
            <a:r>
              <a:rPr lang="hu-HU" dirty="0"/>
              <a:t>), többalakúság</a:t>
            </a:r>
          </a:p>
        </p:txBody>
      </p:sp>
      <p:sp>
        <p:nvSpPr>
          <p:cNvPr id="3" name="Tartalom helye 2">
            <a:extLst>
              <a:ext uri="{FF2B5EF4-FFF2-40B4-BE49-F238E27FC236}">
                <a16:creationId xmlns:a16="http://schemas.microsoft.com/office/drawing/2014/main" id="{189F5864-AD85-486C-EEC9-C5503F8B598B}"/>
              </a:ext>
            </a:extLst>
          </p:cNvPr>
          <p:cNvSpPr>
            <a:spLocks noGrp="1"/>
          </p:cNvSpPr>
          <p:nvPr>
            <p:ph idx="1"/>
          </p:nvPr>
        </p:nvSpPr>
        <p:spPr/>
        <p:txBody>
          <a:bodyPr>
            <a:normAutofit fontScale="92500"/>
          </a:bodyPr>
          <a:lstStyle/>
          <a:p>
            <a:r>
              <a:rPr lang="hu-HU" dirty="0"/>
              <a:t>Objektum polimorfizmus: Minden objektum tudja saját magáról, hogy melyik osztály példányaként jött létre. Egy objektum objektuma saját osztályának, de az öröklődési hierarchiában objektuma valamennyi elődosztálynak is egyben. Így minden egyes objektum szerepelhet minden olyan szituációban, ahol az ősosztály objektuma szerepelhet, nem csak a saját osztálya példányaként használható. </a:t>
            </a:r>
          </a:p>
          <a:p>
            <a:r>
              <a:rPr lang="hu-HU" dirty="0"/>
              <a:t>Módszerpolimorfizmus (</a:t>
            </a:r>
            <a:r>
              <a:rPr lang="hu-HU" dirty="0" err="1"/>
              <a:t>overriding</a:t>
            </a:r>
            <a:r>
              <a:rPr lang="hu-HU" dirty="0"/>
              <a:t>): Egy leszármazott osztály egy örökölt módszert </a:t>
            </a:r>
            <a:r>
              <a:rPr lang="hu-HU" dirty="0" err="1"/>
              <a:t>újraimplementálhat</a:t>
            </a:r>
            <a:r>
              <a:rPr lang="hu-HU" dirty="0"/>
              <a:t>: a módszer specifikációja változatlan marad, de az implementáció más lehet az öröklődési vonalon. Ld.: </a:t>
            </a:r>
          </a:p>
          <a:p>
            <a:pPr lvl="1"/>
            <a:r>
              <a:rPr lang="hu-HU" dirty="0"/>
              <a:t>Zárt alakzat: terület( ), kerület( ) módszer </a:t>
            </a:r>
          </a:p>
          <a:p>
            <a:pPr lvl="1"/>
            <a:r>
              <a:rPr lang="hu-HU" dirty="0"/>
              <a:t>Háromszög: terület( ), kerület( ) módszer más! (új implementáció)</a:t>
            </a:r>
          </a:p>
        </p:txBody>
      </p:sp>
    </p:spTree>
    <p:extLst>
      <p:ext uri="{BB962C8B-B14F-4D97-AF65-F5344CB8AC3E}">
        <p14:creationId xmlns:p14="http://schemas.microsoft.com/office/powerpoint/2010/main" val="256858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DB21E-9985-41D1-91C0-A9316B6B30E2}"/>
              </a:ext>
            </a:extLst>
          </p:cNvPr>
          <p:cNvSpPr>
            <a:spLocks noGrp="1"/>
          </p:cNvSpPr>
          <p:nvPr>
            <p:ph type="title"/>
          </p:nvPr>
        </p:nvSpPr>
        <p:spPr/>
        <p:txBody>
          <a:bodyPr/>
          <a:lstStyle/>
          <a:p>
            <a:r>
              <a:rPr lang="hu-HU" dirty="0"/>
              <a:t>Kötés(</a:t>
            </a:r>
            <a:r>
              <a:rPr lang="hu-HU" dirty="0" err="1"/>
              <a:t>binding</a:t>
            </a:r>
            <a:r>
              <a:rPr lang="hu-HU" dirty="0"/>
              <a:t>)</a:t>
            </a:r>
          </a:p>
        </p:txBody>
      </p:sp>
      <p:sp>
        <p:nvSpPr>
          <p:cNvPr id="3" name="Tartalom helye 2">
            <a:extLst>
              <a:ext uri="{FF2B5EF4-FFF2-40B4-BE49-F238E27FC236}">
                <a16:creationId xmlns:a16="http://schemas.microsoft.com/office/drawing/2014/main" id="{0C1E461B-00BB-5752-A1CA-34E1BA37E4E6}"/>
              </a:ext>
            </a:extLst>
          </p:cNvPr>
          <p:cNvSpPr>
            <a:spLocks noGrp="1"/>
          </p:cNvSpPr>
          <p:nvPr>
            <p:ph idx="1"/>
          </p:nvPr>
        </p:nvSpPr>
        <p:spPr/>
        <p:txBody>
          <a:bodyPr>
            <a:normAutofit lnSpcReduction="10000"/>
          </a:bodyPr>
          <a:lstStyle/>
          <a:p>
            <a:r>
              <a:rPr lang="hu-HU" dirty="0"/>
              <a:t>A módszerpolimorfizmushoz kapcsolódik. Ha van egy függvény és több implementáció hozzá, kérdés, hogy mikor melyik kód kapcsolódik a specifikációhoz. Eszerint beszélünk:</a:t>
            </a:r>
          </a:p>
          <a:p>
            <a:pPr lvl="1"/>
            <a:r>
              <a:rPr lang="hu-HU" dirty="0"/>
              <a:t>Statikus (</a:t>
            </a:r>
            <a:r>
              <a:rPr lang="hu-HU" dirty="0" err="1"/>
              <a:t>static</a:t>
            </a:r>
            <a:r>
              <a:rPr lang="hu-HU" dirty="0"/>
              <a:t>) más néven korai (</a:t>
            </a:r>
            <a:r>
              <a:rPr lang="hu-HU" dirty="0" err="1"/>
              <a:t>early</a:t>
            </a:r>
            <a:r>
              <a:rPr lang="hu-HU" dirty="0"/>
              <a:t>) kötésről: a névhez a kód </a:t>
            </a:r>
            <a:r>
              <a:rPr lang="hu-HU" dirty="0" err="1"/>
              <a:t>hozzárendelődik</a:t>
            </a:r>
            <a:r>
              <a:rPr lang="hu-HU" dirty="0"/>
              <a:t> fordítási időben. Az OO rendszerek többsége fordítóprogram orientált. </a:t>
            </a:r>
          </a:p>
          <a:p>
            <a:pPr lvl="1"/>
            <a:r>
              <a:rPr lang="hu-HU" dirty="0"/>
              <a:t>Dinamikus (</a:t>
            </a:r>
            <a:r>
              <a:rPr lang="hu-HU" dirty="0" err="1"/>
              <a:t>dynamic</a:t>
            </a:r>
            <a:r>
              <a:rPr lang="hu-HU" dirty="0"/>
              <a:t>) vagy késői (</a:t>
            </a:r>
            <a:r>
              <a:rPr lang="hu-HU" dirty="0" err="1"/>
              <a:t>late</a:t>
            </a:r>
            <a:r>
              <a:rPr lang="hu-HU" dirty="0"/>
              <a:t>) kötésről: kötés futási időben történik, így ugyanahhoz a névhez más-más kód tartozhat, attól függően, hogy melyik osztálykörnyezetben dolgozunk: az aktuális példány osztályában definiált kód, vagy (ha nincs) a hierarchián felfele a legközelebbi kód kötődik. </a:t>
            </a:r>
          </a:p>
          <a:p>
            <a:r>
              <a:rPr lang="hu-HU" dirty="0"/>
              <a:t>A nyelvek többsége mindkét kötést ismeri, kérdés, hogy melyik az alapértelmezett. </a:t>
            </a:r>
          </a:p>
        </p:txBody>
      </p:sp>
    </p:spTree>
    <p:extLst>
      <p:ext uri="{BB962C8B-B14F-4D97-AF65-F5344CB8AC3E}">
        <p14:creationId xmlns:p14="http://schemas.microsoft.com/office/powerpoint/2010/main" val="170009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634D81-3212-49E6-ADDF-15025FFE912B}"/>
              </a:ext>
            </a:extLst>
          </p:cNvPr>
          <p:cNvSpPr>
            <a:spLocks noGrp="1"/>
          </p:cNvSpPr>
          <p:nvPr>
            <p:ph type="title"/>
          </p:nvPr>
        </p:nvSpPr>
        <p:spPr/>
        <p:txBody>
          <a:bodyPr/>
          <a:lstStyle/>
          <a:p>
            <a:r>
              <a:rPr lang="hu-HU" dirty="0"/>
              <a:t>Absztrakt osztályok</a:t>
            </a:r>
          </a:p>
        </p:txBody>
      </p:sp>
      <p:sp>
        <p:nvSpPr>
          <p:cNvPr id="3" name="Tartalom helye 2">
            <a:extLst>
              <a:ext uri="{FF2B5EF4-FFF2-40B4-BE49-F238E27FC236}">
                <a16:creationId xmlns:a16="http://schemas.microsoft.com/office/drawing/2014/main" id="{8ABA94B1-92D3-D256-E5B0-434C6A75D2EE}"/>
              </a:ext>
            </a:extLst>
          </p:cNvPr>
          <p:cNvSpPr>
            <a:spLocks noGrp="1"/>
          </p:cNvSpPr>
          <p:nvPr>
            <p:ph idx="1"/>
          </p:nvPr>
        </p:nvSpPr>
        <p:spPr/>
        <p:txBody>
          <a:bodyPr/>
          <a:lstStyle/>
          <a:p>
            <a:r>
              <a:rPr lang="hu-HU" dirty="0"/>
              <a:t>Absztrakt osztályoknak hívjuk azokat az osztályokat, amelyeknek nincsenek példányaik, amelyek nem </a:t>
            </a:r>
            <a:r>
              <a:rPr lang="hu-HU" dirty="0" err="1"/>
              <a:t>példányosíthatók</a:t>
            </a:r>
            <a:r>
              <a:rPr lang="hu-HU" dirty="0"/>
              <a:t>. Csak örököltetésre való. Vannak továbbá absztrakt módszerek. Ezek azok a módszerek, amelyeknek csak a specifikációjuk van megadva implementáció nélkül. Az </a:t>
            </a:r>
            <a:r>
              <a:rPr lang="hu-HU" dirty="0" err="1"/>
              <a:t>abszrakt</a:t>
            </a:r>
            <a:r>
              <a:rPr lang="hu-HU" dirty="0"/>
              <a:t> osztályokból konkrét, </a:t>
            </a:r>
            <a:r>
              <a:rPr lang="hu-HU" dirty="0" err="1"/>
              <a:t>példányosítható</a:t>
            </a:r>
            <a:r>
              <a:rPr lang="hu-HU" dirty="0"/>
              <a:t> osztályok származtathatók. Az egész eszközrendszer az absztrakciót szolgálja. A rendszerfejlesztési ciklusban és a programfejlesztésnél lesz érdekes. </a:t>
            </a:r>
          </a:p>
        </p:txBody>
      </p:sp>
    </p:spTree>
    <p:extLst>
      <p:ext uri="{BB962C8B-B14F-4D97-AF65-F5344CB8AC3E}">
        <p14:creationId xmlns:p14="http://schemas.microsoft.com/office/powerpoint/2010/main" val="182847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DD4DED6-7A7E-3877-6E5A-60679099788F}"/>
              </a:ext>
            </a:extLst>
          </p:cNvPr>
          <p:cNvSpPr>
            <a:spLocks noGrp="1"/>
          </p:cNvSpPr>
          <p:nvPr>
            <p:ph type="title"/>
          </p:nvPr>
        </p:nvSpPr>
        <p:spPr/>
        <p:txBody>
          <a:bodyPr/>
          <a:lstStyle/>
          <a:p>
            <a:r>
              <a:rPr lang="hu-HU" dirty="0"/>
              <a:t>Konténer osztályok (</a:t>
            </a:r>
            <a:r>
              <a:rPr lang="hu-HU" dirty="0" err="1"/>
              <a:t>Container</a:t>
            </a:r>
            <a:r>
              <a:rPr lang="hu-HU" dirty="0"/>
              <a:t>)</a:t>
            </a:r>
          </a:p>
        </p:txBody>
      </p:sp>
      <p:sp>
        <p:nvSpPr>
          <p:cNvPr id="3" name="Tartalom helye 2">
            <a:extLst>
              <a:ext uri="{FF2B5EF4-FFF2-40B4-BE49-F238E27FC236}">
                <a16:creationId xmlns:a16="http://schemas.microsoft.com/office/drawing/2014/main" id="{BB5A786F-E660-A471-7CE7-85C8ACD1A9BA}"/>
              </a:ext>
            </a:extLst>
          </p:cNvPr>
          <p:cNvSpPr>
            <a:spLocks noGrp="1"/>
          </p:cNvSpPr>
          <p:nvPr>
            <p:ph idx="1"/>
          </p:nvPr>
        </p:nvSpPr>
        <p:spPr/>
        <p:txBody>
          <a:bodyPr/>
          <a:lstStyle/>
          <a:p>
            <a:r>
              <a:rPr lang="hu-HU" dirty="0"/>
              <a:t>Olyan adatszerkezet, amely objektumokat tartalmaz. Alapvető a tömb, láncolt lista, verem, sor, stb. Nem minden nyelvben vannak realizálva a konténer osztályok, a programozónak kell megvalósítania. Alapvető szerepük az adatbáziskezelőknél van. </a:t>
            </a:r>
          </a:p>
        </p:txBody>
      </p:sp>
    </p:spTree>
    <p:extLst>
      <p:ext uri="{BB962C8B-B14F-4D97-AF65-F5344CB8AC3E}">
        <p14:creationId xmlns:p14="http://schemas.microsoft.com/office/powerpoint/2010/main" val="3316283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2095239-13DE-12F6-AF20-113E0AD60138}"/>
              </a:ext>
            </a:extLst>
          </p:cNvPr>
          <p:cNvSpPr>
            <a:spLocks noGrp="1"/>
          </p:cNvSpPr>
          <p:nvPr>
            <p:ph type="title"/>
          </p:nvPr>
        </p:nvSpPr>
        <p:spPr/>
        <p:txBody>
          <a:bodyPr/>
          <a:lstStyle/>
          <a:p>
            <a:r>
              <a:rPr lang="hu-HU" dirty="0"/>
              <a:t>Kollekciók</a:t>
            </a:r>
          </a:p>
        </p:txBody>
      </p:sp>
      <p:sp>
        <p:nvSpPr>
          <p:cNvPr id="3" name="Tartalom helye 2">
            <a:extLst>
              <a:ext uri="{FF2B5EF4-FFF2-40B4-BE49-F238E27FC236}">
                <a16:creationId xmlns:a16="http://schemas.microsoft.com/office/drawing/2014/main" id="{48478081-92A2-ED44-60BA-ACB43B8E66AC}"/>
              </a:ext>
            </a:extLst>
          </p:cNvPr>
          <p:cNvSpPr>
            <a:spLocks noGrp="1"/>
          </p:cNvSpPr>
          <p:nvPr>
            <p:ph idx="1"/>
          </p:nvPr>
        </p:nvSpPr>
        <p:spPr/>
        <p:txBody>
          <a:bodyPr/>
          <a:lstStyle/>
          <a:p>
            <a:r>
              <a:rPr lang="hu-HU" dirty="0"/>
              <a:t>Objektum-orientált adatbázisok esetén a konténerosztályok helyett a terminológia: kollekció (</a:t>
            </a:r>
            <a:r>
              <a:rPr lang="hu-HU" dirty="0" err="1"/>
              <a:t>Collection</a:t>
            </a:r>
            <a:r>
              <a:rPr lang="hu-HU" dirty="0"/>
              <a:t>). Ezen kollekcióval kapcsolatos az </a:t>
            </a:r>
            <a:r>
              <a:rPr lang="hu-HU" dirty="0" err="1"/>
              <a:t>iterátor</a:t>
            </a:r>
            <a:r>
              <a:rPr lang="hu-HU" dirty="0"/>
              <a:t> fogalma. </a:t>
            </a:r>
          </a:p>
          <a:p>
            <a:r>
              <a:rPr lang="hu-HU" dirty="0" err="1"/>
              <a:t>Iterátor</a:t>
            </a:r>
            <a:r>
              <a:rPr lang="hu-HU" dirty="0"/>
              <a:t>: Általában ez is egy osztály, típus, ennek példányaihoz tartozó objektumokat be tudjuk járni. A bejárás az adatszerkezeteknek megfelelően történik. </a:t>
            </a:r>
          </a:p>
        </p:txBody>
      </p:sp>
    </p:spTree>
    <p:extLst>
      <p:ext uri="{BB962C8B-B14F-4D97-AF65-F5344CB8AC3E}">
        <p14:creationId xmlns:p14="http://schemas.microsoft.com/office/powerpoint/2010/main" val="191517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1ABE633-EA92-3000-3CAB-CD890354A0A5}"/>
              </a:ext>
            </a:extLst>
          </p:cNvPr>
          <p:cNvSpPr>
            <a:spLocks noGrp="1"/>
          </p:cNvSpPr>
          <p:nvPr>
            <p:ph type="title"/>
          </p:nvPr>
        </p:nvSpPr>
        <p:spPr/>
        <p:txBody>
          <a:bodyPr/>
          <a:lstStyle/>
          <a:p>
            <a:r>
              <a:rPr lang="hu-HU" dirty="0"/>
              <a:t>Objektumorientáltság</a:t>
            </a:r>
          </a:p>
        </p:txBody>
      </p:sp>
      <p:sp>
        <p:nvSpPr>
          <p:cNvPr id="3" name="Tartalom helye 2">
            <a:extLst>
              <a:ext uri="{FF2B5EF4-FFF2-40B4-BE49-F238E27FC236}">
                <a16:creationId xmlns:a16="http://schemas.microsoft.com/office/drawing/2014/main" id="{B1D86E78-9F75-FE3F-90E6-A70B49C919F4}"/>
              </a:ext>
            </a:extLst>
          </p:cNvPr>
          <p:cNvSpPr>
            <a:spLocks noGrp="1"/>
          </p:cNvSpPr>
          <p:nvPr>
            <p:ph idx="1"/>
          </p:nvPr>
        </p:nvSpPr>
        <p:spPr/>
        <p:txBody>
          <a:bodyPr>
            <a:normAutofit fontScale="92500" lnSpcReduction="10000"/>
          </a:bodyPr>
          <a:lstStyle/>
          <a:p>
            <a:r>
              <a:rPr lang="hu-HU" dirty="0"/>
              <a:t>Az objektum-orientált programozási módszertan filozófiáját – amelynek alapgondolata, hogy az adat és a funkcionális modell egymástól elválaszthatatlan, lényegében egyetlen modell − követik az objektum-orientált programozási nyelvek. Az OO programozási nyelvek imperatív jellegűek: algoritmikus szemléletet tükröznek. Az OO paradigma bevonul minden más nyelvi osztályba is. </a:t>
            </a:r>
          </a:p>
          <a:p>
            <a:r>
              <a:rPr lang="hu-HU" dirty="0"/>
              <a:t>az adatmodell és az eljárásmodell elválaszthatatlan (így szemléli a világot) </a:t>
            </a:r>
          </a:p>
          <a:p>
            <a:r>
              <a:rPr lang="hu-HU" dirty="0"/>
              <a:t>absztrakt eszköz és fogalomrendszer: Az </a:t>
            </a:r>
            <a:r>
              <a:rPr lang="hu-HU" dirty="0" err="1"/>
              <a:t>újrafelhasználhatóságot</a:t>
            </a:r>
            <a:r>
              <a:rPr lang="hu-HU" dirty="0"/>
              <a:t> olyan magas szintre elviszi, ameddig lehetséges, a valós világot nagyon megközelíti. </a:t>
            </a:r>
          </a:p>
          <a:p>
            <a:r>
              <a:rPr lang="hu-HU" dirty="0"/>
              <a:t>szemlélete: imperatív (algoritmus – kódolni kell) eszközrendszer </a:t>
            </a:r>
          </a:p>
          <a:p>
            <a:endParaRPr lang="hu-HU" dirty="0"/>
          </a:p>
        </p:txBody>
      </p:sp>
    </p:spTree>
    <p:extLst>
      <p:ext uri="{BB962C8B-B14F-4D97-AF65-F5344CB8AC3E}">
        <p14:creationId xmlns:p14="http://schemas.microsoft.com/office/powerpoint/2010/main" val="1703609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4AF22F7-BC9D-2DD8-3262-FEBD9063165C}"/>
              </a:ext>
            </a:extLst>
          </p:cNvPr>
          <p:cNvSpPr>
            <a:spLocks noGrp="1"/>
          </p:cNvSpPr>
          <p:nvPr>
            <p:ph type="title"/>
          </p:nvPr>
        </p:nvSpPr>
        <p:spPr/>
        <p:txBody>
          <a:bodyPr/>
          <a:lstStyle/>
          <a:p>
            <a:r>
              <a:rPr lang="hu-HU" dirty="0"/>
              <a:t>Paraméterezett osztályok</a:t>
            </a:r>
          </a:p>
        </p:txBody>
      </p:sp>
      <p:sp>
        <p:nvSpPr>
          <p:cNvPr id="3" name="Tartalom helye 2">
            <a:extLst>
              <a:ext uri="{FF2B5EF4-FFF2-40B4-BE49-F238E27FC236}">
                <a16:creationId xmlns:a16="http://schemas.microsoft.com/office/drawing/2014/main" id="{D15B9506-82B9-652A-EF74-1601E5C4772C}"/>
              </a:ext>
            </a:extLst>
          </p:cNvPr>
          <p:cNvSpPr>
            <a:spLocks noGrp="1"/>
          </p:cNvSpPr>
          <p:nvPr>
            <p:ph idx="1"/>
          </p:nvPr>
        </p:nvSpPr>
        <p:spPr/>
        <p:txBody>
          <a:bodyPr/>
          <a:lstStyle/>
          <a:p>
            <a:r>
              <a:rPr lang="hu-HU" dirty="0"/>
              <a:t>Egyes objektum-orientált nyelvekben vannak ún. paraméterezett osztályok, a C++ terminológia szerint </a:t>
            </a:r>
            <a:r>
              <a:rPr lang="hu-HU" dirty="0" err="1"/>
              <a:t>templatek</a:t>
            </a:r>
            <a:r>
              <a:rPr lang="hu-HU" dirty="0"/>
              <a:t>. Lényegében megfelelnek osztályszinten az Ada </a:t>
            </a:r>
            <a:r>
              <a:rPr lang="hu-HU" b="1" dirty="0"/>
              <a:t>generikusnak</a:t>
            </a:r>
            <a:r>
              <a:rPr lang="hu-HU" dirty="0"/>
              <a:t>. </a:t>
            </a:r>
          </a:p>
        </p:txBody>
      </p:sp>
    </p:spTree>
    <p:extLst>
      <p:ext uri="{BB962C8B-B14F-4D97-AF65-F5344CB8AC3E}">
        <p14:creationId xmlns:p14="http://schemas.microsoft.com/office/powerpoint/2010/main" val="1708825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392CC3D-17BD-4F9F-9073-95DA88BF273A}"/>
              </a:ext>
            </a:extLst>
          </p:cNvPr>
          <p:cNvSpPr>
            <a:spLocks noGrp="1"/>
          </p:cNvSpPr>
          <p:nvPr>
            <p:ph type="title"/>
          </p:nvPr>
        </p:nvSpPr>
        <p:spPr/>
        <p:txBody>
          <a:bodyPr/>
          <a:lstStyle/>
          <a:p>
            <a:r>
              <a:rPr lang="hu-HU" dirty="0" err="1"/>
              <a:t>Objuktumok</a:t>
            </a:r>
            <a:r>
              <a:rPr lang="hu-HU" dirty="0"/>
              <a:t> élettartama</a:t>
            </a:r>
          </a:p>
        </p:txBody>
      </p:sp>
      <p:sp>
        <p:nvSpPr>
          <p:cNvPr id="3" name="Tartalom helye 2">
            <a:extLst>
              <a:ext uri="{FF2B5EF4-FFF2-40B4-BE49-F238E27FC236}">
                <a16:creationId xmlns:a16="http://schemas.microsoft.com/office/drawing/2014/main" id="{5A2B22D1-419F-6434-3172-F414BE07BBEC}"/>
              </a:ext>
            </a:extLst>
          </p:cNvPr>
          <p:cNvSpPr>
            <a:spLocks noGrp="1"/>
          </p:cNvSpPr>
          <p:nvPr>
            <p:ph idx="1"/>
          </p:nvPr>
        </p:nvSpPr>
        <p:spPr/>
        <p:txBody>
          <a:bodyPr>
            <a:normAutofit fontScale="92500"/>
          </a:bodyPr>
          <a:lstStyle/>
          <a:p>
            <a:r>
              <a:rPr lang="hu-HU" dirty="0"/>
              <a:t>A </a:t>
            </a:r>
            <a:r>
              <a:rPr lang="hu-HU" dirty="0" err="1"/>
              <a:t>példányosítás</a:t>
            </a:r>
            <a:r>
              <a:rPr lang="hu-HU" dirty="0"/>
              <a:t> mindig egy explicit tevékenység eredménye, minden objektumot minden nyelvben a programozó hoz létre. Meddig él? </a:t>
            </a:r>
          </a:p>
          <a:p>
            <a:pPr lvl="1"/>
            <a:r>
              <a:rPr lang="hu-HU" dirty="0"/>
              <a:t>A nyelvek egy részénél az objektumot megszüntetni is explicit módon kell, az objektumok törlése is a programozó feladata. A nem tisztán objektum-orientált nyelvek egy része vallja ezt az elvet. Ld. C++. </a:t>
            </a:r>
          </a:p>
          <a:p>
            <a:pPr lvl="1"/>
            <a:r>
              <a:rPr lang="hu-HU" dirty="0"/>
              <a:t>A nyelvek másik része (nagyobb része) alkalmaz egy automatikus objektum törlési mechanizmust (</a:t>
            </a:r>
            <a:r>
              <a:rPr lang="hu-HU" dirty="0" err="1"/>
              <a:t>garbage</a:t>
            </a:r>
            <a:r>
              <a:rPr lang="hu-HU" dirty="0"/>
              <a:t> </a:t>
            </a:r>
            <a:r>
              <a:rPr lang="hu-HU" dirty="0" err="1"/>
              <a:t>collection</a:t>
            </a:r>
            <a:r>
              <a:rPr lang="hu-HU" dirty="0"/>
              <a:t>), amelynek a feladata az objektumok megszüntetése aszinkron módon úgy, hogy azzal a programozónak ne kelljen foglalkoznia, és úgy, hogy a </a:t>
            </a:r>
            <a:r>
              <a:rPr lang="hu-HU" dirty="0" err="1"/>
              <a:t>törölt</a:t>
            </a:r>
            <a:r>
              <a:rPr lang="hu-HU" dirty="0"/>
              <a:t> objektumok tárhelye ismét felhasználható legyen. Ez az automatikus tárfelszabadítás nem csak az objektum-orientált nyelvek sajátja, hanem egy tárkezelési technika. Többféle algoritmus van arra, hogy a rendszer hogyan dönti el, hogy mely objektum törölhető. Nyilvánvaló, hogy </a:t>
            </a:r>
            <a:r>
              <a:rPr lang="hu-HU" dirty="0" err="1"/>
              <a:t>garbage</a:t>
            </a:r>
            <a:r>
              <a:rPr lang="hu-HU" dirty="0"/>
              <a:t> </a:t>
            </a:r>
            <a:r>
              <a:rPr lang="hu-HU" dirty="0" err="1"/>
              <a:t>collection</a:t>
            </a:r>
            <a:r>
              <a:rPr lang="hu-HU" dirty="0"/>
              <a:t> algoritmus sokkal kényelmesebbé teszi a programozást. </a:t>
            </a:r>
          </a:p>
        </p:txBody>
      </p:sp>
    </p:spTree>
    <p:extLst>
      <p:ext uri="{BB962C8B-B14F-4D97-AF65-F5344CB8AC3E}">
        <p14:creationId xmlns:p14="http://schemas.microsoft.com/office/powerpoint/2010/main" val="1104909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74ECA8B-D4DA-0061-774B-DDDF343AA8E0}"/>
              </a:ext>
            </a:extLst>
          </p:cNvPr>
          <p:cNvSpPr>
            <a:spLocks noGrp="1"/>
          </p:cNvSpPr>
          <p:nvPr>
            <p:ph type="title"/>
          </p:nvPr>
        </p:nvSpPr>
        <p:spPr/>
        <p:txBody>
          <a:bodyPr/>
          <a:lstStyle/>
          <a:p>
            <a:r>
              <a:rPr lang="hu-HU" dirty="0"/>
              <a:t>Egységesség</a:t>
            </a:r>
          </a:p>
        </p:txBody>
      </p:sp>
      <p:sp>
        <p:nvSpPr>
          <p:cNvPr id="3" name="Tartalom helye 2">
            <a:extLst>
              <a:ext uri="{FF2B5EF4-FFF2-40B4-BE49-F238E27FC236}">
                <a16:creationId xmlns:a16="http://schemas.microsoft.com/office/drawing/2014/main" id="{F744AC7F-91F5-54E5-C258-9C432A44FC0F}"/>
              </a:ext>
            </a:extLst>
          </p:cNvPr>
          <p:cNvSpPr>
            <a:spLocks noGrp="1"/>
          </p:cNvSpPr>
          <p:nvPr>
            <p:ph idx="1"/>
          </p:nvPr>
        </p:nvSpPr>
        <p:spPr/>
        <p:txBody>
          <a:bodyPr>
            <a:normAutofit fontScale="77500" lnSpcReduction="20000"/>
          </a:bodyPr>
          <a:lstStyle/>
          <a:p>
            <a:r>
              <a:rPr lang="hu-HU" dirty="0"/>
              <a:t>A nyelvben létezik-e más eszközrendszer, mint az objektum? Minden objektum, vagy van olyan eszköz, ami nem az? </a:t>
            </a:r>
          </a:p>
          <a:p>
            <a:r>
              <a:rPr lang="hu-HU" dirty="0"/>
              <a:t>Ezek alapján az OO nyelveknek két nagy csoportja van: </a:t>
            </a:r>
          </a:p>
          <a:p>
            <a:pPr lvl="1"/>
            <a:r>
              <a:rPr lang="hu-HU" dirty="0"/>
              <a:t>A tisztán OO nyelvek azt vallják, hogy minden objektum (osztály, attribútum, módszer, objektum). Csak olyan eszközöket tartalmaznak, amelyek </a:t>
            </a:r>
            <a:r>
              <a:rPr lang="hu-HU" dirty="0" err="1"/>
              <a:t>obektumorientáltak</a:t>
            </a:r>
            <a:r>
              <a:rPr lang="hu-HU" dirty="0"/>
              <a:t>, és nincs más eszköz. Pl.: </a:t>
            </a:r>
            <a:r>
              <a:rPr lang="hu-HU" dirty="0" err="1"/>
              <a:t>Smalltalk</a:t>
            </a:r>
            <a:r>
              <a:rPr lang="hu-HU" dirty="0"/>
              <a:t>, Eiffel csak OO elvek alapján működik. A tisztán OO nyelvek esetén e nyelvi rendszer egyetlen osztályhierarchiából áll. Például a </a:t>
            </a:r>
            <a:r>
              <a:rPr lang="hu-HU" dirty="0" err="1"/>
              <a:t>Smalltalk</a:t>
            </a:r>
            <a:r>
              <a:rPr lang="hu-HU" dirty="0"/>
              <a:t> egy osztályhierarchia. A programozás pedig nem más, mint definiáljuk a saját osztályainkat, és azokat elhelyezem az osztályhierarchiában: az adott osztályhierarchiát </a:t>
            </a:r>
            <a:r>
              <a:rPr lang="hu-HU" dirty="0" err="1"/>
              <a:t>bővítük</a:t>
            </a:r>
            <a:r>
              <a:rPr lang="hu-HU" dirty="0"/>
              <a:t>, és ezekből származtatunk objektumokat. </a:t>
            </a:r>
          </a:p>
          <a:p>
            <a:pPr lvl="1"/>
            <a:r>
              <a:rPr lang="hu-HU" dirty="0"/>
              <a:t>A hibrid nyelvek alapvetően eljárásorientált, logikai, funkcionális, stb. nyelvi eszközöket tartalmaznak, és ez a nyelvi </a:t>
            </a:r>
            <a:r>
              <a:rPr lang="hu-HU" dirty="0" err="1"/>
              <a:t>szközrendszer</a:t>
            </a:r>
            <a:r>
              <a:rPr lang="hu-HU" dirty="0"/>
              <a:t> bővül OO </a:t>
            </a:r>
            <a:r>
              <a:rPr lang="hu-HU" dirty="0" err="1"/>
              <a:t>eszközrendszerrel.Van</a:t>
            </a:r>
            <a:r>
              <a:rPr lang="hu-HU" dirty="0"/>
              <a:t> tehát objektum is, és van nem objektum is. Lehetnek bennük eljárásorientált, deklaratív, funkcionális, objektum-orientált eszközök. Programozhatunk benne objektumorientáltan is. A nem tisztán OO nyelvek nem tartalmaznak osztályokat, nincs osztályhierarchia. Definiálhatunk önálló osztályokat, és egymástól független osztályhierarchiákat. Itt is vannak szabvány osztálykönyvtárak, csak ezek nem a nyelv részei, és ezektől függetlenül is lehet programozni. Majdnem minden nyelvnek van olyan kiterjesztése, amelyben szerepelnek OO eszközök. Ilyenek például az OO COBOL, </a:t>
            </a:r>
            <a:r>
              <a:rPr lang="hu-HU" dirty="0" err="1"/>
              <a:t>Object</a:t>
            </a:r>
            <a:r>
              <a:rPr lang="hu-HU" dirty="0"/>
              <a:t> Pascal, C++. </a:t>
            </a:r>
          </a:p>
        </p:txBody>
      </p:sp>
    </p:spTree>
    <p:extLst>
      <p:ext uri="{BB962C8B-B14F-4D97-AF65-F5344CB8AC3E}">
        <p14:creationId xmlns:p14="http://schemas.microsoft.com/office/powerpoint/2010/main" val="207945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444BEF-3C03-2B72-A84F-CDC7897BC04A}"/>
              </a:ext>
            </a:extLst>
          </p:cNvPr>
          <p:cNvSpPr>
            <a:spLocks noGrp="1"/>
          </p:cNvSpPr>
          <p:nvPr>
            <p:ph type="title"/>
          </p:nvPr>
        </p:nvSpPr>
        <p:spPr/>
        <p:txBody>
          <a:bodyPr/>
          <a:lstStyle/>
          <a:p>
            <a:r>
              <a:rPr lang="hu-HU" dirty="0"/>
              <a:t>Terminológia</a:t>
            </a:r>
          </a:p>
        </p:txBody>
      </p:sp>
      <p:sp>
        <p:nvSpPr>
          <p:cNvPr id="3" name="Tartalom helye 2">
            <a:extLst>
              <a:ext uri="{FF2B5EF4-FFF2-40B4-BE49-F238E27FC236}">
                <a16:creationId xmlns:a16="http://schemas.microsoft.com/office/drawing/2014/main" id="{B6109B01-2822-2517-82A1-626197E3A842}"/>
              </a:ext>
            </a:extLst>
          </p:cNvPr>
          <p:cNvSpPr>
            <a:spLocks noGrp="1"/>
          </p:cNvSpPr>
          <p:nvPr>
            <p:ph idx="1"/>
          </p:nvPr>
        </p:nvSpPr>
        <p:spPr/>
        <p:txBody>
          <a:bodyPr/>
          <a:lstStyle/>
          <a:p>
            <a:r>
              <a:rPr lang="hu-HU" dirty="0"/>
              <a:t>Objektum alapú nyelvek: (</a:t>
            </a:r>
            <a:r>
              <a:rPr lang="hu-HU" dirty="0" err="1"/>
              <a:t>object-based</a:t>
            </a:r>
            <a:r>
              <a:rPr lang="hu-HU" dirty="0"/>
              <a:t>) ha a nyelvben van objektum fogalom és bezárás, de nincs osztály és öröklés. (Pl. Ada) </a:t>
            </a:r>
          </a:p>
          <a:p>
            <a:r>
              <a:rPr lang="hu-HU" dirty="0"/>
              <a:t>Osztály alapú nyelvek: (</a:t>
            </a:r>
            <a:r>
              <a:rPr lang="hu-HU" dirty="0" err="1"/>
              <a:t>class-based</a:t>
            </a:r>
            <a:r>
              <a:rPr lang="hu-HU" dirty="0"/>
              <a:t>) van osztály, bezárás, objektum fogalom, de nincs öröklődés. (Pl.: CLU)</a:t>
            </a:r>
          </a:p>
          <a:p>
            <a:r>
              <a:rPr lang="hu-HU" dirty="0"/>
              <a:t>Objektum-orientált nyelvek: (</a:t>
            </a:r>
            <a:r>
              <a:rPr lang="hu-HU" dirty="0" err="1"/>
              <a:t>object-orinted</a:t>
            </a:r>
            <a:r>
              <a:rPr lang="hu-HU" dirty="0"/>
              <a:t>) minden létezik: bezárás, osztály, öröklődés fogalom. Ezek a nyelvek (imperatív nyelvként) </a:t>
            </a:r>
            <a:r>
              <a:rPr lang="hu-HU" dirty="0" err="1"/>
              <a:t>fordítóprogramosak</a:t>
            </a:r>
            <a:r>
              <a:rPr lang="hu-HU" dirty="0"/>
              <a:t>. </a:t>
            </a:r>
          </a:p>
          <a:p>
            <a:r>
              <a:rPr lang="hu-HU" dirty="0"/>
              <a:t>És végül létezik az OO-</a:t>
            </a:r>
            <a:r>
              <a:rPr lang="hu-HU" dirty="0" err="1"/>
              <a:t>nak</a:t>
            </a:r>
            <a:r>
              <a:rPr lang="hu-HU"/>
              <a:t> egy olyan speciális nyelve, amelyben nincs osztály fogalom, de minden más OO eszköz megvan benne. </a:t>
            </a:r>
          </a:p>
        </p:txBody>
      </p:sp>
    </p:spTree>
    <p:extLst>
      <p:ext uri="{BB962C8B-B14F-4D97-AF65-F5344CB8AC3E}">
        <p14:creationId xmlns:p14="http://schemas.microsoft.com/office/powerpoint/2010/main" val="190584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D5F6FB-7E6B-CD2C-177C-72071302DB48}"/>
              </a:ext>
            </a:extLst>
          </p:cNvPr>
          <p:cNvSpPr>
            <a:spLocks noGrp="1"/>
          </p:cNvSpPr>
          <p:nvPr>
            <p:ph type="title"/>
          </p:nvPr>
        </p:nvSpPr>
        <p:spPr/>
        <p:txBody>
          <a:bodyPr/>
          <a:lstStyle/>
          <a:p>
            <a:r>
              <a:rPr lang="hu-HU" dirty="0"/>
              <a:t>Fogalomrendszer</a:t>
            </a:r>
          </a:p>
        </p:txBody>
      </p:sp>
      <p:sp>
        <p:nvSpPr>
          <p:cNvPr id="3" name="Tartalom helye 2">
            <a:extLst>
              <a:ext uri="{FF2B5EF4-FFF2-40B4-BE49-F238E27FC236}">
                <a16:creationId xmlns:a16="http://schemas.microsoft.com/office/drawing/2014/main" id="{82FAB039-EEFD-069E-0A1F-C643210251F1}"/>
              </a:ext>
            </a:extLst>
          </p:cNvPr>
          <p:cNvSpPr>
            <a:spLocks noGrp="1"/>
          </p:cNvSpPr>
          <p:nvPr>
            <p:ph idx="1"/>
          </p:nvPr>
        </p:nvSpPr>
        <p:spPr/>
        <p:txBody>
          <a:bodyPr>
            <a:normAutofit fontScale="85000" lnSpcReduction="20000"/>
          </a:bodyPr>
          <a:lstStyle/>
          <a:p>
            <a:r>
              <a:rPr lang="hu-HU" dirty="0"/>
              <a:t>Objektum (</a:t>
            </a:r>
            <a:r>
              <a:rPr lang="hu-HU" dirty="0" err="1"/>
              <a:t>object</a:t>
            </a:r>
            <a:r>
              <a:rPr lang="hu-HU" dirty="0"/>
              <a:t>): Az eljárásorientált nyelvek változó fogalmának kiterjesztése (általánosítása), olyan konkrét programozási eszköz melynek vannak: </a:t>
            </a:r>
          </a:p>
          <a:p>
            <a:pPr lvl="1"/>
            <a:r>
              <a:rPr lang="hu-HU" dirty="0"/>
              <a:t>Attribútumai (</a:t>
            </a:r>
            <a:r>
              <a:rPr lang="hu-HU" dirty="0" err="1"/>
              <a:t>attribute</a:t>
            </a:r>
            <a:r>
              <a:rPr lang="hu-HU" dirty="0"/>
              <a:t>): ez az adatrész, a struktúra, tetszőleges bonyolultságú adatszerkezet. Szokás ezt az objektum statikus részének is nevezni. Minden objektum mögött van egy jól definiált tárterület, ezen vannak az attribútumok értékeit reprezentáló bitsorozatok. </a:t>
            </a:r>
          </a:p>
          <a:p>
            <a:pPr lvl="1"/>
            <a:r>
              <a:rPr lang="hu-HU" dirty="0"/>
              <a:t>Terminológia: az </a:t>
            </a:r>
            <a:r>
              <a:rPr lang="hu-HU" dirty="0" err="1"/>
              <a:t>obektumok</a:t>
            </a:r>
            <a:r>
              <a:rPr lang="hu-HU" dirty="0"/>
              <a:t> állapotairól (</a:t>
            </a:r>
            <a:r>
              <a:rPr lang="hu-HU" dirty="0" err="1"/>
              <a:t>state</a:t>
            </a:r>
            <a:r>
              <a:rPr lang="hu-HU" dirty="0"/>
              <a:t>) beszélünk, ahol minden egyes állapotot egy-egy bitkombináció ír le, ami egy jóldefiniált címen van.</a:t>
            </a:r>
          </a:p>
          <a:p>
            <a:pPr lvl="1"/>
            <a:r>
              <a:rPr lang="hu-HU" dirty="0"/>
              <a:t>Módszerei (</a:t>
            </a:r>
            <a:r>
              <a:rPr lang="hu-HU" dirty="0" err="1"/>
              <a:t>method</a:t>
            </a:r>
            <a:r>
              <a:rPr lang="hu-HU" dirty="0"/>
              <a:t>): a viselkedés leírására szolgál (eljárásmodell leírására) az eljárásorientált nyelvek eljárásai és függvényei. A módszerek adják meg nyelvi szinten az objektum viselkedésmódját (</a:t>
            </a:r>
            <a:r>
              <a:rPr lang="hu-HU" dirty="0" err="1"/>
              <a:t>behavior</a:t>
            </a:r>
            <a:r>
              <a:rPr lang="hu-HU" dirty="0"/>
              <a:t>).</a:t>
            </a:r>
          </a:p>
          <a:p>
            <a:pPr lvl="1"/>
            <a:r>
              <a:rPr lang="hu-HU" dirty="0"/>
              <a:t>Azonossággal rendelkezik (van azonosság tudata): bármely objektum csak és kizárólag önmagával azonos, minden mástól megkülönböztetett. Minden objektumnak van azonosítója (OID: </a:t>
            </a:r>
            <a:r>
              <a:rPr lang="hu-HU" dirty="0" err="1"/>
              <a:t>object</a:t>
            </a:r>
            <a:r>
              <a:rPr lang="hu-HU" dirty="0"/>
              <a:t> </a:t>
            </a:r>
            <a:r>
              <a:rPr lang="hu-HU" dirty="0" err="1"/>
              <a:t>identifier</a:t>
            </a:r>
            <a:r>
              <a:rPr lang="hu-HU" dirty="0"/>
              <a:t>). Nyelvi szinten ezzel nem </a:t>
            </a:r>
            <a:r>
              <a:rPr lang="hu-HU" dirty="0" err="1"/>
              <a:t>foglakozunk</a:t>
            </a:r>
            <a:r>
              <a:rPr lang="hu-HU" dirty="0"/>
              <a:t>. </a:t>
            </a:r>
          </a:p>
          <a:p>
            <a:pPr lvl="1"/>
            <a:r>
              <a:rPr lang="hu-HU" dirty="0"/>
              <a:t>Analógia: változó – név objektum – OID (nem egy név!) A változó neve igazából soha nem azonosító csak hatáskörön belül egyértelmű a névhivatkozás. Az OID viszont tényleg egyedi, még programok között is!</a:t>
            </a:r>
          </a:p>
        </p:txBody>
      </p:sp>
    </p:spTree>
    <p:extLst>
      <p:ext uri="{BB962C8B-B14F-4D97-AF65-F5344CB8AC3E}">
        <p14:creationId xmlns:p14="http://schemas.microsoft.com/office/powerpoint/2010/main" val="1925039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F3FE0F25-F376-E624-7229-F9CA0312C69F}"/>
              </a:ext>
            </a:extLst>
          </p:cNvPr>
          <p:cNvSpPr>
            <a:spLocks noGrp="1"/>
          </p:cNvSpPr>
          <p:nvPr>
            <p:ph idx="1"/>
          </p:nvPr>
        </p:nvSpPr>
        <p:spPr>
          <a:xfrm>
            <a:off x="838200" y="831273"/>
            <a:ext cx="10515600" cy="5345690"/>
          </a:xfrm>
        </p:spPr>
        <p:txBody>
          <a:bodyPr/>
          <a:lstStyle/>
          <a:p>
            <a:r>
              <a:rPr lang="hu-HU" dirty="0"/>
              <a:t>Objektum viselkedése: Az objektum állapota időben módosul(hat). Módszerek csoportjai: </a:t>
            </a:r>
          </a:p>
          <a:p>
            <a:pPr lvl="1"/>
            <a:r>
              <a:rPr lang="hu-HU" dirty="0"/>
              <a:t>le tudja kérdezni az objektum állapotát </a:t>
            </a:r>
          </a:p>
          <a:p>
            <a:pPr lvl="1"/>
            <a:r>
              <a:rPr lang="hu-HU" dirty="0"/>
              <a:t>meg tudja változtatni az objektum állapotát </a:t>
            </a:r>
          </a:p>
          <a:p>
            <a:r>
              <a:rPr lang="hu-HU" dirty="0"/>
              <a:t>Objektumok élettartama: Az objektumot létre kell hozni, és addig él, amíg meg nem szűnik. A megszüntetés lehet a nyelvi rendszer feladata, vagy a programozóé. Az objektumazonosító minden szinten él, mindig léteznie kell. </a:t>
            </a:r>
          </a:p>
        </p:txBody>
      </p:sp>
    </p:spTree>
    <p:extLst>
      <p:ext uri="{BB962C8B-B14F-4D97-AF65-F5344CB8AC3E}">
        <p14:creationId xmlns:p14="http://schemas.microsoft.com/office/powerpoint/2010/main" val="60205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C96D02-2AD2-D369-71FA-18FAAD1A8792}"/>
              </a:ext>
            </a:extLst>
          </p:cNvPr>
          <p:cNvSpPr>
            <a:spLocks noGrp="1"/>
          </p:cNvSpPr>
          <p:nvPr>
            <p:ph type="title"/>
          </p:nvPr>
        </p:nvSpPr>
        <p:spPr/>
        <p:txBody>
          <a:bodyPr/>
          <a:lstStyle/>
          <a:p>
            <a:r>
              <a:rPr lang="hu-HU" dirty="0"/>
              <a:t>Osztály</a:t>
            </a:r>
          </a:p>
        </p:txBody>
      </p:sp>
      <p:sp>
        <p:nvSpPr>
          <p:cNvPr id="3" name="Tartalom helye 2">
            <a:extLst>
              <a:ext uri="{FF2B5EF4-FFF2-40B4-BE49-F238E27FC236}">
                <a16:creationId xmlns:a16="http://schemas.microsoft.com/office/drawing/2014/main" id="{8E018BDA-D88F-9899-259A-2CC4491A224D}"/>
              </a:ext>
            </a:extLst>
          </p:cNvPr>
          <p:cNvSpPr>
            <a:spLocks noGrp="1"/>
          </p:cNvSpPr>
          <p:nvPr>
            <p:ph idx="1"/>
          </p:nvPr>
        </p:nvSpPr>
        <p:spPr/>
        <p:txBody>
          <a:bodyPr/>
          <a:lstStyle/>
          <a:p>
            <a:r>
              <a:rPr lang="hu-HU" dirty="0"/>
              <a:t>Absztrakt eszköz, az eljárásorientált nyelvek típusfogalmának általánosítása (gyakran itt is típusként említjük - szinonimák). Az osztály absztrakt adattípus abban az értelemben, </a:t>
            </a:r>
            <a:r>
              <a:rPr lang="hu-HU" dirty="0" err="1"/>
              <a:t>aholy</a:t>
            </a:r>
            <a:r>
              <a:rPr lang="hu-HU" dirty="0"/>
              <a:t> az Adában a korlátozott privát típust használjuk. Az osztály azonos attribútumú és módszerű objektumok együttese. Az osztályhoz köthetőek az objektumok; az osztályból származtathatóak az objektumok. </a:t>
            </a:r>
          </a:p>
        </p:txBody>
      </p:sp>
    </p:spTree>
    <p:extLst>
      <p:ext uri="{BB962C8B-B14F-4D97-AF65-F5344CB8AC3E}">
        <p14:creationId xmlns:p14="http://schemas.microsoft.com/office/powerpoint/2010/main" val="393044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78D6C0-C70D-E5A3-6710-BDE05879F852}"/>
              </a:ext>
            </a:extLst>
          </p:cNvPr>
          <p:cNvSpPr>
            <a:spLocks noGrp="1"/>
          </p:cNvSpPr>
          <p:nvPr>
            <p:ph type="title"/>
          </p:nvPr>
        </p:nvSpPr>
        <p:spPr/>
        <p:txBody>
          <a:bodyPr/>
          <a:lstStyle/>
          <a:p>
            <a:r>
              <a:rPr lang="hu-HU" dirty="0"/>
              <a:t>Példány</a:t>
            </a:r>
          </a:p>
        </p:txBody>
      </p:sp>
      <p:sp>
        <p:nvSpPr>
          <p:cNvPr id="3" name="Tartalom helye 2">
            <a:extLst>
              <a:ext uri="{FF2B5EF4-FFF2-40B4-BE49-F238E27FC236}">
                <a16:creationId xmlns:a16="http://schemas.microsoft.com/office/drawing/2014/main" id="{29CC7D2C-E915-C18C-FD82-E474A618D3F6}"/>
              </a:ext>
            </a:extLst>
          </p:cNvPr>
          <p:cNvSpPr>
            <a:spLocks noGrp="1"/>
          </p:cNvSpPr>
          <p:nvPr>
            <p:ph idx="1"/>
          </p:nvPr>
        </p:nvSpPr>
        <p:spPr/>
        <p:txBody>
          <a:bodyPr>
            <a:normAutofit fontScale="62500" lnSpcReduction="20000"/>
          </a:bodyPr>
          <a:lstStyle/>
          <a:p>
            <a:r>
              <a:rPr lang="hu-HU" dirty="0"/>
              <a:t>Az osztályból létrehozok egy objektumot: </a:t>
            </a:r>
            <a:r>
              <a:rPr lang="hu-HU" dirty="0" err="1"/>
              <a:t>példányosítás</a:t>
            </a:r>
            <a:r>
              <a:rPr lang="hu-HU" dirty="0"/>
              <a:t> (</a:t>
            </a:r>
            <a:r>
              <a:rPr lang="hu-HU" dirty="0" err="1"/>
              <a:t>instantiation</a:t>
            </a:r>
            <a:r>
              <a:rPr lang="hu-HU" dirty="0"/>
              <a:t>). </a:t>
            </a:r>
          </a:p>
          <a:p>
            <a:r>
              <a:rPr lang="hu-HU" dirty="0"/>
              <a:t>Az adott objektum adott osztály példánya. Minden objektum tudja, hogy melyik osztálynak példánya. </a:t>
            </a:r>
          </a:p>
          <a:p>
            <a:r>
              <a:rPr lang="hu-HU" dirty="0"/>
              <a:t>Adott osztályhoz tartozó minden példány ugyanolyan attribútumokkal és módszerekkel rendelkezik. Minden példány tudja, hogy milyen módszerekkel rendelkezik. </a:t>
            </a:r>
          </a:p>
          <a:p>
            <a:r>
              <a:rPr lang="hu-HU" dirty="0"/>
              <a:t>A módszereket mindig konkrét példányon futtathatom le, ezen értelmezhetők: az aktuális példányon. </a:t>
            </a:r>
          </a:p>
          <a:p>
            <a:r>
              <a:rPr lang="hu-HU" dirty="0"/>
              <a:t>Példány létrehozása: ugyanaz az adatszerkezet újra és újra megjelenik a tárban. A módszereket nem többszörözi ! </a:t>
            </a:r>
          </a:p>
          <a:p>
            <a:r>
              <a:rPr lang="hu-HU" dirty="0"/>
              <a:t>Létezhetnek olyan attribútumok és olyan módszerek, amelyek nem arra szolgálnak, hogy az egyes példányok állapotait és viselkedését vizsgáljuk velük, hanem magához az osztályhoz tartoznak. (Példányattribútum, példánymódszer; osztályattribútum, osztálymódszer) </a:t>
            </a:r>
          </a:p>
          <a:p>
            <a:pPr lvl="1"/>
            <a:r>
              <a:rPr lang="hu-HU" dirty="0"/>
              <a:t>Osztályattribútum: hány darab példánya van (az osztály kiterjedése). </a:t>
            </a:r>
          </a:p>
          <a:p>
            <a:pPr lvl="1"/>
            <a:r>
              <a:rPr lang="hu-HU" dirty="0"/>
              <a:t>Az osztályattribútumok nem többszöröződnek. </a:t>
            </a:r>
          </a:p>
          <a:p>
            <a:r>
              <a:rPr lang="hu-HU" dirty="0"/>
              <a:t>Az OO szemlélet szerint először létre kell hozni egy osztályt, leírni, hogy a hozzá tartozó objektumoknak milyen attribútumai és módszerei legyenek. És ezek után az osztályhoz kapcsolódóan és osztályon belül létre lehet hozni objektumokat. </a:t>
            </a:r>
            <a:r>
              <a:rPr lang="hu-HU" dirty="0" err="1"/>
              <a:t>Példányosítás</a:t>
            </a:r>
            <a:r>
              <a:rPr lang="hu-HU" dirty="0"/>
              <a:t> után az osztály példányairól beszélünk. </a:t>
            </a:r>
          </a:p>
        </p:txBody>
      </p:sp>
    </p:spTree>
    <p:extLst>
      <p:ext uri="{BB962C8B-B14F-4D97-AF65-F5344CB8AC3E}">
        <p14:creationId xmlns:p14="http://schemas.microsoft.com/office/powerpoint/2010/main" val="300529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009D5D3-79F5-8831-27CD-BFFC682CA79E}"/>
              </a:ext>
            </a:extLst>
          </p:cNvPr>
          <p:cNvSpPr>
            <a:spLocks noGrp="1"/>
          </p:cNvSpPr>
          <p:nvPr>
            <p:ph type="title"/>
          </p:nvPr>
        </p:nvSpPr>
        <p:spPr/>
        <p:txBody>
          <a:bodyPr/>
          <a:lstStyle/>
          <a:p>
            <a:r>
              <a:rPr lang="hu-HU" dirty="0"/>
              <a:t>Öröklődés</a:t>
            </a:r>
          </a:p>
        </p:txBody>
      </p:sp>
      <p:sp>
        <p:nvSpPr>
          <p:cNvPr id="3" name="Tartalom helye 2">
            <a:extLst>
              <a:ext uri="{FF2B5EF4-FFF2-40B4-BE49-F238E27FC236}">
                <a16:creationId xmlns:a16="http://schemas.microsoft.com/office/drawing/2014/main" id="{F83A8F41-6955-A67A-CCD4-C50C42F7866A}"/>
              </a:ext>
            </a:extLst>
          </p:cNvPr>
          <p:cNvSpPr>
            <a:spLocks noGrp="1"/>
          </p:cNvSpPr>
          <p:nvPr>
            <p:ph idx="1"/>
          </p:nvPr>
        </p:nvSpPr>
        <p:spPr/>
        <p:txBody>
          <a:bodyPr/>
          <a:lstStyle/>
          <a:p>
            <a:r>
              <a:rPr lang="hu-HU" dirty="0"/>
              <a:t>Az </a:t>
            </a:r>
            <a:r>
              <a:rPr lang="hu-HU" dirty="0" err="1"/>
              <a:t>újrafelhasználhatóság</a:t>
            </a:r>
            <a:r>
              <a:rPr lang="hu-HU" dirty="0"/>
              <a:t> eddig legteljesebb válasza: objektum-orientált programozási elv: az osztályok nem függetlenek egymástól, speciális viszony értelmezhető közöttük, ez az öröklődés. Ez a viszony aszimmetrikus. (Az absztrakciót a lehető legmesszebb elviszi, viszont a párhuzamosságra nem ad választ, bár az objektumok párhuzamosan léteznek. Nyelvi szinten nem mindenhol jelenik meg ez explicit módon. Az adatfolyamnyelvek adják a párhuzamosságra a legpozitívabb választ.) </a:t>
            </a:r>
          </a:p>
        </p:txBody>
      </p:sp>
    </p:spTree>
    <p:extLst>
      <p:ext uri="{BB962C8B-B14F-4D97-AF65-F5344CB8AC3E}">
        <p14:creationId xmlns:p14="http://schemas.microsoft.com/office/powerpoint/2010/main" val="367796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E43F6A32-6FFD-A477-469C-F6116D9104BA}"/>
              </a:ext>
            </a:extLst>
          </p:cNvPr>
          <p:cNvSpPr>
            <a:spLocks noGrp="1"/>
          </p:cNvSpPr>
          <p:nvPr>
            <p:ph idx="1"/>
          </p:nvPr>
        </p:nvSpPr>
        <p:spPr>
          <a:xfrm>
            <a:off x="838200" y="730332"/>
            <a:ext cx="10515600" cy="5446631"/>
          </a:xfrm>
        </p:spPr>
        <p:txBody>
          <a:bodyPr/>
          <a:lstStyle/>
          <a:p>
            <a:r>
              <a:rPr lang="hu-HU" dirty="0"/>
              <a:t>Az öröklődés osztályokhoz kötött fogalom: két vagy több osztály között </a:t>
            </a:r>
            <a:r>
              <a:rPr lang="hu-HU" dirty="0" err="1"/>
              <a:t>értelmezhető.A</a:t>
            </a:r>
            <a:r>
              <a:rPr lang="hu-HU" dirty="0"/>
              <a:t> szuperosztályhoz kapcsolódóan tudunk létrehozni alosztályokat. </a:t>
            </a:r>
          </a:p>
          <a:p>
            <a:r>
              <a:rPr lang="hu-HU" dirty="0"/>
              <a:t>Az alosztály átveszi, </a:t>
            </a:r>
            <a:r>
              <a:rPr lang="hu-HU" dirty="0" err="1"/>
              <a:t>örökli</a:t>
            </a:r>
            <a:r>
              <a:rPr lang="hu-HU" dirty="0"/>
              <a:t> a szuperosztály attribútumait és módszereit (azokat, amelyeket a láthatóság módszerével nem tiltottunk le). </a:t>
            </a:r>
          </a:p>
          <a:p>
            <a:endParaRPr lang="hu-HU" dirty="0"/>
          </a:p>
        </p:txBody>
      </p:sp>
      <p:pic>
        <p:nvPicPr>
          <p:cNvPr id="5" name="Kép 4">
            <a:extLst>
              <a:ext uri="{FF2B5EF4-FFF2-40B4-BE49-F238E27FC236}">
                <a16:creationId xmlns:a16="http://schemas.microsoft.com/office/drawing/2014/main" id="{89AE3908-D7BD-5CC2-908E-646752CE21E1}"/>
              </a:ext>
            </a:extLst>
          </p:cNvPr>
          <p:cNvPicPr>
            <a:picLocks noChangeAspect="1"/>
          </p:cNvPicPr>
          <p:nvPr/>
        </p:nvPicPr>
        <p:blipFill>
          <a:blip r:embed="rId2"/>
          <a:stretch>
            <a:fillRect/>
          </a:stretch>
        </p:blipFill>
        <p:spPr>
          <a:xfrm>
            <a:off x="2510117" y="3306153"/>
            <a:ext cx="7468333" cy="1696153"/>
          </a:xfrm>
          <a:prstGeom prst="rect">
            <a:avLst/>
          </a:prstGeom>
        </p:spPr>
      </p:pic>
    </p:spTree>
    <p:extLst>
      <p:ext uri="{BB962C8B-B14F-4D97-AF65-F5344CB8AC3E}">
        <p14:creationId xmlns:p14="http://schemas.microsoft.com/office/powerpoint/2010/main" val="2632413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3748D4B8-CBEC-3798-0535-FD9A70F83A77}"/>
              </a:ext>
            </a:extLst>
          </p:cNvPr>
          <p:cNvSpPr>
            <a:spLocks noGrp="1"/>
          </p:cNvSpPr>
          <p:nvPr>
            <p:ph idx="1"/>
          </p:nvPr>
        </p:nvSpPr>
        <p:spPr>
          <a:xfrm>
            <a:off x="838200" y="753035"/>
            <a:ext cx="10515600" cy="5423928"/>
          </a:xfrm>
        </p:spPr>
        <p:txBody>
          <a:bodyPr/>
          <a:lstStyle/>
          <a:p>
            <a:r>
              <a:rPr lang="hu-HU" dirty="0"/>
              <a:t>Öröklésnél azonnal megvan az </a:t>
            </a:r>
            <a:r>
              <a:rPr lang="hu-HU" dirty="0" err="1"/>
              <a:t>újrafelhasználhatóság</a:t>
            </a:r>
            <a:r>
              <a:rPr lang="hu-HU" dirty="0"/>
              <a:t>, rendelkezésre áll az összes eszköz. Az alosztály ezen túlmenően: </a:t>
            </a:r>
          </a:p>
          <a:p>
            <a:pPr lvl="1"/>
            <a:r>
              <a:rPr lang="hu-HU" dirty="0"/>
              <a:t>új attribútumokat vezethet be</a:t>
            </a:r>
          </a:p>
          <a:p>
            <a:pPr lvl="1"/>
            <a:r>
              <a:rPr lang="hu-HU" dirty="0"/>
              <a:t>új módszereket vezethet be</a:t>
            </a:r>
          </a:p>
          <a:p>
            <a:pPr lvl="1"/>
            <a:r>
              <a:rPr lang="hu-HU" dirty="0" err="1"/>
              <a:t>újraimplementálhatja</a:t>
            </a:r>
            <a:r>
              <a:rPr lang="hu-HU" dirty="0"/>
              <a:t> a módszereket</a:t>
            </a:r>
          </a:p>
          <a:p>
            <a:pPr lvl="1"/>
            <a:r>
              <a:rPr lang="hu-HU" dirty="0"/>
              <a:t>törölhet attribútumokat</a:t>
            </a:r>
          </a:p>
          <a:p>
            <a:pPr lvl="1"/>
            <a:r>
              <a:rPr lang="hu-HU" dirty="0"/>
              <a:t>törölhet módszereket</a:t>
            </a:r>
          </a:p>
          <a:p>
            <a:pPr lvl="1"/>
            <a:r>
              <a:rPr lang="hu-HU" dirty="0"/>
              <a:t>a láthatósági szabályokat </a:t>
            </a:r>
            <a:r>
              <a:rPr lang="hu-HU" dirty="0" err="1"/>
              <a:t>újraértelmezheti</a:t>
            </a:r>
            <a:r>
              <a:rPr lang="hu-HU" dirty="0"/>
              <a:t>, hatásukat felfüggesztheti</a:t>
            </a:r>
          </a:p>
          <a:p>
            <a:pPr lvl="1"/>
            <a:r>
              <a:rPr lang="hu-HU" dirty="0"/>
              <a:t>átnevezhet attribútumokat</a:t>
            </a:r>
          </a:p>
          <a:p>
            <a:pPr lvl="1"/>
            <a:r>
              <a:rPr lang="hu-HU" dirty="0"/>
              <a:t>duplikálhat attribútumokat</a:t>
            </a:r>
          </a:p>
          <a:p>
            <a:pPr lvl="1"/>
            <a:r>
              <a:rPr lang="hu-HU" dirty="0"/>
              <a:t>duplikálhat módszereket </a:t>
            </a:r>
          </a:p>
        </p:txBody>
      </p:sp>
    </p:spTree>
    <p:extLst>
      <p:ext uri="{BB962C8B-B14F-4D97-AF65-F5344CB8AC3E}">
        <p14:creationId xmlns:p14="http://schemas.microsoft.com/office/powerpoint/2010/main" val="145238312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2165</Words>
  <Application>Microsoft Office PowerPoint</Application>
  <PresentationFormat>Szélesvásznú</PresentationFormat>
  <Paragraphs>103</Paragraphs>
  <Slides>23</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23</vt:i4>
      </vt:variant>
    </vt:vector>
  </HeadingPairs>
  <TitlesOfParts>
    <vt:vector size="27" baseType="lpstr">
      <vt:lpstr>Arial</vt:lpstr>
      <vt:lpstr>Calibri</vt:lpstr>
      <vt:lpstr>Calibri Light</vt:lpstr>
      <vt:lpstr>Office-téma</vt:lpstr>
      <vt:lpstr>Magas szintű programozási nyelvek 1</vt:lpstr>
      <vt:lpstr>Objektumorientáltság</vt:lpstr>
      <vt:lpstr>Fogalomrendszer</vt:lpstr>
      <vt:lpstr>PowerPoint-bemutató</vt:lpstr>
      <vt:lpstr>Osztály</vt:lpstr>
      <vt:lpstr>Példány</vt:lpstr>
      <vt:lpstr>Öröklődés</vt:lpstr>
      <vt:lpstr>PowerPoint-bemutató</vt:lpstr>
      <vt:lpstr>PowerPoint-bemutató</vt:lpstr>
      <vt:lpstr>PowerPoint-bemutató</vt:lpstr>
      <vt:lpstr>PowerPoint-bemutató</vt:lpstr>
      <vt:lpstr>PowerPoint-bemutató</vt:lpstr>
      <vt:lpstr>Terminológia</vt:lpstr>
      <vt:lpstr>Bezárás(encapsulation)</vt:lpstr>
      <vt:lpstr>Polimorfizmus (polymorphism), többalakúság</vt:lpstr>
      <vt:lpstr>Kötés(binding)</vt:lpstr>
      <vt:lpstr>Absztrakt osztályok</vt:lpstr>
      <vt:lpstr>Konténer osztályok (Container)</vt:lpstr>
      <vt:lpstr>Kollekciók</vt:lpstr>
      <vt:lpstr>Paraméterezett osztályok</vt:lpstr>
      <vt:lpstr>Objuktumok élettartama</vt:lpstr>
      <vt:lpstr>Egységesség</vt:lpstr>
      <vt:lpstr>Terminológia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Máté Szabó</dc:creator>
  <cp:lastModifiedBy>Máté Szabó</cp:lastModifiedBy>
  <cp:revision>39</cp:revision>
  <dcterms:created xsi:type="dcterms:W3CDTF">2023-03-17T11:05:06Z</dcterms:created>
  <dcterms:modified xsi:type="dcterms:W3CDTF">2023-03-17T11:48:43Z</dcterms:modified>
</cp:coreProperties>
</file>